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3"/>
  </p:notesMasterIdLst>
  <p:sldIdLst>
    <p:sldId id="258" r:id="rId3"/>
    <p:sldId id="259" r:id="rId4"/>
    <p:sldId id="261" r:id="rId5"/>
    <p:sldId id="262" r:id="rId6"/>
    <p:sldId id="263" r:id="rId7"/>
    <p:sldId id="264" r:id="rId8"/>
    <p:sldId id="265" r:id="rId9"/>
    <p:sldId id="267" r:id="rId10"/>
    <p:sldId id="268" r:id="rId11"/>
    <p:sldId id="269" r:id="rId12"/>
    <p:sldId id="270" r:id="rId13"/>
    <p:sldId id="271" r:id="rId14"/>
    <p:sldId id="272" r:id="rId15"/>
    <p:sldId id="273" r:id="rId16"/>
    <p:sldId id="278" r:id="rId17"/>
    <p:sldId id="279" r:id="rId18"/>
    <p:sldId id="280" r:id="rId19"/>
    <p:sldId id="281" r:id="rId20"/>
    <p:sldId id="284" r:id="rId21"/>
    <p:sldId id="285"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300" r:id="rId35"/>
    <p:sldId id="301" r:id="rId36"/>
    <p:sldId id="302" r:id="rId37"/>
    <p:sldId id="303" r:id="rId38"/>
    <p:sldId id="304" r:id="rId39"/>
    <p:sldId id="305" r:id="rId40"/>
    <p:sldId id="306" r:id="rId41"/>
    <p:sldId id="307" r:id="rId42"/>
    <p:sldId id="308" r:id="rId43"/>
    <p:sldId id="310" r:id="rId44"/>
    <p:sldId id="311" r:id="rId45"/>
    <p:sldId id="313" r:id="rId46"/>
    <p:sldId id="314" r:id="rId47"/>
    <p:sldId id="315" r:id="rId48"/>
    <p:sldId id="316"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7" r:id="rId88"/>
    <p:sldId id="358" r:id="rId89"/>
    <p:sldId id="359" r:id="rId90"/>
    <p:sldId id="360" r:id="rId91"/>
    <p:sldId id="362" r:id="rId92"/>
    <p:sldId id="363" r:id="rId93"/>
    <p:sldId id="364" r:id="rId94"/>
    <p:sldId id="365" r:id="rId95"/>
    <p:sldId id="367" r:id="rId96"/>
    <p:sldId id="368" r:id="rId97"/>
    <p:sldId id="369" r:id="rId98"/>
    <p:sldId id="371" r:id="rId99"/>
    <p:sldId id="372" r:id="rId100"/>
    <p:sldId id="373" r:id="rId101"/>
    <p:sldId id="375" r:id="rId102"/>
    <p:sldId id="376" r:id="rId103"/>
    <p:sldId id="377" r:id="rId104"/>
    <p:sldId id="378" r:id="rId105"/>
    <p:sldId id="379" r:id="rId106"/>
    <p:sldId id="382" r:id="rId107"/>
    <p:sldId id="383" r:id="rId108"/>
    <p:sldId id="384" r:id="rId109"/>
    <p:sldId id="385" r:id="rId110"/>
    <p:sldId id="386" r:id="rId111"/>
    <p:sldId id="388" r:id="rId112"/>
    <p:sldId id="389" r:id="rId113"/>
    <p:sldId id="391" r:id="rId114"/>
    <p:sldId id="392" r:id="rId115"/>
    <p:sldId id="393" r:id="rId116"/>
    <p:sldId id="394" r:id="rId117"/>
    <p:sldId id="395" r:id="rId118"/>
    <p:sldId id="396" r:id="rId119"/>
    <p:sldId id="397" r:id="rId120"/>
    <p:sldId id="398" r:id="rId121"/>
    <p:sldId id="399" r:id="rId122"/>
    <p:sldId id="400" r:id="rId123"/>
    <p:sldId id="401" r:id="rId124"/>
    <p:sldId id="402" r:id="rId125"/>
    <p:sldId id="404" r:id="rId126"/>
    <p:sldId id="405" r:id="rId127"/>
    <p:sldId id="406" r:id="rId128"/>
    <p:sldId id="407" r:id="rId129"/>
    <p:sldId id="408" r:id="rId130"/>
    <p:sldId id="409" r:id="rId131"/>
    <p:sldId id="410" r:id="rId132"/>
    <p:sldId id="411" r:id="rId133"/>
    <p:sldId id="412" r:id="rId134"/>
    <p:sldId id="413" r:id="rId135"/>
    <p:sldId id="414" r:id="rId136"/>
    <p:sldId id="415" r:id="rId137"/>
    <p:sldId id="416" r:id="rId138"/>
    <p:sldId id="417" r:id="rId139"/>
    <p:sldId id="418" r:id="rId140"/>
    <p:sldId id="419" r:id="rId141"/>
    <p:sldId id="421" r:id="rId142"/>
    <p:sldId id="422" r:id="rId143"/>
    <p:sldId id="423" r:id="rId144"/>
    <p:sldId id="424" r:id="rId145"/>
    <p:sldId id="425" r:id="rId146"/>
    <p:sldId id="426" r:id="rId147"/>
    <p:sldId id="427" r:id="rId148"/>
    <p:sldId id="428" r:id="rId149"/>
    <p:sldId id="429" r:id="rId150"/>
    <p:sldId id="430" r:id="rId151"/>
    <p:sldId id="431"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448" r:id="rId169"/>
    <p:sldId id="449" r:id="rId170"/>
    <p:sldId id="450" r:id="rId171"/>
    <p:sldId id="451" r:id="rId172"/>
    <p:sldId id="452" r:id="rId173"/>
    <p:sldId id="454" r:id="rId174"/>
    <p:sldId id="455" r:id="rId175"/>
    <p:sldId id="456" r:id="rId176"/>
    <p:sldId id="457" r:id="rId177"/>
    <p:sldId id="458" r:id="rId178"/>
    <p:sldId id="459" r:id="rId179"/>
    <p:sldId id="460" r:id="rId180"/>
    <p:sldId id="461" r:id="rId181"/>
    <p:sldId id="462" r:id="rId182"/>
    <p:sldId id="463" r:id="rId183"/>
    <p:sldId id="464" r:id="rId184"/>
    <p:sldId id="465" r:id="rId185"/>
    <p:sldId id="466" r:id="rId186"/>
    <p:sldId id="467" r:id="rId187"/>
    <p:sldId id="468" r:id="rId188"/>
    <p:sldId id="469" r:id="rId189"/>
    <p:sldId id="470" r:id="rId190"/>
    <p:sldId id="471" r:id="rId191"/>
    <p:sldId id="472" r:id="rId192"/>
    <p:sldId id="473" r:id="rId193"/>
    <p:sldId id="474" r:id="rId194"/>
    <p:sldId id="475" r:id="rId195"/>
    <p:sldId id="476" r:id="rId196"/>
    <p:sldId id="477" r:id="rId197"/>
    <p:sldId id="478" r:id="rId198"/>
    <p:sldId id="479" r:id="rId199"/>
    <p:sldId id="480" r:id="rId200"/>
    <p:sldId id="481" r:id="rId201"/>
    <p:sldId id="482" r:id="rId202"/>
    <p:sldId id="483" r:id="rId203"/>
    <p:sldId id="484" r:id="rId204"/>
    <p:sldId id="485" r:id="rId205"/>
    <p:sldId id="486" r:id="rId206"/>
    <p:sldId id="487" r:id="rId207"/>
    <p:sldId id="488" r:id="rId208"/>
    <p:sldId id="489" r:id="rId209"/>
    <p:sldId id="490" r:id="rId210"/>
    <p:sldId id="491" r:id="rId211"/>
    <p:sldId id="492" r:id="rId212"/>
    <p:sldId id="493" r:id="rId213"/>
    <p:sldId id="494" r:id="rId214"/>
    <p:sldId id="495" r:id="rId215"/>
    <p:sldId id="500" r:id="rId216"/>
    <p:sldId id="501" r:id="rId217"/>
    <p:sldId id="502" r:id="rId218"/>
    <p:sldId id="503" r:id="rId219"/>
    <p:sldId id="504" r:id="rId220"/>
    <p:sldId id="505" r:id="rId221"/>
    <p:sldId id="507" r:id="rId222"/>
    <p:sldId id="508" r:id="rId223"/>
    <p:sldId id="509" r:id="rId224"/>
    <p:sldId id="510" r:id="rId225"/>
    <p:sldId id="511" r:id="rId226"/>
    <p:sldId id="512" r:id="rId227"/>
    <p:sldId id="513" r:id="rId228"/>
    <p:sldId id="514" r:id="rId229"/>
    <p:sldId id="515" r:id="rId230"/>
    <p:sldId id="516" r:id="rId231"/>
    <p:sldId id="517" r:id="rId232"/>
    <p:sldId id="518" r:id="rId233"/>
    <p:sldId id="519" r:id="rId234"/>
    <p:sldId id="520" r:id="rId235"/>
    <p:sldId id="521" r:id="rId236"/>
    <p:sldId id="522" r:id="rId237"/>
    <p:sldId id="523" r:id="rId238"/>
    <p:sldId id="524" r:id="rId239"/>
    <p:sldId id="525" r:id="rId240"/>
    <p:sldId id="526" r:id="rId241"/>
    <p:sldId id="528" r:id="rId242"/>
    <p:sldId id="529" r:id="rId243"/>
    <p:sldId id="530" r:id="rId244"/>
    <p:sldId id="531" r:id="rId245"/>
    <p:sldId id="532" r:id="rId246"/>
    <p:sldId id="533" r:id="rId247"/>
    <p:sldId id="534" r:id="rId248"/>
    <p:sldId id="535" r:id="rId249"/>
    <p:sldId id="536" r:id="rId250"/>
    <p:sldId id="537" r:id="rId251"/>
    <p:sldId id="538" r:id="rId252"/>
    <p:sldId id="539" r:id="rId253"/>
    <p:sldId id="540" r:id="rId254"/>
    <p:sldId id="541" r:id="rId255"/>
    <p:sldId id="542" r:id="rId256"/>
    <p:sldId id="548" r:id="rId257"/>
    <p:sldId id="549" r:id="rId258"/>
    <p:sldId id="550" r:id="rId259"/>
    <p:sldId id="551" r:id="rId260"/>
    <p:sldId id="552" r:id="rId261"/>
    <p:sldId id="553" r:id="rId262"/>
    <p:sldId id="554" r:id="rId263"/>
    <p:sldId id="555" r:id="rId264"/>
    <p:sldId id="556" r:id="rId265"/>
    <p:sldId id="557" r:id="rId266"/>
    <p:sldId id="558" r:id="rId267"/>
    <p:sldId id="559" r:id="rId268"/>
    <p:sldId id="560" r:id="rId269"/>
    <p:sldId id="561" r:id="rId270"/>
    <p:sldId id="562" r:id="rId271"/>
    <p:sldId id="563" r:id="rId272"/>
    <p:sldId id="564" r:id="rId273"/>
    <p:sldId id="565" r:id="rId274"/>
    <p:sldId id="566" r:id="rId275"/>
    <p:sldId id="567" r:id="rId276"/>
    <p:sldId id="568" r:id="rId277"/>
    <p:sldId id="569" r:id="rId278"/>
    <p:sldId id="570" r:id="rId279"/>
    <p:sldId id="571" r:id="rId280"/>
    <p:sldId id="572" r:id="rId281"/>
    <p:sldId id="573" r:id="rId282"/>
    <p:sldId id="574" r:id="rId283"/>
    <p:sldId id="575" r:id="rId284"/>
    <p:sldId id="576" r:id="rId285"/>
    <p:sldId id="577" r:id="rId286"/>
    <p:sldId id="578" r:id="rId287"/>
    <p:sldId id="579" r:id="rId288"/>
    <p:sldId id="580" r:id="rId289"/>
    <p:sldId id="581" r:id="rId290"/>
    <p:sldId id="584" r:id="rId291"/>
    <p:sldId id="585" r:id="rId292"/>
    <p:sldId id="586" r:id="rId293"/>
    <p:sldId id="587" r:id="rId294"/>
    <p:sldId id="588" r:id="rId295"/>
    <p:sldId id="589" r:id="rId296"/>
    <p:sldId id="590" r:id="rId297"/>
    <p:sldId id="591" r:id="rId298"/>
    <p:sldId id="592" r:id="rId299"/>
    <p:sldId id="593" r:id="rId300"/>
    <p:sldId id="594" r:id="rId301"/>
    <p:sldId id="595" r:id="rId302"/>
    <p:sldId id="596" r:id="rId303"/>
    <p:sldId id="597" r:id="rId304"/>
    <p:sldId id="598" r:id="rId305"/>
    <p:sldId id="599" r:id="rId306"/>
    <p:sldId id="600" r:id="rId307"/>
    <p:sldId id="601" r:id="rId308"/>
    <p:sldId id="602" r:id="rId309"/>
    <p:sldId id="603" r:id="rId310"/>
    <p:sldId id="606" r:id="rId311"/>
    <p:sldId id="607" r:id="rId312"/>
    <p:sldId id="608" r:id="rId313"/>
    <p:sldId id="609" r:id="rId314"/>
    <p:sldId id="610" r:id="rId315"/>
    <p:sldId id="611" r:id="rId316"/>
    <p:sldId id="612" r:id="rId317"/>
    <p:sldId id="613" r:id="rId318"/>
    <p:sldId id="614" r:id="rId319"/>
    <p:sldId id="615" r:id="rId320"/>
    <p:sldId id="616" r:id="rId321"/>
    <p:sldId id="617" r:id="rId322"/>
    <p:sldId id="618" r:id="rId323"/>
    <p:sldId id="619" r:id="rId324"/>
    <p:sldId id="620" r:id="rId325"/>
    <p:sldId id="621" r:id="rId326"/>
    <p:sldId id="622" r:id="rId327"/>
    <p:sldId id="623" r:id="rId328"/>
    <p:sldId id="624" r:id="rId329"/>
    <p:sldId id="625" r:id="rId330"/>
    <p:sldId id="626" r:id="rId331"/>
    <p:sldId id="627" r:id="rId332"/>
    <p:sldId id="628" r:id="rId333"/>
    <p:sldId id="629" r:id="rId334"/>
    <p:sldId id="630" r:id="rId335"/>
    <p:sldId id="631" r:id="rId336"/>
    <p:sldId id="632" r:id="rId337"/>
    <p:sldId id="633" r:id="rId338"/>
    <p:sldId id="634" r:id="rId339"/>
    <p:sldId id="635" r:id="rId340"/>
    <p:sldId id="636" r:id="rId341"/>
    <p:sldId id="637" r:id="rId342"/>
    <p:sldId id="638" r:id="rId343"/>
    <p:sldId id="639" r:id="rId344"/>
    <p:sldId id="640" r:id="rId345"/>
    <p:sldId id="641" r:id="rId346"/>
    <p:sldId id="642" r:id="rId347"/>
    <p:sldId id="643" r:id="rId348"/>
    <p:sldId id="644" r:id="rId349"/>
    <p:sldId id="645" r:id="rId350"/>
    <p:sldId id="646" r:id="rId351"/>
    <p:sldId id="647" r:id="rId352"/>
    <p:sldId id="648" r:id="rId353"/>
    <p:sldId id="649" r:id="rId354"/>
    <p:sldId id="650" r:id="rId355"/>
    <p:sldId id="651" r:id="rId356"/>
    <p:sldId id="652" r:id="rId357"/>
    <p:sldId id="653" r:id="rId358"/>
    <p:sldId id="654" r:id="rId359"/>
    <p:sldId id="655" r:id="rId360"/>
    <p:sldId id="656" r:id="rId361"/>
    <p:sldId id="657" r:id="rId362"/>
    <p:sldId id="658" r:id="rId363"/>
    <p:sldId id="659" r:id="rId364"/>
    <p:sldId id="660" r:id="rId365"/>
    <p:sldId id="663" r:id="rId366"/>
    <p:sldId id="664" r:id="rId367"/>
    <p:sldId id="665" r:id="rId368"/>
    <p:sldId id="666" r:id="rId369"/>
    <p:sldId id="667" r:id="rId370"/>
    <p:sldId id="668" r:id="rId371"/>
    <p:sldId id="669" r:id="rId372"/>
    <p:sldId id="671" r:id="rId373"/>
    <p:sldId id="672" r:id="rId374"/>
    <p:sldId id="673" r:id="rId375"/>
    <p:sldId id="674" r:id="rId376"/>
    <p:sldId id="675" r:id="rId377"/>
    <p:sldId id="676" r:id="rId378"/>
    <p:sldId id="677" r:id="rId379"/>
    <p:sldId id="678" r:id="rId380"/>
    <p:sldId id="679" r:id="rId381"/>
    <p:sldId id="680" r:id="rId382"/>
    <p:sldId id="681" r:id="rId383"/>
    <p:sldId id="682" r:id="rId384"/>
    <p:sldId id="683" r:id="rId385"/>
    <p:sldId id="684" r:id="rId386"/>
    <p:sldId id="685" r:id="rId387"/>
    <p:sldId id="686" r:id="rId388"/>
    <p:sldId id="687" r:id="rId389"/>
    <p:sldId id="688" r:id="rId390"/>
    <p:sldId id="689" r:id="rId391"/>
    <p:sldId id="690" r:id="rId392"/>
    <p:sldId id="691" r:id="rId393"/>
    <p:sldId id="692" r:id="rId394"/>
    <p:sldId id="693" r:id="rId395"/>
    <p:sldId id="694" r:id="rId396"/>
    <p:sldId id="696" r:id="rId397"/>
    <p:sldId id="697" r:id="rId398"/>
    <p:sldId id="698" r:id="rId399"/>
    <p:sldId id="699" r:id="rId400"/>
    <p:sldId id="700" r:id="rId401"/>
    <p:sldId id="701" r:id="rId4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kb1.com" initials="xkb1.co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240" y="23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commentAuthors" Target="commentAuthor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viewProps" Target="viewProps.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notesMaster" Target="notesMasters/notesMaster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presProps" Target="presProp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3-05T22:46:29.284" idx="1">
    <p:pos x="1478" y="4126"/>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5B83C-F997-47D4-B79D-4FC720711583}" type="datetimeFigureOut">
              <a:rPr lang="zh-CN" altLang="en-US" smtClean="0"/>
              <a:t>2023-06-25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1DA83-7F9B-46BB-AF91-07001B241632}" type="slidenum">
              <a:rPr lang="zh-CN" altLang="en-US" smtClean="0"/>
              <a:t>‹#›</a:t>
            </a:fld>
            <a:endParaRPr lang="zh-CN" altLang="en-US"/>
          </a:p>
        </p:txBody>
      </p:sp>
    </p:spTree>
    <p:extLst>
      <p:ext uri="{BB962C8B-B14F-4D97-AF65-F5344CB8AC3E}">
        <p14:creationId xmlns:p14="http://schemas.microsoft.com/office/powerpoint/2010/main" val="4228778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B89243B1-798E-454F-B569-BA37A7C23521}" type="slidenum">
              <a:rPr lang="zh-CN" altLang="en-US" sz="1200">
                <a:solidFill>
                  <a:prstClr val="black"/>
                </a:solidFill>
              </a:rPr>
              <a:pPr algn="r"/>
              <a:t>9</a:t>
            </a:fld>
            <a:endParaRPr lang="zh-CN" altLang="en-US" sz="1200">
              <a:solidFill>
                <a:prstClr val="black"/>
              </a:solidFill>
            </a:endParaRPr>
          </a:p>
        </p:txBody>
      </p:sp>
      <p:sp>
        <p:nvSpPr>
          <p:cNvPr id="18434" name="Rectangle 2"/>
          <p:cNvSpPr>
            <a:spLocks noGrp="1" noRot="1" noChangeAspect="1" noChangeArrowheads="1" noTextEdit="1"/>
          </p:cNvSpPr>
          <p:nvPr>
            <p:ph type="sldImg" idx="4294967295"/>
          </p:nvPr>
        </p:nvSpPr>
        <p:spPr/>
      </p:sp>
      <p:sp>
        <p:nvSpPr>
          <p:cNvPr id="18435" name="Rectangle 3"/>
          <p:cNvSpPr>
            <a:spLocks noGrp="1" noChangeArrowheads="1"/>
          </p:cNvSpPr>
          <p:nvPr>
            <p:ph type="body" idx="4294967295"/>
          </p:nvPr>
        </p:nvSpPr>
        <p:spPr/>
        <p:txBody>
          <a:bodyPr/>
          <a:lstStyle/>
          <a:p>
            <a:endParaRPr lang="zh-CN" altLang="zh-CN"/>
          </a:p>
        </p:txBody>
      </p:sp>
      <p:sp>
        <p:nvSpPr>
          <p:cNvPr id="18436"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47C65EE-126F-467B-B6F1-7016968FA7D5}" type="slidenum">
              <a:rPr lang="zh-CN" altLang="en-US">
                <a:solidFill>
                  <a:prstClr val="black"/>
                </a:solidFill>
              </a:rPr>
              <a:pPr/>
              <a:t>9</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71EA3AC8-B28D-49F9-B577-84D525AD9F10}" type="slidenum">
              <a:rPr lang="en-US" altLang="zh-CN" sz="1200" b="0" smtClean="0">
                <a:solidFill>
                  <a:prstClr val="black"/>
                </a:solidFill>
                <a:latin typeface="Arial" panose="020B0604020202020204" pitchFamily="34" charset="0"/>
              </a:rPr>
              <a:pPr eaLnBrk="1" hangingPunct="1"/>
              <a:t>178</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3D175E34-6033-426A-B24F-F2CF781D168A}" type="slidenum">
              <a:rPr lang="en-US" altLang="zh-CN" sz="1200" b="0" smtClean="0">
                <a:solidFill>
                  <a:prstClr val="black"/>
                </a:solidFill>
                <a:latin typeface="Arial" panose="020B0604020202020204" pitchFamily="34" charset="0"/>
              </a:rPr>
              <a:pPr eaLnBrk="1" hangingPunct="1"/>
              <a:t>179</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A81059E2-DC23-43B1-8FBE-B94BC86B9FA5}" type="slidenum">
              <a:rPr lang="en-US" altLang="zh-CN" sz="1200" b="0" smtClean="0">
                <a:solidFill>
                  <a:prstClr val="black"/>
                </a:solidFill>
                <a:latin typeface="Arial" panose="020B0604020202020204" pitchFamily="34" charset="0"/>
              </a:rPr>
              <a:pPr eaLnBrk="1" hangingPunct="1"/>
              <a:t>180</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3E70F1C4-62EA-43A6-AC46-E74D1DD95C36}" type="slidenum">
              <a:rPr lang="en-US" altLang="zh-CN" sz="1200" b="0" smtClean="0">
                <a:solidFill>
                  <a:prstClr val="black"/>
                </a:solidFill>
                <a:latin typeface="Arial" panose="020B0604020202020204" pitchFamily="34" charset="0"/>
              </a:rPr>
              <a:pPr eaLnBrk="1" hangingPunct="1"/>
              <a:t>181</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7F6BA7F9-9840-4BB8-87D8-61EE3E7EFA30}" type="slidenum">
              <a:rPr lang="en-US" altLang="zh-CN" sz="1200" b="0" smtClean="0">
                <a:solidFill>
                  <a:prstClr val="black"/>
                </a:solidFill>
                <a:latin typeface="Arial" panose="020B0604020202020204" pitchFamily="34" charset="0"/>
              </a:rPr>
              <a:pPr eaLnBrk="1" hangingPunct="1"/>
              <a:t>182</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939554AF-DB6A-4265-BEE7-33537EA59610}" type="slidenum">
              <a:rPr lang="en-US" altLang="zh-CN" sz="1200" b="0" smtClean="0">
                <a:solidFill>
                  <a:prstClr val="black"/>
                </a:solidFill>
                <a:latin typeface="Arial" panose="020B0604020202020204" pitchFamily="34" charset="0"/>
              </a:rPr>
              <a:pPr eaLnBrk="1" hangingPunct="1"/>
              <a:t>183</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p:sp>
      <p:sp>
        <p:nvSpPr>
          <p:cNvPr id="26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D40D24F1-6EF8-49DD-9820-433C062F252E}" type="slidenum">
              <a:rPr lang="en-US" altLang="zh-CN" sz="1200" b="0" smtClean="0">
                <a:solidFill>
                  <a:prstClr val="black"/>
                </a:solidFill>
                <a:latin typeface="Arial" panose="020B0604020202020204" pitchFamily="34" charset="0"/>
              </a:rPr>
              <a:pPr eaLnBrk="1" hangingPunct="1"/>
              <a:t>184</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882CA040-9122-4469-940A-9A9BB673E36C}" type="slidenum">
              <a:rPr lang="en-US" altLang="zh-CN" sz="1200" b="0" smtClean="0">
                <a:solidFill>
                  <a:prstClr val="black"/>
                </a:solidFill>
                <a:latin typeface="Arial" panose="020B0604020202020204" pitchFamily="34" charset="0"/>
              </a:rPr>
              <a:pPr eaLnBrk="1" hangingPunct="1"/>
              <a:t>185</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5E0C0C4-C5F8-4F1D-B85C-BC37915688B3}" type="slidenum">
              <a:rPr lang="zh-CN" altLang="en-US" smtClean="0">
                <a:solidFill>
                  <a:prstClr val="black"/>
                </a:solidFill>
              </a:rPr>
              <a:pPr eaLnBrk="1" hangingPunct="1"/>
              <a:t>186</a:t>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EFA2CFA-5382-4BDD-9690-226BE92C9764}" type="slidenum">
              <a:rPr lang="zh-CN" altLang="en-US" smtClean="0">
                <a:solidFill>
                  <a:prstClr val="black"/>
                </a:solidFill>
              </a:rPr>
              <a:pPr eaLnBrk="1" hangingPunct="1"/>
              <a:t>187</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305490DC-DEB0-4C04-88FF-528833A3798A}" type="slidenum">
              <a:rPr lang="zh-CN" altLang="en-US" sz="1200">
                <a:solidFill>
                  <a:prstClr val="black"/>
                </a:solidFill>
              </a:rPr>
              <a:pPr algn="r"/>
              <a:t>10</a:t>
            </a:fld>
            <a:endParaRPr lang="zh-CN" altLang="en-US" sz="1200">
              <a:solidFill>
                <a:prstClr val="black"/>
              </a:solidFill>
            </a:endParaRPr>
          </a:p>
        </p:txBody>
      </p:sp>
      <p:sp>
        <p:nvSpPr>
          <p:cNvPr id="20482" name="Rectangle 2"/>
          <p:cNvSpPr>
            <a:spLocks noGrp="1" noRot="1" noChangeAspect="1" noChangeArrowheads="1" noTextEdit="1"/>
          </p:cNvSpPr>
          <p:nvPr>
            <p:ph type="sldImg" idx="4294967295"/>
          </p:nvPr>
        </p:nvSpPr>
        <p:spPr/>
      </p:sp>
      <p:sp>
        <p:nvSpPr>
          <p:cNvPr id="20483" name="Rectangle 3"/>
          <p:cNvSpPr>
            <a:spLocks noGrp="1" noChangeArrowheads="1"/>
          </p:cNvSpPr>
          <p:nvPr>
            <p:ph type="body" idx="4294967295"/>
          </p:nvPr>
        </p:nvSpPr>
        <p:spPr/>
        <p:txBody>
          <a:bodyPr/>
          <a:lstStyle/>
          <a:p>
            <a:endParaRPr lang="zh-CN" altLang="zh-CN"/>
          </a:p>
        </p:txBody>
      </p:sp>
      <p:sp>
        <p:nvSpPr>
          <p:cNvPr id="2048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DDEFEEC-1545-4995-B512-1322C582788F}" type="slidenum">
              <a:rPr lang="zh-CN" altLang="en-US">
                <a:solidFill>
                  <a:prstClr val="black"/>
                </a:solidFill>
              </a:rPr>
              <a:pPr/>
              <a:t>10</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D94111A-BB70-483A-82BA-0199FA5E9EA7}" type="slidenum">
              <a:rPr lang="zh-CN" altLang="en-US" smtClean="0">
                <a:solidFill>
                  <a:prstClr val="black"/>
                </a:solidFill>
              </a:rPr>
              <a:pPr eaLnBrk="1" hangingPunct="1"/>
              <a:t>188</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5500854-698D-4604-9350-1D60E49D4616}" type="slidenum">
              <a:rPr lang="zh-CN" altLang="en-US" smtClean="0">
                <a:solidFill>
                  <a:prstClr val="black"/>
                </a:solidFill>
              </a:rPr>
              <a:pPr eaLnBrk="1" hangingPunct="1"/>
              <a:t>189</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54B7BE-8E32-446B-856C-88FB343C3FFA}" type="slidenum">
              <a:rPr lang="zh-CN" altLang="en-US" smtClean="0">
                <a:solidFill>
                  <a:prstClr val="black"/>
                </a:solidFill>
              </a:rPr>
              <a:pPr eaLnBrk="1" hangingPunct="1"/>
              <a:t>190</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40ED58C-2FEE-4CE2-AB47-10EB4ED8C869}" type="slidenum">
              <a:rPr lang="zh-CN" altLang="en-US" smtClean="0">
                <a:solidFill>
                  <a:prstClr val="black"/>
                </a:solidFill>
              </a:rPr>
              <a:pPr eaLnBrk="1" hangingPunct="1"/>
              <a:t>191</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619A9E-CCD2-4988-880E-E2389CFF36E4}" type="slidenum">
              <a:rPr lang="zh-CN" altLang="en-US" smtClean="0">
                <a:solidFill>
                  <a:prstClr val="black"/>
                </a:solidFill>
              </a:rPr>
              <a:pPr eaLnBrk="1" hangingPunct="1"/>
              <a:t>192</a:t>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E1C6A6-920D-4422-8571-567C457E20DE}" type="slidenum">
              <a:rPr lang="zh-CN" altLang="en-US" smtClean="0">
                <a:solidFill>
                  <a:prstClr val="black"/>
                </a:solidFill>
              </a:rPr>
              <a:pPr eaLnBrk="1" hangingPunct="1"/>
              <a:t>193</a:t>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452E3C-A171-40A6-9977-4810CBC13C98}" type="slidenum">
              <a:rPr lang="zh-CN" altLang="en-US" smtClean="0">
                <a:solidFill>
                  <a:prstClr val="black"/>
                </a:solidFill>
              </a:rPr>
              <a:pPr eaLnBrk="1" hangingPunct="1"/>
              <a:t>194</a:t>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2D7EAD0-CF21-48BD-9DE8-8B9F686A7AF2}" type="slidenum">
              <a:rPr lang="zh-CN" altLang="en-US" smtClean="0">
                <a:solidFill>
                  <a:prstClr val="black"/>
                </a:solidFill>
              </a:rPr>
              <a:pPr eaLnBrk="1" hangingPunct="1"/>
              <a:t>195</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D7A4346-057F-4525-9637-FB53F39AFAB2}" type="slidenum">
              <a:rPr lang="zh-CN" altLang="en-US" smtClean="0">
                <a:solidFill>
                  <a:prstClr val="black"/>
                </a:solidFill>
              </a:rPr>
              <a:pPr eaLnBrk="1" hangingPunct="1"/>
              <a:t>196</a:t>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4ADD5E-BCC4-4A63-AA56-1EC6D6061C49}" type="slidenum">
              <a:rPr lang="zh-CN" altLang="en-US" smtClean="0">
                <a:solidFill>
                  <a:prstClr val="black"/>
                </a:solidFill>
              </a:rPr>
              <a:pPr eaLnBrk="1" hangingPunct="1"/>
              <a:t>197</a:t>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21505"/>
          <p:cNvSpPr>
            <a:spLocks noGrp="1" noRot="1" noChangeAspect="1" noChangeArrowheads="1" noTextEdit="1"/>
          </p:cNvSpPr>
          <p:nvPr>
            <p:ph type="sldImg" idx="4294967295"/>
          </p:nvPr>
        </p:nvSpPr>
        <p:spPr/>
      </p:sp>
      <p:sp>
        <p:nvSpPr>
          <p:cNvPr id="20482" name="文本占位符 21506"/>
          <p:cNvSpPr>
            <a:spLocks noGrp="1" noChangeArrowheads="1"/>
          </p:cNvSpPr>
          <p:nvPr>
            <p:ph type="body" idx="4294967295"/>
          </p:nvPr>
        </p:nvSpPr>
        <p:spPr>
          <a:xfrm>
            <a:off x="914400" y="4343400"/>
            <a:ext cx="5029200" cy="4114800"/>
          </a:xfrm>
        </p:spPr>
        <p:txBody>
          <a:bodyPr/>
          <a:lstStyle/>
          <a:p>
            <a:r>
              <a:rPr lang="en-US" altLang="zh-CN"/>
              <a:t>www..1230.org </a:t>
            </a:r>
            <a:r>
              <a:rPr lang="zh-CN" altLang="en-US"/>
              <a:t>初中数学资源网</a:t>
            </a:r>
          </a:p>
          <a:p>
            <a:endParaRPr lang="zh-CN" altLang="en-US"/>
          </a:p>
        </p:txBody>
      </p:sp>
      <p:sp>
        <p:nvSpPr>
          <p:cNvPr id="20483"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E8E893D-5FC6-466D-BC30-671CA9AB38ED}" type="slidenum">
              <a:rPr lang="zh-CN" altLang="en-US">
                <a:solidFill>
                  <a:prstClr val="black"/>
                </a:solidFill>
              </a:rPr>
              <a:pPr/>
              <a:t>96</a:t>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5FB74F-6E5D-4A54-811F-828803A33C96}" type="slidenum">
              <a:rPr lang="zh-CN" altLang="en-US" smtClean="0">
                <a:solidFill>
                  <a:prstClr val="black"/>
                </a:solidFill>
              </a:rPr>
              <a:pPr eaLnBrk="1" hangingPunct="1"/>
              <a:t>198</a:t>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7A64B97-8B97-4230-B2DB-B2B2142F0208}" type="slidenum">
              <a:rPr lang="zh-CN" altLang="en-US" smtClean="0">
                <a:solidFill>
                  <a:prstClr val="black"/>
                </a:solidFill>
              </a:rPr>
              <a:pPr eaLnBrk="1" hangingPunct="1"/>
              <a:t>199</a:t>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6EA9181-180C-4A9E-9042-9A82526FBF4B}" type="slidenum">
              <a:rPr lang="zh-CN" altLang="en-US" smtClean="0">
                <a:solidFill>
                  <a:prstClr val="black"/>
                </a:solidFill>
              </a:rPr>
              <a:pPr eaLnBrk="1" hangingPunct="1"/>
              <a:t>200</a:t>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8D5DD1-45F3-4505-933D-4DC6FFB004A4}" type="slidenum">
              <a:rPr lang="zh-CN" altLang="en-US" smtClean="0">
                <a:solidFill>
                  <a:prstClr val="black"/>
                </a:solidFill>
              </a:rPr>
              <a:pPr eaLnBrk="1" hangingPunct="1"/>
              <a:t>201</a:t>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225D12D-FD0D-4045-B44A-BA1229F3DA16}" type="slidenum">
              <a:rPr lang="zh-CN" altLang="en-US" smtClean="0">
                <a:solidFill>
                  <a:prstClr val="black"/>
                </a:solidFill>
              </a:rPr>
              <a:pPr eaLnBrk="1" hangingPunct="1"/>
              <a:t>202</a:t>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C6CAA9-6E12-4F33-8CC3-FEACBD45297E}" type="slidenum">
              <a:rPr lang="zh-CN" altLang="en-US" smtClean="0">
                <a:solidFill>
                  <a:prstClr val="black"/>
                </a:solidFill>
              </a:rPr>
              <a:pPr eaLnBrk="1" hangingPunct="1"/>
              <a:t>203</a:t>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CBC57B3-6875-41C2-9503-B30903F6E4F5}" type="slidenum">
              <a:rPr lang="zh-CN" altLang="en-US" smtClean="0">
                <a:solidFill>
                  <a:prstClr val="black"/>
                </a:solidFill>
              </a:rPr>
              <a:pPr eaLnBrk="1" hangingPunct="1"/>
              <a:t>204</a:t>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662C3A0-F31B-4D77-A57B-DBD2C5CFD9EF}" type="slidenum">
              <a:rPr lang="zh-CN" altLang="en-US" smtClean="0">
                <a:solidFill>
                  <a:prstClr val="black"/>
                </a:solidFill>
              </a:rPr>
              <a:pPr eaLnBrk="1" hangingPunct="1"/>
              <a:t>205</a:t>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1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B444DCA-FD33-4980-BFDD-85DD760D777C}" type="slidenum">
              <a:rPr lang="zh-CN" altLang="en-US" smtClean="0">
                <a:solidFill>
                  <a:prstClr val="black"/>
                </a:solidFill>
              </a:rPr>
              <a:pPr eaLnBrk="1" hangingPunct="1"/>
              <a:t>206</a:t>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C3FBA6D-925F-4795-B654-F31824CE9367}" type="slidenum">
              <a:rPr lang="zh-CN" altLang="en-US" smtClean="0">
                <a:solidFill>
                  <a:prstClr val="black"/>
                </a:solidFill>
              </a:rPr>
              <a:pPr eaLnBrk="1" hangingPunct="1"/>
              <a:t>207</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p:txBody>
          <a:bodyPr/>
          <a:lstStyle/>
          <a:p>
            <a:fld id="{531D8A54-5396-48B8-A920-CC8F3D7AA7F0}" type="slidenum">
              <a:rPr lang="en-US" altLang="zh-CN">
                <a:solidFill>
                  <a:prstClr val="black"/>
                </a:solidFill>
              </a:rPr>
              <a:pPr/>
              <a:t>100</a:t>
            </a:fld>
            <a:endParaRPr lang="en-US" altLang="zh-CN">
              <a:solidFill>
                <a:prstClr val="black"/>
              </a:solidFill>
            </a:endParaRPr>
          </a:p>
        </p:txBody>
      </p:sp>
      <p:sp>
        <p:nvSpPr>
          <p:cNvPr id="819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40AD2FD-8A80-4E61-9D10-7500D3DCA642}" type="slidenum">
              <a:rPr kumimoji="1" lang="en-US" altLang="zh-CN" sz="1200">
                <a:solidFill>
                  <a:prstClr val="black"/>
                </a:solidFill>
                <a:latin typeface="Times New Roman" panose="02020603050405020304" pitchFamily="18" charset="0"/>
              </a:rPr>
              <a:pPr algn="r"/>
              <a:t>100</a:t>
            </a:fld>
            <a:endParaRPr kumimoji="1" lang="en-US" altLang="zh-CN" sz="1200">
              <a:solidFill>
                <a:prstClr val="black"/>
              </a:solidFill>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solidFill>
            <a:srgbClr val="FFFFFF"/>
          </a:solidFill>
        </p:spPr>
      </p:sp>
      <p:sp>
        <p:nvSpPr>
          <p:cNvPr id="8196" name="Rectangle 3"/>
          <p:cNvSpPr>
            <a:spLocks noGrp="1" noChangeArrowheads="1"/>
          </p:cNvSpPr>
          <p:nvPr>
            <p:ph type="body" idx="1"/>
          </p:nvPr>
        </p:nvSpPr>
        <p:spPr>
          <a:xfrm>
            <a:off x="914400" y="4343400"/>
            <a:ext cx="5029200" cy="4114800"/>
          </a:xfrm>
          <a:solidFill>
            <a:srgbClr val="FFFFFF"/>
          </a:solidFill>
          <a:ln>
            <a:solidFill>
              <a:srgbClr val="000000"/>
            </a:solidFill>
            <a:miter lim="800000"/>
          </a:ln>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90D7581-F92D-4DD5-A8CC-89AF0B98C523}" type="slidenum">
              <a:rPr lang="zh-CN" altLang="en-US" smtClean="0">
                <a:solidFill>
                  <a:prstClr val="black"/>
                </a:solidFill>
              </a:rPr>
              <a:pPr eaLnBrk="1" hangingPunct="1"/>
              <a:t>208</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0B48267-8BDD-4786-BD70-B741FFC5D45C}" type="slidenum">
              <a:rPr lang="zh-CN" altLang="en-US" smtClean="0">
                <a:solidFill>
                  <a:prstClr val="black"/>
                </a:solidFill>
              </a:rPr>
              <a:pPr eaLnBrk="1" hangingPunct="1"/>
              <a:t>209</a:t>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8F9F7F0-56C3-4E5D-98C1-3A5D22986707}" type="slidenum">
              <a:rPr lang="zh-CN" altLang="en-US" smtClean="0">
                <a:solidFill>
                  <a:prstClr val="black"/>
                </a:solidFill>
              </a:rPr>
              <a:pPr eaLnBrk="1" hangingPunct="1"/>
              <a:t>210</a:t>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D943728-BD83-4C85-88DC-84225E55F526}" type="slidenum">
              <a:rPr lang="zh-CN" altLang="en-US" smtClean="0">
                <a:solidFill>
                  <a:prstClr val="black"/>
                </a:solidFill>
              </a:rPr>
              <a:pPr eaLnBrk="1" hangingPunct="1"/>
              <a:t>211</a:t>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6733E63-871D-4E8C-9EAE-5D28AF4CFA8B}" type="slidenum">
              <a:rPr lang="zh-CN" altLang="en-US" smtClean="0">
                <a:solidFill>
                  <a:prstClr val="black"/>
                </a:solidFill>
              </a:rPr>
              <a:pPr eaLnBrk="1" hangingPunct="1"/>
              <a:t>212</a:t>
            </a:fld>
            <a:endParaRPr lang="zh-CN" alt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226D8F-FE57-411F-82D4-87892E741A0E}" type="slidenum">
              <a:rPr lang="zh-CN" altLang="en-US" smtClean="0">
                <a:solidFill>
                  <a:prstClr val="black"/>
                </a:solidFill>
              </a:rPr>
              <a:pPr eaLnBrk="1" hangingPunct="1"/>
              <a:t>213</a:t>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E3985F3-D22D-42B1-92B4-F69790F0A01E}" type="slidenum">
              <a:rPr lang="zh-CN" altLang="en-US" smtClean="0">
                <a:solidFill>
                  <a:prstClr val="black"/>
                </a:solidFill>
              </a:rPr>
              <a:pPr eaLnBrk="1" hangingPunct="1"/>
              <a:t>214</a:t>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043C23F-E03E-43DA-847F-E8EF92E3F020}" type="slidenum">
              <a:rPr lang="zh-CN" altLang="en-US" smtClean="0">
                <a:solidFill>
                  <a:prstClr val="black"/>
                </a:solidFill>
              </a:rPr>
              <a:pPr eaLnBrk="1" hangingPunct="1"/>
              <a:t>215</a:t>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625B1C8-D9C7-4ED1-A549-A52DA7827A0F}" type="slidenum">
              <a:rPr lang="zh-CN" altLang="en-US" smtClean="0">
                <a:solidFill>
                  <a:prstClr val="black"/>
                </a:solidFill>
              </a:rPr>
              <a:pPr eaLnBrk="1" hangingPunct="1"/>
              <a:t>216</a:t>
            </a:fld>
            <a:endParaRPr lang="zh-CN" alt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7356023-3BBF-454C-97C5-946298DF7746}" type="slidenum">
              <a:rPr lang="zh-CN" altLang="en-US" smtClean="0">
                <a:solidFill>
                  <a:prstClr val="black"/>
                </a:solidFill>
              </a:rPr>
              <a:pPr eaLnBrk="1" hangingPunct="1"/>
              <a:t>217</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5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D6D77408-8FF1-4C78-B472-D19CF8ECE3D3}" type="slidenum">
              <a:rPr lang="en-US" altLang="zh-CN" sz="1200" b="0" smtClean="0">
                <a:solidFill>
                  <a:prstClr val="black"/>
                </a:solidFill>
                <a:latin typeface="Arial" panose="020B0604020202020204" pitchFamily="34" charset="0"/>
              </a:rPr>
              <a:pPr eaLnBrk="1" hangingPunct="1"/>
              <a:t>173</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048F9D-15FE-4CD3-8994-0A387516B32D}" type="slidenum">
              <a:rPr lang="zh-CN" altLang="en-US" smtClean="0">
                <a:solidFill>
                  <a:prstClr val="black"/>
                </a:solidFill>
              </a:rPr>
              <a:pPr eaLnBrk="1" hangingPunct="1"/>
              <a:t>218</a:t>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A0550F4-DE02-41D3-A418-FB8E68672B2F}" type="slidenum">
              <a:rPr lang="zh-CN" altLang="en-US" smtClean="0">
                <a:solidFill>
                  <a:prstClr val="black"/>
                </a:solidFill>
              </a:rPr>
              <a:pPr eaLnBrk="1" hangingPunct="1"/>
              <a:t>219</a:t>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32F01AA-995A-4D55-9145-2BE2C497E209}" type="slidenum">
              <a:rPr lang="en-US" altLang="zh-CN">
                <a:solidFill>
                  <a:prstClr val="black"/>
                </a:solidFill>
              </a:rPr>
              <a:pPr/>
              <a:t>275</a:t>
            </a:fld>
            <a:endParaRPr lang="en-US" altLang="zh-CN">
              <a:solidFill>
                <a:prstClr val="black"/>
              </a:solidFill>
            </a:endParaRPr>
          </a:p>
        </p:txBody>
      </p:sp>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2AD7E9-41CC-4B31-A514-EB8698888DE8}" type="slidenum">
              <a:rPr lang="en-US" altLang="zh-CN">
                <a:solidFill>
                  <a:prstClr val="black"/>
                </a:solidFill>
              </a:rPr>
              <a:pPr/>
              <a:t>280</a:t>
            </a:fld>
            <a:endParaRPr lang="en-US" altLang="zh-CN">
              <a:solidFill>
                <a:prstClr val="black"/>
              </a:solidFill>
            </a:endParaRPr>
          </a:p>
        </p:txBody>
      </p:sp>
      <p:sp>
        <p:nvSpPr>
          <p:cNvPr id="32770" name="Rectangle 2"/>
          <p:cNvSpPr>
            <a:spLocks noGrp="1" noRot="1" noChangeAspect="1" noChangeArrowheads="1" noTextEdit="1"/>
          </p:cNvSpPr>
          <p:nvPr>
            <p:ph type="sldImg"/>
          </p:nvPr>
        </p:nvSpPr>
        <p:spPr/>
      </p:sp>
      <p:sp>
        <p:nvSpPr>
          <p:cNvPr id="32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48FD1B-DE5F-4506-AF8F-47B6395EC416}" type="slidenum">
              <a:rPr lang="en-US" altLang="zh-CN">
                <a:solidFill>
                  <a:prstClr val="black"/>
                </a:solidFill>
              </a:rPr>
              <a:pPr/>
              <a:t>285</a:t>
            </a:fld>
            <a:endParaRPr lang="en-US" altLang="zh-CN">
              <a:solidFill>
                <a:prstClr val="black"/>
              </a:solidFill>
            </a:endParaRPr>
          </a:p>
        </p:txBody>
      </p:sp>
      <p:sp>
        <p:nvSpPr>
          <p:cNvPr id="38914" name="Rectangle 2"/>
          <p:cNvSpPr>
            <a:spLocks noGrp="1" noRot="1" noChangeAspect="1" noChangeArrowheads="1" noTextEdit="1"/>
          </p:cNvSpPr>
          <p:nvPr>
            <p:ph type="sldImg"/>
          </p:nvPr>
        </p:nvSpPr>
        <p:spPr/>
      </p:sp>
      <p:sp>
        <p:nvSpPr>
          <p:cNvPr id="3891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p:sp>
      <p:sp>
        <p:nvSpPr>
          <p:cNvPr id="163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61179FF4-BB03-42CA-96B9-CED50CCA2A2C}" type="slidenum">
              <a:rPr lang="en-US" altLang="zh-CN" sz="1200" b="0" smtClean="0">
                <a:solidFill>
                  <a:prstClr val="black"/>
                </a:solidFill>
                <a:latin typeface="Arial" panose="020B0604020202020204" pitchFamily="34" charset="0"/>
              </a:rPr>
              <a:pPr eaLnBrk="1" hangingPunct="1"/>
              <a:t>174</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41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4EAF19FC-495F-4D6B-9700-EC8F8A11A66D}" type="slidenum">
              <a:rPr lang="en-US" altLang="zh-CN" sz="1200" b="0" smtClean="0">
                <a:solidFill>
                  <a:prstClr val="black"/>
                </a:solidFill>
                <a:latin typeface="Arial" panose="020B0604020202020204" pitchFamily="34" charset="0"/>
              </a:rPr>
              <a:pPr eaLnBrk="1" hangingPunct="1"/>
              <a:t>175</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D33C64DF-341C-4B62-AE13-824EE166F767}" type="slidenum">
              <a:rPr lang="en-US" altLang="zh-CN" sz="1200" b="0" smtClean="0">
                <a:solidFill>
                  <a:prstClr val="black"/>
                </a:solidFill>
                <a:latin typeface="Arial" panose="020B0604020202020204" pitchFamily="34" charset="0"/>
              </a:rPr>
              <a:pPr eaLnBrk="1" hangingPunct="1"/>
              <a:t>176</a:t>
            </a:fld>
            <a:endParaRPr lang="en-US" altLang="zh-CN" sz="1200" b="0">
              <a:solidFill>
                <a:prstClr val="black"/>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9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fld id="{EB9E2079-898B-4E85-B2DC-A9E68BF303C2}" type="slidenum">
              <a:rPr lang="en-US" altLang="zh-CN" sz="1200" b="0" smtClean="0">
                <a:solidFill>
                  <a:prstClr val="black"/>
                </a:solidFill>
                <a:latin typeface="Arial" panose="020B0604020202020204" pitchFamily="34" charset="0"/>
              </a:rPr>
              <a:pPr eaLnBrk="1" hangingPunct="1"/>
              <a:t>177</a:t>
            </a:fld>
            <a:endParaRPr lang="en-US" altLang="zh-CN" sz="1200" b="0">
              <a:solidFill>
                <a:prstClr val="black"/>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643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3361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1391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425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6990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19963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5880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26996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3658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57388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85564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245225"/>
            <a:ext cx="2133600" cy="476250"/>
          </a:xfrm>
        </p:spPr>
        <p:txBody>
          <a:bodyPr/>
          <a:lstStyle>
            <a:lvl1pPr>
              <a:defRPr/>
            </a:lvl1pPr>
          </a:lstStyle>
          <a:p>
            <a:endParaRPr lang="en-US" altLang="zh-CN">
              <a:solidFill>
                <a:prstClr val="black">
                  <a:tint val="75000"/>
                </a:prstClr>
              </a:solidFill>
            </a:endParaRPr>
          </a:p>
        </p:txBody>
      </p:sp>
      <p:sp>
        <p:nvSpPr>
          <p:cNvPr id="8" name="页脚占位符 7"/>
          <p:cNvSpPr>
            <a:spLocks noGrp="1"/>
          </p:cNvSpPr>
          <p:nvPr>
            <p:ph type="ftr" sz="quarter" idx="11"/>
          </p:nvPr>
        </p:nvSpPr>
        <p:spPr>
          <a:xfrm>
            <a:off x="3124200" y="6245225"/>
            <a:ext cx="2895600" cy="476250"/>
          </a:xfrm>
        </p:spPr>
        <p:txBody>
          <a:bodyPr/>
          <a:lstStyle>
            <a:lvl1pPr>
              <a:defRPr/>
            </a:lvl1pPr>
          </a:lstStyle>
          <a:p>
            <a:endParaRPr lang="en-US" altLang="zh-CN">
              <a:solidFill>
                <a:prstClr val="black">
                  <a:tint val="75000"/>
                </a:prstClr>
              </a:solidFill>
            </a:endParaRPr>
          </a:p>
        </p:txBody>
      </p:sp>
      <p:sp>
        <p:nvSpPr>
          <p:cNvPr id="9" name="灯片编号占位符 8"/>
          <p:cNvSpPr>
            <a:spLocks noGrp="1"/>
          </p:cNvSpPr>
          <p:nvPr>
            <p:ph type="sldNum" sz="quarter" idx="12"/>
          </p:nvPr>
        </p:nvSpPr>
        <p:spPr>
          <a:xfrm>
            <a:off x="6553200" y="6245225"/>
            <a:ext cx="2133600" cy="476250"/>
          </a:xfrm>
        </p:spPr>
        <p:txBody>
          <a:bodyPr/>
          <a:lstStyle>
            <a:lvl1pPr>
              <a:defRPr/>
            </a:lvl1pPr>
          </a:lstStyle>
          <a:p>
            <a:fld id="{14F900E5-1657-44C6-9C0D-E0817D5AF818}"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1335330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8400"/>
            <a:ext cx="2133600" cy="457200"/>
          </a:xfrm>
        </p:spPr>
        <p:txBody>
          <a:bodyPr/>
          <a:lstStyle>
            <a:lvl1pPr>
              <a:defRPr/>
            </a:lvl1pPr>
          </a:lstStyle>
          <a:p>
            <a:endParaRPr lang="en-US" altLang="zh-CN">
              <a:solidFill>
                <a:prstClr val="black">
                  <a:tint val="75000"/>
                </a:prstClr>
              </a:solidFill>
            </a:endParaRPr>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solidFill>
                <a:prstClr val="black">
                  <a:tint val="75000"/>
                </a:prstClr>
              </a:solidFill>
            </a:endParaRPr>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7199DCE4-FB34-4505-8073-9EA20A3D5FB3}"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3493536969"/>
      </p:ext>
    </p:extLst>
  </p:cSld>
  <p:clrMapOvr>
    <a:masterClrMapping/>
  </p:clrMapOvr>
  <p:transition spd="slow">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40713" cy="58801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日期占位符 1027"/>
          <p:cNvSpPr>
            <a:spLocks noGrp="1"/>
          </p:cNvSpPr>
          <p:nvPr>
            <p:ph type="dt" sz="half" idx="10"/>
          </p:nvPr>
        </p:nvSpPr>
        <p:spPr/>
        <p:txBody>
          <a:bodyPr/>
          <a:lstStyle>
            <a:lvl1pPr>
              <a:defRPr/>
            </a:lvl1pPr>
          </a:lstStyle>
          <a:p>
            <a:endParaRPr lang="zh-CN" altLang="en-US">
              <a:solidFill>
                <a:prstClr val="black">
                  <a:tint val="75000"/>
                </a:prstClr>
              </a:solidFill>
            </a:endParaRPr>
          </a:p>
        </p:txBody>
      </p:sp>
      <p:sp>
        <p:nvSpPr>
          <p:cNvPr id="4" name="页脚占位符 1028"/>
          <p:cNvSpPr>
            <a:spLocks noGrp="1"/>
          </p:cNvSpPr>
          <p:nvPr>
            <p:ph type="ftr" sz="quarter" idx="11"/>
          </p:nvPr>
        </p:nvSpPr>
        <p:spPr/>
        <p:txBody>
          <a:bodyPr/>
          <a:lstStyle>
            <a:lvl1pPr>
              <a:defRPr/>
            </a:lvl1pPr>
          </a:lstStyle>
          <a:p>
            <a:endParaRPr lang="zh-CN" altLang="en-US">
              <a:solidFill>
                <a:prstClr val="black">
                  <a:tint val="75000"/>
                </a:prstClr>
              </a:solidFill>
            </a:endParaRPr>
          </a:p>
        </p:txBody>
      </p:sp>
      <p:sp>
        <p:nvSpPr>
          <p:cNvPr id="5" name="灯片编号占位符 1029"/>
          <p:cNvSpPr>
            <a:spLocks noGrp="1"/>
          </p:cNvSpPr>
          <p:nvPr>
            <p:ph type="sldNum" sz="quarter" idx="12"/>
          </p:nvPr>
        </p:nvSpPr>
        <p:spPr/>
        <p:txBody>
          <a:bodyPr/>
          <a:lstStyle>
            <a:lvl1pPr>
              <a:defRPr/>
            </a:lvl1pPr>
          </a:lstStyle>
          <a:p>
            <a:fld id="{9162E47E-3283-4B5F-8360-A3FD3B8B3788}" type="slidenum">
              <a:rPr lang="zh-CN" altLang="en-US">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9778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29150" y="1825625"/>
            <a:ext cx="3886200" cy="20986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29150" y="4076700"/>
            <a:ext cx="3886200" cy="21002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日期占位符 1027"/>
          <p:cNvSpPr>
            <a:spLocks noGrp="1"/>
          </p:cNvSpPr>
          <p:nvPr>
            <p:ph type="dt" sz="half" idx="10"/>
          </p:nvPr>
        </p:nvSpPr>
        <p:spPr/>
        <p:txBody>
          <a:bodyPr/>
          <a:lstStyle>
            <a:lvl1pPr>
              <a:defRPr/>
            </a:lvl1pPr>
          </a:lstStyle>
          <a:p>
            <a:endParaRPr lang="zh-CN" altLang="en-US">
              <a:solidFill>
                <a:prstClr val="black">
                  <a:tint val="75000"/>
                </a:prstClr>
              </a:solidFill>
            </a:endParaRPr>
          </a:p>
        </p:txBody>
      </p:sp>
      <p:sp>
        <p:nvSpPr>
          <p:cNvPr id="7" name="页脚占位符 1028"/>
          <p:cNvSpPr>
            <a:spLocks noGrp="1"/>
          </p:cNvSpPr>
          <p:nvPr>
            <p:ph type="ftr" sz="quarter" idx="11"/>
          </p:nvPr>
        </p:nvSpPr>
        <p:spPr/>
        <p:txBody>
          <a:bodyPr/>
          <a:lstStyle>
            <a:lvl1pPr>
              <a:defRPr/>
            </a:lvl1pPr>
          </a:lstStyle>
          <a:p>
            <a:endParaRPr lang="zh-CN" altLang="en-US">
              <a:solidFill>
                <a:prstClr val="black">
                  <a:tint val="75000"/>
                </a:prstClr>
              </a:solidFill>
            </a:endParaRPr>
          </a:p>
        </p:txBody>
      </p:sp>
      <p:sp>
        <p:nvSpPr>
          <p:cNvPr id="8" name="灯片编号占位符 1029"/>
          <p:cNvSpPr>
            <a:spLocks noGrp="1"/>
          </p:cNvSpPr>
          <p:nvPr>
            <p:ph type="sldNum" sz="quarter" idx="12"/>
          </p:nvPr>
        </p:nvSpPr>
        <p:spPr/>
        <p:txBody>
          <a:bodyPr/>
          <a:lstStyle>
            <a:lvl1pPr>
              <a:defRPr/>
            </a:lvl1pPr>
          </a:lstStyle>
          <a:p>
            <a:fld id="{9E025105-1091-48EF-A095-15DD951E5A43}" type="slidenum">
              <a:rPr lang="zh-CN" altLang="en-US">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9245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68313" y="1628775"/>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59313" y="1628775"/>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59313" y="3967163"/>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solidFill>
                <a:prstClr val="black">
                  <a:tint val="75000"/>
                </a:prstClr>
              </a:solidFill>
            </a:endParaRPr>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solidFill>
                <a:prstClr val="black">
                  <a:tint val="75000"/>
                </a:prstClr>
              </a:solidFill>
            </a:endParaRPr>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3AD05B46-3FFD-4ADA-9A37-CBF4478DEC98}" type="slidenum">
              <a:rPr lang="en-US" altLang="zh-CN">
                <a:solidFill>
                  <a:prstClr val="black">
                    <a:tint val="75000"/>
                  </a:prstClr>
                </a:solidFill>
              </a:rPr>
              <a:pPr/>
              <a:t>‹#›</a:t>
            </a:fld>
            <a:endParaRPr lang="en-US" altLang="zh-CN">
              <a:solidFill>
                <a:prstClr val="black">
                  <a:tint val="75000"/>
                </a:prstClr>
              </a:solidFill>
            </a:endParaRPr>
          </a:p>
        </p:txBody>
      </p:sp>
    </p:spTree>
    <p:extLst>
      <p:ext uri="{BB962C8B-B14F-4D97-AF65-F5344CB8AC3E}">
        <p14:creationId xmlns:p14="http://schemas.microsoft.com/office/powerpoint/2010/main" val="770789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表格占位符 2"/>
          <p:cNvSpPr>
            <a:spLocks noGrp="1"/>
          </p:cNvSpPr>
          <p:nvPr>
            <p:ph type="tbl" idx="1"/>
          </p:nvPr>
        </p:nvSpPr>
        <p:spPr/>
        <p:txBody>
          <a:bodyPr/>
          <a:lstStyle/>
          <a:p>
            <a:endParaRPr lang="zh-CN" altLang="en-US" noProof="1"/>
          </a:p>
        </p:txBody>
      </p:sp>
      <p:sp>
        <p:nvSpPr>
          <p:cNvPr id="4" name="日期占位符 1027"/>
          <p:cNvSpPr>
            <a:spLocks noGrp="1"/>
          </p:cNvSpPr>
          <p:nvPr>
            <p:ph type="dt" sz="half" idx="10"/>
          </p:nvPr>
        </p:nvSpPr>
        <p:spPr/>
        <p:txBody>
          <a:bodyPr/>
          <a:lstStyle>
            <a:lvl1pPr>
              <a:defRPr/>
            </a:lvl1pPr>
          </a:lstStyle>
          <a:p>
            <a:endParaRPr lang="zh-CN" altLang="en-US">
              <a:solidFill>
                <a:prstClr val="black">
                  <a:tint val="75000"/>
                </a:prstClr>
              </a:solidFill>
            </a:endParaRPr>
          </a:p>
        </p:txBody>
      </p:sp>
      <p:sp>
        <p:nvSpPr>
          <p:cNvPr id="5" name="页脚占位符 1028"/>
          <p:cNvSpPr>
            <a:spLocks noGrp="1"/>
          </p:cNvSpPr>
          <p:nvPr>
            <p:ph type="ftr" sz="quarter" idx="11"/>
          </p:nvPr>
        </p:nvSpPr>
        <p:spPr/>
        <p:txBody>
          <a:bodyPr/>
          <a:lstStyle>
            <a:lvl1pPr>
              <a:defRPr/>
            </a:lvl1pPr>
          </a:lstStyle>
          <a:p>
            <a:endParaRPr lang="zh-CN" altLang="en-US">
              <a:solidFill>
                <a:prstClr val="black">
                  <a:tint val="75000"/>
                </a:prstClr>
              </a:solidFill>
            </a:endParaRPr>
          </a:p>
        </p:txBody>
      </p:sp>
      <p:sp>
        <p:nvSpPr>
          <p:cNvPr id="6" name="灯片编号占位符 1029"/>
          <p:cNvSpPr>
            <a:spLocks noGrp="1"/>
          </p:cNvSpPr>
          <p:nvPr>
            <p:ph type="sldNum" sz="quarter" idx="12"/>
          </p:nvPr>
        </p:nvSpPr>
        <p:spPr/>
        <p:txBody>
          <a:bodyPr/>
          <a:lstStyle>
            <a:lvl1pPr>
              <a:defRPr/>
            </a:lvl1pPr>
          </a:lstStyle>
          <a:p>
            <a:fld id="{690F6E17-6780-43B3-84E6-68FDEF2BD411}" type="slidenum">
              <a:rPr lang="zh-CN" altLang="en-US">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6088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68313" y="1628775"/>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59313" y="1628775"/>
            <a:ext cx="4038600" cy="4525963"/>
          </a:xfrm>
        </p:spPr>
        <p:txBody>
          <a:bodyPr/>
          <a:lstStyle/>
          <a:p>
            <a:pPr lvl="0"/>
            <a:endParaRPr lang="zh-CN" altLang="en-US" noProof="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prstClr val="black">
                  <a:tint val="75000"/>
                </a:prstClr>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prstClr val="black">
                  <a:tint val="75000"/>
                </a:prstClr>
              </a:solidFill>
            </a:endParaRPr>
          </a:p>
        </p:txBody>
      </p:sp>
      <p:sp>
        <p:nvSpPr>
          <p:cNvPr id="7" name="Rectangle 6"/>
          <p:cNvSpPr>
            <a:spLocks noGrp="1" noChangeArrowheads="1"/>
          </p:cNvSpPr>
          <p:nvPr>
            <p:ph type="sldNum" sz="quarter" idx="12"/>
          </p:nvPr>
        </p:nvSpPr>
        <p:spPr/>
        <p:txBody>
          <a:bodyPr/>
          <a:lstStyle>
            <a:lvl1pPr>
              <a:defRPr/>
            </a:lvl1pPr>
          </a:lstStyle>
          <a:p>
            <a:pPr>
              <a:defRPr/>
            </a:pPr>
            <a:fld id="{5F9FDB4F-FBBC-4D58-8304-066C779C9707}" type="slidenum">
              <a:rPr lang="en-US" altLang="zh-CN">
                <a:solidFill>
                  <a:prstClr val="black">
                    <a:tint val="75000"/>
                  </a:prstClr>
                </a:solidFill>
              </a:rPr>
              <a:pPr>
                <a:defRPr/>
              </a:pPr>
              <a:t>‹#›</a:t>
            </a:fld>
            <a:endParaRPr lang="en-US" altLang="zh-CN">
              <a:solidFill>
                <a:prstClr val="black">
                  <a:tint val="75000"/>
                </a:prstClr>
              </a:solidFill>
            </a:endParaRPr>
          </a:p>
        </p:txBody>
      </p:sp>
    </p:spTree>
    <p:extLst>
      <p:ext uri="{BB962C8B-B14F-4D97-AF65-F5344CB8AC3E}">
        <p14:creationId xmlns:p14="http://schemas.microsoft.com/office/powerpoint/2010/main" val="1080122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2023-06-25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2023-06-25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0" cstate="print"/>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2023-06-25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51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4.emf"/><Relationship Id="rId5" Type="http://schemas.openxmlformats.org/officeDocument/2006/relationships/oleObject" Target="../embeddings/oleObject21.bin"/><Relationship Id="rId4" Type="http://schemas.openxmlformats.org/officeDocument/2006/relationships/image" Target="../media/image23.emf"/></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45.bin"/><Relationship Id="rId3" Type="http://schemas.openxmlformats.org/officeDocument/2006/relationships/oleObject" Target="../embeddings/oleObject143.bin"/><Relationship Id="rId7" Type="http://schemas.openxmlformats.org/officeDocument/2006/relationships/image" Target="../media/image135.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42.emf"/><Relationship Id="rId5" Type="http://schemas.openxmlformats.org/officeDocument/2006/relationships/oleObject" Target="../embeddings/oleObject144.bin"/><Relationship Id="rId4" Type="http://schemas.openxmlformats.org/officeDocument/2006/relationships/image" Target="../media/image141.emf"/><Relationship Id="rId9" Type="http://schemas.openxmlformats.org/officeDocument/2006/relationships/image" Target="../media/image143.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6.bin"/><Relationship Id="rId7" Type="http://schemas.openxmlformats.org/officeDocument/2006/relationships/image" Target="../media/image147.GIF"/><Relationship Id="rId2" Type="http://schemas.openxmlformats.org/officeDocument/2006/relationships/image" Target="../media/image144.png"/><Relationship Id="rId1" Type="http://schemas.openxmlformats.org/officeDocument/2006/relationships/slideLayout" Target="../slideLayouts/slideLayout18.xml"/><Relationship Id="rId6" Type="http://schemas.openxmlformats.org/officeDocument/2006/relationships/image" Target="../media/image146.emf"/><Relationship Id="rId5" Type="http://schemas.openxmlformats.org/officeDocument/2006/relationships/oleObject" Target="../embeddings/oleObject147.bin"/><Relationship Id="rId4" Type="http://schemas.openxmlformats.org/officeDocument/2006/relationships/image" Target="../media/image145.emf"/></Relationships>
</file>

<file path=ppt/slides/_rels/slide102.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image" Target="../media/image144.png"/><Relationship Id="rId1" Type="http://schemas.openxmlformats.org/officeDocument/2006/relationships/slideLayout" Target="../slideLayouts/slideLayout18.xml"/><Relationship Id="rId6" Type="http://schemas.openxmlformats.org/officeDocument/2006/relationships/image" Target="../media/image149.emf"/><Relationship Id="rId5" Type="http://schemas.openxmlformats.org/officeDocument/2006/relationships/oleObject" Target="../embeddings/oleObject149.bin"/><Relationship Id="rId4" Type="http://schemas.openxmlformats.org/officeDocument/2006/relationships/image" Target="../media/image14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51.bin"/><Relationship Id="rId1" Type="http://schemas.openxmlformats.org/officeDocument/2006/relationships/slideLayout" Target="../slideLayouts/slideLayout18.xml"/><Relationship Id="rId5" Type="http://schemas.openxmlformats.org/officeDocument/2006/relationships/image" Target="../media/image150.wmf"/><Relationship Id="rId4" Type="http://schemas.openxmlformats.org/officeDocument/2006/relationships/oleObject" Target="../embeddings/oleObject152.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audio" Target="../media/audio3.wav"/><Relationship Id="rId7" Type="http://schemas.openxmlformats.org/officeDocument/2006/relationships/image" Target="../media/image26.emf"/><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oleObject" Target="../embeddings/oleObject23.bin"/><Relationship Id="rId5" Type="http://schemas.openxmlformats.org/officeDocument/2006/relationships/image" Target="../media/image25.emf"/><Relationship Id="rId4" Type="http://schemas.openxmlformats.org/officeDocument/2006/relationships/oleObject" Target="../embeddings/oleObject22.bin"/></Relationships>
</file>

<file path=ppt/slides/_rels/slide1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GIF"/><Relationship Id="rId1" Type="http://schemas.openxmlformats.org/officeDocument/2006/relationships/slideLayout" Target="../slideLayouts/slideLayout18.xml"/><Relationship Id="rId5" Type="http://schemas.openxmlformats.org/officeDocument/2006/relationships/image" Target="../media/image154.wmf"/><Relationship Id="rId4" Type="http://schemas.openxmlformats.org/officeDocument/2006/relationships/oleObject" Target="../embeddings/oleObject153.bin"/></Relationships>
</file>

<file path=ppt/slides/_rels/slide113.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7.jpeg"/><Relationship Id="rId1" Type="http://schemas.openxmlformats.org/officeDocument/2006/relationships/slideLayout" Target="../slideLayouts/slideLayout18.xml"/><Relationship Id="rId6" Type="http://schemas.openxmlformats.org/officeDocument/2006/relationships/oleObject" Target="../embeddings/oleObject155.bin"/><Relationship Id="rId5" Type="http://schemas.openxmlformats.org/officeDocument/2006/relationships/image" Target="../media/image154.wmf"/><Relationship Id="rId4" Type="http://schemas.openxmlformats.org/officeDocument/2006/relationships/oleObject" Target="../embeddings/oleObject154.bin"/></Relationships>
</file>

<file path=ppt/slides/_rels/slide115.xml.rels><?xml version="1.0" encoding="UTF-8" standalone="yes"?>
<Relationships xmlns="http://schemas.openxmlformats.org/package/2006/relationships"><Relationship Id="rId3" Type="http://schemas.openxmlformats.org/officeDocument/2006/relationships/audio" Target="../media/audio13.wav"/><Relationship Id="rId2" Type="http://schemas.openxmlformats.org/officeDocument/2006/relationships/audio" Target="../media/audio2.wav"/><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image" Target="../media/image158.jpeg"/><Relationship Id="rId1" Type="http://schemas.openxmlformats.org/officeDocument/2006/relationships/slideLayout" Target="../slideLayouts/slideLayout18.xml"/><Relationship Id="rId4" Type="http://schemas.openxmlformats.org/officeDocument/2006/relationships/image" Target="../media/image154.wmf"/></Relationships>
</file>

<file path=ppt/slides/_rels/slide11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29.wmf"/><Relationship Id="rId5" Type="http://schemas.openxmlformats.org/officeDocument/2006/relationships/oleObject" Target="../embeddings/oleObject25.bin"/><Relationship Id="rId4" Type="http://schemas.openxmlformats.org/officeDocument/2006/relationships/image" Target="../media/image28.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slide" Target="slide3.xml"/><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29.wmf"/><Relationship Id="rId5" Type="http://schemas.openxmlformats.org/officeDocument/2006/relationships/oleObject" Target="../embeddings/oleObject27.bin"/><Relationship Id="rId4" Type="http://schemas.openxmlformats.org/officeDocument/2006/relationships/image" Target="../media/image28.wmf"/></Relationships>
</file>

<file path=ppt/slides/_rels/slide130.x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oleObject" Target="../embeddings/oleObject157.bin"/><Relationship Id="rId1" Type="http://schemas.openxmlformats.org/officeDocument/2006/relationships/slideLayout" Target="../slideLayouts/slideLayout18.xml"/><Relationship Id="rId6" Type="http://schemas.openxmlformats.org/officeDocument/2006/relationships/slide" Target="slide7.xml"/><Relationship Id="rId5" Type="http://schemas.openxmlformats.org/officeDocument/2006/relationships/image" Target="../media/image164.wmf"/><Relationship Id="rId4" Type="http://schemas.openxmlformats.org/officeDocument/2006/relationships/oleObject" Target="../embeddings/oleObject158.bin"/></Relationships>
</file>

<file path=ppt/slides/_rels/slide131.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159.bin"/><Relationship Id="rId1" Type="http://schemas.openxmlformats.org/officeDocument/2006/relationships/slideLayout" Target="../slideLayouts/slideLayout18.xml"/><Relationship Id="rId6" Type="http://schemas.openxmlformats.org/officeDocument/2006/relationships/slide" Target="slide7.xml"/><Relationship Id="rId5" Type="http://schemas.openxmlformats.org/officeDocument/2006/relationships/image" Target="../media/image166.wmf"/><Relationship Id="rId4" Type="http://schemas.openxmlformats.org/officeDocument/2006/relationships/oleObject" Target="../embeddings/oleObject160.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161.bin"/><Relationship Id="rId1" Type="http://schemas.openxmlformats.org/officeDocument/2006/relationships/slideLayout" Target="../slideLayouts/slideLayout18.xml"/><Relationship Id="rId5" Type="http://schemas.openxmlformats.org/officeDocument/2006/relationships/image" Target="../media/image168.wmf"/><Relationship Id="rId4" Type="http://schemas.openxmlformats.org/officeDocument/2006/relationships/oleObject" Target="../embeddings/oleObject162.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image" Target="../media/image169.png"/><Relationship Id="rId7" Type="http://schemas.openxmlformats.org/officeDocument/2006/relationships/image" Target="../media/image171.png"/><Relationship Id="rId2" Type="http://schemas.openxmlformats.org/officeDocument/2006/relationships/oleObject" Target="../embeddings/oleObject163.bin"/><Relationship Id="rId1" Type="http://schemas.openxmlformats.org/officeDocument/2006/relationships/slideLayout" Target="../slideLayouts/slideLayout18.xml"/><Relationship Id="rId6" Type="http://schemas.openxmlformats.org/officeDocument/2006/relationships/oleObject" Target="../embeddings/oleObject165.bin"/><Relationship Id="rId5" Type="http://schemas.openxmlformats.org/officeDocument/2006/relationships/image" Target="../media/image170.png"/><Relationship Id="rId4" Type="http://schemas.openxmlformats.org/officeDocument/2006/relationships/oleObject" Target="../embeddings/oleObject164.bin"/><Relationship Id="rId9" Type="http://schemas.openxmlformats.org/officeDocument/2006/relationships/image" Target="../media/image172.png"/></Relationships>
</file>

<file path=ppt/slides/_rels/slide13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4.png"/><Relationship Id="rId2" Type="http://schemas.openxmlformats.org/officeDocument/2006/relationships/oleObject" Target="../embeddings/oleObject167.bin"/><Relationship Id="rId1" Type="http://schemas.openxmlformats.org/officeDocument/2006/relationships/slideLayout" Target="../slideLayouts/slideLayout18.xml"/><Relationship Id="rId6" Type="http://schemas.openxmlformats.org/officeDocument/2006/relationships/image" Target="../media/image173.png"/><Relationship Id="rId5" Type="http://schemas.openxmlformats.org/officeDocument/2006/relationships/image" Target="../media/image170.png"/><Relationship Id="rId4" Type="http://schemas.openxmlformats.org/officeDocument/2006/relationships/oleObject" Target="../embeddings/oleObject168.bin"/></Relationships>
</file>

<file path=ppt/slides/_rels/slide137.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77.jpeg"/><Relationship Id="rId1" Type="http://schemas.openxmlformats.org/officeDocument/2006/relationships/slideLayout" Target="../slideLayouts/slideLayout18.xml"/><Relationship Id="rId4" Type="http://schemas.openxmlformats.org/officeDocument/2006/relationships/image" Target="../media/image162.GIF"/></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78.png"/><Relationship Id="rId4" Type="http://schemas.openxmlformats.org/officeDocument/2006/relationships/image" Target="../media/image177.jpeg"/></Relationships>
</file>

<file path=ppt/slides/_rels/slide142.xml.rels><?xml version="1.0" encoding="UTF-8" standalone="yes"?>
<Relationships xmlns="http://schemas.openxmlformats.org/package/2006/relationships"><Relationship Id="rId3" Type="http://schemas.openxmlformats.org/officeDocument/2006/relationships/image" Target="../media/image179.GIF"/><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image" Target="../media/image177.jpeg"/><Relationship Id="rId1" Type="http://schemas.openxmlformats.org/officeDocument/2006/relationships/slideLayout" Target="../slideLayouts/slideLayout18.xml"/><Relationship Id="rId6" Type="http://schemas.openxmlformats.org/officeDocument/2006/relationships/image" Target="../media/image164.wmf"/><Relationship Id="rId5" Type="http://schemas.openxmlformats.org/officeDocument/2006/relationships/oleObject" Target="../embeddings/oleObject170.bin"/><Relationship Id="rId4" Type="http://schemas.openxmlformats.org/officeDocument/2006/relationships/image" Target="../media/image163.wmf"/></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image" Target="../media/image177.jpeg"/><Relationship Id="rId1" Type="http://schemas.openxmlformats.org/officeDocument/2006/relationships/slideLayout" Target="../slideLayouts/slideLayout18.xml"/><Relationship Id="rId6" Type="http://schemas.openxmlformats.org/officeDocument/2006/relationships/image" Target="../media/image166.wmf"/><Relationship Id="rId5" Type="http://schemas.openxmlformats.org/officeDocument/2006/relationships/oleObject" Target="../embeddings/oleObject172.bin"/><Relationship Id="rId4" Type="http://schemas.openxmlformats.org/officeDocument/2006/relationships/image" Target="../media/image165.wmf"/></Relationships>
</file>

<file path=ppt/slides/_rels/slide14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0.wmf"/><Relationship Id="rId7" Type="http://schemas.openxmlformats.org/officeDocument/2006/relationships/oleObject" Target="../embeddings/oleObject30.bin"/><Relationship Id="rId2" Type="http://schemas.openxmlformats.org/officeDocument/2006/relationships/oleObject" Target="../embeddings/oleObject28.bin"/><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29.bin"/></Relationships>
</file>

<file path=ppt/slides/_rels/slide15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oleObject" Target="../embeddings/oleObject173.bin"/><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7.GIF"/><Relationship Id="rId2" Type="http://schemas.openxmlformats.org/officeDocument/2006/relationships/oleObject" Target="../embeddings/oleObject31.bin"/><Relationship Id="rId1" Type="http://schemas.openxmlformats.org/officeDocument/2006/relationships/slideLayout" Target="../slideLayouts/slideLayout18.xml"/><Relationship Id="rId6" Type="http://schemas.openxmlformats.org/officeDocument/2006/relationships/image" Target="../media/image36.GIF"/><Relationship Id="rId5" Type="http://schemas.openxmlformats.org/officeDocument/2006/relationships/image" Target="../media/image35.wmf"/><Relationship Id="rId4" Type="http://schemas.openxmlformats.org/officeDocument/2006/relationships/oleObject" Target="../embeddings/oleObject32.bin"/></Relationships>
</file>

<file path=ppt/slides/_rels/slide16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oleObject" Target="../embeddings/oleObject36.bin"/><Relationship Id="rId2" Type="http://schemas.openxmlformats.org/officeDocument/2006/relationships/oleObject" Target="../embeddings/oleObject33.bin"/><Relationship Id="rId1" Type="http://schemas.openxmlformats.org/officeDocument/2006/relationships/slideLayout" Target="../slideLayouts/slideLayout18.xml"/><Relationship Id="rId6" Type="http://schemas.openxmlformats.org/officeDocument/2006/relationships/image" Target="../media/image39.wmf"/><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wmf"/><Relationship Id="rId7" Type="http://schemas.openxmlformats.org/officeDocument/2006/relationships/image" Target="../media/image189.wmf"/><Relationship Id="rId2" Type="http://schemas.openxmlformats.org/officeDocument/2006/relationships/oleObject" Target="../embeddings/oleObject174.bin"/><Relationship Id="rId1" Type="http://schemas.openxmlformats.org/officeDocument/2006/relationships/slideLayout" Target="../slideLayouts/slideLayout18.xml"/><Relationship Id="rId6" Type="http://schemas.openxmlformats.org/officeDocument/2006/relationships/oleObject" Target="../embeddings/oleObject176.bin"/><Relationship Id="rId5" Type="http://schemas.openxmlformats.org/officeDocument/2006/relationships/image" Target="../media/image188.wmf"/><Relationship Id="rId4" Type="http://schemas.openxmlformats.org/officeDocument/2006/relationships/oleObject" Target="../embeddings/oleObject175.bin"/></Relationships>
</file>

<file path=ppt/slides/_rels/slide1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93.GIF"/><Relationship Id="rId4" Type="http://schemas.openxmlformats.org/officeDocument/2006/relationships/image" Target="../media/image192.png"/></Relationships>
</file>

<file path=ppt/slides/_rels/slide17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7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7.png"/></Relationships>
</file>

<file path=ppt/slides/_rels/slide17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7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37.bin"/><Relationship Id="rId1" Type="http://schemas.openxmlformats.org/officeDocument/2006/relationships/slideLayout" Target="../slideLayouts/slideLayout18.xml"/><Relationship Id="rId6" Type="http://schemas.openxmlformats.org/officeDocument/2006/relationships/oleObject" Target="../embeddings/oleObject39.bin"/><Relationship Id="rId5" Type="http://schemas.openxmlformats.org/officeDocument/2006/relationships/image" Target="../media/image41.wmf"/><Relationship Id="rId10" Type="http://schemas.openxmlformats.org/officeDocument/2006/relationships/image" Target="../media/image44.wmf"/><Relationship Id="rId4" Type="http://schemas.openxmlformats.org/officeDocument/2006/relationships/oleObject" Target="../embeddings/oleObject38.bin"/><Relationship Id="rId9" Type="http://schemas.openxmlformats.org/officeDocument/2006/relationships/image" Target="../media/image43.wmf"/></Relationships>
</file>

<file path=ppt/slides/_rels/slide18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04.png"/></Relationships>
</file>

<file path=ppt/slides/_rels/slide1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07.wmf"/><Relationship Id="rId5" Type="http://schemas.openxmlformats.org/officeDocument/2006/relationships/oleObject" Target="../embeddings/oleObject178.bin"/><Relationship Id="rId4" Type="http://schemas.openxmlformats.org/officeDocument/2006/relationships/image" Target="../media/image206.wmf"/></Relationships>
</file>

<file path=ppt/slides/_rels/slide18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08.wmf"/><Relationship Id="rId4" Type="http://schemas.openxmlformats.org/officeDocument/2006/relationships/oleObject" Target="../embeddings/oleObject179.bin"/></Relationships>
</file>

<file path=ppt/slides/_rels/slide184.x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10.png"/></Relationships>
</file>

<file path=ppt/slides/_rels/slide18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14.wmf"/><Relationship Id="rId5" Type="http://schemas.openxmlformats.org/officeDocument/2006/relationships/oleObject" Target="../embeddings/oleObject182.bin"/><Relationship Id="rId4" Type="http://schemas.openxmlformats.org/officeDocument/2006/relationships/image" Target="../media/image213.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16.wmf"/><Relationship Id="rId5" Type="http://schemas.openxmlformats.org/officeDocument/2006/relationships/oleObject" Target="../embeddings/oleObject184.bin"/><Relationship Id="rId4" Type="http://schemas.openxmlformats.org/officeDocument/2006/relationships/image" Target="../media/image215.w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217.w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18.wmf"/></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190.bin"/><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219.wmf"/><Relationship Id="rId5" Type="http://schemas.openxmlformats.org/officeDocument/2006/relationships/oleObject" Target="../embeddings/oleObject188.bin"/><Relationship Id="rId4" Type="http://schemas.openxmlformats.org/officeDocument/2006/relationships/image" Target="../media/image38.wmf"/><Relationship Id="rId9" Type="http://schemas.openxmlformats.org/officeDocument/2006/relationships/oleObject" Target="../embeddings/oleObject191.bin"/></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20.wmf"/></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221.GIF"/></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3" Type="http://schemas.openxmlformats.org/officeDocument/2006/relationships/image" Target="../media/image221.GIF"/><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222.GIF"/></Relationships>
</file>

<file path=ppt/slides/_rels/slide206.xml.rels><?xml version="1.0" encoding="UTF-8" standalone="yes"?>
<Relationships xmlns="http://schemas.openxmlformats.org/package/2006/relationships"><Relationship Id="rId3" Type="http://schemas.openxmlformats.org/officeDocument/2006/relationships/image" Target="../media/image223.GIF"/><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222.GIF"/></Relationships>
</file>

<file path=ppt/slides/_rels/slide207.xml.rels><?xml version="1.0" encoding="UTF-8" standalone="yes"?>
<Relationships xmlns="http://schemas.openxmlformats.org/package/2006/relationships"><Relationship Id="rId3" Type="http://schemas.openxmlformats.org/officeDocument/2006/relationships/image" Target="../media/image222.GIF"/><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221.GIF"/></Relationships>
</file>

<file path=ppt/slides/_rels/slide208.xml.rels><?xml version="1.0" encoding="UTF-8" standalone="yes"?>
<Relationships xmlns="http://schemas.openxmlformats.org/package/2006/relationships"><Relationship Id="rId3" Type="http://schemas.openxmlformats.org/officeDocument/2006/relationships/image" Target="../media/image224.emf"/><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222.GIF"/><Relationship Id="rId4" Type="http://schemas.openxmlformats.org/officeDocument/2006/relationships/image" Target="../media/image221.GI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222.GIF"/><Relationship Id="rId4" Type="http://schemas.openxmlformats.org/officeDocument/2006/relationships/image" Target="../media/image225.emf"/></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4.wav"/><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194.bin"/><Relationship Id="rId7" Type="http://schemas.openxmlformats.org/officeDocument/2006/relationships/image" Target="../media/image222.GIF"/><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227.emf"/><Relationship Id="rId5" Type="http://schemas.openxmlformats.org/officeDocument/2006/relationships/oleObject" Target="../embeddings/oleObject195.bin"/><Relationship Id="rId4" Type="http://schemas.openxmlformats.org/officeDocument/2006/relationships/image" Target="../media/image226.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222.GIF"/><Relationship Id="rId4" Type="http://schemas.openxmlformats.org/officeDocument/2006/relationships/image" Target="../media/image228.emf"/></Relationships>
</file>

<file path=ppt/slides/_rels/slide212.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230.wmf"/><Relationship Id="rId5" Type="http://schemas.openxmlformats.org/officeDocument/2006/relationships/oleObject" Target="../embeddings/oleObject198.bin"/><Relationship Id="rId4" Type="http://schemas.openxmlformats.org/officeDocument/2006/relationships/image" Target="../media/image229.wmf"/><Relationship Id="rId9" Type="http://schemas.openxmlformats.org/officeDocument/2006/relationships/image" Target="../media/image222.GIF"/></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200.bin"/><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222.GIF"/><Relationship Id="rId4" Type="http://schemas.openxmlformats.org/officeDocument/2006/relationships/image" Target="../media/image232.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201.bin"/><Relationship Id="rId2" Type="http://schemas.openxmlformats.org/officeDocument/2006/relationships/notesSlide" Target="../notesSlides/notesSlide46.xml"/><Relationship Id="rId1" Type="http://schemas.openxmlformats.org/officeDocument/2006/relationships/slideLayout" Target="../slideLayouts/slideLayout18.xml"/><Relationship Id="rId4" Type="http://schemas.openxmlformats.org/officeDocument/2006/relationships/image" Target="../media/image233.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image" Target="../media/image235.GIF"/><Relationship Id="rId5" Type="http://schemas.openxmlformats.org/officeDocument/2006/relationships/image" Target="../media/image221.GIF"/><Relationship Id="rId4" Type="http://schemas.openxmlformats.org/officeDocument/2006/relationships/image" Target="../media/image234.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237.png"/><Relationship Id="rId4" Type="http://schemas.openxmlformats.org/officeDocument/2006/relationships/image" Target="../media/image236.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221.GIF"/><Relationship Id="rId4" Type="http://schemas.openxmlformats.org/officeDocument/2006/relationships/image" Target="../media/image238.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239.emf"/></Relationships>
</file>

<file path=ppt/slides/_rels/slide219.xml.rels><?xml version="1.0" encoding="UTF-8" standalone="yes"?>
<Relationships xmlns="http://schemas.openxmlformats.org/package/2006/relationships"><Relationship Id="rId3" Type="http://schemas.openxmlformats.org/officeDocument/2006/relationships/image" Target="../media/image235.GIF"/><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audio" Target="../media/audio2.wav"/><Relationship Id="rId1" Type="http://schemas.openxmlformats.org/officeDocument/2006/relationships/slideLayout" Target="../slideLayouts/slideLayout12.xml"/><Relationship Id="rId6" Type="http://schemas.openxmlformats.org/officeDocument/2006/relationships/image" Target="../media/image241.jpeg"/><Relationship Id="rId5" Type="http://schemas.openxmlformats.org/officeDocument/2006/relationships/image" Target="../media/image240.jpeg"/><Relationship Id="rId4" Type="http://schemas.openxmlformats.org/officeDocument/2006/relationships/audio" Target="../media/audio11.wav"/></Relationships>
</file>

<file path=ppt/slides/_rels/slide222.xml.rels><?xml version="1.0" encoding="UTF-8" standalone="yes"?>
<Relationships xmlns="http://schemas.openxmlformats.org/package/2006/relationships"><Relationship Id="rId8" Type="http://schemas.openxmlformats.org/officeDocument/2006/relationships/image" Target="../media/image245.jpeg"/><Relationship Id="rId3" Type="http://schemas.openxmlformats.org/officeDocument/2006/relationships/audio" Target="../media/audio7.wav"/><Relationship Id="rId7" Type="http://schemas.openxmlformats.org/officeDocument/2006/relationships/image" Target="../media/image244.jpeg"/><Relationship Id="rId2" Type="http://schemas.openxmlformats.org/officeDocument/2006/relationships/audio" Target="../media/audio2.wav"/><Relationship Id="rId1" Type="http://schemas.openxmlformats.org/officeDocument/2006/relationships/slideLayout" Target="../slideLayouts/slideLayout12.xml"/><Relationship Id="rId6" Type="http://schemas.openxmlformats.org/officeDocument/2006/relationships/image" Target="../media/image243.jpeg"/><Relationship Id="rId5" Type="http://schemas.openxmlformats.org/officeDocument/2006/relationships/image" Target="../media/image242.jpeg"/><Relationship Id="rId4" Type="http://schemas.openxmlformats.org/officeDocument/2006/relationships/audio" Target="../media/audio1.wav"/></Relationships>
</file>

<file path=ppt/slides/_rels/slide22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4.wav"/><Relationship Id="rId1" Type="http://schemas.openxmlformats.org/officeDocument/2006/relationships/slideLayout" Target="../slideLayouts/slideLayout12.xml"/><Relationship Id="rId5" Type="http://schemas.openxmlformats.org/officeDocument/2006/relationships/image" Target="../media/image246.GIF"/><Relationship Id="rId4" Type="http://schemas.openxmlformats.org/officeDocument/2006/relationships/audio" Target="../media/audio3.wav"/></Relationships>
</file>

<file path=ppt/slides/_rels/slide224.xml.rels><?xml version="1.0" encoding="UTF-8" standalone="yes"?>
<Relationships xmlns="http://schemas.openxmlformats.org/package/2006/relationships"><Relationship Id="rId2" Type="http://schemas.openxmlformats.org/officeDocument/2006/relationships/audio" Target="../media/audio4.wav"/><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image" Target="../media/image247.GIF"/><Relationship Id="rId5" Type="http://schemas.openxmlformats.org/officeDocument/2006/relationships/audio" Target="../media/audio7.wav"/><Relationship Id="rId4" Type="http://schemas.openxmlformats.org/officeDocument/2006/relationships/audio" Target="../media/audio2.wav"/></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251.wmf"/><Relationship Id="rId3" Type="http://schemas.openxmlformats.org/officeDocument/2006/relationships/audio" Target="../media/audio2.wav"/><Relationship Id="rId7" Type="http://schemas.openxmlformats.org/officeDocument/2006/relationships/oleObject" Target="../embeddings/oleObject207.bin"/><Relationship Id="rId12" Type="http://schemas.openxmlformats.org/officeDocument/2006/relationships/oleObject" Target="../embeddings/oleObject210.bin"/><Relationship Id="rId2" Type="http://schemas.openxmlformats.org/officeDocument/2006/relationships/audio" Target="../media/audio7.wav"/><Relationship Id="rId16" Type="http://schemas.openxmlformats.org/officeDocument/2006/relationships/image" Target="../media/image253.wmf"/><Relationship Id="rId1" Type="http://schemas.openxmlformats.org/officeDocument/2006/relationships/slideLayout" Target="../slideLayouts/slideLayout12.xml"/><Relationship Id="rId6" Type="http://schemas.openxmlformats.org/officeDocument/2006/relationships/image" Target="../media/image248.wmf"/><Relationship Id="rId11" Type="http://schemas.openxmlformats.org/officeDocument/2006/relationships/oleObject" Target="../embeddings/oleObject209.bin"/><Relationship Id="rId5" Type="http://schemas.openxmlformats.org/officeDocument/2006/relationships/oleObject" Target="../embeddings/oleObject206.bin"/><Relationship Id="rId15" Type="http://schemas.openxmlformats.org/officeDocument/2006/relationships/oleObject" Target="../embeddings/oleObject211.bin"/><Relationship Id="rId10" Type="http://schemas.openxmlformats.org/officeDocument/2006/relationships/image" Target="../media/image250.wmf"/><Relationship Id="rId4" Type="http://schemas.openxmlformats.org/officeDocument/2006/relationships/audio" Target="../media/audio11.wav"/><Relationship Id="rId9" Type="http://schemas.openxmlformats.org/officeDocument/2006/relationships/oleObject" Target="../embeddings/oleObject208.bin"/><Relationship Id="rId14" Type="http://schemas.openxmlformats.org/officeDocument/2006/relationships/image" Target="../media/image252.GIF"/></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3" Type="http://schemas.openxmlformats.org/officeDocument/2006/relationships/image" Target="../media/image254.GIF"/><Relationship Id="rId2" Type="http://schemas.openxmlformats.org/officeDocument/2006/relationships/audio" Target="../media/audio2.wav"/><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0.x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oleObject" Target="../embeddings/oleObject212.bin"/><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audio" Target="../media/audio2.wav"/><Relationship Id="rId1" Type="http://schemas.openxmlformats.org/officeDocument/2006/relationships/slideLayout" Target="../slideLayouts/slideLayout12.xml"/><Relationship Id="rId4" Type="http://schemas.openxmlformats.org/officeDocument/2006/relationships/image" Target="../media/image256.jpeg"/></Relationships>
</file>

<file path=ppt/slides/_rels/slide2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2.xml"/><Relationship Id="rId6" Type="http://schemas.openxmlformats.org/officeDocument/2006/relationships/image" Target="../media/image257.GIF"/><Relationship Id="rId5" Type="http://schemas.openxmlformats.org/officeDocument/2006/relationships/image" Target="../media/image70.GIF"/><Relationship Id="rId4" Type="http://schemas.openxmlformats.org/officeDocument/2006/relationships/audio" Target="../media/audio7.wav"/></Relationships>
</file>

<file path=ppt/slides/_rels/slide23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audio" Target="../media/audio14.wav"/><Relationship Id="rId2" Type="http://schemas.openxmlformats.org/officeDocument/2006/relationships/audio" Target="../media/audio7.wav"/><Relationship Id="rId1" Type="http://schemas.openxmlformats.org/officeDocument/2006/relationships/slideLayout" Target="../slideLayouts/slideLayout12.xml"/><Relationship Id="rId6" Type="http://schemas.openxmlformats.org/officeDocument/2006/relationships/audio" Target="../media/audio4.wav"/><Relationship Id="rId5" Type="http://schemas.openxmlformats.org/officeDocument/2006/relationships/audio" Target="../media/audio1.wav"/><Relationship Id="rId4" Type="http://schemas.openxmlformats.org/officeDocument/2006/relationships/audio" Target="../media/audio8.wav"/></Relationships>
</file>

<file path=ppt/slides/_rels/slide234.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slideLayout" Target="../slideLayouts/slideLayout12.xml"/><Relationship Id="rId6" Type="http://schemas.openxmlformats.org/officeDocument/2006/relationships/audio" Target="../media/audio10.wav"/><Relationship Id="rId5" Type="http://schemas.openxmlformats.org/officeDocument/2006/relationships/audio" Target="../media/audio7.wav"/><Relationship Id="rId4" Type="http://schemas.openxmlformats.org/officeDocument/2006/relationships/audio" Target="../media/audio1.wav"/></Relationships>
</file>

<file path=ppt/slides/_rels/slide23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image" Target="../media/image258.GIF"/></Relationships>
</file>

<file path=ppt/slides/_rels/slide236.x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oleObject" Target="../embeddings/oleObject216.bin"/><Relationship Id="rId3" Type="http://schemas.openxmlformats.org/officeDocument/2006/relationships/audio" Target="../media/audio11.wav"/><Relationship Id="rId7" Type="http://schemas.openxmlformats.org/officeDocument/2006/relationships/oleObject" Target="../embeddings/oleObject213.bin"/><Relationship Id="rId12" Type="http://schemas.openxmlformats.org/officeDocument/2006/relationships/image" Target="../media/image65.wmf"/><Relationship Id="rId17" Type="http://schemas.openxmlformats.org/officeDocument/2006/relationships/image" Target="../media/image262.GIF"/><Relationship Id="rId2" Type="http://schemas.openxmlformats.org/officeDocument/2006/relationships/audio" Target="../media/audio1.wav"/><Relationship Id="rId16" Type="http://schemas.openxmlformats.org/officeDocument/2006/relationships/image" Target="../media/image261.jpeg"/><Relationship Id="rId1" Type="http://schemas.openxmlformats.org/officeDocument/2006/relationships/slideLayout" Target="../slideLayouts/slideLayout12.xml"/><Relationship Id="rId6" Type="http://schemas.openxmlformats.org/officeDocument/2006/relationships/audio" Target="../media/audio8.wav"/><Relationship Id="rId11" Type="http://schemas.openxmlformats.org/officeDocument/2006/relationships/oleObject" Target="../embeddings/oleObject215.bin"/><Relationship Id="rId5" Type="http://schemas.openxmlformats.org/officeDocument/2006/relationships/audio" Target="../media/audio7.wav"/><Relationship Id="rId15" Type="http://schemas.openxmlformats.org/officeDocument/2006/relationships/image" Target="../media/image260.jpeg"/><Relationship Id="rId10" Type="http://schemas.openxmlformats.org/officeDocument/2006/relationships/image" Target="../media/image64.wmf"/><Relationship Id="rId4" Type="http://schemas.openxmlformats.org/officeDocument/2006/relationships/audio" Target="../media/audio2.wav"/><Relationship Id="rId9" Type="http://schemas.openxmlformats.org/officeDocument/2006/relationships/oleObject" Target="../embeddings/oleObject214.bin"/><Relationship Id="rId14" Type="http://schemas.openxmlformats.org/officeDocument/2006/relationships/image" Target="../media/image66.wmf"/></Relationships>
</file>

<file path=ppt/slides/_rels/slide237.xml.rels><?xml version="1.0" encoding="UTF-8" standalone="yes"?>
<Relationships xmlns="http://schemas.openxmlformats.org/package/2006/relationships"><Relationship Id="rId3" Type="http://schemas.openxmlformats.org/officeDocument/2006/relationships/audio" Target="../media/audio11.wav"/><Relationship Id="rId2" Type="http://schemas.openxmlformats.org/officeDocument/2006/relationships/audio" Target="../media/audio2.wav"/><Relationship Id="rId1" Type="http://schemas.openxmlformats.org/officeDocument/2006/relationships/slideLayout" Target="../slideLayouts/slideLayout12.xml"/><Relationship Id="rId5" Type="http://schemas.openxmlformats.org/officeDocument/2006/relationships/image" Target="../media/image263.jpeg"/><Relationship Id="rId4" Type="http://schemas.openxmlformats.org/officeDocument/2006/relationships/audio" Target="../media/audio7.wav"/></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audio" Target="../media/audio11.wav"/><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268.wmf"/><Relationship Id="rId2" Type="http://schemas.openxmlformats.org/officeDocument/2006/relationships/audio" Target="../media/audio3.wav"/><Relationship Id="rId1" Type="http://schemas.openxmlformats.org/officeDocument/2006/relationships/slideLayout" Target="../slideLayouts/slideLayout18.xml"/><Relationship Id="rId6" Type="http://schemas.openxmlformats.org/officeDocument/2006/relationships/image" Target="../media/image267.wmf"/><Relationship Id="rId5" Type="http://schemas.openxmlformats.org/officeDocument/2006/relationships/image" Target="../media/image266.GIF"/><Relationship Id="rId4" Type="http://schemas.openxmlformats.org/officeDocument/2006/relationships/image" Target="../media/image265.wmf"/></Relationships>
</file>

<file path=ppt/slides/_rels/slide241.xml.rels><?xml version="1.0" encoding="UTF-8" standalone="yes"?>
<Relationships xmlns="http://schemas.openxmlformats.org/package/2006/relationships"><Relationship Id="rId3" Type="http://schemas.openxmlformats.org/officeDocument/2006/relationships/image" Target="../media/image269.GIF"/><Relationship Id="rId2" Type="http://schemas.openxmlformats.org/officeDocument/2006/relationships/audio" Target="../media/audio15.wav"/><Relationship Id="rId1" Type="http://schemas.openxmlformats.org/officeDocument/2006/relationships/slideLayout" Target="../slideLayouts/slideLayout18.xml"/><Relationship Id="rId5" Type="http://schemas.openxmlformats.org/officeDocument/2006/relationships/image" Target="../media/image271.GIF"/><Relationship Id="rId4" Type="http://schemas.openxmlformats.org/officeDocument/2006/relationships/image" Target="../media/image270.png"/></Relationships>
</file>

<file path=ppt/slides/_rels/slide242.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slideLayout" Target="../slideLayouts/slideLayout18.xml"/><Relationship Id="rId7" Type="http://schemas.openxmlformats.org/officeDocument/2006/relationships/image" Target="../media/image276.jpeg"/><Relationship Id="rId2" Type="http://schemas.openxmlformats.org/officeDocument/2006/relationships/audio" Target="file:///D:\Program%20files\My%20Documents\My%20Music\!~~~~~~~~\&#25106;&#28895;.mp3" TargetMode="External"/><Relationship Id="rId1" Type="http://schemas.microsoft.com/office/2007/relationships/media" Target="file:///D:\Program%20files\My%20Documents\My%20Music\!~~~~~~~~\&#25106;&#28895;.mp3" TargetMode="Externa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44.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18.xml"/><Relationship Id="rId4" Type="http://schemas.openxmlformats.org/officeDocument/2006/relationships/image" Target="../media/image279.jpeg"/></Relationships>
</file>

<file path=ppt/slides/_rels/slide245.x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jpeg"/><Relationship Id="rId1" Type="http://schemas.openxmlformats.org/officeDocument/2006/relationships/slideLayout" Target="../slideLayouts/slideLayout18.xml"/><Relationship Id="rId4" Type="http://schemas.openxmlformats.org/officeDocument/2006/relationships/image" Target="../media/image282.jpeg"/></Relationships>
</file>

<file path=ppt/slides/_rels/slide246.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image" Target="../media/image280.jpeg"/><Relationship Id="rId1" Type="http://schemas.openxmlformats.org/officeDocument/2006/relationships/slideLayout" Target="../slideLayouts/slideLayout18.xml"/><Relationship Id="rId4" Type="http://schemas.openxmlformats.org/officeDocument/2006/relationships/image" Target="../media/image284.png"/></Relationships>
</file>

<file path=ppt/slides/_rels/slide247.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image" Target="../media/image280.jpeg"/><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3" Type="http://schemas.openxmlformats.org/officeDocument/2006/relationships/image" Target="../media/image281.wmf"/><Relationship Id="rId2" Type="http://schemas.openxmlformats.org/officeDocument/2006/relationships/image" Target="../media/image280.jpeg"/><Relationship Id="rId1" Type="http://schemas.openxmlformats.org/officeDocument/2006/relationships/slideLayout" Target="../slideLayouts/slideLayout18.xml"/><Relationship Id="rId5" Type="http://schemas.openxmlformats.org/officeDocument/2006/relationships/image" Target="../media/image287.jpeg"/><Relationship Id="rId4" Type="http://schemas.openxmlformats.org/officeDocument/2006/relationships/image" Target="../media/image286.jpeg"/></Relationships>
</file>

<file path=ppt/slides/_rels/slide249.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image" Target="../media/image288.jpeg"/><Relationship Id="rId1" Type="http://schemas.openxmlformats.org/officeDocument/2006/relationships/slideLayout" Target="../slideLayouts/slideLayout18.xml"/><Relationship Id="rId4" Type="http://schemas.openxmlformats.org/officeDocument/2006/relationships/image" Target="../media/image290.jpeg"/></Relationships>
</file>

<file path=ppt/slides/_rels/slide2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1.bin"/><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audio" Target="../media/audio1.wav"/><Relationship Id="rId1" Type="http://schemas.openxmlformats.org/officeDocument/2006/relationships/slideLayout" Target="../slideLayouts/slideLayout18.xml"/><Relationship Id="rId5" Type="http://schemas.openxmlformats.org/officeDocument/2006/relationships/image" Target="../media/image293.jpeg"/><Relationship Id="rId4" Type="http://schemas.openxmlformats.org/officeDocument/2006/relationships/image" Target="../media/image292.wmf"/></Relationships>
</file>

<file path=ppt/slides/_rels/slide251.xml.rels><?xml version="1.0" encoding="UTF-8" standalone="yes"?>
<Relationships xmlns="http://schemas.openxmlformats.org/package/2006/relationships"><Relationship Id="rId3" Type="http://schemas.openxmlformats.org/officeDocument/2006/relationships/image" Target="../media/image295.GIF"/><Relationship Id="rId2" Type="http://schemas.openxmlformats.org/officeDocument/2006/relationships/image" Target="../media/image294.wmf"/><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2" Type="http://schemas.openxmlformats.org/officeDocument/2006/relationships/image" Target="../media/image297.jpeg"/><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3" Type="http://schemas.openxmlformats.org/officeDocument/2006/relationships/audio" Target="../media/audio17.wav"/><Relationship Id="rId7" Type="http://schemas.openxmlformats.org/officeDocument/2006/relationships/image" Target="../media/image300.GIF"/><Relationship Id="rId2" Type="http://schemas.openxmlformats.org/officeDocument/2006/relationships/audio" Target="../media/audio16.wav"/><Relationship Id="rId1" Type="http://schemas.openxmlformats.org/officeDocument/2006/relationships/slideLayout" Target="../slideLayouts/slideLayout18.xml"/><Relationship Id="rId6" Type="http://schemas.openxmlformats.org/officeDocument/2006/relationships/image" Target="../media/image299.GIF"/><Relationship Id="rId5" Type="http://schemas.openxmlformats.org/officeDocument/2006/relationships/image" Target="../media/image298.GIF"/><Relationship Id="rId4" Type="http://schemas.openxmlformats.org/officeDocument/2006/relationships/audio" Target="../media/audio1.wav"/></Relationships>
</file>

<file path=ppt/slides/_rels/slide255.xml.rels><?xml version="1.0" encoding="UTF-8" standalone="yes"?>
<Relationships xmlns="http://schemas.openxmlformats.org/package/2006/relationships"><Relationship Id="rId2" Type="http://schemas.openxmlformats.org/officeDocument/2006/relationships/image" Target="../media/image301.GIF"/><Relationship Id="rId1" Type="http://schemas.openxmlformats.org/officeDocument/2006/relationships/slideLayout" Target="../slideLayouts/slideLayout25.xml"/></Relationships>
</file>

<file path=ppt/slides/_rels/slide256.xml.rels><?xml version="1.0" encoding="UTF-8" standalone="yes"?>
<Relationships xmlns="http://schemas.openxmlformats.org/package/2006/relationships"><Relationship Id="rId3" Type="http://schemas.openxmlformats.org/officeDocument/2006/relationships/image" Target="../media/image302.emf"/><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8" Type="http://schemas.openxmlformats.org/officeDocument/2006/relationships/oleObject" Target="../embeddings/oleObject219.bin"/><Relationship Id="rId3" Type="http://schemas.openxmlformats.org/officeDocument/2006/relationships/audio" Target="../media/audio2.wav"/><Relationship Id="rId7" Type="http://schemas.openxmlformats.org/officeDocument/2006/relationships/image" Target="../media/image304.wmf"/><Relationship Id="rId2" Type="http://schemas.openxmlformats.org/officeDocument/2006/relationships/audio" Target="../media/audio1.wav"/><Relationship Id="rId1" Type="http://schemas.openxmlformats.org/officeDocument/2006/relationships/slideLayout" Target="../slideLayouts/slideLayout26.xml"/><Relationship Id="rId6" Type="http://schemas.openxmlformats.org/officeDocument/2006/relationships/oleObject" Target="../embeddings/oleObject218.bin"/><Relationship Id="rId5" Type="http://schemas.openxmlformats.org/officeDocument/2006/relationships/image" Target="../media/image303.wmf"/><Relationship Id="rId10" Type="http://schemas.openxmlformats.org/officeDocument/2006/relationships/oleObject" Target="../embeddings/oleObject220.bin"/><Relationship Id="rId4" Type="http://schemas.openxmlformats.org/officeDocument/2006/relationships/oleObject" Target="../embeddings/oleObject217.bin"/><Relationship Id="rId9" Type="http://schemas.openxmlformats.org/officeDocument/2006/relationships/image" Target="../media/image305.wmf"/></Relationships>
</file>

<file path=ppt/slides/_rels/slide258.xml.rels><?xml version="1.0" encoding="UTF-8" standalone="yes"?>
<Relationships xmlns="http://schemas.openxmlformats.org/package/2006/relationships"><Relationship Id="rId8" Type="http://schemas.openxmlformats.org/officeDocument/2006/relationships/oleObject" Target="../embeddings/oleObject223.bin"/><Relationship Id="rId3" Type="http://schemas.openxmlformats.org/officeDocument/2006/relationships/audio" Target="../media/audio2.wav"/><Relationship Id="rId7" Type="http://schemas.openxmlformats.org/officeDocument/2006/relationships/image" Target="../media/image304.wmf"/><Relationship Id="rId2" Type="http://schemas.openxmlformats.org/officeDocument/2006/relationships/audio" Target="../media/audio1.wav"/><Relationship Id="rId1" Type="http://schemas.openxmlformats.org/officeDocument/2006/relationships/slideLayout" Target="../slideLayouts/slideLayout26.xml"/><Relationship Id="rId6" Type="http://schemas.openxmlformats.org/officeDocument/2006/relationships/oleObject" Target="../embeddings/oleObject222.bin"/><Relationship Id="rId5" Type="http://schemas.openxmlformats.org/officeDocument/2006/relationships/image" Target="../media/image303.wmf"/><Relationship Id="rId10" Type="http://schemas.openxmlformats.org/officeDocument/2006/relationships/oleObject" Target="../embeddings/oleObject224.bin"/><Relationship Id="rId4" Type="http://schemas.openxmlformats.org/officeDocument/2006/relationships/oleObject" Target="../embeddings/oleObject221.bin"/><Relationship Id="rId9" Type="http://schemas.openxmlformats.org/officeDocument/2006/relationships/image" Target="../media/image305.wmf"/></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audio" Target="../media/audio3.wav"/><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8" Type="http://schemas.openxmlformats.org/officeDocument/2006/relationships/oleObject" Target="../embeddings/oleObject227.bin"/><Relationship Id="rId13" Type="http://schemas.openxmlformats.org/officeDocument/2006/relationships/image" Target="../media/image306.emf"/><Relationship Id="rId3" Type="http://schemas.openxmlformats.org/officeDocument/2006/relationships/audio" Target="../media/audio3.wav"/><Relationship Id="rId7" Type="http://schemas.openxmlformats.org/officeDocument/2006/relationships/image" Target="../media/image5.wmf"/><Relationship Id="rId12" Type="http://schemas.openxmlformats.org/officeDocument/2006/relationships/oleObject" Target="../embeddings/oleObject229.bin"/><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oleObject" Target="../embeddings/oleObject226.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228.bin"/><Relationship Id="rId4" Type="http://schemas.openxmlformats.org/officeDocument/2006/relationships/oleObject" Target="../embeddings/oleObject225.bin"/><Relationship Id="rId9" Type="http://schemas.openxmlformats.org/officeDocument/2006/relationships/image" Target="../media/image6.wmf"/><Relationship Id="rId14" Type="http://schemas.openxmlformats.org/officeDocument/2006/relationships/image" Target="../media/image9.png"/></Relationships>
</file>

<file path=ppt/slides/_rels/slide26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audio" Target="../media/audio2.wav"/></Relationships>
</file>

<file path=ppt/slides/_rels/slide26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7.xml"/><Relationship Id="rId4" Type="http://schemas.openxmlformats.org/officeDocument/2006/relationships/audio" Target="../media/audio3.wav"/></Relationships>
</file>

<file path=ppt/slides/_rels/slide26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25.xml"/><Relationship Id="rId5" Type="http://schemas.openxmlformats.org/officeDocument/2006/relationships/image" Target="../media/image3.jpeg"/><Relationship Id="rId4" Type="http://schemas.openxmlformats.org/officeDocument/2006/relationships/audio" Target="../media/audio3.wav"/></Relationships>
</file>

<file path=ppt/slides/_rels/slide268.x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audio" Target="../media/audio2.wav"/><Relationship Id="rId7" Type="http://schemas.openxmlformats.org/officeDocument/2006/relationships/oleObject" Target="../embeddings/oleObject231.bin"/><Relationship Id="rId2" Type="http://schemas.openxmlformats.org/officeDocument/2006/relationships/audio" Target="../media/audio3.wav"/><Relationship Id="rId1" Type="http://schemas.openxmlformats.org/officeDocument/2006/relationships/slideLayout" Target="../slideLayouts/slideLayout18.xml"/><Relationship Id="rId6" Type="http://schemas.openxmlformats.org/officeDocument/2006/relationships/image" Target="../media/image307.wmf"/><Relationship Id="rId5" Type="http://schemas.openxmlformats.org/officeDocument/2006/relationships/oleObject" Target="../embeddings/oleObject230.bin"/><Relationship Id="rId4" Type="http://schemas.openxmlformats.org/officeDocument/2006/relationships/image" Target="../media/image135.jpeg"/></Relationships>
</file>

<file path=ppt/slides/_rels/slide26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30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2.bin"/><Relationship Id="rId1" Type="http://schemas.openxmlformats.org/officeDocument/2006/relationships/slideLayout" Target="../slideLayouts/slideLayout18.xml"/><Relationship Id="rId5" Type="http://schemas.openxmlformats.org/officeDocument/2006/relationships/image" Target="../media/image48.GIF"/><Relationship Id="rId4" Type="http://schemas.openxmlformats.org/officeDocument/2006/relationships/slide" Target="slide35.xml"/></Relationships>
</file>

<file path=ppt/slides/_rels/slide270.xml.rels><?xml version="1.0" encoding="UTF-8" standalone="yes"?>
<Relationships xmlns="http://schemas.openxmlformats.org/package/2006/relationships"><Relationship Id="rId3" Type="http://schemas.openxmlformats.org/officeDocument/2006/relationships/image" Target="../media/image311.GIF"/><Relationship Id="rId2" Type="http://schemas.openxmlformats.org/officeDocument/2006/relationships/image" Target="../media/image310.png"/><Relationship Id="rId1" Type="http://schemas.openxmlformats.org/officeDocument/2006/relationships/slideLayout" Target="../slideLayouts/slideLayout25.xml"/></Relationships>
</file>

<file path=ppt/slides/_rels/slide27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audio" Target="../media/audio2.wav"/><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232.bin"/><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13.xml"/><Relationship Id="rId5" Type="http://schemas.openxmlformats.org/officeDocument/2006/relationships/image" Target="../media/image10.wmf"/><Relationship Id="rId4" Type="http://schemas.openxmlformats.org/officeDocument/2006/relationships/oleObject" Target="../embeddings/oleObject233.bin"/></Relationships>
</file>

<file path=ppt/slides/_rels/slide274.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239.bin"/><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15.wmf"/><Relationship Id="rId2" Type="http://schemas.openxmlformats.org/officeDocument/2006/relationships/audio" Target="../media/audio2.wav"/><Relationship Id="rId16" Type="http://schemas.openxmlformats.org/officeDocument/2006/relationships/image" Target="../media/image312.GIF"/><Relationship Id="rId1" Type="http://schemas.openxmlformats.org/officeDocument/2006/relationships/slideLayout" Target="../slideLayouts/slideLayout18.xml"/><Relationship Id="rId6" Type="http://schemas.openxmlformats.org/officeDocument/2006/relationships/image" Target="../media/image12.w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image" Target="../media/image221.GIF"/><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237.bin"/><Relationship Id="rId14" Type="http://schemas.openxmlformats.org/officeDocument/2006/relationships/image" Target="../media/image16.wmf"/></Relationships>
</file>

<file path=ppt/slides/_rels/slide275.xml.rels><?xml version="1.0" encoding="UTF-8" standalone="yes"?>
<Relationships xmlns="http://schemas.openxmlformats.org/package/2006/relationships"><Relationship Id="rId8" Type="http://schemas.openxmlformats.org/officeDocument/2006/relationships/image" Target="../media/image314.emf"/><Relationship Id="rId13" Type="http://schemas.openxmlformats.org/officeDocument/2006/relationships/oleObject" Target="../embeddings/oleObject244.bin"/><Relationship Id="rId18" Type="http://schemas.openxmlformats.org/officeDocument/2006/relationships/image" Target="../media/image317.emf"/><Relationship Id="rId3" Type="http://schemas.openxmlformats.org/officeDocument/2006/relationships/audio" Target="../media/audio3.wav"/><Relationship Id="rId7" Type="http://schemas.openxmlformats.org/officeDocument/2006/relationships/oleObject" Target="../embeddings/oleObject241.bin"/><Relationship Id="rId12" Type="http://schemas.openxmlformats.org/officeDocument/2006/relationships/image" Target="../media/image303.wmf"/><Relationship Id="rId17" Type="http://schemas.openxmlformats.org/officeDocument/2006/relationships/oleObject" Target="../embeddings/oleObject246.bin"/><Relationship Id="rId2" Type="http://schemas.openxmlformats.org/officeDocument/2006/relationships/notesSlide" Target="../notesSlides/notesSlide52.xml"/><Relationship Id="rId16" Type="http://schemas.openxmlformats.org/officeDocument/2006/relationships/image" Target="../media/image316.emf"/><Relationship Id="rId1" Type="http://schemas.openxmlformats.org/officeDocument/2006/relationships/slideLayout" Target="../slideLayouts/slideLayout18.xml"/><Relationship Id="rId6" Type="http://schemas.openxmlformats.org/officeDocument/2006/relationships/image" Target="../media/image313.emf"/><Relationship Id="rId11" Type="http://schemas.openxmlformats.org/officeDocument/2006/relationships/oleObject" Target="../embeddings/oleObject243.bin"/><Relationship Id="rId5" Type="http://schemas.openxmlformats.org/officeDocument/2006/relationships/oleObject" Target="../embeddings/oleObject240.bin"/><Relationship Id="rId15" Type="http://schemas.openxmlformats.org/officeDocument/2006/relationships/oleObject" Target="../embeddings/oleObject245.bin"/><Relationship Id="rId10" Type="http://schemas.openxmlformats.org/officeDocument/2006/relationships/image" Target="../media/image315.emf"/><Relationship Id="rId4" Type="http://schemas.openxmlformats.org/officeDocument/2006/relationships/audio" Target="../media/audio2.wav"/><Relationship Id="rId9" Type="http://schemas.openxmlformats.org/officeDocument/2006/relationships/oleObject" Target="../embeddings/oleObject242.bin"/><Relationship Id="rId14" Type="http://schemas.openxmlformats.org/officeDocument/2006/relationships/image" Target="../media/image304.wmf"/></Relationships>
</file>

<file path=ppt/slides/_rels/slide276.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audio" Target="../media/audio3.wav"/><Relationship Id="rId7" Type="http://schemas.openxmlformats.org/officeDocument/2006/relationships/image" Target="../media/image319.emf"/><Relationship Id="rId2" Type="http://schemas.openxmlformats.org/officeDocument/2006/relationships/audio" Target="../media/audio2.wav"/><Relationship Id="rId1" Type="http://schemas.openxmlformats.org/officeDocument/2006/relationships/slideLayout" Target="../slideLayouts/slideLayout27.xml"/><Relationship Id="rId6" Type="http://schemas.openxmlformats.org/officeDocument/2006/relationships/oleObject" Target="../embeddings/oleObject248.bin"/><Relationship Id="rId5" Type="http://schemas.openxmlformats.org/officeDocument/2006/relationships/image" Target="../media/image318.emf"/><Relationship Id="rId4" Type="http://schemas.openxmlformats.org/officeDocument/2006/relationships/oleObject" Target="../embeddings/oleObject247.bin"/></Relationships>
</file>

<file path=ppt/slides/_rels/slide277.x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oleObject" Target="../embeddings/oleObject249.bin"/><Relationship Id="rId1" Type="http://schemas.openxmlformats.org/officeDocument/2006/relationships/slideLayout" Target="../slideLayouts/slideLayout24.xml"/><Relationship Id="rId5" Type="http://schemas.openxmlformats.org/officeDocument/2006/relationships/image" Target="../media/image321.emf"/><Relationship Id="rId4" Type="http://schemas.openxmlformats.org/officeDocument/2006/relationships/oleObject" Target="../embeddings/oleObject250.bin"/></Relationships>
</file>

<file path=ppt/slides/_rels/slide278.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audio" Target="../media/audio1.wav"/><Relationship Id="rId1" Type="http://schemas.openxmlformats.org/officeDocument/2006/relationships/slideLayout" Target="../slideLayouts/slideLayout13.xml"/><Relationship Id="rId4" Type="http://schemas.openxmlformats.org/officeDocument/2006/relationships/image" Target="../media/image323.png"/></Relationships>
</file>

<file path=ppt/slides/_rels/slide2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audio" Target="../media/audio5.wav"/><Relationship Id="rId1" Type="http://schemas.openxmlformats.org/officeDocument/2006/relationships/slideLayout" Target="../slideLayouts/slideLayout18.xml"/><Relationship Id="rId5" Type="http://schemas.openxmlformats.org/officeDocument/2006/relationships/image" Target="../media/image49.GIF"/><Relationship Id="rId4" Type="http://schemas.openxmlformats.org/officeDocument/2006/relationships/slide" Target="slide35.xml"/></Relationships>
</file>

<file path=ppt/slides/_rels/slide280.xml.rels><?xml version="1.0" encoding="UTF-8" standalone="yes"?>
<Relationships xmlns="http://schemas.openxmlformats.org/package/2006/relationships"><Relationship Id="rId8" Type="http://schemas.openxmlformats.org/officeDocument/2006/relationships/image" Target="../media/image325.emf"/><Relationship Id="rId3" Type="http://schemas.openxmlformats.org/officeDocument/2006/relationships/audio" Target="../media/audio2.wav"/><Relationship Id="rId7" Type="http://schemas.openxmlformats.org/officeDocument/2006/relationships/oleObject" Target="../embeddings/oleObject252.bin"/><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image" Target="../media/image324.emf"/><Relationship Id="rId5" Type="http://schemas.openxmlformats.org/officeDocument/2006/relationships/oleObject" Target="../embeddings/oleObject251.bin"/><Relationship Id="rId4" Type="http://schemas.openxmlformats.org/officeDocument/2006/relationships/audio" Target="../media/audio3.wav"/><Relationship Id="rId9" Type="http://schemas.openxmlformats.org/officeDocument/2006/relationships/image" Target="../media/image135.jpeg"/></Relationships>
</file>

<file path=ppt/slides/_rels/slide281.x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audio" Target="../media/audio3.wav"/><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2" Type="http://schemas.openxmlformats.org/officeDocument/2006/relationships/image" Target="../media/image327.GIF"/><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2" Type="http://schemas.openxmlformats.org/officeDocument/2006/relationships/image" Target="../media/image327.GIF"/><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3" Type="http://schemas.openxmlformats.org/officeDocument/2006/relationships/image" Target="../media/image328.GIF"/><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28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3.wav"/><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3.wav"/><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8" Type="http://schemas.openxmlformats.org/officeDocument/2006/relationships/oleObject" Target="../embeddings/oleObject256.bin"/><Relationship Id="rId3" Type="http://schemas.openxmlformats.org/officeDocument/2006/relationships/image" Target="../media/image329.emf"/><Relationship Id="rId7" Type="http://schemas.openxmlformats.org/officeDocument/2006/relationships/image" Target="../media/image331.emf"/><Relationship Id="rId2" Type="http://schemas.openxmlformats.org/officeDocument/2006/relationships/oleObject" Target="../embeddings/oleObject253.bin"/><Relationship Id="rId1" Type="http://schemas.openxmlformats.org/officeDocument/2006/relationships/slideLayout" Target="../slideLayouts/slideLayout18.xml"/><Relationship Id="rId6" Type="http://schemas.openxmlformats.org/officeDocument/2006/relationships/oleObject" Target="../embeddings/oleObject255.bin"/><Relationship Id="rId5" Type="http://schemas.openxmlformats.org/officeDocument/2006/relationships/image" Target="../media/image330.emf"/><Relationship Id="rId4" Type="http://schemas.openxmlformats.org/officeDocument/2006/relationships/oleObject" Target="../embeddings/oleObject254.bin"/><Relationship Id="rId9" Type="http://schemas.openxmlformats.org/officeDocument/2006/relationships/image" Target="../media/image332.emf"/></Relationships>
</file>

<file path=ppt/slides/_rels/slide29.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34.wmf"/><Relationship Id="rId7" Type="http://schemas.openxmlformats.org/officeDocument/2006/relationships/image" Target="../media/image37.GIF"/><Relationship Id="rId2" Type="http://schemas.openxmlformats.org/officeDocument/2006/relationships/oleObject" Target="../embeddings/oleObject43.bin"/><Relationship Id="rId1" Type="http://schemas.openxmlformats.org/officeDocument/2006/relationships/slideLayout" Target="../slideLayouts/slideLayout18.xml"/><Relationship Id="rId6" Type="http://schemas.openxmlformats.org/officeDocument/2006/relationships/image" Target="../media/image36.GIF"/><Relationship Id="rId5" Type="http://schemas.openxmlformats.org/officeDocument/2006/relationships/image" Target="../media/image35.wmf"/><Relationship Id="rId4" Type="http://schemas.openxmlformats.org/officeDocument/2006/relationships/oleObject" Target="../embeddings/oleObject44.bin"/><Relationship Id="rId9" Type="http://schemas.openxmlformats.org/officeDocument/2006/relationships/image" Target="../media/image50.GIF"/></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3" Type="http://schemas.openxmlformats.org/officeDocument/2006/relationships/image" Target="../media/image333.emf"/><Relationship Id="rId2" Type="http://schemas.openxmlformats.org/officeDocument/2006/relationships/oleObject" Target="../embeddings/oleObject257.bin"/><Relationship Id="rId1" Type="http://schemas.openxmlformats.org/officeDocument/2006/relationships/slideLayout" Target="../slideLayouts/slideLayout18.xml"/><Relationship Id="rId5" Type="http://schemas.openxmlformats.org/officeDocument/2006/relationships/image" Target="../media/image334.emf"/><Relationship Id="rId4" Type="http://schemas.openxmlformats.org/officeDocument/2006/relationships/oleObject" Target="../embeddings/oleObject258.bin"/></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59.bin"/><Relationship Id="rId2" Type="http://schemas.openxmlformats.org/officeDocument/2006/relationships/audio" Target="../media/audio6.wav"/><Relationship Id="rId1" Type="http://schemas.openxmlformats.org/officeDocument/2006/relationships/slideLayout" Target="../slideLayouts/slideLayout18.xml"/><Relationship Id="rId4" Type="http://schemas.openxmlformats.org/officeDocument/2006/relationships/image" Target="../media/image335.wmf"/></Relationships>
</file>

<file path=ppt/slides/_rels/slide29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oleObject" Target="../embeddings/oleObject260.bin"/><Relationship Id="rId1" Type="http://schemas.openxmlformats.org/officeDocument/2006/relationships/slideLayout" Target="../slideLayouts/slideLayout18.xml"/><Relationship Id="rId4" Type="http://schemas.openxmlformats.org/officeDocument/2006/relationships/oleObject" Target="../embeddings/oleObject261.bin"/></Relationships>
</file>

<file path=ppt/slides/_rels/slide295.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oleObject" Target="../embeddings/oleObject262.bin"/><Relationship Id="rId1" Type="http://schemas.openxmlformats.org/officeDocument/2006/relationships/slideLayout" Target="../slideLayouts/slideLayout18.xml"/><Relationship Id="rId5" Type="http://schemas.openxmlformats.org/officeDocument/2006/relationships/oleObject" Target="../embeddings/oleObject264.bin"/><Relationship Id="rId4" Type="http://schemas.openxmlformats.org/officeDocument/2006/relationships/oleObject" Target="../embeddings/oleObject263.bin"/></Relationships>
</file>

<file path=ppt/slides/_rels/slide296.x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oleObject" Target="../embeddings/oleObject265.bin"/><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oleObject" Target="../embeddings/oleObject266.bin"/><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3" Type="http://schemas.openxmlformats.org/officeDocument/2006/relationships/image" Target="../media/image338.wmf"/><Relationship Id="rId2" Type="http://schemas.openxmlformats.org/officeDocument/2006/relationships/oleObject" Target="../embeddings/oleObject267.bin"/><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oleObject" Target="../embeddings/oleObject268.bin"/><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40.wmf"/><Relationship Id="rId7" Type="http://schemas.openxmlformats.org/officeDocument/2006/relationships/image" Target="../media/image42.wmf"/><Relationship Id="rId12" Type="http://schemas.openxmlformats.org/officeDocument/2006/relationships/image" Target="../media/image51.png"/><Relationship Id="rId2" Type="http://schemas.openxmlformats.org/officeDocument/2006/relationships/oleObject" Target="../embeddings/oleObject45.bin"/><Relationship Id="rId1" Type="http://schemas.openxmlformats.org/officeDocument/2006/relationships/slideLayout" Target="../slideLayouts/slideLayout18.xml"/><Relationship Id="rId6" Type="http://schemas.openxmlformats.org/officeDocument/2006/relationships/oleObject" Target="../embeddings/oleObject47.bin"/><Relationship Id="rId11" Type="http://schemas.openxmlformats.org/officeDocument/2006/relationships/slide" Target="slide35.xml"/><Relationship Id="rId5" Type="http://schemas.openxmlformats.org/officeDocument/2006/relationships/image" Target="../media/image41.wmf"/><Relationship Id="rId10" Type="http://schemas.openxmlformats.org/officeDocument/2006/relationships/image" Target="../media/image44.wmf"/><Relationship Id="rId4" Type="http://schemas.openxmlformats.org/officeDocument/2006/relationships/oleObject" Target="../embeddings/oleObject46.bin"/><Relationship Id="rId9" Type="http://schemas.openxmlformats.org/officeDocument/2006/relationships/image" Target="../media/image43.wmf"/></Relationships>
</file>

<file path=ppt/slides/_rels/slide300.xml.rels><?xml version="1.0" encoding="UTF-8" standalone="yes"?>
<Relationships xmlns="http://schemas.openxmlformats.org/package/2006/relationships"><Relationship Id="rId3" Type="http://schemas.openxmlformats.org/officeDocument/2006/relationships/image" Target="../media/image339.wmf"/><Relationship Id="rId2" Type="http://schemas.openxmlformats.org/officeDocument/2006/relationships/oleObject" Target="../embeddings/oleObject269.bin"/><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oleObject" Target="../embeddings/oleObject270.bin"/><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41.png"/></Relationships>
</file>

<file path=ppt/slides/_rels/slide304.x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oleObject" Target="../embeddings/oleObject271.bin"/><Relationship Id="rId7" Type="http://schemas.openxmlformats.org/officeDocument/2006/relationships/oleObject" Target="../embeddings/oleObject273.bin"/><Relationship Id="rId2" Type="http://schemas.openxmlformats.org/officeDocument/2006/relationships/audio" Target="../media/audio5.wav"/><Relationship Id="rId1" Type="http://schemas.openxmlformats.org/officeDocument/2006/relationships/slideLayout" Target="../slideLayouts/slideLayout18.xml"/><Relationship Id="rId6" Type="http://schemas.openxmlformats.org/officeDocument/2006/relationships/image" Target="../media/image343.wmf"/><Relationship Id="rId5" Type="http://schemas.openxmlformats.org/officeDocument/2006/relationships/oleObject" Target="../embeddings/oleObject272.bin"/><Relationship Id="rId4" Type="http://schemas.openxmlformats.org/officeDocument/2006/relationships/image" Target="../media/image342.wmf"/></Relationships>
</file>

<file path=ppt/slides/_rels/slide305.xml.rels><?xml version="1.0" encoding="UTF-8" standalone="yes"?>
<Relationships xmlns="http://schemas.openxmlformats.org/package/2006/relationships"><Relationship Id="rId2" Type="http://schemas.openxmlformats.org/officeDocument/2006/relationships/audio" Target="../media/audio17.wav"/><Relationship Id="rId1" Type="http://schemas.openxmlformats.org/officeDocument/2006/relationships/slideLayout" Target="../slideLayouts/slideLayout18.xml"/></Relationships>
</file>

<file path=ppt/slides/_rels/slide306.xml.rels><?xml version="1.0" encoding="UTF-8" standalone="yes"?>
<Relationships xmlns="http://schemas.openxmlformats.org/package/2006/relationships"><Relationship Id="rId8" Type="http://schemas.openxmlformats.org/officeDocument/2006/relationships/image" Target="../media/image347.wmf"/><Relationship Id="rId13" Type="http://schemas.openxmlformats.org/officeDocument/2006/relationships/oleObject" Target="../embeddings/oleObject279.bin"/><Relationship Id="rId18" Type="http://schemas.openxmlformats.org/officeDocument/2006/relationships/oleObject" Target="../embeddings/oleObject282.bin"/><Relationship Id="rId26" Type="http://schemas.openxmlformats.org/officeDocument/2006/relationships/oleObject" Target="../embeddings/oleObject286.bin"/><Relationship Id="rId3" Type="http://schemas.openxmlformats.org/officeDocument/2006/relationships/image" Target="../media/image345.wmf"/><Relationship Id="rId21" Type="http://schemas.openxmlformats.org/officeDocument/2006/relationships/oleObject" Target="../embeddings/oleObject284.bin"/><Relationship Id="rId7" Type="http://schemas.openxmlformats.org/officeDocument/2006/relationships/oleObject" Target="../embeddings/oleObject276.bin"/><Relationship Id="rId12" Type="http://schemas.openxmlformats.org/officeDocument/2006/relationships/image" Target="../media/image349.wmf"/><Relationship Id="rId17" Type="http://schemas.openxmlformats.org/officeDocument/2006/relationships/image" Target="../media/image351.wmf"/><Relationship Id="rId25" Type="http://schemas.openxmlformats.org/officeDocument/2006/relationships/image" Target="../media/image355.GIF"/><Relationship Id="rId2" Type="http://schemas.openxmlformats.org/officeDocument/2006/relationships/oleObject" Target="../embeddings/oleObject274.bin"/><Relationship Id="rId16" Type="http://schemas.openxmlformats.org/officeDocument/2006/relationships/oleObject" Target="../embeddings/oleObject281.bin"/><Relationship Id="rId20" Type="http://schemas.openxmlformats.org/officeDocument/2006/relationships/image" Target="../media/image352.wmf"/><Relationship Id="rId29" Type="http://schemas.openxmlformats.org/officeDocument/2006/relationships/image" Target="../media/image357.wmf"/><Relationship Id="rId1" Type="http://schemas.openxmlformats.org/officeDocument/2006/relationships/slideLayout" Target="../slideLayouts/slideLayout18.xml"/><Relationship Id="rId6" Type="http://schemas.openxmlformats.org/officeDocument/2006/relationships/slide" Target="slide8.xml"/><Relationship Id="rId11" Type="http://schemas.openxmlformats.org/officeDocument/2006/relationships/oleObject" Target="../embeddings/oleObject278.bin"/><Relationship Id="rId24" Type="http://schemas.openxmlformats.org/officeDocument/2006/relationships/image" Target="../media/image354.wmf"/><Relationship Id="rId5" Type="http://schemas.openxmlformats.org/officeDocument/2006/relationships/image" Target="../media/image346.wmf"/><Relationship Id="rId15" Type="http://schemas.openxmlformats.org/officeDocument/2006/relationships/image" Target="../media/image350.wmf"/><Relationship Id="rId23" Type="http://schemas.openxmlformats.org/officeDocument/2006/relationships/oleObject" Target="../embeddings/oleObject285.bin"/><Relationship Id="rId28" Type="http://schemas.openxmlformats.org/officeDocument/2006/relationships/oleObject" Target="../embeddings/oleObject287.bin"/><Relationship Id="rId10" Type="http://schemas.openxmlformats.org/officeDocument/2006/relationships/image" Target="../media/image348.wmf"/><Relationship Id="rId19" Type="http://schemas.openxmlformats.org/officeDocument/2006/relationships/oleObject" Target="../embeddings/oleObject283.bin"/><Relationship Id="rId4" Type="http://schemas.openxmlformats.org/officeDocument/2006/relationships/oleObject" Target="../embeddings/oleObject275.bin"/><Relationship Id="rId9" Type="http://schemas.openxmlformats.org/officeDocument/2006/relationships/oleObject" Target="../embeddings/oleObject277.bin"/><Relationship Id="rId14" Type="http://schemas.openxmlformats.org/officeDocument/2006/relationships/oleObject" Target="../embeddings/oleObject280.bin"/><Relationship Id="rId22" Type="http://schemas.openxmlformats.org/officeDocument/2006/relationships/image" Target="../media/image353.wmf"/><Relationship Id="rId27" Type="http://schemas.openxmlformats.org/officeDocument/2006/relationships/image" Target="../media/image356.wmf"/></Relationships>
</file>

<file path=ppt/slides/_rels/slide307.xml.rels><?xml version="1.0" encoding="UTF-8" standalone="yes"?>
<Relationships xmlns="http://schemas.openxmlformats.org/package/2006/relationships"><Relationship Id="rId3" Type="http://schemas.openxmlformats.org/officeDocument/2006/relationships/image" Target="../media/image358.wmf"/><Relationship Id="rId2" Type="http://schemas.openxmlformats.org/officeDocument/2006/relationships/oleObject" Target="../embeddings/oleObject288.bin"/><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8" Type="http://schemas.openxmlformats.org/officeDocument/2006/relationships/image" Target="../media/image361.wmf"/><Relationship Id="rId3" Type="http://schemas.openxmlformats.org/officeDocument/2006/relationships/oleObject" Target="../embeddings/oleObject289.bin"/><Relationship Id="rId7" Type="http://schemas.openxmlformats.org/officeDocument/2006/relationships/oleObject" Target="../embeddings/oleObject291.bin"/><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360.wmf"/><Relationship Id="rId5" Type="http://schemas.openxmlformats.org/officeDocument/2006/relationships/oleObject" Target="../embeddings/oleObject290.bin"/><Relationship Id="rId4" Type="http://schemas.openxmlformats.org/officeDocument/2006/relationships/image" Target="../media/image359.wmf"/></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35.xml"/><Relationship Id="rId1" Type="http://schemas.openxmlformats.org/officeDocument/2006/relationships/slideLayout" Target="../slideLayouts/slideLayout1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3" Type="http://schemas.openxmlformats.org/officeDocument/2006/relationships/image" Target="../media/image363.GIF"/><Relationship Id="rId2" Type="http://schemas.openxmlformats.org/officeDocument/2006/relationships/image" Target="../media/image362.png"/><Relationship Id="rId1" Type="http://schemas.openxmlformats.org/officeDocument/2006/relationships/slideLayout" Target="../slideLayouts/slideLayout18.xml"/><Relationship Id="rId4" Type="http://schemas.openxmlformats.org/officeDocument/2006/relationships/image" Target="../media/image176.jpe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slide" Target="slide35.xml"/><Relationship Id="rId1" Type="http://schemas.openxmlformats.org/officeDocument/2006/relationships/slideLayout" Target="../slideLayouts/slideLayout1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365.GIF"/><Relationship Id="rId2" Type="http://schemas.openxmlformats.org/officeDocument/2006/relationships/audio" Target="../media/audio18.wav"/><Relationship Id="rId1" Type="http://schemas.openxmlformats.org/officeDocument/2006/relationships/slideLayout" Target="../slideLayouts/slideLayout13.xml"/><Relationship Id="rId6" Type="http://schemas.openxmlformats.org/officeDocument/2006/relationships/image" Target="../media/image364.GIF"/><Relationship Id="rId5" Type="http://schemas.openxmlformats.org/officeDocument/2006/relationships/audio" Target="../media/audio12.wav"/><Relationship Id="rId4" Type="http://schemas.openxmlformats.org/officeDocument/2006/relationships/audio" Target="../media/audio3.wav"/></Relationships>
</file>

<file path=ppt/slides/_rels/slide324.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8.xml"/></Relationships>
</file>

<file path=ppt/slides/_rels/slide325.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8.xml"/></Relationships>
</file>

<file path=ppt/slides/_rels/slide326.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18.xml"/></Relationships>
</file>

<file path=ppt/slides/_rels/slide327.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slide" Target="slide37.xml"/><Relationship Id="rId1" Type="http://schemas.openxmlformats.org/officeDocument/2006/relationships/slideLayout" Target="../slideLayouts/slideLayout18.xml"/></Relationships>
</file>

<file path=ppt/slides/_rels/slide328.xml.rels><?xml version="1.0" encoding="UTF-8" standalone="yes"?>
<Relationships xmlns="http://schemas.openxmlformats.org/package/2006/relationships"><Relationship Id="rId3" Type="http://schemas.openxmlformats.org/officeDocument/2006/relationships/image" Target="../media/image367.GIF"/><Relationship Id="rId2" Type="http://schemas.openxmlformats.org/officeDocument/2006/relationships/image" Target="../media/image366.GIF"/><Relationship Id="rId1" Type="http://schemas.openxmlformats.org/officeDocument/2006/relationships/slideLayout" Target="../slideLayouts/slideLayout13.xml"/><Relationship Id="rId4" Type="http://schemas.openxmlformats.org/officeDocument/2006/relationships/image" Target="../media/image368.png"/></Relationships>
</file>

<file path=ppt/slides/_rels/slide3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18.xml"/><Relationship Id="rId4" Type="http://schemas.openxmlformats.org/officeDocument/2006/relationships/image" Target="../media/image3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371.png"/><Relationship Id="rId1" Type="http://schemas.openxmlformats.org/officeDocument/2006/relationships/slideLayout" Target="../slideLayouts/slideLayout18.xml"/><Relationship Id="rId5" Type="http://schemas.openxmlformats.org/officeDocument/2006/relationships/image" Target="../media/image370.png"/><Relationship Id="rId4" Type="http://schemas.openxmlformats.org/officeDocument/2006/relationships/image" Target="../media/image369.png"/></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292.bin"/><Relationship Id="rId2" Type="http://schemas.openxmlformats.org/officeDocument/2006/relationships/image" Target="../media/image176.jpeg"/><Relationship Id="rId1" Type="http://schemas.openxmlformats.org/officeDocument/2006/relationships/slideLayout" Target="../slideLayouts/slideLayout18.xml"/><Relationship Id="rId6" Type="http://schemas.openxmlformats.org/officeDocument/2006/relationships/image" Target="../media/image373.emf"/><Relationship Id="rId5" Type="http://schemas.openxmlformats.org/officeDocument/2006/relationships/oleObject" Target="../embeddings/oleObject293.bin"/><Relationship Id="rId4" Type="http://schemas.openxmlformats.org/officeDocument/2006/relationships/image" Target="../media/image372.e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294.bin"/><Relationship Id="rId2" Type="http://schemas.openxmlformats.org/officeDocument/2006/relationships/image" Target="../media/image176.jpeg"/><Relationship Id="rId1" Type="http://schemas.openxmlformats.org/officeDocument/2006/relationships/slideLayout" Target="../slideLayouts/slideLayout18.xml"/><Relationship Id="rId6" Type="http://schemas.openxmlformats.org/officeDocument/2006/relationships/image" Target="../media/image375.emf"/><Relationship Id="rId5" Type="http://schemas.openxmlformats.org/officeDocument/2006/relationships/oleObject" Target="../embeddings/oleObject295.bin"/><Relationship Id="rId4" Type="http://schemas.openxmlformats.org/officeDocument/2006/relationships/image" Target="../media/image374.emf"/></Relationships>
</file>

<file path=ppt/slides/_rels/slide333.xml.rels><?xml version="1.0" encoding="UTF-8" standalone="yes"?>
<Relationships xmlns="http://schemas.openxmlformats.org/package/2006/relationships"><Relationship Id="rId3" Type="http://schemas.openxmlformats.org/officeDocument/2006/relationships/image" Target="../media/image376.emf"/><Relationship Id="rId2" Type="http://schemas.openxmlformats.org/officeDocument/2006/relationships/oleObject" Target="../embeddings/oleObject296.bin"/><Relationship Id="rId1" Type="http://schemas.openxmlformats.org/officeDocument/2006/relationships/slideLayout" Target="../slideLayouts/slideLayout12.xml"/><Relationship Id="rId5" Type="http://schemas.openxmlformats.org/officeDocument/2006/relationships/image" Target="../media/image368.png"/><Relationship Id="rId4" Type="http://schemas.openxmlformats.org/officeDocument/2006/relationships/image" Target="../media/image377.GIF"/></Relationships>
</file>

<file path=ppt/slides/_rels/slide334.xml.rels><?xml version="1.0" encoding="UTF-8" standalone="yes"?>
<Relationships xmlns="http://schemas.openxmlformats.org/package/2006/relationships"><Relationship Id="rId3" Type="http://schemas.openxmlformats.org/officeDocument/2006/relationships/image" Target="../media/image378.emf"/><Relationship Id="rId2" Type="http://schemas.openxmlformats.org/officeDocument/2006/relationships/oleObject" Target="../embeddings/oleObject297.bin"/><Relationship Id="rId1" Type="http://schemas.openxmlformats.org/officeDocument/2006/relationships/slideLayout" Target="../slideLayouts/slideLayout12.xml"/><Relationship Id="rId5" Type="http://schemas.openxmlformats.org/officeDocument/2006/relationships/image" Target="../media/image379.emf"/><Relationship Id="rId4" Type="http://schemas.openxmlformats.org/officeDocument/2006/relationships/oleObject" Target="../embeddings/oleObject298.bin"/></Relationships>
</file>

<file path=ppt/slides/_rels/slide335.xml.rels><?xml version="1.0" encoding="UTF-8" standalone="yes"?>
<Relationships xmlns="http://schemas.openxmlformats.org/package/2006/relationships"><Relationship Id="rId3" Type="http://schemas.openxmlformats.org/officeDocument/2006/relationships/image" Target="../media/image380.emf"/><Relationship Id="rId2" Type="http://schemas.openxmlformats.org/officeDocument/2006/relationships/oleObject" Target="../embeddings/oleObject299.bin"/><Relationship Id="rId1" Type="http://schemas.openxmlformats.org/officeDocument/2006/relationships/slideLayout" Target="../slideLayouts/slideLayout18.xml"/></Relationships>
</file>

<file path=ppt/slides/_rels/slide3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382.png"/><Relationship Id="rId1" Type="http://schemas.openxmlformats.org/officeDocument/2006/relationships/slideLayout" Target="../slideLayouts/slideLayout13.xml"/></Relationships>
</file>

<file path=ppt/slides/_rels/slide34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image" Target="../media/image384.wmf"/><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2" Type="http://schemas.openxmlformats.org/officeDocument/2006/relationships/image" Target="../media/image385.wmf"/><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3" Type="http://schemas.openxmlformats.org/officeDocument/2006/relationships/image" Target="../media/image187.wmf"/><Relationship Id="rId7" Type="http://schemas.openxmlformats.org/officeDocument/2006/relationships/image" Target="../media/image189.wmf"/><Relationship Id="rId2" Type="http://schemas.openxmlformats.org/officeDocument/2006/relationships/oleObject" Target="../embeddings/oleObject300.bin"/><Relationship Id="rId1" Type="http://schemas.openxmlformats.org/officeDocument/2006/relationships/slideLayout" Target="../slideLayouts/slideLayout26.xml"/><Relationship Id="rId6" Type="http://schemas.openxmlformats.org/officeDocument/2006/relationships/oleObject" Target="../embeddings/oleObject302.bin"/><Relationship Id="rId5" Type="http://schemas.openxmlformats.org/officeDocument/2006/relationships/image" Target="../media/image188.wmf"/><Relationship Id="rId4" Type="http://schemas.openxmlformats.org/officeDocument/2006/relationships/oleObject" Target="../embeddings/oleObject301.bin"/></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7.xml.rels><?xml version="1.0" encoding="UTF-8" standalone="yes"?>
<Relationships xmlns="http://schemas.openxmlformats.org/package/2006/relationships"><Relationship Id="rId3" Type="http://schemas.openxmlformats.org/officeDocument/2006/relationships/image" Target="../media/image386.wmf"/><Relationship Id="rId2" Type="http://schemas.openxmlformats.org/officeDocument/2006/relationships/oleObject" Target="../embeddings/oleObject303.bin"/><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9.xml.rels><?xml version="1.0" encoding="UTF-8" standalone="yes"?>
<Relationships xmlns="http://schemas.openxmlformats.org/package/2006/relationships"><Relationship Id="rId3" Type="http://schemas.openxmlformats.org/officeDocument/2006/relationships/image" Target="../media/image387.wmf"/><Relationship Id="rId2" Type="http://schemas.openxmlformats.org/officeDocument/2006/relationships/oleObject" Target="../embeddings/oleObject304.bin"/><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oleObject" Target="../embeddings/oleObject49.bin"/><Relationship Id="rId1" Type="http://schemas.openxmlformats.org/officeDocument/2006/relationships/slideLayout" Target="../slideLayouts/slideLayout1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306.bin"/><Relationship Id="rId2" Type="http://schemas.openxmlformats.org/officeDocument/2006/relationships/oleObject" Target="../embeddings/oleObject305.bin"/><Relationship Id="rId1" Type="http://schemas.openxmlformats.org/officeDocument/2006/relationships/slideLayout" Target="../slideLayouts/slideLayout27.xml"/><Relationship Id="rId6" Type="http://schemas.openxmlformats.org/officeDocument/2006/relationships/image" Target="../media/image389.wmf"/><Relationship Id="rId5" Type="http://schemas.openxmlformats.org/officeDocument/2006/relationships/oleObject" Target="../embeddings/oleObject307.bin"/><Relationship Id="rId4" Type="http://schemas.openxmlformats.org/officeDocument/2006/relationships/image" Target="../media/image388.wmf"/></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3.xml.rels><?xml version="1.0" encoding="UTF-8" standalone="yes"?>
<Relationships xmlns="http://schemas.openxmlformats.org/package/2006/relationships"><Relationship Id="rId2" Type="http://schemas.openxmlformats.org/officeDocument/2006/relationships/image" Target="../media/image390.jpeg"/><Relationship Id="rId1" Type="http://schemas.openxmlformats.org/officeDocument/2006/relationships/slideLayout" Target="../slideLayouts/slideLayout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5.xml.rels><?xml version="1.0" encoding="UTF-8" standalone="yes"?>
<Relationships xmlns="http://schemas.openxmlformats.org/package/2006/relationships"><Relationship Id="rId3" Type="http://schemas.openxmlformats.org/officeDocument/2006/relationships/audio" Target="../media/audio17.wav"/><Relationship Id="rId2" Type="http://schemas.openxmlformats.org/officeDocument/2006/relationships/audio" Target="../media/audio19.wav"/><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oleObject" Target="../embeddings/oleObject308.bin"/><Relationship Id="rId7" Type="http://schemas.openxmlformats.org/officeDocument/2006/relationships/oleObject" Target="../embeddings/oleObject310.bin"/><Relationship Id="rId2" Type="http://schemas.openxmlformats.org/officeDocument/2006/relationships/audio" Target="../media/audio5.wav"/><Relationship Id="rId1" Type="http://schemas.openxmlformats.org/officeDocument/2006/relationships/slideLayout" Target="../slideLayouts/slideLayout18.xml"/><Relationship Id="rId6" Type="http://schemas.openxmlformats.org/officeDocument/2006/relationships/image" Target="../media/image343.wmf"/><Relationship Id="rId5" Type="http://schemas.openxmlformats.org/officeDocument/2006/relationships/oleObject" Target="../embeddings/oleObject309.bin"/><Relationship Id="rId4" Type="http://schemas.openxmlformats.org/officeDocument/2006/relationships/image" Target="../media/image342.wmf"/></Relationships>
</file>

<file path=ppt/slides/_rels/slide3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91.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18.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2.x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oleObject" Target="../embeddings/oleObject311.bin"/><Relationship Id="rId1" Type="http://schemas.openxmlformats.org/officeDocument/2006/relationships/slideLayout" Target="../slideLayouts/slideLayout18.xml"/><Relationship Id="rId5" Type="http://schemas.openxmlformats.org/officeDocument/2006/relationships/image" Target="../media/image393.wmf"/><Relationship Id="rId4" Type="http://schemas.openxmlformats.org/officeDocument/2006/relationships/oleObject" Target="../embeddings/oleObject312.bin"/></Relationships>
</file>

<file path=ppt/slides/_rels/slide373.xml.rels><?xml version="1.0" encoding="UTF-8" standalone="yes"?>
<Relationships xmlns="http://schemas.openxmlformats.org/package/2006/relationships"><Relationship Id="rId3" Type="http://schemas.openxmlformats.org/officeDocument/2006/relationships/image" Target="../media/image394.wmf"/><Relationship Id="rId2" Type="http://schemas.openxmlformats.org/officeDocument/2006/relationships/oleObject" Target="../embeddings/oleObject313.bin"/><Relationship Id="rId1" Type="http://schemas.openxmlformats.org/officeDocument/2006/relationships/slideLayout" Target="../slideLayouts/slideLayout18.xml"/><Relationship Id="rId5" Type="http://schemas.openxmlformats.org/officeDocument/2006/relationships/image" Target="../media/image395.wmf"/><Relationship Id="rId4" Type="http://schemas.openxmlformats.org/officeDocument/2006/relationships/oleObject" Target="../embeddings/oleObject314.bin"/></Relationships>
</file>

<file path=ppt/slides/_rels/slide374.xml.rels><?xml version="1.0" encoding="UTF-8" standalone="yes"?>
<Relationships xmlns="http://schemas.openxmlformats.org/package/2006/relationships"><Relationship Id="rId3" Type="http://schemas.openxmlformats.org/officeDocument/2006/relationships/image" Target="../media/image396.wmf"/><Relationship Id="rId2" Type="http://schemas.openxmlformats.org/officeDocument/2006/relationships/oleObject" Target="../embeddings/oleObject315.bin"/><Relationship Id="rId1" Type="http://schemas.openxmlformats.org/officeDocument/2006/relationships/slideLayout" Target="../slideLayouts/slideLayout1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6.xml.rels><?xml version="1.0" encoding="UTF-8" standalone="yes"?>
<Relationships xmlns="http://schemas.openxmlformats.org/package/2006/relationships"><Relationship Id="rId3" Type="http://schemas.openxmlformats.org/officeDocument/2006/relationships/image" Target="../media/image397.wmf"/><Relationship Id="rId7" Type="http://schemas.openxmlformats.org/officeDocument/2006/relationships/image" Target="../media/image399.wmf"/><Relationship Id="rId2" Type="http://schemas.openxmlformats.org/officeDocument/2006/relationships/oleObject" Target="../embeddings/oleObject316.bin"/><Relationship Id="rId1" Type="http://schemas.openxmlformats.org/officeDocument/2006/relationships/slideLayout" Target="../slideLayouts/slideLayout18.xml"/><Relationship Id="rId6" Type="http://schemas.openxmlformats.org/officeDocument/2006/relationships/oleObject" Target="../embeddings/oleObject318.bin"/><Relationship Id="rId5" Type="http://schemas.openxmlformats.org/officeDocument/2006/relationships/image" Target="../media/image398.wmf"/><Relationship Id="rId4" Type="http://schemas.openxmlformats.org/officeDocument/2006/relationships/oleObject" Target="../embeddings/oleObject317.bin"/></Relationships>
</file>

<file path=ppt/slides/_rels/slide377.xml.rels><?xml version="1.0" encoding="UTF-8" standalone="yes"?>
<Relationships xmlns="http://schemas.openxmlformats.org/package/2006/relationships"><Relationship Id="rId3" Type="http://schemas.openxmlformats.org/officeDocument/2006/relationships/image" Target="../media/image400.wmf"/><Relationship Id="rId2" Type="http://schemas.openxmlformats.org/officeDocument/2006/relationships/oleObject" Target="../embeddings/oleObject319.bin"/><Relationship Id="rId1" Type="http://schemas.openxmlformats.org/officeDocument/2006/relationships/slideLayout" Target="../slideLayouts/slideLayout18.xml"/><Relationship Id="rId5" Type="http://schemas.openxmlformats.org/officeDocument/2006/relationships/image" Target="../media/image401.wmf"/><Relationship Id="rId4" Type="http://schemas.openxmlformats.org/officeDocument/2006/relationships/oleObject" Target="../embeddings/oleObject320.bin"/></Relationships>
</file>

<file path=ppt/slides/_rels/slide378.x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oleObject" Target="../embeddings/oleObject321.bin"/><Relationship Id="rId1" Type="http://schemas.openxmlformats.org/officeDocument/2006/relationships/slideLayout" Target="../slideLayouts/slideLayout18.xml"/></Relationships>
</file>

<file path=ppt/slides/_rels/slide379.xml.rels><?xml version="1.0" encoding="UTF-8" standalone="yes"?>
<Relationships xmlns="http://schemas.openxmlformats.org/package/2006/relationships"><Relationship Id="rId3" Type="http://schemas.openxmlformats.org/officeDocument/2006/relationships/image" Target="../media/image403.wmf"/><Relationship Id="rId2" Type="http://schemas.openxmlformats.org/officeDocument/2006/relationships/oleObject" Target="../embeddings/oleObject322.bin"/><Relationship Id="rId1" Type="http://schemas.openxmlformats.org/officeDocument/2006/relationships/slideLayout" Target="../slideLayouts/slideLayout18.xml"/><Relationship Id="rId5" Type="http://schemas.openxmlformats.org/officeDocument/2006/relationships/image" Target="../media/image404.wmf"/><Relationship Id="rId4" Type="http://schemas.openxmlformats.org/officeDocument/2006/relationships/oleObject" Target="../embeddings/oleObject32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0.xml.rels><?xml version="1.0" encoding="UTF-8" standalone="yes"?>
<Relationships xmlns="http://schemas.openxmlformats.org/package/2006/relationships"><Relationship Id="rId8" Type="http://schemas.openxmlformats.org/officeDocument/2006/relationships/oleObject" Target="../embeddings/oleObject327.bin"/><Relationship Id="rId3" Type="http://schemas.openxmlformats.org/officeDocument/2006/relationships/image" Target="../media/image405.wmf"/><Relationship Id="rId7" Type="http://schemas.openxmlformats.org/officeDocument/2006/relationships/image" Target="../media/image407.wmf"/><Relationship Id="rId2" Type="http://schemas.openxmlformats.org/officeDocument/2006/relationships/oleObject" Target="../embeddings/oleObject324.bin"/><Relationship Id="rId1" Type="http://schemas.openxmlformats.org/officeDocument/2006/relationships/slideLayout" Target="../slideLayouts/slideLayout24.xml"/><Relationship Id="rId6" Type="http://schemas.openxmlformats.org/officeDocument/2006/relationships/oleObject" Target="../embeddings/oleObject326.bin"/><Relationship Id="rId5" Type="http://schemas.openxmlformats.org/officeDocument/2006/relationships/image" Target="../media/image406.wmf"/><Relationship Id="rId4" Type="http://schemas.openxmlformats.org/officeDocument/2006/relationships/oleObject" Target="../embeddings/oleObject325.bin"/><Relationship Id="rId9" Type="http://schemas.openxmlformats.org/officeDocument/2006/relationships/image" Target="../media/image408.wmf"/></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3" Type="http://schemas.openxmlformats.org/officeDocument/2006/relationships/image" Target="../media/image409.wmf"/><Relationship Id="rId2" Type="http://schemas.openxmlformats.org/officeDocument/2006/relationships/oleObject" Target="../embeddings/oleObject328.bin"/><Relationship Id="rId1" Type="http://schemas.openxmlformats.org/officeDocument/2006/relationships/slideLayout" Target="../slideLayouts/slideLayout18.xml"/><Relationship Id="rId5" Type="http://schemas.openxmlformats.org/officeDocument/2006/relationships/image" Target="../media/image410.wmf"/><Relationship Id="rId4" Type="http://schemas.openxmlformats.org/officeDocument/2006/relationships/oleObject" Target="../embeddings/oleObject329.bin"/></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411.jpeg"/><Relationship Id="rId1" Type="http://schemas.openxmlformats.org/officeDocument/2006/relationships/slideLayout" Target="../slideLayouts/slideLayout13.xml"/><Relationship Id="rId4" Type="http://schemas.openxmlformats.org/officeDocument/2006/relationships/image" Target="../media/image412.GIF"/></Relationships>
</file>

<file path=ppt/slides/_rels/slide385.xml.rels><?xml version="1.0" encoding="UTF-8" standalone="yes"?>
<Relationships xmlns="http://schemas.openxmlformats.org/package/2006/relationships"><Relationship Id="rId3" Type="http://schemas.openxmlformats.org/officeDocument/2006/relationships/image" Target="../media/image413.wmf"/><Relationship Id="rId7" Type="http://schemas.openxmlformats.org/officeDocument/2006/relationships/image" Target="../media/image415.wmf"/><Relationship Id="rId2" Type="http://schemas.openxmlformats.org/officeDocument/2006/relationships/oleObject" Target="../embeddings/oleObject330.bin"/><Relationship Id="rId1" Type="http://schemas.openxmlformats.org/officeDocument/2006/relationships/slideLayout" Target="../slideLayouts/slideLayout18.xml"/><Relationship Id="rId6" Type="http://schemas.openxmlformats.org/officeDocument/2006/relationships/oleObject" Target="../embeddings/oleObject332.bin"/><Relationship Id="rId5" Type="http://schemas.openxmlformats.org/officeDocument/2006/relationships/image" Target="../media/image414.wmf"/><Relationship Id="rId4" Type="http://schemas.openxmlformats.org/officeDocument/2006/relationships/oleObject" Target="../embeddings/oleObject331.bin"/></Relationships>
</file>

<file path=ppt/slides/_rels/slide386.x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oleObject" Target="../embeddings/oleObject333.bin"/><Relationship Id="rId1" Type="http://schemas.openxmlformats.org/officeDocument/2006/relationships/slideLayout" Target="../slideLayouts/slideLayout18.xml"/></Relationships>
</file>

<file path=ppt/slides/_rels/slide387.x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oleObject" Target="../embeddings/oleObject334.bin"/><Relationship Id="rId1" Type="http://schemas.openxmlformats.org/officeDocument/2006/relationships/slideLayout" Target="../slideLayouts/slideLayout18.xml"/><Relationship Id="rId5" Type="http://schemas.openxmlformats.org/officeDocument/2006/relationships/image" Target="../media/image418.wmf"/><Relationship Id="rId4" Type="http://schemas.openxmlformats.org/officeDocument/2006/relationships/oleObject" Target="../embeddings/oleObject335.bin"/></Relationships>
</file>

<file path=ppt/slides/_rels/slide388.x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oleObject" Target="../embeddings/oleObject336.bin"/><Relationship Id="rId1" Type="http://schemas.openxmlformats.org/officeDocument/2006/relationships/slideLayout" Target="../slideLayouts/slideLayout18.xml"/><Relationship Id="rId5" Type="http://schemas.openxmlformats.org/officeDocument/2006/relationships/image" Target="../media/image420.wmf"/><Relationship Id="rId4" Type="http://schemas.openxmlformats.org/officeDocument/2006/relationships/oleObject" Target="../embeddings/oleObject337.bin"/></Relationships>
</file>

<file path=ppt/slides/_rels/slide389.x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oleObject" Target="../embeddings/oleObject338.bin"/><Relationship Id="rId1" Type="http://schemas.openxmlformats.org/officeDocument/2006/relationships/slideLayout" Target="../slideLayouts/slideLayout13.xml"/><Relationship Id="rId5" Type="http://schemas.openxmlformats.org/officeDocument/2006/relationships/image" Target="../media/image422.wmf"/><Relationship Id="rId4" Type="http://schemas.openxmlformats.org/officeDocument/2006/relationships/oleObject" Target="../embeddings/oleObject33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0.x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oleObject" Target="../embeddings/oleObject340.bin"/><Relationship Id="rId1" Type="http://schemas.openxmlformats.org/officeDocument/2006/relationships/slideLayout" Target="../slideLayouts/slideLayout18.xml"/><Relationship Id="rId5" Type="http://schemas.openxmlformats.org/officeDocument/2006/relationships/image" Target="../media/image424.wmf"/><Relationship Id="rId4" Type="http://schemas.openxmlformats.org/officeDocument/2006/relationships/oleObject" Target="../embeddings/oleObject341.bin"/></Relationships>
</file>

<file path=ppt/slides/_rels/slide391.x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oleObject" Target="../embeddings/oleObject342.bin"/><Relationship Id="rId1" Type="http://schemas.openxmlformats.org/officeDocument/2006/relationships/slideLayout" Target="../slideLayouts/slideLayout18.xml"/><Relationship Id="rId5" Type="http://schemas.openxmlformats.org/officeDocument/2006/relationships/image" Target="../media/image426.wmf"/><Relationship Id="rId4" Type="http://schemas.openxmlformats.org/officeDocument/2006/relationships/oleObject" Target="../embeddings/oleObject343.bin"/></Relationships>
</file>

<file path=ppt/slides/_rels/slide392.xml.rels><?xml version="1.0" encoding="UTF-8" standalone="yes"?>
<Relationships xmlns="http://schemas.openxmlformats.org/package/2006/relationships"><Relationship Id="rId3" Type="http://schemas.openxmlformats.org/officeDocument/2006/relationships/image" Target="../media/image427.wmf"/><Relationship Id="rId2" Type="http://schemas.openxmlformats.org/officeDocument/2006/relationships/oleObject" Target="../embeddings/oleObject344.bin"/><Relationship Id="rId1" Type="http://schemas.openxmlformats.org/officeDocument/2006/relationships/slideLayout" Target="../slideLayouts/slideLayout18.xml"/><Relationship Id="rId5" Type="http://schemas.openxmlformats.org/officeDocument/2006/relationships/image" Target="../media/image428.wmf"/><Relationship Id="rId4" Type="http://schemas.openxmlformats.org/officeDocument/2006/relationships/oleObject" Target="../embeddings/oleObject345.bin"/></Relationships>
</file>

<file path=ppt/slides/_rels/slide393.xml.rels><?xml version="1.0" encoding="UTF-8" standalone="yes"?>
<Relationships xmlns="http://schemas.openxmlformats.org/package/2006/relationships"><Relationship Id="rId3" Type="http://schemas.openxmlformats.org/officeDocument/2006/relationships/image" Target="../media/image429.wmf"/><Relationship Id="rId7" Type="http://schemas.openxmlformats.org/officeDocument/2006/relationships/image" Target="../media/image431.wmf"/><Relationship Id="rId2" Type="http://schemas.openxmlformats.org/officeDocument/2006/relationships/oleObject" Target="../embeddings/oleObject346.bin"/><Relationship Id="rId1" Type="http://schemas.openxmlformats.org/officeDocument/2006/relationships/slideLayout" Target="../slideLayouts/slideLayout18.xml"/><Relationship Id="rId6" Type="http://schemas.openxmlformats.org/officeDocument/2006/relationships/oleObject" Target="../embeddings/oleObject348.bin"/><Relationship Id="rId5" Type="http://schemas.openxmlformats.org/officeDocument/2006/relationships/image" Target="../media/image430.wmf"/><Relationship Id="rId4" Type="http://schemas.openxmlformats.org/officeDocument/2006/relationships/oleObject" Target="../embeddings/oleObject347.bin"/></Relationships>
</file>

<file path=ppt/slides/_rels/slide394.x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oleObject" Target="../embeddings/oleObject349.bin"/><Relationship Id="rId1" Type="http://schemas.openxmlformats.org/officeDocument/2006/relationships/slideLayout" Target="../slideLayouts/slideLayout18.xml"/></Relationships>
</file>

<file path=ppt/slides/_rels/slide395.xml.rels><?xml version="1.0" encoding="UTF-8" standalone="yes"?>
<Relationships xmlns="http://schemas.openxmlformats.org/package/2006/relationships"><Relationship Id="rId3" Type="http://schemas.openxmlformats.org/officeDocument/2006/relationships/image" Target="../media/image433.wmf"/><Relationship Id="rId2" Type="http://schemas.openxmlformats.org/officeDocument/2006/relationships/oleObject" Target="../embeddings/oleObject350.bin"/><Relationship Id="rId1" Type="http://schemas.openxmlformats.org/officeDocument/2006/relationships/slideLayout" Target="../slideLayouts/slideLayout18.xml"/><Relationship Id="rId5" Type="http://schemas.openxmlformats.org/officeDocument/2006/relationships/image" Target="../media/image434.wmf"/><Relationship Id="rId4" Type="http://schemas.openxmlformats.org/officeDocument/2006/relationships/oleObject" Target="../embeddings/oleObject351.bin"/></Relationships>
</file>

<file path=ppt/slides/_rels/slide396.xml.rels><?xml version="1.0" encoding="UTF-8" standalone="yes"?>
<Relationships xmlns="http://schemas.openxmlformats.org/package/2006/relationships"><Relationship Id="rId3" Type="http://schemas.openxmlformats.org/officeDocument/2006/relationships/image" Target="../media/image435.wmf"/><Relationship Id="rId2" Type="http://schemas.openxmlformats.org/officeDocument/2006/relationships/oleObject" Target="../embeddings/oleObject352.bin"/><Relationship Id="rId1" Type="http://schemas.openxmlformats.org/officeDocument/2006/relationships/slideLayout" Target="../slideLayouts/slideLayout18.xml"/><Relationship Id="rId5" Type="http://schemas.openxmlformats.org/officeDocument/2006/relationships/image" Target="../media/image436.wmf"/><Relationship Id="rId4" Type="http://schemas.openxmlformats.org/officeDocument/2006/relationships/oleObject" Target="../embeddings/oleObject353.bin"/></Relationships>
</file>

<file path=ppt/slides/_rels/slide397.xml.rels><?xml version="1.0" encoding="UTF-8" standalone="yes"?>
<Relationships xmlns="http://schemas.openxmlformats.org/package/2006/relationships"><Relationship Id="rId3" Type="http://schemas.openxmlformats.org/officeDocument/2006/relationships/image" Target="../media/image437.wmf"/><Relationship Id="rId2" Type="http://schemas.openxmlformats.org/officeDocument/2006/relationships/oleObject" Target="../embeddings/oleObject354.bin"/><Relationship Id="rId1" Type="http://schemas.openxmlformats.org/officeDocument/2006/relationships/slideLayout" Target="../slideLayouts/slideLayout18.xml"/><Relationship Id="rId5" Type="http://schemas.openxmlformats.org/officeDocument/2006/relationships/image" Target="../media/image438.wmf"/><Relationship Id="rId4" Type="http://schemas.openxmlformats.org/officeDocument/2006/relationships/oleObject" Target="../embeddings/oleObject355.bin"/></Relationships>
</file>

<file path=ppt/slides/_rels/slide398.xml.rels><?xml version="1.0" encoding="UTF-8" standalone="yes"?>
<Relationships xmlns="http://schemas.openxmlformats.org/package/2006/relationships"><Relationship Id="rId3" Type="http://schemas.openxmlformats.org/officeDocument/2006/relationships/image" Target="../media/image439.wmf"/><Relationship Id="rId2" Type="http://schemas.openxmlformats.org/officeDocument/2006/relationships/oleObject" Target="../embeddings/oleObject356.bin"/><Relationship Id="rId1" Type="http://schemas.openxmlformats.org/officeDocument/2006/relationships/slideLayout" Target="../slideLayouts/slideLayout18.xml"/><Relationship Id="rId5" Type="http://schemas.openxmlformats.org/officeDocument/2006/relationships/image" Target="../media/image440.wmf"/><Relationship Id="rId4" Type="http://schemas.openxmlformats.org/officeDocument/2006/relationships/oleObject" Target="../embeddings/oleObject357.bin"/></Relationships>
</file>

<file path=ppt/slides/_rels/slide399.xml.rels><?xml version="1.0" encoding="UTF-8" standalone="yes"?>
<Relationships xmlns="http://schemas.openxmlformats.org/package/2006/relationships"><Relationship Id="rId3" Type="http://schemas.openxmlformats.org/officeDocument/2006/relationships/image" Target="../media/image441.wmf"/><Relationship Id="rId7" Type="http://schemas.openxmlformats.org/officeDocument/2006/relationships/image" Target="../media/image443.wmf"/><Relationship Id="rId2" Type="http://schemas.openxmlformats.org/officeDocument/2006/relationships/oleObject" Target="../embeddings/oleObject358.bin"/><Relationship Id="rId1" Type="http://schemas.openxmlformats.org/officeDocument/2006/relationships/slideLayout" Target="../slideLayouts/slideLayout18.xml"/><Relationship Id="rId6" Type="http://schemas.openxmlformats.org/officeDocument/2006/relationships/oleObject" Target="../embeddings/oleObject360.bin"/><Relationship Id="rId5" Type="http://schemas.openxmlformats.org/officeDocument/2006/relationships/image" Target="../media/image442.wmf"/><Relationship Id="rId4" Type="http://schemas.openxmlformats.org/officeDocument/2006/relationships/oleObject" Target="../embeddings/oleObject359.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emf"/><Relationship Id="rId3" Type="http://schemas.openxmlformats.org/officeDocument/2006/relationships/image" Target="../media/image3.jpeg"/><Relationship Id="rId7" Type="http://schemas.openxmlformats.org/officeDocument/2006/relationships/image" Target="../media/image5.wmf"/><Relationship Id="rId12" Type="http://schemas.openxmlformats.org/officeDocument/2006/relationships/oleObject" Target="../embeddings/oleObject6.bin"/><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6.wmf"/><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50.bin"/><Relationship Id="rId1" Type="http://schemas.openxmlformats.org/officeDocument/2006/relationships/slideLayout" Target="../slideLayouts/slideLayout18.xml"/></Relationships>
</file>

<file path=ppt/slides/_rels/slide400.xml.rels><?xml version="1.0" encoding="UTF-8" standalone="yes"?>
<Relationships xmlns="http://schemas.openxmlformats.org/package/2006/relationships"><Relationship Id="rId3" Type="http://schemas.openxmlformats.org/officeDocument/2006/relationships/image" Target="../media/image444.wmf"/><Relationship Id="rId2" Type="http://schemas.openxmlformats.org/officeDocument/2006/relationships/oleObject" Target="../embeddings/oleObject361.bin"/><Relationship Id="rId1" Type="http://schemas.openxmlformats.org/officeDocument/2006/relationships/slideLayout" Target="../slideLayouts/slideLayout18.xml"/><Relationship Id="rId5" Type="http://schemas.openxmlformats.org/officeDocument/2006/relationships/image" Target="../media/image445.wmf"/><Relationship Id="rId4" Type="http://schemas.openxmlformats.org/officeDocument/2006/relationships/oleObject" Target="../embeddings/oleObject362.bin"/></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51.bin"/><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3.wmf"/><Relationship Id="rId2" Type="http://schemas.openxmlformats.org/officeDocument/2006/relationships/oleObject" Target="../embeddings/oleObject52.bin"/><Relationship Id="rId1" Type="http://schemas.openxmlformats.org/officeDocument/2006/relationships/slideLayout" Target="../slideLayouts/slideLayout18.xml"/><Relationship Id="rId6" Type="http://schemas.openxmlformats.org/officeDocument/2006/relationships/oleObject" Target="../embeddings/oleObject54.bin"/><Relationship Id="rId5" Type="http://schemas.openxmlformats.org/officeDocument/2006/relationships/image" Target="../media/image62.wmf"/><Relationship Id="rId4" Type="http://schemas.openxmlformats.org/officeDocument/2006/relationships/oleObject" Target="../embeddings/oleObject53.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audio" Target="../media/audio8.wav"/><Relationship Id="rId7" Type="http://schemas.openxmlformats.org/officeDocument/2006/relationships/image" Target="../media/image65.wmf"/><Relationship Id="rId2" Type="http://schemas.openxmlformats.org/officeDocument/2006/relationships/audio" Target="../media/audio7.wav"/><Relationship Id="rId1" Type="http://schemas.openxmlformats.org/officeDocument/2006/relationships/slideLayout" Target="../slideLayouts/slideLayout18.xml"/><Relationship Id="rId6" Type="http://schemas.openxmlformats.org/officeDocument/2006/relationships/oleObject" Target="../embeddings/oleObject56.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59.bin"/><Relationship Id="rId1" Type="http://schemas.openxmlformats.org/officeDocument/2006/relationships/slideLayout" Target="../slideLayouts/slideLayout18.xml"/><Relationship Id="rId5" Type="http://schemas.openxmlformats.org/officeDocument/2006/relationships/image" Target="../media/image69.wmf"/><Relationship Id="rId4" Type="http://schemas.openxmlformats.org/officeDocument/2006/relationships/oleObject" Target="../embeddings/oleObject60.bin"/></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slideLayout" Target="../slideLayouts/slideLayout18.xml"/><Relationship Id="rId5" Type="http://schemas.openxmlformats.org/officeDocument/2006/relationships/image" Target="../media/image70.GIF"/><Relationship Id="rId4" Type="http://schemas.openxmlformats.org/officeDocument/2006/relationships/audio" Target="../media/audio7.wav"/></Relationships>
</file>

<file path=ppt/slides/_rels/slide49.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audio" Target="../media/audio9.wav"/><Relationship Id="rId2" Type="http://schemas.openxmlformats.org/officeDocument/2006/relationships/audio" Target="../media/audio7.wav"/><Relationship Id="rId1" Type="http://schemas.openxmlformats.org/officeDocument/2006/relationships/slideLayout" Target="../slideLayouts/slideLayout18.xml"/><Relationship Id="rId6" Type="http://schemas.openxmlformats.org/officeDocument/2006/relationships/audio" Target="../media/audio4.wav"/><Relationship Id="rId5" Type="http://schemas.openxmlformats.org/officeDocument/2006/relationships/audio" Target="../media/audio1.wav"/><Relationship Id="rId4" Type="http://schemas.openxmlformats.org/officeDocument/2006/relationships/audio" Target="../media/audio8.wa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audio" Target="../media/audio10.wav"/><Relationship Id="rId5" Type="http://schemas.openxmlformats.org/officeDocument/2006/relationships/audio" Target="../media/audio7.wav"/><Relationship Id="rId4" Type="http://schemas.openxmlformats.org/officeDocument/2006/relationships/audio" Target="../media/audio1.wav"/></Relationships>
</file>

<file path=ppt/slides/_rels/slide51.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audio" Target="../media/audio11.wav"/><Relationship Id="rId1" Type="http://schemas.openxmlformats.org/officeDocument/2006/relationships/slideLayout" Target="../slideLayouts/slideLayout18.xml"/><Relationship Id="rId6" Type="http://schemas.openxmlformats.org/officeDocument/2006/relationships/image" Target="../media/image72.wmf"/><Relationship Id="rId5" Type="http://schemas.openxmlformats.org/officeDocument/2006/relationships/oleObject" Target="../embeddings/oleObject62.bin"/><Relationship Id="rId10" Type="http://schemas.openxmlformats.org/officeDocument/2006/relationships/image" Target="../media/image74.wmf"/><Relationship Id="rId4" Type="http://schemas.openxmlformats.org/officeDocument/2006/relationships/image" Target="../media/image71.wmf"/><Relationship Id="rId9" Type="http://schemas.openxmlformats.org/officeDocument/2006/relationships/oleObject" Target="../embeddings/oleObject64.bin"/></Relationships>
</file>

<file path=ppt/slides/_rels/slide52.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65.bin"/><Relationship Id="rId1" Type="http://schemas.openxmlformats.org/officeDocument/2006/relationships/slideLayout" Target="../slideLayouts/slideLayout18.xml"/><Relationship Id="rId4" Type="http://schemas.openxmlformats.org/officeDocument/2006/relationships/image" Target="../media/image7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79.wmf"/><Relationship Id="rId12" Type="http://schemas.openxmlformats.org/officeDocument/2006/relationships/oleObject" Target="../embeddings/oleObject71.bin"/><Relationship Id="rId17" Type="http://schemas.openxmlformats.org/officeDocument/2006/relationships/image" Target="../media/image83.GIF"/><Relationship Id="rId2" Type="http://schemas.openxmlformats.org/officeDocument/2006/relationships/oleObject" Target="../embeddings/oleObject66.bin"/><Relationship Id="rId16" Type="http://schemas.openxmlformats.org/officeDocument/2006/relationships/oleObject" Target="../embeddings/oleObject74.bin"/><Relationship Id="rId1" Type="http://schemas.openxmlformats.org/officeDocument/2006/relationships/slideLayout" Target="../slideLayouts/slideLayout18.xml"/><Relationship Id="rId6" Type="http://schemas.openxmlformats.org/officeDocument/2006/relationships/oleObject" Target="../embeddings/oleObject68.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oleObject" Target="../embeddings/oleObject73.bin"/><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80.wmf"/><Relationship Id="rId14" Type="http://schemas.openxmlformats.org/officeDocument/2006/relationships/oleObject" Target="../embeddings/oleObject72.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2.wmf"/><Relationship Id="rId18" Type="http://schemas.openxmlformats.org/officeDocument/2006/relationships/image" Target="../media/image84.wmf"/><Relationship Id="rId26" Type="http://schemas.openxmlformats.org/officeDocument/2006/relationships/image" Target="../media/image88.wmf"/><Relationship Id="rId3" Type="http://schemas.openxmlformats.org/officeDocument/2006/relationships/image" Target="../media/image77.wmf"/><Relationship Id="rId21" Type="http://schemas.openxmlformats.org/officeDocument/2006/relationships/oleObject" Target="../embeddings/oleObject86.bin"/><Relationship Id="rId7" Type="http://schemas.openxmlformats.org/officeDocument/2006/relationships/image" Target="../media/image79.wmf"/><Relationship Id="rId12" Type="http://schemas.openxmlformats.org/officeDocument/2006/relationships/oleObject" Target="../embeddings/oleObject80.bin"/><Relationship Id="rId17" Type="http://schemas.openxmlformats.org/officeDocument/2006/relationships/oleObject" Target="../embeddings/oleObject84.bin"/><Relationship Id="rId25" Type="http://schemas.openxmlformats.org/officeDocument/2006/relationships/oleObject" Target="../embeddings/oleObject88.bin"/><Relationship Id="rId2" Type="http://schemas.openxmlformats.org/officeDocument/2006/relationships/oleObject" Target="../embeddings/oleObject75.bin"/><Relationship Id="rId16" Type="http://schemas.openxmlformats.org/officeDocument/2006/relationships/oleObject" Target="../embeddings/oleObject83.bin"/><Relationship Id="rId20" Type="http://schemas.openxmlformats.org/officeDocument/2006/relationships/image" Target="../media/image85.wmf"/><Relationship Id="rId1" Type="http://schemas.openxmlformats.org/officeDocument/2006/relationships/slideLayout" Target="../slideLayouts/slideLayout18.xml"/><Relationship Id="rId6" Type="http://schemas.openxmlformats.org/officeDocument/2006/relationships/oleObject" Target="../embeddings/oleObject77.bin"/><Relationship Id="rId11" Type="http://schemas.openxmlformats.org/officeDocument/2006/relationships/image" Target="../media/image81.wmf"/><Relationship Id="rId24" Type="http://schemas.openxmlformats.org/officeDocument/2006/relationships/image" Target="../media/image87.wmf"/><Relationship Id="rId5" Type="http://schemas.openxmlformats.org/officeDocument/2006/relationships/image" Target="../media/image78.wmf"/><Relationship Id="rId15" Type="http://schemas.openxmlformats.org/officeDocument/2006/relationships/oleObject" Target="../embeddings/oleObject82.bin"/><Relationship Id="rId23" Type="http://schemas.openxmlformats.org/officeDocument/2006/relationships/oleObject" Target="../embeddings/oleObject87.bin"/><Relationship Id="rId10" Type="http://schemas.openxmlformats.org/officeDocument/2006/relationships/oleObject" Target="../embeddings/oleObject79.bin"/><Relationship Id="rId19" Type="http://schemas.openxmlformats.org/officeDocument/2006/relationships/oleObject" Target="../embeddings/oleObject85.bin"/><Relationship Id="rId4" Type="http://schemas.openxmlformats.org/officeDocument/2006/relationships/oleObject" Target="../embeddings/oleObject76.bin"/><Relationship Id="rId9" Type="http://schemas.openxmlformats.org/officeDocument/2006/relationships/image" Target="../media/image80.wmf"/><Relationship Id="rId14" Type="http://schemas.openxmlformats.org/officeDocument/2006/relationships/oleObject" Target="../embeddings/oleObject81.bin"/><Relationship Id="rId22" Type="http://schemas.openxmlformats.org/officeDocument/2006/relationships/image" Target="../media/image86.wmf"/><Relationship Id="rId27" Type="http://schemas.openxmlformats.org/officeDocument/2006/relationships/image" Target="../media/image83.GI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88.wmf"/><Relationship Id="rId18" Type="http://schemas.openxmlformats.org/officeDocument/2006/relationships/oleObject" Target="../embeddings/oleObject97.bin"/><Relationship Id="rId3" Type="http://schemas.openxmlformats.org/officeDocument/2006/relationships/image" Target="../media/image77.wmf"/><Relationship Id="rId21" Type="http://schemas.openxmlformats.org/officeDocument/2006/relationships/image" Target="../media/image93.wmf"/><Relationship Id="rId7" Type="http://schemas.openxmlformats.org/officeDocument/2006/relationships/image" Target="../media/image85.wmf"/><Relationship Id="rId12" Type="http://schemas.openxmlformats.org/officeDocument/2006/relationships/oleObject" Target="../embeddings/oleObject94.bin"/><Relationship Id="rId17" Type="http://schemas.openxmlformats.org/officeDocument/2006/relationships/image" Target="../media/image91.wmf"/><Relationship Id="rId2" Type="http://schemas.openxmlformats.org/officeDocument/2006/relationships/oleObject" Target="../embeddings/oleObject89.bin"/><Relationship Id="rId16" Type="http://schemas.openxmlformats.org/officeDocument/2006/relationships/oleObject" Target="../embeddings/oleObject96.bin"/><Relationship Id="rId20" Type="http://schemas.openxmlformats.org/officeDocument/2006/relationships/oleObject" Target="../embeddings/oleObject98.bin"/><Relationship Id="rId1" Type="http://schemas.openxmlformats.org/officeDocument/2006/relationships/slideLayout" Target="../slideLayouts/slideLayout18.xml"/><Relationship Id="rId6" Type="http://schemas.openxmlformats.org/officeDocument/2006/relationships/oleObject" Target="../embeddings/oleObject91.bin"/><Relationship Id="rId11" Type="http://schemas.openxmlformats.org/officeDocument/2006/relationships/image" Target="../media/image89.wmf"/><Relationship Id="rId5" Type="http://schemas.openxmlformats.org/officeDocument/2006/relationships/image" Target="../media/image84.wmf"/><Relationship Id="rId15" Type="http://schemas.openxmlformats.org/officeDocument/2006/relationships/image" Target="../media/image90.wmf"/><Relationship Id="rId23" Type="http://schemas.openxmlformats.org/officeDocument/2006/relationships/image" Target="../media/image94.wmf"/><Relationship Id="rId10" Type="http://schemas.openxmlformats.org/officeDocument/2006/relationships/oleObject" Target="../embeddings/oleObject93.bin"/><Relationship Id="rId19" Type="http://schemas.openxmlformats.org/officeDocument/2006/relationships/image" Target="../media/image92.wmf"/><Relationship Id="rId4" Type="http://schemas.openxmlformats.org/officeDocument/2006/relationships/oleObject" Target="../embeddings/oleObject90.bin"/><Relationship Id="rId9" Type="http://schemas.openxmlformats.org/officeDocument/2006/relationships/image" Target="../media/image86.wmf"/><Relationship Id="rId14" Type="http://schemas.openxmlformats.org/officeDocument/2006/relationships/oleObject" Target="../embeddings/oleObject95.bin"/><Relationship Id="rId22" Type="http://schemas.openxmlformats.org/officeDocument/2006/relationships/oleObject" Target="../embeddings/oleObject99.bin"/></Relationships>
</file>

<file path=ppt/slides/_rels/slide5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00.bin"/><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101.wmf"/><Relationship Id="rId18" Type="http://schemas.openxmlformats.org/officeDocument/2006/relationships/oleObject" Target="../embeddings/oleObject109.bin"/><Relationship Id="rId3" Type="http://schemas.openxmlformats.org/officeDocument/2006/relationships/image" Target="../media/image96.wmf"/><Relationship Id="rId21" Type="http://schemas.openxmlformats.org/officeDocument/2006/relationships/image" Target="../media/image105.wmf"/><Relationship Id="rId7" Type="http://schemas.openxmlformats.org/officeDocument/2006/relationships/image" Target="../media/image98.wmf"/><Relationship Id="rId12" Type="http://schemas.openxmlformats.org/officeDocument/2006/relationships/oleObject" Target="../embeddings/oleObject106.bin"/><Relationship Id="rId17" Type="http://schemas.openxmlformats.org/officeDocument/2006/relationships/image" Target="../media/image103.wmf"/><Relationship Id="rId2" Type="http://schemas.openxmlformats.org/officeDocument/2006/relationships/oleObject" Target="../embeddings/oleObject101.bin"/><Relationship Id="rId16" Type="http://schemas.openxmlformats.org/officeDocument/2006/relationships/oleObject" Target="../embeddings/oleObject108.bin"/><Relationship Id="rId20" Type="http://schemas.openxmlformats.org/officeDocument/2006/relationships/oleObject" Target="../embeddings/oleObject110.bin"/><Relationship Id="rId1" Type="http://schemas.openxmlformats.org/officeDocument/2006/relationships/slideLayout" Target="../slideLayouts/slideLayout18.xml"/><Relationship Id="rId6" Type="http://schemas.openxmlformats.org/officeDocument/2006/relationships/oleObject" Target="../embeddings/oleObject103.bin"/><Relationship Id="rId11" Type="http://schemas.openxmlformats.org/officeDocument/2006/relationships/image" Target="../media/image100.wmf"/><Relationship Id="rId5" Type="http://schemas.openxmlformats.org/officeDocument/2006/relationships/image" Target="../media/image97.wmf"/><Relationship Id="rId15" Type="http://schemas.openxmlformats.org/officeDocument/2006/relationships/image" Target="../media/image102.wmf"/><Relationship Id="rId23" Type="http://schemas.openxmlformats.org/officeDocument/2006/relationships/image" Target="../media/image106.wmf"/><Relationship Id="rId10" Type="http://schemas.openxmlformats.org/officeDocument/2006/relationships/oleObject" Target="../embeddings/oleObject105.bin"/><Relationship Id="rId19" Type="http://schemas.openxmlformats.org/officeDocument/2006/relationships/image" Target="../media/image104.wmf"/><Relationship Id="rId4" Type="http://schemas.openxmlformats.org/officeDocument/2006/relationships/oleObject" Target="../embeddings/oleObject102.bin"/><Relationship Id="rId9" Type="http://schemas.openxmlformats.org/officeDocument/2006/relationships/image" Target="../media/image99.wmf"/><Relationship Id="rId14" Type="http://schemas.openxmlformats.org/officeDocument/2006/relationships/oleObject" Target="../embeddings/oleObject107.bin"/><Relationship Id="rId22" Type="http://schemas.openxmlformats.org/officeDocument/2006/relationships/oleObject" Target="../embeddings/oleObject111.bin"/></Relationships>
</file>

<file path=ppt/slides/_rels/slide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18.xml"/><Relationship Id="rId5" Type="http://schemas.openxmlformats.org/officeDocument/2006/relationships/image" Target="../media/image10.wmf"/><Relationship Id="rId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112.bin"/><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113.bin"/><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114.bin"/><Relationship Id="rId1" Type="http://schemas.openxmlformats.org/officeDocument/2006/relationships/slideLayout" Target="../slideLayouts/slideLayout18.xml"/><Relationship Id="rId5" Type="http://schemas.openxmlformats.org/officeDocument/2006/relationships/image" Target="../media/image111.emf"/><Relationship Id="rId4" Type="http://schemas.openxmlformats.org/officeDocument/2006/relationships/oleObject" Target="../embeddings/oleObject115.bin"/></Relationships>
</file>

<file path=ppt/slides/_rels/slide65.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116.bin"/><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117.bin"/><Relationship Id="rId1" Type="http://schemas.openxmlformats.org/officeDocument/2006/relationships/slideLayout" Target="../slideLayouts/slideLayout18.xml"/><Relationship Id="rId5" Type="http://schemas.openxmlformats.org/officeDocument/2006/relationships/image" Target="../media/image114.emf"/><Relationship Id="rId4" Type="http://schemas.openxmlformats.org/officeDocument/2006/relationships/oleObject" Target="../embeddings/oleObject11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119.bin"/><Relationship Id="rId1" Type="http://schemas.openxmlformats.org/officeDocument/2006/relationships/slideLayout" Target="../slideLayouts/slideLayout18.xml"/><Relationship Id="rId5" Type="http://schemas.openxmlformats.org/officeDocument/2006/relationships/image" Target="../media/image116.wmf"/><Relationship Id="rId4" Type="http://schemas.openxmlformats.org/officeDocument/2006/relationships/oleObject" Target="../embeddings/oleObject120.bin"/></Relationships>
</file>

<file path=ppt/slides/_rels/slide69.xml.rels><?xml version="1.0" encoding="UTF-8" standalone="yes"?>
<Relationships xmlns="http://schemas.openxmlformats.org/package/2006/relationships"><Relationship Id="rId3" Type="http://schemas.openxmlformats.org/officeDocument/2006/relationships/image" Target="../media/image117.wmf"/><Relationship Id="rId7" Type="http://schemas.openxmlformats.org/officeDocument/2006/relationships/image" Target="../media/image119.wmf"/><Relationship Id="rId2" Type="http://schemas.openxmlformats.org/officeDocument/2006/relationships/oleObject" Target="../embeddings/oleObject121.bin"/><Relationship Id="rId1" Type="http://schemas.openxmlformats.org/officeDocument/2006/relationships/slideLayout" Target="../slideLayouts/slideLayout18.xml"/><Relationship Id="rId6" Type="http://schemas.openxmlformats.org/officeDocument/2006/relationships/oleObject" Target="../embeddings/oleObject123.bin"/><Relationship Id="rId5" Type="http://schemas.openxmlformats.org/officeDocument/2006/relationships/image" Target="../media/image118.wmf"/><Relationship Id="rId4" Type="http://schemas.openxmlformats.org/officeDocument/2006/relationships/oleObject" Target="../embeddings/oleObject122.bin"/></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15.wmf"/><Relationship Id="rId2" Type="http://schemas.openxmlformats.org/officeDocument/2006/relationships/audio" Target="../media/audio2.wav"/><Relationship Id="rId1" Type="http://schemas.openxmlformats.org/officeDocument/2006/relationships/slideLayout" Target="../slideLayouts/slideLayout18.xml"/><Relationship Id="rId6" Type="http://schemas.openxmlformats.org/officeDocument/2006/relationships/image" Target="../media/image12.w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1.bin"/><Relationship Id="rId14" Type="http://schemas.openxmlformats.org/officeDocument/2006/relationships/image" Target="../media/image16.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121.wmf"/><Relationship Id="rId5" Type="http://schemas.openxmlformats.org/officeDocument/2006/relationships/oleObject" Target="../embeddings/oleObject125.bin"/><Relationship Id="rId4" Type="http://schemas.openxmlformats.org/officeDocument/2006/relationships/image" Target="../media/image120.wmf"/></Relationships>
</file>

<file path=ppt/slides/_rels/slide72.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127.bin"/><Relationship Id="rId1" Type="http://schemas.openxmlformats.org/officeDocument/2006/relationships/slideLayout" Target="../slideLayouts/slideLayout18.xml"/><Relationship Id="rId5" Type="http://schemas.openxmlformats.org/officeDocument/2006/relationships/image" Target="../media/image124.wmf"/><Relationship Id="rId4" Type="http://schemas.openxmlformats.org/officeDocument/2006/relationships/oleObject" Target="../embeddings/oleObject128.bin"/></Relationships>
</file>

<file path=ppt/slides/_rels/slide73.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129.bin"/><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audio" Target="../media/audio1.wav"/><Relationship Id="rId1" Type="http://schemas.openxmlformats.org/officeDocument/2006/relationships/slideLayout" Target="../slideLayouts/slideLayout18.xml"/><Relationship Id="rId6" Type="http://schemas.openxmlformats.org/officeDocument/2006/relationships/image" Target="../media/image127.wmf"/><Relationship Id="rId5" Type="http://schemas.openxmlformats.org/officeDocument/2006/relationships/oleObject" Target="../embeddings/oleObject131.bin"/><Relationship Id="rId4" Type="http://schemas.openxmlformats.org/officeDocument/2006/relationships/image" Target="../media/image126.wmf"/></Relationships>
</file>

<file path=ppt/slides/_rels/slide75.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32.bin"/><Relationship Id="rId1" Type="http://schemas.openxmlformats.org/officeDocument/2006/relationships/slideLayout" Target="../slideLayouts/slideLayout18.xml"/><Relationship Id="rId6" Type="http://schemas.openxmlformats.org/officeDocument/2006/relationships/image" Target="../media/image129.GIF"/><Relationship Id="rId5" Type="http://schemas.openxmlformats.org/officeDocument/2006/relationships/audio" Target="../media/audio12.wav"/><Relationship Id="rId4" Type="http://schemas.openxmlformats.org/officeDocument/2006/relationships/slide" Target="slide2.xml"/></Relationships>
</file>

<file path=ppt/slides/_rels/slide76.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33.bin"/><Relationship Id="rId1" Type="http://schemas.openxmlformats.org/officeDocument/2006/relationships/slideLayout" Target="../slideLayouts/slideLayout18.xml"/><Relationship Id="rId6" Type="http://schemas.openxmlformats.org/officeDocument/2006/relationships/image" Target="../media/image129.GIF"/><Relationship Id="rId5" Type="http://schemas.openxmlformats.org/officeDocument/2006/relationships/audio" Target="../media/audio12.wav"/><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oleObject" Target="../embeddings/oleObject134.bin"/><Relationship Id="rId1" Type="http://schemas.openxmlformats.org/officeDocument/2006/relationships/slideLayout" Target="../slideLayouts/slideLayout18.xml"/><Relationship Id="rId5" Type="http://schemas.openxmlformats.org/officeDocument/2006/relationships/image" Target="../media/image130.wmf"/><Relationship Id="rId4" Type="http://schemas.openxmlformats.org/officeDocument/2006/relationships/oleObject" Target="../embeddings/oleObject135.bin"/></Relationships>
</file>

<file path=ppt/slides/_rels/slide78.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136.bin"/><Relationship Id="rId1" Type="http://schemas.openxmlformats.org/officeDocument/2006/relationships/slideLayout" Target="../slideLayouts/slideLayout18.xml"/><Relationship Id="rId6" Type="http://schemas.openxmlformats.org/officeDocument/2006/relationships/image" Target="../media/image129.GIF"/><Relationship Id="rId5" Type="http://schemas.openxmlformats.org/officeDocument/2006/relationships/audio" Target="../media/audio12.wav"/><Relationship Id="rId4" Type="http://schemas.openxmlformats.org/officeDocument/2006/relationships/slide" Target="slide7.xml"/></Relationships>
</file>

<file path=ppt/slides/_rels/slide79.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oleObject" Target="../embeddings/oleObject137.bin"/><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18.xml"/><Relationship Id="rId5" Type="http://schemas.openxmlformats.org/officeDocument/2006/relationships/image" Target="../media/image3.jpeg"/><Relationship Id="rId4" Type="http://schemas.openxmlformats.org/officeDocument/2006/relationships/audio" Target="../media/audio3.wav"/></Relationships>
</file>

<file path=ppt/slides/_rels/slide80.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138.bin"/><Relationship Id="rId1" Type="http://schemas.openxmlformats.org/officeDocument/2006/relationships/slideLayout" Target="../slideLayouts/slideLayout18.xml"/><Relationship Id="rId6" Type="http://schemas.openxmlformats.org/officeDocument/2006/relationships/image" Target="../media/image129.GIF"/><Relationship Id="rId5" Type="http://schemas.openxmlformats.org/officeDocument/2006/relationships/audio" Target="../media/audio12.wav"/><Relationship Id="rId4" Type="http://schemas.openxmlformats.org/officeDocument/2006/relationships/slide" Target="slide7.xml"/></Relationships>
</file>

<file path=ppt/slides/_rels/slide81.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oleObject" Target="../embeddings/oleObject139.bin"/><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1.emf"/><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8.e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oleObject" Target="../embeddings/oleObject17.bin"/><Relationship Id="rId14" Type="http://schemas.openxmlformats.org/officeDocument/2006/relationships/image" Target="../media/image22.emf"/></Relationships>
</file>

<file path=ppt/slides/_rels/slide90.xml.rels><?xml version="1.0" encoding="UTF-8" standalone="yes"?>
<Relationships xmlns="http://schemas.openxmlformats.org/package/2006/relationships"><Relationship Id="rId3" Type="http://schemas.openxmlformats.org/officeDocument/2006/relationships/image" Target="../media/image38.wmf"/><Relationship Id="rId7" Type="http://schemas.openxmlformats.org/officeDocument/2006/relationships/image" Target="../media/image138.wmf"/><Relationship Id="rId2" Type="http://schemas.openxmlformats.org/officeDocument/2006/relationships/oleObject" Target="../embeddings/oleObject140.bin"/><Relationship Id="rId1" Type="http://schemas.openxmlformats.org/officeDocument/2006/relationships/slideLayout" Target="../slideLayouts/slideLayout18.xml"/><Relationship Id="rId6" Type="http://schemas.openxmlformats.org/officeDocument/2006/relationships/oleObject" Target="../embeddings/oleObject142.bin"/><Relationship Id="rId5" Type="http://schemas.openxmlformats.org/officeDocument/2006/relationships/image" Target="../media/image137.wmf"/><Relationship Id="rId4" Type="http://schemas.openxmlformats.org/officeDocument/2006/relationships/oleObject" Target="../embeddings/oleObject141.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audio" Target="../media/audio5.wav"/><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40.G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252413" y="1270000"/>
            <a:ext cx="8642350" cy="2838450"/>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eaLnBrk="0" hangingPunct="0">
              <a:defRPr/>
            </a:pPr>
            <a:r>
              <a:rPr lang="zh-CN" altLang="en-US" sz="3200" b="1">
                <a:solidFill>
                  <a:srgbClr val="FF00FF"/>
                </a:solidFill>
                <a:latin typeface="Times New Roman" panose="02020603050405020304" pitchFamily="18" charset="0"/>
                <a:ea typeface="楷体_GB2312" panose="02010609030101010101" pitchFamily="49" charset="-122"/>
              </a:rPr>
              <a:t>　　</a:t>
            </a:r>
            <a:r>
              <a:rPr lang="zh-CN" altLang="en-US" sz="3600" b="1">
                <a:solidFill>
                  <a:srgbClr val="0000FF"/>
                </a:solidFill>
                <a:latin typeface="宋体" panose="02010600030101010101" pitchFamily="2" charset="-122"/>
              </a:rPr>
              <a:t>篮球联赛中，每场比赛都要分出胜负，每队胜</a:t>
            </a:r>
            <a:r>
              <a:rPr lang="zh-CN" altLang="zh-CN" sz="3600" b="1">
                <a:solidFill>
                  <a:srgbClr val="0000FF"/>
                </a:solidFill>
                <a:latin typeface="宋体" panose="02010600030101010101" pitchFamily="2" charset="-122"/>
              </a:rPr>
              <a:t>1</a:t>
            </a:r>
            <a:r>
              <a:rPr lang="zh-CN" altLang="en-US" sz="3600" b="1">
                <a:solidFill>
                  <a:srgbClr val="0000FF"/>
                </a:solidFill>
                <a:latin typeface="宋体" panose="02010600030101010101" pitchFamily="2" charset="-122"/>
              </a:rPr>
              <a:t>场得</a:t>
            </a:r>
            <a:r>
              <a:rPr lang="zh-CN" altLang="zh-CN" sz="3600" b="1">
                <a:solidFill>
                  <a:srgbClr val="0000FF"/>
                </a:solidFill>
                <a:latin typeface="宋体" panose="02010600030101010101" pitchFamily="2" charset="-122"/>
              </a:rPr>
              <a:t>2</a:t>
            </a:r>
            <a:r>
              <a:rPr lang="zh-CN" altLang="en-US" sz="3600" b="1">
                <a:solidFill>
                  <a:srgbClr val="0000FF"/>
                </a:solidFill>
                <a:latin typeface="宋体" panose="02010600030101010101" pitchFamily="2" charset="-122"/>
              </a:rPr>
              <a:t>分，负</a:t>
            </a:r>
            <a:r>
              <a:rPr lang="zh-CN" altLang="zh-CN" sz="3600" b="1">
                <a:solidFill>
                  <a:srgbClr val="0000FF"/>
                </a:solidFill>
                <a:latin typeface="宋体" panose="02010600030101010101" pitchFamily="2" charset="-122"/>
              </a:rPr>
              <a:t>1</a:t>
            </a:r>
            <a:r>
              <a:rPr lang="zh-CN" altLang="en-US" sz="3600" b="1">
                <a:solidFill>
                  <a:srgbClr val="0000FF"/>
                </a:solidFill>
                <a:latin typeface="宋体" panose="02010600030101010101" pitchFamily="2" charset="-122"/>
              </a:rPr>
              <a:t>场得</a:t>
            </a:r>
            <a:r>
              <a:rPr lang="zh-CN" altLang="zh-CN" sz="3600" b="1">
                <a:solidFill>
                  <a:srgbClr val="0000FF"/>
                </a:solidFill>
                <a:latin typeface="宋体" panose="02010600030101010101" pitchFamily="2" charset="-122"/>
              </a:rPr>
              <a:t>1</a:t>
            </a:r>
            <a:r>
              <a:rPr lang="zh-CN" altLang="en-US" sz="3600" b="1">
                <a:solidFill>
                  <a:srgbClr val="0000FF"/>
                </a:solidFill>
                <a:latin typeface="宋体" panose="02010600030101010101" pitchFamily="2" charset="-122"/>
              </a:rPr>
              <a:t>分。某队为了争取较好名次，想在全部</a:t>
            </a:r>
            <a:r>
              <a:rPr lang="zh-CN" altLang="zh-CN" sz="3600" b="1">
                <a:solidFill>
                  <a:srgbClr val="0000FF"/>
                </a:solidFill>
                <a:latin typeface="宋体" panose="02010600030101010101" pitchFamily="2" charset="-122"/>
              </a:rPr>
              <a:t>22</a:t>
            </a:r>
            <a:r>
              <a:rPr lang="zh-CN" altLang="en-US" sz="3600" b="1">
                <a:solidFill>
                  <a:srgbClr val="0000FF"/>
                </a:solidFill>
                <a:latin typeface="宋体" panose="02010600030101010101" pitchFamily="2" charset="-122"/>
              </a:rPr>
              <a:t>场比赛中得到</a:t>
            </a:r>
            <a:r>
              <a:rPr lang="zh-CN" altLang="zh-CN" sz="3600" b="1">
                <a:solidFill>
                  <a:srgbClr val="0000FF"/>
                </a:solidFill>
                <a:latin typeface="宋体" panose="02010600030101010101" pitchFamily="2" charset="-122"/>
              </a:rPr>
              <a:t>40</a:t>
            </a:r>
            <a:r>
              <a:rPr lang="zh-CN" altLang="en-US" sz="3600" b="1">
                <a:solidFill>
                  <a:srgbClr val="0000FF"/>
                </a:solidFill>
                <a:latin typeface="宋体" panose="02010600030101010101" pitchFamily="2" charset="-122"/>
              </a:rPr>
              <a:t>分，那么这个队胜负场 </a:t>
            </a:r>
            <a:r>
              <a:rPr lang="zh-CN" altLang="zh-CN" sz="3600" b="1">
                <a:solidFill>
                  <a:srgbClr val="0000FF"/>
                </a:solidFill>
                <a:latin typeface="宋体" panose="02010600030101010101" pitchFamily="2" charset="-122"/>
              </a:rPr>
              <a:t>数应分别是多少</a:t>
            </a:r>
            <a:r>
              <a:rPr lang="zh-CN" altLang="en-US" sz="3600" b="1">
                <a:solidFill>
                  <a:srgbClr val="0000FF"/>
                </a:solidFill>
                <a:latin typeface="宋体" panose="02010600030101010101" pitchFamily="2" charset="-122"/>
              </a:rPr>
              <a:t>？</a:t>
            </a:r>
          </a:p>
        </p:txBody>
      </p:sp>
      <p:grpSp>
        <p:nvGrpSpPr>
          <p:cNvPr id="2" name="Group 4"/>
          <p:cNvGrpSpPr/>
          <p:nvPr/>
        </p:nvGrpSpPr>
        <p:grpSpPr bwMode="auto">
          <a:xfrm>
            <a:off x="755650" y="404813"/>
            <a:ext cx="2952750" cy="792162"/>
            <a:chOff x="0" y="0"/>
            <a:chExt cx="1860" cy="499"/>
          </a:xfrm>
        </p:grpSpPr>
        <p:sp>
          <p:nvSpPr>
            <p:cNvPr id="6147" name="Rectangle 5"/>
            <p:cNvSpPr>
              <a:spLocks noChangeArrowheads="1"/>
            </p:cNvSpPr>
            <p:nvPr/>
          </p:nvSpPr>
          <p:spPr bwMode="auto">
            <a:xfrm>
              <a:off x="443" y="12"/>
              <a:ext cx="918" cy="442"/>
            </a:xfrm>
            <a:prstGeom prst="rect">
              <a:avLst/>
            </a:prstGeom>
            <a:noFill/>
            <a:ln>
              <a:noFill/>
            </a:ln>
            <a:effectLst>
              <a:outerShdw dist="35921" dir="2700000" sy="50000" kx="2205167" algn="bl" rotWithShape="0">
                <a:srgbClr val="C0C0C0">
                  <a:alpha val="7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latin typeface="Times New Roman" panose="02020603050405020304" pitchFamily="18" charset="0"/>
                  <a:ea typeface="隶书" pitchFamily="49" charset="-122"/>
                </a:rPr>
                <a:t>问题</a:t>
              </a:r>
              <a:r>
                <a:rPr lang="zh-CN" altLang="zh-CN" sz="4000" b="1">
                  <a:solidFill>
                    <a:srgbClr val="FF0000"/>
                  </a:solidFill>
                  <a:latin typeface="Times New Roman" panose="02020603050405020304" pitchFamily="18" charset="0"/>
                  <a:ea typeface="隶书" pitchFamily="49" charset="-122"/>
                </a:rPr>
                <a:t>1</a:t>
              </a:r>
              <a:endParaRPr lang="zh-CN" altLang="en-US" sz="4000" b="1">
                <a:solidFill>
                  <a:srgbClr val="FF0000"/>
                </a:solidFill>
                <a:latin typeface="Times New Roman" panose="02020603050405020304" pitchFamily="18" charset="0"/>
                <a:ea typeface="隶书" pitchFamily="49" charset="-122"/>
              </a:endParaRPr>
            </a:p>
          </p:txBody>
        </p:sp>
        <p:sp>
          <p:nvSpPr>
            <p:cNvPr id="18438" name="AutoShape 6"/>
            <p:cNvSpPr>
              <a:spLocks noChangeArrowheads="1"/>
            </p:cNvSpPr>
            <p:nvPr/>
          </p:nvSpPr>
          <p:spPr bwMode="auto">
            <a:xfrm>
              <a:off x="0" y="0"/>
              <a:ext cx="1860" cy="499"/>
            </a:xfrm>
            <a:prstGeom prst="ribbon2">
              <a:avLst>
                <a:gd name="adj1" fmla="val 12500"/>
                <a:gd name="adj2" fmla="val 50000"/>
              </a:avLst>
            </a:prstGeom>
            <a:noFill/>
            <a:ln w="12700">
              <a:solidFill>
                <a:schemeClr val="tx1"/>
              </a:solidFill>
              <a:round/>
            </a:ln>
            <a:effectLst>
              <a:outerShdw dist="35921" dir="2700000" sy="50000" kx="2115830" algn="bl" rotWithShape="0">
                <a:srgbClr val="C0C0C0">
                  <a:alpha val="79999"/>
                </a:srgbClr>
              </a:outerShdw>
            </a:effectLst>
          </p:spPr>
          <p:txBody>
            <a:bodyPr wrap="none" anchor="ctr"/>
            <a:lstStyle/>
            <a:p>
              <a:pPr>
                <a:defRPr/>
              </a:pPr>
              <a:endParaRPr lang="zh-CN" altLang="en-US">
                <a:solidFill>
                  <a:prstClr val="black"/>
                </a:solidFill>
              </a:endParaRPr>
            </a:p>
          </p:txBody>
        </p:sp>
      </p:grpSp>
      <p:sp>
        <p:nvSpPr>
          <p:cNvPr id="18441" name="Rectangle 9"/>
          <p:cNvSpPr>
            <a:spLocks noChangeArrowheads="1"/>
          </p:cNvSpPr>
          <p:nvPr/>
        </p:nvSpPr>
        <p:spPr bwMode="auto">
          <a:xfrm>
            <a:off x="457200" y="4419600"/>
            <a:ext cx="8893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prstClr val="black"/>
                </a:solidFill>
                <a:latin typeface="Times New Roman" panose="02020603050405020304" pitchFamily="18" charset="0"/>
                <a:cs typeface="Times New Roman" panose="02020603050405020304" pitchFamily="18" charset="0"/>
              </a:rPr>
              <a:t>设胜的场数为</a:t>
            </a:r>
            <a:r>
              <a:rPr lang="zh-CN" altLang="zh-CN" sz="2800" b="1">
                <a:solidFill>
                  <a:prstClr val="black"/>
                </a:solidFill>
                <a:latin typeface="Times New Roman" panose="02020603050405020304" pitchFamily="18" charset="0"/>
                <a:cs typeface="Times New Roman" panose="02020603050405020304" pitchFamily="18" charset="0"/>
              </a:rPr>
              <a:t>x</a:t>
            </a:r>
            <a:r>
              <a:rPr lang="zh-CN" altLang="en-US" sz="2800" b="1">
                <a:solidFill>
                  <a:prstClr val="black"/>
                </a:solidFill>
                <a:latin typeface="Times New Roman" panose="02020603050405020304" pitchFamily="18" charset="0"/>
                <a:cs typeface="Times New Roman" panose="02020603050405020304" pitchFamily="18" charset="0"/>
              </a:rPr>
              <a:t>，则负的场数为（</a:t>
            </a:r>
            <a:r>
              <a:rPr lang="zh-CN" altLang="zh-CN" sz="2800" b="1">
                <a:solidFill>
                  <a:prstClr val="black"/>
                </a:solidFill>
                <a:latin typeface="Times New Roman" panose="02020603050405020304" pitchFamily="18" charset="0"/>
                <a:cs typeface="Times New Roman" panose="02020603050405020304" pitchFamily="18" charset="0"/>
              </a:rPr>
              <a:t>22-x</a:t>
            </a:r>
            <a:r>
              <a:rPr lang="zh-CN" altLang="en-US" sz="2800" b="1">
                <a:solidFill>
                  <a:prstClr val="black"/>
                </a:solidFill>
                <a:latin typeface="Times New Roman" panose="02020603050405020304" pitchFamily="18" charset="0"/>
                <a:cs typeface="Times New Roman" panose="02020603050405020304" pitchFamily="18" charset="0"/>
              </a:rPr>
              <a:t>）。</a:t>
            </a:r>
          </a:p>
          <a:p>
            <a:pPr eaLnBrk="0" hangingPunct="0"/>
            <a:r>
              <a:rPr lang="zh-CN" altLang="en-US" sz="2800" b="1">
                <a:solidFill>
                  <a:prstClr val="black"/>
                </a:solidFill>
                <a:latin typeface="Times New Roman" panose="02020603050405020304" pitchFamily="18" charset="0"/>
                <a:cs typeface="Times New Roman" panose="02020603050405020304" pitchFamily="18" charset="0"/>
              </a:rPr>
              <a:t>根据题意得：</a:t>
            </a:r>
            <a:endParaRPr lang="zh-CN" altLang="en-US" sz="2800" b="1">
              <a:solidFill>
                <a:prstClr val="black"/>
              </a:solidFill>
            </a:endParaRPr>
          </a:p>
        </p:txBody>
      </p:sp>
      <p:graphicFrame>
        <p:nvGraphicFramePr>
          <p:cNvPr id="18442" name="Object 10"/>
          <p:cNvGraphicFramePr/>
          <p:nvPr/>
        </p:nvGraphicFramePr>
        <p:xfrm>
          <a:off x="2819400" y="5029200"/>
          <a:ext cx="2743200" cy="609600"/>
        </p:xfrm>
        <a:graphic>
          <a:graphicData uri="http://schemas.openxmlformats.org/presentationml/2006/ole">
            <mc:AlternateContent xmlns:mc="http://schemas.openxmlformats.org/markup-compatibility/2006">
              <mc:Choice xmlns:v="urn:schemas-microsoft-com:vml" Requires="v">
                <p:oleObj r:id="rId2" imgW="1116330" imgH="203200" progId="Equations">
                  <p:embed/>
                </p:oleObj>
              </mc:Choice>
              <mc:Fallback>
                <p:oleObj r:id="rId2" imgW="1116330" imgH="203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5029200"/>
                        <a:ext cx="2743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733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indefinite"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indefinite" fill="hold">
                                          <p:stCondLst>
                                            <p:cond delay="0"/>
                                          </p:stCondLst>
                                        </p:cTn>
                                        <p:tgtEl>
                                          <p:spTgt spid="18435">
                                            <p:txEl>
                                              <p:pRg st="0" end="0"/>
                                            </p:txEl>
                                          </p:spTgt>
                                        </p:tgtEl>
                                        <p:attrNameLst>
                                          <p:attrName>style.visibility</p:attrName>
                                        </p:attrNameLst>
                                      </p:cBhvr>
                                      <p:to>
                                        <p:strVal val="visible"/>
                                      </p:to>
                                    </p:set>
                                    <p:animEffect transition="in" filter="diamond(in)">
                                      <p:cBhvr>
                                        <p:cTn id="11" dur="500"/>
                                        <p:tgtEl>
                                          <p:spTgt spid="184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indefinite" fill="hold">
                                          <p:stCondLst>
                                            <p:cond delay="0"/>
                                          </p:stCondLst>
                                        </p:cTn>
                                        <p:tgtEl>
                                          <p:spTgt spid="18441">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indefinite" fill="hold">
                                          <p:stCondLst>
                                            <p:cond delay="0"/>
                                          </p:stCondLst>
                                        </p:cTn>
                                        <p:tgtEl>
                                          <p:spTgt spid="18441">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indefinite" fill="hold">
                                          <p:stCondLst>
                                            <p:cond delay="0"/>
                                          </p:stCondLst>
                                        </p:cTn>
                                        <p:tgtEl>
                                          <p:spTgt spid="18442"/>
                                        </p:tgtEl>
                                        <p:attrNameLst>
                                          <p:attrName>style.visibility</p:attrName>
                                        </p:attrNameLst>
                                      </p:cBhvr>
                                      <p:to>
                                        <p:strVal val="visible"/>
                                      </p:to>
                                    </p:set>
                                    <p:anim calcmode="lin" valueType="num">
                                      <p:cBhvr additive="base">
                                        <p:cTn id="22" dur="500" fill="hold"/>
                                        <p:tgtEl>
                                          <p:spTgt spid="18442"/>
                                        </p:tgtEl>
                                        <p:attrNameLst>
                                          <p:attrName>ppt_x</p:attrName>
                                        </p:attrNameLst>
                                      </p:cBhvr>
                                      <p:tavLst>
                                        <p:tav tm="0">
                                          <p:val>
                                            <p:strVal val="#ppt_x"/>
                                          </p:val>
                                        </p:tav>
                                        <p:tav tm="100000">
                                          <p:val>
                                            <p:strVal val="#ppt_x"/>
                                          </p:val>
                                        </p:tav>
                                      </p:tavLst>
                                    </p:anim>
                                    <p:anim calcmode="lin" valueType="num">
                                      <p:cBhvr additive="base">
                                        <p:cTn id="23" dur="500" fill="hold"/>
                                        <p:tgtEl>
                                          <p:spTgt spid="184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41"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表格 19457"/>
          <p:cNvGraphicFramePr/>
          <p:nvPr/>
        </p:nvGraphicFramePr>
        <p:xfrm>
          <a:off x="0" y="1822450"/>
          <a:ext cx="8856663" cy="1296988"/>
        </p:xfrm>
        <a:graphic>
          <a:graphicData uri="http://schemas.openxmlformats.org/drawingml/2006/table">
            <a:tbl>
              <a:tblPr/>
              <a:tblGrid>
                <a:gridCol w="334963">
                  <a:extLst>
                    <a:ext uri="{9D8B030D-6E8A-4147-A177-3AD203B41FA5}">
                      <a16:colId xmlns:a16="http://schemas.microsoft.com/office/drawing/2014/main" val="20000"/>
                    </a:ext>
                  </a:extLst>
                </a:gridCol>
                <a:gridCol w="369887">
                  <a:extLst>
                    <a:ext uri="{9D8B030D-6E8A-4147-A177-3AD203B41FA5}">
                      <a16:colId xmlns:a16="http://schemas.microsoft.com/office/drawing/2014/main" val="20001"/>
                    </a:ext>
                  </a:extLst>
                </a:gridCol>
                <a:gridCol w="371475">
                  <a:extLst>
                    <a:ext uri="{9D8B030D-6E8A-4147-A177-3AD203B41FA5}">
                      <a16:colId xmlns:a16="http://schemas.microsoft.com/office/drawing/2014/main" val="20002"/>
                    </a:ext>
                  </a:extLst>
                </a:gridCol>
                <a:gridCol w="3683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334963">
                  <a:extLst>
                    <a:ext uri="{9D8B030D-6E8A-4147-A177-3AD203B41FA5}">
                      <a16:colId xmlns:a16="http://schemas.microsoft.com/office/drawing/2014/main" val="20005"/>
                    </a:ext>
                  </a:extLst>
                </a:gridCol>
                <a:gridCol w="371475">
                  <a:extLst>
                    <a:ext uri="{9D8B030D-6E8A-4147-A177-3AD203B41FA5}">
                      <a16:colId xmlns:a16="http://schemas.microsoft.com/office/drawing/2014/main" val="20006"/>
                    </a:ext>
                  </a:extLst>
                </a:gridCol>
                <a:gridCol w="369887">
                  <a:extLst>
                    <a:ext uri="{9D8B030D-6E8A-4147-A177-3AD203B41FA5}">
                      <a16:colId xmlns:a16="http://schemas.microsoft.com/office/drawing/2014/main" val="20007"/>
                    </a:ext>
                  </a:extLst>
                </a:gridCol>
                <a:gridCol w="371475">
                  <a:extLst>
                    <a:ext uri="{9D8B030D-6E8A-4147-A177-3AD203B41FA5}">
                      <a16:colId xmlns:a16="http://schemas.microsoft.com/office/drawing/2014/main" val="20008"/>
                    </a:ext>
                  </a:extLst>
                </a:gridCol>
                <a:gridCol w="369888">
                  <a:extLst>
                    <a:ext uri="{9D8B030D-6E8A-4147-A177-3AD203B41FA5}">
                      <a16:colId xmlns:a16="http://schemas.microsoft.com/office/drawing/2014/main" val="20009"/>
                    </a:ext>
                  </a:extLst>
                </a:gridCol>
                <a:gridCol w="371475">
                  <a:extLst>
                    <a:ext uri="{9D8B030D-6E8A-4147-A177-3AD203B41FA5}">
                      <a16:colId xmlns:a16="http://schemas.microsoft.com/office/drawing/2014/main" val="20010"/>
                    </a:ext>
                  </a:extLst>
                </a:gridCol>
                <a:gridCol w="371475">
                  <a:extLst>
                    <a:ext uri="{9D8B030D-6E8A-4147-A177-3AD203B41FA5}">
                      <a16:colId xmlns:a16="http://schemas.microsoft.com/office/drawing/2014/main" val="20011"/>
                    </a:ext>
                  </a:extLst>
                </a:gridCol>
                <a:gridCol w="368300">
                  <a:extLst>
                    <a:ext uri="{9D8B030D-6E8A-4147-A177-3AD203B41FA5}">
                      <a16:colId xmlns:a16="http://schemas.microsoft.com/office/drawing/2014/main" val="20012"/>
                    </a:ext>
                  </a:extLst>
                </a:gridCol>
                <a:gridCol w="371475">
                  <a:extLst>
                    <a:ext uri="{9D8B030D-6E8A-4147-A177-3AD203B41FA5}">
                      <a16:colId xmlns:a16="http://schemas.microsoft.com/office/drawing/2014/main" val="20013"/>
                    </a:ext>
                  </a:extLst>
                </a:gridCol>
                <a:gridCol w="369887">
                  <a:extLst>
                    <a:ext uri="{9D8B030D-6E8A-4147-A177-3AD203B41FA5}">
                      <a16:colId xmlns:a16="http://schemas.microsoft.com/office/drawing/2014/main" val="20014"/>
                    </a:ext>
                  </a:extLst>
                </a:gridCol>
                <a:gridCol w="371475">
                  <a:extLst>
                    <a:ext uri="{9D8B030D-6E8A-4147-A177-3AD203B41FA5}">
                      <a16:colId xmlns:a16="http://schemas.microsoft.com/office/drawing/2014/main" val="20015"/>
                    </a:ext>
                  </a:extLst>
                </a:gridCol>
                <a:gridCol w="369888">
                  <a:extLst>
                    <a:ext uri="{9D8B030D-6E8A-4147-A177-3AD203B41FA5}">
                      <a16:colId xmlns:a16="http://schemas.microsoft.com/office/drawing/2014/main" val="20016"/>
                    </a:ext>
                  </a:extLst>
                </a:gridCol>
                <a:gridCol w="371475">
                  <a:extLst>
                    <a:ext uri="{9D8B030D-6E8A-4147-A177-3AD203B41FA5}">
                      <a16:colId xmlns:a16="http://schemas.microsoft.com/office/drawing/2014/main" val="20017"/>
                    </a:ext>
                  </a:extLst>
                </a:gridCol>
                <a:gridCol w="369887">
                  <a:extLst>
                    <a:ext uri="{9D8B030D-6E8A-4147-A177-3AD203B41FA5}">
                      <a16:colId xmlns:a16="http://schemas.microsoft.com/office/drawing/2014/main" val="20018"/>
                    </a:ext>
                  </a:extLst>
                </a:gridCol>
                <a:gridCol w="371475">
                  <a:extLst>
                    <a:ext uri="{9D8B030D-6E8A-4147-A177-3AD203B41FA5}">
                      <a16:colId xmlns:a16="http://schemas.microsoft.com/office/drawing/2014/main" val="20019"/>
                    </a:ext>
                  </a:extLst>
                </a:gridCol>
                <a:gridCol w="368300">
                  <a:extLst>
                    <a:ext uri="{9D8B030D-6E8A-4147-A177-3AD203B41FA5}">
                      <a16:colId xmlns:a16="http://schemas.microsoft.com/office/drawing/2014/main" val="20020"/>
                    </a:ext>
                  </a:extLst>
                </a:gridCol>
                <a:gridCol w="371475">
                  <a:extLst>
                    <a:ext uri="{9D8B030D-6E8A-4147-A177-3AD203B41FA5}">
                      <a16:colId xmlns:a16="http://schemas.microsoft.com/office/drawing/2014/main" val="20021"/>
                    </a:ext>
                  </a:extLst>
                </a:gridCol>
                <a:gridCol w="369888">
                  <a:extLst>
                    <a:ext uri="{9D8B030D-6E8A-4147-A177-3AD203B41FA5}">
                      <a16:colId xmlns:a16="http://schemas.microsoft.com/office/drawing/2014/main" val="20022"/>
                    </a:ext>
                  </a:extLst>
                </a:gridCol>
                <a:gridCol w="371475">
                  <a:extLst>
                    <a:ext uri="{9D8B030D-6E8A-4147-A177-3AD203B41FA5}">
                      <a16:colId xmlns:a16="http://schemas.microsoft.com/office/drawing/2014/main" val="20023"/>
                    </a:ext>
                  </a:extLst>
                </a:gridCol>
              </a:tblGrid>
              <a:tr h="647700">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1800"/>
                        <a:t>x</a:t>
                      </a:r>
                      <a:endParaRPr lang="zh-CN" altLang="en-US" sz="18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10000"/>
                  </a:ext>
                </a:extLst>
              </a:tr>
              <a:tr h="649288">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1800"/>
                        <a:t>y</a:t>
                      </a:r>
                      <a:endParaRPr lang="zh-CN" altLang="en-US" sz="1800"/>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endParaRPr lang="zh-CN" altLang="zh-CN" sz="180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10001"/>
                  </a:ext>
                </a:extLst>
              </a:tr>
            </a:tbl>
          </a:graphicData>
        </a:graphic>
      </p:graphicFrame>
      <p:sp>
        <p:nvSpPr>
          <p:cNvPr id="19534" name="Text Box 86"/>
          <p:cNvSpPr txBox="1">
            <a:spLocks noChangeArrowheads="1"/>
          </p:cNvSpPr>
          <p:nvPr/>
        </p:nvSpPr>
        <p:spPr bwMode="auto">
          <a:xfrm>
            <a:off x="180975" y="1905000"/>
            <a:ext cx="360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0</a:t>
            </a:r>
          </a:p>
        </p:txBody>
      </p:sp>
      <p:sp>
        <p:nvSpPr>
          <p:cNvPr id="19535" name="Text Box 87"/>
          <p:cNvSpPr txBox="1">
            <a:spLocks noChangeArrowheads="1"/>
          </p:cNvSpPr>
          <p:nvPr/>
        </p:nvSpPr>
        <p:spPr bwMode="auto">
          <a:xfrm>
            <a:off x="107950"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22</a:t>
            </a:r>
          </a:p>
        </p:txBody>
      </p:sp>
      <p:sp>
        <p:nvSpPr>
          <p:cNvPr id="19536" name="Text Box 88"/>
          <p:cNvSpPr txBox="1">
            <a:spLocks noChangeArrowheads="1"/>
          </p:cNvSpPr>
          <p:nvPr/>
        </p:nvSpPr>
        <p:spPr bwMode="auto">
          <a:xfrm>
            <a:off x="611188" y="1905000"/>
            <a:ext cx="360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a:t>
            </a:r>
          </a:p>
        </p:txBody>
      </p:sp>
      <p:sp>
        <p:nvSpPr>
          <p:cNvPr id="19537" name="Text Box 89"/>
          <p:cNvSpPr txBox="1">
            <a:spLocks noChangeArrowheads="1"/>
          </p:cNvSpPr>
          <p:nvPr/>
        </p:nvSpPr>
        <p:spPr bwMode="auto">
          <a:xfrm>
            <a:off x="541338" y="2538413"/>
            <a:ext cx="7191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21</a:t>
            </a:r>
          </a:p>
        </p:txBody>
      </p:sp>
      <p:sp>
        <p:nvSpPr>
          <p:cNvPr id="19538" name="Text Box 90"/>
          <p:cNvSpPr txBox="1">
            <a:spLocks noChangeArrowheads="1"/>
          </p:cNvSpPr>
          <p:nvPr/>
        </p:nvSpPr>
        <p:spPr bwMode="auto">
          <a:xfrm>
            <a:off x="973138"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a:t>
            </a:r>
          </a:p>
        </p:txBody>
      </p:sp>
      <p:sp>
        <p:nvSpPr>
          <p:cNvPr id="19539" name="Text Box 91"/>
          <p:cNvSpPr txBox="1">
            <a:spLocks noChangeArrowheads="1"/>
          </p:cNvSpPr>
          <p:nvPr/>
        </p:nvSpPr>
        <p:spPr bwMode="auto">
          <a:xfrm>
            <a:off x="8245475"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22</a:t>
            </a:r>
          </a:p>
        </p:txBody>
      </p:sp>
      <p:sp>
        <p:nvSpPr>
          <p:cNvPr id="19540" name="Text Box 92"/>
          <p:cNvSpPr txBox="1">
            <a:spLocks noChangeArrowheads="1"/>
          </p:cNvSpPr>
          <p:nvPr/>
        </p:nvSpPr>
        <p:spPr bwMode="auto">
          <a:xfrm>
            <a:off x="1331913"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a:t>
            </a:r>
          </a:p>
        </p:txBody>
      </p:sp>
      <p:sp>
        <p:nvSpPr>
          <p:cNvPr id="19541" name="Text Box 93"/>
          <p:cNvSpPr txBox="1">
            <a:spLocks noChangeArrowheads="1"/>
          </p:cNvSpPr>
          <p:nvPr/>
        </p:nvSpPr>
        <p:spPr bwMode="auto">
          <a:xfrm>
            <a:off x="7597775"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a:t>
            </a:r>
          </a:p>
        </p:txBody>
      </p:sp>
      <p:sp>
        <p:nvSpPr>
          <p:cNvPr id="19542" name="Text Box 94"/>
          <p:cNvSpPr txBox="1">
            <a:spLocks noChangeArrowheads="1"/>
          </p:cNvSpPr>
          <p:nvPr/>
        </p:nvSpPr>
        <p:spPr bwMode="auto">
          <a:xfrm>
            <a:off x="1692275"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4</a:t>
            </a:r>
          </a:p>
        </p:txBody>
      </p:sp>
      <p:sp>
        <p:nvSpPr>
          <p:cNvPr id="19543" name="Text Box 95"/>
          <p:cNvSpPr txBox="1">
            <a:spLocks noChangeArrowheads="1"/>
          </p:cNvSpPr>
          <p:nvPr/>
        </p:nvSpPr>
        <p:spPr bwMode="auto">
          <a:xfrm>
            <a:off x="2052638"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5</a:t>
            </a:r>
          </a:p>
        </p:txBody>
      </p:sp>
      <p:sp>
        <p:nvSpPr>
          <p:cNvPr id="19544" name="Text Box 96"/>
          <p:cNvSpPr txBox="1">
            <a:spLocks noChangeArrowheads="1"/>
          </p:cNvSpPr>
          <p:nvPr/>
        </p:nvSpPr>
        <p:spPr bwMode="auto">
          <a:xfrm>
            <a:off x="2413000" y="1905000"/>
            <a:ext cx="57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6</a:t>
            </a:r>
          </a:p>
        </p:txBody>
      </p:sp>
      <p:sp>
        <p:nvSpPr>
          <p:cNvPr id="19545" name="Text Box 97"/>
          <p:cNvSpPr txBox="1">
            <a:spLocks noChangeArrowheads="1"/>
          </p:cNvSpPr>
          <p:nvPr/>
        </p:nvSpPr>
        <p:spPr bwMode="auto">
          <a:xfrm>
            <a:off x="5797550"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7</a:t>
            </a:r>
          </a:p>
        </p:txBody>
      </p:sp>
      <p:sp>
        <p:nvSpPr>
          <p:cNvPr id="19546" name="Text Box 98"/>
          <p:cNvSpPr txBox="1">
            <a:spLocks noChangeArrowheads="1"/>
          </p:cNvSpPr>
          <p:nvPr/>
        </p:nvSpPr>
        <p:spPr bwMode="auto">
          <a:xfrm>
            <a:off x="3205163"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8</a:t>
            </a:r>
          </a:p>
        </p:txBody>
      </p:sp>
      <p:sp>
        <p:nvSpPr>
          <p:cNvPr id="19547" name="Text Box 99"/>
          <p:cNvSpPr txBox="1">
            <a:spLocks noChangeArrowheads="1"/>
          </p:cNvSpPr>
          <p:nvPr/>
        </p:nvSpPr>
        <p:spPr bwMode="auto">
          <a:xfrm>
            <a:off x="3563938"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9</a:t>
            </a:r>
          </a:p>
        </p:txBody>
      </p:sp>
      <p:sp>
        <p:nvSpPr>
          <p:cNvPr id="19548" name="Text Box 100"/>
          <p:cNvSpPr txBox="1">
            <a:spLocks noChangeArrowheads="1"/>
          </p:cNvSpPr>
          <p:nvPr/>
        </p:nvSpPr>
        <p:spPr bwMode="auto">
          <a:xfrm>
            <a:off x="7885113"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21</a:t>
            </a:r>
          </a:p>
        </p:txBody>
      </p:sp>
      <p:sp>
        <p:nvSpPr>
          <p:cNvPr id="19549" name="Text Box 101"/>
          <p:cNvSpPr txBox="1">
            <a:spLocks noChangeArrowheads="1"/>
          </p:cNvSpPr>
          <p:nvPr/>
        </p:nvSpPr>
        <p:spPr bwMode="auto">
          <a:xfrm>
            <a:off x="3781425"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12</a:t>
            </a:r>
          </a:p>
        </p:txBody>
      </p:sp>
      <p:sp>
        <p:nvSpPr>
          <p:cNvPr id="19550" name="Text Box 102"/>
          <p:cNvSpPr txBox="1">
            <a:spLocks noChangeArrowheads="1"/>
          </p:cNvSpPr>
          <p:nvPr/>
        </p:nvSpPr>
        <p:spPr bwMode="auto">
          <a:xfrm>
            <a:off x="900113"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20</a:t>
            </a:r>
          </a:p>
        </p:txBody>
      </p:sp>
      <p:sp>
        <p:nvSpPr>
          <p:cNvPr id="19551" name="Text Box 103"/>
          <p:cNvSpPr txBox="1">
            <a:spLocks noChangeArrowheads="1"/>
          </p:cNvSpPr>
          <p:nvPr/>
        </p:nvSpPr>
        <p:spPr bwMode="auto">
          <a:xfrm>
            <a:off x="3779838"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10</a:t>
            </a:r>
          </a:p>
        </p:txBody>
      </p:sp>
      <p:sp>
        <p:nvSpPr>
          <p:cNvPr id="19552" name="Text Box 104"/>
          <p:cNvSpPr txBox="1">
            <a:spLocks noChangeArrowheads="1"/>
          </p:cNvSpPr>
          <p:nvPr/>
        </p:nvSpPr>
        <p:spPr bwMode="auto">
          <a:xfrm>
            <a:off x="4213225"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11</a:t>
            </a:r>
          </a:p>
        </p:txBody>
      </p:sp>
      <p:sp>
        <p:nvSpPr>
          <p:cNvPr id="19553" name="Text Box 105"/>
          <p:cNvSpPr txBox="1">
            <a:spLocks noChangeArrowheads="1"/>
          </p:cNvSpPr>
          <p:nvPr/>
        </p:nvSpPr>
        <p:spPr bwMode="auto">
          <a:xfrm>
            <a:off x="4932363"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13</a:t>
            </a:r>
          </a:p>
        </p:txBody>
      </p:sp>
      <p:sp>
        <p:nvSpPr>
          <p:cNvPr id="19554" name="Text Box 106"/>
          <p:cNvSpPr txBox="1">
            <a:spLocks noChangeArrowheads="1"/>
          </p:cNvSpPr>
          <p:nvPr/>
        </p:nvSpPr>
        <p:spPr bwMode="auto">
          <a:xfrm>
            <a:off x="3421063" y="25542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13</a:t>
            </a:r>
          </a:p>
        </p:txBody>
      </p:sp>
      <p:sp>
        <p:nvSpPr>
          <p:cNvPr id="19555" name="Text Box 107"/>
          <p:cNvSpPr txBox="1">
            <a:spLocks noChangeArrowheads="1"/>
          </p:cNvSpPr>
          <p:nvPr/>
        </p:nvSpPr>
        <p:spPr bwMode="auto">
          <a:xfrm>
            <a:off x="3060700" y="25542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14</a:t>
            </a:r>
          </a:p>
        </p:txBody>
      </p:sp>
      <p:sp>
        <p:nvSpPr>
          <p:cNvPr id="19556" name="Text Box 108"/>
          <p:cNvSpPr txBox="1">
            <a:spLocks noChangeArrowheads="1"/>
          </p:cNvSpPr>
          <p:nvPr/>
        </p:nvSpPr>
        <p:spPr bwMode="auto">
          <a:xfrm>
            <a:off x="2700338" y="25542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15</a:t>
            </a:r>
          </a:p>
        </p:txBody>
      </p:sp>
      <p:sp>
        <p:nvSpPr>
          <p:cNvPr id="19557" name="Text Box 109"/>
          <p:cNvSpPr txBox="1">
            <a:spLocks noChangeArrowheads="1"/>
          </p:cNvSpPr>
          <p:nvPr/>
        </p:nvSpPr>
        <p:spPr bwMode="auto">
          <a:xfrm>
            <a:off x="2339975"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16</a:t>
            </a:r>
          </a:p>
        </p:txBody>
      </p:sp>
      <p:sp>
        <p:nvSpPr>
          <p:cNvPr id="19558" name="Text Box 110"/>
          <p:cNvSpPr txBox="1">
            <a:spLocks noChangeArrowheads="1"/>
          </p:cNvSpPr>
          <p:nvPr/>
        </p:nvSpPr>
        <p:spPr bwMode="auto">
          <a:xfrm>
            <a:off x="1981200"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17</a:t>
            </a:r>
          </a:p>
        </p:txBody>
      </p:sp>
      <p:sp>
        <p:nvSpPr>
          <p:cNvPr id="19559" name="Text Box 111"/>
          <p:cNvSpPr txBox="1">
            <a:spLocks noChangeArrowheads="1"/>
          </p:cNvSpPr>
          <p:nvPr/>
        </p:nvSpPr>
        <p:spPr bwMode="auto">
          <a:xfrm>
            <a:off x="1620838"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18</a:t>
            </a:r>
          </a:p>
        </p:txBody>
      </p:sp>
      <p:sp>
        <p:nvSpPr>
          <p:cNvPr id="19560" name="Text Box 112"/>
          <p:cNvSpPr txBox="1">
            <a:spLocks noChangeArrowheads="1"/>
          </p:cNvSpPr>
          <p:nvPr/>
        </p:nvSpPr>
        <p:spPr bwMode="auto">
          <a:xfrm>
            <a:off x="1260475"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19</a:t>
            </a:r>
          </a:p>
        </p:txBody>
      </p:sp>
      <p:sp>
        <p:nvSpPr>
          <p:cNvPr id="19561" name="Text Box 113"/>
          <p:cNvSpPr txBox="1">
            <a:spLocks noChangeArrowheads="1"/>
          </p:cNvSpPr>
          <p:nvPr/>
        </p:nvSpPr>
        <p:spPr bwMode="auto">
          <a:xfrm>
            <a:off x="6877050"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4</a:t>
            </a:r>
          </a:p>
        </p:txBody>
      </p:sp>
      <p:sp>
        <p:nvSpPr>
          <p:cNvPr id="19562" name="Text Box 114"/>
          <p:cNvSpPr txBox="1">
            <a:spLocks noChangeArrowheads="1"/>
          </p:cNvSpPr>
          <p:nvPr/>
        </p:nvSpPr>
        <p:spPr bwMode="auto">
          <a:xfrm>
            <a:off x="7237413"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a:t>
            </a:r>
          </a:p>
        </p:txBody>
      </p:sp>
      <p:sp>
        <p:nvSpPr>
          <p:cNvPr id="19563" name="Text Box 115"/>
          <p:cNvSpPr txBox="1">
            <a:spLocks noChangeArrowheads="1"/>
          </p:cNvSpPr>
          <p:nvPr/>
        </p:nvSpPr>
        <p:spPr bwMode="auto">
          <a:xfrm>
            <a:off x="8029575" y="2554288"/>
            <a:ext cx="360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a:t>
            </a:r>
          </a:p>
        </p:txBody>
      </p:sp>
      <p:sp>
        <p:nvSpPr>
          <p:cNvPr id="19564" name="Text Box 116"/>
          <p:cNvSpPr txBox="1">
            <a:spLocks noChangeArrowheads="1"/>
          </p:cNvSpPr>
          <p:nvPr/>
        </p:nvSpPr>
        <p:spPr bwMode="auto">
          <a:xfrm>
            <a:off x="8388350" y="2538413"/>
            <a:ext cx="360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0</a:t>
            </a:r>
          </a:p>
        </p:txBody>
      </p:sp>
      <p:sp>
        <p:nvSpPr>
          <p:cNvPr id="19565" name="Text Box 117"/>
          <p:cNvSpPr txBox="1">
            <a:spLocks noChangeArrowheads="1"/>
          </p:cNvSpPr>
          <p:nvPr/>
        </p:nvSpPr>
        <p:spPr bwMode="auto">
          <a:xfrm>
            <a:off x="6516688"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5</a:t>
            </a:r>
          </a:p>
        </p:txBody>
      </p:sp>
      <p:sp>
        <p:nvSpPr>
          <p:cNvPr id="19566" name="Text Box 118"/>
          <p:cNvSpPr txBox="1">
            <a:spLocks noChangeArrowheads="1"/>
          </p:cNvSpPr>
          <p:nvPr/>
        </p:nvSpPr>
        <p:spPr bwMode="auto">
          <a:xfrm>
            <a:off x="6157913"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6</a:t>
            </a:r>
          </a:p>
        </p:txBody>
      </p:sp>
      <p:sp>
        <p:nvSpPr>
          <p:cNvPr id="19567" name="Text Box 119"/>
          <p:cNvSpPr txBox="1">
            <a:spLocks noChangeArrowheads="1"/>
          </p:cNvSpPr>
          <p:nvPr/>
        </p:nvSpPr>
        <p:spPr bwMode="auto">
          <a:xfrm>
            <a:off x="2844800" y="1905000"/>
            <a:ext cx="43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7</a:t>
            </a:r>
          </a:p>
        </p:txBody>
      </p:sp>
      <p:sp>
        <p:nvSpPr>
          <p:cNvPr id="19568" name="Text Box 120"/>
          <p:cNvSpPr txBox="1">
            <a:spLocks noChangeArrowheads="1"/>
          </p:cNvSpPr>
          <p:nvPr/>
        </p:nvSpPr>
        <p:spPr bwMode="auto">
          <a:xfrm>
            <a:off x="5365750" y="2554288"/>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8</a:t>
            </a:r>
          </a:p>
        </p:txBody>
      </p:sp>
      <p:sp>
        <p:nvSpPr>
          <p:cNvPr id="19569" name="Text Box 121"/>
          <p:cNvSpPr txBox="1">
            <a:spLocks noChangeArrowheads="1"/>
          </p:cNvSpPr>
          <p:nvPr/>
        </p:nvSpPr>
        <p:spPr bwMode="auto">
          <a:xfrm>
            <a:off x="5005388" y="2538413"/>
            <a:ext cx="43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9</a:t>
            </a:r>
          </a:p>
        </p:txBody>
      </p:sp>
      <p:sp>
        <p:nvSpPr>
          <p:cNvPr id="19570" name="Text Box 122"/>
          <p:cNvSpPr txBox="1">
            <a:spLocks noChangeArrowheads="1"/>
          </p:cNvSpPr>
          <p:nvPr/>
        </p:nvSpPr>
        <p:spPr bwMode="auto">
          <a:xfrm>
            <a:off x="4573588" y="25384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10</a:t>
            </a:r>
          </a:p>
        </p:txBody>
      </p:sp>
      <p:sp>
        <p:nvSpPr>
          <p:cNvPr id="19571" name="Text Box 123"/>
          <p:cNvSpPr txBox="1">
            <a:spLocks noChangeArrowheads="1"/>
          </p:cNvSpPr>
          <p:nvPr/>
        </p:nvSpPr>
        <p:spPr bwMode="auto">
          <a:xfrm>
            <a:off x="4213225" y="2554288"/>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11</a:t>
            </a:r>
          </a:p>
        </p:txBody>
      </p:sp>
      <p:sp>
        <p:nvSpPr>
          <p:cNvPr id="19572" name="Text Box 124"/>
          <p:cNvSpPr txBox="1">
            <a:spLocks noChangeArrowheads="1"/>
          </p:cNvSpPr>
          <p:nvPr/>
        </p:nvSpPr>
        <p:spPr bwMode="auto">
          <a:xfrm>
            <a:off x="4572000"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12</a:t>
            </a:r>
          </a:p>
        </p:txBody>
      </p:sp>
      <p:sp>
        <p:nvSpPr>
          <p:cNvPr id="19573" name="Text Box 125"/>
          <p:cNvSpPr txBox="1">
            <a:spLocks noChangeArrowheads="1"/>
          </p:cNvSpPr>
          <p:nvPr/>
        </p:nvSpPr>
        <p:spPr bwMode="auto">
          <a:xfrm>
            <a:off x="5292725"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14</a:t>
            </a:r>
          </a:p>
        </p:txBody>
      </p:sp>
      <p:sp>
        <p:nvSpPr>
          <p:cNvPr id="19574" name="Text Box 126"/>
          <p:cNvSpPr txBox="1">
            <a:spLocks noChangeArrowheads="1"/>
          </p:cNvSpPr>
          <p:nvPr/>
        </p:nvSpPr>
        <p:spPr bwMode="auto">
          <a:xfrm>
            <a:off x="5653088"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15</a:t>
            </a:r>
          </a:p>
        </p:txBody>
      </p:sp>
      <p:sp>
        <p:nvSpPr>
          <p:cNvPr id="19575" name="Text Box 127"/>
          <p:cNvSpPr txBox="1">
            <a:spLocks noChangeArrowheads="1"/>
          </p:cNvSpPr>
          <p:nvPr/>
        </p:nvSpPr>
        <p:spPr bwMode="auto">
          <a:xfrm>
            <a:off x="6084888"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16</a:t>
            </a:r>
          </a:p>
        </p:txBody>
      </p:sp>
      <p:sp>
        <p:nvSpPr>
          <p:cNvPr id="19576" name="Text Box 128"/>
          <p:cNvSpPr txBox="1">
            <a:spLocks noChangeArrowheads="1"/>
          </p:cNvSpPr>
          <p:nvPr/>
        </p:nvSpPr>
        <p:spPr bwMode="auto">
          <a:xfrm>
            <a:off x="6445250"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17</a:t>
            </a:r>
          </a:p>
        </p:txBody>
      </p:sp>
      <p:sp>
        <p:nvSpPr>
          <p:cNvPr id="19577" name="Text Box 129"/>
          <p:cNvSpPr txBox="1">
            <a:spLocks noChangeArrowheads="1"/>
          </p:cNvSpPr>
          <p:nvPr/>
        </p:nvSpPr>
        <p:spPr bwMode="auto">
          <a:xfrm>
            <a:off x="6805613"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18</a:t>
            </a:r>
          </a:p>
        </p:txBody>
      </p:sp>
      <p:sp>
        <p:nvSpPr>
          <p:cNvPr id="19578" name="Text Box 130"/>
          <p:cNvSpPr txBox="1">
            <a:spLocks noChangeArrowheads="1"/>
          </p:cNvSpPr>
          <p:nvPr/>
        </p:nvSpPr>
        <p:spPr bwMode="auto">
          <a:xfrm>
            <a:off x="7165975" y="19050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19</a:t>
            </a:r>
          </a:p>
        </p:txBody>
      </p:sp>
      <p:sp>
        <p:nvSpPr>
          <p:cNvPr id="19579" name="Text Box 131"/>
          <p:cNvSpPr txBox="1">
            <a:spLocks noChangeArrowheads="1"/>
          </p:cNvSpPr>
          <p:nvPr/>
        </p:nvSpPr>
        <p:spPr bwMode="auto">
          <a:xfrm>
            <a:off x="7524750" y="1890713"/>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20</a:t>
            </a:r>
          </a:p>
        </p:txBody>
      </p:sp>
      <p:sp>
        <p:nvSpPr>
          <p:cNvPr id="85124" name="Text Box 132"/>
          <p:cNvSpPr txBox="1">
            <a:spLocks noChangeArrowheads="1"/>
          </p:cNvSpPr>
          <p:nvPr/>
        </p:nvSpPr>
        <p:spPr bwMode="auto">
          <a:xfrm>
            <a:off x="152400" y="3429000"/>
            <a:ext cx="7993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上表中哪对</a:t>
            </a:r>
            <a:r>
              <a:rPr lang="en-US" altLang="zh-CN" sz="2800" b="1">
                <a:solidFill>
                  <a:prstClr val="black"/>
                </a:solidFill>
              </a:rPr>
              <a:t>x,y</a:t>
            </a:r>
            <a:r>
              <a:rPr lang="zh-CN" altLang="en-US" sz="2800" b="1">
                <a:solidFill>
                  <a:prstClr val="black"/>
                </a:solidFill>
              </a:rPr>
              <a:t>的值是方程</a:t>
            </a:r>
          </a:p>
        </p:txBody>
      </p:sp>
      <p:graphicFrame>
        <p:nvGraphicFramePr>
          <p:cNvPr id="85125" name="Object 133"/>
          <p:cNvGraphicFramePr/>
          <p:nvPr/>
        </p:nvGraphicFramePr>
        <p:xfrm>
          <a:off x="4572000" y="3429000"/>
          <a:ext cx="1841500" cy="501650"/>
        </p:xfrm>
        <a:graphic>
          <a:graphicData uri="http://schemas.openxmlformats.org/presentationml/2006/ole">
            <mc:AlternateContent xmlns:mc="http://schemas.openxmlformats.org/markup-compatibility/2006">
              <mc:Choice xmlns:v="urn:schemas-microsoft-com:vml" Requires="v">
                <p:oleObj r:id="rId3" imgW="977900" imgH="266700" progId="Equations">
                  <p:embed/>
                </p:oleObj>
              </mc:Choice>
              <mc:Fallback>
                <p:oleObj r:id="rId3" imgW="977900" imgH="2667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184150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126" name="Text Box 134"/>
          <p:cNvSpPr txBox="1">
            <a:spLocks noChangeArrowheads="1"/>
          </p:cNvSpPr>
          <p:nvPr/>
        </p:nvSpPr>
        <p:spPr bwMode="auto">
          <a:xfrm>
            <a:off x="6629400" y="3352800"/>
            <a:ext cx="158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的解</a:t>
            </a:r>
            <a:r>
              <a:rPr lang="en-US" altLang="zh-CN" sz="2800" b="1">
                <a:solidFill>
                  <a:prstClr val="black"/>
                </a:solidFill>
              </a:rPr>
              <a:t>?</a:t>
            </a:r>
          </a:p>
        </p:txBody>
      </p:sp>
      <p:graphicFrame>
        <p:nvGraphicFramePr>
          <p:cNvPr id="85127" name="Object 135"/>
          <p:cNvGraphicFramePr/>
          <p:nvPr/>
        </p:nvGraphicFramePr>
        <p:xfrm>
          <a:off x="2286000" y="3962400"/>
          <a:ext cx="1239838" cy="1165225"/>
        </p:xfrm>
        <a:graphic>
          <a:graphicData uri="http://schemas.openxmlformats.org/presentationml/2006/ole">
            <mc:AlternateContent xmlns:mc="http://schemas.openxmlformats.org/markup-compatibility/2006">
              <mc:Choice xmlns:v="urn:schemas-microsoft-com:vml" Requires="v">
                <p:oleObj r:id="rId5" imgW="647700" imgH="609600" progId="Equations">
                  <p:embed/>
                </p:oleObj>
              </mc:Choice>
              <mc:Fallback>
                <p:oleObj r:id="rId5" imgW="647700" imgH="6096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962400"/>
                        <a:ext cx="1239838"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131" name="Rectangle 139"/>
          <p:cNvSpPr>
            <a:spLocks noRot="1" noChangeArrowheads="1"/>
          </p:cNvSpPr>
          <p:nvPr/>
        </p:nvSpPr>
        <p:spPr bwMode="auto">
          <a:xfrm>
            <a:off x="304800" y="5029200"/>
            <a:ext cx="8002588"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0000FF"/>
              </a:buClr>
              <a:buSzPct val="70000"/>
              <a:buFont typeface="Wingdings" panose="05000000000000000000" pitchFamily="2" charset="2"/>
              <a:buNone/>
            </a:pPr>
            <a:r>
              <a:rPr lang="en-US" altLang="zh-CN" sz="3600" b="1" i="1">
                <a:solidFill>
                  <a:srgbClr val="0000FF"/>
                </a:solidFill>
                <a:latin typeface="华文新魏" pitchFamily="2" charset="-122"/>
                <a:ea typeface="华文新魏" pitchFamily="2" charset="-122"/>
              </a:rPr>
              <a:t>           </a:t>
            </a:r>
            <a:r>
              <a:rPr lang="zh-CN" altLang="en-US" sz="3600" b="1" i="1">
                <a:solidFill>
                  <a:srgbClr val="0000FF"/>
                </a:solidFill>
                <a:latin typeface="华文新魏" pitchFamily="2" charset="-122"/>
                <a:ea typeface="华文新魏" pitchFamily="2" charset="-122"/>
              </a:rPr>
              <a:t>二元一次方程组的两个方程的</a:t>
            </a:r>
            <a:r>
              <a:rPr lang="zh-CN" altLang="en-US" sz="3600" b="1" i="1">
                <a:solidFill>
                  <a:srgbClr val="FF0066"/>
                </a:solidFill>
                <a:latin typeface="华文新魏" pitchFamily="2" charset="-122"/>
                <a:ea typeface="华文新魏" pitchFamily="2" charset="-122"/>
              </a:rPr>
              <a:t>公共解</a:t>
            </a:r>
            <a:r>
              <a:rPr lang="en-US" altLang="zh-CN" sz="3600" b="1" i="1">
                <a:solidFill>
                  <a:srgbClr val="0000FF"/>
                </a:solidFill>
                <a:latin typeface="华文新魏" pitchFamily="2" charset="-122"/>
                <a:ea typeface="华文新魏" pitchFamily="2" charset="-122"/>
              </a:rPr>
              <a:t>,</a:t>
            </a:r>
            <a:r>
              <a:rPr lang="zh-CN" altLang="en-US" sz="3600" b="1" i="1">
                <a:solidFill>
                  <a:srgbClr val="0000FF"/>
                </a:solidFill>
                <a:latin typeface="华文新魏" pitchFamily="2" charset="-122"/>
                <a:ea typeface="华文新魏" pitchFamily="2" charset="-122"/>
              </a:rPr>
              <a:t>叫做</a:t>
            </a:r>
            <a:r>
              <a:rPr lang="zh-CN" altLang="en-US" sz="3600" b="1" i="1">
                <a:solidFill>
                  <a:srgbClr val="FF0000"/>
                </a:solidFill>
                <a:latin typeface="华文新魏" pitchFamily="2" charset="-122"/>
                <a:ea typeface="华文新魏" pitchFamily="2" charset="-122"/>
              </a:rPr>
              <a:t>二元一次方程组的解。</a:t>
            </a:r>
          </a:p>
          <a:p>
            <a:pPr>
              <a:spcBef>
                <a:spcPct val="20000"/>
              </a:spcBef>
              <a:buClr>
                <a:srgbClr val="0000FF"/>
              </a:buClr>
              <a:buSzPct val="70000"/>
              <a:buFont typeface="Wingdings" panose="05000000000000000000" pitchFamily="2" charset="2"/>
              <a:buNone/>
            </a:pPr>
            <a:endParaRPr lang="zh-CN" altLang="en-US" sz="3200" i="1">
              <a:solidFill>
                <a:prstClr val="black"/>
              </a:solidFill>
            </a:endParaRPr>
          </a:p>
        </p:txBody>
      </p:sp>
      <p:sp>
        <p:nvSpPr>
          <p:cNvPr id="19585" name="AutoShape 140"/>
          <p:cNvSpPr>
            <a:spLocks noChangeArrowheads="1"/>
          </p:cNvSpPr>
          <p:nvPr/>
        </p:nvSpPr>
        <p:spPr bwMode="auto">
          <a:xfrm>
            <a:off x="0" y="0"/>
            <a:ext cx="1943100" cy="792163"/>
          </a:xfrm>
          <a:prstGeom prst="cloudCallout">
            <a:avLst>
              <a:gd name="adj1" fmla="val 75491"/>
              <a:gd name="adj2" fmla="val 248398"/>
            </a:avLst>
          </a:prstGeom>
          <a:solidFill>
            <a:schemeClr val="accent1"/>
          </a:solidFill>
          <a:ln w="9525">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FF0000"/>
                </a:solidFill>
              </a:rPr>
              <a:t>探究</a:t>
            </a:r>
          </a:p>
        </p:txBody>
      </p:sp>
    </p:spTree>
    <p:extLst>
      <p:ext uri="{BB962C8B-B14F-4D97-AF65-F5344CB8AC3E}">
        <p14:creationId xmlns:p14="http://schemas.microsoft.com/office/powerpoint/2010/main" val="2152988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5126"/>
                                        </p:tgtEl>
                                        <p:attrNameLst>
                                          <p:attrName>style.visibility</p:attrName>
                                        </p:attrNameLst>
                                      </p:cBhvr>
                                      <p:to>
                                        <p:strVal val="visible"/>
                                      </p:to>
                                    </p:set>
                                    <p:animEffect transition="in" filter="slide(fromBottom)">
                                      <p:cBhvr>
                                        <p:cTn id="7" dur="500"/>
                                        <p:tgtEl>
                                          <p:spTgt spid="85126"/>
                                        </p:tgtEl>
                                      </p:cBhvr>
                                    </p:animEffect>
                                  </p:childTnLst>
                                </p:cTn>
                              </p:par>
                              <p:par>
                                <p:cTn id="8" presetID="12" presetClass="entr" presetSubtype="4" fill="hold" nodeType="withEffect">
                                  <p:stCondLst>
                                    <p:cond delay="0"/>
                                  </p:stCondLst>
                                  <p:childTnLst>
                                    <p:set>
                                      <p:cBhvr>
                                        <p:cTn id="9" dur="1" fill="hold">
                                          <p:stCondLst>
                                            <p:cond delay="0"/>
                                          </p:stCondLst>
                                        </p:cTn>
                                        <p:tgtEl>
                                          <p:spTgt spid="85125"/>
                                        </p:tgtEl>
                                        <p:attrNameLst>
                                          <p:attrName>style.visibility</p:attrName>
                                        </p:attrNameLst>
                                      </p:cBhvr>
                                      <p:to>
                                        <p:strVal val="visible"/>
                                      </p:to>
                                    </p:set>
                                    <p:animEffect transition="in" filter="slide(fromBottom)">
                                      <p:cBhvr>
                                        <p:cTn id="10" dur="500"/>
                                        <p:tgtEl>
                                          <p:spTgt spid="85125"/>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5124"/>
                                        </p:tgtEl>
                                        <p:attrNameLst>
                                          <p:attrName>style.visibility</p:attrName>
                                        </p:attrNameLst>
                                      </p:cBhvr>
                                      <p:to>
                                        <p:strVal val="visible"/>
                                      </p:to>
                                    </p:set>
                                    <p:animEffect transition="in" filter="slide(fromBottom)">
                                      <p:cBhvr>
                                        <p:cTn id="13" dur="500"/>
                                        <p:tgtEl>
                                          <p:spTgt spid="85124"/>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nodeType="clickEffect">
                                  <p:stCondLst>
                                    <p:cond delay="0"/>
                                  </p:stCondLst>
                                  <p:childTnLst>
                                    <p:set>
                                      <p:cBhvr>
                                        <p:cTn id="17" dur="1" fill="hold">
                                          <p:stCondLst>
                                            <p:cond delay="0"/>
                                          </p:stCondLst>
                                        </p:cTn>
                                        <p:tgtEl>
                                          <p:spTgt spid="85127"/>
                                        </p:tgtEl>
                                        <p:attrNameLst>
                                          <p:attrName>style.visibility</p:attrName>
                                        </p:attrNameLst>
                                      </p:cBhvr>
                                      <p:to>
                                        <p:strVal val="visible"/>
                                      </p:to>
                                    </p:set>
                                    <p:anim calcmode="lin" valueType="num">
                                      <p:cBhvr>
                                        <p:cTn id="18" dur="1000" fill="hold"/>
                                        <p:tgtEl>
                                          <p:spTgt spid="85127"/>
                                        </p:tgtEl>
                                        <p:attrNameLst>
                                          <p:attrName>ppt_w</p:attrName>
                                        </p:attrNameLst>
                                      </p:cBhvr>
                                      <p:tavLst>
                                        <p:tav tm="0">
                                          <p:val>
                                            <p:fltVal val="0"/>
                                          </p:val>
                                        </p:tav>
                                        <p:tav tm="100000">
                                          <p:val>
                                            <p:strVal val="#ppt_w"/>
                                          </p:val>
                                        </p:tav>
                                      </p:tavLst>
                                    </p:anim>
                                    <p:anim calcmode="lin" valueType="num">
                                      <p:cBhvr>
                                        <p:cTn id="19" dur="1000" fill="hold"/>
                                        <p:tgtEl>
                                          <p:spTgt spid="85127"/>
                                        </p:tgtEl>
                                        <p:attrNameLst>
                                          <p:attrName>ppt_h</p:attrName>
                                        </p:attrNameLst>
                                      </p:cBhvr>
                                      <p:tavLst>
                                        <p:tav tm="0">
                                          <p:val>
                                            <p:fltVal val="0"/>
                                          </p:val>
                                        </p:tav>
                                        <p:tav tm="100000">
                                          <p:val>
                                            <p:strVal val="#ppt_h"/>
                                          </p:val>
                                        </p:tav>
                                      </p:tavLst>
                                    </p:anim>
                                    <p:anim calcmode="lin" valueType="num">
                                      <p:cBhvr>
                                        <p:cTn id="20" dur="1000" fill="hold"/>
                                        <p:tgtEl>
                                          <p:spTgt spid="85127"/>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851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grpId="0" nodeType="clickEffect">
                                  <p:stCondLst>
                                    <p:cond delay="0"/>
                                  </p:stCondLst>
                                  <p:childTnLst>
                                    <p:set>
                                      <p:cBhvr>
                                        <p:cTn id="25" dur="1" fill="hold">
                                          <p:stCondLst>
                                            <p:cond delay="0"/>
                                          </p:stCondLst>
                                        </p:cTn>
                                        <p:tgtEl>
                                          <p:spTgt spid="85131"/>
                                        </p:tgtEl>
                                        <p:attrNameLst>
                                          <p:attrName>style.visibility</p:attrName>
                                        </p:attrNameLst>
                                      </p:cBhvr>
                                      <p:to>
                                        <p:strVal val="visible"/>
                                      </p:to>
                                    </p:set>
                                    <p:animEffect transition="in" filter="plus(in)">
                                      <p:cBhvr>
                                        <p:cTn id="26" dur="2000"/>
                                        <p:tgtEl>
                                          <p:spTgt spid="85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24" grpId="0"/>
      <p:bldP spid="85126" grpId="0"/>
      <p:bldP spid="85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1524000" y="2133600"/>
            <a:ext cx="3889375" cy="1520825"/>
            <a:chOff x="2448" y="1206"/>
            <a:chExt cx="2448" cy="776"/>
          </a:xfrm>
        </p:grpSpPr>
        <p:sp>
          <p:nvSpPr>
            <p:cNvPr id="7171" name="Text Box 4"/>
            <p:cNvSpPr txBox="1">
              <a:spLocks noChangeArrowheads="1"/>
            </p:cNvSpPr>
            <p:nvPr/>
          </p:nvSpPr>
          <p:spPr bwMode="blackWhite">
            <a:xfrm>
              <a:off x="2448" y="1296"/>
              <a:ext cx="13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2600" b="1">
                  <a:solidFill>
                    <a:srgbClr val="EEECE1"/>
                  </a:solidFill>
                  <a:latin typeface="Times New Roman" panose="02020603050405020304" pitchFamily="18" charset="0"/>
                </a:rPr>
                <a:t>把②变形得</a:t>
              </a:r>
              <a:r>
                <a:rPr kumimoji="1" lang="zh-CN" altLang="en-US" sz="3000" b="1">
                  <a:solidFill>
                    <a:srgbClr val="EEECE1"/>
                  </a:solidFill>
                  <a:latin typeface="Times New Roman" panose="02020603050405020304" pitchFamily="18" charset="0"/>
                </a:rPr>
                <a:t>：</a:t>
              </a:r>
            </a:p>
          </p:txBody>
        </p:sp>
        <p:graphicFrame>
          <p:nvGraphicFramePr>
            <p:cNvPr id="7172" name="Object 5"/>
            <p:cNvGraphicFramePr>
              <a:graphicFrameLocks noChangeAspect="1"/>
            </p:cNvGraphicFramePr>
            <p:nvPr/>
          </p:nvGraphicFramePr>
          <p:xfrm>
            <a:off x="3696" y="1206"/>
            <a:ext cx="960" cy="474"/>
          </p:xfrm>
          <a:graphic>
            <a:graphicData uri="http://schemas.openxmlformats.org/presentationml/2006/ole">
              <mc:AlternateContent xmlns:mc="http://schemas.openxmlformats.org/markup-compatibility/2006">
                <mc:Choice xmlns:v="urn:schemas-microsoft-com:vml" Requires="v">
                  <p:oleObj name="Equation" r:id="rId3" imgW="2844800" imgH="1409700" progId="Equations">
                    <p:embed/>
                  </p:oleObj>
                </mc:Choice>
                <mc:Fallback>
                  <p:oleObj name="Equation" r:id="rId3" imgW="2844800" imgH="14097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206"/>
                          <a:ext cx="960" cy="4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3" name="Text Box 6"/>
            <p:cNvSpPr txBox="1">
              <a:spLocks noChangeArrowheads="1"/>
            </p:cNvSpPr>
            <p:nvPr/>
          </p:nvSpPr>
          <p:spPr bwMode="blackWhite">
            <a:xfrm>
              <a:off x="2448" y="1758"/>
              <a:ext cx="2064"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2600" b="1">
                  <a:solidFill>
                    <a:srgbClr val="EEECE1"/>
                  </a:solidFill>
                  <a:latin typeface="Times New Roman" panose="02020603050405020304" pitchFamily="18" charset="0"/>
                </a:rPr>
                <a:t>代入①，不就消去</a:t>
              </a:r>
            </a:p>
          </p:txBody>
        </p:sp>
        <p:graphicFrame>
          <p:nvGraphicFramePr>
            <p:cNvPr id="7174" name="Object 7"/>
            <p:cNvGraphicFramePr>
              <a:graphicFrameLocks noChangeAspect="1"/>
            </p:cNvGraphicFramePr>
            <p:nvPr/>
          </p:nvGraphicFramePr>
          <p:xfrm>
            <a:off x="4224" y="1806"/>
            <a:ext cx="200" cy="176"/>
          </p:xfrm>
          <a:graphic>
            <a:graphicData uri="http://schemas.openxmlformats.org/presentationml/2006/ole">
              <mc:AlternateContent xmlns:mc="http://schemas.openxmlformats.org/markup-compatibility/2006">
                <mc:Choice xmlns:v="urn:schemas-microsoft-com:vml" Requires="v">
                  <p:oleObj name="Equation" r:id="rId5" imgW="419100" imgH="368300" progId="Equations">
                    <p:embed/>
                  </p:oleObj>
                </mc:Choice>
                <mc:Fallback>
                  <p:oleObj name="Equation" r:id="rId5" imgW="419100" imgH="3683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1806"/>
                          <a:ext cx="200" cy="1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 Box 8"/>
            <p:cNvSpPr txBox="1">
              <a:spLocks noChangeArrowheads="1"/>
            </p:cNvSpPr>
            <p:nvPr/>
          </p:nvSpPr>
          <p:spPr bwMode="blackWhite">
            <a:xfrm>
              <a:off x="4368" y="1758"/>
              <a:ext cx="528"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2600" b="1">
                  <a:solidFill>
                    <a:srgbClr val="EEECE1"/>
                  </a:solidFill>
                  <a:latin typeface="Times New Roman" panose="02020603050405020304" pitchFamily="18" charset="0"/>
                </a:rPr>
                <a:t>了</a:t>
              </a:r>
              <a:r>
                <a:rPr kumimoji="1" lang="zh-CN" altLang="en-US" sz="2600" b="1">
                  <a:solidFill>
                    <a:srgbClr val="4F81BD"/>
                  </a:solidFill>
                  <a:latin typeface="Times New Roman" panose="02020603050405020304" pitchFamily="18" charset="0"/>
                </a:rPr>
                <a:t>！</a:t>
              </a:r>
            </a:p>
          </p:txBody>
        </p:sp>
      </p:grpSp>
      <p:grpSp>
        <p:nvGrpSpPr>
          <p:cNvPr id="7176" name="Group 9"/>
          <p:cNvGrpSpPr/>
          <p:nvPr/>
        </p:nvGrpSpPr>
        <p:grpSpPr bwMode="auto">
          <a:xfrm>
            <a:off x="4535488" y="4581525"/>
            <a:ext cx="1905000" cy="1308100"/>
            <a:chOff x="2208" y="1104"/>
            <a:chExt cx="1200" cy="824"/>
          </a:xfrm>
        </p:grpSpPr>
        <p:pic>
          <p:nvPicPr>
            <p:cNvPr id="7177" name="Picture 10" descr="201"/>
            <p:cNvPicPr>
              <a:picLocks noChangeAspect="1" noChangeArrowheads="1"/>
            </p:cNvPicPr>
            <p:nvPr/>
          </p:nvPicPr>
          <p:blipFill>
            <a:blip r:embed="rId7" cstate="print">
              <a:extLst>
                <a:ext uri="{28A0092B-C50C-407E-A947-70E740481C1C}">
                  <a14:useLocalDpi xmlns:a14="http://schemas.microsoft.com/office/drawing/2010/main" val="0"/>
                </a:ext>
              </a:extLst>
            </a:blip>
            <a:srcRect l="18675" r="63498" b="62756"/>
            <a:stretch>
              <a:fillRect/>
            </a:stretch>
          </p:blipFill>
          <p:spPr bwMode="auto">
            <a:xfrm>
              <a:off x="2400" y="1104"/>
              <a:ext cx="1008"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Text Box 11"/>
            <p:cNvSpPr txBox="1">
              <a:spLocks noChangeArrowheads="1"/>
            </p:cNvSpPr>
            <p:nvPr/>
          </p:nvSpPr>
          <p:spPr bwMode="blackWhite">
            <a:xfrm>
              <a:off x="2208" y="1296"/>
              <a:ext cx="480"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r>
                <a:rPr kumimoji="1" lang="zh-CN" altLang="en-US" b="1">
                  <a:solidFill>
                    <a:prstClr val="black"/>
                  </a:solidFill>
                  <a:latin typeface="Times New Roman" panose="02020603050405020304" pitchFamily="18" charset="0"/>
                </a:rPr>
                <a:t>小明</a:t>
              </a:r>
            </a:p>
          </p:txBody>
        </p:sp>
      </p:grpSp>
      <p:sp>
        <p:nvSpPr>
          <p:cNvPr id="7179" name="AutoShape 12"/>
          <p:cNvSpPr>
            <a:spLocks noChangeArrowheads="1"/>
          </p:cNvSpPr>
          <p:nvPr/>
        </p:nvSpPr>
        <p:spPr bwMode="blackWhite">
          <a:xfrm>
            <a:off x="358775" y="1989138"/>
            <a:ext cx="6877050" cy="2016125"/>
          </a:xfrm>
          <a:prstGeom prst="cloudCallout">
            <a:avLst>
              <a:gd name="adj1" fmla="val 11750"/>
              <a:gd name="adj2" fmla="val 85278"/>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endParaRPr kumimoji="1" lang="zh-CN" altLang="zh-CN" sz="3600" b="1">
              <a:solidFill>
                <a:srgbClr val="3333CC"/>
              </a:solidFill>
              <a:latin typeface="Times New Roman" panose="02020603050405020304" pitchFamily="18" charset="0"/>
              <a:ea typeface="华文行楷" pitchFamily="2" charset="-122"/>
            </a:endParaRPr>
          </a:p>
        </p:txBody>
      </p:sp>
      <p:sp>
        <p:nvSpPr>
          <p:cNvPr id="7180" name="WordArt 21"/>
          <p:cNvSpPr>
            <a:spLocks noChangeArrowheads="1" noChangeShapeType="1" noTextEdit="1"/>
          </p:cNvSpPr>
          <p:nvPr/>
        </p:nvSpPr>
        <p:spPr bwMode="auto">
          <a:xfrm>
            <a:off x="228600" y="304800"/>
            <a:ext cx="1219200" cy="1028700"/>
          </a:xfrm>
          <a:prstGeom prst="rect">
            <a:avLst/>
          </a:prstGeom>
        </p:spPr>
        <p:txBody>
          <a:bodyPr wrap="none" fromWordArt="1">
            <a:prstTxWarp prst="textSlantUp">
              <a:avLst>
                <a:gd name="adj" fmla="val 32056"/>
              </a:avLst>
            </a:prstTxWarp>
          </a:bodyPr>
          <a:lstStyle/>
          <a:p>
            <a:pPr algn="ctr"/>
            <a:r>
              <a:rPr lang="zh-CN" altLang="en-US" sz="3600" b="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outerShdw>
                </a:effectLst>
                <a:latin typeface="宋体" panose="02010600030101010101" pitchFamily="2" charset="-122"/>
              </a:rPr>
              <a:t>思路</a:t>
            </a:r>
          </a:p>
        </p:txBody>
      </p:sp>
      <p:grpSp>
        <p:nvGrpSpPr>
          <p:cNvPr id="7181" name="Group 22"/>
          <p:cNvGrpSpPr/>
          <p:nvPr/>
        </p:nvGrpSpPr>
        <p:grpSpPr bwMode="auto">
          <a:xfrm>
            <a:off x="2057400" y="457200"/>
            <a:ext cx="4084638" cy="1282700"/>
            <a:chOff x="1542" y="187"/>
            <a:chExt cx="2242" cy="943"/>
          </a:xfrm>
        </p:grpSpPr>
        <p:graphicFrame>
          <p:nvGraphicFramePr>
            <p:cNvPr id="7182" name="Object 23"/>
            <p:cNvGraphicFramePr>
              <a:graphicFrameLocks noChangeAspect="1"/>
            </p:cNvGraphicFramePr>
            <p:nvPr/>
          </p:nvGraphicFramePr>
          <p:xfrm>
            <a:off x="1542" y="187"/>
            <a:ext cx="1905" cy="943"/>
          </p:xfrm>
          <a:graphic>
            <a:graphicData uri="http://schemas.openxmlformats.org/presentationml/2006/ole">
              <mc:AlternateContent xmlns:mc="http://schemas.openxmlformats.org/markup-compatibility/2006">
                <mc:Choice xmlns:v="urn:schemas-microsoft-com:vml" Requires="v">
                  <p:oleObj name="公式" r:id="rId8" imgW="1231900" imgH="609600" progId="Equations">
                    <p:embed/>
                  </p:oleObj>
                </mc:Choice>
                <mc:Fallback>
                  <p:oleObj name="公式" r:id="rId8" imgW="1231900" imgH="609600" progId="Equations">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2" y="187"/>
                          <a:ext cx="1905" cy="9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3" name="Rectangle 24"/>
            <p:cNvSpPr>
              <a:spLocks noChangeArrowheads="1"/>
            </p:cNvSpPr>
            <p:nvPr/>
          </p:nvSpPr>
          <p:spPr bwMode="auto">
            <a:xfrm>
              <a:off x="3515" y="255"/>
              <a:ext cx="26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white"/>
                  </a:solidFill>
                  <a:latin typeface="Times New Roman" panose="02020603050405020304" pitchFamily="18" charset="0"/>
                </a:rPr>
                <a:t>①</a:t>
              </a:r>
            </a:p>
          </p:txBody>
        </p:sp>
        <p:sp>
          <p:nvSpPr>
            <p:cNvPr id="7184" name="Rectangle 25"/>
            <p:cNvSpPr>
              <a:spLocks noChangeArrowheads="1"/>
            </p:cNvSpPr>
            <p:nvPr/>
          </p:nvSpPr>
          <p:spPr bwMode="auto">
            <a:xfrm>
              <a:off x="3515" y="731"/>
              <a:ext cx="26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white"/>
                  </a:solidFill>
                  <a:latin typeface="Times New Roman" panose="02020603050405020304" pitchFamily="18" charset="0"/>
                </a:rPr>
                <a:t>②</a:t>
              </a:r>
            </a:p>
          </p:txBody>
        </p:sp>
      </p:grpSp>
    </p:spTree>
    <p:extLst>
      <p:ext uri="{BB962C8B-B14F-4D97-AF65-F5344CB8AC3E}">
        <p14:creationId xmlns:p14="http://schemas.microsoft.com/office/powerpoint/2010/main" val="3457555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1991" r="52516" b="65405"/>
          <a:stretch>
            <a:fillRect/>
          </a:stretch>
        </p:blipFill>
        <p:spPr bwMode="blackWhite">
          <a:xfrm>
            <a:off x="1828800" y="4191000"/>
            <a:ext cx="11096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4"/>
          <p:cNvSpPr txBox="1">
            <a:spLocks noChangeArrowheads="1"/>
          </p:cNvSpPr>
          <p:nvPr/>
        </p:nvSpPr>
        <p:spPr bwMode="blackWhite">
          <a:xfrm>
            <a:off x="3816350" y="1989138"/>
            <a:ext cx="2514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3200" b="1">
                <a:solidFill>
                  <a:srgbClr val="0066FF"/>
                </a:solidFill>
                <a:latin typeface="Times New Roman" panose="02020603050405020304" pitchFamily="18" charset="0"/>
              </a:rPr>
              <a:t>把②变形得</a:t>
            </a:r>
          </a:p>
        </p:txBody>
      </p:sp>
      <p:graphicFrame>
        <p:nvGraphicFramePr>
          <p:cNvPr id="8197" name="Object 5"/>
          <p:cNvGraphicFramePr>
            <a:graphicFrameLocks noChangeAspect="1"/>
          </p:cNvGraphicFramePr>
          <p:nvPr/>
        </p:nvGraphicFramePr>
        <p:xfrm>
          <a:off x="3124200" y="2514600"/>
          <a:ext cx="2778125" cy="615950"/>
        </p:xfrm>
        <a:graphic>
          <a:graphicData uri="http://schemas.openxmlformats.org/presentationml/2006/ole">
            <mc:AlternateContent xmlns:mc="http://schemas.openxmlformats.org/markup-compatibility/2006">
              <mc:Choice xmlns:v="urn:schemas-microsoft-com:vml" Requires="v">
                <p:oleObj name="Equation" r:id="rId3" imgW="3136900" imgH="622300" progId="Equations">
                  <p:embed/>
                </p:oleObj>
              </mc:Choice>
              <mc:Fallback>
                <p:oleObj name="Equation" r:id="rId3" imgW="3136900" imgH="6223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514600"/>
                        <a:ext cx="277812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Text Box 6"/>
          <p:cNvSpPr txBox="1">
            <a:spLocks noChangeArrowheads="1"/>
          </p:cNvSpPr>
          <p:nvPr/>
        </p:nvSpPr>
        <p:spPr bwMode="blackWhite">
          <a:xfrm>
            <a:off x="2286000" y="3200400"/>
            <a:ext cx="4410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3200" b="1">
                <a:solidFill>
                  <a:srgbClr val="0066FF"/>
                </a:solidFill>
                <a:latin typeface="Times New Roman" panose="02020603050405020304" pitchFamily="18" charset="0"/>
              </a:rPr>
              <a:t>可以直接代入①呀！</a:t>
            </a:r>
          </a:p>
        </p:txBody>
      </p:sp>
      <p:sp>
        <p:nvSpPr>
          <p:cNvPr id="9222" name="AutoShape 7"/>
          <p:cNvSpPr>
            <a:spLocks noChangeArrowheads="1"/>
          </p:cNvSpPr>
          <p:nvPr/>
        </p:nvSpPr>
        <p:spPr bwMode="blackWhite">
          <a:xfrm>
            <a:off x="1600200" y="1676400"/>
            <a:ext cx="5638800" cy="2362200"/>
          </a:xfrm>
          <a:prstGeom prst="cloudCallout">
            <a:avLst>
              <a:gd name="adj1" fmla="val -31477"/>
              <a:gd name="adj2" fmla="val 51074"/>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endParaRPr kumimoji="1" lang="zh-CN" altLang="zh-CN" sz="3600" b="1">
              <a:solidFill>
                <a:srgbClr val="3333CC"/>
              </a:solidFill>
              <a:latin typeface="Times New Roman" panose="02020603050405020304" pitchFamily="18" charset="0"/>
              <a:ea typeface="华文行楷" pitchFamily="2" charset="-122"/>
            </a:endParaRPr>
          </a:p>
        </p:txBody>
      </p:sp>
      <p:sp>
        <p:nvSpPr>
          <p:cNvPr id="9223" name="Rectangle 8"/>
          <p:cNvSpPr>
            <a:spLocks noChangeArrowheads="1"/>
          </p:cNvSpPr>
          <p:nvPr/>
        </p:nvSpPr>
        <p:spPr bwMode="blackWhite">
          <a:xfrm>
            <a:off x="1905000" y="5562600"/>
            <a:ext cx="8953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r>
              <a:rPr kumimoji="1" lang="zh-CN" altLang="en-US" sz="2800" b="1">
                <a:solidFill>
                  <a:prstClr val="black"/>
                </a:solidFill>
                <a:latin typeface="Times New Roman" panose="02020603050405020304" pitchFamily="18" charset="0"/>
                <a:ea typeface="华文行楷" pitchFamily="2" charset="-122"/>
              </a:rPr>
              <a:t>小彬</a:t>
            </a:r>
          </a:p>
        </p:txBody>
      </p:sp>
      <p:sp>
        <p:nvSpPr>
          <p:cNvPr id="9224" name="WordArt 15"/>
          <p:cNvSpPr>
            <a:spLocks noChangeArrowheads="1" noChangeShapeType="1" noTextEdit="1"/>
          </p:cNvSpPr>
          <p:nvPr/>
        </p:nvSpPr>
        <p:spPr bwMode="auto">
          <a:xfrm>
            <a:off x="609600" y="457200"/>
            <a:ext cx="1219200" cy="1028700"/>
          </a:xfrm>
          <a:prstGeom prst="rect">
            <a:avLst/>
          </a:prstGeom>
        </p:spPr>
        <p:txBody>
          <a:bodyPr wrap="none" fromWordArt="1">
            <a:prstTxWarp prst="textSlantUp">
              <a:avLst>
                <a:gd name="adj" fmla="val 32056"/>
              </a:avLst>
            </a:prstTxWarp>
          </a:bodyPr>
          <a:lstStyle/>
          <a:p>
            <a:pPr algn="ctr"/>
            <a:r>
              <a:rPr lang="zh-CN" altLang="en-US" sz="3600" b="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outerShdw>
                </a:effectLst>
                <a:latin typeface="宋体" panose="02010600030101010101" pitchFamily="2" charset="-122"/>
              </a:rPr>
              <a:t>思路</a:t>
            </a:r>
          </a:p>
        </p:txBody>
      </p:sp>
      <p:grpSp>
        <p:nvGrpSpPr>
          <p:cNvPr id="9225" name="Group 16"/>
          <p:cNvGrpSpPr/>
          <p:nvPr/>
        </p:nvGrpSpPr>
        <p:grpSpPr bwMode="auto">
          <a:xfrm>
            <a:off x="2286000" y="381000"/>
            <a:ext cx="3559175" cy="1295400"/>
            <a:chOff x="1542" y="187"/>
            <a:chExt cx="2289" cy="943"/>
          </a:xfrm>
        </p:grpSpPr>
        <p:graphicFrame>
          <p:nvGraphicFramePr>
            <p:cNvPr id="9226" name="Object 17"/>
            <p:cNvGraphicFramePr>
              <a:graphicFrameLocks noChangeAspect="1"/>
            </p:cNvGraphicFramePr>
            <p:nvPr/>
          </p:nvGraphicFramePr>
          <p:xfrm>
            <a:off x="1542" y="187"/>
            <a:ext cx="1905" cy="943"/>
          </p:xfrm>
          <a:graphic>
            <a:graphicData uri="http://schemas.openxmlformats.org/presentationml/2006/ole">
              <mc:AlternateContent xmlns:mc="http://schemas.openxmlformats.org/markup-compatibility/2006">
                <mc:Choice xmlns:v="urn:schemas-microsoft-com:vml" Requires="v">
                  <p:oleObj name="公式" r:id="rId5" imgW="1231900" imgH="609600" progId="Equations">
                    <p:embed/>
                  </p:oleObj>
                </mc:Choice>
                <mc:Fallback>
                  <p:oleObj name="公式" r:id="rId5" imgW="1231900" imgH="6096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2" y="187"/>
                          <a:ext cx="1905" cy="9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7" name="Rectangle 18"/>
            <p:cNvSpPr>
              <a:spLocks noChangeArrowheads="1"/>
            </p:cNvSpPr>
            <p:nvPr/>
          </p:nvSpPr>
          <p:spPr bwMode="auto">
            <a:xfrm>
              <a:off x="3515" y="255"/>
              <a:ext cx="31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white"/>
                  </a:solidFill>
                  <a:latin typeface="Times New Roman" panose="02020603050405020304" pitchFamily="18" charset="0"/>
                </a:rPr>
                <a:t>①</a:t>
              </a:r>
            </a:p>
          </p:txBody>
        </p:sp>
        <p:sp>
          <p:nvSpPr>
            <p:cNvPr id="9228" name="Rectangle 19"/>
            <p:cNvSpPr>
              <a:spLocks noChangeArrowheads="1"/>
            </p:cNvSpPr>
            <p:nvPr/>
          </p:nvSpPr>
          <p:spPr bwMode="auto">
            <a:xfrm>
              <a:off x="3515" y="731"/>
              <a:ext cx="31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white"/>
                  </a:solidFill>
                  <a:latin typeface="Times New Roman" panose="02020603050405020304" pitchFamily="18" charset="0"/>
                </a:rPr>
                <a:t>②</a:t>
              </a:r>
            </a:p>
          </p:txBody>
        </p:sp>
      </p:grpSp>
      <p:pic>
        <p:nvPicPr>
          <p:cNvPr id="9229" name="Picture 23" descr="o2%2B"/>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3600" y="5029200"/>
            <a:ext cx="1436688"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2344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anim calcmode="lin" valueType="num">
                                      <p:cBhvr additive="base">
                                        <p:cTn id="7" dur="500" fill="hold"/>
                                        <p:tgtEl>
                                          <p:spTgt spid="819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 presetClass="entr" presetSubtype="16" fill="hold" nodeType="after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box(in)">
                                      <p:cBhvr>
                                        <p:cTn id="12" dur="500"/>
                                        <p:tgtEl>
                                          <p:spTgt spid="8197"/>
                                        </p:tgtEl>
                                      </p:cBhvr>
                                    </p:animEffect>
                                  </p:childTnLst>
                                </p:cTn>
                              </p:par>
                            </p:childTnLst>
                          </p:cTn>
                        </p:par>
                        <p:par>
                          <p:cTn id="13" fill="hold">
                            <p:stCondLst>
                              <p:cond delay="1000"/>
                            </p:stCondLst>
                            <p:childTnLst>
                              <p:par>
                                <p:cTn id="14" presetID="21" presetClass="entr" presetSubtype="4" fill="hold" nodeType="afterEffect">
                                  <p:stCondLst>
                                    <p:cond delay="0"/>
                                  </p:stCondLst>
                                  <p:childTnLst>
                                    <p:set>
                                      <p:cBhvr>
                                        <p:cTn id="15" dur="1" fill="hold">
                                          <p:stCondLst>
                                            <p:cond delay="0"/>
                                          </p:stCondLst>
                                        </p:cTn>
                                        <p:tgtEl>
                                          <p:spTgt spid="8198">
                                            <p:txEl>
                                              <p:pRg st="0" end="0"/>
                                            </p:txEl>
                                          </p:spTgt>
                                        </p:tgtEl>
                                        <p:attrNameLst>
                                          <p:attrName>style.visibility</p:attrName>
                                        </p:attrNameLst>
                                      </p:cBhvr>
                                      <p:to>
                                        <p:strVal val="visible"/>
                                      </p:to>
                                    </p:set>
                                    <p:animEffect transition="in" filter="wheel(4)">
                                      <p:cBhvr>
                                        <p:cTn id="16" dur="2000"/>
                                        <p:tgtEl>
                                          <p:spTgt spid="81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57986" r="15755" b="67567"/>
          <a:stretch>
            <a:fillRect/>
          </a:stretch>
        </p:blipFill>
        <p:spPr bwMode="blackWhite">
          <a:xfrm>
            <a:off x="395288" y="198913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AutoShape 6"/>
          <p:cNvSpPr>
            <a:spLocks noChangeArrowheads="1"/>
          </p:cNvSpPr>
          <p:nvPr/>
        </p:nvSpPr>
        <p:spPr bwMode="blackWhite">
          <a:xfrm>
            <a:off x="1295400" y="0"/>
            <a:ext cx="3276600" cy="1676400"/>
          </a:xfrm>
          <a:prstGeom prst="cloudCallout">
            <a:avLst>
              <a:gd name="adj1" fmla="val -44380"/>
              <a:gd name="adj2" fmla="val 107009"/>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endParaRPr kumimoji="1" lang="zh-CN" altLang="zh-CN" sz="3600" b="1">
              <a:solidFill>
                <a:srgbClr val="3333CC"/>
              </a:solidFill>
              <a:latin typeface="Times New Roman" panose="02020603050405020304" pitchFamily="18" charset="0"/>
              <a:ea typeface="华文行楷" pitchFamily="2" charset="-122"/>
            </a:endParaRPr>
          </a:p>
        </p:txBody>
      </p:sp>
      <p:grpSp>
        <p:nvGrpSpPr>
          <p:cNvPr id="2" name="Group 7"/>
          <p:cNvGrpSpPr/>
          <p:nvPr/>
        </p:nvGrpSpPr>
        <p:grpSpPr bwMode="auto">
          <a:xfrm>
            <a:off x="1727200" y="296863"/>
            <a:ext cx="2514600" cy="1044575"/>
            <a:chOff x="2736" y="2000"/>
            <a:chExt cx="1584" cy="658"/>
          </a:xfrm>
        </p:grpSpPr>
        <p:sp>
          <p:nvSpPr>
            <p:cNvPr id="10245" name="Text Box 8"/>
            <p:cNvSpPr txBox="1">
              <a:spLocks noChangeArrowheads="1"/>
            </p:cNvSpPr>
            <p:nvPr/>
          </p:nvSpPr>
          <p:spPr bwMode="blackWhite">
            <a:xfrm>
              <a:off x="3048" y="2000"/>
              <a:ext cx="38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3200" b="1">
                  <a:solidFill>
                    <a:srgbClr val="00CC00"/>
                  </a:solidFill>
                  <a:latin typeface="Times New Roman" panose="02020603050405020304" pitchFamily="18" charset="0"/>
                </a:rPr>
                <a:t>和</a:t>
              </a:r>
            </a:p>
          </p:txBody>
        </p:sp>
        <p:graphicFrame>
          <p:nvGraphicFramePr>
            <p:cNvPr id="10246" name="Object 1"/>
            <p:cNvGraphicFramePr>
              <a:graphicFrameLocks noChangeAspect="1"/>
            </p:cNvGraphicFramePr>
            <p:nvPr/>
          </p:nvGraphicFramePr>
          <p:xfrm>
            <a:off x="2784" y="2012"/>
            <a:ext cx="336" cy="296"/>
          </p:xfrm>
          <a:graphic>
            <a:graphicData uri="http://schemas.openxmlformats.org/presentationml/2006/ole">
              <mc:AlternateContent xmlns:mc="http://schemas.openxmlformats.org/markup-compatibility/2006">
                <mc:Choice xmlns:v="urn:schemas-microsoft-com:vml" Requires="v">
                  <p:oleObj name="Equation" r:id="rId3" imgW="711200" imgH="622300" progId="Equations">
                    <p:embed/>
                  </p:oleObj>
                </mc:Choice>
                <mc:Fallback>
                  <p:oleObj name="Equation" r:id="rId3" imgW="711200" imgH="6223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2012"/>
                          <a:ext cx="336"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2"/>
            <p:cNvGraphicFramePr>
              <a:graphicFrameLocks noChangeAspect="1"/>
            </p:cNvGraphicFramePr>
            <p:nvPr/>
          </p:nvGraphicFramePr>
          <p:xfrm>
            <a:off x="3384" y="2008"/>
            <a:ext cx="552" cy="296"/>
          </p:xfrm>
          <a:graphic>
            <a:graphicData uri="http://schemas.openxmlformats.org/presentationml/2006/ole">
              <mc:AlternateContent xmlns:mc="http://schemas.openxmlformats.org/markup-compatibility/2006">
                <mc:Choice xmlns:v="urn:schemas-microsoft-com:vml" Requires="v">
                  <p:oleObj name="Equation" r:id="rId5" imgW="1168400" imgH="622300" progId="Equations">
                    <p:embed/>
                  </p:oleObj>
                </mc:Choice>
                <mc:Fallback>
                  <p:oleObj name="Equation" r:id="rId5" imgW="1168400" imgH="6223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4" y="2008"/>
                          <a:ext cx="552" cy="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8" name="Text Box 11"/>
            <p:cNvSpPr txBox="1">
              <a:spLocks noChangeArrowheads="1"/>
            </p:cNvSpPr>
            <p:nvPr/>
          </p:nvSpPr>
          <p:spPr bwMode="blackWhite">
            <a:xfrm>
              <a:off x="2736" y="2400"/>
              <a:ext cx="15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kumimoji="1" lang="zh-CN" altLang="en-US" sz="2600" b="1">
                  <a:solidFill>
                    <a:srgbClr val="00CC00"/>
                  </a:solidFill>
                  <a:latin typeface="Times New Roman" panose="02020603050405020304" pitchFamily="18" charset="0"/>
                </a:rPr>
                <a:t>互为相反数</a:t>
              </a:r>
              <a:r>
                <a:rPr kumimoji="1" lang="en-US" altLang="zh-CN" sz="2600" b="1">
                  <a:solidFill>
                    <a:srgbClr val="00CC00"/>
                  </a:solidFill>
                  <a:latin typeface="Times New Roman" panose="02020603050405020304" pitchFamily="18" charset="0"/>
                </a:rPr>
                <a:t>……</a:t>
              </a:r>
            </a:p>
          </p:txBody>
        </p:sp>
      </p:grpSp>
      <p:sp>
        <p:nvSpPr>
          <p:cNvPr id="23564" name="Rectangle 12"/>
          <p:cNvSpPr>
            <a:spLocks noChangeArrowheads="1"/>
          </p:cNvSpPr>
          <p:nvPr/>
        </p:nvSpPr>
        <p:spPr bwMode="auto">
          <a:xfrm>
            <a:off x="4356100" y="1089025"/>
            <a:ext cx="4451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3333CC"/>
                </a:solidFill>
                <a:latin typeface="Wingdings" panose="05000000000000000000" pitchFamily="2" charset="2"/>
                <a:ea typeface="华文行楷" pitchFamily="2" charset="-122"/>
              </a:rPr>
              <a:t>按照小丽的思路，你能消去</a:t>
            </a:r>
          </a:p>
          <a:p>
            <a:r>
              <a:rPr kumimoji="1" lang="zh-CN" altLang="en-US" sz="2800" b="1">
                <a:solidFill>
                  <a:srgbClr val="3333CC"/>
                </a:solidFill>
                <a:latin typeface="Wingdings" panose="05000000000000000000" pitchFamily="2" charset="2"/>
                <a:ea typeface="华文行楷" pitchFamily="2" charset="-122"/>
              </a:rPr>
              <a:t>一个未知数吗？</a:t>
            </a:r>
          </a:p>
        </p:txBody>
      </p:sp>
      <p:sp>
        <p:nvSpPr>
          <p:cNvPr id="10250" name="Rectangle 13"/>
          <p:cNvSpPr>
            <a:spLocks noChangeArrowheads="1"/>
          </p:cNvSpPr>
          <p:nvPr/>
        </p:nvSpPr>
        <p:spPr bwMode="auto">
          <a:xfrm>
            <a:off x="1439863" y="2600325"/>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小丽</a:t>
            </a:r>
          </a:p>
        </p:txBody>
      </p:sp>
      <p:sp>
        <p:nvSpPr>
          <p:cNvPr id="23566" name="Rectangle 14"/>
          <p:cNvSpPr>
            <a:spLocks noChangeArrowheads="1"/>
          </p:cNvSpPr>
          <p:nvPr/>
        </p:nvSpPr>
        <p:spPr bwMode="auto">
          <a:xfrm>
            <a:off x="-993775" y="3644900"/>
            <a:ext cx="96234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19875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3x </a:t>
            </a:r>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5y</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2x </a:t>
            </a:r>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5y</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21    +  (</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11)</a:t>
            </a:r>
            <a:endParaRPr kumimoji="1" lang="en-US" altLang="zh-CN" sz="3200">
              <a:solidFill>
                <a:prstClr val="black"/>
              </a:solidFill>
              <a:latin typeface="Times New Roman" panose="02020603050405020304" pitchFamily="18" charset="0"/>
            </a:endParaRPr>
          </a:p>
          <a:p>
            <a:pPr algn="ctr"/>
            <a:r>
              <a:rPr kumimoji="1" lang="en-US" altLang="zh-CN" sz="3200" b="1">
                <a:solidFill>
                  <a:prstClr val="black"/>
                </a:solidFill>
                <a:latin typeface="Times New Roman" panose="02020603050405020304" pitchFamily="18" charset="0"/>
              </a:rPr>
              <a:t>             </a:t>
            </a:r>
            <a:endParaRPr kumimoji="1" lang="en-US" altLang="zh-CN" sz="3200">
              <a:solidFill>
                <a:prstClr val="black"/>
              </a:solidFill>
              <a:latin typeface="Times New Roman" panose="02020603050405020304" pitchFamily="18" charset="0"/>
            </a:endParaRPr>
          </a:p>
        </p:txBody>
      </p:sp>
      <p:sp>
        <p:nvSpPr>
          <p:cNvPr id="10252" name="Rectangle 16"/>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23569" name="Rectangle 17"/>
          <p:cNvSpPr>
            <a:spLocks noChangeArrowheads="1"/>
          </p:cNvSpPr>
          <p:nvPr/>
        </p:nvSpPr>
        <p:spPr bwMode="auto">
          <a:xfrm>
            <a:off x="287338" y="3368675"/>
            <a:ext cx="14843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3300"/>
                </a:solidFill>
                <a:latin typeface="Times New Roman" panose="02020603050405020304" pitchFamily="18" charset="0"/>
              </a:rPr>
              <a:t>分析：</a:t>
            </a:r>
            <a:r>
              <a:rPr kumimoji="1" lang="zh-CN" altLang="en-US" sz="2400">
                <a:solidFill>
                  <a:prstClr val="black"/>
                </a:solidFill>
                <a:latin typeface="Times New Roman" panose="02020603050405020304" pitchFamily="18" charset="0"/>
              </a:rPr>
              <a:t> </a:t>
            </a:r>
          </a:p>
        </p:txBody>
      </p:sp>
      <p:grpSp>
        <p:nvGrpSpPr>
          <p:cNvPr id="3" name="Group 18"/>
          <p:cNvGrpSpPr/>
          <p:nvPr/>
        </p:nvGrpSpPr>
        <p:grpSpPr bwMode="auto">
          <a:xfrm>
            <a:off x="2771775" y="2097088"/>
            <a:ext cx="3622675" cy="1497012"/>
            <a:chOff x="1542" y="187"/>
            <a:chExt cx="2282" cy="943"/>
          </a:xfrm>
        </p:grpSpPr>
        <p:graphicFrame>
          <p:nvGraphicFramePr>
            <p:cNvPr id="10255" name="Object 0"/>
            <p:cNvGraphicFramePr>
              <a:graphicFrameLocks noChangeAspect="1"/>
            </p:cNvGraphicFramePr>
            <p:nvPr/>
          </p:nvGraphicFramePr>
          <p:xfrm>
            <a:off x="1542" y="187"/>
            <a:ext cx="1905" cy="943"/>
          </p:xfrm>
          <a:graphic>
            <a:graphicData uri="http://schemas.openxmlformats.org/presentationml/2006/ole">
              <mc:AlternateContent xmlns:mc="http://schemas.openxmlformats.org/markup-compatibility/2006">
                <mc:Choice xmlns:v="urn:schemas-microsoft-com:vml" Requires="v">
                  <p:oleObj name="公式" r:id="rId7" imgW="927100" imgH="457200" progId="Equations">
                    <p:embed/>
                  </p:oleObj>
                </mc:Choice>
                <mc:Fallback>
                  <p:oleObj name="公式" r:id="rId7" imgW="927100" imgH="4572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2" y="187"/>
                          <a:ext cx="1905" cy="9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6" name="Rectangle 20"/>
            <p:cNvSpPr>
              <a:spLocks noChangeArrowheads="1"/>
            </p:cNvSpPr>
            <p:nvPr/>
          </p:nvSpPr>
          <p:spPr bwMode="auto">
            <a:xfrm>
              <a:off x="3515" y="25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000000"/>
                  </a:solidFill>
                  <a:latin typeface="Times New Roman" panose="02020603050405020304" pitchFamily="18" charset="0"/>
                </a:rPr>
                <a:t>①</a:t>
              </a:r>
            </a:p>
          </p:txBody>
        </p:sp>
        <p:sp>
          <p:nvSpPr>
            <p:cNvPr id="10257" name="Rectangle 21"/>
            <p:cNvSpPr>
              <a:spLocks noChangeArrowheads="1"/>
            </p:cNvSpPr>
            <p:nvPr/>
          </p:nvSpPr>
          <p:spPr bwMode="auto">
            <a:xfrm>
              <a:off x="3515" y="731"/>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000000"/>
                  </a:solidFill>
                  <a:latin typeface="Times New Roman" panose="02020603050405020304" pitchFamily="18" charset="0"/>
                </a:rPr>
                <a:t>②</a:t>
              </a:r>
            </a:p>
          </p:txBody>
        </p:sp>
      </p:grpSp>
      <p:sp>
        <p:nvSpPr>
          <p:cNvPr id="23574" name="Line 22"/>
          <p:cNvSpPr>
            <a:spLocks noChangeShapeType="1"/>
          </p:cNvSpPr>
          <p:nvPr/>
        </p:nvSpPr>
        <p:spPr bwMode="auto">
          <a:xfrm>
            <a:off x="3167063" y="2708275"/>
            <a:ext cx="129698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75" name="Line 23"/>
          <p:cNvSpPr>
            <a:spLocks noChangeShapeType="1"/>
          </p:cNvSpPr>
          <p:nvPr/>
        </p:nvSpPr>
        <p:spPr bwMode="auto">
          <a:xfrm>
            <a:off x="1584325" y="4292600"/>
            <a:ext cx="12969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76" name="Line 24"/>
          <p:cNvSpPr>
            <a:spLocks noChangeShapeType="1"/>
          </p:cNvSpPr>
          <p:nvPr/>
        </p:nvSpPr>
        <p:spPr bwMode="auto">
          <a:xfrm>
            <a:off x="3167063" y="3500438"/>
            <a:ext cx="13335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77" name="Line 25"/>
          <p:cNvSpPr>
            <a:spLocks noChangeShapeType="1"/>
          </p:cNvSpPr>
          <p:nvPr/>
        </p:nvSpPr>
        <p:spPr bwMode="auto">
          <a:xfrm>
            <a:off x="3995738" y="4292600"/>
            <a:ext cx="1333500"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78" name="Line 26"/>
          <p:cNvSpPr>
            <a:spLocks noChangeShapeType="1"/>
          </p:cNvSpPr>
          <p:nvPr/>
        </p:nvSpPr>
        <p:spPr bwMode="auto">
          <a:xfrm>
            <a:off x="5003800" y="2708275"/>
            <a:ext cx="647700" cy="0"/>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79" name="Line 27"/>
          <p:cNvSpPr>
            <a:spLocks noChangeShapeType="1"/>
          </p:cNvSpPr>
          <p:nvPr/>
        </p:nvSpPr>
        <p:spPr bwMode="auto">
          <a:xfrm>
            <a:off x="5076825" y="3500438"/>
            <a:ext cx="647700"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80" name="Line 28"/>
          <p:cNvSpPr>
            <a:spLocks noChangeShapeType="1"/>
          </p:cNvSpPr>
          <p:nvPr/>
        </p:nvSpPr>
        <p:spPr bwMode="auto">
          <a:xfrm>
            <a:off x="7632700" y="4292600"/>
            <a:ext cx="647700"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82" name="Line 30"/>
          <p:cNvSpPr>
            <a:spLocks noChangeShapeType="1"/>
          </p:cNvSpPr>
          <p:nvPr/>
        </p:nvSpPr>
        <p:spPr bwMode="auto">
          <a:xfrm>
            <a:off x="6084888" y="4257675"/>
            <a:ext cx="647700" cy="0"/>
          </a:xfrm>
          <a:prstGeom prst="line">
            <a:avLst/>
          </a:prstGeom>
          <a:noFill/>
          <a:ln w="38100">
            <a:solidFill>
              <a:srgbClr val="FF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84" name="Rectangle 32"/>
          <p:cNvSpPr>
            <a:spLocks noChangeArrowheads="1"/>
          </p:cNvSpPr>
          <p:nvPr/>
        </p:nvSpPr>
        <p:spPr bwMode="auto">
          <a:xfrm>
            <a:off x="2051050" y="4689475"/>
            <a:ext cx="62642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3X+5y +2</a:t>
            </a:r>
            <a:r>
              <a:rPr kumimoji="1" lang="en-US" altLang="zh-CN" sz="3600" b="1">
                <a:solidFill>
                  <a:prstClr val="black"/>
                </a:solidFill>
                <a:latin typeface="Times New Roman" panose="02020603050405020304" pitchFamily="18" charset="0"/>
              </a:rPr>
              <a:t>x</a:t>
            </a:r>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5y</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10                          </a:t>
            </a:r>
            <a:endParaRPr kumimoji="1" lang="en-US" altLang="zh-CN" sz="3200">
              <a:solidFill>
                <a:prstClr val="black"/>
              </a:solidFill>
              <a:latin typeface="Times New Roman" panose="02020603050405020304" pitchFamily="18" charset="0"/>
            </a:endParaRPr>
          </a:p>
        </p:txBody>
      </p:sp>
      <p:sp>
        <p:nvSpPr>
          <p:cNvPr id="23585" name="Rectangle 33"/>
          <p:cNvSpPr>
            <a:spLocks noChangeArrowheads="1"/>
          </p:cNvSpPr>
          <p:nvPr/>
        </p:nvSpPr>
        <p:spPr bwMode="auto">
          <a:xfrm>
            <a:off x="1547813" y="4329113"/>
            <a:ext cx="7123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①</a:t>
            </a:r>
            <a:r>
              <a:rPr kumimoji="1" lang="zh-CN" altLang="en-US" sz="2400" b="1">
                <a:solidFill>
                  <a:prstClr val="black"/>
                </a:solidFill>
                <a:latin typeface="Times New Roman" panose="02020603050405020304" pitchFamily="18" charset="0"/>
              </a:rPr>
              <a:t>左边    </a:t>
            </a:r>
            <a:r>
              <a:rPr kumimoji="1" lang="en-US" altLang="zh-CN" sz="2400" b="1">
                <a:solidFill>
                  <a:prstClr val="black"/>
                </a:solidFill>
                <a:latin typeface="Times New Roman" panose="02020603050405020304" pitchFamily="18" charset="0"/>
              </a:rPr>
              <a:t>+      ②  </a:t>
            </a:r>
            <a:r>
              <a:rPr kumimoji="1" lang="zh-CN" altLang="en-US" sz="2400" b="1">
                <a:solidFill>
                  <a:prstClr val="black"/>
                </a:solidFill>
                <a:latin typeface="Times New Roman" panose="02020603050405020304" pitchFamily="18" charset="0"/>
              </a:rPr>
              <a:t>左边         </a:t>
            </a:r>
            <a:r>
              <a:rPr kumimoji="1" lang="en-US" altLang="zh-CN" sz="2400" b="1">
                <a:solidFill>
                  <a:prstClr val="black"/>
                </a:solidFill>
                <a:latin typeface="Times New Roman" panose="02020603050405020304" pitchFamily="18" charset="0"/>
              </a:rPr>
              <a:t>=     ①  </a:t>
            </a:r>
            <a:r>
              <a:rPr kumimoji="1" lang="zh-CN" altLang="en-US" sz="2400" b="1">
                <a:solidFill>
                  <a:prstClr val="black"/>
                </a:solidFill>
                <a:latin typeface="Times New Roman" panose="02020603050405020304" pitchFamily="18" charset="0"/>
              </a:rPr>
              <a:t>左边 </a:t>
            </a:r>
            <a:r>
              <a:rPr kumimoji="1" lang="en-US" altLang="zh-CN" sz="2400" b="1">
                <a:solidFill>
                  <a:prstClr val="black"/>
                </a:solidFill>
                <a:latin typeface="Times New Roman" panose="02020603050405020304" pitchFamily="18" charset="0"/>
              </a:rPr>
              <a:t>+       ②</a:t>
            </a:r>
            <a:r>
              <a:rPr kumimoji="1" lang="zh-CN" altLang="en-US" sz="2400" b="1">
                <a:solidFill>
                  <a:prstClr val="black"/>
                </a:solidFill>
                <a:latin typeface="Times New Roman" panose="02020603050405020304" pitchFamily="18" charset="0"/>
              </a:rPr>
              <a:t>左边</a:t>
            </a:r>
          </a:p>
        </p:txBody>
      </p:sp>
      <p:sp>
        <p:nvSpPr>
          <p:cNvPr id="23603" name="Rectangle 51"/>
          <p:cNvSpPr>
            <a:spLocks noChangeArrowheads="1"/>
          </p:cNvSpPr>
          <p:nvPr/>
        </p:nvSpPr>
        <p:spPr bwMode="auto">
          <a:xfrm>
            <a:off x="2879725" y="5192713"/>
            <a:ext cx="457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200" b="1">
                <a:solidFill>
                  <a:prstClr val="black"/>
                </a:solidFill>
                <a:latin typeface="Times New Roman" panose="02020603050405020304" pitchFamily="18" charset="0"/>
              </a:rPr>
              <a:t>5x+0y </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10</a:t>
            </a:r>
            <a:endParaRPr kumimoji="1" lang="en-US" altLang="zh-CN" sz="3200">
              <a:solidFill>
                <a:prstClr val="black"/>
              </a:solidFill>
              <a:latin typeface="Times New Roman" panose="02020603050405020304" pitchFamily="18" charset="0"/>
            </a:endParaRPr>
          </a:p>
          <a:p>
            <a:pPr algn="ctr"/>
            <a:r>
              <a:rPr kumimoji="1" lang="en-US" altLang="zh-CN" sz="3200" b="1">
                <a:solidFill>
                  <a:prstClr val="black"/>
                </a:solidFill>
                <a:latin typeface="Times New Roman" panose="02020603050405020304" pitchFamily="18" charset="0"/>
              </a:rPr>
              <a:t>5</a:t>
            </a:r>
            <a:r>
              <a:rPr kumimoji="1" lang="en-US" altLang="zh-CN" sz="3200">
                <a:solidFill>
                  <a:prstClr val="black"/>
                </a:solidFill>
                <a:latin typeface="Times New Roman" panose="02020603050405020304" pitchFamily="18" charset="0"/>
              </a:rPr>
              <a:t>x=10</a:t>
            </a:r>
          </a:p>
        </p:txBody>
      </p:sp>
    </p:spTree>
    <p:extLst>
      <p:ext uri="{BB962C8B-B14F-4D97-AF65-F5344CB8AC3E}">
        <p14:creationId xmlns:p14="http://schemas.microsoft.com/office/powerpoint/2010/main" val="125253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3564"/>
                                        </p:tgtEl>
                                        <p:attrNameLst>
                                          <p:attrName>style.visibility</p:attrName>
                                        </p:attrNameLst>
                                      </p:cBhvr>
                                      <p:to>
                                        <p:strVal val="visible"/>
                                      </p:to>
                                    </p:set>
                                    <p:anim calcmode="lin" valueType="num">
                                      <p:cBhvr additive="base">
                                        <p:cTn id="12" dur="500" fill="hold"/>
                                        <p:tgtEl>
                                          <p:spTgt spid="23564"/>
                                        </p:tgtEl>
                                        <p:attrNameLst>
                                          <p:attrName>ppt_x</p:attrName>
                                        </p:attrNameLst>
                                      </p:cBhvr>
                                      <p:tavLst>
                                        <p:tav tm="0">
                                          <p:val>
                                            <p:strVal val="1+#ppt_w/2"/>
                                          </p:val>
                                        </p:tav>
                                        <p:tav tm="100000">
                                          <p:val>
                                            <p:strVal val="#ppt_x"/>
                                          </p:val>
                                        </p:tav>
                                      </p:tavLst>
                                    </p:anim>
                                    <p:anim calcmode="lin" valueType="num">
                                      <p:cBhvr additive="base">
                                        <p:cTn id="13" dur="500" fill="hold"/>
                                        <p:tgtEl>
                                          <p:spTgt spid="2356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23569">
                                            <p:txEl>
                                              <p:pRg st="0" end="0"/>
                                            </p:txEl>
                                          </p:spTgt>
                                        </p:tgtEl>
                                        <p:attrNameLst>
                                          <p:attrName>style.visibility</p:attrName>
                                        </p:attrNameLst>
                                      </p:cBhvr>
                                      <p:to>
                                        <p:strVal val="visible"/>
                                      </p:to>
                                    </p:set>
                                    <p:animEffect transition="in" filter="box(in)">
                                      <p:cBhvr>
                                        <p:cTn id="23" dur="500"/>
                                        <p:tgtEl>
                                          <p:spTgt spid="2356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23566">
                                            <p:txEl>
                                              <p:pRg st="0" end="0"/>
                                            </p:txEl>
                                          </p:spTgt>
                                        </p:tgtEl>
                                        <p:attrNameLst>
                                          <p:attrName>style.visibility</p:attrName>
                                        </p:attrNameLst>
                                      </p:cBhvr>
                                      <p:to>
                                        <p:strVal val="visible"/>
                                      </p:to>
                                    </p:set>
                                    <p:animEffect transition="in" filter="box(in)">
                                      <p:cBhvr>
                                        <p:cTn id="28" dur="500"/>
                                        <p:tgtEl>
                                          <p:spTgt spid="23566">
                                            <p:txEl>
                                              <p:pRg st="0" end="0"/>
                                            </p:txEl>
                                          </p:spTgt>
                                        </p:tgtEl>
                                      </p:cBhvr>
                                    </p:animEffect>
                                  </p:childTnLst>
                                </p:cTn>
                              </p:par>
                            </p:childTnLst>
                          </p:cTn>
                        </p:par>
                        <p:par>
                          <p:cTn id="29" fill="hold">
                            <p:stCondLst>
                              <p:cond delay="500"/>
                            </p:stCondLst>
                            <p:childTnLst>
                              <p:par>
                                <p:cTn id="30" presetID="4" presetClass="entr" presetSubtype="16" fill="hold" grpId="0" nodeType="afterEffect">
                                  <p:stCondLst>
                                    <p:cond delay="0"/>
                                  </p:stCondLst>
                                  <p:childTnLst>
                                    <p:set>
                                      <p:cBhvr>
                                        <p:cTn id="31" dur="1" fill="hold">
                                          <p:stCondLst>
                                            <p:cond delay="0"/>
                                          </p:stCondLst>
                                        </p:cTn>
                                        <p:tgtEl>
                                          <p:spTgt spid="23574"/>
                                        </p:tgtEl>
                                        <p:attrNameLst>
                                          <p:attrName>style.visibility</p:attrName>
                                        </p:attrNameLst>
                                      </p:cBhvr>
                                      <p:to>
                                        <p:strVal val="visible"/>
                                      </p:to>
                                    </p:set>
                                    <p:animEffect transition="in" filter="box(in)">
                                      <p:cBhvr>
                                        <p:cTn id="32" dur="500"/>
                                        <p:tgtEl>
                                          <p:spTgt spid="23574"/>
                                        </p:tgtEl>
                                      </p:cBhvr>
                                    </p:animEffect>
                                  </p:childTnLst>
                                </p:cTn>
                              </p:par>
                            </p:childTnLst>
                          </p:cTn>
                        </p:par>
                        <p:par>
                          <p:cTn id="33" fill="hold">
                            <p:stCondLst>
                              <p:cond delay="1000"/>
                            </p:stCondLst>
                            <p:childTnLst>
                              <p:par>
                                <p:cTn id="34" presetID="4" presetClass="entr" presetSubtype="16" fill="hold" grpId="0" nodeType="afterEffect">
                                  <p:stCondLst>
                                    <p:cond delay="0"/>
                                  </p:stCondLst>
                                  <p:childTnLst>
                                    <p:set>
                                      <p:cBhvr>
                                        <p:cTn id="35" dur="1" fill="hold">
                                          <p:stCondLst>
                                            <p:cond delay="0"/>
                                          </p:stCondLst>
                                        </p:cTn>
                                        <p:tgtEl>
                                          <p:spTgt spid="23575"/>
                                        </p:tgtEl>
                                        <p:attrNameLst>
                                          <p:attrName>style.visibility</p:attrName>
                                        </p:attrNameLst>
                                      </p:cBhvr>
                                      <p:to>
                                        <p:strVal val="visible"/>
                                      </p:to>
                                    </p:set>
                                    <p:animEffect transition="in" filter="box(in)">
                                      <p:cBhvr>
                                        <p:cTn id="36" dur="500"/>
                                        <p:tgtEl>
                                          <p:spTgt spid="23575"/>
                                        </p:tgtEl>
                                      </p:cBhvr>
                                    </p:animEffect>
                                  </p:childTnLst>
                                </p:cTn>
                              </p:par>
                            </p:childTnLst>
                          </p:cTn>
                        </p:par>
                        <p:par>
                          <p:cTn id="37" fill="hold">
                            <p:stCondLst>
                              <p:cond delay="1500"/>
                            </p:stCondLst>
                            <p:childTnLst>
                              <p:par>
                                <p:cTn id="38" presetID="4" presetClass="entr" presetSubtype="16" fill="hold" grpId="0" nodeType="afterEffect">
                                  <p:stCondLst>
                                    <p:cond delay="0"/>
                                  </p:stCondLst>
                                  <p:childTnLst>
                                    <p:set>
                                      <p:cBhvr>
                                        <p:cTn id="39" dur="1" fill="hold">
                                          <p:stCondLst>
                                            <p:cond delay="0"/>
                                          </p:stCondLst>
                                        </p:cTn>
                                        <p:tgtEl>
                                          <p:spTgt spid="23576"/>
                                        </p:tgtEl>
                                        <p:attrNameLst>
                                          <p:attrName>style.visibility</p:attrName>
                                        </p:attrNameLst>
                                      </p:cBhvr>
                                      <p:to>
                                        <p:strVal val="visible"/>
                                      </p:to>
                                    </p:set>
                                    <p:animEffect transition="in" filter="box(in)">
                                      <p:cBhvr>
                                        <p:cTn id="40" dur="500"/>
                                        <p:tgtEl>
                                          <p:spTgt spid="23576"/>
                                        </p:tgtEl>
                                      </p:cBhvr>
                                    </p:animEffect>
                                  </p:childTnLst>
                                </p:cTn>
                              </p:par>
                            </p:childTnLst>
                          </p:cTn>
                        </p:par>
                        <p:par>
                          <p:cTn id="41" fill="hold">
                            <p:stCondLst>
                              <p:cond delay="2000"/>
                            </p:stCondLst>
                            <p:childTnLst>
                              <p:par>
                                <p:cTn id="42" presetID="4" presetClass="entr" presetSubtype="16" fill="hold" grpId="0" nodeType="afterEffect">
                                  <p:stCondLst>
                                    <p:cond delay="0"/>
                                  </p:stCondLst>
                                  <p:childTnLst>
                                    <p:set>
                                      <p:cBhvr>
                                        <p:cTn id="43" dur="1" fill="hold">
                                          <p:stCondLst>
                                            <p:cond delay="0"/>
                                          </p:stCondLst>
                                        </p:cTn>
                                        <p:tgtEl>
                                          <p:spTgt spid="23577"/>
                                        </p:tgtEl>
                                        <p:attrNameLst>
                                          <p:attrName>style.visibility</p:attrName>
                                        </p:attrNameLst>
                                      </p:cBhvr>
                                      <p:to>
                                        <p:strVal val="visible"/>
                                      </p:to>
                                    </p:set>
                                    <p:animEffect transition="in" filter="box(in)">
                                      <p:cBhvr>
                                        <p:cTn id="44" dur="500"/>
                                        <p:tgtEl>
                                          <p:spTgt spid="23577"/>
                                        </p:tgtEl>
                                      </p:cBhvr>
                                    </p:animEffect>
                                  </p:childTnLst>
                                </p:cTn>
                              </p:par>
                            </p:childTnLst>
                          </p:cTn>
                        </p:par>
                        <p:par>
                          <p:cTn id="45" fill="hold">
                            <p:stCondLst>
                              <p:cond delay="2500"/>
                            </p:stCondLst>
                            <p:childTnLst>
                              <p:par>
                                <p:cTn id="46" presetID="4" presetClass="entr" presetSubtype="32" fill="hold" grpId="0" nodeType="afterEffect">
                                  <p:stCondLst>
                                    <p:cond delay="0"/>
                                  </p:stCondLst>
                                  <p:childTnLst>
                                    <p:set>
                                      <p:cBhvr>
                                        <p:cTn id="47" dur="1" fill="hold">
                                          <p:stCondLst>
                                            <p:cond delay="0"/>
                                          </p:stCondLst>
                                        </p:cTn>
                                        <p:tgtEl>
                                          <p:spTgt spid="23578"/>
                                        </p:tgtEl>
                                        <p:attrNameLst>
                                          <p:attrName>style.visibility</p:attrName>
                                        </p:attrNameLst>
                                      </p:cBhvr>
                                      <p:to>
                                        <p:strVal val="visible"/>
                                      </p:to>
                                    </p:set>
                                    <p:animEffect transition="in" filter="box(out)">
                                      <p:cBhvr>
                                        <p:cTn id="48" dur="1000"/>
                                        <p:tgtEl>
                                          <p:spTgt spid="23578"/>
                                        </p:tgtEl>
                                      </p:cBhvr>
                                    </p:animEffect>
                                  </p:childTnLst>
                                </p:cTn>
                              </p:par>
                            </p:childTnLst>
                          </p:cTn>
                        </p:par>
                        <p:par>
                          <p:cTn id="49" fill="hold">
                            <p:stCondLst>
                              <p:cond delay="3500"/>
                            </p:stCondLst>
                            <p:childTnLst>
                              <p:par>
                                <p:cTn id="50" presetID="5" presetClass="entr" presetSubtype="10" fill="hold" grpId="0" nodeType="afterEffect">
                                  <p:stCondLst>
                                    <p:cond delay="0"/>
                                  </p:stCondLst>
                                  <p:childTnLst>
                                    <p:set>
                                      <p:cBhvr>
                                        <p:cTn id="51" dur="1" fill="hold">
                                          <p:stCondLst>
                                            <p:cond delay="0"/>
                                          </p:stCondLst>
                                        </p:cTn>
                                        <p:tgtEl>
                                          <p:spTgt spid="23582"/>
                                        </p:tgtEl>
                                        <p:attrNameLst>
                                          <p:attrName>style.visibility</p:attrName>
                                        </p:attrNameLst>
                                      </p:cBhvr>
                                      <p:to>
                                        <p:strVal val="visible"/>
                                      </p:to>
                                    </p:set>
                                    <p:animEffect transition="in" filter="checkerboard(across)">
                                      <p:cBhvr>
                                        <p:cTn id="52" dur="500"/>
                                        <p:tgtEl>
                                          <p:spTgt spid="23582"/>
                                        </p:tgtEl>
                                      </p:cBhvr>
                                    </p:animEffect>
                                  </p:childTnLst>
                                </p:cTn>
                              </p:par>
                            </p:childTnLst>
                          </p:cTn>
                        </p:par>
                        <p:par>
                          <p:cTn id="53" fill="hold">
                            <p:stCondLst>
                              <p:cond delay="4000"/>
                            </p:stCondLst>
                            <p:childTnLst>
                              <p:par>
                                <p:cTn id="54" presetID="3" presetClass="entr" presetSubtype="10" fill="hold" grpId="0" nodeType="afterEffect">
                                  <p:stCondLst>
                                    <p:cond delay="0"/>
                                  </p:stCondLst>
                                  <p:childTnLst>
                                    <p:set>
                                      <p:cBhvr>
                                        <p:cTn id="55" dur="1" fill="hold">
                                          <p:stCondLst>
                                            <p:cond delay="0"/>
                                          </p:stCondLst>
                                        </p:cTn>
                                        <p:tgtEl>
                                          <p:spTgt spid="23579"/>
                                        </p:tgtEl>
                                        <p:attrNameLst>
                                          <p:attrName>style.visibility</p:attrName>
                                        </p:attrNameLst>
                                      </p:cBhvr>
                                      <p:to>
                                        <p:strVal val="visible"/>
                                      </p:to>
                                    </p:set>
                                    <p:animEffect transition="in" filter="blinds(horizontal)">
                                      <p:cBhvr>
                                        <p:cTn id="56" dur="500"/>
                                        <p:tgtEl>
                                          <p:spTgt spid="23579"/>
                                        </p:tgtEl>
                                      </p:cBhvr>
                                    </p:animEffect>
                                  </p:childTnLst>
                                </p:cTn>
                              </p:par>
                            </p:childTnLst>
                          </p:cTn>
                        </p:par>
                        <p:par>
                          <p:cTn id="57" fill="hold">
                            <p:stCondLst>
                              <p:cond delay="4500"/>
                            </p:stCondLst>
                            <p:childTnLst>
                              <p:par>
                                <p:cTn id="58" presetID="4" presetClass="entr" presetSubtype="16" fill="hold" grpId="0" nodeType="afterEffect">
                                  <p:stCondLst>
                                    <p:cond delay="0"/>
                                  </p:stCondLst>
                                  <p:childTnLst>
                                    <p:set>
                                      <p:cBhvr>
                                        <p:cTn id="59" dur="1" fill="hold">
                                          <p:stCondLst>
                                            <p:cond delay="0"/>
                                          </p:stCondLst>
                                        </p:cTn>
                                        <p:tgtEl>
                                          <p:spTgt spid="23580"/>
                                        </p:tgtEl>
                                        <p:attrNameLst>
                                          <p:attrName>style.visibility</p:attrName>
                                        </p:attrNameLst>
                                      </p:cBhvr>
                                      <p:to>
                                        <p:strVal val="visible"/>
                                      </p:to>
                                    </p:set>
                                    <p:animEffect transition="in" filter="box(in)">
                                      <p:cBhvr>
                                        <p:cTn id="60" dur="1000"/>
                                        <p:tgtEl>
                                          <p:spTgt spid="23580"/>
                                        </p:tgtEl>
                                      </p:cBhvr>
                                    </p:animEffect>
                                  </p:childTnLst>
                                </p:cTn>
                              </p:par>
                            </p:childTnLst>
                          </p:cTn>
                        </p:par>
                        <p:par>
                          <p:cTn id="61" fill="hold">
                            <p:stCondLst>
                              <p:cond delay="5500"/>
                            </p:stCondLst>
                            <p:childTnLst>
                              <p:par>
                                <p:cTn id="62" presetID="5" presetClass="entr" presetSubtype="10" fill="hold" grpId="0" nodeType="afterEffect">
                                  <p:stCondLst>
                                    <p:cond delay="0"/>
                                  </p:stCondLst>
                                  <p:childTnLst>
                                    <p:set>
                                      <p:cBhvr>
                                        <p:cTn id="63" dur="1" fill="hold">
                                          <p:stCondLst>
                                            <p:cond delay="0"/>
                                          </p:stCondLst>
                                        </p:cTn>
                                        <p:tgtEl>
                                          <p:spTgt spid="23585"/>
                                        </p:tgtEl>
                                        <p:attrNameLst>
                                          <p:attrName>style.visibility</p:attrName>
                                        </p:attrNameLst>
                                      </p:cBhvr>
                                      <p:to>
                                        <p:strVal val="visible"/>
                                      </p:to>
                                    </p:set>
                                    <p:animEffect transition="in" filter="checkerboard(across)">
                                      <p:cBhvr>
                                        <p:cTn id="64" dur="2000"/>
                                        <p:tgtEl>
                                          <p:spTgt spid="23585"/>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3584"/>
                                        </p:tgtEl>
                                        <p:attrNameLst>
                                          <p:attrName>style.visibility</p:attrName>
                                        </p:attrNameLst>
                                      </p:cBhvr>
                                      <p:to>
                                        <p:strVal val="visible"/>
                                      </p:to>
                                    </p:set>
                                    <p:anim calcmode="lin" valueType="num">
                                      <p:cBhvr additive="base">
                                        <p:cTn id="69" dur="500" fill="hold"/>
                                        <p:tgtEl>
                                          <p:spTgt spid="23584"/>
                                        </p:tgtEl>
                                        <p:attrNameLst>
                                          <p:attrName>ppt_x</p:attrName>
                                        </p:attrNameLst>
                                      </p:cBhvr>
                                      <p:tavLst>
                                        <p:tav tm="0">
                                          <p:val>
                                            <p:strVal val="#ppt_x"/>
                                          </p:val>
                                        </p:tav>
                                        <p:tav tm="100000">
                                          <p:val>
                                            <p:strVal val="#ppt_x"/>
                                          </p:val>
                                        </p:tav>
                                      </p:tavLst>
                                    </p:anim>
                                    <p:anim calcmode="lin" valueType="num">
                                      <p:cBhvr additive="base">
                                        <p:cTn id="70" dur="500" fill="hold"/>
                                        <p:tgtEl>
                                          <p:spTgt spid="2358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3603"/>
                                        </p:tgtEl>
                                        <p:attrNameLst>
                                          <p:attrName>style.visibility</p:attrName>
                                        </p:attrNameLst>
                                      </p:cBhvr>
                                      <p:to>
                                        <p:strVal val="visible"/>
                                      </p:to>
                                    </p:set>
                                    <p:anim calcmode="lin" valueType="num">
                                      <p:cBhvr additive="base">
                                        <p:cTn id="75" dur="500" fill="hold"/>
                                        <p:tgtEl>
                                          <p:spTgt spid="23603"/>
                                        </p:tgtEl>
                                        <p:attrNameLst>
                                          <p:attrName>ppt_x</p:attrName>
                                        </p:attrNameLst>
                                      </p:cBhvr>
                                      <p:tavLst>
                                        <p:tav tm="0">
                                          <p:val>
                                            <p:strVal val="#ppt_x"/>
                                          </p:val>
                                        </p:tav>
                                        <p:tav tm="100000">
                                          <p:val>
                                            <p:strVal val="#ppt_x"/>
                                          </p:val>
                                        </p:tav>
                                      </p:tavLst>
                                    </p:anim>
                                    <p:anim calcmode="lin" valueType="num">
                                      <p:cBhvr additive="base">
                                        <p:cTn id="76" dur="500" fill="hold"/>
                                        <p:tgtEl>
                                          <p:spTgt spid="236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4" grpId="0"/>
      <p:bldP spid="23574" grpId="0" animBg="1"/>
      <p:bldP spid="23575" grpId="0" animBg="1"/>
      <p:bldP spid="23576" grpId="0" animBg="1"/>
      <p:bldP spid="23577" grpId="0" animBg="1"/>
      <p:bldP spid="23578" grpId="0" animBg="1"/>
      <p:bldP spid="23579" grpId="0" animBg="1"/>
      <p:bldP spid="23580" grpId="0" animBg="1"/>
      <p:bldP spid="23582" grpId="0" animBg="1"/>
      <p:bldP spid="23584" grpId="0"/>
      <p:bldP spid="23585" grpId="0"/>
      <p:bldP spid="2360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755650" y="1484313"/>
            <a:ext cx="76327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rPr>
              <a:t>两个二元一次方程中同一未知数的系数</a:t>
            </a:r>
            <a:r>
              <a:rPr lang="zh-CN" altLang="en-US" sz="4000" b="1">
                <a:solidFill>
                  <a:srgbClr val="FF3300"/>
                </a:solidFill>
                <a:latin typeface="Times New Roman" panose="02020603050405020304" pitchFamily="18" charset="0"/>
              </a:rPr>
              <a:t>相反或相等</a:t>
            </a:r>
            <a:r>
              <a:rPr lang="zh-CN" altLang="en-US" sz="4000" b="1">
                <a:solidFill>
                  <a:prstClr val="black"/>
                </a:solidFill>
                <a:latin typeface="Times New Roman" panose="02020603050405020304" pitchFamily="18" charset="0"/>
              </a:rPr>
              <a:t>时，将两个方程的两边分别</a:t>
            </a:r>
            <a:r>
              <a:rPr lang="zh-CN" altLang="en-US" sz="4000" b="1">
                <a:solidFill>
                  <a:srgbClr val="FF3300"/>
                </a:solidFill>
                <a:latin typeface="Times New Roman" panose="02020603050405020304" pitchFamily="18" charset="0"/>
              </a:rPr>
              <a:t>相加或相减</a:t>
            </a:r>
            <a:r>
              <a:rPr lang="zh-CN" altLang="en-US" sz="4000" b="1">
                <a:solidFill>
                  <a:prstClr val="black"/>
                </a:solidFill>
                <a:latin typeface="Times New Roman" panose="02020603050405020304" pitchFamily="18" charset="0"/>
              </a:rPr>
              <a:t>，就能消去这个</a:t>
            </a:r>
            <a:r>
              <a:rPr lang="zh-CN" altLang="en-US" sz="4000" b="1">
                <a:solidFill>
                  <a:srgbClr val="FF3300"/>
                </a:solidFill>
                <a:latin typeface="Times New Roman" panose="02020603050405020304" pitchFamily="18" charset="0"/>
              </a:rPr>
              <a:t>未知数</a:t>
            </a:r>
            <a:r>
              <a:rPr lang="zh-CN" altLang="en-US" sz="4000" b="1">
                <a:solidFill>
                  <a:prstClr val="black"/>
                </a:solidFill>
                <a:latin typeface="Times New Roman" panose="02020603050405020304" pitchFamily="18" charset="0"/>
              </a:rPr>
              <a:t>，得到一个</a:t>
            </a:r>
            <a:r>
              <a:rPr lang="zh-CN" altLang="en-US" sz="4000" b="1">
                <a:solidFill>
                  <a:srgbClr val="FF3300"/>
                </a:solidFill>
                <a:latin typeface="Times New Roman" panose="02020603050405020304" pitchFamily="18" charset="0"/>
              </a:rPr>
              <a:t>一元一次方程</a:t>
            </a:r>
            <a:r>
              <a:rPr lang="zh-CN" altLang="en-US" sz="4000" b="1">
                <a:solidFill>
                  <a:prstClr val="black"/>
                </a:solidFill>
                <a:latin typeface="Times New Roman" panose="02020603050405020304" pitchFamily="18" charset="0"/>
              </a:rPr>
              <a:t>，这种方法叫做加减消元法，简称加减法</a:t>
            </a:r>
            <a:r>
              <a:rPr lang="en-US" altLang="zh-CN" sz="4000" b="1">
                <a:solidFill>
                  <a:prstClr val="black"/>
                </a:solidFill>
                <a:latin typeface="Times New Roman" panose="02020603050405020304" pitchFamily="18" charset="0"/>
              </a:rPr>
              <a:t>(addition</a:t>
            </a:r>
            <a:r>
              <a:rPr lang="zh-CN" altLang="en-US" sz="4000" b="1">
                <a:solidFill>
                  <a:prstClr val="black"/>
                </a:solidFill>
                <a:latin typeface="Times New Roman" panose="02020603050405020304" pitchFamily="18" charset="0"/>
              </a:rPr>
              <a:t>－</a:t>
            </a:r>
            <a:r>
              <a:rPr lang="en-US" altLang="zh-CN" sz="4000" b="1">
                <a:solidFill>
                  <a:prstClr val="black"/>
                </a:solidFill>
                <a:latin typeface="Times New Roman" panose="02020603050405020304" pitchFamily="18" charset="0"/>
              </a:rPr>
              <a:t>subtraction  method)</a:t>
            </a:r>
            <a:r>
              <a:rPr lang="zh-CN" altLang="en-US" sz="4000" b="1">
                <a:solidFill>
                  <a:prstClr val="black"/>
                </a:solidFill>
                <a:latin typeface="Times New Roman" panose="02020603050405020304" pitchFamily="18" charset="0"/>
              </a:rPr>
              <a:t>。</a:t>
            </a:r>
          </a:p>
        </p:txBody>
      </p:sp>
      <p:sp>
        <p:nvSpPr>
          <p:cNvPr id="11267" name="Text Box 4"/>
          <p:cNvSpPr txBox="1">
            <a:spLocks noChangeArrowheads="1"/>
          </p:cNvSpPr>
          <p:nvPr/>
        </p:nvSpPr>
        <p:spPr bwMode="auto">
          <a:xfrm>
            <a:off x="468313" y="476250"/>
            <a:ext cx="518477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4400" b="1">
                <a:solidFill>
                  <a:prstClr val="black"/>
                </a:solidFill>
                <a:latin typeface="Times New Roman" panose="02020603050405020304" pitchFamily="18" charset="0"/>
              </a:rPr>
              <a:t>   </a:t>
            </a:r>
            <a:r>
              <a:rPr lang="zh-CN" altLang="en-US" sz="4400" b="1">
                <a:solidFill>
                  <a:prstClr val="black"/>
                </a:solidFill>
                <a:latin typeface="Times New Roman" panose="02020603050405020304" pitchFamily="18" charset="0"/>
              </a:rPr>
              <a:t>加减消元法的概念</a:t>
            </a:r>
          </a:p>
          <a:p>
            <a:pPr>
              <a:spcBef>
                <a:spcPct val="50000"/>
              </a:spcBef>
            </a:pPr>
            <a:endParaRPr kumimoji="1" lang="en-US" altLang="zh-CN" sz="440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115653496"/>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5"/>
          <p:cNvSpPr>
            <a:spLocks noChangeArrowheads="1"/>
          </p:cNvSpPr>
          <p:nvPr/>
        </p:nvSpPr>
        <p:spPr bwMode="auto">
          <a:xfrm>
            <a:off x="538163" y="4113213"/>
            <a:ext cx="4775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9334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kumimoji="1" lang="en-US" altLang="zh-CN" sz="3200">
              <a:solidFill>
                <a:srgbClr val="000000"/>
              </a:solidFill>
              <a:latin typeface="Times New Roman" panose="02020603050405020304" pitchFamily="18" charset="0"/>
              <a:cs typeface="Times New Roman" panose="02020603050405020304" pitchFamily="18" charset="0"/>
            </a:endParaRPr>
          </a:p>
          <a:p>
            <a:pPr eaLnBrk="0" hangingPunct="0"/>
            <a:r>
              <a:rPr kumimoji="1" lang="zh-CN" altLang="en-US" sz="3200">
                <a:solidFill>
                  <a:srgbClr val="000000"/>
                </a:solidFill>
                <a:latin typeface="Times New Roman" panose="02020603050405020304" pitchFamily="18" charset="0"/>
                <a:cs typeface="Times New Roman" panose="02020603050405020304" pitchFamily="18" charset="0"/>
              </a:rPr>
              <a:t>所以原方程组的解是</a:t>
            </a:r>
            <a:endParaRPr kumimoji="1" lang="zh-CN" altLang="en-US" sz="3200">
              <a:solidFill>
                <a:prstClr val="black"/>
              </a:solidFill>
              <a:latin typeface="Times New Roman" panose="02020603050405020304" pitchFamily="18" charset="0"/>
            </a:endParaRPr>
          </a:p>
        </p:txBody>
      </p:sp>
      <p:graphicFrame>
        <p:nvGraphicFramePr>
          <p:cNvPr id="304128" name="Object 0"/>
          <p:cNvGraphicFramePr>
            <a:graphicFrameLocks noChangeAspect="1"/>
          </p:cNvGraphicFramePr>
          <p:nvPr/>
        </p:nvGraphicFramePr>
        <p:xfrm>
          <a:off x="5183188" y="4149725"/>
          <a:ext cx="1681162" cy="1717675"/>
        </p:xfrm>
        <a:graphic>
          <a:graphicData uri="http://schemas.openxmlformats.org/presentationml/2006/ole">
            <mc:AlternateContent xmlns:mc="http://schemas.openxmlformats.org/markup-compatibility/2006">
              <mc:Choice xmlns:v="urn:schemas-microsoft-com:vml" Requires="v">
                <p:oleObj name="公式" r:id="rId2" imgW="444500" imgH="457200" progId="Equations">
                  <p:embed/>
                </p:oleObj>
              </mc:Choice>
              <mc:Fallback>
                <p:oleObj name="公式" r:id="rId2" imgW="4445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188" y="4149725"/>
                        <a:ext cx="1681162" cy="171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2" name="Rectangle 6"/>
          <p:cNvSpPr>
            <a:spLocks noChangeArrowheads="1"/>
          </p:cNvSpPr>
          <p:nvPr/>
        </p:nvSpPr>
        <p:spPr bwMode="auto">
          <a:xfrm>
            <a:off x="3121025" y="3932238"/>
            <a:ext cx="228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1400">
                <a:solidFill>
                  <a:prstClr val="black"/>
                </a:solidFill>
                <a:latin typeface="Times New Roman" panose="02020603050405020304" pitchFamily="18" charset="0"/>
              </a:rPr>
              <a:t> </a:t>
            </a:r>
            <a:endParaRPr kumimoji="1" lang="en-US" altLang="zh-CN" sz="2400">
              <a:solidFill>
                <a:prstClr val="black"/>
              </a:solidFill>
              <a:latin typeface="Times New Roman" panose="02020603050405020304" pitchFamily="18" charset="0"/>
            </a:endParaRPr>
          </a:p>
        </p:txBody>
      </p:sp>
      <p:sp>
        <p:nvSpPr>
          <p:cNvPr id="12293" name="Rectangle 8"/>
          <p:cNvSpPr>
            <a:spLocks noChangeArrowheads="1"/>
          </p:cNvSpPr>
          <p:nvPr/>
        </p:nvSpPr>
        <p:spPr bwMode="auto">
          <a:xfrm>
            <a:off x="-288925"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grpSp>
        <p:nvGrpSpPr>
          <p:cNvPr id="12294" name="Group 11"/>
          <p:cNvGrpSpPr/>
          <p:nvPr/>
        </p:nvGrpSpPr>
        <p:grpSpPr bwMode="auto">
          <a:xfrm>
            <a:off x="2087563" y="296863"/>
            <a:ext cx="3851275" cy="1511300"/>
            <a:chOff x="1542" y="187"/>
            <a:chExt cx="2261" cy="943"/>
          </a:xfrm>
        </p:grpSpPr>
        <p:graphicFrame>
          <p:nvGraphicFramePr>
            <p:cNvPr id="12295" name="Object 1"/>
            <p:cNvGraphicFramePr>
              <a:graphicFrameLocks noChangeAspect="1"/>
            </p:cNvGraphicFramePr>
            <p:nvPr/>
          </p:nvGraphicFramePr>
          <p:xfrm>
            <a:off x="1542" y="187"/>
            <a:ext cx="1905" cy="943"/>
          </p:xfrm>
          <a:graphic>
            <a:graphicData uri="http://schemas.openxmlformats.org/presentationml/2006/ole">
              <mc:AlternateContent xmlns:mc="http://schemas.openxmlformats.org/markup-compatibility/2006">
                <mc:Choice xmlns:v="urn:schemas-microsoft-com:vml" Requires="v">
                  <p:oleObj name="公式" r:id="rId4" imgW="927100" imgH="457200" progId="Equations">
                    <p:embed/>
                  </p:oleObj>
                </mc:Choice>
                <mc:Fallback>
                  <p:oleObj name="公式" r:id="rId4" imgW="927100" imgH="457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 y="187"/>
                          <a:ext cx="1905" cy="9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6" name="Rectangle 9"/>
            <p:cNvSpPr>
              <a:spLocks noChangeArrowheads="1"/>
            </p:cNvSpPr>
            <p:nvPr/>
          </p:nvSpPr>
          <p:spPr bwMode="auto">
            <a:xfrm>
              <a:off x="3515" y="255"/>
              <a:ext cx="28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000000"/>
                  </a:solidFill>
                  <a:latin typeface="Times New Roman" panose="02020603050405020304" pitchFamily="18" charset="0"/>
                </a:rPr>
                <a:t>①</a:t>
              </a:r>
            </a:p>
          </p:txBody>
        </p:sp>
        <p:sp>
          <p:nvSpPr>
            <p:cNvPr id="12297" name="Rectangle 10"/>
            <p:cNvSpPr>
              <a:spLocks noChangeArrowheads="1"/>
            </p:cNvSpPr>
            <p:nvPr/>
          </p:nvSpPr>
          <p:spPr bwMode="auto">
            <a:xfrm>
              <a:off x="3515" y="731"/>
              <a:ext cx="288"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000000"/>
                  </a:solidFill>
                  <a:latin typeface="Times New Roman" panose="02020603050405020304" pitchFamily="18" charset="0"/>
                </a:rPr>
                <a:t>②</a:t>
              </a:r>
            </a:p>
          </p:txBody>
        </p:sp>
      </p:grpSp>
      <p:sp>
        <p:nvSpPr>
          <p:cNvPr id="12298" name="Rectangle 13"/>
          <p:cNvSpPr>
            <a:spLocks noChangeArrowheads="1"/>
          </p:cNvSpPr>
          <p:nvPr/>
        </p:nvSpPr>
        <p:spPr bwMode="auto">
          <a:xfrm>
            <a:off x="-288925"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22549" name="Rectangle 21"/>
          <p:cNvSpPr>
            <a:spLocks noChangeArrowheads="1"/>
          </p:cNvSpPr>
          <p:nvPr/>
        </p:nvSpPr>
        <p:spPr bwMode="auto">
          <a:xfrm>
            <a:off x="1222375" y="1736725"/>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a:solidFill>
                  <a:srgbClr val="000000"/>
                </a:solidFill>
                <a:latin typeface="Times New Roman" panose="02020603050405020304" pitchFamily="18" charset="0"/>
              </a:rPr>
              <a:t>解</a:t>
            </a:r>
            <a:r>
              <a:rPr kumimoji="1" lang="en-US" altLang="zh-CN" sz="3200" b="1">
                <a:solidFill>
                  <a:srgbClr val="000000"/>
                </a:solidFill>
                <a:latin typeface="Times New Roman" panose="02020603050405020304" pitchFamily="18" charset="0"/>
              </a:rPr>
              <a:t>:</a:t>
            </a:r>
            <a:r>
              <a:rPr kumimoji="1" lang="zh-CN" altLang="en-US" sz="3200" b="1">
                <a:solidFill>
                  <a:srgbClr val="000000"/>
                </a:solidFill>
                <a:latin typeface="Times New Roman" panose="02020603050405020304" pitchFamily="18" charset="0"/>
              </a:rPr>
              <a:t>由①</a:t>
            </a:r>
            <a:r>
              <a:rPr kumimoji="1" lang="en-US" altLang="zh-CN" sz="3200" b="1">
                <a:solidFill>
                  <a:srgbClr val="000000"/>
                </a:solidFill>
                <a:latin typeface="Times New Roman" panose="02020603050405020304" pitchFamily="18" charset="0"/>
              </a:rPr>
              <a:t>+②</a:t>
            </a:r>
            <a:r>
              <a:rPr kumimoji="1" lang="zh-CN" altLang="en-US" sz="3200" b="1">
                <a:solidFill>
                  <a:srgbClr val="000000"/>
                </a:solidFill>
                <a:latin typeface="Times New Roman" panose="02020603050405020304" pitchFamily="18" charset="0"/>
              </a:rPr>
              <a:t>得</a:t>
            </a:r>
            <a:r>
              <a:rPr kumimoji="1" lang="en-US" altLang="zh-CN" sz="3200" b="1">
                <a:solidFill>
                  <a:srgbClr val="000000"/>
                </a:solidFill>
                <a:latin typeface="Times New Roman" panose="02020603050405020304" pitchFamily="18" charset="0"/>
              </a:rPr>
              <a:t>: 5</a:t>
            </a:r>
            <a:r>
              <a:rPr kumimoji="1" lang="en-US" altLang="zh-CN" sz="3200">
                <a:solidFill>
                  <a:srgbClr val="000000"/>
                </a:solidFill>
                <a:latin typeface="Times New Roman" panose="02020603050405020304" pitchFamily="18" charset="0"/>
              </a:rPr>
              <a:t>x=10                          </a:t>
            </a:r>
          </a:p>
        </p:txBody>
      </p:sp>
      <p:sp>
        <p:nvSpPr>
          <p:cNvPr id="22550" name="Rectangle 22"/>
          <p:cNvSpPr>
            <a:spLocks noChangeArrowheads="1"/>
          </p:cNvSpPr>
          <p:nvPr/>
        </p:nvSpPr>
        <p:spPr bwMode="auto">
          <a:xfrm>
            <a:off x="1690688" y="2744788"/>
            <a:ext cx="457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a:solidFill>
                  <a:srgbClr val="000000"/>
                </a:solidFill>
                <a:latin typeface="Times New Roman" panose="02020603050405020304" pitchFamily="18" charset="0"/>
              </a:rPr>
              <a:t>把</a:t>
            </a:r>
            <a:r>
              <a:rPr kumimoji="1" lang="en-US" altLang="zh-CN" sz="3200">
                <a:solidFill>
                  <a:srgbClr val="000000"/>
                </a:solidFill>
                <a:latin typeface="Times New Roman" panose="02020603050405020304" pitchFamily="18" charset="0"/>
              </a:rPr>
              <a:t>x</a:t>
            </a:r>
            <a:r>
              <a:rPr kumimoji="1" lang="zh-CN" altLang="en-US" sz="3200">
                <a:solidFill>
                  <a:srgbClr val="000000"/>
                </a:solidFill>
                <a:latin typeface="Times New Roman" panose="02020603050405020304" pitchFamily="18" charset="0"/>
              </a:rPr>
              <a:t>＝</a:t>
            </a:r>
            <a:r>
              <a:rPr kumimoji="1" lang="en-US" altLang="zh-CN" sz="3200">
                <a:solidFill>
                  <a:srgbClr val="000000"/>
                </a:solidFill>
                <a:latin typeface="Times New Roman" panose="02020603050405020304" pitchFamily="18" charset="0"/>
              </a:rPr>
              <a:t>2</a:t>
            </a:r>
            <a:r>
              <a:rPr kumimoji="1" lang="zh-CN" altLang="en-US" sz="3200">
                <a:solidFill>
                  <a:srgbClr val="000000"/>
                </a:solidFill>
                <a:latin typeface="Times New Roman" panose="02020603050405020304" pitchFamily="18" charset="0"/>
              </a:rPr>
              <a:t>代入①，得                 </a:t>
            </a:r>
            <a:endParaRPr kumimoji="1" lang="zh-CN" altLang="en-US" sz="3200" b="1">
              <a:solidFill>
                <a:srgbClr val="000000"/>
              </a:solidFill>
              <a:latin typeface="Times New Roman" panose="02020603050405020304" pitchFamily="18" charset="0"/>
            </a:endParaRPr>
          </a:p>
        </p:txBody>
      </p:sp>
      <p:sp>
        <p:nvSpPr>
          <p:cNvPr id="22551" name="Rectangle 23"/>
          <p:cNvSpPr>
            <a:spLocks noChangeArrowheads="1"/>
          </p:cNvSpPr>
          <p:nvPr/>
        </p:nvSpPr>
        <p:spPr bwMode="auto">
          <a:xfrm>
            <a:off x="4238625" y="2163763"/>
            <a:ext cx="1098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600">
                <a:solidFill>
                  <a:srgbClr val="000000"/>
                </a:solidFill>
                <a:latin typeface="Times New Roman" panose="02020603050405020304" pitchFamily="18" charset="0"/>
              </a:rPr>
              <a:t>x</a:t>
            </a:r>
            <a:r>
              <a:rPr kumimoji="1" lang="zh-CN" altLang="en-US" sz="3600">
                <a:solidFill>
                  <a:srgbClr val="000000"/>
                </a:solidFill>
                <a:latin typeface="Times New Roman" panose="02020603050405020304" pitchFamily="18" charset="0"/>
              </a:rPr>
              <a:t>＝</a:t>
            </a:r>
            <a:r>
              <a:rPr kumimoji="1" lang="en-US" altLang="zh-CN" sz="3600">
                <a:solidFill>
                  <a:srgbClr val="000000"/>
                </a:solidFill>
                <a:latin typeface="Times New Roman" panose="02020603050405020304" pitchFamily="18" charset="0"/>
              </a:rPr>
              <a:t>2</a:t>
            </a:r>
          </a:p>
        </p:txBody>
      </p:sp>
      <p:sp>
        <p:nvSpPr>
          <p:cNvPr id="22552" name="Rectangle 24"/>
          <p:cNvSpPr>
            <a:spLocks noChangeArrowheads="1"/>
          </p:cNvSpPr>
          <p:nvPr/>
        </p:nvSpPr>
        <p:spPr bwMode="auto">
          <a:xfrm>
            <a:off x="4643438" y="3357563"/>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en-US" altLang="zh-CN" sz="3200">
                <a:solidFill>
                  <a:srgbClr val="000000"/>
                </a:solidFill>
                <a:latin typeface="Times New Roman" panose="02020603050405020304" pitchFamily="18" charset="0"/>
              </a:rPr>
              <a:t>y</a:t>
            </a:r>
            <a:r>
              <a:rPr kumimoji="1" lang="zh-CN" altLang="en-US" sz="3200">
                <a:solidFill>
                  <a:srgbClr val="000000"/>
                </a:solidFill>
                <a:latin typeface="Times New Roman" panose="02020603050405020304" pitchFamily="18" charset="0"/>
              </a:rPr>
              <a:t>＝</a:t>
            </a:r>
            <a:r>
              <a:rPr kumimoji="1" lang="en-US" altLang="zh-CN" sz="3200">
                <a:solidFill>
                  <a:srgbClr val="000000"/>
                </a:solidFill>
                <a:latin typeface="Times New Roman" panose="02020603050405020304" pitchFamily="18" charset="0"/>
              </a:rPr>
              <a:t>3</a:t>
            </a:r>
          </a:p>
        </p:txBody>
      </p:sp>
    </p:spTree>
    <p:extLst>
      <p:ext uri="{BB962C8B-B14F-4D97-AF65-F5344CB8AC3E}">
        <p14:creationId xmlns:p14="http://schemas.microsoft.com/office/powerpoint/2010/main" val="105161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49"/>
                                        </p:tgtEl>
                                        <p:attrNameLst>
                                          <p:attrName>style.visibility</p:attrName>
                                        </p:attrNameLst>
                                      </p:cBhvr>
                                      <p:to>
                                        <p:strVal val="visible"/>
                                      </p:to>
                                    </p:set>
                                    <p:anim calcmode="lin" valueType="num">
                                      <p:cBhvr additive="base">
                                        <p:cTn id="7" dur="500" fill="hold"/>
                                        <p:tgtEl>
                                          <p:spTgt spid="22549"/>
                                        </p:tgtEl>
                                        <p:attrNameLst>
                                          <p:attrName>ppt_x</p:attrName>
                                        </p:attrNameLst>
                                      </p:cBhvr>
                                      <p:tavLst>
                                        <p:tav tm="0">
                                          <p:val>
                                            <p:strVal val="0-#ppt_w/2"/>
                                          </p:val>
                                        </p:tav>
                                        <p:tav tm="100000">
                                          <p:val>
                                            <p:strVal val="#ppt_x"/>
                                          </p:val>
                                        </p:tav>
                                      </p:tavLst>
                                    </p:anim>
                                    <p:anim calcmode="lin" valueType="num">
                                      <p:cBhvr additive="base">
                                        <p:cTn id="8" dur="500" fill="hold"/>
                                        <p:tgtEl>
                                          <p:spTgt spid="225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4" fill="hold" nodeType="afterEffect">
                                  <p:stCondLst>
                                    <p:cond delay="0"/>
                                  </p:stCondLst>
                                  <p:childTnLst>
                                    <p:set>
                                      <p:cBhvr>
                                        <p:cTn id="11" dur="1" fill="hold">
                                          <p:stCondLst>
                                            <p:cond delay="0"/>
                                          </p:stCondLst>
                                        </p:cTn>
                                        <p:tgtEl>
                                          <p:spTgt spid="22551">
                                            <p:txEl>
                                              <p:pRg st="0" end="0"/>
                                            </p:txEl>
                                          </p:spTgt>
                                        </p:tgtEl>
                                        <p:attrNameLst>
                                          <p:attrName>style.visibility</p:attrName>
                                        </p:attrNameLst>
                                      </p:cBhvr>
                                      <p:to>
                                        <p:strVal val="visible"/>
                                      </p:to>
                                    </p:set>
                                    <p:animEffect transition="in" filter="wheel(4)">
                                      <p:cBhvr>
                                        <p:cTn id="12" dur="2000"/>
                                        <p:tgtEl>
                                          <p:spTgt spid="22551">
                                            <p:txEl>
                                              <p:pRg st="0" end="0"/>
                                            </p:txEl>
                                          </p:spTgt>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22550"/>
                                        </p:tgtEl>
                                        <p:attrNameLst>
                                          <p:attrName>style.visibility</p:attrName>
                                        </p:attrNameLst>
                                      </p:cBhvr>
                                      <p:to>
                                        <p:strVal val="visible"/>
                                      </p:to>
                                    </p:set>
                                    <p:anim calcmode="lin" valueType="num">
                                      <p:cBhvr additive="base">
                                        <p:cTn id="16" dur="1000" fill="hold"/>
                                        <p:tgtEl>
                                          <p:spTgt spid="22550"/>
                                        </p:tgtEl>
                                        <p:attrNameLst>
                                          <p:attrName>ppt_x</p:attrName>
                                        </p:attrNameLst>
                                      </p:cBhvr>
                                      <p:tavLst>
                                        <p:tav tm="0">
                                          <p:val>
                                            <p:strVal val="0-#ppt_w/2"/>
                                          </p:val>
                                        </p:tav>
                                        <p:tav tm="100000">
                                          <p:val>
                                            <p:strVal val="#ppt_x"/>
                                          </p:val>
                                        </p:tav>
                                      </p:tavLst>
                                    </p:anim>
                                    <p:anim calcmode="lin" valueType="num">
                                      <p:cBhvr additive="base">
                                        <p:cTn id="17" dur="1000" fill="hold"/>
                                        <p:tgtEl>
                                          <p:spTgt spid="2255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22552">
                                            <p:txEl>
                                              <p:pRg st="0" end="0"/>
                                            </p:txEl>
                                          </p:spTgt>
                                        </p:tgtEl>
                                        <p:attrNameLst>
                                          <p:attrName>style.visibility</p:attrName>
                                        </p:attrNameLst>
                                      </p:cBhvr>
                                      <p:to>
                                        <p:strVal val="visible"/>
                                      </p:to>
                                    </p:set>
                                    <p:animEffect transition="in" filter="diamond(in)">
                                      <p:cBhvr>
                                        <p:cTn id="22" dur="2000"/>
                                        <p:tgtEl>
                                          <p:spTgt spid="22552">
                                            <p:txEl>
                                              <p:pRg st="0" end="0"/>
                                            </p:txEl>
                                          </p:spTgt>
                                        </p:tgtEl>
                                      </p:cBhvr>
                                    </p:animEffect>
                                  </p:childTnLst>
                                </p:cTn>
                              </p:par>
                            </p:childTnLst>
                          </p:cTn>
                        </p:par>
                        <p:par>
                          <p:cTn id="23" fill="hold">
                            <p:stCondLst>
                              <p:cond delay="2000"/>
                            </p:stCondLst>
                            <p:childTnLst>
                              <p:par>
                                <p:cTn id="24" presetID="5" presetClass="entr" presetSubtype="5" fill="hold" grpId="0" nodeType="afterEffect">
                                  <p:stCondLst>
                                    <p:cond delay="0"/>
                                  </p:stCondLst>
                                  <p:childTnLst>
                                    <p:set>
                                      <p:cBhvr>
                                        <p:cTn id="25" dur="1" fill="hold">
                                          <p:stCondLst>
                                            <p:cond delay="0"/>
                                          </p:stCondLst>
                                        </p:cTn>
                                        <p:tgtEl>
                                          <p:spTgt spid="22533"/>
                                        </p:tgtEl>
                                        <p:attrNameLst>
                                          <p:attrName>style.visibility</p:attrName>
                                        </p:attrNameLst>
                                      </p:cBhvr>
                                      <p:to>
                                        <p:strVal val="visible"/>
                                      </p:to>
                                    </p:set>
                                    <p:animEffect transition="in" filter="checkerboard(down)">
                                      <p:cBhvr>
                                        <p:cTn id="26" dur="1000"/>
                                        <p:tgtEl>
                                          <p:spTgt spid="22533"/>
                                        </p:tgtEl>
                                      </p:cBhvr>
                                    </p:animEffect>
                                  </p:childTnLst>
                                </p:cTn>
                              </p:par>
                            </p:childTnLst>
                          </p:cTn>
                        </p:par>
                        <p:par>
                          <p:cTn id="27" fill="hold">
                            <p:stCondLst>
                              <p:cond delay="3000"/>
                            </p:stCondLst>
                            <p:childTnLst>
                              <p:par>
                                <p:cTn id="28" presetID="2" presetClass="entr" presetSubtype="2" fill="hold" nodeType="afterEffect">
                                  <p:stCondLst>
                                    <p:cond delay="0"/>
                                  </p:stCondLst>
                                  <p:childTnLst>
                                    <p:set>
                                      <p:cBhvr>
                                        <p:cTn id="29" dur="1" fill="hold">
                                          <p:stCondLst>
                                            <p:cond delay="0"/>
                                          </p:stCondLst>
                                        </p:cTn>
                                        <p:tgtEl>
                                          <p:spTgt spid="304128"/>
                                        </p:tgtEl>
                                        <p:attrNameLst>
                                          <p:attrName>style.visibility</p:attrName>
                                        </p:attrNameLst>
                                      </p:cBhvr>
                                      <p:to>
                                        <p:strVal val="visible"/>
                                      </p:to>
                                    </p:set>
                                    <p:anim calcmode="lin" valueType="num">
                                      <p:cBhvr additive="base">
                                        <p:cTn id="30" dur="2000" fill="hold"/>
                                        <p:tgtEl>
                                          <p:spTgt spid="304128"/>
                                        </p:tgtEl>
                                        <p:attrNameLst>
                                          <p:attrName>ppt_x</p:attrName>
                                        </p:attrNameLst>
                                      </p:cBhvr>
                                      <p:tavLst>
                                        <p:tav tm="0">
                                          <p:val>
                                            <p:strVal val="1+#ppt_w/2"/>
                                          </p:val>
                                        </p:tav>
                                        <p:tav tm="100000">
                                          <p:val>
                                            <p:strVal val="#ppt_x"/>
                                          </p:val>
                                        </p:tav>
                                      </p:tavLst>
                                    </p:anim>
                                    <p:anim calcmode="lin" valueType="num">
                                      <p:cBhvr additive="base">
                                        <p:cTn id="31" dur="2000" fill="hold"/>
                                        <p:tgtEl>
                                          <p:spTgt spid="304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49" grpId="0"/>
      <p:bldP spid="2255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p:cNvSpPr txBox="1">
            <a:spLocks noChangeArrowheads="1"/>
          </p:cNvSpPr>
          <p:nvPr/>
        </p:nvSpPr>
        <p:spPr bwMode="auto">
          <a:xfrm>
            <a:off x="358775" y="620713"/>
            <a:ext cx="846137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3600" b="1">
                <a:solidFill>
                  <a:srgbClr val="009900"/>
                </a:solidFill>
                <a:ea typeface="楷体_GB2312" panose="02010609030101010101" pitchFamily="49" charset="-122"/>
              </a:rPr>
              <a:t>通过将两个方程相加（或相减）消去一个未知数，将方程组转化为一元一次方程来解的解法叫做</a:t>
            </a:r>
            <a:r>
              <a:rPr lang="zh-CN" altLang="en-US" sz="3600" b="1">
                <a:solidFill>
                  <a:srgbClr val="9933FF"/>
                </a:solidFill>
                <a:ea typeface="幼圆" pitchFamily="49" charset="-122"/>
              </a:rPr>
              <a:t>加减消元法</a:t>
            </a:r>
            <a:r>
              <a:rPr lang="zh-CN" altLang="en-US" sz="3600" b="1">
                <a:solidFill>
                  <a:srgbClr val="009900"/>
                </a:solidFill>
              </a:rPr>
              <a:t>，</a:t>
            </a:r>
            <a:r>
              <a:rPr lang="zh-CN" altLang="en-US" sz="3600" b="1">
                <a:solidFill>
                  <a:srgbClr val="009900"/>
                </a:solidFill>
                <a:ea typeface="楷体_GB2312" panose="02010609030101010101" pitchFamily="49" charset="-122"/>
              </a:rPr>
              <a:t>简称</a:t>
            </a:r>
            <a:r>
              <a:rPr lang="zh-CN" altLang="en-US" sz="3600" b="1">
                <a:solidFill>
                  <a:srgbClr val="9933FF"/>
                </a:solidFill>
                <a:ea typeface="幼圆" pitchFamily="49" charset="-122"/>
              </a:rPr>
              <a:t>加减法</a:t>
            </a:r>
            <a:r>
              <a:rPr lang="zh-CN" altLang="en-US" sz="3600" b="1">
                <a:solidFill>
                  <a:srgbClr val="009900"/>
                </a:solidFill>
              </a:rPr>
              <a:t>。</a:t>
            </a:r>
          </a:p>
        </p:txBody>
      </p:sp>
      <p:sp>
        <p:nvSpPr>
          <p:cNvPr id="297987" name="Text Box 3"/>
          <p:cNvSpPr txBox="1">
            <a:spLocks noChangeArrowheads="1"/>
          </p:cNvSpPr>
          <p:nvPr/>
        </p:nvSpPr>
        <p:spPr bwMode="auto">
          <a:xfrm>
            <a:off x="250825" y="3716338"/>
            <a:ext cx="845978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3600" b="1">
                <a:solidFill>
                  <a:srgbClr val="C0504D"/>
                </a:solidFill>
                <a:ea typeface="黑体" panose="02010609060101010101" pitchFamily="49" charset="-122"/>
              </a:rPr>
              <a:t>当</a:t>
            </a:r>
            <a:r>
              <a:rPr lang="zh-CN" altLang="en-US" sz="3600" b="1">
                <a:solidFill>
                  <a:srgbClr val="FF3399"/>
                </a:solidFill>
                <a:ea typeface="黑体" panose="02010609060101010101" pitchFamily="49" charset="-122"/>
              </a:rPr>
              <a:t>同一个</a:t>
            </a:r>
            <a:r>
              <a:rPr lang="zh-CN" altLang="en-US" sz="3600" b="1">
                <a:solidFill>
                  <a:srgbClr val="C0504D"/>
                </a:solidFill>
                <a:ea typeface="黑体" panose="02010609060101010101" pitchFamily="49" charset="-122"/>
              </a:rPr>
              <a:t>未知数的系数</a:t>
            </a:r>
            <a:r>
              <a:rPr lang="zh-CN" altLang="en-US" sz="3600" b="1">
                <a:solidFill>
                  <a:srgbClr val="FF3399"/>
                </a:solidFill>
                <a:ea typeface="黑体" panose="02010609060101010101" pitchFamily="49" charset="-122"/>
              </a:rPr>
              <a:t>相同</a:t>
            </a:r>
            <a:r>
              <a:rPr lang="zh-CN" altLang="en-US" sz="3600" b="1">
                <a:solidFill>
                  <a:srgbClr val="C0504D"/>
                </a:solidFill>
                <a:ea typeface="黑体" panose="02010609060101010101" pitchFamily="49" charset="-122"/>
              </a:rPr>
              <a:t>时，用</a:t>
            </a:r>
            <a:r>
              <a:rPr lang="zh-CN" altLang="en-US" sz="3600" b="1">
                <a:solidFill>
                  <a:srgbClr val="6600CC"/>
                </a:solidFill>
                <a:ea typeface="楷体_GB2312" panose="02010609030101010101" pitchFamily="49" charset="-122"/>
              </a:rPr>
              <a:t>减法</a:t>
            </a:r>
            <a:r>
              <a:rPr lang="zh-CN" altLang="en-US" sz="3600" b="1">
                <a:solidFill>
                  <a:srgbClr val="C0504D"/>
                </a:solidFill>
                <a:ea typeface="黑体" panose="02010609060101010101" pitchFamily="49" charset="-122"/>
              </a:rPr>
              <a:t>；</a:t>
            </a:r>
          </a:p>
          <a:p>
            <a:pPr algn="just">
              <a:spcBef>
                <a:spcPct val="50000"/>
              </a:spcBef>
            </a:pPr>
            <a:r>
              <a:rPr lang="zh-CN" altLang="en-US" sz="3600" b="1">
                <a:solidFill>
                  <a:srgbClr val="C0504D"/>
                </a:solidFill>
                <a:ea typeface="黑体" panose="02010609060101010101" pitchFamily="49" charset="-122"/>
              </a:rPr>
              <a:t>当</a:t>
            </a:r>
            <a:r>
              <a:rPr lang="zh-CN" altLang="en-US" sz="3600" b="1">
                <a:solidFill>
                  <a:srgbClr val="DA7608"/>
                </a:solidFill>
                <a:ea typeface="黑体" panose="02010609060101010101" pitchFamily="49" charset="-122"/>
              </a:rPr>
              <a:t>同一个</a:t>
            </a:r>
            <a:r>
              <a:rPr lang="zh-CN" altLang="en-US" sz="3600" b="1">
                <a:solidFill>
                  <a:srgbClr val="C0504D"/>
                </a:solidFill>
                <a:ea typeface="黑体" panose="02010609060101010101" pitchFamily="49" charset="-122"/>
              </a:rPr>
              <a:t>未知数的系数</a:t>
            </a:r>
            <a:r>
              <a:rPr lang="zh-CN" altLang="en-US" sz="3600" b="1">
                <a:solidFill>
                  <a:srgbClr val="DA7608"/>
                </a:solidFill>
                <a:ea typeface="黑体" panose="02010609060101010101" pitchFamily="49" charset="-122"/>
              </a:rPr>
              <a:t>互为相反数</a:t>
            </a:r>
            <a:r>
              <a:rPr lang="zh-CN" altLang="en-US" sz="3600" b="1">
                <a:solidFill>
                  <a:srgbClr val="C0504D"/>
                </a:solidFill>
                <a:ea typeface="黑体" panose="02010609060101010101" pitchFamily="49" charset="-122"/>
              </a:rPr>
              <a:t>时，用</a:t>
            </a:r>
            <a:r>
              <a:rPr lang="zh-CN" altLang="en-US" sz="3600" b="1">
                <a:solidFill>
                  <a:srgbClr val="6600CC"/>
                </a:solidFill>
                <a:ea typeface="楷体_GB2312" panose="02010609030101010101" pitchFamily="49" charset="-122"/>
              </a:rPr>
              <a:t>加法</a:t>
            </a:r>
            <a:r>
              <a:rPr lang="zh-CN" altLang="en-US" sz="3600" b="1">
                <a:solidFill>
                  <a:srgbClr val="C0504D"/>
                </a:solidFill>
                <a:ea typeface="黑体" panose="02010609060101010101" pitchFamily="49" charset="-122"/>
              </a:rPr>
              <a:t>。</a:t>
            </a:r>
          </a:p>
        </p:txBody>
      </p:sp>
    </p:spTree>
    <p:extLst>
      <p:ext uri="{BB962C8B-B14F-4D97-AF65-F5344CB8AC3E}">
        <p14:creationId xmlns:p14="http://schemas.microsoft.com/office/powerpoint/2010/main" val="146331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97986"/>
                                        </p:tgtEl>
                                        <p:attrNameLst>
                                          <p:attrName>style.visibility</p:attrName>
                                        </p:attrNameLst>
                                      </p:cBhvr>
                                      <p:to>
                                        <p:strVal val="visible"/>
                                      </p:to>
                                    </p:set>
                                    <p:anim calcmode="discrete" valueType="clr">
                                      <p:cBhvr override="childStyle">
                                        <p:cTn id="7" dur="80"/>
                                        <p:tgtEl>
                                          <p:spTgt spid="297986"/>
                                        </p:tgtEl>
                                        <p:attrNameLst>
                                          <p:attrName>style.color</p:attrName>
                                        </p:attrNameLst>
                                      </p:cBhvr>
                                      <p:tavLst>
                                        <p:tav tm="0">
                                          <p:val>
                                            <p:clrVal>
                                              <a:srgbClr val="FFFF00"/>
                                            </p:clrVal>
                                          </p:val>
                                        </p:tav>
                                        <p:tav tm="50000">
                                          <p:val>
                                            <p:clrVal>
                                              <a:srgbClr val="CC66FF"/>
                                            </p:clrVal>
                                          </p:val>
                                        </p:tav>
                                      </p:tavLst>
                                    </p:anim>
                                    <p:anim calcmode="discrete" valueType="clr">
                                      <p:cBhvr>
                                        <p:cTn id="8" dur="80"/>
                                        <p:tgtEl>
                                          <p:spTgt spid="297986"/>
                                        </p:tgtEl>
                                        <p:attrNameLst>
                                          <p:attrName>fillcolor</p:attrName>
                                        </p:attrNameLst>
                                      </p:cBhvr>
                                      <p:tavLst>
                                        <p:tav tm="0">
                                          <p:val>
                                            <p:clrVal>
                                              <a:schemeClr val="accent2"/>
                                            </p:clrVal>
                                          </p:val>
                                        </p:tav>
                                        <p:tav tm="50000">
                                          <p:val>
                                            <p:clrVal>
                                              <a:schemeClr val="hlink"/>
                                            </p:clrVal>
                                          </p:val>
                                        </p:tav>
                                      </p:tavLst>
                                    </p:anim>
                                    <p:set>
                                      <p:cBhvr>
                                        <p:cTn id="9" dur="80"/>
                                        <p:tgtEl>
                                          <p:spTgt spid="29798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7987">
                                            <p:txEl>
                                              <p:pRg st="0" end="0"/>
                                            </p:txEl>
                                          </p:spTgt>
                                        </p:tgtEl>
                                        <p:attrNameLst>
                                          <p:attrName>style.visibility</p:attrName>
                                        </p:attrNameLst>
                                      </p:cBhvr>
                                      <p:to>
                                        <p:strVal val="visible"/>
                                      </p:to>
                                    </p:set>
                                    <p:animEffect transition="in" filter="wipe(up)">
                                      <p:cBhvr>
                                        <p:cTn id="14" dur="500"/>
                                        <p:tgtEl>
                                          <p:spTgt spid="29798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97987">
                                            <p:txEl>
                                              <p:pRg st="1" end="1"/>
                                            </p:txEl>
                                          </p:spTgt>
                                        </p:tgtEl>
                                        <p:attrNameLst>
                                          <p:attrName>style.visibility</p:attrName>
                                        </p:attrNameLst>
                                      </p:cBhvr>
                                      <p:to>
                                        <p:strVal val="visible"/>
                                      </p:to>
                                    </p:set>
                                    <p:animEffect transition="in" filter="wipe(down)">
                                      <p:cBhvr>
                                        <p:cTn id="19" dur="500"/>
                                        <p:tgtEl>
                                          <p:spTgt spid="2979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1890713" y="2813050"/>
            <a:ext cx="21415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分别相加</a:t>
            </a:r>
          </a:p>
        </p:txBody>
      </p:sp>
      <p:sp>
        <p:nvSpPr>
          <p:cNvPr id="215043" name="Rectangle 3"/>
          <p:cNvSpPr>
            <a:spLocks noChangeArrowheads="1"/>
          </p:cNvSpPr>
          <p:nvPr/>
        </p:nvSpPr>
        <p:spPr bwMode="auto">
          <a:xfrm>
            <a:off x="7056438" y="27082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y</a:t>
            </a:r>
          </a:p>
        </p:txBody>
      </p:sp>
      <p:sp>
        <p:nvSpPr>
          <p:cNvPr id="16388" name="Text Box 5"/>
          <p:cNvSpPr txBox="1">
            <a:spLocks noChangeArrowheads="1"/>
          </p:cNvSpPr>
          <p:nvPr/>
        </p:nvSpPr>
        <p:spPr bwMode="auto">
          <a:xfrm>
            <a:off x="323850" y="1762125"/>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已知方程组</a:t>
            </a:r>
          </a:p>
        </p:txBody>
      </p:sp>
      <p:sp>
        <p:nvSpPr>
          <p:cNvPr id="16389" name="AutoShape 6"/>
          <p:cNvSpPr/>
          <p:nvPr/>
        </p:nvSpPr>
        <p:spPr bwMode="auto">
          <a:xfrm>
            <a:off x="2914650" y="1685925"/>
            <a:ext cx="304800" cy="838200"/>
          </a:xfrm>
          <a:prstGeom prst="leftBrace">
            <a:avLst>
              <a:gd name="adj1" fmla="val 2291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6390" name="Rectangle 7"/>
          <p:cNvSpPr>
            <a:spLocks noChangeArrowheads="1"/>
          </p:cNvSpPr>
          <p:nvPr/>
        </p:nvSpPr>
        <p:spPr bwMode="auto">
          <a:xfrm>
            <a:off x="3219450" y="1304925"/>
            <a:ext cx="1663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x+3y=17</a:t>
            </a:r>
          </a:p>
        </p:txBody>
      </p:sp>
      <p:sp>
        <p:nvSpPr>
          <p:cNvPr id="16391" name="Rectangle 8"/>
          <p:cNvSpPr>
            <a:spLocks noChangeArrowheads="1"/>
          </p:cNvSpPr>
          <p:nvPr/>
        </p:nvSpPr>
        <p:spPr bwMode="auto">
          <a:xfrm>
            <a:off x="3219450" y="2219325"/>
            <a:ext cx="1566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2x-3y=6</a:t>
            </a:r>
          </a:p>
        </p:txBody>
      </p:sp>
      <p:sp>
        <p:nvSpPr>
          <p:cNvPr id="16392" name="Rectangle 9"/>
          <p:cNvSpPr>
            <a:spLocks noChangeArrowheads="1"/>
          </p:cNvSpPr>
          <p:nvPr/>
        </p:nvSpPr>
        <p:spPr bwMode="auto">
          <a:xfrm>
            <a:off x="4819650" y="1838325"/>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两个方程</a:t>
            </a:r>
          </a:p>
        </p:txBody>
      </p:sp>
      <p:sp>
        <p:nvSpPr>
          <p:cNvPr id="16393" name="Rectangle 10"/>
          <p:cNvSpPr>
            <a:spLocks noChangeArrowheads="1"/>
          </p:cNvSpPr>
          <p:nvPr/>
        </p:nvSpPr>
        <p:spPr bwMode="auto">
          <a:xfrm>
            <a:off x="3600450" y="2924175"/>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就可以消去未知数</a:t>
            </a:r>
          </a:p>
        </p:txBody>
      </p:sp>
      <p:grpSp>
        <p:nvGrpSpPr>
          <p:cNvPr id="16394" name="Group 27"/>
          <p:cNvGrpSpPr/>
          <p:nvPr/>
        </p:nvGrpSpPr>
        <p:grpSpPr bwMode="auto">
          <a:xfrm>
            <a:off x="1908175" y="3429000"/>
            <a:ext cx="5486400" cy="0"/>
            <a:chOff x="636" y="2166"/>
            <a:chExt cx="3456" cy="0"/>
          </a:xfrm>
        </p:grpSpPr>
        <p:sp>
          <p:nvSpPr>
            <p:cNvPr id="16395" name="Line 11"/>
            <p:cNvSpPr>
              <a:spLocks noChangeShapeType="1"/>
            </p:cNvSpPr>
            <p:nvPr/>
          </p:nvSpPr>
          <p:spPr bwMode="auto">
            <a:xfrm>
              <a:off x="3852" y="216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96" name="Line 12"/>
            <p:cNvSpPr>
              <a:spLocks noChangeShapeType="1"/>
            </p:cNvSpPr>
            <p:nvPr/>
          </p:nvSpPr>
          <p:spPr bwMode="auto">
            <a:xfrm>
              <a:off x="636" y="2166"/>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215053" name="Rectangle 13"/>
          <p:cNvSpPr>
            <a:spLocks noChangeArrowheads="1"/>
          </p:cNvSpPr>
          <p:nvPr/>
        </p:nvSpPr>
        <p:spPr bwMode="auto">
          <a:xfrm>
            <a:off x="2051050" y="5192713"/>
            <a:ext cx="181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分别相减</a:t>
            </a:r>
          </a:p>
        </p:txBody>
      </p:sp>
      <p:sp>
        <p:nvSpPr>
          <p:cNvPr id="16398" name="Line 15"/>
          <p:cNvSpPr>
            <a:spLocks noChangeShapeType="1"/>
          </p:cNvSpPr>
          <p:nvPr/>
        </p:nvSpPr>
        <p:spPr bwMode="auto">
          <a:xfrm>
            <a:off x="7019925" y="5876925"/>
            <a:ext cx="381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99" name="Text Box 17"/>
          <p:cNvSpPr txBox="1">
            <a:spLocks noChangeArrowheads="1"/>
          </p:cNvSpPr>
          <p:nvPr/>
        </p:nvSpPr>
        <p:spPr bwMode="auto">
          <a:xfrm>
            <a:off x="358775" y="4443413"/>
            <a:ext cx="274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已知方程组</a:t>
            </a:r>
          </a:p>
        </p:txBody>
      </p:sp>
      <p:sp>
        <p:nvSpPr>
          <p:cNvPr id="16400" name="AutoShape 18"/>
          <p:cNvSpPr/>
          <p:nvPr/>
        </p:nvSpPr>
        <p:spPr bwMode="auto">
          <a:xfrm>
            <a:off x="2873375" y="4165600"/>
            <a:ext cx="457200" cy="1017588"/>
          </a:xfrm>
          <a:prstGeom prst="leftBrace">
            <a:avLst>
              <a:gd name="adj1" fmla="val 1854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6401" name="Rectangle 19"/>
          <p:cNvSpPr>
            <a:spLocks noChangeArrowheads="1"/>
          </p:cNvSpPr>
          <p:nvPr/>
        </p:nvSpPr>
        <p:spPr bwMode="auto">
          <a:xfrm>
            <a:off x="3384550" y="3824288"/>
            <a:ext cx="1973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25x-7y=16</a:t>
            </a:r>
          </a:p>
        </p:txBody>
      </p:sp>
      <p:sp>
        <p:nvSpPr>
          <p:cNvPr id="16402" name="Rectangle 20"/>
          <p:cNvSpPr>
            <a:spLocks noChangeArrowheads="1"/>
          </p:cNvSpPr>
          <p:nvPr/>
        </p:nvSpPr>
        <p:spPr bwMode="auto">
          <a:xfrm>
            <a:off x="3330575" y="4775200"/>
            <a:ext cx="207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25x+6y=10</a:t>
            </a:r>
          </a:p>
        </p:txBody>
      </p:sp>
      <p:sp>
        <p:nvSpPr>
          <p:cNvPr id="16403" name="Rectangle 21"/>
          <p:cNvSpPr>
            <a:spLocks noChangeArrowheads="1"/>
          </p:cNvSpPr>
          <p:nvPr/>
        </p:nvSpPr>
        <p:spPr bwMode="auto">
          <a:xfrm>
            <a:off x="5311775" y="4394200"/>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两个方程</a:t>
            </a:r>
          </a:p>
        </p:txBody>
      </p:sp>
      <p:sp>
        <p:nvSpPr>
          <p:cNvPr id="16404" name="Rectangle 22"/>
          <p:cNvSpPr>
            <a:spLocks noChangeArrowheads="1"/>
          </p:cNvSpPr>
          <p:nvPr/>
        </p:nvSpPr>
        <p:spPr bwMode="auto">
          <a:xfrm>
            <a:off x="3708400" y="5373688"/>
            <a:ext cx="34480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就可以消去未知数</a:t>
            </a:r>
          </a:p>
        </p:txBody>
      </p:sp>
      <p:sp>
        <p:nvSpPr>
          <p:cNvPr id="16405" name="Line 23"/>
          <p:cNvSpPr>
            <a:spLocks noChangeShapeType="1"/>
          </p:cNvSpPr>
          <p:nvPr/>
        </p:nvSpPr>
        <p:spPr bwMode="auto">
          <a:xfrm>
            <a:off x="2087563" y="5876925"/>
            <a:ext cx="1752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406" name="Rectangle 24"/>
          <p:cNvSpPr>
            <a:spLocks noChangeArrowheads="1"/>
          </p:cNvSpPr>
          <p:nvPr/>
        </p:nvSpPr>
        <p:spPr bwMode="auto">
          <a:xfrm>
            <a:off x="7092950" y="526573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srgbClr val="FF0000"/>
              </a:solidFill>
              <a:latin typeface="Times New Roman" panose="02020603050405020304" pitchFamily="18" charset="0"/>
            </a:endParaRPr>
          </a:p>
        </p:txBody>
      </p:sp>
      <p:sp>
        <p:nvSpPr>
          <p:cNvPr id="215065" name="Rectangle 25"/>
          <p:cNvSpPr>
            <a:spLocks noChangeArrowheads="1"/>
          </p:cNvSpPr>
          <p:nvPr/>
        </p:nvSpPr>
        <p:spPr bwMode="auto">
          <a:xfrm>
            <a:off x="7056438" y="51212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x</a:t>
            </a:r>
          </a:p>
        </p:txBody>
      </p:sp>
      <p:sp>
        <p:nvSpPr>
          <p:cNvPr id="16408" name="Rectangle 26"/>
          <p:cNvSpPr>
            <a:spLocks noGrp="1" noChangeArrowheads="1"/>
          </p:cNvSpPr>
          <p:nvPr>
            <p:ph type="title" idx="4294967295"/>
          </p:nvPr>
        </p:nvSpPr>
        <p:spPr>
          <a:xfrm>
            <a:off x="2832100" y="479425"/>
            <a:ext cx="3644900" cy="936625"/>
          </a:xfrm>
          <a:noFill/>
        </p:spPr>
        <p:txBody>
          <a:bodyPr/>
          <a:lstStyle/>
          <a:p>
            <a:r>
              <a:rPr lang="zh-CN" altLang="en-US" b="1">
                <a:solidFill>
                  <a:srgbClr val="FF66CC"/>
                </a:solidFill>
              </a:rPr>
              <a:t>一</a:t>
            </a:r>
            <a:r>
              <a:rPr lang="en-US" altLang="zh-CN" b="1">
                <a:solidFill>
                  <a:srgbClr val="FF66CC"/>
                </a:solidFill>
              </a:rPr>
              <a:t>.</a:t>
            </a:r>
            <a:r>
              <a:rPr lang="zh-CN" altLang="en-US" b="1">
                <a:solidFill>
                  <a:srgbClr val="FF66CC"/>
                </a:solidFill>
              </a:rPr>
              <a:t>填空题：</a:t>
            </a:r>
          </a:p>
        </p:txBody>
      </p:sp>
      <p:sp>
        <p:nvSpPr>
          <p:cNvPr id="16409" name="Text Box 29"/>
          <p:cNvSpPr txBox="1">
            <a:spLocks noChangeArrowheads="1"/>
          </p:cNvSpPr>
          <p:nvPr/>
        </p:nvSpPr>
        <p:spPr bwMode="auto">
          <a:xfrm>
            <a:off x="0" y="2960688"/>
            <a:ext cx="2195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3200" b="1">
                <a:solidFill>
                  <a:prstClr val="black"/>
                </a:solidFill>
                <a:latin typeface="Times New Roman" panose="02020603050405020304" pitchFamily="18" charset="0"/>
              </a:rPr>
              <a:t>只要两边</a:t>
            </a:r>
          </a:p>
        </p:txBody>
      </p:sp>
      <p:sp>
        <p:nvSpPr>
          <p:cNvPr id="16410" name="Text Box 30"/>
          <p:cNvSpPr txBox="1">
            <a:spLocks noChangeArrowheads="1"/>
          </p:cNvSpPr>
          <p:nvPr/>
        </p:nvSpPr>
        <p:spPr bwMode="auto">
          <a:xfrm>
            <a:off x="250825" y="5300663"/>
            <a:ext cx="2124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3200" b="1">
                <a:solidFill>
                  <a:prstClr val="black"/>
                </a:solidFill>
                <a:latin typeface="Times New Roman" panose="02020603050405020304" pitchFamily="18" charset="0"/>
              </a:rPr>
              <a:t>只要两边</a:t>
            </a:r>
          </a:p>
        </p:txBody>
      </p:sp>
      <p:sp>
        <p:nvSpPr>
          <p:cNvPr id="16411" name="WordArt 31"/>
          <p:cNvSpPr>
            <a:spLocks noChangeArrowheads="1" noChangeShapeType="1" noTextEdit="1"/>
          </p:cNvSpPr>
          <p:nvPr/>
        </p:nvSpPr>
        <p:spPr bwMode="auto">
          <a:xfrm>
            <a:off x="395288" y="225425"/>
            <a:ext cx="1476375" cy="1295400"/>
          </a:xfrm>
          <a:prstGeom prst="rect">
            <a:avLst/>
          </a:prstGeom>
        </p:spPr>
        <p:txBody>
          <a:bodyPr wrap="none" fromWordArt="1">
            <a:prstTxWarp prst="textSlantUp">
              <a:avLst>
                <a:gd name="adj" fmla="val 55556"/>
              </a:avLst>
            </a:prstTxWarp>
          </a:bodyPr>
          <a:lstStyle/>
          <a:p>
            <a:pPr algn="ctr"/>
            <a:r>
              <a:rPr lang="zh-CN" altLang="en-US" sz="3600" b="1" kern="10">
                <a:ln w="9525">
                  <a:solidFill>
                    <a:srgbClr val="000000"/>
                  </a:solidFill>
                  <a:round/>
                </a:ln>
                <a:solidFill>
                  <a:srgbClr val="00FF00"/>
                </a:solidFill>
                <a:latin typeface="宋体" panose="02010600030101010101" pitchFamily="2" charset="-122"/>
              </a:rPr>
              <a:t>练习</a:t>
            </a:r>
          </a:p>
        </p:txBody>
      </p:sp>
    </p:spTree>
    <p:extLst>
      <p:ext uri="{BB962C8B-B14F-4D97-AF65-F5344CB8AC3E}">
        <p14:creationId xmlns:p14="http://schemas.microsoft.com/office/powerpoint/2010/main" val="237965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42"/>
                                        </p:tgtEl>
                                        <p:attrNameLst>
                                          <p:attrName>style.visibility</p:attrName>
                                        </p:attrNameLst>
                                      </p:cBhvr>
                                      <p:to>
                                        <p:strVal val="visible"/>
                                      </p:to>
                                    </p:set>
                                    <p:animEffect transition="in" filter="blinds(horizontal)">
                                      <p:cBhvr>
                                        <p:cTn id="7" dur="500"/>
                                        <p:tgtEl>
                                          <p:spTgt spid="2150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5043"/>
                                        </p:tgtEl>
                                        <p:attrNameLst>
                                          <p:attrName>style.visibility</p:attrName>
                                        </p:attrNameLst>
                                      </p:cBhvr>
                                      <p:to>
                                        <p:strVal val="visible"/>
                                      </p:to>
                                    </p:set>
                                    <p:animEffect transition="in" filter="randombar(horizontal)">
                                      <p:cBhvr>
                                        <p:cTn id="12" dur="500"/>
                                        <p:tgtEl>
                                          <p:spTgt spid="2150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5053"/>
                                        </p:tgtEl>
                                        <p:attrNameLst>
                                          <p:attrName>style.visibility</p:attrName>
                                        </p:attrNameLst>
                                      </p:cBhvr>
                                      <p:to>
                                        <p:strVal val="visible"/>
                                      </p:to>
                                    </p:set>
                                    <p:animEffect transition="in" filter="blinds(horizontal)">
                                      <p:cBhvr>
                                        <p:cTn id="17" dur="500"/>
                                        <p:tgtEl>
                                          <p:spTgt spid="21505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15065"/>
                                        </p:tgtEl>
                                        <p:attrNameLst>
                                          <p:attrName>style.visibility</p:attrName>
                                        </p:attrNameLst>
                                      </p:cBhvr>
                                      <p:to>
                                        <p:strVal val="visible"/>
                                      </p:to>
                                    </p:set>
                                    <p:animEffect transition="in" filter="randombar(horizontal)">
                                      <p:cBhvr>
                                        <p:cTn id="22" dur="500"/>
                                        <p:tgtEl>
                                          <p:spTgt spid="21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2" grpId="0" autoUpdateAnimBg="0"/>
      <p:bldP spid="215043" grpId="0" autoUpdateAnimBg="0"/>
      <p:bldP spid="215053" grpId="0" autoUpdateAnimBg="0"/>
      <p:bldP spid="215065"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28600" y="457200"/>
            <a:ext cx="2895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800" b="1">
                <a:solidFill>
                  <a:srgbClr val="9933FF"/>
                </a:solidFill>
                <a:latin typeface="Times New Roman" panose="02020603050405020304" pitchFamily="18" charset="0"/>
              </a:rPr>
              <a:t>二</a:t>
            </a:r>
            <a:r>
              <a:rPr kumimoji="1" lang="en-US" altLang="zh-CN" sz="4800" b="1">
                <a:solidFill>
                  <a:srgbClr val="9933FF"/>
                </a:solidFill>
                <a:latin typeface="Times New Roman" panose="02020603050405020304" pitchFamily="18" charset="0"/>
              </a:rPr>
              <a:t>.</a:t>
            </a:r>
            <a:r>
              <a:rPr kumimoji="1" lang="zh-CN" altLang="en-US" sz="4800" b="1">
                <a:solidFill>
                  <a:srgbClr val="9933FF"/>
                </a:solidFill>
                <a:latin typeface="Times New Roman" panose="02020603050405020304" pitchFamily="18" charset="0"/>
              </a:rPr>
              <a:t>选择题</a:t>
            </a:r>
          </a:p>
        </p:txBody>
      </p:sp>
      <p:grpSp>
        <p:nvGrpSpPr>
          <p:cNvPr id="17411" name="Group 3"/>
          <p:cNvGrpSpPr/>
          <p:nvPr/>
        </p:nvGrpSpPr>
        <p:grpSpPr bwMode="auto">
          <a:xfrm>
            <a:off x="107950" y="1304925"/>
            <a:ext cx="8991600" cy="2774950"/>
            <a:chOff x="192" y="864"/>
            <a:chExt cx="5664" cy="1748"/>
          </a:xfrm>
        </p:grpSpPr>
        <p:sp>
          <p:nvSpPr>
            <p:cNvPr id="17412" name="Text Box 4"/>
            <p:cNvSpPr txBox="1">
              <a:spLocks noChangeArrowheads="1"/>
            </p:cNvSpPr>
            <p:nvPr/>
          </p:nvSpPr>
          <p:spPr bwMode="auto">
            <a:xfrm>
              <a:off x="192" y="1152"/>
              <a:ext cx="27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imes New Roman" panose="02020603050405020304" pitchFamily="18" charset="0"/>
                </a:rPr>
                <a:t>1. </a:t>
              </a:r>
              <a:r>
                <a:rPr kumimoji="1" lang="zh-CN" altLang="en-US" sz="3600" b="1">
                  <a:solidFill>
                    <a:prstClr val="black"/>
                  </a:solidFill>
                  <a:latin typeface="Times New Roman" panose="02020603050405020304" pitchFamily="18" charset="0"/>
                </a:rPr>
                <a:t>用加减法解方程组</a:t>
              </a:r>
            </a:p>
          </p:txBody>
        </p:sp>
        <p:sp>
          <p:nvSpPr>
            <p:cNvPr id="17413" name="AutoShape 5"/>
            <p:cNvSpPr/>
            <p:nvPr/>
          </p:nvSpPr>
          <p:spPr bwMode="auto">
            <a:xfrm>
              <a:off x="2880" y="1008"/>
              <a:ext cx="144" cy="672"/>
            </a:xfrm>
            <a:prstGeom prst="leftBrace">
              <a:avLst>
                <a:gd name="adj1" fmla="val 3888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7414" name="Text Box 6"/>
            <p:cNvSpPr txBox="1">
              <a:spLocks noChangeArrowheads="1"/>
            </p:cNvSpPr>
            <p:nvPr/>
          </p:nvSpPr>
          <p:spPr bwMode="auto">
            <a:xfrm>
              <a:off x="3072" y="864"/>
              <a:ext cx="17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6x+7y=-19①</a:t>
              </a:r>
            </a:p>
          </p:txBody>
        </p:sp>
        <p:sp>
          <p:nvSpPr>
            <p:cNvPr id="17415" name="Text Box 7"/>
            <p:cNvSpPr txBox="1">
              <a:spLocks noChangeArrowheads="1"/>
            </p:cNvSpPr>
            <p:nvPr/>
          </p:nvSpPr>
          <p:spPr bwMode="auto">
            <a:xfrm>
              <a:off x="3072" y="1488"/>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6x-5y=17②</a:t>
              </a:r>
            </a:p>
          </p:txBody>
        </p:sp>
        <p:sp>
          <p:nvSpPr>
            <p:cNvPr id="17416" name="Rectangle 8"/>
            <p:cNvSpPr>
              <a:spLocks noChangeArrowheads="1"/>
            </p:cNvSpPr>
            <p:nvPr/>
          </p:nvSpPr>
          <p:spPr bwMode="auto">
            <a:xfrm>
              <a:off x="4368" y="1218"/>
              <a:ext cx="14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prstClr val="black"/>
                  </a:solidFill>
                  <a:latin typeface="Times New Roman" panose="02020603050405020304" pitchFamily="18" charset="0"/>
                </a:rPr>
                <a:t>应用（   ）</a:t>
              </a:r>
            </a:p>
          </p:txBody>
        </p:sp>
        <p:sp>
          <p:nvSpPr>
            <p:cNvPr id="17417" name="Rectangle 9"/>
            <p:cNvSpPr>
              <a:spLocks noChangeArrowheads="1"/>
            </p:cNvSpPr>
            <p:nvPr/>
          </p:nvSpPr>
          <p:spPr bwMode="auto">
            <a:xfrm>
              <a:off x="288" y="1824"/>
              <a:ext cx="17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A.①-②</a:t>
              </a:r>
              <a:r>
                <a:rPr kumimoji="1" lang="zh-CN" altLang="en-US" sz="3600" b="1">
                  <a:solidFill>
                    <a:prstClr val="black"/>
                  </a:solidFill>
                  <a:latin typeface="Times New Roman" panose="02020603050405020304" pitchFamily="18" charset="0"/>
                </a:rPr>
                <a:t>消去</a:t>
              </a:r>
              <a:r>
                <a:rPr kumimoji="1" lang="en-US" altLang="zh-CN" sz="3600" b="1">
                  <a:solidFill>
                    <a:prstClr val="black"/>
                  </a:solidFill>
                  <a:latin typeface="Times New Roman" panose="02020603050405020304" pitchFamily="18" charset="0"/>
                </a:rPr>
                <a:t>y</a:t>
              </a:r>
            </a:p>
          </p:txBody>
        </p:sp>
        <p:sp>
          <p:nvSpPr>
            <p:cNvPr id="17418" name="Rectangle 10"/>
            <p:cNvSpPr>
              <a:spLocks noChangeArrowheads="1"/>
            </p:cNvSpPr>
            <p:nvPr/>
          </p:nvSpPr>
          <p:spPr bwMode="auto">
            <a:xfrm>
              <a:off x="2304" y="1824"/>
              <a:ext cx="18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B.①-②</a:t>
              </a:r>
              <a:r>
                <a:rPr kumimoji="1" lang="zh-CN" altLang="en-US" sz="3600" b="1">
                  <a:solidFill>
                    <a:prstClr val="black"/>
                  </a:solidFill>
                  <a:latin typeface="Times New Roman" panose="02020603050405020304" pitchFamily="18" charset="0"/>
                </a:rPr>
                <a:t>消去</a:t>
              </a:r>
              <a:r>
                <a:rPr kumimoji="1" lang="en-US" altLang="zh-CN" sz="3600" b="1">
                  <a:solidFill>
                    <a:prstClr val="black"/>
                  </a:solidFill>
                  <a:latin typeface="Times New Roman" panose="02020603050405020304" pitchFamily="18" charset="0"/>
                </a:rPr>
                <a:t>x</a:t>
              </a:r>
            </a:p>
          </p:txBody>
        </p:sp>
        <p:sp>
          <p:nvSpPr>
            <p:cNvPr id="17419" name="Rectangle 11"/>
            <p:cNvSpPr>
              <a:spLocks noChangeArrowheads="1"/>
            </p:cNvSpPr>
            <p:nvPr/>
          </p:nvSpPr>
          <p:spPr bwMode="auto">
            <a:xfrm>
              <a:off x="288" y="2208"/>
              <a:ext cx="264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B. ②- ①</a:t>
              </a:r>
              <a:r>
                <a:rPr kumimoji="1" lang="zh-CN" altLang="en-US" sz="3600" b="1">
                  <a:solidFill>
                    <a:prstClr val="black"/>
                  </a:solidFill>
                  <a:latin typeface="Times New Roman" panose="02020603050405020304" pitchFamily="18" charset="0"/>
                </a:rPr>
                <a:t>消去常数项</a:t>
              </a:r>
            </a:p>
          </p:txBody>
        </p:sp>
        <p:sp>
          <p:nvSpPr>
            <p:cNvPr id="17420" name="Rectangle 12"/>
            <p:cNvSpPr>
              <a:spLocks noChangeArrowheads="1"/>
            </p:cNvSpPr>
            <p:nvPr/>
          </p:nvSpPr>
          <p:spPr bwMode="auto">
            <a:xfrm>
              <a:off x="2880" y="2208"/>
              <a:ext cx="191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D. </a:t>
              </a:r>
              <a:r>
                <a:rPr kumimoji="1" lang="zh-CN" altLang="en-US" sz="3600" b="1">
                  <a:solidFill>
                    <a:prstClr val="black"/>
                  </a:solidFill>
                  <a:latin typeface="Times New Roman" panose="02020603050405020304" pitchFamily="18" charset="0"/>
                </a:rPr>
                <a:t>以上都不对</a:t>
              </a:r>
            </a:p>
          </p:txBody>
        </p:sp>
      </p:grpSp>
      <p:sp>
        <p:nvSpPr>
          <p:cNvPr id="217101" name="Rectangle 13"/>
          <p:cNvSpPr>
            <a:spLocks noChangeArrowheads="1"/>
          </p:cNvSpPr>
          <p:nvPr/>
        </p:nvSpPr>
        <p:spPr bwMode="auto">
          <a:xfrm>
            <a:off x="8135938" y="1844675"/>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srgbClr val="0000CC"/>
                </a:solidFill>
                <a:latin typeface="Times New Roman" panose="02020603050405020304" pitchFamily="18" charset="0"/>
              </a:rPr>
              <a:t>B</a:t>
            </a:r>
          </a:p>
        </p:txBody>
      </p:sp>
      <p:sp>
        <p:nvSpPr>
          <p:cNvPr id="17422" name="Rectangle 14"/>
          <p:cNvSpPr>
            <a:spLocks noChangeArrowheads="1"/>
          </p:cNvSpPr>
          <p:nvPr/>
        </p:nvSpPr>
        <p:spPr bwMode="auto">
          <a:xfrm>
            <a:off x="304800" y="4572000"/>
            <a:ext cx="1908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2.</a:t>
            </a:r>
            <a:r>
              <a:rPr kumimoji="1" lang="zh-CN" altLang="en-US" sz="3600" b="1">
                <a:solidFill>
                  <a:prstClr val="black"/>
                </a:solidFill>
                <a:latin typeface="Times New Roman" panose="02020603050405020304" pitchFamily="18" charset="0"/>
              </a:rPr>
              <a:t>方程组</a:t>
            </a:r>
          </a:p>
        </p:txBody>
      </p:sp>
      <p:sp>
        <p:nvSpPr>
          <p:cNvPr id="17423" name="AutoShape 15"/>
          <p:cNvSpPr/>
          <p:nvPr/>
        </p:nvSpPr>
        <p:spPr bwMode="auto">
          <a:xfrm>
            <a:off x="2133600" y="4267200"/>
            <a:ext cx="152400" cy="1219200"/>
          </a:xfrm>
          <a:prstGeom prst="leftBrace">
            <a:avLst>
              <a:gd name="adj1" fmla="val 6666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7424" name="Rectangle 16"/>
          <p:cNvSpPr>
            <a:spLocks noChangeArrowheads="1"/>
          </p:cNvSpPr>
          <p:nvPr/>
        </p:nvSpPr>
        <p:spPr bwMode="auto">
          <a:xfrm>
            <a:off x="2286000" y="4038600"/>
            <a:ext cx="1866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3x+2y=13</a:t>
            </a:r>
          </a:p>
        </p:txBody>
      </p:sp>
      <p:sp>
        <p:nvSpPr>
          <p:cNvPr id="17425" name="Rectangle 17"/>
          <p:cNvSpPr>
            <a:spLocks noChangeArrowheads="1"/>
          </p:cNvSpPr>
          <p:nvPr/>
        </p:nvSpPr>
        <p:spPr bwMode="auto">
          <a:xfrm>
            <a:off x="2362200" y="5105400"/>
            <a:ext cx="1566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3x-2y=5</a:t>
            </a:r>
          </a:p>
        </p:txBody>
      </p:sp>
      <p:sp>
        <p:nvSpPr>
          <p:cNvPr id="17426" name="Rectangle 18"/>
          <p:cNvSpPr>
            <a:spLocks noChangeArrowheads="1"/>
          </p:cNvSpPr>
          <p:nvPr/>
        </p:nvSpPr>
        <p:spPr bwMode="auto">
          <a:xfrm>
            <a:off x="3810000" y="4648200"/>
            <a:ext cx="510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消去</a:t>
            </a:r>
            <a:r>
              <a:rPr kumimoji="1" lang="en-US" altLang="zh-CN" sz="3200" b="1">
                <a:solidFill>
                  <a:prstClr val="black"/>
                </a:solidFill>
                <a:latin typeface="Times New Roman" panose="02020603050405020304" pitchFamily="18" charset="0"/>
              </a:rPr>
              <a:t>y</a:t>
            </a:r>
            <a:r>
              <a:rPr kumimoji="1" lang="zh-CN" altLang="en-US" sz="3200" b="1">
                <a:solidFill>
                  <a:prstClr val="black"/>
                </a:solidFill>
                <a:latin typeface="Times New Roman" panose="02020603050405020304" pitchFamily="18" charset="0"/>
              </a:rPr>
              <a:t>后所得的方程是（  ）</a:t>
            </a:r>
          </a:p>
        </p:txBody>
      </p:sp>
      <p:sp>
        <p:nvSpPr>
          <p:cNvPr id="217107" name="Rectangle 19"/>
          <p:cNvSpPr>
            <a:spLocks noChangeArrowheads="1"/>
          </p:cNvSpPr>
          <p:nvPr/>
        </p:nvSpPr>
        <p:spPr bwMode="auto">
          <a:xfrm>
            <a:off x="8077200" y="4572000"/>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srgbClr val="FF0000"/>
                </a:solidFill>
                <a:latin typeface="Times New Roman" panose="02020603050405020304" pitchFamily="18" charset="0"/>
              </a:rPr>
              <a:t>B</a:t>
            </a:r>
          </a:p>
        </p:txBody>
      </p:sp>
      <p:sp>
        <p:nvSpPr>
          <p:cNvPr id="17428" name="Rectangle 20"/>
          <p:cNvSpPr>
            <a:spLocks noChangeArrowheads="1"/>
          </p:cNvSpPr>
          <p:nvPr/>
        </p:nvSpPr>
        <p:spPr bwMode="auto">
          <a:xfrm>
            <a:off x="503238" y="5697538"/>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A.6x=8</a:t>
            </a:r>
          </a:p>
        </p:txBody>
      </p:sp>
      <p:sp>
        <p:nvSpPr>
          <p:cNvPr id="17429" name="Rectangle 21"/>
          <p:cNvSpPr>
            <a:spLocks noChangeArrowheads="1"/>
          </p:cNvSpPr>
          <p:nvPr/>
        </p:nvSpPr>
        <p:spPr bwMode="auto">
          <a:xfrm>
            <a:off x="2159000" y="573405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B.6x=18</a:t>
            </a:r>
          </a:p>
        </p:txBody>
      </p:sp>
      <p:sp>
        <p:nvSpPr>
          <p:cNvPr id="17430" name="Rectangle 22"/>
          <p:cNvSpPr>
            <a:spLocks noChangeArrowheads="1"/>
          </p:cNvSpPr>
          <p:nvPr/>
        </p:nvSpPr>
        <p:spPr bwMode="auto">
          <a:xfrm>
            <a:off x="4103688" y="573405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C.6x=5</a:t>
            </a:r>
          </a:p>
        </p:txBody>
      </p:sp>
      <p:sp>
        <p:nvSpPr>
          <p:cNvPr id="17431" name="Rectangle 23"/>
          <p:cNvSpPr>
            <a:spLocks noChangeArrowheads="1"/>
          </p:cNvSpPr>
          <p:nvPr/>
        </p:nvSpPr>
        <p:spPr bwMode="auto">
          <a:xfrm>
            <a:off x="5903913" y="5697538"/>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600" b="1">
                <a:solidFill>
                  <a:prstClr val="black"/>
                </a:solidFill>
                <a:latin typeface="Times New Roman" panose="02020603050405020304" pitchFamily="18" charset="0"/>
              </a:rPr>
              <a:t>D.x=18</a:t>
            </a:r>
          </a:p>
        </p:txBody>
      </p:sp>
    </p:spTree>
    <p:extLst>
      <p:ext uri="{BB962C8B-B14F-4D97-AF65-F5344CB8AC3E}">
        <p14:creationId xmlns:p14="http://schemas.microsoft.com/office/powerpoint/2010/main" val="21102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17101"/>
                                        </p:tgtEl>
                                        <p:attrNameLst>
                                          <p:attrName>style.visibility</p:attrName>
                                        </p:attrNameLst>
                                      </p:cBhvr>
                                      <p:to>
                                        <p:strVal val="visible"/>
                                      </p:to>
                                    </p:set>
                                    <p:animEffect transition="in" filter="barn(outHorizontal)">
                                      <p:cBhvr>
                                        <p:cTn id="7" dur="500"/>
                                        <p:tgtEl>
                                          <p:spTgt spid="21710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17107"/>
                                        </p:tgtEl>
                                        <p:attrNameLst>
                                          <p:attrName>style.visibility</p:attrName>
                                        </p:attrNameLst>
                                      </p:cBhvr>
                                      <p:to>
                                        <p:strVal val="visible"/>
                                      </p:to>
                                    </p:set>
                                    <p:animEffect transition="in" filter="barn(outHorizontal)">
                                      <p:cBhvr>
                                        <p:cTn id="12" dur="500"/>
                                        <p:tgtEl>
                                          <p:spTgt spid="21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1" grpId="0" autoUpdateAnimBg="0"/>
      <p:bldP spid="217107"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223963" y="260350"/>
            <a:ext cx="5508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1F497D"/>
                </a:solidFill>
              </a:rPr>
              <a:t>三、指出下列方程组求解过程中有错误步骤，并给予订正：</a:t>
            </a:r>
          </a:p>
        </p:txBody>
      </p:sp>
      <p:sp>
        <p:nvSpPr>
          <p:cNvPr id="18435" name="Text Box 3"/>
          <p:cNvSpPr txBox="1">
            <a:spLocks noChangeArrowheads="1"/>
          </p:cNvSpPr>
          <p:nvPr/>
        </p:nvSpPr>
        <p:spPr bwMode="auto">
          <a:xfrm>
            <a:off x="1368425" y="1449388"/>
            <a:ext cx="3671888"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Verdana" panose="020B0604030504040204" pitchFamily="34" charset="0"/>
              </a:rPr>
              <a:t>7x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a:p>
            <a:pPr>
              <a:spcBef>
                <a:spcPct val="50000"/>
              </a:spcBef>
            </a:pPr>
            <a:r>
              <a:rPr lang="en-US" altLang="zh-CN" sz="3200">
                <a:solidFill>
                  <a:prstClr val="black"/>
                </a:solidFill>
                <a:latin typeface="Verdana" panose="020B0604030504040204" pitchFamily="34" charset="0"/>
              </a:rPr>
              <a:t>5x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a:p>
            <a:pPr>
              <a:spcBef>
                <a:spcPct val="25000"/>
              </a:spcBef>
            </a:pPr>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:①</a:t>
            </a:r>
            <a:r>
              <a:rPr lang="zh-CN" altLang="en-US" sz="3200">
                <a:solidFill>
                  <a:prstClr val="black"/>
                </a:solidFill>
                <a:latin typeface="Verdana" panose="020B0604030504040204" pitchFamily="34" charset="0"/>
              </a:rPr>
              <a:t>－②，得</a:t>
            </a:r>
          </a:p>
          <a:p>
            <a:pPr>
              <a:spcBef>
                <a:spcPct val="25000"/>
              </a:spcBef>
            </a:pP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2x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p>
          <a:p>
            <a:pPr>
              <a:spcBef>
                <a:spcPct val="25000"/>
              </a:spcBef>
            </a:pP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0</a:t>
            </a:r>
          </a:p>
          <a:p>
            <a:pPr>
              <a:spcBef>
                <a:spcPct val="50000"/>
              </a:spcBef>
            </a:pPr>
            <a:endParaRPr lang="en-US" altLang="zh-CN" sz="3200">
              <a:solidFill>
                <a:prstClr val="black"/>
              </a:solidFill>
              <a:latin typeface="Verdana" panose="020B0604030504040204" pitchFamily="34" charset="0"/>
            </a:endParaRPr>
          </a:p>
        </p:txBody>
      </p:sp>
      <p:sp>
        <p:nvSpPr>
          <p:cNvPr id="18436" name="Rectangle 4"/>
          <p:cNvSpPr>
            <a:spLocks noChangeArrowheads="1"/>
          </p:cNvSpPr>
          <p:nvPr/>
        </p:nvSpPr>
        <p:spPr bwMode="auto">
          <a:xfrm>
            <a:off x="3779838" y="152082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Verdana" panose="020B0604030504040204" pitchFamily="34" charset="0"/>
              </a:rPr>
              <a:t>①</a:t>
            </a:r>
          </a:p>
        </p:txBody>
      </p:sp>
      <p:sp>
        <p:nvSpPr>
          <p:cNvPr id="18437" name="Rectangle 5"/>
          <p:cNvSpPr>
            <a:spLocks noChangeArrowheads="1"/>
          </p:cNvSpPr>
          <p:nvPr/>
        </p:nvSpPr>
        <p:spPr bwMode="auto">
          <a:xfrm>
            <a:off x="7524750" y="14128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Verdana" panose="020B0604030504040204" pitchFamily="34" charset="0"/>
              </a:rPr>
              <a:t>①</a:t>
            </a:r>
          </a:p>
        </p:txBody>
      </p:sp>
      <p:sp>
        <p:nvSpPr>
          <p:cNvPr id="18438" name="Rectangle 6"/>
          <p:cNvSpPr>
            <a:spLocks noChangeArrowheads="1"/>
          </p:cNvSpPr>
          <p:nvPr/>
        </p:nvSpPr>
        <p:spPr bwMode="auto">
          <a:xfrm>
            <a:off x="3492500" y="270827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sp>
        <p:nvSpPr>
          <p:cNvPr id="18439" name="Rectangle 7"/>
          <p:cNvSpPr>
            <a:spLocks noChangeArrowheads="1"/>
          </p:cNvSpPr>
          <p:nvPr/>
        </p:nvSpPr>
        <p:spPr bwMode="auto">
          <a:xfrm>
            <a:off x="7451725" y="19891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Verdana" panose="020B0604030504040204" pitchFamily="34" charset="0"/>
              </a:rPr>
              <a:t>②</a:t>
            </a:r>
          </a:p>
        </p:txBody>
      </p:sp>
      <p:sp>
        <p:nvSpPr>
          <p:cNvPr id="18440" name="Rectangle 8"/>
          <p:cNvSpPr>
            <a:spLocks noChangeArrowheads="1"/>
          </p:cNvSpPr>
          <p:nvPr/>
        </p:nvSpPr>
        <p:spPr bwMode="auto">
          <a:xfrm>
            <a:off x="3959225" y="227647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Verdana" panose="020B0604030504040204" pitchFamily="34" charset="0"/>
              </a:rPr>
              <a:t>②</a:t>
            </a:r>
          </a:p>
        </p:txBody>
      </p:sp>
      <p:sp>
        <p:nvSpPr>
          <p:cNvPr id="18441" name="AutoShape 9"/>
          <p:cNvSpPr/>
          <p:nvPr/>
        </p:nvSpPr>
        <p:spPr bwMode="auto">
          <a:xfrm>
            <a:off x="1295400" y="1665288"/>
            <a:ext cx="71438" cy="755650"/>
          </a:xfrm>
          <a:prstGeom prst="leftBrace">
            <a:avLst>
              <a:gd name="adj1" fmla="val 88148"/>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8442" name="AutoShape 10"/>
          <p:cNvSpPr/>
          <p:nvPr/>
        </p:nvSpPr>
        <p:spPr bwMode="auto">
          <a:xfrm>
            <a:off x="4895850" y="1628775"/>
            <a:ext cx="215900" cy="863600"/>
          </a:xfrm>
          <a:prstGeom prst="leftBrace">
            <a:avLst>
              <a:gd name="adj1" fmla="val 3333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8443" name="Text Box 13"/>
          <p:cNvSpPr txBox="1">
            <a:spLocks noChangeArrowheads="1"/>
          </p:cNvSpPr>
          <p:nvPr/>
        </p:nvSpPr>
        <p:spPr bwMode="auto">
          <a:xfrm>
            <a:off x="5076825" y="1412875"/>
            <a:ext cx="3816350"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Verdana" panose="020B0604030504040204" pitchFamily="34" charset="0"/>
              </a:rPr>
              <a:t>3x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14</a:t>
            </a:r>
          </a:p>
          <a:p>
            <a:pPr>
              <a:spcBef>
                <a:spcPct val="50000"/>
              </a:spcBef>
            </a:pPr>
            <a:r>
              <a:rPr lang="en-US" altLang="zh-CN" sz="3200">
                <a:solidFill>
                  <a:prstClr val="black"/>
                </a:solidFill>
                <a:latin typeface="Verdana" panose="020B0604030504040204" pitchFamily="34" charset="0"/>
              </a:rPr>
              <a:t>5x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2</a:t>
            </a:r>
          </a:p>
          <a:p>
            <a:pPr>
              <a:spcBef>
                <a:spcPct val="30000"/>
              </a:spcBef>
            </a:pPr>
            <a:r>
              <a:rPr lang="zh-CN" altLang="en-US" sz="3200">
                <a:solidFill>
                  <a:prstClr val="black"/>
                </a:solidFill>
                <a:latin typeface="Verdana" panose="020B0604030504040204" pitchFamily="34" charset="0"/>
              </a:rPr>
              <a:t>解　</a:t>
            </a:r>
            <a:r>
              <a:rPr lang="zh-CN" altLang="en-US" sz="3200">
                <a:solidFill>
                  <a:prstClr val="black"/>
                </a:solidFill>
                <a:latin typeface="宋体" panose="02010600030101010101" pitchFamily="2" charset="-122"/>
              </a:rPr>
              <a:t>①－②，得</a:t>
            </a:r>
          </a:p>
          <a:p>
            <a:pPr>
              <a:spcBef>
                <a:spcPct val="30000"/>
              </a:spcBef>
            </a:pPr>
            <a:r>
              <a:rPr lang="zh-CN" altLang="en-US" sz="3200">
                <a:solidFill>
                  <a:prstClr val="black"/>
                </a:solidFill>
                <a:latin typeface="宋体" panose="02010600030101010101" pitchFamily="2" charset="-122"/>
              </a:rPr>
              <a:t>　　－</a:t>
            </a:r>
            <a:r>
              <a:rPr lang="en-US" altLang="zh-CN" sz="3200">
                <a:solidFill>
                  <a:prstClr val="black"/>
                </a:solidFill>
                <a:latin typeface="宋体" panose="02010600030101010101" pitchFamily="2" charset="-122"/>
              </a:rPr>
              <a:t>2x</a:t>
            </a:r>
            <a:r>
              <a:rPr lang="zh-CN" altLang="en-US" sz="3200">
                <a:solidFill>
                  <a:prstClr val="black"/>
                </a:solidFill>
                <a:latin typeface="宋体" panose="02010600030101010101" pitchFamily="2" charset="-122"/>
              </a:rPr>
              <a:t>＝</a:t>
            </a:r>
            <a:r>
              <a:rPr lang="en-US" altLang="zh-CN" sz="3200">
                <a:solidFill>
                  <a:prstClr val="black"/>
                </a:solidFill>
                <a:latin typeface="宋体" panose="02010600030101010101" pitchFamily="2" charset="-122"/>
              </a:rPr>
              <a:t>12</a:t>
            </a:r>
          </a:p>
          <a:p>
            <a:pPr>
              <a:spcBef>
                <a:spcPct val="30000"/>
              </a:spcBef>
            </a:pPr>
            <a:r>
              <a:rPr lang="zh-CN" altLang="en-US" sz="3200">
                <a:solidFill>
                  <a:prstClr val="black"/>
                </a:solidFill>
                <a:latin typeface="宋体" panose="02010600030101010101" pitchFamily="2" charset="-122"/>
              </a:rPr>
              <a:t>　　　</a:t>
            </a:r>
            <a:r>
              <a:rPr lang="en-US" altLang="zh-CN" sz="3200">
                <a:solidFill>
                  <a:prstClr val="black"/>
                </a:solidFill>
                <a:latin typeface="宋体" panose="02010600030101010101" pitchFamily="2" charset="-122"/>
              </a:rPr>
              <a:t>x </a:t>
            </a:r>
            <a:r>
              <a:rPr lang="zh-CN" altLang="en-US" sz="3200">
                <a:solidFill>
                  <a:prstClr val="black"/>
                </a:solidFill>
                <a:latin typeface="宋体" panose="02010600030101010101" pitchFamily="2" charset="-122"/>
              </a:rPr>
              <a:t>＝－</a:t>
            </a:r>
            <a:r>
              <a:rPr lang="en-US" altLang="zh-CN" sz="3200">
                <a:solidFill>
                  <a:prstClr val="black"/>
                </a:solidFill>
                <a:latin typeface="宋体" panose="02010600030101010101" pitchFamily="2" charset="-122"/>
              </a:rPr>
              <a:t>6</a:t>
            </a:r>
            <a:endParaRPr lang="en-US" altLang="zh-CN" sz="3200">
              <a:solidFill>
                <a:prstClr val="black"/>
              </a:solidFill>
              <a:latin typeface="Verdana" panose="020B0604030504040204" pitchFamily="34" charset="0"/>
            </a:endParaRPr>
          </a:p>
        </p:txBody>
      </p:sp>
      <p:sp>
        <p:nvSpPr>
          <p:cNvPr id="44046" name="Rectangle 14"/>
          <p:cNvSpPr>
            <a:spLocks noChangeArrowheads="1"/>
          </p:cNvSpPr>
          <p:nvPr/>
        </p:nvSpPr>
        <p:spPr bwMode="auto">
          <a:xfrm>
            <a:off x="1331913" y="4616450"/>
            <a:ext cx="457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a:t>
            </a:r>
            <a:r>
              <a:rPr lang="zh-CN" altLang="en-US" sz="3200">
                <a:solidFill>
                  <a:prstClr val="black"/>
                </a:solidFill>
                <a:latin typeface="Verdana" panose="020B0604030504040204" pitchFamily="34" charset="0"/>
              </a:rPr>
              <a:t>　①－②，得</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2x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srgbClr val="FF3300"/>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p:txBody>
      </p:sp>
      <p:sp>
        <p:nvSpPr>
          <p:cNvPr id="44047" name="Rectangle 15"/>
          <p:cNvSpPr>
            <a:spLocks noChangeArrowheads="1"/>
          </p:cNvSpPr>
          <p:nvPr/>
        </p:nvSpPr>
        <p:spPr bwMode="auto">
          <a:xfrm>
            <a:off x="5003800" y="4843463"/>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a:t>
            </a:r>
            <a:r>
              <a:rPr lang="zh-CN" altLang="en-US" sz="3200">
                <a:solidFill>
                  <a:prstClr val="black"/>
                </a:solidFill>
                <a:latin typeface="Verdana" panose="020B0604030504040204" pitchFamily="34" charset="0"/>
              </a:rPr>
              <a:t>　①</a:t>
            </a:r>
            <a:r>
              <a:rPr lang="zh-CN" altLang="en-US" sz="3200">
                <a:solidFill>
                  <a:srgbClr val="FF3300"/>
                </a:solidFill>
                <a:latin typeface="Verdana" panose="020B0604030504040204" pitchFamily="34" charset="0"/>
              </a:rPr>
              <a:t>＋</a:t>
            </a:r>
            <a:r>
              <a:rPr lang="zh-CN" altLang="en-US" sz="3200">
                <a:solidFill>
                  <a:prstClr val="black"/>
                </a:solidFill>
                <a:latin typeface="Verdana" panose="020B0604030504040204" pitchFamily="34" charset="0"/>
              </a:rPr>
              <a:t>②，得</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8x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16</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 </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2</a:t>
            </a:r>
          </a:p>
          <a:p>
            <a:pPr>
              <a:spcBef>
                <a:spcPct val="50000"/>
              </a:spcBef>
            </a:pPr>
            <a:endParaRPr lang="en-US" altLang="zh-CN" sz="3200">
              <a:solidFill>
                <a:prstClr val="black"/>
              </a:solidFill>
              <a:latin typeface="Verdana" panose="020B0604030504040204" pitchFamily="34" charset="0"/>
            </a:endParaRPr>
          </a:p>
        </p:txBody>
      </p:sp>
      <p:sp>
        <p:nvSpPr>
          <p:cNvPr id="44049" name="WordArt 17"/>
          <p:cNvSpPr>
            <a:spLocks noChangeArrowheads="1" noChangeShapeType="1" noTextEdit="1"/>
          </p:cNvSpPr>
          <p:nvPr/>
        </p:nvSpPr>
        <p:spPr bwMode="auto">
          <a:xfrm rot="5400000">
            <a:off x="-2174875" y="2579688"/>
            <a:ext cx="5264150" cy="914400"/>
          </a:xfrm>
          <a:prstGeom prst="rect">
            <a:avLst/>
          </a:prstGeom>
        </p:spPr>
        <p:txBody>
          <a:bodyPr vert="eaVert" wrap="none" fromWordArt="1">
            <a:prstTxWarp prst="textWave4">
              <a:avLst>
                <a:gd name="adj1" fmla="val 13005"/>
                <a:gd name="adj2" fmla="val 0"/>
              </a:avLst>
            </a:prstTxWarp>
          </a:bodyPr>
          <a:lstStyle/>
          <a:p>
            <a:pPr algn="ctr">
              <a:defRPr/>
            </a:pPr>
            <a:r>
              <a:rPr kumimoji="1" lang="zh-CN" altLang="en-US" sz="3600" b="1" kern="10">
                <a:ln w="6350">
                  <a:solidFill>
                    <a:srgbClr val="008080"/>
                  </a:solidFill>
                  <a:prstDash val="sysDot"/>
                  <a:round/>
                </a:ln>
                <a:solidFill>
                  <a:srgbClr val="0000FF">
                    <a:alpha val="67000"/>
                  </a:srgbClr>
                </a:solidFill>
                <a:effectLst>
                  <a:outerShdw dist="99190" dir="7788334" algn="ctr" rotWithShape="0">
                    <a:srgbClr val="000080">
                      <a:alpha val="80000"/>
                    </a:srgbClr>
                  </a:outerShdw>
                </a:effectLst>
                <a:latin typeface="宋体" panose="02010600030101010101" pitchFamily="2" charset="-122"/>
              </a:rPr>
              <a:t>看看你掌握了吗</a:t>
            </a:r>
            <a:r>
              <a:rPr kumimoji="1" lang="en-US" altLang="zh-CN" sz="3600" b="1" kern="10">
                <a:ln w="6350">
                  <a:solidFill>
                    <a:srgbClr val="008080"/>
                  </a:solidFill>
                  <a:prstDash val="sysDot"/>
                  <a:round/>
                </a:ln>
                <a:solidFill>
                  <a:srgbClr val="0000FF">
                    <a:alpha val="67000"/>
                  </a:srgbClr>
                </a:solidFill>
                <a:effectLst>
                  <a:outerShdw dist="99190" dir="7788334" algn="ctr" rotWithShape="0">
                    <a:srgbClr val="000080">
                      <a:alpha val="80000"/>
                    </a:srgbClr>
                  </a:outerShdw>
                </a:effectLst>
                <a:latin typeface="宋体" panose="02010600030101010101" pitchFamily="2" charset="-122"/>
              </a:rPr>
              <a:t>?</a:t>
            </a:r>
            <a:endParaRPr kumimoji="1" lang="zh-CN" altLang="en-US" sz="3600" b="1" kern="10">
              <a:ln w="6350">
                <a:solidFill>
                  <a:srgbClr val="008080"/>
                </a:solidFill>
                <a:prstDash val="sysDot"/>
                <a:round/>
              </a:ln>
              <a:solidFill>
                <a:srgbClr val="0000FF">
                  <a:alpha val="67000"/>
                </a:srgbClr>
              </a:solidFill>
              <a:effectLst>
                <a:outerShdw dist="99190" dir="7788334" algn="ctr" rotWithShape="0">
                  <a:srgbClr val="000080">
                    <a:alpha val="80000"/>
                  </a:srgbClr>
                </a:outerShdw>
              </a:effectLst>
              <a:latin typeface="宋体" panose="02010600030101010101" pitchFamily="2" charset="-122"/>
            </a:endParaRPr>
          </a:p>
        </p:txBody>
      </p:sp>
    </p:spTree>
    <p:extLst>
      <p:ext uri="{BB962C8B-B14F-4D97-AF65-F5344CB8AC3E}">
        <p14:creationId xmlns:p14="http://schemas.microsoft.com/office/powerpoint/2010/main" val="4026033330"/>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046">
                                            <p:txEl>
                                              <p:pRg st="0" end="0"/>
                                            </p:txEl>
                                          </p:spTgt>
                                        </p:tgtEl>
                                        <p:attrNameLst>
                                          <p:attrName>style.visibility</p:attrName>
                                        </p:attrNameLst>
                                      </p:cBhvr>
                                      <p:to>
                                        <p:strVal val="visible"/>
                                      </p:to>
                                    </p:set>
                                    <p:animEffect transition="in" filter="box(in)">
                                      <p:cBhvr>
                                        <p:cTn id="7" dur="500"/>
                                        <p:tgtEl>
                                          <p:spTgt spid="44046">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4046">
                                            <p:txEl>
                                              <p:pRg st="1" end="1"/>
                                            </p:txEl>
                                          </p:spTgt>
                                        </p:tgtEl>
                                        <p:attrNameLst>
                                          <p:attrName>style.visibility</p:attrName>
                                        </p:attrNameLst>
                                      </p:cBhvr>
                                      <p:to>
                                        <p:strVal val="visible"/>
                                      </p:to>
                                    </p:set>
                                    <p:animEffect transition="in" filter="box(in)">
                                      <p:cBhvr>
                                        <p:cTn id="10" dur="500"/>
                                        <p:tgtEl>
                                          <p:spTgt spid="44046">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4046">
                                            <p:txEl>
                                              <p:pRg st="2" end="2"/>
                                            </p:txEl>
                                          </p:spTgt>
                                        </p:tgtEl>
                                        <p:attrNameLst>
                                          <p:attrName>style.visibility</p:attrName>
                                        </p:attrNameLst>
                                      </p:cBhvr>
                                      <p:to>
                                        <p:strVal val="visible"/>
                                      </p:to>
                                    </p:set>
                                    <p:animEffect transition="in" filter="box(in)">
                                      <p:cBhvr>
                                        <p:cTn id="13" dur="500"/>
                                        <p:tgtEl>
                                          <p:spTgt spid="4404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44047">
                                            <p:txEl>
                                              <p:pRg st="0" end="0"/>
                                            </p:txEl>
                                          </p:spTgt>
                                        </p:tgtEl>
                                        <p:attrNameLst>
                                          <p:attrName>style.visibility</p:attrName>
                                        </p:attrNameLst>
                                      </p:cBhvr>
                                      <p:to>
                                        <p:strVal val="visible"/>
                                      </p:to>
                                    </p:set>
                                    <p:animEffect transition="in" filter="box(in)">
                                      <p:cBhvr>
                                        <p:cTn id="18" dur="500"/>
                                        <p:tgtEl>
                                          <p:spTgt spid="44047">
                                            <p:txEl>
                                              <p:pRg st="0" end="0"/>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44047">
                                            <p:txEl>
                                              <p:pRg st="1" end="1"/>
                                            </p:txEl>
                                          </p:spTgt>
                                        </p:tgtEl>
                                        <p:attrNameLst>
                                          <p:attrName>style.visibility</p:attrName>
                                        </p:attrNameLst>
                                      </p:cBhvr>
                                      <p:to>
                                        <p:strVal val="visible"/>
                                      </p:to>
                                    </p:set>
                                    <p:animEffect transition="in" filter="box(in)">
                                      <p:cBhvr>
                                        <p:cTn id="21" dur="500"/>
                                        <p:tgtEl>
                                          <p:spTgt spid="44047">
                                            <p:txEl>
                                              <p:pRg st="1" end="1"/>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44047">
                                            <p:txEl>
                                              <p:pRg st="2" end="2"/>
                                            </p:txEl>
                                          </p:spTgt>
                                        </p:tgtEl>
                                        <p:attrNameLst>
                                          <p:attrName>style.visibility</p:attrName>
                                        </p:attrNameLst>
                                      </p:cBhvr>
                                      <p:to>
                                        <p:strVal val="visible"/>
                                      </p:to>
                                    </p:set>
                                    <p:animEffect transition="in" filter="box(in)">
                                      <p:cBhvr>
                                        <p:cTn id="24" dur="500"/>
                                        <p:tgtEl>
                                          <p:spTgt spid="440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81000" y="762000"/>
            <a:ext cx="5943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400" b="1">
                <a:solidFill>
                  <a:srgbClr val="9933FF"/>
                </a:solidFill>
                <a:latin typeface="Times New Roman" panose="02020603050405020304" pitchFamily="18" charset="0"/>
              </a:rPr>
              <a:t>四</a:t>
            </a:r>
            <a:r>
              <a:rPr kumimoji="1" lang="en-US" altLang="zh-CN" sz="4400" b="1">
                <a:solidFill>
                  <a:srgbClr val="9933FF"/>
                </a:solidFill>
                <a:latin typeface="Times New Roman" panose="02020603050405020304" pitchFamily="18" charset="0"/>
              </a:rPr>
              <a:t>. </a:t>
            </a:r>
            <a:r>
              <a:rPr kumimoji="1" lang="zh-CN" altLang="en-US" sz="4400" b="1">
                <a:solidFill>
                  <a:srgbClr val="9933FF"/>
                </a:solidFill>
                <a:latin typeface="Times New Roman" panose="02020603050405020304" pitchFamily="18" charset="0"/>
              </a:rPr>
              <a:t>用加减法解方程组</a:t>
            </a:r>
          </a:p>
        </p:txBody>
      </p:sp>
      <p:grpSp>
        <p:nvGrpSpPr>
          <p:cNvPr id="19459" name="Group 3"/>
          <p:cNvGrpSpPr/>
          <p:nvPr/>
        </p:nvGrpSpPr>
        <p:grpSpPr bwMode="auto">
          <a:xfrm>
            <a:off x="533400" y="1447800"/>
            <a:ext cx="3789363" cy="3094038"/>
            <a:chOff x="336" y="912"/>
            <a:chExt cx="2387" cy="1949"/>
          </a:xfrm>
        </p:grpSpPr>
        <p:sp>
          <p:nvSpPr>
            <p:cNvPr id="19460" name="Rectangle 4"/>
            <p:cNvSpPr>
              <a:spLocks noChangeArrowheads="1"/>
            </p:cNvSpPr>
            <p:nvPr/>
          </p:nvSpPr>
          <p:spPr bwMode="auto">
            <a:xfrm>
              <a:off x="336" y="1152"/>
              <a:ext cx="7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a:t>
              </a:r>
            </a:p>
          </p:txBody>
        </p:sp>
        <p:sp>
          <p:nvSpPr>
            <p:cNvPr id="19461" name="AutoShape 5"/>
            <p:cNvSpPr/>
            <p:nvPr/>
          </p:nvSpPr>
          <p:spPr bwMode="auto">
            <a:xfrm>
              <a:off x="1008" y="1008"/>
              <a:ext cx="192" cy="672"/>
            </a:xfrm>
            <a:prstGeom prst="leftBrace">
              <a:avLst>
                <a:gd name="adj1" fmla="val 2916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9462" name="Rectangle 6"/>
            <p:cNvSpPr>
              <a:spLocks noChangeArrowheads="1"/>
            </p:cNvSpPr>
            <p:nvPr/>
          </p:nvSpPr>
          <p:spPr bwMode="auto">
            <a:xfrm>
              <a:off x="1248" y="912"/>
              <a:ext cx="13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3x+2y=9①</a:t>
              </a:r>
            </a:p>
          </p:txBody>
        </p:sp>
        <p:sp>
          <p:nvSpPr>
            <p:cNvPr id="19463" name="Rectangle 7"/>
            <p:cNvSpPr>
              <a:spLocks noChangeArrowheads="1"/>
            </p:cNvSpPr>
            <p:nvPr/>
          </p:nvSpPr>
          <p:spPr bwMode="auto">
            <a:xfrm>
              <a:off x="1248" y="1488"/>
              <a:ext cx="124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3x-5y=2②</a:t>
              </a:r>
            </a:p>
          </p:txBody>
        </p:sp>
        <p:sp>
          <p:nvSpPr>
            <p:cNvPr id="19464" name="Rectangle 8"/>
            <p:cNvSpPr>
              <a:spLocks noChangeArrowheads="1"/>
            </p:cNvSpPr>
            <p:nvPr/>
          </p:nvSpPr>
          <p:spPr bwMode="auto">
            <a:xfrm>
              <a:off x="384" y="2160"/>
              <a:ext cx="76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a:t>
              </a:r>
            </a:p>
          </p:txBody>
        </p:sp>
        <p:sp>
          <p:nvSpPr>
            <p:cNvPr id="19465" name="AutoShape 9"/>
            <p:cNvSpPr/>
            <p:nvPr/>
          </p:nvSpPr>
          <p:spPr bwMode="auto">
            <a:xfrm>
              <a:off x="1056" y="2016"/>
              <a:ext cx="192" cy="672"/>
            </a:xfrm>
            <a:prstGeom prst="leftBrace">
              <a:avLst>
                <a:gd name="adj1" fmla="val 2916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9466" name="Rectangle 10"/>
            <p:cNvSpPr>
              <a:spLocks noChangeArrowheads="1"/>
            </p:cNvSpPr>
            <p:nvPr/>
          </p:nvSpPr>
          <p:spPr bwMode="auto">
            <a:xfrm>
              <a:off x="1296" y="1920"/>
              <a:ext cx="14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2s+5t=     ①</a:t>
              </a:r>
            </a:p>
          </p:txBody>
        </p:sp>
        <p:sp>
          <p:nvSpPr>
            <p:cNvPr id="19467" name="Rectangle 11"/>
            <p:cNvSpPr>
              <a:spLocks noChangeArrowheads="1"/>
            </p:cNvSpPr>
            <p:nvPr/>
          </p:nvSpPr>
          <p:spPr bwMode="auto">
            <a:xfrm>
              <a:off x="1296" y="2496"/>
              <a:ext cx="13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3s-5t=     ②</a:t>
              </a:r>
            </a:p>
          </p:txBody>
        </p:sp>
      </p:grpSp>
      <p:grpSp>
        <p:nvGrpSpPr>
          <p:cNvPr id="19468" name="Group 12"/>
          <p:cNvGrpSpPr/>
          <p:nvPr/>
        </p:nvGrpSpPr>
        <p:grpSpPr bwMode="auto">
          <a:xfrm>
            <a:off x="3352800" y="2895600"/>
            <a:ext cx="463550" cy="944563"/>
            <a:chOff x="3068" y="2804"/>
            <a:chExt cx="292" cy="595"/>
          </a:xfrm>
        </p:grpSpPr>
        <p:sp>
          <p:nvSpPr>
            <p:cNvPr id="19469" name="Rectangle 13"/>
            <p:cNvSpPr>
              <a:spLocks noChangeArrowheads="1"/>
            </p:cNvSpPr>
            <p:nvPr/>
          </p:nvSpPr>
          <p:spPr bwMode="auto">
            <a:xfrm>
              <a:off x="3068" y="28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1</a:t>
              </a:r>
            </a:p>
          </p:txBody>
        </p:sp>
        <p:sp>
          <p:nvSpPr>
            <p:cNvPr id="19470" name="Rectangle 14"/>
            <p:cNvSpPr>
              <a:spLocks noChangeArrowheads="1"/>
            </p:cNvSpPr>
            <p:nvPr/>
          </p:nvSpPr>
          <p:spPr bwMode="auto">
            <a:xfrm>
              <a:off x="3072" y="30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2</a:t>
              </a:r>
            </a:p>
          </p:txBody>
        </p:sp>
        <p:sp>
          <p:nvSpPr>
            <p:cNvPr id="19471" name="Line 15"/>
            <p:cNvSpPr>
              <a:spLocks noChangeShapeType="1"/>
            </p:cNvSpPr>
            <p:nvPr/>
          </p:nvSpPr>
          <p:spPr bwMode="auto">
            <a:xfrm>
              <a:off x="3072" y="312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19472" name="Group 16"/>
          <p:cNvGrpSpPr/>
          <p:nvPr/>
        </p:nvGrpSpPr>
        <p:grpSpPr bwMode="auto">
          <a:xfrm>
            <a:off x="3276600" y="3810000"/>
            <a:ext cx="463550" cy="944563"/>
            <a:chOff x="3068" y="2804"/>
            <a:chExt cx="292" cy="595"/>
          </a:xfrm>
        </p:grpSpPr>
        <p:sp>
          <p:nvSpPr>
            <p:cNvPr id="19473" name="Rectangle 17"/>
            <p:cNvSpPr>
              <a:spLocks noChangeArrowheads="1"/>
            </p:cNvSpPr>
            <p:nvPr/>
          </p:nvSpPr>
          <p:spPr bwMode="auto">
            <a:xfrm>
              <a:off x="3068" y="28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1</a:t>
              </a:r>
            </a:p>
          </p:txBody>
        </p:sp>
        <p:sp>
          <p:nvSpPr>
            <p:cNvPr id="19474" name="Rectangle 18"/>
            <p:cNvSpPr>
              <a:spLocks noChangeArrowheads="1"/>
            </p:cNvSpPr>
            <p:nvPr/>
          </p:nvSpPr>
          <p:spPr bwMode="auto">
            <a:xfrm>
              <a:off x="3072" y="307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3</a:t>
              </a:r>
            </a:p>
          </p:txBody>
        </p:sp>
        <p:sp>
          <p:nvSpPr>
            <p:cNvPr id="19475" name="Line 19"/>
            <p:cNvSpPr>
              <a:spLocks noChangeShapeType="1"/>
            </p:cNvSpPr>
            <p:nvPr/>
          </p:nvSpPr>
          <p:spPr bwMode="auto">
            <a:xfrm>
              <a:off x="3072" y="312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5" name="Group 20"/>
          <p:cNvGrpSpPr/>
          <p:nvPr/>
        </p:nvGrpSpPr>
        <p:grpSpPr bwMode="auto">
          <a:xfrm>
            <a:off x="4114800" y="1295400"/>
            <a:ext cx="3435350" cy="1722438"/>
            <a:chOff x="2592" y="816"/>
            <a:chExt cx="2164" cy="1085"/>
          </a:xfrm>
        </p:grpSpPr>
        <p:sp>
          <p:nvSpPr>
            <p:cNvPr id="19477" name="AutoShape 21"/>
            <p:cNvSpPr>
              <a:spLocks noChangeArrowheads="1"/>
            </p:cNvSpPr>
            <p:nvPr/>
          </p:nvSpPr>
          <p:spPr bwMode="auto">
            <a:xfrm>
              <a:off x="2592" y="1344"/>
              <a:ext cx="960" cy="192"/>
            </a:xfrm>
            <a:prstGeom prst="rightArrow">
              <a:avLst>
                <a:gd name="adj1" fmla="val 50000"/>
                <a:gd name="adj2" fmla="val 125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grpSp>
          <p:nvGrpSpPr>
            <p:cNvPr id="19478" name="Group 22"/>
            <p:cNvGrpSpPr/>
            <p:nvPr/>
          </p:nvGrpSpPr>
          <p:grpSpPr bwMode="auto">
            <a:xfrm>
              <a:off x="3888" y="816"/>
              <a:ext cx="868" cy="1085"/>
              <a:chOff x="3888" y="816"/>
              <a:chExt cx="868" cy="1085"/>
            </a:xfrm>
          </p:grpSpPr>
          <p:sp>
            <p:nvSpPr>
              <p:cNvPr id="19479" name="AutoShape 23"/>
              <p:cNvSpPr/>
              <p:nvPr/>
            </p:nvSpPr>
            <p:spPr bwMode="auto">
              <a:xfrm>
                <a:off x="3888" y="1056"/>
                <a:ext cx="144" cy="720"/>
              </a:xfrm>
              <a:prstGeom prst="leftBrace">
                <a:avLst>
                  <a:gd name="adj1" fmla="val 41667"/>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9480" name="Rectangle 24"/>
              <p:cNvSpPr>
                <a:spLocks noChangeArrowheads="1"/>
              </p:cNvSpPr>
              <p:nvPr/>
            </p:nvSpPr>
            <p:spPr bwMode="auto">
              <a:xfrm>
                <a:off x="4464" y="8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7</a:t>
                </a:r>
              </a:p>
            </p:txBody>
          </p:sp>
          <p:sp>
            <p:nvSpPr>
              <p:cNvPr id="19481" name="Rectangle 25"/>
              <p:cNvSpPr>
                <a:spLocks noChangeArrowheads="1"/>
              </p:cNvSpPr>
              <p:nvPr/>
            </p:nvSpPr>
            <p:spPr bwMode="auto">
              <a:xfrm>
                <a:off x="4468" y="108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3</a:t>
                </a:r>
              </a:p>
            </p:txBody>
          </p:sp>
          <p:sp>
            <p:nvSpPr>
              <p:cNvPr id="19482" name="Line 26"/>
              <p:cNvSpPr>
                <a:spLocks noChangeShapeType="1"/>
              </p:cNvSpPr>
              <p:nvPr/>
            </p:nvSpPr>
            <p:spPr bwMode="auto">
              <a:xfrm>
                <a:off x="4468" y="1132"/>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3" name="Rectangle 27"/>
              <p:cNvSpPr>
                <a:spLocks noChangeArrowheads="1"/>
              </p:cNvSpPr>
              <p:nvPr/>
            </p:nvSpPr>
            <p:spPr bwMode="auto">
              <a:xfrm>
                <a:off x="4128" y="912"/>
                <a:ext cx="3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x=</a:t>
                </a:r>
              </a:p>
            </p:txBody>
          </p:sp>
          <p:grpSp>
            <p:nvGrpSpPr>
              <p:cNvPr id="19484" name="Group 28"/>
              <p:cNvGrpSpPr/>
              <p:nvPr/>
            </p:nvGrpSpPr>
            <p:grpSpPr bwMode="auto">
              <a:xfrm>
                <a:off x="4128" y="1536"/>
                <a:ext cx="580" cy="365"/>
                <a:chOff x="4128" y="1536"/>
                <a:chExt cx="580" cy="365"/>
              </a:xfrm>
            </p:grpSpPr>
            <p:sp>
              <p:nvSpPr>
                <p:cNvPr id="19485" name="Rectangle 29"/>
                <p:cNvSpPr>
                  <a:spLocks noChangeArrowheads="1"/>
                </p:cNvSpPr>
                <p:nvPr/>
              </p:nvSpPr>
              <p:spPr bwMode="auto">
                <a:xfrm>
                  <a:off x="4128" y="1536"/>
                  <a:ext cx="39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y=</a:t>
                  </a:r>
                </a:p>
              </p:txBody>
            </p:sp>
            <p:sp>
              <p:nvSpPr>
                <p:cNvPr id="19486" name="Rectangle 30"/>
                <p:cNvSpPr>
                  <a:spLocks noChangeArrowheads="1"/>
                </p:cNvSpPr>
                <p:nvPr/>
              </p:nvSpPr>
              <p:spPr bwMode="auto">
                <a:xfrm>
                  <a:off x="4464" y="15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1</a:t>
                  </a:r>
                </a:p>
              </p:txBody>
            </p:sp>
          </p:grpSp>
        </p:grpSp>
      </p:grpSp>
      <p:grpSp>
        <p:nvGrpSpPr>
          <p:cNvPr id="8" name="Group 31"/>
          <p:cNvGrpSpPr/>
          <p:nvPr/>
        </p:nvGrpSpPr>
        <p:grpSpPr bwMode="auto">
          <a:xfrm>
            <a:off x="4191000" y="2971800"/>
            <a:ext cx="3517900" cy="1935163"/>
            <a:chOff x="2640" y="1872"/>
            <a:chExt cx="2216" cy="1219"/>
          </a:xfrm>
        </p:grpSpPr>
        <p:sp>
          <p:nvSpPr>
            <p:cNvPr id="19488" name="AutoShape 32"/>
            <p:cNvSpPr>
              <a:spLocks noChangeArrowheads="1"/>
            </p:cNvSpPr>
            <p:nvPr/>
          </p:nvSpPr>
          <p:spPr bwMode="auto">
            <a:xfrm>
              <a:off x="2640" y="2352"/>
              <a:ext cx="960" cy="240"/>
            </a:xfrm>
            <a:prstGeom prst="rightArrow">
              <a:avLst>
                <a:gd name="adj1" fmla="val 50000"/>
                <a:gd name="adj2" fmla="val 100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grpSp>
          <p:nvGrpSpPr>
            <p:cNvPr id="19489" name="Group 33"/>
            <p:cNvGrpSpPr/>
            <p:nvPr/>
          </p:nvGrpSpPr>
          <p:grpSpPr bwMode="auto">
            <a:xfrm>
              <a:off x="3888" y="1872"/>
              <a:ext cx="968" cy="1219"/>
              <a:chOff x="3888" y="1872"/>
              <a:chExt cx="968" cy="1219"/>
            </a:xfrm>
          </p:grpSpPr>
          <p:grpSp>
            <p:nvGrpSpPr>
              <p:cNvPr id="19490" name="Group 34"/>
              <p:cNvGrpSpPr/>
              <p:nvPr/>
            </p:nvGrpSpPr>
            <p:grpSpPr bwMode="auto">
              <a:xfrm>
                <a:off x="4512" y="1872"/>
                <a:ext cx="292" cy="595"/>
                <a:chOff x="4752" y="2976"/>
                <a:chExt cx="292" cy="595"/>
              </a:xfrm>
            </p:grpSpPr>
            <p:sp>
              <p:nvSpPr>
                <p:cNvPr id="19491" name="Rectangle 35"/>
                <p:cNvSpPr>
                  <a:spLocks noChangeArrowheads="1"/>
                </p:cNvSpPr>
                <p:nvPr/>
              </p:nvSpPr>
              <p:spPr bwMode="auto">
                <a:xfrm>
                  <a:off x="4752"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a:t>
                  </a:r>
                </a:p>
              </p:txBody>
            </p:sp>
            <p:sp>
              <p:nvSpPr>
                <p:cNvPr id="19492" name="Rectangle 36"/>
                <p:cNvSpPr>
                  <a:spLocks noChangeArrowheads="1"/>
                </p:cNvSpPr>
                <p:nvPr/>
              </p:nvSpPr>
              <p:spPr bwMode="auto">
                <a:xfrm>
                  <a:off x="4756" y="32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6</a:t>
                  </a:r>
                </a:p>
              </p:txBody>
            </p:sp>
            <p:sp>
              <p:nvSpPr>
                <p:cNvPr id="19493" name="Line 37"/>
                <p:cNvSpPr>
                  <a:spLocks noChangeShapeType="1"/>
                </p:cNvSpPr>
                <p:nvPr/>
              </p:nvSpPr>
              <p:spPr bwMode="auto">
                <a:xfrm>
                  <a:off x="4756" y="3292"/>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9494" name="AutoShape 38"/>
              <p:cNvSpPr/>
              <p:nvPr/>
            </p:nvSpPr>
            <p:spPr bwMode="auto">
              <a:xfrm>
                <a:off x="3888" y="2112"/>
                <a:ext cx="144" cy="720"/>
              </a:xfrm>
              <a:prstGeom prst="leftBrace">
                <a:avLst>
                  <a:gd name="adj1" fmla="val 41667"/>
                  <a:gd name="adj2" fmla="val 50000"/>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3200" b="1">
                  <a:solidFill>
                    <a:srgbClr val="000000"/>
                  </a:solidFill>
                  <a:latin typeface="Times New Roman" panose="02020603050405020304" pitchFamily="18" charset="0"/>
                </a:endParaRPr>
              </a:p>
            </p:txBody>
          </p:sp>
          <p:sp>
            <p:nvSpPr>
              <p:cNvPr id="19495" name="Rectangle 39"/>
              <p:cNvSpPr>
                <a:spLocks noChangeArrowheads="1"/>
              </p:cNvSpPr>
              <p:nvPr/>
            </p:nvSpPr>
            <p:spPr bwMode="auto">
              <a:xfrm>
                <a:off x="4128" y="1968"/>
                <a:ext cx="3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s=</a:t>
                </a:r>
              </a:p>
            </p:txBody>
          </p:sp>
          <p:sp>
            <p:nvSpPr>
              <p:cNvPr id="19496" name="Rectangle 40"/>
              <p:cNvSpPr>
                <a:spLocks noChangeArrowheads="1"/>
              </p:cNvSpPr>
              <p:nvPr/>
            </p:nvSpPr>
            <p:spPr bwMode="auto">
              <a:xfrm>
                <a:off x="4128" y="2592"/>
                <a:ext cx="34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t=</a:t>
                </a:r>
              </a:p>
            </p:txBody>
          </p:sp>
          <p:grpSp>
            <p:nvGrpSpPr>
              <p:cNvPr id="19497" name="Group 41"/>
              <p:cNvGrpSpPr/>
              <p:nvPr/>
            </p:nvGrpSpPr>
            <p:grpSpPr bwMode="auto">
              <a:xfrm>
                <a:off x="4512" y="2496"/>
                <a:ext cx="344" cy="595"/>
                <a:chOff x="4752" y="2976"/>
                <a:chExt cx="344" cy="595"/>
              </a:xfrm>
            </p:grpSpPr>
            <p:sp>
              <p:nvSpPr>
                <p:cNvPr id="19498" name="Rectangle 42"/>
                <p:cNvSpPr>
                  <a:spLocks noChangeArrowheads="1"/>
                </p:cNvSpPr>
                <p:nvPr/>
              </p:nvSpPr>
              <p:spPr bwMode="auto">
                <a:xfrm>
                  <a:off x="4752" y="297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a:t>
                  </a:r>
                </a:p>
              </p:txBody>
            </p:sp>
            <p:sp>
              <p:nvSpPr>
                <p:cNvPr id="19499" name="Rectangle 43"/>
                <p:cNvSpPr>
                  <a:spLocks noChangeArrowheads="1"/>
                </p:cNvSpPr>
                <p:nvPr/>
              </p:nvSpPr>
              <p:spPr bwMode="auto">
                <a:xfrm>
                  <a:off x="4756" y="324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30</a:t>
                  </a:r>
                </a:p>
              </p:txBody>
            </p:sp>
            <p:sp>
              <p:nvSpPr>
                <p:cNvPr id="19500" name="Line 44"/>
                <p:cNvSpPr>
                  <a:spLocks noChangeShapeType="1"/>
                </p:cNvSpPr>
                <p:nvPr/>
              </p:nvSpPr>
              <p:spPr bwMode="auto">
                <a:xfrm>
                  <a:off x="4756" y="3292"/>
                  <a:ext cx="288"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spTree>
    <p:extLst>
      <p:ext uri="{BB962C8B-B14F-4D97-AF65-F5344CB8AC3E}">
        <p14:creationId xmlns:p14="http://schemas.microsoft.com/office/powerpoint/2010/main" val="94904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ppt_w/2"/>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rrowheads="1"/>
          </p:cNvSpPr>
          <p:nvPr>
            <p:ph type="body" sz="half" idx="4294967295"/>
          </p:nvPr>
        </p:nvSpPr>
        <p:spPr>
          <a:xfrm>
            <a:off x="468313" y="1628775"/>
            <a:ext cx="4038600" cy="4525963"/>
          </a:xfrm>
        </p:spPr>
        <p:txBody>
          <a:bodyPr/>
          <a:lstStyle/>
          <a:p>
            <a:pPr>
              <a:buFont typeface="Arial" panose="020B0604020202020204" pitchFamily="34" charset="0"/>
              <a:buNone/>
            </a:pPr>
            <a:r>
              <a:rPr lang="en-US" altLang="zh-CN" sz="4000" b="0" i="1">
                <a:latin typeface="华文新魏" pitchFamily="2" charset="-122"/>
                <a:ea typeface="华文新魏" pitchFamily="2" charset="-122"/>
              </a:rPr>
              <a:t>          </a:t>
            </a:r>
            <a:endParaRPr lang="en-US" altLang="zh-CN" sz="3600" i="1"/>
          </a:p>
        </p:txBody>
      </p:sp>
      <p:graphicFrame>
        <p:nvGraphicFramePr>
          <p:cNvPr id="71683" name="Object 3"/>
          <p:cNvGraphicFramePr>
            <a:graphicFrameLocks noGrp="1"/>
          </p:cNvGraphicFramePr>
          <p:nvPr>
            <p:ph sz="quarter" idx="4294967295"/>
          </p:nvPr>
        </p:nvGraphicFramePr>
        <p:xfrm>
          <a:off x="2998788" y="3673475"/>
          <a:ext cx="1223962" cy="1157288"/>
        </p:xfrm>
        <a:graphic>
          <a:graphicData uri="http://schemas.openxmlformats.org/presentationml/2006/ole">
            <mc:AlternateContent xmlns:mc="http://schemas.openxmlformats.org/markup-compatibility/2006">
              <mc:Choice xmlns:v="urn:schemas-microsoft-com:vml" Requires="v">
                <p:oleObj r:id="rId4" imgW="647700" imgH="609600" progId="Equations">
                  <p:embed/>
                </p:oleObj>
              </mc:Choice>
              <mc:Fallback>
                <p:oleObj r:id="rId4" imgW="647700" imgH="6096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8788" y="3673475"/>
                        <a:ext cx="1223962"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4"/>
          <p:cNvGrpSpPr/>
          <p:nvPr/>
        </p:nvGrpSpPr>
        <p:grpSpPr bwMode="auto">
          <a:xfrm>
            <a:off x="3059113" y="2420938"/>
            <a:ext cx="2162175" cy="1066800"/>
            <a:chOff x="1882" y="1026"/>
            <a:chExt cx="1362" cy="672"/>
          </a:xfrm>
        </p:grpSpPr>
        <p:graphicFrame>
          <p:nvGraphicFramePr>
            <p:cNvPr id="21508" name="Object 5"/>
            <p:cNvGraphicFramePr/>
            <p:nvPr/>
          </p:nvGraphicFramePr>
          <p:xfrm>
            <a:off x="2064" y="1026"/>
            <a:ext cx="1180" cy="672"/>
          </p:xfrm>
          <a:graphic>
            <a:graphicData uri="http://schemas.openxmlformats.org/presentationml/2006/ole">
              <mc:AlternateContent xmlns:mc="http://schemas.openxmlformats.org/markup-compatibility/2006">
                <mc:Choice xmlns:v="urn:schemas-microsoft-com:vml" Requires="v">
                  <p:oleObj r:id="rId6" imgW="1003300" imgH="571500" progId="Equations">
                    <p:embed/>
                  </p:oleObj>
                </mc:Choice>
                <mc:Fallback>
                  <p:oleObj r:id="rId6" imgW="1003300" imgH="5715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 y="1026"/>
                          <a:ext cx="1180"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AutoShape 6"/>
            <p:cNvSpPr/>
            <p:nvPr/>
          </p:nvSpPr>
          <p:spPr bwMode="auto">
            <a:xfrm>
              <a:off x="1882" y="1117"/>
              <a:ext cx="137" cy="545"/>
            </a:xfrm>
            <a:prstGeom prst="leftBrace">
              <a:avLst>
                <a:gd name="adj1" fmla="val 33132"/>
                <a:gd name="adj2" fmla="val 46606"/>
              </a:avLst>
            </a:prstGeom>
            <a:noFill/>
            <a:ln w="9525">
              <a:solidFill>
                <a:srgbClr val="FF0066"/>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71687" name="Text Box 7"/>
          <p:cNvSpPr txBox="1">
            <a:spLocks noChangeArrowheads="1"/>
          </p:cNvSpPr>
          <p:nvPr/>
        </p:nvSpPr>
        <p:spPr bwMode="auto">
          <a:xfrm>
            <a:off x="1979613" y="393382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解得</a:t>
            </a:r>
          </a:p>
        </p:txBody>
      </p:sp>
      <p:sp>
        <p:nvSpPr>
          <p:cNvPr id="21511" name="WordArt 8"/>
          <p:cNvSpPr>
            <a:spLocks noChangeArrowheads="1" noChangeShapeType="1" noTextEdit="1"/>
          </p:cNvSpPr>
          <p:nvPr/>
        </p:nvSpPr>
        <p:spPr bwMode="auto">
          <a:xfrm>
            <a:off x="323850" y="404813"/>
            <a:ext cx="3744913" cy="9366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a:gradFill rotWithShape="1">
                  <a:gsLst>
                    <a:gs pos="0">
                      <a:srgbClr val="57C8FB"/>
                    </a:gs>
                    <a:gs pos="50000">
                      <a:srgbClr val="0000FF"/>
                    </a:gs>
                    <a:gs pos="100000">
                      <a:srgbClr val="57C8FB"/>
                    </a:gs>
                  </a:gsLst>
                  <a:lin ang="18900000" scaled="1"/>
                </a:gradFill>
                <a:effectLst>
                  <a:outerShdw dist="35921" dir="2700000" algn="ctr" rotWithShape="0">
                    <a:srgbClr val="C0C0C0">
                      <a:alpha val="79999"/>
                    </a:srgbClr>
                  </a:outerShdw>
                </a:effectLst>
                <a:latin typeface="隶书"/>
                <a:ea typeface="隶书"/>
              </a:rPr>
              <a:t>解决问题</a:t>
            </a:r>
          </a:p>
        </p:txBody>
      </p:sp>
      <p:sp>
        <p:nvSpPr>
          <p:cNvPr id="71689" name="Rectangle 9"/>
          <p:cNvSpPr>
            <a:spLocks noChangeArrowheads="1"/>
          </p:cNvSpPr>
          <p:nvPr/>
        </p:nvSpPr>
        <p:spPr bwMode="auto">
          <a:xfrm>
            <a:off x="827088" y="1649413"/>
            <a:ext cx="57134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设篮球队胜了</a:t>
            </a:r>
            <a:r>
              <a:rPr lang="en-US" altLang="zh-CN" sz="4400" b="1">
                <a:solidFill>
                  <a:prstClr val="black"/>
                </a:solidFill>
                <a:latin typeface="Times New Roman" panose="02020603050405020304" pitchFamily="18" charset="0"/>
              </a:rPr>
              <a:t>x</a:t>
            </a:r>
            <a:r>
              <a:rPr lang="zh-CN" altLang="en-US" sz="2800" b="1">
                <a:solidFill>
                  <a:prstClr val="black"/>
                </a:solidFill>
                <a:latin typeface="Times New Roman" panose="02020603050405020304" pitchFamily="18" charset="0"/>
              </a:rPr>
              <a:t>场，负了</a:t>
            </a:r>
            <a:r>
              <a:rPr lang="en-US" altLang="zh-CN" sz="4400" b="1">
                <a:solidFill>
                  <a:prstClr val="black"/>
                </a:solidFill>
                <a:latin typeface="Times New Roman" panose="02020603050405020304" pitchFamily="18" charset="0"/>
              </a:rPr>
              <a:t>y</a:t>
            </a:r>
            <a:r>
              <a:rPr lang="zh-CN" altLang="en-US" sz="2800" b="1">
                <a:solidFill>
                  <a:prstClr val="black"/>
                </a:solidFill>
                <a:latin typeface="Times New Roman" panose="02020603050405020304" pitchFamily="18" charset="0"/>
              </a:rPr>
              <a:t>场</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a:t>
            </a:r>
            <a:r>
              <a:rPr lang="en-US" altLang="zh-CN" sz="2800" b="1">
                <a:solidFill>
                  <a:prstClr val="black"/>
                </a:solidFill>
                <a:latin typeface="Times New Roman" panose="02020603050405020304" pitchFamily="18" charset="0"/>
              </a:rPr>
              <a:t>:</a:t>
            </a:r>
          </a:p>
        </p:txBody>
      </p:sp>
      <p:sp>
        <p:nvSpPr>
          <p:cNvPr id="71690" name="Text Box 10"/>
          <p:cNvSpPr txBox="1">
            <a:spLocks noChangeArrowheads="1"/>
          </p:cNvSpPr>
          <p:nvPr/>
        </p:nvSpPr>
        <p:spPr bwMode="auto">
          <a:xfrm>
            <a:off x="827088" y="5084763"/>
            <a:ext cx="7146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latin typeface="Times New Roman" panose="02020603050405020304" pitchFamily="18" charset="0"/>
              </a:rPr>
              <a:t>答：这个队应在全部比赛中胜</a:t>
            </a:r>
            <a:r>
              <a:rPr lang="en-US" altLang="zh-CN" sz="2800" b="1">
                <a:solidFill>
                  <a:prstClr val="black"/>
                </a:solidFill>
                <a:latin typeface="Times New Roman" panose="02020603050405020304" pitchFamily="18" charset="0"/>
              </a:rPr>
              <a:t>18</a:t>
            </a:r>
            <a:r>
              <a:rPr lang="zh-CN" altLang="en-US" sz="2800" b="1">
                <a:solidFill>
                  <a:prstClr val="black"/>
                </a:solidFill>
                <a:latin typeface="Times New Roman" panose="02020603050405020304" pitchFamily="18" charset="0"/>
              </a:rPr>
              <a:t>场，负</a:t>
            </a:r>
            <a:r>
              <a:rPr lang="en-US" altLang="zh-CN" sz="2800" b="1">
                <a:solidFill>
                  <a:prstClr val="black"/>
                </a:solidFill>
                <a:latin typeface="Times New Roman" panose="02020603050405020304" pitchFamily="18" charset="0"/>
              </a:rPr>
              <a:t>4</a:t>
            </a:r>
            <a:r>
              <a:rPr lang="zh-CN" altLang="en-US" sz="2800" b="1">
                <a:solidFill>
                  <a:prstClr val="black"/>
                </a:solidFill>
                <a:latin typeface="Times New Roman" panose="02020603050405020304" pitchFamily="18" charset="0"/>
              </a:rPr>
              <a:t>场。</a:t>
            </a:r>
          </a:p>
        </p:txBody>
      </p:sp>
      <p:pic>
        <p:nvPicPr>
          <p:cNvPr id="21514" name="Picture 11" descr="米老鼠"/>
          <p:cNvPicPr>
            <a:picLocks noGrp="1" noChangeAspect="1" noChangeArrowheads="1"/>
          </p:cNvPicPr>
          <p:nvPr>
            <p:ph sz="quarter" idx="4294967295"/>
          </p:nvPr>
        </p:nvPicPr>
        <p:blipFill>
          <a:blip r:embed="rId8" cstate="print">
            <a:extLst>
              <a:ext uri="{28A0092B-C50C-407E-A947-70E740481C1C}">
                <a14:useLocalDpi xmlns:a14="http://schemas.microsoft.com/office/drawing/2010/main" val="0"/>
              </a:ext>
            </a:extLst>
          </a:blip>
          <a:srcRect/>
          <a:stretch>
            <a:fillRect/>
          </a:stretch>
        </p:blipFill>
        <p:spPr>
          <a:xfrm>
            <a:off x="6167438" y="1944688"/>
            <a:ext cx="2355850" cy="2520950"/>
          </a:xfrm>
        </p:spPr>
      </p:pic>
    </p:spTree>
    <p:extLst>
      <p:ext uri="{BB962C8B-B14F-4D97-AF65-F5344CB8AC3E}">
        <p14:creationId xmlns:p14="http://schemas.microsoft.com/office/powerpoint/2010/main" val="1656582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689"/>
                                        </p:tgtEl>
                                        <p:attrNameLst>
                                          <p:attrName>style.visibility</p:attrName>
                                        </p:attrNameLst>
                                      </p:cBhvr>
                                      <p:to>
                                        <p:strVal val="visible"/>
                                      </p:to>
                                    </p:set>
                                    <p:animEffect transition="in" filter="blinds(horizontal)">
                                      <p:cBhvr>
                                        <p:cTn id="7" dur="500"/>
                                        <p:tgtEl>
                                          <p:spTgt spid="71689"/>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1687"/>
                                        </p:tgtEl>
                                        <p:attrNameLst>
                                          <p:attrName>style.visibility</p:attrName>
                                        </p:attrNameLst>
                                      </p:cBhvr>
                                      <p:to>
                                        <p:strVal val="visible"/>
                                      </p:to>
                                    </p:set>
                                    <p:animEffect transition="in" filter="blinds(horizontal)">
                                      <p:cBhvr>
                                        <p:cTn id="18" dur="500"/>
                                        <p:tgtEl>
                                          <p:spTgt spid="71687"/>
                                        </p:tgtEl>
                                      </p:cBhvr>
                                    </p:animEffect>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1683"/>
                                        </p:tgtEl>
                                        <p:attrNameLst>
                                          <p:attrName>style.visibility</p:attrName>
                                        </p:attrNameLst>
                                      </p:cBhvr>
                                      <p:to>
                                        <p:strVal val="visible"/>
                                      </p:to>
                                    </p:set>
                                    <p:anim calcmode="lin" valueType="num">
                                      <p:cBhvr additive="base">
                                        <p:cTn id="23" dur="500" fill="hold"/>
                                        <p:tgtEl>
                                          <p:spTgt spid="71683"/>
                                        </p:tgtEl>
                                        <p:attrNameLst>
                                          <p:attrName>ppt_x</p:attrName>
                                        </p:attrNameLst>
                                      </p:cBhvr>
                                      <p:tavLst>
                                        <p:tav tm="0">
                                          <p:val>
                                            <p:strVal val="1+#ppt_w/2"/>
                                          </p:val>
                                        </p:tav>
                                        <p:tav tm="100000">
                                          <p:val>
                                            <p:strVal val="#ppt_x"/>
                                          </p:val>
                                        </p:tav>
                                      </p:tavLst>
                                    </p:anim>
                                    <p:anim calcmode="lin" valueType="num">
                                      <p:cBhvr additive="base">
                                        <p:cTn id="24" dur="500" fill="hold"/>
                                        <p:tgtEl>
                                          <p:spTgt spid="7168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1690"/>
                                        </p:tgtEl>
                                        <p:attrNameLst>
                                          <p:attrName>style.visibility</p:attrName>
                                        </p:attrNameLst>
                                      </p:cBhvr>
                                      <p:to>
                                        <p:strVal val="visible"/>
                                      </p:to>
                                    </p:set>
                                    <p:animEffect transition="in" filter="blinds(horizontal)">
                                      <p:cBhvr>
                                        <p:cTn id="29" dur="500"/>
                                        <p:tgtEl>
                                          <p:spTgt spid="71690"/>
                                        </p:tgtEl>
                                      </p:cBhvr>
                                    </p:animEffect>
                                  </p:childTnLst>
                                  <p:subTnLst>
                                    <p:audio>
                                      <p:cMediaNode>
                                        <p:cTn display="0" masterRel="sameClick">
                                          <p:stCondLst>
                                            <p:cond evt="begin" delay="0">
                                              <p:tn val="2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p:bldP spid="71689" grpId="0"/>
      <p:bldP spid="7169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ChangeArrowheads="1"/>
          </p:cNvSpPr>
          <p:nvPr/>
        </p:nvSpPr>
        <p:spPr bwMode="auto">
          <a:xfrm>
            <a:off x="431800" y="1513077"/>
            <a:ext cx="828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333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上面这些方程组的特点是什么</a:t>
            </a:r>
            <a:r>
              <a:rPr kumimoji="1" lang="en-US" altLang="zh-CN" sz="3200" b="1">
                <a:solidFill>
                  <a:srgbClr val="FF0000"/>
                </a:solidFill>
                <a:latin typeface="Times New Roman" panose="02020603050405020304" pitchFamily="18" charset="0"/>
              </a:rPr>
              <a:t>?</a:t>
            </a:r>
          </a:p>
          <a:p>
            <a:r>
              <a:rPr kumimoji="1" lang="zh-CN" altLang="en-US" sz="3200" b="1">
                <a:solidFill>
                  <a:srgbClr val="FF0000"/>
                </a:solidFill>
                <a:latin typeface="Times New Roman" panose="02020603050405020304" pitchFamily="18" charset="0"/>
              </a:rPr>
              <a:t>解这类方程组基本思路是什么？</a:t>
            </a:r>
          </a:p>
          <a:p>
            <a:r>
              <a:rPr kumimoji="1" lang="zh-CN" altLang="en-US" sz="3200" b="1">
                <a:solidFill>
                  <a:srgbClr val="FF0000"/>
                </a:solidFill>
                <a:latin typeface="Times New Roman" panose="02020603050405020304" pitchFamily="18" charset="0"/>
              </a:rPr>
              <a:t>主要步骤有哪些？</a:t>
            </a:r>
          </a:p>
        </p:txBody>
      </p:sp>
      <p:sp>
        <p:nvSpPr>
          <p:cNvPr id="25606" name="WordArt 6" descr="图片1"/>
          <p:cNvSpPr>
            <a:spLocks noChangeArrowheads="1" noChangeShapeType="1" noTextEdit="1"/>
          </p:cNvSpPr>
          <p:nvPr/>
        </p:nvSpPr>
        <p:spPr bwMode="auto">
          <a:xfrm>
            <a:off x="304800" y="0"/>
            <a:ext cx="4176713" cy="944563"/>
          </a:xfrm>
          <a:prstGeom prst="rect">
            <a:avLst/>
          </a:prstGeom>
        </p:spPr>
        <p:txBody>
          <a:bodyPr spcFirstLastPara="1" wrap="none" fromWordArt="1">
            <a:prstTxWarp prst="textArchDown">
              <a:avLst>
                <a:gd name="adj" fmla="val 0"/>
              </a:avLst>
            </a:prstTxWarp>
            <a:scene3d>
              <a:camera prst="legacyPerspectiveBottomRight">
                <a:rot lat="0" lon="21239999" rev="0"/>
              </a:camera>
              <a:lightRig rig="legacyHarsh3" dir="l"/>
            </a:scene3d>
            <a:sp3d extrusionH="430200" prstMaterial="legacyMatte">
              <a:extrusionClr>
                <a:srgbClr val="C0C0C0"/>
              </a:extrusionClr>
            </a:sp3d>
          </a:bodyPr>
          <a:lstStyle/>
          <a:p>
            <a:pPr algn="ctr">
              <a:defRPr/>
            </a:pPr>
            <a:r>
              <a:rPr kumimoji="1" lang="en-US" altLang="zh-CN" sz="3600" b="1" kern="10">
                <a:ln w="9525">
                  <a:round/>
                </a:ln>
                <a:blipFill dpi="0" rotWithShape="0">
                  <a:blip r:embed="rId2"/>
                  <a:srcRect/>
                  <a:stretch>
                    <a:fillRect/>
                  </a:stretch>
                </a:blipFill>
                <a:latin typeface="宋体" panose="02010600030101010101" pitchFamily="2" charset="-122"/>
              </a:rPr>
              <a:t>4.</a:t>
            </a:r>
            <a:r>
              <a:rPr kumimoji="1" lang="zh-CN" altLang="en-US" sz="3600" b="1" kern="10">
                <a:ln w="9525">
                  <a:round/>
                </a:ln>
                <a:blipFill dpi="0" rotWithShape="0">
                  <a:blip r:embed="rId2"/>
                  <a:srcRect/>
                  <a:stretch>
                    <a:fillRect/>
                  </a:stretch>
                </a:blipFill>
                <a:latin typeface="宋体" panose="02010600030101010101" pitchFamily="2" charset="-122"/>
              </a:rPr>
              <a:t>议一议</a:t>
            </a:r>
            <a:r>
              <a:rPr kumimoji="1" lang="en-US" altLang="zh-CN" sz="3600" b="1" kern="10">
                <a:ln w="9525">
                  <a:round/>
                </a:ln>
                <a:blipFill dpi="0" rotWithShape="0">
                  <a:blip r:embed="rId2"/>
                  <a:srcRect/>
                  <a:stretch>
                    <a:fillRect/>
                  </a:stretch>
                </a:blipFill>
                <a:latin typeface="宋体" panose="02010600030101010101" pitchFamily="2" charset="-122"/>
              </a:rPr>
              <a:t>:</a:t>
            </a:r>
            <a:endParaRPr kumimoji="1" lang="zh-CN" altLang="en-US" sz="3600" b="1" kern="10">
              <a:ln w="9525">
                <a:round/>
              </a:ln>
              <a:blipFill dpi="0" rotWithShape="0">
                <a:blip r:embed="rId2"/>
                <a:srcRect/>
                <a:stretch>
                  <a:fillRect/>
                </a:stretch>
              </a:blipFill>
              <a:latin typeface="宋体" panose="02010600030101010101" pitchFamily="2" charset="-122"/>
            </a:endParaRPr>
          </a:p>
        </p:txBody>
      </p:sp>
      <p:sp>
        <p:nvSpPr>
          <p:cNvPr id="25607" name="Rectangle 7"/>
          <p:cNvSpPr>
            <a:spLocks noChangeArrowheads="1"/>
          </p:cNvSpPr>
          <p:nvPr/>
        </p:nvSpPr>
        <p:spPr bwMode="auto">
          <a:xfrm>
            <a:off x="287338" y="461645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主要步骤：</a:t>
            </a:r>
          </a:p>
          <a:p>
            <a:r>
              <a:rPr kumimoji="1" lang="zh-CN" altLang="en-US" sz="3200" b="1">
                <a:solidFill>
                  <a:srgbClr val="FF0000"/>
                </a:solidFill>
                <a:latin typeface="Times New Roman" panose="02020603050405020304" pitchFamily="18" charset="0"/>
              </a:rPr>
              <a:t>        </a:t>
            </a:r>
          </a:p>
          <a:p>
            <a:r>
              <a:rPr kumimoji="1" lang="zh-CN" altLang="en-US" sz="3200" b="1">
                <a:solidFill>
                  <a:srgbClr val="FF0000"/>
                </a:solidFill>
                <a:latin typeface="Times New Roman" panose="02020603050405020304" pitchFamily="18" charset="0"/>
              </a:rPr>
              <a:t>                        </a:t>
            </a:r>
          </a:p>
        </p:txBody>
      </p:sp>
      <p:sp>
        <p:nvSpPr>
          <p:cNvPr id="25608" name="Rectangle 8"/>
          <p:cNvSpPr>
            <a:spLocks noChangeArrowheads="1"/>
          </p:cNvSpPr>
          <p:nvPr/>
        </p:nvSpPr>
        <p:spPr bwMode="auto">
          <a:xfrm>
            <a:off x="576263" y="3216275"/>
            <a:ext cx="10262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特点</a:t>
            </a:r>
            <a:r>
              <a:rPr kumimoji="1" lang="en-US" altLang="zh-CN" sz="2800" b="1">
                <a:solidFill>
                  <a:srgbClr val="FF0000"/>
                </a:solidFill>
                <a:latin typeface="Times New Roman" panose="02020603050405020304" pitchFamily="18" charset="0"/>
              </a:rPr>
              <a:t>:</a:t>
            </a:r>
            <a:endParaRPr kumimoji="1" lang="en-US" altLang="zh-CN" sz="3200" b="1">
              <a:solidFill>
                <a:srgbClr val="FF0000"/>
              </a:solidFill>
              <a:latin typeface="Times New Roman" panose="02020603050405020304" pitchFamily="18" charset="0"/>
            </a:endParaRPr>
          </a:p>
        </p:txBody>
      </p:sp>
      <p:sp>
        <p:nvSpPr>
          <p:cNvPr id="25613" name="Line 13"/>
          <p:cNvSpPr>
            <a:spLocks noChangeShapeType="1"/>
          </p:cNvSpPr>
          <p:nvPr/>
        </p:nvSpPr>
        <p:spPr bwMode="auto">
          <a:xfrm>
            <a:off x="5410200" y="4114800"/>
            <a:ext cx="936625" cy="0"/>
          </a:xfrm>
          <a:prstGeom prst="line">
            <a:avLst/>
          </a:prstGeom>
          <a:noFill/>
          <a:ln w="857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5616" name="Rectangle 16"/>
          <p:cNvSpPr>
            <a:spLocks noChangeArrowheads="1"/>
          </p:cNvSpPr>
          <p:nvPr/>
        </p:nvSpPr>
        <p:spPr bwMode="auto">
          <a:xfrm>
            <a:off x="431800" y="3966697"/>
            <a:ext cx="17475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基本思路</a:t>
            </a:r>
            <a:r>
              <a:rPr kumimoji="1" lang="en-US" altLang="zh-CN" sz="2800" b="1">
                <a:solidFill>
                  <a:srgbClr val="FF0000"/>
                </a:solidFill>
                <a:latin typeface="Times New Roman" panose="02020603050405020304" pitchFamily="18" charset="0"/>
              </a:rPr>
              <a:t>:</a:t>
            </a:r>
          </a:p>
        </p:txBody>
      </p:sp>
      <p:sp>
        <p:nvSpPr>
          <p:cNvPr id="25618" name="Rectangle 18"/>
          <p:cNvSpPr>
            <a:spLocks noChangeArrowheads="1"/>
          </p:cNvSpPr>
          <p:nvPr/>
        </p:nvSpPr>
        <p:spPr bwMode="auto">
          <a:xfrm>
            <a:off x="2514600" y="6278563"/>
            <a:ext cx="1301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写解</a:t>
            </a:r>
          </a:p>
        </p:txBody>
      </p:sp>
      <p:sp>
        <p:nvSpPr>
          <p:cNvPr id="25619" name="Rectangle 19"/>
          <p:cNvSpPr>
            <a:spLocks noChangeArrowheads="1"/>
          </p:cNvSpPr>
          <p:nvPr/>
        </p:nvSpPr>
        <p:spPr bwMode="auto">
          <a:xfrm>
            <a:off x="2514600" y="5410200"/>
            <a:ext cx="1228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求解</a:t>
            </a:r>
          </a:p>
        </p:txBody>
      </p:sp>
      <p:sp>
        <p:nvSpPr>
          <p:cNvPr id="25620" name="Rectangle 20"/>
          <p:cNvSpPr>
            <a:spLocks noChangeArrowheads="1"/>
          </p:cNvSpPr>
          <p:nvPr/>
        </p:nvSpPr>
        <p:spPr bwMode="auto">
          <a:xfrm>
            <a:off x="2514600" y="4648200"/>
            <a:ext cx="1228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加减</a:t>
            </a:r>
          </a:p>
        </p:txBody>
      </p:sp>
      <p:sp>
        <p:nvSpPr>
          <p:cNvPr id="25623" name="Rectangle 23"/>
          <p:cNvSpPr>
            <a:spLocks noChangeArrowheads="1"/>
          </p:cNvSpPr>
          <p:nvPr/>
        </p:nvSpPr>
        <p:spPr bwMode="auto">
          <a:xfrm>
            <a:off x="4343400" y="3886200"/>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二元</a:t>
            </a:r>
          </a:p>
        </p:txBody>
      </p:sp>
      <p:sp>
        <p:nvSpPr>
          <p:cNvPr id="25624" name="Rectangle 24"/>
          <p:cNvSpPr>
            <a:spLocks noChangeArrowheads="1"/>
          </p:cNvSpPr>
          <p:nvPr/>
        </p:nvSpPr>
        <p:spPr bwMode="auto">
          <a:xfrm>
            <a:off x="6400800" y="3886200"/>
            <a:ext cx="1195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一元</a:t>
            </a:r>
          </a:p>
        </p:txBody>
      </p:sp>
      <p:sp>
        <p:nvSpPr>
          <p:cNvPr id="25625" name="Rectangle 25"/>
          <p:cNvSpPr>
            <a:spLocks noChangeArrowheads="1"/>
          </p:cNvSpPr>
          <p:nvPr/>
        </p:nvSpPr>
        <p:spPr bwMode="auto">
          <a:xfrm>
            <a:off x="2286000" y="3962400"/>
            <a:ext cx="17475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加减消元</a:t>
            </a:r>
            <a:r>
              <a:rPr kumimoji="1" lang="en-US" altLang="zh-CN" sz="2800" b="1">
                <a:solidFill>
                  <a:srgbClr val="FF0000"/>
                </a:solidFill>
                <a:latin typeface="Times New Roman" panose="02020603050405020304" pitchFamily="18" charset="0"/>
              </a:rPr>
              <a:t>:</a:t>
            </a:r>
          </a:p>
        </p:txBody>
      </p:sp>
      <p:sp>
        <p:nvSpPr>
          <p:cNvPr id="25626" name="Rectangle 26"/>
          <p:cNvSpPr>
            <a:spLocks noChangeArrowheads="1"/>
          </p:cNvSpPr>
          <p:nvPr/>
        </p:nvSpPr>
        <p:spPr bwMode="auto">
          <a:xfrm>
            <a:off x="4495800" y="4648200"/>
            <a:ext cx="2597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消去一个元</a:t>
            </a:r>
          </a:p>
        </p:txBody>
      </p:sp>
      <p:sp>
        <p:nvSpPr>
          <p:cNvPr id="25627" name="Rectangle 27"/>
          <p:cNvSpPr>
            <a:spLocks noChangeArrowheads="1"/>
          </p:cNvSpPr>
          <p:nvPr/>
        </p:nvSpPr>
        <p:spPr bwMode="auto">
          <a:xfrm>
            <a:off x="4454525" y="5410200"/>
            <a:ext cx="5230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分别求出两个未知数的值</a:t>
            </a:r>
          </a:p>
        </p:txBody>
      </p:sp>
      <p:sp>
        <p:nvSpPr>
          <p:cNvPr id="25628" name="Rectangle 28"/>
          <p:cNvSpPr>
            <a:spLocks noChangeArrowheads="1"/>
          </p:cNvSpPr>
          <p:nvPr/>
        </p:nvSpPr>
        <p:spPr bwMode="auto">
          <a:xfrm>
            <a:off x="4572000" y="6278563"/>
            <a:ext cx="414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写出原方程组的解</a:t>
            </a:r>
          </a:p>
        </p:txBody>
      </p:sp>
      <p:sp>
        <p:nvSpPr>
          <p:cNvPr id="25629" name="Rectangle 29"/>
          <p:cNvSpPr>
            <a:spLocks noChangeArrowheads="1"/>
          </p:cNvSpPr>
          <p:nvPr/>
        </p:nvSpPr>
        <p:spPr bwMode="auto">
          <a:xfrm>
            <a:off x="1752600" y="3124200"/>
            <a:ext cx="71881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同一个未知数的系数相同或互为相反数</a:t>
            </a:r>
          </a:p>
        </p:txBody>
      </p:sp>
      <p:sp>
        <p:nvSpPr>
          <p:cNvPr id="25630" name="Line 30"/>
          <p:cNvSpPr>
            <a:spLocks noChangeShapeType="1"/>
          </p:cNvSpPr>
          <p:nvPr/>
        </p:nvSpPr>
        <p:spPr bwMode="auto">
          <a:xfrm>
            <a:off x="3505200" y="6553200"/>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5631" name="Line 31"/>
          <p:cNvSpPr>
            <a:spLocks noChangeShapeType="1"/>
          </p:cNvSpPr>
          <p:nvPr/>
        </p:nvSpPr>
        <p:spPr bwMode="auto">
          <a:xfrm>
            <a:off x="3505200" y="5715000"/>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25632" name="Line 32"/>
          <p:cNvSpPr>
            <a:spLocks noChangeShapeType="1"/>
          </p:cNvSpPr>
          <p:nvPr/>
        </p:nvSpPr>
        <p:spPr bwMode="auto">
          <a:xfrm>
            <a:off x="3505200" y="4953000"/>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Tree>
    <p:extLst>
      <p:ext uri="{BB962C8B-B14F-4D97-AF65-F5344CB8AC3E}">
        <p14:creationId xmlns:p14="http://schemas.microsoft.com/office/powerpoint/2010/main" val="31965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linds(horizontal)">
                                      <p:cBhvr>
                                        <p:cTn id="7" dur="500"/>
                                        <p:tgtEl>
                                          <p:spTgt spid="2560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25608"/>
                                        </p:tgtEl>
                                        <p:attrNameLst>
                                          <p:attrName>style.visibility</p:attrName>
                                        </p:attrNameLst>
                                      </p:cBhvr>
                                      <p:to>
                                        <p:strVal val="visible"/>
                                      </p:to>
                                    </p:set>
                                    <p:animEffect transition="in" filter="wheel(4)">
                                      <p:cBhvr>
                                        <p:cTn id="12" dur="500"/>
                                        <p:tgtEl>
                                          <p:spTgt spid="2560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5629"/>
                                        </p:tgtEl>
                                        <p:attrNameLst>
                                          <p:attrName>style.visibility</p:attrName>
                                        </p:attrNameLst>
                                      </p:cBhvr>
                                      <p:to>
                                        <p:strVal val="visible"/>
                                      </p:to>
                                    </p:set>
                                    <p:anim calcmode="lin" valueType="num">
                                      <p:cBhvr additive="base">
                                        <p:cTn id="17" dur="500" fill="hold"/>
                                        <p:tgtEl>
                                          <p:spTgt spid="25629"/>
                                        </p:tgtEl>
                                        <p:attrNameLst>
                                          <p:attrName>ppt_x</p:attrName>
                                        </p:attrNameLst>
                                      </p:cBhvr>
                                      <p:tavLst>
                                        <p:tav tm="0">
                                          <p:val>
                                            <p:strVal val="1+#ppt_w/2"/>
                                          </p:val>
                                        </p:tav>
                                        <p:tav tm="100000">
                                          <p:val>
                                            <p:strVal val="#ppt_x"/>
                                          </p:val>
                                        </p:tav>
                                      </p:tavLst>
                                    </p:anim>
                                    <p:anim calcmode="lin" valueType="num">
                                      <p:cBhvr additive="base">
                                        <p:cTn id="18" dur="500" fill="hold"/>
                                        <p:tgtEl>
                                          <p:spTgt spid="2562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25616"/>
                                        </p:tgtEl>
                                        <p:attrNameLst>
                                          <p:attrName>style.visibility</p:attrName>
                                        </p:attrNameLst>
                                      </p:cBhvr>
                                      <p:to>
                                        <p:strVal val="visible"/>
                                      </p:to>
                                    </p:set>
                                    <p:animEffect transition="in" filter="barn(inHorizontal)">
                                      <p:cBhvr>
                                        <p:cTn id="23" dur="500"/>
                                        <p:tgtEl>
                                          <p:spTgt spid="256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5625"/>
                                        </p:tgtEl>
                                        <p:attrNameLst>
                                          <p:attrName>style.visibility</p:attrName>
                                        </p:attrNameLst>
                                      </p:cBhvr>
                                      <p:to>
                                        <p:strVal val="visible"/>
                                      </p:to>
                                    </p:set>
                                    <p:anim calcmode="lin" valueType="num">
                                      <p:cBhvr additive="base">
                                        <p:cTn id="28" dur="500" fill="hold"/>
                                        <p:tgtEl>
                                          <p:spTgt spid="25625"/>
                                        </p:tgtEl>
                                        <p:attrNameLst>
                                          <p:attrName>ppt_x</p:attrName>
                                        </p:attrNameLst>
                                      </p:cBhvr>
                                      <p:tavLst>
                                        <p:tav tm="0">
                                          <p:val>
                                            <p:strVal val="0-#ppt_w/2"/>
                                          </p:val>
                                        </p:tav>
                                        <p:tav tm="100000">
                                          <p:val>
                                            <p:strVal val="#ppt_x"/>
                                          </p:val>
                                        </p:tav>
                                      </p:tavLst>
                                    </p:anim>
                                    <p:anim calcmode="lin" valueType="num">
                                      <p:cBhvr additive="base">
                                        <p:cTn id="29" dur="500" fill="hold"/>
                                        <p:tgtEl>
                                          <p:spTgt spid="2562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5623"/>
                                        </p:tgtEl>
                                        <p:attrNameLst>
                                          <p:attrName>style.visibility</p:attrName>
                                        </p:attrNameLst>
                                      </p:cBhvr>
                                      <p:to>
                                        <p:strVal val="visible"/>
                                      </p:to>
                                    </p:set>
                                    <p:anim calcmode="lin" valueType="num">
                                      <p:cBhvr additive="base">
                                        <p:cTn id="34" dur="500" fill="hold"/>
                                        <p:tgtEl>
                                          <p:spTgt spid="25623"/>
                                        </p:tgtEl>
                                        <p:attrNameLst>
                                          <p:attrName>ppt_x</p:attrName>
                                        </p:attrNameLst>
                                      </p:cBhvr>
                                      <p:tavLst>
                                        <p:tav tm="0">
                                          <p:val>
                                            <p:strVal val="1+#ppt_w/2"/>
                                          </p:val>
                                        </p:tav>
                                        <p:tav tm="100000">
                                          <p:val>
                                            <p:strVal val="#ppt_x"/>
                                          </p:val>
                                        </p:tav>
                                      </p:tavLst>
                                    </p:anim>
                                    <p:anim calcmode="lin" valueType="num">
                                      <p:cBhvr additive="base">
                                        <p:cTn id="35" dur="500" fill="hold"/>
                                        <p:tgtEl>
                                          <p:spTgt spid="25623"/>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25613"/>
                                        </p:tgtEl>
                                        <p:attrNameLst>
                                          <p:attrName>style.visibility</p:attrName>
                                        </p:attrNameLst>
                                      </p:cBhvr>
                                      <p:to>
                                        <p:strVal val="visible"/>
                                      </p:to>
                                    </p:set>
                                    <p:anim calcmode="lin" valueType="num">
                                      <p:cBhvr additive="base">
                                        <p:cTn id="39" dur="500" fill="hold"/>
                                        <p:tgtEl>
                                          <p:spTgt spid="25613"/>
                                        </p:tgtEl>
                                        <p:attrNameLst>
                                          <p:attrName>ppt_x</p:attrName>
                                        </p:attrNameLst>
                                      </p:cBhvr>
                                      <p:tavLst>
                                        <p:tav tm="0">
                                          <p:val>
                                            <p:strVal val="0-#ppt_w/2"/>
                                          </p:val>
                                        </p:tav>
                                        <p:tav tm="100000">
                                          <p:val>
                                            <p:strVal val="#ppt_x"/>
                                          </p:val>
                                        </p:tav>
                                      </p:tavLst>
                                    </p:anim>
                                    <p:anim calcmode="lin" valueType="num">
                                      <p:cBhvr additive="base">
                                        <p:cTn id="40" dur="500" fill="hold"/>
                                        <p:tgtEl>
                                          <p:spTgt spid="2561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5624"/>
                                        </p:tgtEl>
                                        <p:attrNameLst>
                                          <p:attrName>style.visibility</p:attrName>
                                        </p:attrNameLst>
                                      </p:cBhvr>
                                      <p:to>
                                        <p:strVal val="visible"/>
                                      </p:to>
                                    </p:set>
                                    <p:anim calcmode="lin" valueType="num">
                                      <p:cBhvr additive="base">
                                        <p:cTn id="45" dur="500" fill="hold"/>
                                        <p:tgtEl>
                                          <p:spTgt spid="25624"/>
                                        </p:tgtEl>
                                        <p:attrNameLst>
                                          <p:attrName>ppt_x</p:attrName>
                                        </p:attrNameLst>
                                      </p:cBhvr>
                                      <p:tavLst>
                                        <p:tav tm="0">
                                          <p:val>
                                            <p:strVal val="1+#ppt_w/2"/>
                                          </p:val>
                                        </p:tav>
                                        <p:tav tm="100000">
                                          <p:val>
                                            <p:strVal val="#ppt_x"/>
                                          </p:val>
                                        </p:tav>
                                      </p:tavLst>
                                    </p:anim>
                                    <p:anim calcmode="lin" valueType="num">
                                      <p:cBhvr additive="base">
                                        <p:cTn id="46" dur="500" fill="hold"/>
                                        <p:tgtEl>
                                          <p:spTgt spid="2562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56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5620"/>
                                        </p:tgtEl>
                                        <p:attrNameLst>
                                          <p:attrName>style.visibility</p:attrName>
                                        </p:attrNameLst>
                                      </p:cBhvr>
                                      <p:to>
                                        <p:strVal val="visible"/>
                                      </p:to>
                                    </p:set>
                                    <p:anim calcmode="lin" valueType="num">
                                      <p:cBhvr additive="base">
                                        <p:cTn id="55" dur="500" fill="hold"/>
                                        <p:tgtEl>
                                          <p:spTgt spid="25620"/>
                                        </p:tgtEl>
                                        <p:attrNameLst>
                                          <p:attrName>ppt_x</p:attrName>
                                        </p:attrNameLst>
                                      </p:cBhvr>
                                      <p:tavLst>
                                        <p:tav tm="0">
                                          <p:val>
                                            <p:strVal val="0-#ppt_w/2"/>
                                          </p:val>
                                        </p:tav>
                                        <p:tav tm="100000">
                                          <p:val>
                                            <p:strVal val="#ppt_x"/>
                                          </p:val>
                                        </p:tav>
                                      </p:tavLst>
                                    </p:anim>
                                    <p:anim calcmode="lin" valueType="num">
                                      <p:cBhvr additive="base">
                                        <p:cTn id="56" dur="500" fill="hold"/>
                                        <p:tgtEl>
                                          <p:spTgt spid="25620"/>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4" fill="hold" grpId="0" nodeType="afterEffect">
                                  <p:stCondLst>
                                    <p:cond delay="0"/>
                                  </p:stCondLst>
                                  <p:childTnLst>
                                    <p:set>
                                      <p:cBhvr>
                                        <p:cTn id="59" dur="1" fill="hold">
                                          <p:stCondLst>
                                            <p:cond delay="0"/>
                                          </p:stCondLst>
                                        </p:cTn>
                                        <p:tgtEl>
                                          <p:spTgt spid="25632"/>
                                        </p:tgtEl>
                                        <p:attrNameLst>
                                          <p:attrName>style.visibility</p:attrName>
                                        </p:attrNameLst>
                                      </p:cBhvr>
                                      <p:to>
                                        <p:strVal val="visible"/>
                                      </p:to>
                                    </p:set>
                                    <p:anim calcmode="lin" valueType="num">
                                      <p:cBhvr additive="base">
                                        <p:cTn id="60" dur="500" fill="hold"/>
                                        <p:tgtEl>
                                          <p:spTgt spid="25632"/>
                                        </p:tgtEl>
                                        <p:attrNameLst>
                                          <p:attrName>ppt_x</p:attrName>
                                        </p:attrNameLst>
                                      </p:cBhvr>
                                      <p:tavLst>
                                        <p:tav tm="0">
                                          <p:val>
                                            <p:strVal val="#ppt_x"/>
                                          </p:val>
                                        </p:tav>
                                        <p:tav tm="100000">
                                          <p:val>
                                            <p:strVal val="#ppt_x"/>
                                          </p:val>
                                        </p:tav>
                                      </p:tavLst>
                                    </p:anim>
                                    <p:anim calcmode="lin" valueType="num">
                                      <p:cBhvr additive="base">
                                        <p:cTn id="61" dur="500" fill="hold"/>
                                        <p:tgtEl>
                                          <p:spTgt spid="2563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25626"/>
                                        </p:tgtEl>
                                        <p:attrNameLst>
                                          <p:attrName>style.visibility</p:attrName>
                                        </p:attrNameLst>
                                      </p:cBhvr>
                                      <p:to>
                                        <p:strVal val="visible"/>
                                      </p:to>
                                    </p:set>
                                    <p:anim calcmode="lin" valueType="num">
                                      <p:cBhvr additive="base">
                                        <p:cTn id="66" dur="500" fill="hold"/>
                                        <p:tgtEl>
                                          <p:spTgt spid="25626"/>
                                        </p:tgtEl>
                                        <p:attrNameLst>
                                          <p:attrName>ppt_x</p:attrName>
                                        </p:attrNameLst>
                                      </p:cBhvr>
                                      <p:tavLst>
                                        <p:tav tm="0">
                                          <p:val>
                                            <p:strVal val="1+#ppt_w/2"/>
                                          </p:val>
                                        </p:tav>
                                        <p:tav tm="100000">
                                          <p:val>
                                            <p:strVal val="#ppt_x"/>
                                          </p:val>
                                        </p:tav>
                                      </p:tavLst>
                                    </p:anim>
                                    <p:anim calcmode="lin" valueType="num">
                                      <p:cBhvr additive="base">
                                        <p:cTn id="67" dur="500" fill="hold"/>
                                        <p:tgtEl>
                                          <p:spTgt spid="25626"/>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25619"/>
                                        </p:tgtEl>
                                        <p:attrNameLst>
                                          <p:attrName>style.visibility</p:attrName>
                                        </p:attrNameLst>
                                      </p:cBhvr>
                                      <p:to>
                                        <p:strVal val="visible"/>
                                      </p:to>
                                    </p:set>
                                    <p:anim calcmode="lin" valueType="num">
                                      <p:cBhvr additive="base">
                                        <p:cTn id="72" dur="500" fill="hold"/>
                                        <p:tgtEl>
                                          <p:spTgt spid="25619"/>
                                        </p:tgtEl>
                                        <p:attrNameLst>
                                          <p:attrName>ppt_x</p:attrName>
                                        </p:attrNameLst>
                                      </p:cBhvr>
                                      <p:tavLst>
                                        <p:tav tm="0">
                                          <p:val>
                                            <p:strVal val="0-#ppt_w/2"/>
                                          </p:val>
                                        </p:tav>
                                        <p:tav tm="100000">
                                          <p:val>
                                            <p:strVal val="#ppt_x"/>
                                          </p:val>
                                        </p:tav>
                                      </p:tavLst>
                                    </p:anim>
                                    <p:anim calcmode="lin" valueType="num">
                                      <p:cBhvr additive="base">
                                        <p:cTn id="73" dur="500" fill="hold"/>
                                        <p:tgtEl>
                                          <p:spTgt spid="25619"/>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4" presetClass="entr" presetSubtype="16" fill="hold" grpId="0" nodeType="afterEffect">
                                  <p:stCondLst>
                                    <p:cond delay="0"/>
                                  </p:stCondLst>
                                  <p:childTnLst>
                                    <p:set>
                                      <p:cBhvr>
                                        <p:cTn id="76" dur="1" fill="hold">
                                          <p:stCondLst>
                                            <p:cond delay="0"/>
                                          </p:stCondLst>
                                        </p:cTn>
                                        <p:tgtEl>
                                          <p:spTgt spid="25631"/>
                                        </p:tgtEl>
                                        <p:attrNameLst>
                                          <p:attrName>style.visibility</p:attrName>
                                        </p:attrNameLst>
                                      </p:cBhvr>
                                      <p:to>
                                        <p:strVal val="visible"/>
                                      </p:to>
                                    </p:set>
                                    <p:animEffect transition="in" filter="box(in)">
                                      <p:cBhvr>
                                        <p:cTn id="77" dur="500"/>
                                        <p:tgtEl>
                                          <p:spTgt spid="25631"/>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25627"/>
                                        </p:tgtEl>
                                        <p:attrNameLst>
                                          <p:attrName>style.visibility</p:attrName>
                                        </p:attrNameLst>
                                      </p:cBhvr>
                                      <p:to>
                                        <p:strVal val="visible"/>
                                      </p:to>
                                    </p:set>
                                    <p:anim calcmode="lin" valueType="num">
                                      <p:cBhvr additive="base">
                                        <p:cTn id="82" dur="500" fill="hold"/>
                                        <p:tgtEl>
                                          <p:spTgt spid="25627"/>
                                        </p:tgtEl>
                                        <p:attrNameLst>
                                          <p:attrName>ppt_x</p:attrName>
                                        </p:attrNameLst>
                                      </p:cBhvr>
                                      <p:tavLst>
                                        <p:tav tm="0">
                                          <p:val>
                                            <p:strVal val="1+#ppt_w/2"/>
                                          </p:val>
                                        </p:tav>
                                        <p:tav tm="100000">
                                          <p:val>
                                            <p:strVal val="#ppt_x"/>
                                          </p:val>
                                        </p:tav>
                                      </p:tavLst>
                                    </p:anim>
                                    <p:anim calcmode="lin" valueType="num">
                                      <p:cBhvr additive="base">
                                        <p:cTn id="83" dur="500" fill="hold"/>
                                        <p:tgtEl>
                                          <p:spTgt spid="25627"/>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25618"/>
                                        </p:tgtEl>
                                        <p:attrNameLst>
                                          <p:attrName>style.visibility</p:attrName>
                                        </p:attrNameLst>
                                      </p:cBhvr>
                                      <p:to>
                                        <p:strVal val="visible"/>
                                      </p:to>
                                    </p:set>
                                    <p:anim calcmode="lin" valueType="num">
                                      <p:cBhvr additive="base">
                                        <p:cTn id="88" dur="500" fill="hold"/>
                                        <p:tgtEl>
                                          <p:spTgt spid="25618"/>
                                        </p:tgtEl>
                                        <p:attrNameLst>
                                          <p:attrName>ppt_x</p:attrName>
                                        </p:attrNameLst>
                                      </p:cBhvr>
                                      <p:tavLst>
                                        <p:tav tm="0">
                                          <p:val>
                                            <p:strVal val="1+#ppt_w/2"/>
                                          </p:val>
                                        </p:tav>
                                        <p:tav tm="100000">
                                          <p:val>
                                            <p:strVal val="#ppt_x"/>
                                          </p:val>
                                        </p:tav>
                                      </p:tavLst>
                                    </p:anim>
                                    <p:anim calcmode="lin" valueType="num">
                                      <p:cBhvr additive="base">
                                        <p:cTn id="89" dur="500" fill="hold"/>
                                        <p:tgtEl>
                                          <p:spTgt spid="25618"/>
                                        </p:tgtEl>
                                        <p:attrNameLst>
                                          <p:attrName>ppt_y</p:attrName>
                                        </p:attrNameLst>
                                      </p:cBhvr>
                                      <p:tavLst>
                                        <p:tav tm="0">
                                          <p:val>
                                            <p:strVal val="#ppt_y"/>
                                          </p:val>
                                        </p:tav>
                                        <p:tav tm="100000">
                                          <p:val>
                                            <p:strVal val="#ppt_y"/>
                                          </p:val>
                                        </p:tav>
                                      </p:tavLst>
                                    </p:anim>
                                  </p:childTnLst>
                                </p:cTn>
                              </p:par>
                            </p:childTnLst>
                          </p:cTn>
                        </p:par>
                        <p:par>
                          <p:cTn id="90" fill="hold">
                            <p:stCondLst>
                              <p:cond delay="500"/>
                            </p:stCondLst>
                            <p:childTnLst>
                              <p:par>
                                <p:cTn id="91" presetID="12" presetClass="entr" presetSubtype="2" fill="hold" grpId="0" nodeType="afterEffect">
                                  <p:stCondLst>
                                    <p:cond delay="0"/>
                                  </p:stCondLst>
                                  <p:childTnLst>
                                    <p:set>
                                      <p:cBhvr>
                                        <p:cTn id="92" dur="1" fill="hold">
                                          <p:stCondLst>
                                            <p:cond delay="0"/>
                                          </p:stCondLst>
                                        </p:cTn>
                                        <p:tgtEl>
                                          <p:spTgt spid="25630"/>
                                        </p:tgtEl>
                                        <p:attrNameLst>
                                          <p:attrName>style.visibility</p:attrName>
                                        </p:attrNameLst>
                                      </p:cBhvr>
                                      <p:to>
                                        <p:strVal val="visible"/>
                                      </p:to>
                                    </p:set>
                                    <p:animEffect transition="in" filter="slide(fromRight)">
                                      <p:cBhvr>
                                        <p:cTn id="93" dur="500"/>
                                        <p:tgtEl>
                                          <p:spTgt spid="25630"/>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grpId="0" nodeType="clickEffect">
                                  <p:stCondLst>
                                    <p:cond delay="0"/>
                                  </p:stCondLst>
                                  <p:childTnLst>
                                    <p:set>
                                      <p:cBhvr>
                                        <p:cTn id="97" dur="1" fill="hold">
                                          <p:stCondLst>
                                            <p:cond delay="0"/>
                                          </p:stCondLst>
                                        </p:cTn>
                                        <p:tgtEl>
                                          <p:spTgt spid="25628"/>
                                        </p:tgtEl>
                                        <p:attrNameLst>
                                          <p:attrName>style.visibility</p:attrName>
                                        </p:attrNameLst>
                                      </p:cBhvr>
                                      <p:to>
                                        <p:strVal val="visible"/>
                                      </p:to>
                                    </p:set>
                                    <p:anim calcmode="lin" valueType="num">
                                      <p:cBhvr additive="base">
                                        <p:cTn id="98" dur="500" fill="hold"/>
                                        <p:tgtEl>
                                          <p:spTgt spid="25628"/>
                                        </p:tgtEl>
                                        <p:attrNameLst>
                                          <p:attrName>ppt_x</p:attrName>
                                        </p:attrNameLst>
                                      </p:cBhvr>
                                      <p:tavLst>
                                        <p:tav tm="0">
                                          <p:val>
                                            <p:strVal val="1+#ppt_w/2"/>
                                          </p:val>
                                        </p:tav>
                                        <p:tav tm="100000">
                                          <p:val>
                                            <p:strVal val="#ppt_x"/>
                                          </p:val>
                                        </p:tav>
                                      </p:tavLst>
                                    </p:anim>
                                    <p:anim calcmode="lin" valueType="num">
                                      <p:cBhvr additive="base">
                                        <p:cTn id="99" dur="500" fill="hold"/>
                                        <p:tgtEl>
                                          <p:spTgt spid="256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autoUpdateAnimBg="0"/>
      <p:bldP spid="25607" grpId="0" autoUpdateAnimBg="0"/>
      <p:bldP spid="25608" grpId="0" autoUpdateAnimBg="0"/>
      <p:bldP spid="25613" grpId="0" animBg="1"/>
      <p:bldP spid="25616" grpId="0" autoUpdateAnimBg="0"/>
      <p:bldP spid="25618" grpId="0" autoUpdateAnimBg="0"/>
      <p:bldP spid="25619" grpId="0" autoUpdateAnimBg="0"/>
      <p:bldP spid="25620" grpId="0" autoUpdateAnimBg="0"/>
      <p:bldP spid="25623" grpId="0" autoUpdateAnimBg="0"/>
      <p:bldP spid="25624" grpId="0" autoUpdateAnimBg="0"/>
      <p:bldP spid="25625" grpId="0" autoUpdateAnimBg="0"/>
      <p:bldP spid="25626" grpId="0" autoUpdateAnimBg="0"/>
      <p:bldP spid="25627" grpId="0" autoUpdateAnimBg="0"/>
      <p:bldP spid="25628" grpId="0" autoUpdateAnimBg="0"/>
      <p:bldP spid="25629" grpId="0" autoUpdateAnimBg="0"/>
      <p:bldP spid="25630" grpId="0" animBg="1"/>
      <p:bldP spid="25631" grpId="0" animBg="1"/>
      <p:bldP spid="256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ChangeArrowheads="1"/>
          </p:cNvSpPr>
          <p:nvPr/>
        </p:nvSpPr>
        <p:spPr bwMode="auto">
          <a:xfrm>
            <a:off x="0" y="2636838"/>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主要步骤：</a:t>
            </a:r>
          </a:p>
          <a:p>
            <a:r>
              <a:rPr kumimoji="1" lang="zh-CN" altLang="en-US" sz="3200" b="1">
                <a:solidFill>
                  <a:srgbClr val="FF0000"/>
                </a:solidFill>
                <a:latin typeface="Times New Roman" panose="02020603050405020304" pitchFamily="18" charset="0"/>
              </a:rPr>
              <a:t>        </a:t>
            </a:r>
          </a:p>
          <a:p>
            <a:r>
              <a:rPr kumimoji="1" lang="zh-CN" altLang="en-US" sz="3200" b="1">
                <a:solidFill>
                  <a:srgbClr val="FF0000"/>
                </a:solidFill>
                <a:latin typeface="Times New Roman" panose="02020603050405020304" pitchFamily="18" charset="0"/>
              </a:rPr>
              <a:t>                        </a:t>
            </a:r>
          </a:p>
        </p:txBody>
      </p:sp>
      <p:sp>
        <p:nvSpPr>
          <p:cNvPr id="85000" name="Line 8"/>
          <p:cNvSpPr>
            <a:spLocks noChangeShapeType="1"/>
          </p:cNvSpPr>
          <p:nvPr/>
        </p:nvSpPr>
        <p:spPr bwMode="auto">
          <a:xfrm>
            <a:off x="4967288" y="2168525"/>
            <a:ext cx="936625" cy="0"/>
          </a:xfrm>
          <a:prstGeom prst="line">
            <a:avLst/>
          </a:prstGeom>
          <a:noFill/>
          <a:ln w="85725">
            <a:solidFill>
              <a:srgbClr val="FF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85003" name="Rectangle 11"/>
          <p:cNvSpPr>
            <a:spLocks noChangeArrowheads="1"/>
          </p:cNvSpPr>
          <p:nvPr/>
        </p:nvSpPr>
        <p:spPr bwMode="auto">
          <a:xfrm>
            <a:off x="0" y="1916113"/>
            <a:ext cx="1731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基本思路</a:t>
            </a:r>
            <a:r>
              <a:rPr kumimoji="1" lang="en-US" altLang="zh-CN" sz="2800" b="1">
                <a:solidFill>
                  <a:srgbClr val="FF0000"/>
                </a:solidFill>
                <a:latin typeface="Times New Roman" panose="02020603050405020304" pitchFamily="18" charset="0"/>
              </a:rPr>
              <a:t>:</a:t>
            </a:r>
          </a:p>
        </p:txBody>
      </p:sp>
      <p:sp>
        <p:nvSpPr>
          <p:cNvPr id="85004" name="Rectangle 12"/>
          <p:cNvSpPr>
            <a:spLocks noChangeArrowheads="1"/>
          </p:cNvSpPr>
          <p:nvPr/>
        </p:nvSpPr>
        <p:spPr bwMode="auto">
          <a:xfrm>
            <a:off x="1979613" y="5049838"/>
            <a:ext cx="1003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写解</a:t>
            </a:r>
          </a:p>
        </p:txBody>
      </p:sp>
      <p:sp>
        <p:nvSpPr>
          <p:cNvPr id="85005" name="Rectangle 13"/>
          <p:cNvSpPr>
            <a:spLocks noChangeArrowheads="1"/>
          </p:cNvSpPr>
          <p:nvPr/>
        </p:nvSpPr>
        <p:spPr bwMode="auto">
          <a:xfrm>
            <a:off x="1979613" y="4400550"/>
            <a:ext cx="16335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求解</a:t>
            </a:r>
          </a:p>
        </p:txBody>
      </p:sp>
      <p:sp>
        <p:nvSpPr>
          <p:cNvPr id="85006" name="Rectangle 14"/>
          <p:cNvSpPr>
            <a:spLocks noChangeArrowheads="1"/>
          </p:cNvSpPr>
          <p:nvPr/>
        </p:nvSpPr>
        <p:spPr bwMode="auto">
          <a:xfrm>
            <a:off x="1979613" y="3716338"/>
            <a:ext cx="1003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加减</a:t>
            </a:r>
          </a:p>
        </p:txBody>
      </p:sp>
      <p:sp>
        <p:nvSpPr>
          <p:cNvPr id="85007" name="Rectangle 15"/>
          <p:cNvSpPr>
            <a:spLocks noChangeArrowheads="1"/>
          </p:cNvSpPr>
          <p:nvPr/>
        </p:nvSpPr>
        <p:spPr bwMode="auto">
          <a:xfrm>
            <a:off x="3959225" y="1916113"/>
            <a:ext cx="1008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二元</a:t>
            </a:r>
          </a:p>
        </p:txBody>
      </p:sp>
      <p:sp>
        <p:nvSpPr>
          <p:cNvPr id="85008" name="Rectangle 16"/>
          <p:cNvSpPr>
            <a:spLocks noChangeArrowheads="1"/>
          </p:cNvSpPr>
          <p:nvPr/>
        </p:nvSpPr>
        <p:spPr bwMode="auto">
          <a:xfrm>
            <a:off x="6011863" y="1881188"/>
            <a:ext cx="1008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一元</a:t>
            </a:r>
          </a:p>
        </p:txBody>
      </p:sp>
      <p:sp>
        <p:nvSpPr>
          <p:cNvPr id="85009" name="Rectangle 17"/>
          <p:cNvSpPr>
            <a:spLocks noChangeArrowheads="1"/>
          </p:cNvSpPr>
          <p:nvPr/>
        </p:nvSpPr>
        <p:spPr bwMode="auto">
          <a:xfrm>
            <a:off x="1871663" y="1916113"/>
            <a:ext cx="1731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00"/>
                </a:solidFill>
                <a:latin typeface="Times New Roman" panose="02020603050405020304" pitchFamily="18" charset="0"/>
              </a:rPr>
              <a:t>加减消元</a:t>
            </a:r>
            <a:r>
              <a:rPr kumimoji="1" lang="en-US" altLang="zh-CN" sz="2800" b="1">
                <a:solidFill>
                  <a:srgbClr val="FF0000"/>
                </a:solidFill>
                <a:latin typeface="Times New Roman" panose="02020603050405020304" pitchFamily="18" charset="0"/>
              </a:rPr>
              <a:t>:</a:t>
            </a:r>
          </a:p>
        </p:txBody>
      </p:sp>
      <p:sp>
        <p:nvSpPr>
          <p:cNvPr id="85010" name="Rectangle 18"/>
          <p:cNvSpPr>
            <a:spLocks noChangeArrowheads="1"/>
          </p:cNvSpPr>
          <p:nvPr/>
        </p:nvSpPr>
        <p:spPr bwMode="auto">
          <a:xfrm>
            <a:off x="4032250" y="3716338"/>
            <a:ext cx="26273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消去一个元</a:t>
            </a:r>
          </a:p>
        </p:txBody>
      </p:sp>
      <p:sp>
        <p:nvSpPr>
          <p:cNvPr id="85011" name="Rectangle 19"/>
          <p:cNvSpPr>
            <a:spLocks noChangeArrowheads="1"/>
          </p:cNvSpPr>
          <p:nvPr/>
        </p:nvSpPr>
        <p:spPr bwMode="auto">
          <a:xfrm>
            <a:off x="3816350" y="4400550"/>
            <a:ext cx="38560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求出两个未知数的值</a:t>
            </a:r>
          </a:p>
        </p:txBody>
      </p:sp>
      <p:sp>
        <p:nvSpPr>
          <p:cNvPr id="85012" name="Rectangle 20"/>
          <p:cNvSpPr>
            <a:spLocks noChangeArrowheads="1"/>
          </p:cNvSpPr>
          <p:nvPr/>
        </p:nvSpPr>
        <p:spPr bwMode="auto">
          <a:xfrm>
            <a:off x="3816350" y="5049838"/>
            <a:ext cx="30400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rPr>
              <a:t>写出方程组的解</a:t>
            </a:r>
          </a:p>
        </p:txBody>
      </p:sp>
      <p:sp>
        <p:nvSpPr>
          <p:cNvPr id="22542" name="Rectangle 25"/>
          <p:cNvSpPr>
            <a:spLocks noGrp="1" noChangeArrowheads="1"/>
          </p:cNvSpPr>
          <p:nvPr>
            <p:ph type="title" idx="4294967295"/>
          </p:nvPr>
        </p:nvSpPr>
        <p:spPr>
          <a:xfrm>
            <a:off x="0" y="0"/>
            <a:ext cx="2376488" cy="908050"/>
          </a:xfrm>
          <a:noFill/>
        </p:spPr>
        <p:txBody>
          <a:bodyPr/>
          <a:lstStyle/>
          <a:p>
            <a:r>
              <a:rPr lang="zh-CN" altLang="en-US" b="1">
                <a:solidFill>
                  <a:srgbClr val="FF0000"/>
                </a:solidFill>
              </a:rPr>
              <a:t>小结 ：</a:t>
            </a:r>
          </a:p>
        </p:txBody>
      </p:sp>
      <p:sp>
        <p:nvSpPr>
          <p:cNvPr id="85018" name="Rectangle 26"/>
          <p:cNvSpPr>
            <a:spLocks noChangeArrowheads="1"/>
          </p:cNvSpPr>
          <p:nvPr/>
        </p:nvSpPr>
        <p:spPr bwMode="auto">
          <a:xfrm>
            <a:off x="0" y="800100"/>
            <a:ext cx="74247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1.</a:t>
            </a:r>
            <a:r>
              <a:rPr kumimoji="1" lang="zh-CN" altLang="en-US" sz="3200" b="1">
                <a:solidFill>
                  <a:srgbClr val="FF0000"/>
                </a:solidFill>
                <a:latin typeface="Times New Roman" panose="02020603050405020304" pitchFamily="18" charset="0"/>
              </a:rPr>
              <a:t>加减消元法解方程组基本思路是什么？</a:t>
            </a:r>
          </a:p>
          <a:p>
            <a:r>
              <a:rPr kumimoji="1" lang="zh-CN" altLang="en-US" sz="3200" b="1">
                <a:solidFill>
                  <a:srgbClr val="FF0000"/>
                </a:solidFill>
                <a:latin typeface="Times New Roman" panose="02020603050405020304" pitchFamily="18" charset="0"/>
              </a:rPr>
              <a:t>主要步骤有哪些？</a:t>
            </a:r>
          </a:p>
        </p:txBody>
      </p:sp>
      <p:sp>
        <p:nvSpPr>
          <p:cNvPr id="85019" name="Rectangle 27"/>
          <p:cNvSpPr>
            <a:spLocks noChangeArrowheads="1"/>
          </p:cNvSpPr>
          <p:nvPr/>
        </p:nvSpPr>
        <p:spPr bwMode="auto">
          <a:xfrm>
            <a:off x="1943100" y="2708275"/>
            <a:ext cx="11588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b="1">
                <a:solidFill>
                  <a:srgbClr val="FF0000"/>
                </a:solidFill>
                <a:latin typeface="Times New Roman" panose="02020603050405020304" pitchFamily="18" charset="0"/>
              </a:rPr>
              <a:t>变形</a:t>
            </a:r>
          </a:p>
        </p:txBody>
      </p:sp>
      <p:sp>
        <p:nvSpPr>
          <p:cNvPr id="85020" name="Rectangle 28"/>
          <p:cNvSpPr>
            <a:spLocks noChangeArrowheads="1"/>
          </p:cNvSpPr>
          <p:nvPr/>
        </p:nvSpPr>
        <p:spPr bwMode="auto">
          <a:xfrm>
            <a:off x="3851275" y="2457450"/>
            <a:ext cx="3892412"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b="1">
                <a:solidFill>
                  <a:srgbClr val="FF0000"/>
                </a:solidFill>
                <a:latin typeface="Times New Roman" panose="02020603050405020304" pitchFamily="18" charset="0"/>
              </a:rPr>
              <a:t>同一个未知数的系</a:t>
            </a:r>
          </a:p>
          <a:p>
            <a:pPr>
              <a:spcBef>
                <a:spcPct val="20000"/>
              </a:spcBef>
            </a:pPr>
            <a:r>
              <a:rPr lang="zh-CN" altLang="en-US" sz="3200" b="1">
                <a:solidFill>
                  <a:srgbClr val="FF0000"/>
                </a:solidFill>
                <a:latin typeface="Times New Roman" panose="02020603050405020304" pitchFamily="18" charset="0"/>
              </a:rPr>
              <a:t>数相同或互为相反数</a:t>
            </a:r>
          </a:p>
        </p:txBody>
      </p:sp>
      <p:sp>
        <p:nvSpPr>
          <p:cNvPr id="85025" name="Line 33"/>
          <p:cNvSpPr>
            <a:spLocks noChangeShapeType="1"/>
          </p:cNvSpPr>
          <p:nvPr/>
        </p:nvSpPr>
        <p:spPr bwMode="auto">
          <a:xfrm>
            <a:off x="2987675" y="2997200"/>
            <a:ext cx="914400" cy="0"/>
          </a:xfrm>
          <a:prstGeom prst="line">
            <a:avLst/>
          </a:prstGeom>
          <a:noFill/>
          <a:ln w="79375">
            <a:solidFill>
              <a:srgbClr val="FFFFFF"/>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85026" name="Line 34"/>
          <p:cNvSpPr>
            <a:spLocks noChangeShapeType="1"/>
          </p:cNvSpPr>
          <p:nvPr/>
        </p:nvSpPr>
        <p:spPr bwMode="auto">
          <a:xfrm>
            <a:off x="3059113" y="4005263"/>
            <a:ext cx="914400" cy="0"/>
          </a:xfrm>
          <a:prstGeom prst="line">
            <a:avLst/>
          </a:prstGeom>
          <a:noFill/>
          <a:ln w="79375">
            <a:solidFill>
              <a:srgbClr val="FFFFFF"/>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85027" name="Line 35"/>
          <p:cNvSpPr>
            <a:spLocks noChangeShapeType="1"/>
          </p:cNvSpPr>
          <p:nvPr/>
        </p:nvSpPr>
        <p:spPr bwMode="auto">
          <a:xfrm>
            <a:off x="3203575" y="4724400"/>
            <a:ext cx="698500" cy="0"/>
          </a:xfrm>
          <a:prstGeom prst="line">
            <a:avLst/>
          </a:prstGeom>
          <a:noFill/>
          <a:ln w="79375">
            <a:solidFill>
              <a:srgbClr val="FFFFFF"/>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85028" name="Line 36"/>
          <p:cNvSpPr>
            <a:spLocks noChangeShapeType="1"/>
          </p:cNvSpPr>
          <p:nvPr/>
        </p:nvSpPr>
        <p:spPr bwMode="auto">
          <a:xfrm>
            <a:off x="3024188" y="5337175"/>
            <a:ext cx="914400" cy="0"/>
          </a:xfrm>
          <a:prstGeom prst="line">
            <a:avLst/>
          </a:prstGeom>
          <a:noFill/>
          <a:ln w="79375">
            <a:solidFill>
              <a:srgbClr val="FFFFFF"/>
            </a:solidFill>
            <a:round/>
          </a:ln>
          <a:extLst>
            <a:ext uri="{909E8E84-426E-40DD-AFC4-6F175D3DCCD1}">
              <a14:hiddenFill xmlns:a14="http://schemas.microsoft.com/office/drawing/2010/main">
                <a:noFill/>
              </a14:hiddenFill>
            </a:ext>
          </a:extLst>
        </p:spPr>
        <p:txBody>
          <a:bodyPr/>
          <a:lstStyle/>
          <a:p>
            <a:endParaRPr lang="zh-CN" altLang="en-US">
              <a:solidFill>
                <a:srgbClr val="FF0000"/>
              </a:solidFill>
            </a:endParaRPr>
          </a:p>
        </p:txBody>
      </p:sp>
      <p:sp>
        <p:nvSpPr>
          <p:cNvPr id="85029" name="Rectangle 37"/>
          <p:cNvSpPr>
            <a:spLocks noChangeArrowheads="1"/>
          </p:cNvSpPr>
          <p:nvPr/>
        </p:nvSpPr>
        <p:spPr bwMode="auto">
          <a:xfrm>
            <a:off x="0" y="5913438"/>
            <a:ext cx="7315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2. </a:t>
            </a:r>
            <a:r>
              <a:rPr kumimoji="1" lang="zh-CN" altLang="en-US" sz="3200" b="1">
                <a:solidFill>
                  <a:srgbClr val="FF0000"/>
                </a:solidFill>
                <a:latin typeface="Times New Roman" panose="02020603050405020304" pitchFamily="18" charset="0"/>
              </a:rPr>
              <a:t>二元一次方程组解法有</a:t>
            </a:r>
            <a:r>
              <a:rPr kumimoji="1" lang="zh-CN" altLang="en-US" sz="3200" b="1" u="sng">
                <a:solidFill>
                  <a:srgbClr val="FF0000"/>
                </a:solidFill>
                <a:latin typeface="Times New Roman" panose="02020603050405020304" pitchFamily="18" charset="0"/>
              </a:rPr>
              <a:t>                          </a:t>
            </a:r>
            <a:r>
              <a:rPr kumimoji="1" lang="en-US" altLang="zh-CN" sz="3200" b="1">
                <a:solidFill>
                  <a:srgbClr val="FF0000"/>
                </a:solidFill>
                <a:latin typeface="Times New Roman" panose="02020603050405020304" pitchFamily="18" charset="0"/>
              </a:rPr>
              <a:t>.</a:t>
            </a:r>
          </a:p>
        </p:txBody>
      </p:sp>
      <p:sp>
        <p:nvSpPr>
          <p:cNvPr id="85031" name="Rectangle 39"/>
          <p:cNvSpPr>
            <a:spLocks noChangeArrowheads="1"/>
          </p:cNvSpPr>
          <p:nvPr/>
        </p:nvSpPr>
        <p:spPr bwMode="auto">
          <a:xfrm>
            <a:off x="4572000" y="584200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FF0000"/>
                </a:solidFill>
                <a:latin typeface="Times New Roman" panose="02020603050405020304" pitchFamily="18" charset="0"/>
              </a:rPr>
              <a:t>代入法、</a:t>
            </a:r>
            <a:r>
              <a:rPr kumimoji="1" lang="zh-CN" altLang="en-US" sz="2800" b="1">
                <a:solidFill>
                  <a:srgbClr val="FF0000"/>
                </a:solidFill>
                <a:latin typeface="Times New Roman" panose="02020603050405020304" pitchFamily="18" charset="0"/>
              </a:rPr>
              <a:t>加减</a:t>
            </a:r>
            <a:r>
              <a:rPr lang="zh-CN" altLang="en-US" sz="2800" b="1">
                <a:solidFill>
                  <a:srgbClr val="FF0000"/>
                </a:solidFill>
                <a:latin typeface="Times New Roman" panose="02020603050405020304" pitchFamily="18" charset="0"/>
              </a:rPr>
              <a:t>法</a:t>
            </a:r>
          </a:p>
        </p:txBody>
      </p:sp>
    </p:spTree>
    <p:extLst>
      <p:ext uri="{BB962C8B-B14F-4D97-AF65-F5344CB8AC3E}">
        <p14:creationId xmlns:p14="http://schemas.microsoft.com/office/powerpoint/2010/main" val="252770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5018"/>
                                        </p:tgtEl>
                                        <p:attrNameLst>
                                          <p:attrName>style.visibility</p:attrName>
                                        </p:attrNameLst>
                                      </p:cBhvr>
                                      <p:to>
                                        <p:strVal val="visible"/>
                                      </p:to>
                                    </p:set>
                                    <p:animEffect transition="in" filter="box(in)">
                                      <p:cBhvr>
                                        <p:cTn id="7" dur="500"/>
                                        <p:tgtEl>
                                          <p:spTgt spid="850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85003"/>
                                        </p:tgtEl>
                                        <p:attrNameLst>
                                          <p:attrName>style.visibility</p:attrName>
                                        </p:attrNameLst>
                                      </p:cBhvr>
                                      <p:to>
                                        <p:strVal val="visible"/>
                                      </p:to>
                                    </p:set>
                                    <p:animEffect transition="in" filter="barn(inHorizontal)">
                                      <p:cBhvr>
                                        <p:cTn id="12" dur="500"/>
                                        <p:tgtEl>
                                          <p:spTgt spid="8500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5009"/>
                                        </p:tgtEl>
                                        <p:attrNameLst>
                                          <p:attrName>style.visibility</p:attrName>
                                        </p:attrNameLst>
                                      </p:cBhvr>
                                      <p:to>
                                        <p:strVal val="visible"/>
                                      </p:to>
                                    </p:set>
                                    <p:anim calcmode="lin" valueType="num">
                                      <p:cBhvr additive="base">
                                        <p:cTn id="17" dur="500" fill="hold"/>
                                        <p:tgtEl>
                                          <p:spTgt spid="85009"/>
                                        </p:tgtEl>
                                        <p:attrNameLst>
                                          <p:attrName>ppt_x</p:attrName>
                                        </p:attrNameLst>
                                      </p:cBhvr>
                                      <p:tavLst>
                                        <p:tav tm="0">
                                          <p:val>
                                            <p:strVal val="0-#ppt_w/2"/>
                                          </p:val>
                                        </p:tav>
                                        <p:tav tm="100000">
                                          <p:val>
                                            <p:strVal val="#ppt_x"/>
                                          </p:val>
                                        </p:tav>
                                      </p:tavLst>
                                    </p:anim>
                                    <p:anim calcmode="lin" valueType="num">
                                      <p:cBhvr additive="base">
                                        <p:cTn id="18" dur="500" fill="hold"/>
                                        <p:tgtEl>
                                          <p:spTgt spid="8500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85007"/>
                                        </p:tgtEl>
                                        <p:attrNameLst>
                                          <p:attrName>style.visibility</p:attrName>
                                        </p:attrNameLst>
                                      </p:cBhvr>
                                      <p:to>
                                        <p:strVal val="visible"/>
                                      </p:to>
                                    </p:set>
                                    <p:anim calcmode="lin" valueType="num">
                                      <p:cBhvr additive="base">
                                        <p:cTn id="22" dur="500" fill="hold"/>
                                        <p:tgtEl>
                                          <p:spTgt spid="85007"/>
                                        </p:tgtEl>
                                        <p:attrNameLst>
                                          <p:attrName>ppt_x</p:attrName>
                                        </p:attrNameLst>
                                      </p:cBhvr>
                                      <p:tavLst>
                                        <p:tav tm="0">
                                          <p:val>
                                            <p:strVal val="1+#ppt_w/2"/>
                                          </p:val>
                                        </p:tav>
                                        <p:tav tm="100000">
                                          <p:val>
                                            <p:strVal val="#ppt_x"/>
                                          </p:val>
                                        </p:tav>
                                      </p:tavLst>
                                    </p:anim>
                                    <p:anim calcmode="lin" valueType="num">
                                      <p:cBhvr additive="base">
                                        <p:cTn id="23" dur="500" fill="hold"/>
                                        <p:tgtEl>
                                          <p:spTgt spid="85007"/>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grpId="0" nodeType="afterEffect">
                                  <p:stCondLst>
                                    <p:cond delay="0"/>
                                  </p:stCondLst>
                                  <p:childTnLst>
                                    <p:set>
                                      <p:cBhvr>
                                        <p:cTn id="26" dur="1" fill="hold">
                                          <p:stCondLst>
                                            <p:cond delay="0"/>
                                          </p:stCondLst>
                                        </p:cTn>
                                        <p:tgtEl>
                                          <p:spTgt spid="85000"/>
                                        </p:tgtEl>
                                        <p:attrNameLst>
                                          <p:attrName>style.visibility</p:attrName>
                                        </p:attrNameLst>
                                      </p:cBhvr>
                                      <p:to>
                                        <p:strVal val="visible"/>
                                      </p:to>
                                    </p:set>
                                    <p:anim calcmode="lin" valueType="num">
                                      <p:cBhvr additive="base">
                                        <p:cTn id="27" dur="500" fill="hold"/>
                                        <p:tgtEl>
                                          <p:spTgt spid="85000"/>
                                        </p:tgtEl>
                                        <p:attrNameLst>
                                          <p:attrName>ppt_x</p:attrName>
                                        </p:attrNameLst>
                                      </p:cBhvr>
                                      <p:tavLst>
                                        <p:tav tm="0">
                                          <p:val>
                                            <p:strVal val="0-#ppt_w/2"/>
                                          </p:val>
                                        </p:tav>
                                        <p:tav tm="100000">
                                          <p:val>
                                            <p:strVal val="#ppt_x"/>
                                          </p:val>
                                        </p:tav>
                                      </p:tavLst>
                                    </p:anim>
                                    <p:anim calcmode="lin" valueType="num">
                                      <p:cBhvr additive="base">
                                        <p:cTn id="28" dur="500" fill="hold"/>
                                        <p:tgtEl>
                                          <p:spTgt spid="8500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85008"/>
                                        </p:tgtEl>
                                        <p:attrNameLst>
                                          <p:attrName>style.visibility</p:attrName>
                                        </p:attrNameLst>
                                      </p:cBhvr>
                                      <p:to>
                                        <p:strVal val="visible"/>
                                      </p:to>
                                    </p:set>
                                    <p:anim calcmode="lin" valueType="num">
                                      <p:cBhvr additive="base">
                                        <p:cTn id="33" dur="500" fill="hold"/>
                                        <p:tgtEl>
                                          <p:spTgt spid="85008"/>
                                        </p:tgtEl>
                                        <p:attrNameLst>
                                          <p:attrName>ppt_x</p:attrName>
                                        </p:attrNameLst>
                                      </p:cBhvr>
                                      <p:tavLst>
                                        <p:tav tm="0">
                                          <p:val>
                                            <p:strVal val="1+#ppt_w/2"/>
                                          </p:val>
                                        </p:tav>
                                        <p:tav tm="100000">
                                          <p:val>
                                            <p:strVal val="#ppt_x"/>
                                          </p:val>
                                        </p:tav>
                                      </p:tavLst>
                                    </p:anim>
                                    <p:anim calcmode="lin" valueType="num">
                                      <p:cBhvr additive="base">
                                        <p:cTn id="34" dur="500" fill="hold"/>
                                        <p:tgtEl>
                                          <p:spTgt spid="8500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49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5019"/>
                                        </p:tgtEl>
                                        <p:attrNameLst>
                                          <p:attrName>style.visibility</p:attrName>
                                        </p:attrNameLst>
                                      </p:cBhvr>
                                      <p:to>
                                        <p:strVal val="visible"/>
                                      </p:to>
                                    </p:set>
                                    <p:anim calcmode="lin" valueType="num">
                                      <p:cBhvr additive="base">
                                        <p:cTn id="43" dur="500" fill="hold"/>
                                        <p:tgtEl>
                                          <p:spTgt spid="85019"/>
                                        </p:tgtEl>
                                        <p:attrNameLst>
                                          <p:attrName>ppt_x</p:attrName>
                                        </p:attrNameLst>
                                      </p:cBhvr>
                                      <p:tavLst>
                                        <p:tav tm="0">
                                          <p:val>
                                            <p:strVal val="0-#ppt_w/2"/>
                                          </p:val>
                                        </p:tav>
                                        <p:tav tm="100000">
                                          <p:val>
                                            <p:strVal val="#ppt_x"/>
                                          </p:val>
                                        </p:tav>
                                      </p:tavLst>
                                    </p:anim>
                                    <p:anim calcmode="lin" valueType="num">
                                      <p:cBhvr additive="base">
                                        <p:cTn id="44" dur="500" fill="hold"/>
                                        <p:tgtEl>
                                          <p:spTgt spid="8501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5025"/>
                                        </p:tgtEl>
                                        <p:attrNameLst>
                                          <p:attrName>style.visibility</p:attrName>
                                        </p:attrNameLst>
                                      </p:cBhvr>
                                      <p:to>
                                        <p:strVal val="visible"/>
                                      </p:to>
                                    </p:set>
                                    <p:anim calcmode="lin" valueType="num">
                                      <p:cBhvr additive="base">
                                        <p:cTn id="49" dur="500" fill="hold"/>
                                        <p:tgtEl>
                                          <p:spTgt spid="85025"/>
                                        </p:tgtEl>
                                        <p:attrNameLst>
                                          <p:attrName>ppt_x</p:attrName>
                                        </p:attrNameLst>
                                      </p:cBhvr>
                                      <p:tavLst>
                                        <p:tav tm="0">
                                          <p:val>
                                            <p:strVal val="0-#ppt_w/2"/>
                                          </p:val>
                                        </p:tav>
                                        <p:tav tm="100000">
                                          <p:val>
                                            <p:strVal val="#ppt_x"/>
                                          </p:val>
                                        </p:tav>
                                      </p:tavLst>
                                    </p:anim>
                                    <p:anim calcmode="lin" valueType="num">
                                      <p:cBhvr additive="base">
                                        <p:cTn id="50" dur="500" fill="hold"/>
                                        <p:tgtEl>
                                          <p:spTgt spid="8502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5020"/>
                                        </p:tgtEl>
                                        <p:attrNameLst>
                                          <p:attrName>style.visibility</p:attrName>
                                        </p:attrNameLst>
                                      </p:cBhvr>
                                      <p:to>
                                        <p:strVal val="visible"/>
                                      </p:to>
                                    </p:set>
                                    <p:anim calcmode="lin" valueType="num">
                                      <p:cBhvr additive="base">
                                        <p:cTn id="55" dur="500" fill="hold"/>
                                        <p:tgtEl>
                                          <p:spTgt spid="85020"/>
                                        </p:tgtEl>
                                        <p:attrNameLst>
                                          <p:attrName>ppt_x</p:attrName>
                                        </p:attrNameLst>
                                      </p:cBhvr>
                                      <p:tavLst>
                                        <p:tav tm="0">
                                          <p:val>
                                            <p:strVal val="1+#ppt_w/2"/>
                                          </p:val>
                                        </p:tav>
                                        <p:tav tm="100000">
                                          <p:val>
                                            <p:strVal val="#ppt_x"/>
                                          </p:val>
                                        </p:tav>
                                      </p:tavLst>
                                    </p:anim>
                                    <p:anim calcmode="lin" valueType="num">
                                      <p:cBhvr additive="base">
                                        <p:cTn id="56" dur="500" fill="hold"/>
                                        <p:tgtEl>
                                          <p:spTgt spid="8502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5006"/>
                                        </p:tgtEl>
                                        <p:attrNameLst>
                                          <p:attrName>style.visibility</p:attrName>
                                        </p:attrNameLst>
                                      </p:cBhvr>
                                      <p:to>
                                        <p:strVal val="visible"/>
                                      </p:to>
                                    </p:set>
                                    <p:anim calcmode="lin" valueType="num">
                                      <p:cBhvr additive="base">
                                        <p:cTn id="61" dur="500" fill="hold"/>
                                        <p:tgtEl>
                                          <p:spTgt spid="85006"/>
                                        </p:tgtEl>
                                        <p:attrNameLst>
                                          <p:attrName>ppt_x</p:attrName>
                                        </p:attrNameLst>
                                      </p:cBhvr>
                                      <p:tavLst>
                                        <p:tav tm="0">
                                          <p:val>
                                            <p:strVal val="0-#ppt_w/2"/>
                                          </p:val>
                                        </p:tav>
                                        <p:tav tm="100000">
                                          <p:val>
                                            <p:strVal val="#ppt_x"/>
                                          </p:val>
                                        </p:tav>
                                      </p:tavLst>
                                    </p:anim>
                                    <p:anim calcmode="lin" valueType="num">
                                      <p:cBhvr additive="base">
                                        <p:cTn id="62" dur="500" fill="hold"/>
                                        <p:tgtEl>
                                          <p:spTgt spid="8500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5026"/>
                                        </p:tgtEl>
                                        <p:attrNameLst>
                                          <p:attrName>style.visibility</p:attrName>
                                        </p:attrNameLst>
                                      </p:cBhvr>
                                      <p:to>
                                        <p:strVal val="visible"/>
                                      </p:to>
                                    </p:set>
                                    <p:anim calcmode="lin" valueType="num">
                                      <p:cBhvr additive="base">
                                        <p:cTn id="67" dur="500" fill="hold"/>
                                        <p:tgtEl>
                                          <p:spTgt spid="85026"/>
                                        </p:tgtEl>
                                        <p:attrNameLst>
                                          <p:attrName>ppt_x</p:attrName>
                                        </p:attrNameLst>
                                      </p:cBhvr>
                                      <p:tavLst>
                                        <p:tav tm="0">
                                          <p:val>
                                            <p:strVal val="0-#ppt_w/2"/>
                                          </p:val>
                                        </p:tav>
                                        <p:tav tm="100000">
                                          <p:val>
                                            <p:strVal val="#ppt_x"/>
                                          </p:val>
                                        </p:tav>
                                      </p:tavLst>
                                    </p:anim>
                                    <p:anim calcmode="lin" valueType="num">
                                      <p:cBhvr additive="base">
                                        <p:cTn id="68" dur="500" fill="hold"/>
                                        <p:tgtEl>
                                          <p:spTgt spid="8502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85010"/>
                                        </p:tgtEl>
                                        <p:attrNameLst>
                                          <p:attrName>style.visibility</p:attrName>
                                        </p:attrNameLst>
                                      </p:cBhvr>
                                      <p:to>
                                        <p:strVal val="visible"/>
                                      </p:to>
                                    </p:set>
                                    <p:anim calcmode="lin" valueType="num">
                                      <p:cBhvr additive="base">
                                        <p:cTn id="73" dur="500" fill="hold"/>
                                        <p:tgtEl>
                                          <p:spTgt spid="85010"/>
                                        </p:tgtEl>
                                        <p:attrNameLst>
                                          <p:attrName>ppt_x</p:attrName>
                                        </p:attrNameLst>
                                      </p:cBhvr>
                                      <p:tavLst>
                                        <p:tav tm="0">
                                          <p:val>
                                            <p:strVal val="1+#ppt_w/2"/>
                                          </p:val>
                                        </p:tav>
                                        <p:tav tm="100000">
                                          <p:val>
                                            <p:strVal val="#ppt_x"/>
                                          </p:val>
                                        </p:tav>
                                      </p:tavLst>
                                    </p:anim>
                                    <p:anim calcmode="lin" valueType="num">
                                      <p:cBhvr additive="base">
                                        <p:cTn id="74" dur="500" fill="hold"/>
                                        <p:tgtEl>
                                          <p:spTgt spid="8501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85005"/>
                                        </p:tgtEl>
                                        <p:attrNameLst>
                                          <p:attrName>style.visibility</p:attrName>
                                        </p:attrNameLst>
                                      </p:cBhvr>
                                      <p:to>
                                        <p:strVal val="visible"/>
                                      </p:to>
                                    </p:set>
                                    <p:anim calcmode="lin" valueType="num">
                                      <p:cBhvr additive="base">
                                        <p:cTn id="79" dur="500" fill="hold"/>
                                        <p:tgtEl>
                                          <p:spTgt spid="85005"/>
                                        </p:tgtEl>
                                        <p:attrNameLst>
                                          <p:attrName>ppt_x</p:attrName>
                                        </p:attrNameLst>
                                      </p:cBhvr>
                                      <p:tavLst>
                                        <p:tav tm="0">
                                          <p:val>
                                            <p:strVal val="0-#ppt_w/2"/>
                                          </p:val>
                                        </p:tav>
                                        <p:tav tm="100000">
                                          <p:val>
                                            <p:strVal val="#ppt_x"/>
                                          </p:val>
                                        </p:tav>
                                      </p:tavLst>
                                    </p:anim>
                                    <p:anim calcmode="lin" valueType="num">
                                      <p:cBhvr additive="base">
                                        <p:cTn id="80" dur="500" fill="hold"/>
                                        <p:tgtEl>
                                          <p:spTgt spid="85005"/>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85027"/>
                                        </p:tgtEl>
                                        <p:attrNameLst>
                                          <p:attrName>style.visibility</p:attrName>
                                        </p:attrNameLst>
                                      </p:cBhvr>
                                      <p:to>
                                        <p:strVal val="visible"/>
                                      </p:to>
                                    </p:set>
                                    <p:anim calcmode="lin" valueType="num">
                                      <p:cBhvr additive="base">
                                        <p:cTn id="85" dur="500" fill="hold"/>
                                        <p:tgtEl>
                                          <p:spTgt spid="85027"/>
                                        </p:tgtEl>
                                        <p:attrNameLst>
                                          <p:attrName>ppt_x</p:attrName>
                                        </p:attrNameLst>
                                      </p:cBhvr>
                                      <p:tavLst>
                                        <p:tav tm="0">
                                          <p:val>
                                            <p:strVal val="0-#ppt_w/2"/>
                                          </p:val>
                                        </p:tav>
                                        <p:tav tm="100000">
                                          <p:val>
                                            <p:strVal val="#ppt_x"/>
                                          </p:val>
                                        </p:tav>
                                      </p:tavLst>
                                    </p:anim>
                                    <p:anim calcmode="lin" valueType="num">
                                      <p:cBhvr additive="base">
                                        <p:cTn id="86" dur="500" fill="hold"/>
                                        <p:tgtEl>
                                          <p:spTgt spid="85027"/>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85011"/>
                                        </p:tgtEl>
                                        <p:attrNameLst>
                                          <p:attrName>style.visibility</p:attrName>
                                        </p:attrNameLst>
                                      </p:cBhvr>
                                      <p:to>
                                        <p:strVal val="visible"/>
                                      </p:to>
                                    </p:set>
                                    <p:anim calcmode="lin" valueType="num">
                                      <p:cBhvr additive="base">
                                        <p:cTn id="91" dur="500" fill="hold"/>
                                        <p:tgtEl>
                                          <p:spTgt spid="85011"/>
                                        </p:tgtEl>
                                        <p:attrNameLst>
                                          <p:attrName>ppt_x</p:attrName>
                                        </p:attrNameLst>
                                      </p:cBhvr>
                                      <p:tavLst>
                                        <p:tav tm="0">
                                          <p:val>
                                            <p:strVal val="1+#ppt_w/2"/>
                                          </p:val>
                                        </p:tav>
                                        <p:tav tm="100000">
                                          <p:val>
                                            <p:strVal val="#ppt_x"/>
                                          </p:val>
                                        </p:tav>
                                      </p:tavLst>
                                    </p:anim>
                                    <p:anim calcmode="lin" valueType="num">
                                      <p:cBhvr additive="base">
                                        <p:cTn id="92" dur="500" fill="hold"/>
                                        <p:tgtEl>
                                          <p:spTgt spid="85011"/>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85004"/>
                                        </p:tgtEl>
                                        <p:attrNameLst>
                                          <p:attrName>style.visibility</p:attrName>
                                        </p:attrNameLst>
                                      </p:cBhvr>
                                      <p:to>
                                        <p:strVal val="visible"/>
                                      </p:to>
                                    </p:set>
                                    <p:anim calcmode="lin" valueType="num">
                                      <p:cBhvr additive="base">
                                        <p:cTn id="97" dur="500" fill="hold"/>
                                        <p:tgtEl>
                                          <p:spTgt spid="85004"/>
                                        </p:tgtEl>
                                        <p:attrNameLst>
                                          <p:attrName>ppt_x</p:attrName>
                                        </p:attrNameLst>
                                      </p:cBhvr>
                                      <p:tavLst>
                                        <p:tav tm="0">
                                          <p:val>
                                            <p:strVal val="1+#ppt_w/2"/>
                                          </p:val>
                                        </p:tav>
                                        <p:tav tm="100000">
                                          <p:val>
                                            <p:strVal val="#ppt_x"/>
                                          </p:val>
                                        </p:tav>
                                      </p:tavLst>
                                    </p:anim>
                                    <p:anim calcmode="lin" valueType="num">
                                      <p:cBhvr additive="base">
                                        <p:cTn id="98" dur="500" fill="hold"/>
                                        <p:tgtEl>
                                          <p:spTgt spid="85004"/>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85028"/>
                                        </p:tgtEl>
                                        <p:attrNameLst>
                                          <p:attrName>style.visibility</p:attrName>
                                        </p:attrNameLst>
                                      </p:cBhvr>
                                      <p:to>
                                        <p:strVal val="visible"/>
                                      </p:to>
                                    </p:set>
                                    <p:anim calcmode="lin" valueType="num">
                                      <p:cBhvr additive="base">
                                        <p:cTn id="103" dur="500" fill="hold"/>
                                        <p:tgtEl>
                                          <p:spTgt spid="85028"/>
                                        </p:tgtEl>
                                        <p:attrNameLst>
                                          <p:attrName>ppt_x</p:attrName>
                                        </p:attrNameLst>
                                      </p:cBhvr>
                                      <p:tavLst>
                                        <p:tav tm="0">
                                          <p:val>
                                            <p:strVal val="0-#ppt_w/2"/>
                                          </p:val>
                                        </p:tav>
                                        <p:tav tm="100000">
                                          <p:val>
                                            <p:strVal val="#ppt_x"/>
                                          </p:val>
                                        </p:tav>
                                      </p:tavLst>
                                    </p:anim>
                                    <p:anim calcmode="lin" valueType="num">
                                      <p:cBhvr additive="base">
                                        <p:cTn id="104" dur="500" fill="hold"/>
                                        <p:tgtEl>
                                          <p:spTgt spid="85028"/>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85012"/>
                                        </p:tgtEl>
                                        <p:attrNameLst>
                                          <p:attrName>style.visibility</p:attrName>
                                        </p:attrNameLst>
                                      </p:cBhvr>
                                      <p:to>
                                        <p:strVal val="visible"/>
                                      </p:to>
                                    </p:set>
                                    <p:anim calcmode="lin" valueType="num">
                                      <p:cBhvr additive="base">
                                        <p:cTn id="109" dur="500" fill="hold"/>
                                        <p:tgtEl>
                                          <p:spTgt spid="85012"/>
                                        </p:tgtEl>
                                        <p:attrNameLst>
                                          <p:attrName>ppt_x</p:attrName>
                                        </p:attrNameLst>
                                      </p:cBhvr>
                                      <p:tavLst>
                                        <p:tav tm="0">
                                          <p:val>
                                            <p:strVal val="1+#ppt_w/2"/>
                                          </p:val>
                                        </p:tav>
                                        <p:tav tm="100000">
                                          <p:val>
                                            <p:strVal val="#ppt_x"/>
                                          </p:val>
                                        </p:tav>
                                      </p:tavLst>
                                    </p:anim>
                                    <p:anim calcmode="lin" valueType="num">
                                      <p:cBhvr additive="base">
                                        <p:cTn id="110" dur="500" fill="hold"/>
                                        <p:tgtEl>
                                          <p:spTgt spid="85012"/>
                                        </p:tgtEl>
                                        <p:attrNameLst>
                                          <p:attrName>ppt_y</p:attrName>
                                        </p:attrNameLst>
                                      </p:cBhvr>
                                      <p:tavLst>
                                        <p:tav tm="0">
                                          <p:val>
                                            <p:strVal val="#ppt_y"/>
                                          </p:val>
                                        </p:tav>
                                        <p:tav tm="100000">
                                          <p:val>
                                            <p:strVal val="#ppt_y"/>
                                          </p:val>
                                        </p:tav>
                                      </p:tavLst>
                                    </p:anim>
                                  </p:childTnLst>
                                </p:cTn>
                              </p:par>
                            </p:childTnLst>
                          </p:cTn>
                        </p:par>
                        <p:par>
                          <p:cTn id="111" fill="hold">
                            <p:stCondLst>
                              <p:cond delay="500"/>
                            </p:stCondLst>
                            <p:childTnLst>
                              <p:par>
                                <p:cTn id="112" presetID="2" presetClass="entr" presetSubtype="8" fill="hold" grpId="0" nodeType="afterEffect">
                                  <p:stCondLst>
                                    <p:cond delay="0"/>
                                  </p:stCondLst>
                                  <p:childTnLst>
                                    <p:set>
                                      <p:cBhvr>
                                        <p:cTn id="113" dur="1" fill="hold">
                                          <p:stCondLst>
                                            <p:cond delay="0"/>
                                          </p:stCondLst>
                                        </p:cTn>
                                        <p:tgtEl>
                                          <p:spTgt spid="85029"/>
                                        </p:tgtEl>
                                        <p:attrNameLst>
                                          <p:attrName>style.visibility</p:attrName>
                                        </p:attrNameLst>
                                      </p:cBhvr>
                                      <p:to>
                                        <p:strVal val="visible"/>
                                      </p:to>
                                    </p:set>
                                    <p:anim calcmode="lin" valueType="num">
                                      <p:cBhvr additive="base">
                                        <p:cTn id="114" dur="500" fill="hold"/>
                                        <p:tgtEl>
                                          <p:spTgt spid="85029"/>
                                        </p:tgtEl>
                                        <p:attrNameLst>
                                          <p:attrName>ppt_x</p:attrName>
                                        </p:attrNameLst>
                                      </p:cBhvr>
                                      <p:tavLst>
                                        <p:tav tm="0">
                                          <p:val>
                                            <p:strVal val="0-#ppt_w/2"/>
                                          </p:val>
                                        </p:tav>
                                        <p:tav tm="100000">
                                          <p:val>
                                            <p:strVal val="#ppt_x"/>
                                          </p:val>
                                        </p:tav>
                                      </p:tavLst>
                                    </p:anim>
                                    <p:anim calcmode="lin" valueType="num">
                                      <p:cBhvr additive="base">
                                        <p:cTn id="115" dur="500" fill="hold"/>
                                        <p:tgtEl>
                                          <p:spTgt spid="85029"/>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2" fill="hold" grpId="0" nodeType="clickEffect">
                                  <p:stCondLst>
                                    <p:cond delay="0"/>
                                  </p:stCondLst>
                                  <p:childTnLst>
                                    <p:set>
                                      <p:cBhvr>
                                        <p:cTn id="119" dur="1" fill="hold">
                                          <p:stCondLst>
                                            <p:cond delay="0"/>
                                          </p:stCondLst>
                                        </p:cTn>
                                        <p:tgtEl>
                                          <p:spTgt spid="85031"/>
                                        </p:tgtEl>
                                        <p:attrNameLst>
                                          <p:attrName>style.visibility</p:attrName>
                                        </p:attrNameLst>
                                      </p:cBhvr>
                                      <p:to>
                                        <p:strVal val="visible"/>
                                      </p:to>
                                    </p:set>
                                    <p:anim calcmode="lin" valueType="num">
                                      <p:cBhvr additive="base">
                                        <p:cTn id="120" dur="500" fill="hold"/>
                                        <p:tgtEl>
                                          <p:spTgt spid="85031"/>
                                        </p:tgtEl>
                                        <p:attrNameLst>
                                          <p:attrName>ppt_x</p:attrName>
                                        </p:attrNameLst>
                                      </p:cBhvr>
                                      <p:tavLst>
                                        <p:tav tm="0">
                                          <p:val>
                                            <p:strVal val="1+#ppt_w/2"/>
                                          </p:val>
                                        </p:tav>
                                        <p:tav tm="100000">
                                          <p:val>
                                            <p:strVal val="#ppt_x"/>
                                          </p:val>
                                        </p:tav>
                                      </p:tavLst>
                                    </p:anim>
                                    <p:anim calcmode="lin" valueType="num">
                                      <p:cBhvr additive="base">
                                        <p:cTn id="121" dur="500" fill="hold"/>
                                        <p:tgtEl>
                                          <p:spTgt spid="85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utoUpdateAnimBg="0"/>
      <p:bldP spid="85000" grpId="0" animBg="1"/>
      <p:bldP spid="85003" grpId="0" autoUpdateAnimBg="0"/>
      <p:bldP spid="85004" grpId="0" autoUpdateAnimBg="0"/>
      <p:bldP spid="85005" grpId="0" autoUpdateAnimBg="0"/>
      <p:bldP spid="85006" grpId="0" autoUpdateAnimBg="0"/>
      <p:bldP spid="85007" grpId="0" autoUpdateAnimBg="0"/>
      <p:bldP spid="85008" grpId="0" autoUpdateAnimBg="0"/>
      <p:bldP spid="85009" grpId="0" autoUpdateAnimBg="0"/>
      <p:bldP spid="85010" grpId="0" autoUpdateAnimBg="0"/>
      <p:bldP spid="85011" grpId="0" autoUpdateAnimBg="0"/>
      <p:bldP spid="85012" grpId="0" autoUpdateAnimBg="0"/>
      <p:bldP spid="85018" grpId="0" autoUpdateAnimBg="0"/>
      <p:bldP spid="85019" grpId="0" autoUpdateAnimBg="0"/>
      <p:bldP spid="85020" grpId="0" autoUpdateAnimBg="0"/>
      <p:bldP spid="85025" grpId="0" animBg="1"/>
      <p:bldP spid="85026" grpId="0" animBg="1"/>
      <p:bldP spid="85027" grpId="0" animBg="1"/>
      <p:bldP spid="85028" grpId="0" animBg="1"/>
      <p:bldP spid="85029" grpId="0" autoUpdateAnimBg="0"/>
      <p:bldP spid="8503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sz="half" idx="4294967295"/>
          </p:nvPr>
        </p:nvSpPr>
        <p:spPr>
          <a:xfrm>
            <a:off x="533400" y="0"/>
            <a:ext cx="3503613" cy="3200400"/>
          </a:xfrm>
        </p:spPr>
        <p:txBody>
          <a:bodyPr/>
          <a:lstStyle/>
          <a:p>
            <a:pPr>
              <a:lnSpc>
                <a:spcPct val="125000"/>
              </a:lnSpc>
              <a:spcBef>
                <a:spcPct val="0"/>
              </a:spcBef>
              <a:buFontTx/>
              <a:buNone/>
            </a:pPr>
            <a:r>
              <a:rPr lang="zh-CN" altLang="en-US" sz="4000" b="0">
                <a:ea typeface="华文新魏" pitchFamily="2" charset="-122"/>
              </a:rPr>
              <a:t>今有鸡兔同笼</a:t>
            </a:r>
          </a:p>
          <a:p>
            <a:pPr>
              <a:lnSpc>
                <a:spcPct val="125000"/>
              </a:lnSpc>
              <a:spcBef>
                <a:spcPct val="0"/>
              </a:spcBef>
              <a:buFontTx/>
              <a:buNone/>
            </a:pPr>
            <a:r>
              <a:rPr lang="zh-CN" altLang="en-US" sz="4000" b="0">
                <a:ea typeface="华文新魏" pitchFamily="2" charset="-122"/>
              </a:rPr>
              <a:t>上有三十五头</a:t>
            </a:r>
          </a:p>
          <a:p>
            <a:pPr>
              <a:lnSpc>
                <a:spcPct val="125000"/>
              </a:lnSpc>
              <a:spcBef>
                <a:spcPct val="0"/>
              </a:spcBef>
              <a:buFontTx/>
              <a:buNone/>
            </a:pPr>
            <a:r>
              <a:rPr lang="zh-CN" altLang="en-US" sz="4000" b="0">
                <a:ea typeface="华文新魏" pitchFamily="2" charset="-122"/>
              </a:rPr>
              <a:t>下有九十四足</a:t>
            </a:r>
          </a:p>
          <a:p>
            <a:pPr>
              <a:lnSpc>
                <a:spcPct val="125000"/>
              </a:lnSpc>
              <a:spcBef>
                <a:spcPct val="0"/>
              </a:spcBef>
              <a:buFontTx/>
              <a:buNone/>
            </a:pPr>
            <a:r>
              <a:rPr lang="zh-CN" altLang="en-US" sz="4000" b="0">
                <a:ea typeface="华文新魏" pitchFamily="2" charset="-122"/>
              </a:rPr>
              <a:t>问鸡兔各几何</a:t>
            </a:r>
          </a:p>
        </p:txBody>
      </p:sp>
      <p:grpSp>
        <p:nvGrpSpPr>
          <p:cNvPr id="3075" name="Group 3"/>
          <p:cNvGrpSpPr/>
          <p:nvPr/>
        </p:nvGrpSpPr>
        <p:grpSpPr bwMode="auto">
          <a:xfrm>
            <a:off x="4643438" y="2276475"/>
            <a:ext cx="4176712" cy="3236913"/>
            <a:chOff x="2789" y="709"/>
            <a:chExt cx="2685" cy="1995"/>
          </a:xfrm>
        </p:grpSpPr>
        <p:grpSp>
          <p:nvGrpSpPr>
            <p:cNvPr id="3076" name="Group 4"/>
            <p:cNvGrpSpPr/>
            <p:nvPr/>
          </p:nvGrpSpPr>
          <p:grpSpPr bwMode="auto">
            <a:xfrm>
              <a:off x="2789" y="709"/>
              <a:ext cx="2586" cy="1995"/>
              <a:chOff x="1565" y="1480"/>
              <a:chExt cx="2222" cy="1814"/>
            </a:xfrm>
          </p:grpSpPr>
          <p:sp>
            <p:nvSpPr>
              <p:cNvPr id="55301" name="Oval 5"/>
              <p:cNvSpPr>
                <a:spLocks noChangeArrowheads="1"/>
              </p:cNvSpPr>
              <p:nvPr/>
            </p:nvSpPr>
            <p:spPr bwMode="auto">
              <a:xfrm>
                <a:off x="1565" y="2886"/>
                <a:ext cx="2222" cy="40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rgbClr val="000000"/>
                </a:solidFill>
                <a:round/>
              </a:ln>
              <a:effectLst/>
            </p:spPr>
            <p:txBody>
              <a:bodyPr wrap="none" anchor="ctr"/>
              <a:lstStyle/>
              <a:p>
                <a:pPr>
                  <a:defRPr/>
                </a:pPr>
                <a:endParaRPr lang="zh-CN" altLang="en-US">
                  <a:solidFill>
                    <a:prstClr val="black"/>
                  </a:solidFill>
                  <a:latin typeface="Verdana" panose="020B0604030504040204" pitchFamily="34" charset="0"/>
                </a:endParaRPr>
              </a:p>
            </p:txBody>
          </p:sp>
          <p:sp>
            <p:nvSpPr>
              <p:cNvPr id="3078" name="Line 6"/>
              <p:cNvSpPr>
                <a:spLocks noChangeShapeType="1"/>
              </p:cNvSpPr>
              <p:nvPr/>
            </p:nvSpPr>
            <p:spPr bwMode="auto">
              <a:xfrm>
                <a:off x="1701" y="1797"/>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9" name="Line 7"/>
              <p:cNvSpPr>
                <a:spLocks noChangeShapeType="1"/>
              </p:cNvSpPr>
              <p:nvPr/>
            </p:nvSpPr>
            <p:spPr bwMode="auto">
              <a:xfrm>
                <a:off x="2426" y="1888"/>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0" name="Line 8"/>
              <p:cNvSpPr>
                <a:spLocks noChangeShapeType="1"/>
              </p:cNvSpPr>
              <p:nvPr/>
            </p:nvSpPr>
            <p:spPr bwMode="auto">
              <a:xfrm>
                <a:off x="2789" y="1888"/>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1" name="Line 9"/>
              <p:cNvSpPr>
                <a:spLocks noChangeShapeType="1"/>
              </p:cNvSpPr>
              <p:nvPr/>
            </p:nvSpPr>
            <p:spPr bwMode="auto">
              <a:xfrm>
                <a:off x="3107" y="1888"/>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2" name="Line 10"/>
              <p:cNvSpPr>
                <a:spLocks noChangeShapeType="1"/>
              </p:cNvSpPr>
              <p:nvPr/>
            </p:nvSpPr>
            <p:spPr bwMode="auto">
              <a:xfrm>
                <a:off x="3379" y="1842"/>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3" name="Line 11"/>
              <p:cNvSpPr>
                <a:spLocks noChangeShapeType="1"/>
              </p:cNvSpPr>
              <p:nvPr/>
            </p:nvSpPr>
            <p:spPr bwMode="auto">
              <a:xfrm>
                <a:off x="3606" y="1797"/>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4" name="Line 12"/>
              <p:cNvSpPr>
                <a:spLocks noChangeShapeType="1"/>
              </p:cNvSpPr>
              <p:nvPr/>
            </p:nvSpPr>
            <p:spPr bwMode="auto">
              <a:xfrm>
                <a:off x="1927" y="1842"/>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5" name="Line 13"/>
              <p:cNvSpPr>
                <a:spLocks noChangeShapeType="1"/>
              </p:cNvSpPr>
              <p:nvPr/>
            </p:nvSpPr>
            <p:spPr bwMode="auto">
              <a:xfrm>
                <a:off x="2154" y="1888"/>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6" name="Line 14"/>
              <p:cNvSpPr>
                <a:spLocks noChangeShapeType="1"/>
              </p:cNvSpPr>
              <p:nvPr/>
            </p:nvSpPr>
            <p:spPr bwMode="auto">
              <a:xfrm>
                <a:off x="1565" y="1706"/>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7" name="Line 15"/>
              <p:cNvSpPr>
                <a:spLocks noChangeShapeType="1"/>
              </p:cNvSpPr>
              <p:nvPr/>
            </p:nvSpPr>
            <p:spPr bwMode="auto">
              <a:xfrm>
                <a:off x="3787" y="1661"/>
                <a:ext cx="0" cy="14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5312" name="Oval 16"/>
              <p:cNvSpPr>
                <a:spLocks noChangeArrowheads="1"/>
              </p:cNvSpPr>
              <p:nvPr/>
            </p:nvSpPr>
            <p:spPr bwMode="auto">
              <a:xfrm>
                <a:off x="1565" y="1480"/>
                <a:ext cx="2222" cy="408"/>
              </a:xfrm>
              <a:prstGeom prst="ellipse">
                <a:avLst/>
              </a:prstGeom>
              <a:gradFill rotWithShape="1">
                <a:gsLst>
                  <a:gs pos="0">
                    <a:schemeClr val="accent1"/>
                  </a:gs>
                  <a:gs pos="100000">
                    <a:schemeClr val="accent1">
                      <a:gamma/>
                      <a:shade val="46275"/>
                      <a:invGamma/>
                    </a:schemeClr>
                  </a:gs>
                </a:gsLst>
                <a:path path="shape">
                  <a:fillToRect l="50000" t="50000" r="50000" b="50000"/>
                </a:path>
              </a:gradFill>
              <a:ln w="9525">
                <a:solidFill>
                  <a:srgbClr val="000000"/>
                </a:solidFill>
                <a:round/>
              </a:ln>
              <a:effectLst/>
            </p:spPr>
            <p:txBody>
              <a:bodyPr wrap="none" anchor="ctr"/>
              <a:lstStyle/>
              <a:p>
                <a:pPr>
                  <a:defRPr/>
                </a:pPr>
                <a:endParaRPr lang="zh-CN" altLang="en-US">
                  <a:solidFill>
                    <a:prstClr val="black"/>
                  </a:solidFill>
                  <a:latin typeface="Verdana" panose="020B0604030504040204" pitchFamily="34" charset="0"/>
                </a:endParaRPr>
              </a:p>
            </p:txBody>
          </p:sp>
        </p:grpSp>
        <p:pic>
          <p:nvPicPr>
            <p:cNvPr id="3089" name="Picture 17" descr="A1_296"/>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 y="1700"/>
              <a:ext cx="809" cy="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0" name="Picture 18" descr="A1_296"/>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6" y="1842"/>
              <a:ext cx="840"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1" name="Picture 19" descr="A3_031"/>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 y="1706"/>
              <a:ext cx="7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2" name="Picture 20" descr="A1_296"/>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225" y="1431"/>
              <a:ext cx="809"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3" name="Picture 21" descr="A3_031"/>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50" y="1661"/>
              <a:ext cx="78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318" name="Text Box 22"/>
          <p:cNvSpPr txBox="1">
            <a:spLocks noChangeArrowheads="1"/>
          </p:cNvSpPr>
          <p:nvPr/>
        </p:nvSpPr>
        <p:spPr bwMode="auto">
          <a:xfrm>
            <a:off x="685800" y="587375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prstClr val="black"/>
                </a:solidFill>
              </a:rPr>
              <a:t>你能解决这个有趣的鸡兔同笼问题吗？</a:t>
            </a:r>
          </a:p>
        </p:txBody>
      </p:sp>
      <p:sp>
        <p:nvSpPr>
          <p:cNvPr id="55319" name="Text Box 23"/>
          <p:cNvSpPr txBox="1">
            <a:spLocks noChangeArrowheads="1"/>
          </p:cNvSpPr>
          <p:nvPr/>
        </p:nvSpPr>
        <p:spPr bwMode="auto">
          <a:xfrm>
            <a:off x="612775" y="3573463"/>
            <a:ext cx="27352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x+y=35</a:t>
            </a:r>
            <a:endParaRPr kumimoji="1" lang="en-US" altLang="zh-CN" sz="2800">
              <a:solidFill>
                <a:prstClr val="black"/>
              </a:solidFill>
              <a:latin typeface="Tahoma" panose="020B0604030504040204" pitchFamily="34" charset="0"/>
            </a:endParaRPr>
          </a:p>
        </p:txBody>
      </p:sp>
      <p:sp>
        <p:nvSpPr>
          <p:cNvPr id="55320" name="Text Box 24"/>
          <p:cNvSpPr txBox="1">
            <a:spLocks noChangeArrowheads="1"/>
          </p:cNvSpPr>
          <p:nvPr/>
        </p:nvSpPr>
        <p:spPr bwMode="auto">
          <a:xfrm>
            <a:off x="396875" y="4508500"/>
            <a:ext cx="3527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2x+4y=94</a:t>
            </a:r>
            <a:endParaRPr kumimoji="1" lang="en-US" altLang="zh-CN" sz="2800">
              <a:solidFill>
                <a:prstClr val="black"/>
              </a:solidFill>
              <a:latin typeface="Tahoma" panose="020B0604030504040204" pitchFamily="34" charset="0"/>
            </a:endParaRPr>
          </a:p>
        </p:txBody>
      </p:sp>
      <p:sp>
        <p:nvSpPr>
          <p:cNvPr id="55321" name="Text Box 25"/>
          <p:cNvSpPr txBox="1">
            <a:spLocks noChangeArrowheads="1"/>
          </p:cNvSpPr>
          <p:nvPr/>
        </p:nvSpPr>
        <p:spPr bwMode="auto">
          <a:xfrm>
            <a:off x="5076825" y="765175"/>
            <a:ext cx="3311525" cy="823913"/>
          </a:xfrm>
          <a:prstGeom prst="rect">
            <a:avLst/>
          </a:prstGeom>
          <a:solidFill>
            <a:srgbClr val="00FF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4800" b="1">
                <a:solidFill>
                  <a:srgbClr val="FF0000"/>
                </a:solidFill>
                <a:latin typeface="Tahoma" panose="020B0604030504040204" pitchFamily="34" charset="0"/>
                <a:ea typeface="华文彩云" pitchFamily="2" charset="-122"/>
              </a:rPr>
              <a:t>  </a:t>
            </a:r>
            <a:r>
              <a:rPr kumimoji="1" lang="zh-CN" altLang="en-US" sz="4800" b="1">
                <a:solidFill>
                  <a:srgbClr val="FF0000"/>
                </a:solidFill>
                <a:latin typeface="Tahoma" panose="020B0604030504040204" pitchFamily="34" charset="0"/>
                <a:ea typeface="华文彩云" pitchFamily="2" charset="-122"/>
              </a:rPr>
              <a:t>猜想答案</a:t>
            </a:r>
          </a:p>
        </p:txBody>
      </p:sp>
      <p:graphicFrame>
        <p:nvGraphicFramePr>
          <p:cNvPr id="55322" name="Object 26"/>
          <p:cNvGraphicFramePr>
            <a:graphicFrameLocks noChangeAspect="1"/>
          </p:cNvGraphicFramePr>
          <p:nvPr/>
        </p:nvGraphicFramePr>
        <p:xfrm>
          <a:off x="323850" y="3735388"/>
          <a:ext cx="565150" cy="1422400"/>
        </p:xfrm>
        <a:graphic>
          <a:graphicData uri="http://schemas.openxmlformats.org/presentationml/2006/ole">
            <mc:AlternateContent xmlns:mc="http://schemas.openxmlformats.org/markup-compatibility/2006">
              <mc:Choice xmlns:v="urn:schemas-microsoft-com:vml" Requires="v">
                <p:oleObj r:id="rId4" imgW="165100" imgH="215900" progId="Equations">
                  <p:embed/>
                </p:oleObj>
              </mc:Choice>
              <mc:Fallback>
                <p:oleObj r:id="rId4" imgW="165100" imgH="2159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3735388"/>
                        <a:ext cx="565150"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23" name="Rectangle 27"/>
          <p:cNvSpPr>
            <a:spLocks noChangeArrowheads="1"/>
          </p:cNvSpPr>
          <p:nvPr/>
        </p:nvSpPr>
        <p:spPr bwMode="auto">
          <a:xfrm>
            <a:off x="3649663" y="3692525"/>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①</a:t>
            </a:r>
          </a:p>
        </p:txBody>
      </p:sp>
      <p:sp>
        <p:nvSpPr>
          <p:cNvPr id="55324" name="Rectangle 28"/>
          <p:cNvSpPr>
            <a:spLocks noChangeArrowheads="1"/>
          </p:cNvSpPr>
          <p:nvPr/>
        </p:nvSpPr>
        <p:spPr bwMode="auto">
          <a:xfrm>
            <a:off x="3563938" y="4627563"/>
            <a:ext cx="1160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prstClr val="black"/>
                </a:solidFill>
                <a:latin typeface="Times New Roman" panose="02020603050405020304" pitchFamily="18" charset="0"/>
              </a:rPr>
              <a:t> </a:t>
            </a:r>
            <a:r>
              <a:rPr kumimoji="1" lang="en-US" altLang="zh-CN" sz="2400" b="1">
                <a:solidFill>
                  <a:prstClr val="black"/>
                </a:solidFill>
                <a:latin typeface="Times New Roman" panose="02020603050405020304" pitchFamily="18" charset="0"/>
              </a:rPr>
              <a:t>②</a:t>
            </a:r>
          </a:p>
        </p:txBody>
      </p:sp>
    </p:spTree>
    <p:extLst>
      <p:ext uri="{BB962C8B-B14F-4D97-AF65-F5344CB8AC3E}">
        <p14:creationId xmlns:p14="http://schemas.microsoft.com/office/powerpoint/2010/main" val="58489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3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5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3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5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8" grpId="0" autoUpdateAnimBg="0"/>
      <p:bldP spid="55319" grpId="0" autoUpdateAnimBg="0"/>
      <p:bldP spid="55320" grpId="0" autoUpdateAnimBg="0"/>
      <p:bldP spid="55321" grpId="0" animBg="1" autoUpdateAnimBg="0"/>
      <p:bldP spid="55323" grpId="0" autoUpdateAnimBg="0"/>
      <p:bldP spid="5532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304800"/>
            <a:ext cx="89646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2" descr="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038600"/>
            <a:ext cx="8229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Line 5"/>
          <p:cNvSpPr>
            <a:spLocks noChangeShapeType="1"/>
          </p:cNvSpPr>
          <p:nvPr/>
        </p:nvSpPr>
        <p:spPr bwMode="auto">
          <a:xfrm>
            <a:off x="1295400" y="1524000"/>
            <a:ext cx="7848600" cy="0"/>
          </a:xfrm>
          <a:prstGeom prst="line">
            <a:avLst/>
          </a:prstGeom>
          <a:noFill/>
          <a:ln w="571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8134" name="Line 6"/>
          <p:cNvSpPr>
            <a:spLocks noChangeShapeType="1"/>
          </p:cNvSpPr>
          <p:nvPr/>
        </p:nvSpPr>
        <p:spPr bwMode="auto">
          <a:xfrm>
            <a:off x="304800" y="1981200"/>
            <a:ext cx="2438400" cy="0"/>
          </a:xfrm>
          <a:prstGeom prst="line">
            <a:avLst/>
          </a:prstGeom>
          <a:noFill/>
          <a:ln w="571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8136" name="Line 8"/>
          <p:cNvSpPr>
            <a:spLocks noChangeShapeType="1"/>
          </p:cNvSpPr>
          <p:nvPr/>
        </p:nvSpPr>
        <p:spPr bwMode="auto">
          <a:xfrm>
            <a:off x="3124200" y="1905000"/>
            <a:ext cx="5791200" cy="0"/>
          </a:xfrm>
          <a:prstGeom prst="line">
            <a:avLst/>
          </a:prstGeom>
          <a:noFill/>
          <a:ln w="57150">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8137" name="Line 9"/>
          <p:cNvSpPr>
            <a:spLocks noChangeShapeType="1"/>
          </p:cNvSpPr>
          <p:nvPr/>
        </p:nvSpPr>
        <p:spPr bwMode="auto">
          <a:xfrm flipV="1">
            <a:off x="381000" y="2362200"/>
            <a:ext cx="5943600" cy="76200"/>
          </a:xfrm>
          <a:prstGeom prst="line">
            <a:avLst/>
          </a:prstGeom>
          <a:noFill/>
          <a:ln w="57150">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985707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3"/>
                                        </p:tgtEl>
                                        <p:attrNameLst>
                                          <p:attrName>style.visibility</p:attrName>
                                        </p:attrNameLst>
                                      </p:cBhvr>
                                      <p:to>
                                        <p:strVal val="visible"/>
                                      </p:to>
                                    </p:set>
                                    <p:animEffect transition="in" filter="wipe(left)">
                                      <p:cBhvr>
                                        <p:cTn id="7" dur="500"/>
                                        <p:tgtEl>
                                          <p:spTgt spid="481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8134"/>
                                        </p:tgtEl>
                                        <p:attrNameLst>
                                          <p:attrName>style.visibility</p:attrName>
                                        </p:attrNameLst>
                                      </p:cBhvr>
                                      <p:to>
                                        <p:strVal val="visible"/>
                                      </p:to>
                                    </p:set>
                                    <p:animEffect transition="in" filter="wipe(left)">
                                      <p:cBhvr>
                                        <p:cTn id="11" dur="500"/>
                                        <p:tgtEl>
                                          <p:spTgt spid="481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8136"/>
                                        </p:tgtEl>
                                        <p:attrNameLst>
                                          <p:attrName>style.visibility</p:attrName>
                                        </p:attrNameLst>
                                      </p:cBhvr>
                                      <p:to>
                                        <p:strVal val="visible"/>
                                      </p:to>
                                    </p:set>
                                    <p:animEffect transition="in" filter="wipe(left)">
                                      <p:cBhvr>
                                        <p:cTn id="16" dur="500"/>
                                        <p:tgtEl>
                                          <p:spTgt spid="4813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8137"/>
                                        </p:tgtEl>
                                        <p:attrNameLst>
                                          <p:attrName>style.visibility</p:attrName>
                                        </p:attrNameLst>
                                      </p:cBhvr>
                                      <p:to>
                                        <p:strVal val="visible"/>
                                      </p:to>
                                    </p:set>
                                    <p:animEffect transition="in" filter="wipe(left)">
                                      <p:cBhvr>
                                        <p:cTn id="20" dur="5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animBg="1"/>
      <p:bldP spid="48134" grpId="0" animBg="1"/>
      <p:bldP spid="48136" grpId="0" animBg="1"/>
      <p:bldP spid="4813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57400"/>
            <a:ext cx="9144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480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Line 4"/>
          <p:cNvSpPr>
            <a:spLocks noChangeShapeType="1"/>
          </p:cNvSpPr>
          <p:nvPr/>
        </p:nvSpPr>
        <p:spPr bwMode="auto">
          <a:xfrm>
            <a:off x="609600" y="1143000"/>
            <a:ext cx="5334000" cy="0"/>
          </a:xfrm>
          <a:prstGeom prst="line">
            <a:avLst/>
          </a:prstGeom>
          <a:noFill/>
          <a:ln w="57150">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5" name="Line 5"/>
          <p:cNvSpPr>
            <a:spLocks noChangeShapeType="1"/>
          </p:cNvSpPr>
          <p:nvPr/>
        </p:nvSpPr>
        <p:spPr bwMode="auto">
          <a:xfrm>
            <a:off x="3352800" y="838200"/>
            <a:ext cx="5257800" cy="0"/>
          </a:xfrm>
          <a:prstGeom prst="line">
            <a:avLst/>
          </a:prstGeom>
          <a:noFill/>
          <a:ln w="57150">
            <a:solidFill>
              <a:srgbClr val="0000FF"/>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6" name="Line 6"/>
          <p:cNvSpPr>
            <a:spLocks noChangeShapeType="1"/>
          </p:cNvSpPr>
          <p:nvPr/>
        </p:nvSpPr>
        <p:spPr bwMode="auto">
          <a:xfrm>
            <a:off x="1524000" y="533400"/>
            <a:ext cx="7086600" cy="0"/>
          </a:xfrm>
          <a:prstGeom prst="line">
            <a:avLst/>
          </a:prstGeom>
          <a:noFill/>
          <a:ln w="571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7" name="Line 7"/>
          <p:cNvSpPr>
            <a:spLocks noChangeShapeType="1"/>
          </p:cNvSpPr>
          <p:nvPr/>
        </p:nvSpPr>
        <p:spPr bwMode="auto">
          <a:xfrm>
            <a:off x="609600" y="838200"/>
            <a:ext cx="2438400" cy="0"/>
          </a:xfrm>
          <a:prstGeom prst="line">
            <a:avLst/>
          </a:prstGeom>
          <a:noFill/>
          <a:ln w="571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9161" name="Text Box 9"/>
          <p:cNvSpPr txBox="1">
            <a:spLocks noChangeArrowheads="1"/>
          </p:cNvSpPr>
          <p:nvPr/>
        </p:nvSpPr>
        <p:spPr bwMode="auto">
          <a:xfrm>
            <a:off x="3124200" y="3352800"/>
            <a:ext cx="3117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30X+15y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675</a:t>
            </a:r>
          </a:p>
        </p:txBody>
      </p:sp>
      <p:sp>
        <p:nvSpPr>
          <p:cNvPr id="49162" name="Text Box 10"/>
          <p:cNvSpPr txBox="1">
            <a:spLocks noChangeArrowheads="1"/>
          </p:cNvSpPr>
          <p:nvPr/>
        </p:nvSpPr>
        <p:spPr bwMode="auto">
          <a:xfrm>
            <a:off x="3124200" y="3810000"/>
            <a:ext cx="5053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42x+20y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940</a:t>
            </a:r>
          </a:p>
        </p:txBody>
      </p:sp>
      <p:sp>
        <p:nvSpPr>
          <p:cNvPr id="49164" name="Text Box 12"/>
          <p:cNvSpPr txBox="1">
            <a:spLocks noChangeArrowheads="1"/>
          </p:cNvSpPr>
          <p:nvPr/>
        </p:nvSpPr>
        <p:spPr bwMode="auto">
          <a:xfrm>
            <a:off x="4251325" y="4400550"/>
            <a:ext cx="638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20</a:t>
            </a:r>
          </a:p>
        </p:txBody>
      </p:sp>
      <p:sp>
        <p:nvSpPr>
          <p:cNvPr id="49165" name="Text Box 13"/>
          <p:cNvSpPr txBox="1">
            <a:spLocks noChangeArrowheads="1"/>
          </p:cNvSpPr>
          <p:nvPr/>
        </p:nvSpPr>
        <p:spPr bwMode="auto">
          <a:xfrm>
            <a:off x="4251325" y="4857750"/>
            <a:ext cx="411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5</a:t>
            </a:r>
          </a:p>
        </p:txBody>
      </p:sp>
      <p:sp>
        <p:nvSpPr>
          <p:cNvPr id="49166" name="Text Box 14"/>
          <p:cNvSpPr txBox="1">
            <a:spLocks noChangeArrowheads="1"/>
          </p:cNvSpPr>
          <p:nvPr/>
        </p:nvSpPr>
        <p:spPr bwMode="auto">
          <a:xfrm>
            <a:off x="7620000" y="5105400"/>
            <a:ext cx="638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20</a:t>
            </a:r>
          </a:p>
        </p:txBody>
      </p:sp>
      <p:sp>
        <p:nvSpPr>
          <p:cNvPr id="49167" name="Text Box 15"/>
          <p:cNvSpPr txBox="1">
            <a:spLocks noChangeArrowheads="1"/>
          </p:cNvSpPr>
          <p:nvPr/>
        </p:nvSpPr>
        <p:spPr bwMode="auto">
          <a:xfrm>
            <a:off x="4114800" y="5638800"/>
            <a:ext cx="4111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5</a:t>
            </a:r>
          </a:p>
        </p:txBody>
      </p:sp>
      <p:sp>
        <p:nvSpPr>
          <p:cNvPr id="5134" name="Text Box 16"/>
          <p:cNvSpPr txBox="1">
            <a:spLocks noChangeArrowheads="1"/>
          </p:cNvSpPr>
          <p:nvPr/>
        </p:nvSpPr>
        <p:spPr bwMode="auto">
          <a:xfrm>
            <a:off x="1965325" y="60420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sp>
        <p:nvSpPr>
          <p:cNvPr id="49169" name="Text Box 17"/>
          <p:cNvSpPr txBox="1">
            <a:spLocks noChangeArrowheads="1"/>
          </p:cNvSpPr>
          <p:nvPr/>
        </p:nvSpPr>
        <p:spPr bwMode="auto">
          <a:xfrm>
            <a:off x="1981200" y="5930900"/>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66"/>
                </a:solidFill>
                <a:latin typeface="Tahoma" panose="020B0604030504040204" pitchFamily="34" charset="0"/>
              </a:rPr>
              <a:t>较准确</a:t>
            </a:r>
          </a:p>
        </p:txBody>
      </p:sp>
      <p:sp>
        <p:nvSpPr>
          <p:cNvPr id="5136" name="Text Box 18"/>
          <p:cNvSpPr txBox="1">
            <a:spLocks noChangeArrowheads="1"/>
          </p:cNvSpPr>
          <p:nvPr/>
        </p:nvSpPr>
        <p:spPr bwMode="auto">
          <a:xfrm>
            <a:off x="6613525" y="611822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sp>
        <p:nvSpPr>
          <p:cNvPr id="49171" name="Text Box 19"/>
          <p:cNvSpPr txBox="1">
            <a:spLocks noChangeArrowheads="1"/>
          </p:cNvSpPr>
          <p:nvPr/>
        </p:nvSpPr>
        <p:spPr bwMode="auto">
          <a:xfrm>
            <a:off x="6553200" y="59436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66"/>
                </a:solidFill>
                <a:latin typeface="Tahoma" panose="020B0604030504040204" pitchFamily="34" charset="0"/>
              </a:rPr>
              <a:t>偏高</a:t>
            </a:r>
          </a:p>
        </p:txBody>
      </p:sp>
      <p:graphicFrame>
        <p:nvGraphicFramePr>
          <p:cNvPr id="5138" name="Object 20"/>
          <p:cNvGraphicFramePr>
            <a:graphicFrameLocks noChangeAspect="1"/>
          </p:cNvGraphicFramePr>
          <p:nvPr/>
        </p:nvGraphicFramePr>
        <p:xfrm>
          <a:off x="2843213" y="3284538"/>
          <a:ext cx="300037" cy="1071562"/>
        </p:xfrm>
        <a:graphic>
          <a:graphicData uri="http://schemas.openxmlformats.org/presentationml/2006/ole">
            <mc:AlternateContent xmlns:mc="http://schemas.openxmlformats.org/markup-compatibility/2006">
              <mc:Choice xmlns:v="urn:schemas-microsoft-com:vml" Requires="v">
                <p:oleObj r:id="rId4" imgW="165100" imgH="215900" progId="Equations">
                  <p:embed/>
                </p:oleObj>
              </mc:Choice>
              <mc:Fallback>
                <p:oleObj r:id="rId4" imgW="165100" imgH="2159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3284538"/>
                        <a:ext cx="300037" cy="1071562"/>
                      </a:xfrm>
                      <a:prstGeom prst="rect">
                        <a:avLst/>
                      </a:prstGeom>
                      <a:solidFill>
                        <a:srgbClr val="FFFFFF"/>
                      </a:solidFill>
                    </p:spPr>
                  </p:pic>
                </p:oleObj>
              </mc:Fallback>
            </mc:AlternateContent>
          </a:graphicData>
        </a:graphic>
      </p:graphicFrame>
      <p:graphicFrame>
        <p:nvGraphicFramePr>
          <p:cNvPr id="5139" name="Object 21"/>
          <p:cNvGraphicFramePr>
            <a:graphicFrameLocks noChangeAspect="1"/>
          </p:cNvGraphicFramePr>
          <p:nvPr/>
        </p:nvGraphicFramePr>
        <p:xfrm>
          <a:off x="3203575" y="4581525"/>
          <a:ext cx="304800" cy="792163"/>
        </p:xfrm>
        <a:graphic>
          <a:graphicData uri="http://schemas.openxmlformats.org/presentationml/2006/ole">
            <mc:AlternateContent xmlns:mc="http://schemas.openxmlformats.org/markup-compatibility/2006">
              <mc:Choice xmlns:v="urn:schemas-microsoft-com:vml" Requires="v">
                <p:oleObj r:id="rId6" imgW="165100" imgH="215900" progId="Equations">
                  <p:embed/>
                </p:oleObj>
              </mc:Choice>
              <mc:Fallback>
                <p:oleObj r:id="rId6" imgW="165100" imgH="2159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4581525"/>
                        <a:ext cx="304800" cy="792163"/>
                      </a:xfrm>
                      <a:prstGeom prst="rect">
                        <a:avLst/>
                      </a:prstGeom>
                      <a:solidFill>
                        <a:srgbClr val="FFFFFF"/>
                      </a:solidFill>
                    </p:spPr>
                  </p:pic>
                </p:oleObj>
              </mc:Fallback>
            </mc:AlternateContent>
          </a:graphicData>
        </a:graphic>
      </p:graphicFrame>
    </p:spTree>
    <p:extLst>
      <p:ext uri="{BB962C8B-B14F-4D97-AF65-F5344CB8AC3E}">
        <p14:creationId xmlns:p14="http://schemas.microsoft.com/office/powerpoint/2010/main" val="19918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161"/>
                                        </p:tgtEl>
                                        <p:attrNameLst>
                                          <p:attrName>style.visibility</p:attrName>
                                        </p:attrNameLst>
                                      </p:cBhvr>
                                      <p:to>
                                        <p:strVal val="visible"/>
                                      </p:to>
                                    </p:set>
                                    <p:animEffect transition="in" filter="blinds(horizontal)">
                                      <p:cBhvr>
                                        <p:cTn id="7" dur="500"/>
                                        <p:tgtEl>
                                          <p:spTgt spid="491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62"/>
                                        </p:tgtEl>
                                        <p:attrNameLst>
                                          <p:attrName>style.visibility</p:attrName>
                                        </p:attrNameLst>
                                      </p:cBhvr>
                                      <p:to>
                                        <p:strVal val="visible"/>
                                      </p:to>
                                    </p:set>
                                    <p:animEffect transition="in" filter="blinds(horizontal)">
                                      <p:cBhvr>
                                        <p:cTn id="12" dur="500"/>
                                        <p:tgtEl>
                                          <p:spTgt spid="4916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9164"/>
                                        </p:tgtEl>
                                        <p:attrNameLst>
                                          <p:attrName>style.visibility</p:attrName>
                                        </p:attrNameLst>
                                      </p:cBhvr>
                                      <p:to>
                                        <p:strVal val="visible"/>
                                      </p:to>
                                    </p:set>
                                    <p:anim calcmode="lin" valueType="num">
                                      <p:cBhvr additive="base">
                                        <p:cTn id="17" dur="500" fill="hold"/>
                                        <p:tgtEl>
                                          <p:spTgt spid="49164"/>
                                        </p:tgtEl>
                                        <p:attrNameLst>
                                          <p:attrName>ppt_x</p:attrName>
                                        </p:attrNameLst>
                                      </p:cBhvr>
                                      <p:tavLst>
                                        <p:tav tm="0">
                                          <p:val>
                                            <p:strVal val="0-#ppt_w/2"/>
                                          </p:val>
                                        </p:tav>
                                        <p:tav tm="100000">
                                          <p:val>
                                            <p:strVal val="#ppt_x"/>
                                          </p:val>
                                        </p:tav>
                                      </p:tavLst>
                                    </p:anim>
                                    <p:anim calcmode="lin" valueType="num">
                                      <p:cBhvr additive="base">
                                        <p:cTn id="18" dur="500" fill="hold"/>
                                        <p:tgtEl>
                                          <p:spTgt spid="4916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9165"/>
                                        </p:tgtEl>
                                        <p:attrNameLst>
                                          <p:attrName>style.visibility</p:attrName>
                                        </p:attrNameLst>
                                      </p:cBhvr>
                                      <p:to>
                                        <p:strVal val="visible"/>
                                      </p:to>
                                    </p:set>
                                    <p:anim calcmode="lin" valueType="num">
                                      <p:cBhvr additive="base">
                                        <p:cTn id="23" dur="500" fill="hold"/>
                                        <p:tgtEl>
                                          <p:spTgt spid="49165"/>
                                        </p:tgtEl>
                                        <p:attrNameLst>
                                          <p:attrName>ppt_x</p:attrName>
                                        </p:attrNameLst>
                                      </p:cBhvr>
                                      <p:tavLst>
                                        <p:tav tm="0">
                                          <p:val>
                                            <p:strVal val="0-#ppt_w/2"/>
                                          </p:val>
                                        </p:tav>
                                        <p:tav tm="100000">
                                          <p:val>
                                            <p:strVal val="#ppt_x"/>
                                          </p:val>
                                        </p:tav>
                                      </p:tavLst>
                                    </p:anim>
                                    <p:anim calcmode="lin" valueType="num">
                                      <p:cBhvr additive="base">
                                        <p:cTn id="24" dur="500" fill="hold"/>
                                        <p:tgtEl>
                                          <p:spTgt spid="4916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9166"/>
                                        </p:tgtEl>
                                        <p:attrNameLst>
                                          <p:attrName>style.visibility</p:attrName>
                                        </p:attrNameLst>
                                      </p:cBhvr>
                                      <p:to>
                                        <p:strVal val="visible"/>
                                      </p:to>
                                    </p:set>
                                    <p:anim calcmode="lin" valueType="num">
                                      <p:cBhvr additive="base">
                                        <p:cTn id="29" dur="500" fill="hold"/>
                                        <p:tgtEl>
                                          <p:spTgt spid="49166"/>
                                        </p:tgtEl>
                                        <p:attrNameLst>
                                          <p:attrName>ppt_x</p:attrName>
                                        </p:attrNameLst>
                                      </p:cBhvr>
                                      <p:tavLst>
                                        <p:tav tm="0">
                                          <p:val>
                                            <p:strVal val="0-#ppt_w/2"/>
                                          </p:val>
                                        </p:tav>
                                        <p:tav tm="100000">
                                          <p:val>
                                            <p:strVal val="#ppt_x"/>
                                          </p:val>
                                        </p:tav>
                                      </p:tavLst>
                                    </p:anim>
                                    <p:anim calcmode="lin" valueType="num">
                                      <p:cBhvr additive="base">
                                        <p:cTn id="30" dur="500" fill="hold"/>
                                        <p:tgtEl>
                                          <p:spTgt spid="4916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9167"/>
                                        </p:tgtEl>
                                        <p:attrNameLst>
                                          <p:attrName>style.visibility</p:attrName>
                                        </p:attrNameLst>
                                      </p:cBhvr>
                                      <p:to>
                                        <p:strVal val="visible"/>
                                      </p:to>
                                    </p:set>
                                    <p:anim calcmode="lin" valueType="num">
                                      <p:cBhvr additive="base">
                                        <p:cTn id="35" dur="500" fill="hold"/>
                                        <p:tgtEl>
                                          <p:spTgt spid="49167"/>
                                        </p:tgtEl>
                                        <p:attrNameLst>
                                          <p:attrName>ppt_x</p:attrName>
                                        </p:attrNameLst>
                                      </p:cBhvr>
                                      <p:tavLst>
                                        <p:tav tm="0">
                                          <p:val>
                                            <p:strVal val="0-#ppt_w/2"/>
                                          </p:val>
                                        </p:tav>
                                        <p:tav tm="100000">
                                          <p:val>
                                            <p:strVal val="#ppt_x"/>
                                          </p:val>
                                        </p:tav>
                                      </p:tavLst>
                                    </p:anim>
                                    <p:anim calcmode="lin" valueType="num">
                                      <p:cBhvr additive="base">
                                        <p:cTn id="36" dur="500" fill="hold"/>
                                        <p:tgtEl>
                                          <p:spTgt spid="4916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9169"/>
                                        </p:tgtEl>
                                        <p:attrNameLst>
                                          <p:attrName>style.visibility</p:attrName>
                                        </p:attrNameLst>
                                      </p:cBhvr>
                                      <p:to>
                                        <p:strVal val="visible"/>
                                      </p:to>
                                    </p:set>
                                    <p:anim calcmode="lin" valueType="num">
                                      <p:cBhvr additive="base">
                                        <p:cTn id="41" dur="500" fill="hold"/>
                                        <p:tgtEl>
                                          <p:spTgt spid="49169"/>
                                        </p:tgtEl>
                                        <p:attrNameLst>
                                          <p:attrName>ppt_x</p:attrName>
                                        </p:attrNameLst>
                                      </p:cBhvr>
                                      <p:tavLst>
                                        <p:tav tm="0">
                                          <p:val>
                                            <p:strVal val="0-#ppt_w/2"/>
                                          </p:val>
                                        </p:tav>
                                        <p:tav tm="100000">
                                          <p:val>
                                            <p:strVal val="#ppt_x"/>
                                          </p:val>
                                        </p:tav>
                                      </p:tavLst>
                                    </p:anim>
                                    <p:anim calcmode="lin" valueType="num">
                                      <p:cBhvr additive="base">
                                        <p:cTn id="42" dur="500" fill="hold"/>
                                        <p:tgtEl>
                                          <p:spTgt spid="4916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9171"/>
                                        </p:tgtEl>
                                        <p:attrNameLst>
                                          <p:attrName>style.visibility</p:attrName>
                                        </p:attrNameLst>
                                      </p:cBhvr>
                                      <p:to>
                                        <p:strVal val="visible"/>
                                      </p:to>
                                    </p:set>
                                    <p:anim calcmode="lin" valueType="num">
                                      <p:cBhvr additive="base">
                                        <p:cTn id="47" dur="500" fill="hold"/>
                                        <p:tgtEl>
                                          <p:spTgt spid="49171"/>
                                        </p:tgtEl>
                                        <p:attrNameLst>
                                          <p:attrName>ppt_x</p:attrName>
                                        </p:attrNameLst>
                                      </p:cBhvr>
                                      <p:tavLst>
                                        <p:tav tm="0">
                                          <p:val>
                                            <p:strVal val="0-#ppt_w/2"/>
                                          </p:val>
                                        </p:tav>
                                        <p:tav tm="100000">
                                          <p:val>
                                            <p:strVal val="#ppt_x"/>
                                          </p:val>
                                        </p:tav>
                                      </p:tavLst>
                                    </p:anim>
                                    <p:anim calcmode="lin" valueType="num">
                                      <p:cBhvr additive="base">
                                        <p:cTn id="48" dur="500" fill="hold"/>
                                        <p:tgtEl>
                                          <p:spTgt spid="49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utoUpdateAnimBg="0"/>
      <p:bldP spid="49162" grpId="0" autoUpdateAnimBg="0"/>
      <p:bldP spid="49164" grpId="0" autoUpdateAnimBg="0"/>
      <p:bldP spid="49165" grpId="0" autoUpdateAnimBg="0"/>
      <p:bldP spid="49166" grpId="0" autoUpdateAnimBg="0"/>
      <p:bldP spid="49167" grpId="0" autoUpdateAnimBg="0"/>
      <p:bldP spid="49169" grpId="0" autoUpdateAnimBg="0"/>
      <p:bldP spid="4917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533400" y="152400"/>
            <a:ext cx="746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b="1">
                <a:solidFill>
                  <a:srgbClr val="FF3399"/>
                </a:solidFill>
                <a:latin typeface="Times New Roman" panose="02020603050405020304" pitchFamily="18" charset="0"/>
                <a:ea typeface="隶书" pitchFamily="49" charset="-122"/>
              </a:rPr>
              <a:t>列方程组解应用题的一般步骤</a:t>
            </a:r>
          </a:p>
        </p:txBody>
      </p:sp>
      <p:sp>
        <p:nvSpPr>
          <p:cNvPr id="54275" name="Text Box 3"/>
          <p:cNvSpPr txBox="1">
            <a:spLocks noChangeArrowheads="1"/>
          </p:cNvSpPr>
          <p:nvPr/>
        </p:nvSpPr>
        <p:spPr bwMode="auto">
          <a:xfrm>
            <a:off x="274638" y="1284288"/>
            <a:ext cx="7937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b="1">
                <a:solidFill>
                  <a:srgbClr val="FF3300"/>
                </a:solidFill>
                <a:latin typeface="Times New Roman" panose="02020603050405020304" pitchFamily="18" charset="0"/>
              </a:rPr>
              <a:t>设     列     解    验    答</a:t>
            </a:r>
          </a:p>
        </p:txBody>
      </p:sp>
      <p:sp>
        <p:nvSpPr>
          <p:cNvPr id="54276" name="Text Box 4"/>
          <p:cNvSpPr txBox="1">
            <a:spLocks noChangeArrowheads="1"/>
          </p:cNvSpPr>
          <p:nvPr/>
        </p:nvSpPr>
        <p:spPr bwMode="auto">
          <a:xfrm>
            <a:off x="1295400" y="1284288"/>
            <a:ext cx="7162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00000"/>
                </a:solidFill>
                <a:latin typeface="Times New Roman" panose="02020603050405020304" pitchFamily="18" charset="0"/>
              </a:rPr>
              <a:t>用两个字母表示问题中的两个未知数</a:t>
            </a:r>
          </a:p>
        </p:txBody>
      </p:sp>
      <p:sp>
        <p:nvSpPr>
          <p:cNvPr id="54277" name="Text Box 5"/>
          <p:cNvSpPr txBox="1">
            <a:spLocks noChangeArrowheads="1"/>
          </p:cNvSpPr>
          <p:nvPr/>
        </p:nvSpPr>
        <p:spPr bwMode="auto">
          <a:xfrm>
            <a:off x="1219200" y="2316163"/>
            <a:ext cx="2286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00000"/>
                </a:solidFill>
                <a:latin typeface="Times New Roman" panose="02020603050405020304" pitchFamily="18" charset="0"/>
              </a:rPr>
              <a:t>列出方程组</a:t>
            </a:r>
          </a:p>
        </p:txBody>
      </p:sp>
      <p:sp>
        <p:nvSpPr>
          <p:cNvPr id="54278" name="AutoShape 6"/>
          <p:cNvSpPr/>
          <p:nvPr/>
        </p:nvSpPr>
        <p:spPr bwMode="auto">
          <a:xfrm>
            <a:off x="3429000" y="2046288"/>
            <a:ext cx="228600" cy="990600"/>
          </a:xfrm>
          <a:prstGeom prst="leftBrace">
            <a:avLst>
              <a:gd name="adj1" fmla="val 3611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sp>
        <p:nvSpPr>
          <p:cNvPr id="54279" name="Text Box 7"/>
          <p:cNvSpPr txBox="1">
            <a:spLocks noChangeArrowheads="1"/>
          </p:cNvSpPr>
          <p:nvPr/>
        </p:nvSpPr>
        <p:spPr bwMode="auto">
          <a:xfrm>
            <a:off x="3657600" y="1893888"/>
            <a:ext cx="502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00"/>
                </a:solidFill>
                <a:latin typeface="Times New Roman" panose="02020603050405020304" pitchFamily="18" charset="0"/>
              </a:rPr>
              <a:t>分析题意，找出两个等量关系</a:t>
            </a:r>
          </a:p>
        </p:txBody>
      </p:sp>
      <p:sp>
        <p:nvSpPr>
          <p:cNvPr id="54281" name="Text Box 9"/>
          <p:cNvSpPr txBox="1">
            <a:spLocks noChangeArrowheads="1"/>
          </p:cNvSpPr>
          <p:nvPr/>
        </p:nvSpPr>
        <p:spPr bwMode="auto">
          <a:xfrm>
            <a:off x="3657600" y="2667000"/>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00"/>
                </a:solidFill>
                <a:latin typeface="Times New Roman" panose="02020603050405020304" pitchFamily="18" charset="0"/>
              </a:rPr>
              <a:t>根据等量关系列出方程组</a:t>
            </a:r>
          </a:p>
        </p:txBody>
      </p:sp>
      <p:sp>
        <p:nvSpPr>
          <p:cNvPr id="54282" name="Text Box 10"/>
          <p:cNvSpPr txBox="1">
            <a:spLocks noChangeArrowheads="1"/>
          </p:cNvSpPr>
          <p:nvPr/>
        </p:nvSpPr>
        <p:spPr bwMode="auto">
          <a:xfrm>
            <a:off x="1295400" y="3494088"/>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00000"/>
                </a:solidFill>
                <a:latin typeface="Times New Roman" panose="02020603050405020304" pitchFamily="18" charset="0"/>
              </a:rPr>
              <a:t>解方程组，求出未知数的值</a:t>
            </a:r>
          </a:p>
        </p:txBody>
      </p:sp>
      <p:sp>
        <p:nvSpPr>
          <p:cNvPr id="54283" name="Text Box 11"/>
          <p:cNvSpPr txBox="1">
            <a:spLocks noChangeArrowheads="1"/>
          </p:cNvSpPr>
          <p:nvPr/>
        </p:nvSpPr>
        <p:spPr bwMode="auto">
          <a:xfrm>
            <a:off x="1219200" y="4602163"/>
            <a:ext cx="7543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00000"/>
                </a:solidFill>
                <a:latin typeface="Times New Roman" panose="02020603050405020304" pitchFamily="18" charset="0"/>
              </a:rPr>
              <a:t>检验求得的值是否正确和符合实际情形</a:t>
            </a:r>
          </a:p>
        </p:txBody>
      </p:sp>
      <p:sp>
        <p:nvSpPr>
          <p:cNvPr id="54284" name="Text Box 12"/>
          <p:cNvSpPr txBox="1">
            <a:spLocks noChangeArrowheads="1"/>
          </p:cNvSpPr>
          <p:nvPr/>
        </p:nvSpPr>
        <p:spPr bwMode="auto">
          <a:xfrm>
            <a:off x="1219200" y="5592763"/>
            <a:ext cx="3124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00000"/>
                </a:solidFill>
                <a:latin typeface="Times New Roman" panose="02020603050405020304" pitchFamily="18" charset="0"/>
              </a:rPr>
              <a:t>写出答案</a:t>
            </a:r>
          </a:p>
        </p:txBody>
      </p:sp>
    </p:spTree>
    <p:extLst>
      <p:ext uri="{BB962C8B-B14F-4D97-AF65-F5344CB8AC3E}">
        <p14:creationId xmlns:p14="http://schemas.microsoft.com/office/powerpoint/2010/main" val="343259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barn(outVertical)">
                                      <p:cBhvr>
                                        <p:cTn id="7" dur="500"/>
                                        <p:tgtEl>
                                          <p:spTgt spid="5427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type="wd">
                                    <p:tmPct val="100000"/>
                                  </p:iterate>
                                  <p:childTnLst>
                                    <p:set>
                                      <p:cBhvr>
                                        <p:cTn id="11" dur="1" fill="hold">
                                          <p:stCondLst>
                                            <p:cond delay="0"/>
                                          </p:stCondLst>
                                        </p:cTn>
                                        <p:tgtEl>
                                          <p:spTgt spid="54275"/>
                                        </p:tgtEl>
                                        <p:attrNameLst>
                                          <p:attrName>style.visibility</p:attrName>
                                        </p:attrNameLst>
                                      </p:cBhvr>
                                      <p:to>
                                        <p:strVal val="visible"/>
                                      </p:to>
                                    </p:set>
                                    <p:animEffect transition="in" filter="dissolve">
                                      <p:cBhvr>
                                        <p:cTn id="12" dur="300"/>
                                        <p:tgtEl>
                                          <p:spTgt spid="54275"/>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54276"/>
                                        </p:tgtEl>
                                        <p:attrNameLst>
                                          <p:attrName>style.visibility</p:attrName>
                                        </p:attrNameLst>
                                      </p:cBhvr>
                                      <p:to>
                                        <p:strVal val="visible"/>
                                      </p:to>
                                    </p:set>
                                    <p:animEffect transition="in" filter="slide(fromRight)">
                                      <p:cBhvr>
                                        <p:cTn id="17" dur="500"/>
                                        <p:tgtEl>
                                          <p:spTgt spid="54276"/>
                                        </p:tgtEl>
                                      </p:cBhvr>
                                    </p:animEffect>
                                  </p:childTnLst>
                                  <p:subTnLst>
                                    <p:audio>
                                      <p:cMediaNode>
                                        <p:cTn display="0" masterRel="sameClick">
                                          <p:stCondLst>
                                            <p:cond evt="begin" delay="0">
                                              <p:tn val="15"/>
                                            </p:cond>
                                          </p:stCondLst>
                                          <p:endCondLst>
                                            <p:cond evt="onStopAudio" delay="0">
                                              <p:tgtEl>
                                                <p:sldTgt/>
                                              </p:tgtEl>
                                            </p:cond>
                                          </p:endCondLst>
                                        </p:cTn>
                                        <p:tgtEl>
                                          <p:sndTgt r:embed="rId3"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54277"/>
                                        </p:tgtEl>
                                        <p:attrNameLst>
                                          <p:attrName>style.visibility</p:attrName>
                                        </p:attrNameLst>
                                      </p:cBhvr>
                                      <p:to>
                                        <p:strVal val="visible"/>
                                      </p:to>
                                    </p:set>
                                    <p:anim calcmode="lin" valueType="num">
                                      <p:cBhvr>
                                        <p:cTn id="22" dur="500" fill="hold"/>
                                        <p:tgtEl>
                                          <p:spTgt spid="54277"/>
                                        </p:tgtEl>
                                        <p:attrNameLst>
                                          <p:attrName>ppt_w</p:attrName>
                                        </p:attrNameLst>
                                      </p:cBhvr>
                                      <p:tavLst>
                                        <p:tav tm="0">
                                          <p:val>
                                            <p:fltVal val="0"/>
                                          </p:val>
                                        </p:tav>
                                        <p:tav tm="100000">
                                          <p:val>
                                            <p:strVal val="#ppt_w"/>
                                          </p:val>
                                        </p:tav>
                                      </p:tavLst>
                                    </p:anim>
                                    <p:anim calcmode="lin" valueType="num">
                                      <p:cBhvr>
                                        <p:cTn id="23" dur="500" fill="hold"/>
                                        <p:tgtEl>
                                          <p:spTgt spid="54277"/>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0"/>
                                            </p:cond>
                                          </p:stCondLst>
                                          <p:endCondLst>
                                            <p:cond evt="onStopAudio" delay="0">
                                              <p:tgtEl>
                                                <p:sldTgt/>
                                              </p:tgtEl>
                                            </p:cond>
                                          </p:endCondLst>
                                        </p:cTn>
                                        <p:tgtEl>
                                          <p:sndTgt r:embed="rId3" name="projctor.wav"/>
                                        </p:tgtEl>
                                      </p:cMediaNode>
                                    </p:audio>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54278"/>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3" name="projctor.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9" fill="hold" grpId="0" nodeType="clickEffect">
                                  <p:stCondLst>
                                    <p:cond delay="0"/>
                                  </p:stCondLst>
                                  <p:childTnLst>
                                    <p:set>
                                      <p:cBhvr>
                                        <p:cTn id="31" dur="1" fill="hold">
                                          <p:stCondLst>
                                            <p:cond delay="0"/>
                                          </p:stCondLst>
                                        </p:cTn>
                                        <p:tgtEl>
                                          <p:spTgt spid="54279"/>
                                        </p:tgtEl>
                                        <p:attrNameLst>
                                          <p:attrName>style.visibility</p:attrName>
                                        </p:attrNameLst>
                                      </p:cBhvr>
                                      <p:to>
                                        <p:strVal val="visible"/>
                                      </p:to>
                                    </p:set>
                                    <p:animEffect transition="in" filter="strips(upLeft)">
                                      <p:cBhvr>
                                        <p:cTn id="32" dur="500"/>
                                        <p:tgtEl>
                                          <p:spTgt spid="54279"/>
                                        </p:tgtEl>
                                      </p:cBhvr>
                                    </p:animEffect>
                                  </p:childTnLst>
                                  <p:subTnLst>
                                    <p:audio>
                                      <p:cMediaNode>
                                        <p:cTn display="0" masterRel="sameClick">
                                          <p:stCondLst>
                                            <p:cond evt="begin" delay="0">
                                              <p:tn val="30"/>
                                            </p:cond>
                                          </p:stCondLst>
                                          <p:endCondLst>
                                            <p:cond evt="onStopAudio" delay="0">
                                              <p:tgtEl>
                                                <p:sldTgt/>
                                              </p:tgtEl>
                                            </p:cond>
                                          </p:endCondLst>
                                        </p:cTn>
                                        <p:tgtEl>
                                          <p:sndTgt r:embed="rId3" name="projctor.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54281"/>
                                        </p:tgtEl>
                                        <p:attrNameLst>
                                          <p:attrName>style.visibility</p:attrName>
                                        </p:attrNameLst>
                                      </p:cBhvr>
                                      <p:to>
                                        <p:strVal val="visible"/>
                                      </p:to>
                                    </p:set>
                                    <p:animEffect transition="in" filter="box(in)">
                                      <p:cBhvr>
                                        <p:cTn id="37" dur="500"/>
                                        <p:tgtEl>
                                          <p:spTgt spid="54281"/>
                                        </p:tgtEl>
                                      </p:cBhvr>
                                    </p:animEffect>
                                  </p:childTnLst>
                                  <p:subTnLst>
                                    <p:audio>
                                      <p:cMediaNode>
                                        <p:cTn display="0" masterRel="sameClick">
                                          <p:stCondLst>
                                            <p:cond evt="begin" delay="0">
                                              <p:tn val="35"/>
                                            </p:cond>
                                          </p:stCondLst>
                                          <p:endCondLst>
                                            <p:cond evt="onStopAudio" delay="0">
                                              <p:tgtEl>
                                                <p:sldTgt/>
                                              </p:tgtEl>
                                            </p:cond>
                                          </p:endCondLst>
                                        </p:cTn>
                                        <p:tgtEl>
                                          <p:sndTgt r:embed="rId3" name="projctor.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54282"/>
                                        </p:tgtEl>
                                        <p:attrNameLst>
                                          <p:attrName>style.visibility</p:attrName>
                                        </p:attrNameLst>
                                      </p:cBhvr>
                                      <p:to>
                                        <p:strVal val="visible"/>
                                      </p:to>
                                    </p:set>
                                    <p:anim calcmode="lin" valueType="num">
                                      <p:cBhvr additive="base">
                                        <p:cTn id="42" dur="500" fill="hold"/>
                                        <p:tgtEl>
                                          <p:spTgt spid="54282"/>
                                        </p:tgtEl>
                                        <p:attrNameLst>
                                          <p:attrName>ppt_x</p:attrName>
                                        </p:attrNameLst>
                                      </p:cBhvr>
                                      <p:tavLst>
                                        <p:tav tm="0">
                                          <p:val>
                                            <p:strVal val="0-#ppt_w/2"/>
                                          </p:val>
                                        </p:tav>
                                        <p:tav tm="100000">
                                          <p:val>
                                            <p:strVal val="#ppt_x"/>
                                          </p:val>
                                        </p:tav>
                                      </p:tavLst>
                                    </p:anim>
                                    <p:anim calcmode="lin" valueType="num">
                                      <p:cBhvr additive="base">
                                        <p:cTn id="43" dur="500" fill="hold"/>
                                        <p:tgtEl>
                                          <p:spTgt spid="542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3" name="projctor.wav"/>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4283"/>
                                        </p:tgtEl>
                                        <p:attrNameLst>
                                          <p:attrName>style.visibility</p:attrName>
                                        </p:attrNameLst>
                                      </p:cBhvr>
                                      <p:to>
                                        <p:strVal val="visible"/>
                                      </p:to>
                                    </p:set>
                                    <p:anim calcmode="lin" valueType="num">
                                      <p:cBhvr additive="base">
                                        <p:cTn id="48" dur="500" fill="hold"/>
                                        <p:tgtEl>
                                          <p:spTgt spid="54283"/>
                                        </p:tgtEl>
                                        <p:attrNameLst>
                                          <p:attrName>ppt_x</p:attrName>
                                        </p:attrNameLst>
                                      </p:cBhvr>
                                      <p:tavLst>
                                        <p:tav tm="0">
                                          <p:val>
                                            <p:strVal val="#ppt_x"/>
                                          </p:val>
                                        </p:tav>
                                        <p:tav tm="100000">
                                          <p:val>
                                            <p:strVal val="#ppt_x"/>
                                          </p:val>
                                        </p:tav>
                                      </p:tavLst>
                                    </p:anim>
                                    <p:anim calcmode="lin" valueType="num">
                                      <p:cBhvr additive="base">
                                        <p:cTn id="49" dur="500" fill="hold"/>
                                        <p:tgtEl>
                                          <p:spTgt spid="5428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3" name="projctor.wav"/>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54284"/>
                                        </p:tgtEl>
                                        <p:attrNameLst>
                                          <p:attrName>style.visibility</p:attrName>
                                        </p:attrNameLst>
                                      </p:cBhvr>
                                      <p:to>
                                        <p:strVal val="visible"/>
                                      </p:to>
                                    </p:set>
                                    <p:anim calcmode="lin" valueType="num">
                                      <p:cBhvr additive="base">
                                        <p:cTn id="54" dur="500" fill="hold"/>
                                        <p:tgtEl>
                                          <p:spTgt spid="54284"/>
                                        </p:tgtEl>
                                        <p:attrNameLst>
                                          <p:attrName>ppt_x</p:attrName>
                                        </p:attrNameLst>
                                      </p:cBhvr>
                                      <p:tavLst>
                                        <p:tav tm="0">
                                          <p:val>
                                            <p:strVal val="0-#ppt_w/2"/>
                                          </p:val>
                                        </p:tav>
                                        <p:tav tm="100000">
                                          <p:val>
                                            <p:strVal val="#ppt_x"/>
                                          </p:val>
                                        </p:tav>
                                      </p:tavLst>
                                    </p:anim>
                                    <p:anim calcmode="lin" valueType="num">
                                      <p:cBhvr additive="base">
                                        <p:cTn id="55" dur="500" fill="hold"/>
                                        <p:tgtEl>
                                          <p:spTgt spid="5428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autoUpdateAnimBg="0"/>
      <p:bldP spid="54275" grpId="0" autoUpdateAnimBg="0"/>
      <p:bldP spid="54276" grpId="0" autoUpdateAnimBg="0"/>
      <p:bldP spid="54277" grpId="0" autoUpdateAnimBg="0"/>
      <p:bldP spid="54278" grpId="0" animBg="1"/>
      <p:bldP spid="54279" grpId="0" autoUpdateAnimBg="0"/>
      <p:bldP spid="54281" grpId="0" autoUpdateAnimBg="0"/>
      <p:bldP spid="54282" grpId="0" autoUpdateAnimBg="0"/>
      <p:bldP spid="54283" grpId="0" autoUpdateAnimBg="0"/>
      <p:bldP spid="5428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026" descr="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0"/>
            <a:ext cx="8077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1027"/>
          <p:cNvSpPr>
            <a:spLocks noChangeArrowheads="1"/>
          </p:cNvSpPr>
          <p:nvPr/>
        </p:nvSpPr>
        <p:spPr bwMode="auto">
          <a:xfrm>
            <a:off x="0" y="1143000"/>
            <a:ext cx="86868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解</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设一辆大车一次运货</a:t>
            </a:r>
            <a:r>
              <a:rPr lang="en-US" altLang="zh-CN" sz="2800" b="1">
                <a:solidFill>
                  <a:srgbClr val="000000"/>
                </a:solidFill>
                <a:latin typeface="Times New Roman" panose="02020603050405020304" pitchFamily="18" charset="0"/>
              </a:rPr>
              <a:t>x</a:t>
            </a:r>
            <a:r>
              <a:rPr lang="zh-CN" altLang="en-US" sz="2800" b="1">
                <a:solidFill>
                  <a:srgbClr val="000000"/>
                </a:solidFill>
                <a:latin typeface="Times New Roman" panose="02020603050405020304" pitchFamily="18" charset="0"/>
              </a:rPr>
              <a:t>吨</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一辆小车一次运货</a:t>
            </a:r>
            <a:r>
              <a:rPr lang="en-US" altLang="zh-CN" sz="2800" b="1">
                <a:solidFill>
                  <a:srgbClr val="000000"/>
                </a:solidFill>
                <a:latin typeface="Times New Roman" panose="02020603050405020304" pitchFamily="18" charset="0"/>
              </a:rPr>
              <a:t>y</a:t>
            </a:r>
            <a:r>
              <a:rPr lang="zh-CN" altLang="en-US" sz="2800" b="1">
                <a:solidFill>
                  <a:srgbClr val="000000"/>
                </a:solidFill>
                <a:latin typeface="Times New Roman" panose="02020603050405020304" pitchFamily="18" charset="0"/>
              </a:rPr>
              <a:t>吨</a:t>
            </a:r>
            <a:r>
              <a:rPr lang="en-US" altLang="zh-CN" sz="2800" b="1">
                <a:solidFill>
                  <a:srgbClr val="000000"/>
                </a:solidFill>
                <a:latin typeface="Times New Roman" panose="02020603050405020304" pitchFamily="18" charset="0"/>
              </a:rPr>
              <a:t>.</a:t>
            </a:r>
          </a:p>
          <a:p>
            <a:pPr>
              <a:spcBef>
                <a:spcPct val="50000"/>
              </a:spcBef>
            </a:pPr>
            <a:r>
              <a:rPr lang="zh-CN" altLang="en-US" sz="2800" b="1">
                <a:solidFill>
                  <a:srgbClr val="000000"/>
                </a:solidFill>
                <a:latin typeface="Times New Roman" panose="02020603050405020304" pitchFamily="18" charset="0"/>
              </a:rPr>
              <a:t>由题意</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2" name="Group 1028"/>
          <p:cNvGrpSpPr/>
          <p:nvPr/>
        </p:nvGrpSpPr>
        <p:grpSpPr bwMode="auto">
          <a:xfrm>
            <a:off x="990600" y="1676400"/>
            <a:ext cx="6248400" cy="1098550"/>
            <a:chOff x="480" y="576"/>
            <a:chExt cx="2790" cy="1145"/>
          </a:xfrm>
        </p:grpSpPr>
        <p:sp>
          <p:nvSpPr>
            <p:cNvPr id="7173" name="Text Box 1029"/>
            <p:cNvSpPr txBox="1">
              <a:spLocks noChangeArrowheads="1"/>
            </p:cNvSpPr>
            <p:nvPr/>
          </p:nvSpPr>
          <p:spPr bwMode="auto">
            <a:xfrm>
              <a:off x="1014" y="604"/>
              <a:ext cx="139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2X+ 3y </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15.5</a:t>
              </a:r>
            </a:p>
          </p:txBody>
        </p:sp>
        <p:sp>
          <p:nvSpPr>
            <p:cNvPr id="7174" name="Text Box 1030"/>
            <p:cNvSpPr txBox="1">
              <a:spLocks noChangeArrowheads="1"/>
            </p:cNvSpPr>
            <p:nvPr/>
          </p:nvSpPr>
          <p:spPr bwMode="auto">
            <a:xfrm>
              <a:off x="1014" y="1034"/>
              <a:ext cx="225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5X+6y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35</a:t>
              </a:r>
            </a:p>
          </p:txBody>
        </p:sp>
        <p:sp>
          <p:nvSpPr>
            <p:cNvPr id="7175" name="Rectangle 1031"/>
            <p:cNvSpPr>
              <a:spLocks noChangeArrowheads="1"/>
            </p:cNvSpPr>
            <p:nvPr/>
          </p:nvSpPr>
          <p:spPr bwMode="auto">
            <a:xfrm>
              <a:off x="480" y="576"/>
              <a:ext cx="918"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0184" name="Text Box 1032"/>
          <p:cNvSpPr txBox="1">
            <a:spLocks noChangeArrowheads="1"/>
          </p:cNvSpPr>
          <p:nvPr/>
        </p:nvSpPr>
        <p:spPr bwMode="auto">
          <a:xfrm>
            <a:off x="5105400" y="1371600"/>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srgbClr val="000000"/>
                </a:solidFill>
                <a:latin typeface="Times New Roman" panose="02020603050405020304" pitchFamily="18" charset="0"/>
              </a:rPr>
              <a:t>①</a:t>
            </a:r>
          </a:p>
          <a:p>
            <a:r>
              <a:rPr lang="en-US" altLang="zh-CN" sz="2400" b="1">
                <a:solidFill>
                  <a:srgbClr val="000000"/>
                </a:solidFill>
                <a:latin typeface="Times New Roman" panose="02020603050405020304" pitchFamily="18" charset="0"/>
              </a:rPr>
              <a:t>②</a:t>
            </a:r>
          </a:p>
        </p:txBody>
      </p:sp>
      <p:sp>
        <p:nvSpPr>
          <p:cNvPr id="50185" name="Rectangle 1033"/>
          <p:cNvSpPr>
            <a:spLocks noChangeArrowheads="1"/>
          </p:cNvSpPr>
          <p:nvPr/>
        </p:nvSpPr>
        <p:spPr bwMode="auto">
          <a:xfrm>
            <a:off x="381000" y="2590800"/>
            <a:ext cx="526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a:solidFill>
                  <a:srgbClr val="000000"/>
                </a:solidFill>
                <a:latin typeface="Times New Roman" panose="02020603050405020304" pitchFamily="18" charset="0"/>
              </a:rPr>
              <a:t>①×2</a:t>
            </a:r>
            <a:r>
              <a:rPr kumimoji="1" lang="zh-CN" altLang="en-US" sz="3200">
                <a:solidFill>
                  <a:srgbClr val="000000"/>
                </a:solidFill>
                <a:latin typeface="Times New Roman" panose="02020603050405020304" pitchFamily="18" charset="0"/>
              </a:rPr>
              <a:t>得   </a:t>
            </a:r>
            <a:r>
              <a:rPr kumimoji="1" lang="en-US" altLang="zh-CN" sz="2800" b="1">
                <a:solidFill>
                  <a:srgbClr val="FF0066"/>
                </a:solidFill>
                <a:latin typeface="Tahoma" panose="020B0604030504040204" pitchFamily="34" charset="0"/>
              </a:rPr>
              <a:t>4X+6y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31         </a:t>
            </a:r>
            <a:r>
              <a:rPr kumimoji="1" lang="en-US" altLang="zh-CN" sz="3200">
                <a:solidFill>
                  <a:srgbClr val="000000"/>
                </a:solidFill>
                <a:latin typeface="Times New Roman" panose="02020603050405020304" pitchFamily="18" charset="0"/>
              </a:rPr>
              <a:t>③</a:t>
            </a:r>
          </a:p>
        </p:txBody>
      </p:sp>
      <p:sp>
        <p:nvSpPr>
          <p:cNvPr id="50186" name="Rectangle 1034"/>
          <p:cNvSpPr>
            <a:spLocks noChangeArrowheads="1"/>
          </p:cNvSpPr>
          <p:nvPr/>
        </p:nvSpPr>
        <p:spPr bwMode="auto">
          <a:xfrm>
            <a:off x="381000" y="3124200"/>
            <a:ext cx="4572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00000"/>
                </a:solidFill>
                <a:latin typeface="Times New Roman" panose="02020603050405020304" pitchFamily="18" charset="0"/>
              </a:rPr>
              <a:t>②</a:t>
            </a:r>
            <a:r>
              <a:rPr kumimoji="1" lang="en-US" altLang="zh-CN" sz="3200">
                <a:solidFill>
                  <a:srgbClr val="000000"/>
                </a:solidFill>
                <a:latin typeface="Times New Roman" panose="02020603050405020304" pitchFamily="18" charset="0"/>
              </a:rPr>
              <a:t> - ③</a:t>
            </a:r>
            <a:r>
              <a:rPr kumimoji="1" lang="zh-CN" altLang="en-US" sz="3200">
                <a:solidFill>
                  <a:srgbClr val="000000"/>
                </a:solidFill>
                <a:latin typeface="Times New Roman" panose="02020603050405020304" pitchFamily="18" charset="0"/>
              </a:rPr>
              <a:t>得    </a:t>
            </a:r>
            <a:r>
              <a:rPr kumimoji="1" lang="en-US" altLang="zh-CN" sz="2800" b="1">
                <a:solidFill>
                  <a:srgbClr val="FF0066"/>
                </a:solidFill>
                <a:latin typeface="Tahoma" panose="020B0604030504040204" pitchFamily="34" charset="0"/>
              </a:rPr>
              <a:t>x</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4 </a:t>
            </a:r>
            <a:endParaRPr kumimoji="1" lang="en-US" altLang="zh-CN" sz="3200">
              <a:solidFill>
                <a:srgbClr val="000000"/>
              </a:solidFill>
              <a:latin typeface="Times New Roman" panose="02020603050405020304" pitchFamily="18" charset="0"/>
            </a:endParaRPr>
          </a:p>
          <a:p>
            <a:pPr>
              <a:spcBef>
                <a:spcPct val="50000"/>
              </a:spcBef>
            </a:pPr>
            <a:r>
              <a:rPr kumimoji="1" lang="en-US" altLang="zh-CN" sz="3200">
                <a:solidFill>
                  <a:srgbClr val="000000"/>
                </a:solidFill>
                <a:latin typeface="Times New Roman" panose="02020603050405020304" pitchFamily="18" charset="0"/>
              </a:rPr>
              <a:t>                   </a:t>
            </a:r>
          </a:p>
        </p:txBody>
      </p:sp>
      <p:sp>
        <p:nvSpPr>
          <p:cNvPr id="50187" name="Rectangle 1035"/>
          <p:cNvSpPr>
            <a:spLocks noChangeArrowheads="1"/>
          </p:cNvSpPr>
          <p:nvPr/>
        </p:nvSpPr>
        <p:spPr bwMode="auto">
          <a:xfrm>
            <a:off x="304800" y="3505200"/>
            <a:ext cx="4572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a:solidFill>
                  <a:srgbClr val="000000"/>
                </a:solidFill>
                <a:latin typeface="Times New Roman" panose="02020603050405020304" pitchFamily="18" charset="0"/>
              </a:rPr>
              <a:t>把</a:t>
            </a:r>
            <a:r>
              <a:rPr kumimoji="1" lang="en-US" altLang="zh-CN" sz="2800" b="1">
                <a:solidFill>
                  <a:srgbClr val="FF0066"/>
                </a:solidFill>
                <a:latin typeface="Tahoma" panose="020B0604030504040204" pitchFamily="34" charset="0"/>
              </a:rPr>
              <a:t>x</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4</a:t>
            </a:r>
            <a:r>
              <a:rPr kumimoji="1" lang="zh-CN" altLang="en-US" sz="3200">
                <a:solidFill>
                  <a:srgbClr val="000000"/>
                </a:solidFill>
                <a:latin typeface="Times New Roman" panose="02020603050405020304" pitchFamily="18" charset="0"/>
              </a:rPr>
              <a:t>代入 ③ ，得</a:t>
            </a:r>
          </a:p>
          <a:p>
            <a:pPr>
              <a:spcBef>
                <a:spcPct val="50000"/>
              </a:spcBef>
            </a:pPr>
            <a:endParaRPr kumimoji="1" lang="en-US" altLang="zh-CN" sz="3200">
              <a:solidFill>
                <a:srgbClr val="000000"/>
              </a:solidFill>
              <a:latin typeface="Times New Roman" panose="02020603050405020304" pitchFamily="18" charset="0"/>
            </a:endParaRPr>
          </a:p>
        </p:txBody>
      </p:sp>
      <p:sp>
        <p:nvSpPr>
          <p:cNvPr id="50188" name="Text Box 1036"/>
          <p:cNvSpPr txBox="1">
            <a:spLocks noChangeArrowheads="1"/>
          </p:cNvSpPr>
          <p:nvPr/>
        </p:nvSpPr>
        <p:spPr bwMode="auto">
          <a:xfrm>
            <a:off x="2362200" y="3886200"/>
            <a:ext cx="1993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2.5</a:t>
            </a:r>
          </a:p>
        </p:txBody>
      </p:sp>
      <p:sp>
        <p:nvSpPr>
          <p:cNvPr id="50189" name="Rectangle 1037"/>
          <p:cNvSpPr>
            <a:spLocks noChangeArrowheads="1"/>
          </p:cNvSpPr>
          <p:nvPr/>
        </p:nvSpPr>
        <p:spPr bwMode="auto">
          <a:xfrm>
            <a:off x="0" y="4422775"/>
            <a:ext cx="3635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所以原方程组的解是</a:t>
            </a:r>
          </a:p>
        </p:txBody>
      </p:sp>
      <p:sp>
        <p:nvSpPr>
          <p:cNvPr id="50193" name="Rectangle 1041"/>
          <p:cNvSpPr>
            <a:spLocks noChangeArrowheads="1"/>
          </p:cNvSpPr>
          <p:nvPr/>
        </p:nvSpPr>
        <p:spPr bwMode="auto">
          <a:xfrm>
            <a:off x="381000" y="5105400"/>
            <a:ext cx="6351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3X+5y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a:t>
            </a:r>
            <a:r>
              <a:rPr kumimoji="1" lang="en-US" altLang="zh-CN" sz="2800" b="1">
                <a:solidFill>
                  <a:srgbClr val="FF0066"/>
                </a:solidFill>
                <a:latin typeface="Tahoma" panose="020B0604030504040204" pitchFamily="34" charset="0"/>
                <a:cs typeface="Tahoma" panose="020B0604030504040204" pitchFamily="34" charset="0"/>
              </a:rPr>
              <a:t>×4+5×2.5=24.5</a:t>
            </a:r>
            <a:endParaRPr kumimoji="1" lang="en-US" altLang="zh-CN" sz="2800" b="1">
              <a:solidFill>
                <a:srgbClr val="FF0066"/>
              </a:solidFill>
              <a:latin typeface="Tahoma" panose="020B0604030504040204" pitchFamily="34" charset="0"/>
            </a:endParaRPr>
          </a:p>
        </p:txBody>
      </p:sp>
      <p:sp>
        <p:nvSpPr>
          <p:cNvPr id="50194" name="Rectangle 1042"/>
          <p:cNvSpPr>
            <a:spLocks noChangeArrowheads="1"/>
          </p:cNvSpPr>
          <p:nvPr/>
        </p:nvSpPr>
        <p:spPr bwMode="auto">
          <a:xfrm>
            <a:off x="0" y="56388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答</a:t>
            </a:r>
            <a:r>
              <a:rPr lang="en-US" altLang="zh-CN" sz="2800" b="1">
                <a:solidFill>
                  <a:prstClr val="black"/>
                </a:solidFill>
                <a:latin typeface="Times New Roman" panose="02020603050405020304" pitchFamily="18" charset="0"/>
              </a:rPr>
              <a:t>:</a:t>
            </a:r>
            <a:r>
              <a:rPr lang="en-US" altLang="zh-CN" sz="2800" b="1">
                <a:solidFill>
                  <a:srgbClr val="000000"/>
                </a:solidFill>
                <a:latin typeface="Times New Roman" panose="02020603050405020304" pitchFamily="18" charset="0"/>
              </a:rPr>
              <a:t>3</a:t>
            </a:r>
            <a:r>
              <a:rPr lang="zh-CN" altLang="en-US" sz="2800" b="1">
                <a:solidFill>
                  <a:srgbClr val="000000"/>
                </a:solidFill>
                <a:latin typeface="Times New Roman" panose="02020603050405020304" pitchFamily="18" charset="0"/>
              </a:rPr>
              <a:t>辆大车与</a:t>
            </a:r>
            <a:r>
              <a:rPr lang="en-US" altLang="zh-CN" sz="2800" b="1">
                <a:solidFill>
                  <a:srgbClr val="000000"/>
                </a:solidFill>
                <a:latin typeface="Times New Roman" panose="02020603050405020304" pitchFamily="18" charset="0"/>
              </a:rPr>
              <a:t>5</a:t>
            </a:r>
            <a:r>
              <a:rPr lang="zh-CN" altLang="en-US" sz="2800" b="1">
                <a:solidFill>
                  <a:srgbClr val="000000"/>
                </a:solidFill>
                <a:latin typeface="Times New Roman" panose="02020603050405020304" pitchFamily="18" charset="0"/>
              </a:rPr>
              <a:t>辆小车一次可以运货</a:t>
            </a:r>
            <a:r>
              <a:rPr lang="en-US" altLang="zh-CN" sz="2800" b="1">
                <a:solidFill>
                  <a:srgbClr val="000000"/>
                </a:solidFill>
                <a:latin typeface="Times New Roman" panose="02020603050405020304" pitchFamily="18" charset="0"/>
              </a:rPr>
              <a:t>24.5</a:t>
            </a:r>
            <a:r>
              <a:rPr lang="zh-CN" altLang="en-US" sz="2800" b="1">
                <a:solidFill>
                  <a:srgbClr val="000000"/>
                </a:solidFill>
                <a:latin typeface="Times New Roman" panose="02020603050405020304" pitchFamily="18" charset="0"/>
              </a:rPr>
              <a:t>吨</a:t>
            </a:r>
            <a:r>
              <a:rPr lang="en-US" altLang="zh-CN" sz="2800" b="1">
                <a:solidFill>
                  <a:srgbClr val="000000"/>
                </a:solidFill>
                <a:latin typeface="Times New Roman" panose="02020603050405020304" pitchFamily="18" charset="0"/>
              </a:rPr>
              <a:t>.</a:t>
            </a:r>
          </a:p>
        </p:txBody>
      </p:sp>
      <p:sp>
        <p:nvSpPr>
          <p:cNvPr id="7184" name="Text Box 1043"/>
          <p:cNvSpPr txBox="1">
            <a:spLocks noChangeArrowheads="1"/>
          </p:cNvSpPr>
          <p:nvPr/>
        </p:nvSpPr>
        <p:spPr bwMode="auto">
          <a:xfrm>
            <a:off x="0" y="0"/>
            <a:ext cx="1066800" cy="10668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white"/>
                </a:solidFill>
              </a:rPr>
              <a:t>复习</a:t>
            </a:r>
          </a:p>
          <a:p>
            <a:r>
              <a:rPr lang="zh-CN" altLang="en-US" sz="3200" b="1">
                <a:solidFill>
                  <a:prstClr val="white"/>
                </a:solidFill>
              </a:rPr>
              <a:t>巩固</a:t>
            </a:r>
          </a:p>
        </p:txBody>
      </p:sp>
      <p:sp>
        <p:nvSpPr>
          <p:cNvPr id="50196" name="Rectangle 1044"/>
          <p:cNvSpPr>
            <a:spLocks noChangeArrowheads="1"/>
          </p:cNvSpPr>
          <p:nvPr/>
        </p:nvSpPr>
        <p:spPr bwMode="auto">
          <a:xfrm>
            <a:off x="7772400" y="609600"/>
            <a:ext cx="825500" cy="519113"/>
          </a:xfrm>
          <a:prstGeom prst="rect">
            <a:avLst/>
          </a:prstGeom>
          <a:noFill/>
          <a:ln w="9525">
            <a:noFill/>
            <a:miter lim="800000"/>
          </a:ln>
          <a:effectLst/>
        </p:spPr>
        <p:txBody>
          <a:bodyPr wrap="none">
            <a:spAutoFit/>
          </a:bodyPr>
          <a:lstStyle/>
          <a:p>
            <a:pPr>
              <a:defRPr/>
            </a:pPr>
            <a:r>
              <a:rPr lang="en-US" altLang="zh-CN" sz="2800" b="1">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P</a:t>
            </a:r>
            <a:r>
              <a:rPr lang="en-US" altLang="zh-CN" sz="2800" b="1" baseline="-25000">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116</a:t>
            </a:r>
          </a:p>
        </p:txBody>
      </p:sp>
      <p:grpSp>
        <p:nvGrpSpPr>
          <p:cNvPr id="3" name="Group 1047"/>
          <p:cNvGrpSpPr/>
          <p:nvPr/>
        </p:nvGrpSpPr>
        <p:grpSpPr bwMode="auto">
          <a:xfrm>
            <a:off x="3635375" y="4146550"/>
            <a:ext cx="1900238" cy="1011238"/>
            <a:chOff x="3016" y="2249"/>
            <a:chExt cx="1197" cy="637"/>
          </a:xfrm>
        </p:grpSpPr>
        <p:sp>
          <p:nvSpPr>
            <p:cNvPr id="7187" name="Text Box 1040"/>
            <p:cNvSpPr txBox="1">
              <a:spLocks noChangeArrowheads="1"/>
            </p:cNvSpPr>
            <p:nvPr/>
          </p:nvSpPr>
          <p:spPr bwMode="auto">
            <a:xfrm>
              <a:off x="3152" y="2521"/>
              <a:ext cx="10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3333FF"/>
                  </a:solidFill>
                  <a:latin typeface="Tahoma" panose="020B0604030504040204" pitchFamily="34" charset="0"/>
                </a:rPr>
                <a:t>y=2.5</a:t>
              </a:r>
              <a:endParaRPr kumimoji="1" lang="en-US" altLang="zh-CN" sz="3200" b="1">
                <a:solidFill>
                  <a:prstClr val="black"/>
                </a:solidFill>
                <a:latin typeface="Times New Roman" panose="02020603050405020304" pitchFamily="18" charset="0"/>
              </a:endParaRPr>
            </a:p>
          </p:txBody>
        </p:sp>
        <p:graphicFrame>
          <p:nvGraphicFramePr>
            <p:cNvPr id="7188" name="Object 1045"/>
            <p:cNvGraphicFramePr>
              <a:graphicFrameLocks noChangeAspect="1"/>
            </p:cNvGraphicFramePr>
            <p:nvPr/>
          </p:nvGraphicFramePr>
          <p:xfrm>
            <a:off x="3016" y="2251"/>
            <a:ext cx="254" cy="629"/>
          </p:xfrm>
          <a:graphic>
            <a:graphicData uri="http://schemas.openxmlformats.org/presentationml/2006/ole">
              <mc:AlternateContent xmlns:mc="http://schemas.openxmlformats.org/markup-compatibility/2006">
                <mc:Choice xmlns:v="urn:schemas-microsoft-com:vml" Requires="v">
                  <p:oleObj r:id="rId3" imgW="165100" imgH="215900" progId="Equations">
                    <p:embed/>
                  </p:oleObj>
                </mc:Choice>
                <mc:Fallback>
                  <p:oleObj r:id="rId3" imgW="165100" imgH="2159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 y="2251"/>
                          <a:ext cx="254" cy="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9" name="Rectangle 1046"/>
            <p:cNvSpPr>
              <a:spLocks noChangeArrowheads="1"/>
            </p:cNvSpPr>
            <p:nvPr/>
          </p:nvSpPr>
          <p:spPr bwMode="auto">
            <a:xfrm>
              <a:off x="3152" y="2249"/>
              <a:ext cx="9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3333FF"/>
                  </a:solidFill>
                  <a:latin typeface="Verdana" panose="020B0604030504040204" pitchFamily="34" charset="0"/>
                </a:rPr>
                <a:t>X=4</a:t>
              </a:r>
            </a:p>
          </p:txBody>
        </p:sp>
      </p:grpSp>
    </p:spTree>
    <p:extLst>
      <p:ext uri="{BB962C8B-B14F-4D97-AF65-F5344CB8AC3E}">
        <p14:creationId xmlns:p14="http://schemas.microsoft.com/office/powerpoint/2010/main" val="3795767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9"/>
                                        </p:tgtEl>
                                        <p:attrNameLst>
                                          <p:attrName>style.visibility</p:attrName>
                                        </p:attrNameLst>
                                      </p:cBhvr>
                                      <p:to>
                                        <p:strVal val="visible"/>
                                      </p:to>
                                    </p:set>
                                    <p:animEffect transition="in" filter="blinds(horizontal)">
                                      <p:cBhvr>
                                        <p:cTn id="7" dur="500"/>
                                        <p:tgtEl>
                                          <p:spTgt spid="501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0184"/>
                                        </p:tgtEl>
                                        <p:attrNameLst>
                                          <p:attrName>style.visibility</p:attrName>
                                        </p:attrNameLst>
                                      </p:cBhvr>
                                      <p:to>
                                        <p:strVal val="visible"/>
                                      </p:to>
                                    </p:set>
                                    <p:anim calcmode="lin" valueType="num">
                                      <p:cBhvr additive="base">
                                        <p:cTn id="17" dur="500" fill="hold"/>
                                        <p:tgtEl>
                                          <p:spTgt spid="50184"/>
                                        </p:tgtEl>
                                        <p:attrNameLst>
                                          <p:attrName>ppt_x</p:attrName>
                                        </p:attrNameLst>
                                      </p:cBhvr>
                                      <p:tavLst>
                                        <p:tav tm="0">
                                          <p:val>
                                            <p:strVal val="1+#ppt_w/2"/>
                                          </p:val>
                                        </p:tav>
                                        <p:tav tm="100000">
                                          <p:val>
                                            <p:strVal val="#ppt_x"/>
                                          </p:val>
                                        </p:tav>
                                      </p:tavLst>
                                    </p:anim>
                                    <p:anim calcmode="lin" valueType="num">
                                      <p:cBhvr additive="base">
                                        <p:cTn id="18" dur="500" fill="hold"/>
                                        <p:tgtEl>
                                          <p:spTgt spid="5018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0185"/>
                                        </p:tgtEl>
                                        <p:attrNameLst>
                                          <p:attrName>style.visibility</p:attrName>
                                        </p:attrNameLst>
                                      </p:cBhvr>
                                      <p:to>
                                        <p:strVal val="visible"/>
                                      </p:to>
                                    </p:set>
                                    <p:animEffect transition="in" filter="blinds(horizontal)">
                                      <p:cBhvr>
                                        <p:cTn id="23" dur="500"/>
                                        <p:tgtEl>
                                          <p:spTgt spid="5018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0186"/>
                                        </p:tgtEl>
                                        <p:attrNameLst>
                                          <p:attrName>style.visibility</p:attrName>
                                        </p:attrNameLst>
                                      </p:cBhvr>
                                      <p:to>
                                        <p:strVal val="visible"/>
                                      </p:to>
                                    </p:set>
                                    <p:animEffect transition="in" filter="blinds(horizontal)">
                                      <p:cBhvr>
                                        <p:cTn id="28" dur="500"/>
                                        <p:tgtEl>
                                          <p:spTgt spid="5018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0187"/>
                                        </p:tgtEl>
                                        <p:attrNameLst>
                                          <p:attrName>style.visibility</p:attrName>
                                        </p:attrNameLst>
                                      </p:cBhvr>
                                      <p:to>
                                        <p:strVal val="visible"/>
                                      </p:to>
                                    </p:set>
                                    <p:animEffect transition="in" filter="blinds(horizontal)">
                                      <p:cBhvr>
                                        <p:cTn id="33" dur="500"/>
                                        <p:tgtEl>
                                          <p:spTgt spid="5018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0188"/>
                                        </p:tgtEl>
                                        <p:attrNameLst>
                                          <p:attrName>style.visibility</p:attrName>
                                        </p:attrNameLst>
                                      </p:cBhvr>
                                      <p:to>
                                        <p:strVal val="visible"/>
                                      </p:to>
                                    </p:set>
                                    <p:animEffect transition="in" filter="blinds(horizontal)">
                                      <p:cBhvr>
                                        <p:cTn id="38" dur="500"/>
                                        <p:tgtEl>
                                          <p:spTgt spid="5018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0189"/>
                                        </p:tgtEl>
                                        <p:attrNameLst>
                                          <p:attrName>style.visibility</p:attrName>
                                        </p:attrNameLst>
                                      </p:cBhvr>
                                      <p:to>
                                        <p:strVal val="visible"/>
                                      </p:to>
                                    </p:set>
                                    <p:animEffect transition="in" filter="blinds(horizontal)">
                                      <p:cBhvr>
                                        <p:cTn id="43" dur="500"/>
                                        <p:tgtEl>
                                          <p:spTgt spid="5018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0193"/>
                                        </p:tgtEl>
                                        <p:attrNameLst>
                                          <p:attrName>style.visibility</p:attrName>
                                        </p:attrNameLst>
                                      </p:cBhvr>
                                      <p:to>
                                        <p:strVal val="visible"/>
                                      </p:to>
                                    </p:set>
                                    <p:animEffect transition="in" filter="blinds(horizontal)">
                                      <p:cBhvr>
                                        <p:cTn id="52" dur="500"/>
                                        <p:tgtEl>
                                          <p:spTgt spid="5019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0194"/>
                                        </p:tgtEl>
                                        <p:attrNameLst>
                                          <p:attrName>style.visibility</p:attrName>
                                        </p:attrNameLst>
                                      </p:cBhvr>
                                      <p:to>
                                        <p:strVal val="visible"/>
                                      </p:to>
                                    </p:set>
                                    <p:animEffect transition="in" filter="blinds(horizontal)">
                                      <p:cBhvr>
                                        <p:cTn id="57" dur="500"/>
                                        <p:tgtEl>
                                          <p:spTgt spid="50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autoUpdateAnimBg="0"/>
      <p:bldP spid="50184" grpId="0" autoUpdateAnimBg="0"/>
      <p:bldP spid="50185" grpId="0" autoUpdateAnimBg="0"/>
      <p:bldP spid="50186" grpId="0" autoUpdateAnimBg="0"/>
      <p:bldP spid="50187" grpId="0" autoUpdateAnimBg="0"/>
      <p:bldP spid="50188" grpId="0" autoUpdateAnimBg="0"/>
      <p:bldP spid="50189" grpId="0" autoUpdateAnimBg="0"/>
      <p:bldP spid="50193" grpId="0" autoUpdateAnimBg="0"/>
      <p:bldP spid="50194"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p:cNvSpPr>
            <a:spLocks noChangeArrowheads="1"/>
          </p:cNvSpPr>
          <p:nvPr/>
        </p:nvSpPr>
        <p:spPr bwMode="auto">
          <a:xfrm>
            <a:off x="0" y="129540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解</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设打折前</a:t>
            </a:r>
            <a:r>
              <a:rPr lang="en-US" altLang="zh-CN" sz="2800" b="1">
                <a:solidFill>
                  <a:srgbClr val="000000"/>
                </a:solidFill>
                <a:latin typeface="Times New Roman" panose="02020603050405020304" pitchFamily="18" charset="0"/>
              </a:rPr>
              <a:t>A</a:t>
            </a:r>
            <a:r>
              <a:rPr lang="zh-CN" altLang="en-US" sz="2800" b="1">
                <a:solidFill>
                  <a:srgbClr val="000000"/>
                </a:solidFill>
                <a:latin typeface="Times New Roman" panose="02020603050405020304" pitchFamily="18" charset="0"/>
              </a:rPr>
              <a:t>和</a:t>
            </a:r>
            <a:r>
              <a:rPr lang="en-US" altLang="zh-CN" sz="2800" b="1">
                <a:solidFill>
                  <a:srgbClr val="000000"/>
                </a:solidFill>
                <a:latin typeface="Times New Roman" panose="02020603050405020304" pitchFamily="18" charset="0"/>
              </a:rPr>
              <a:t>B</a:t>
            </a:r>
            <a:r>
              <a:rPr lang="zh-CN" altLang="en-US" sz="2800" b="1">
                <a:solidFill>
                  <a:srgbClr val="000000"/>
                </a:solidFill>
                <a:latin typeface="Times New Roman" panose="02020603050405020304" pitchFamily="18" charset="0"/>
              </a:rPr>
              <a:t>两种商品的价格分别为每件</a:t>
            </a:r>
            <a:r>
              <a:rPr lang="en-US" altLang="zh-CN" sz="2800" b="1">
                <a:solidFill>
                  <a:srgbClr val="000000"/>
                </a:solidFill>
                <a:latin typeface="Times New Roman" panose="02020603050405020304" pitchFamily="18" charset="0"/>
              </a:rPr>
              <a:t>x</a:t>
            </a:r>
            <a:r>
              <a:rPr lang="zh-CN" altLang="en-US" sz="2800" b="1">
                <a:solidFill>
                  <a:srgbClr val="000000"/>
                </a:solidFill>
                <a:latin typeface="Times New Roman" panose="02020603050405020304" pitchFamily="18" charset="0"/>
              </a:rPr>
              <a:t>元和</a:t>
            </a:r>
            <a:r>
              <a:rPr lang="en-US" altLang="zh-CN" sz="2800" b="1">
                <a:solidFill>
                  <a:srgbClr val="000000"/>
                </a:solidFill>
                <a:latin typeface="Times New Roman" panose="02020603050405020304" pitchFamily="18" charset="0"/>
              </a:rPr>
              <a:t>y</a:t>
            </a:r>
            <a:r>
              <a:rPr lang="zh-CN" altLang="en-US" sz="2800" b="1">
                <a:solidFill>
                  <a:srgbClr val="000000"/>
                </a:solidFill>
                <a:latin typeface="Times New Roman" panose="02020603050405020304" pitchFamily="18" charset="0"/>
              </a:rPr>
              <a:t>元</a:t>
            </a:r>
            <a:r>
              <a:rPr lang="en-US" altLang="zh-CN" sz="2800" b="1">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由题意</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2" name="Group 4"/>
          <p:cNvGrpSpPr/>
          <p:nvPr/>
        </p:nvGrpSpPr>
        <p:grpSpPr bwMode="auto">
          <a:xfrm>
            <a:off x="1066800" y="1676400"/>
            <a:ext cx="7086600" cy="1098550"/>
            <a:chOff x="480" y="576"/>
            <a:chExt cx="2790" cy="1145"/>
          </a:xfrm>
        </p:grpSpPr>
        <p:sp>
          <p:nvSpPr>
            <p:cNvPr id="8197" name="Text Box 5"/>
            <p:cNvSpPr txBox="1">
              <a:spLocks noChangeArrowheads="1"/>
            </p:cNvSpPr>
            <p:nvPr/>
          </p:nvSpPr>
          <p:spPr bwMode="auto">
            <a:xfrm>
              <a:off x="1014" y="604"/>
              <a:ext cx="139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60X+ 30y </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1080</a:t>
              </a:r>
            </a:p>
          </p:txBody>
        </p:sp>
        <p:sp>
          <p:nvSpPr>
            <p:cNvPr id="8198" name="Text Box 6"/>
            <p:cNvSpPr txBox="1">
              <a:spLocks noChangeArrowheads="1"/>
            </p:cNvSpPr>
            <p:nvPr/>
          </p:nvSpPr>
          <p:spPr bwMode="auto">
            <a:xfrm>
              <a:off x="1014" y="1034"/>
              <a:ext cx="225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50X+10y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840</a:t>
              </a:r>
            </a:p>
          </p:txBody>
        </p:sp>
        <p:sp>
          <p:nvSpPr>
            <p:cNvPr id="8199" name="Rectangle 7"/>
            <p:cNvSpPr>
              <a:spLocks noChangeArrowheads="1"/>
            </p:cNvSpPr>
            <p:nvPr/>
          </p:nvSpPr>
          <p:spPr bwMode="auto">
            <a:xfrm>
              <a:off x="480" y="576"/>
              <a:ext cx="918"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1209" name="Rectangle 9"/>
          <p:cNvSpPr>
            <a:spLocks noChangeArrowheads="1"/>
          </p:cNvSpPr>
          <p:nvPr/>
        </p:nvSpPr>
        <p:spPr bwMode="auto">
          <a:xfrm>
            <a:off x="457200" y="2590800"/>
            <a:ext cx="1344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rPr>
              <a:t>化简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3" name="Group 10"/>
          <p:cNvGrpSpPr/>
          <p:nvPr/>
        </p:nvGrpSpPr>
        <p:grpSpPr bwMode="auto">
          <a:xfrm>
            <a:off x="914400" y="2438400"/>
            <a:ext cx="6248400" cy="1098550"/>
            <a:chOff x="480" y="576"/>
            <a:chExt cx="2790" cy="1145"/>
          </a:xfrm>
        </p:grpSpPr>
        <p:sp>
          <p:nvSpPr>
            <p:cNvPr id="8202" name="Text Box 11"/>
            <p:cNvSpPr txBox="1">
              <a:spLocks noChangeArrowheads="1"/>
            </p:cNvSpPr>
            <p:nvPr/>
          </p:nvSpPr>
          <p:spPr bwMode="auto">
            <a:xfrm>
              <a:off x="1014" y="604"/>
              <a:ext cx="139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2X+y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36</a:t>
              </a:r>
            </a:p>
          </p:txBody>
        </p:sp>
        <p:sp>
          <p:nvSpPr>
            <p:cNvPr id="8203" name="Text Box 12"/>
            <p:cNvSpPr txBox="1">
              <a:spLocks noChangeArrowheads="1"/>
            </p:cNvSpPr>
            <p:nvPr/>
          </p:nvSpPr>
          <p:spPr bwMode="auto">
            <a:xfrm>
              <a:off x="1014" y="1034"/>
              <a:ext cx="225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5x+y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84</a:t>
              </a:r>
            </a:p>
          </p:txBody>
        </p:sp>
        <p:sp>
          <p:nvSpPr>
            <p:cNvPr id="8204" name="Rectangle 13"/>
            <p:cNvSpPr>
              <a:spLocks noChangeArrowheads="1"/>
            </p:cNvSpPr>
            <p:nvPr/>
          </p:nvSpPr>
          <p:spPr bwMode="auto">
            <a:xfrm>
              <a:off x="480" y="576"/>
              <a:ext cx="918"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1214" name="Text Box 14"/>
          <p:cNvSpPr txBox="1">
            <a:spLocks noChangeArrowheads="1"/>
          </p:cNvSpPr>
          <p:nvPr/>
        </p:nvSpPr>
        <p:spPr bwMode="auto">
          <a:xfrm>
            <a:off x="4724400" y="2133600"/>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srgbClr val="000000"/>
                </a:solidFill>
                <a:latin typeface="Times New Roman" panose="02020603050405020304" pitchFamily="18" charset="0"/>
              </a:rPr>
              <a:t>①</a:t>
            </a:r>
          </a:p>
          <a:p>
            <a:r>
              <a:rPr lang="en-US" altLang="zh-CN" sz="2400" b="1">
                <a:solidFill>
                  <a:srgbClr val="000000"/>
                </a:solidFill>
                <a:latin typeface="Times New Roman" panose="02020603050405020304" pitchFamily="18" charset="0"/>
              </a:rPr>
              <a:t>②</a:t>
            </a:r>
          </a:p>
        </p:txBody>
      </p:sp>
      <p:sp>
        <p:nvSpPr>
          <p:cNvPr id="51215" name="Rectangle 15"/>
          <p:cNvSpPr>
            <a:spLocks noChangeArrowheads="1"/>
          </p:cNvSpPr>
          <p:nvPr/>
        </p:nvSpPr>
        <p:spPr bwMode="auto">
          <a:xfrm>
            <a:off x="381000" y="3276600"/>
            <a:ext cx="424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宋体" panose="02010600030101010101" pitchFamily="2" charset="-122"/>
              </a:rPr>
              <a:t> </a:t>
            </a:r>
            <a:r>
              <a:rPr lang="en-US" altLang="zh-CN" sz="2400" b="1">
                <a:solidFill>
                  <a:srgbClr val="000000"/>
                </a:solidFill>
                <a:latin typeface="Times New Roman" panose="02020603050405020304" pitchFamily="18" charset="0"/>
              </a:rPr>
              <a:t>②</a:t>
            </a:r>
            <a:r>
              <a:rPr lang="en-US" altLang="zh-CN" sz="2800" b="1">
                <a:solidFill>
                  <a:srgbClr val="000000"/>
                </a:solidFill>
                <a:latin typeface="宋体" panose="02010600030101010101" pitchFamily="2" charset="-122"/>
              </a:rPr>
              <a:t> - ① </a:t>
            </a:r>
            <a:r>
              <a:rPr lang="zh-CN" altLang="en-US" sz="2800" b="1">
                <a:solidFill>
                  <a:srgbClr val="000000"/>
                </a:solidFill>
                <a:latin typeface="宋体" panose="02010600030101010101" pitchFamily="2" charset="-122"/>
              </a:rPr>
              <a:t>，得   </a:t>
            </a:r>
            <a:r>
              <a:rPr kumimoji="1" lang="en-US" altLang="zh-CN" sz="2800" b="1">
                <a:solidFill>
                  <a:srgbClr val="000000"/>
                </a:solidFill>
                <a:latin typeface="Tahoma" panose="020B0604030504040204" pitchFamily="34" charset="0"/>
              </a:rPr>
              <a:t>3x</a:t>
            </a:r>
            <a:r>
              <a:rPr kumimoji="1" lang="zh-CN" altLang="en-US" sz="2800" b="1">
                <a:solidFill>
                  <a:srgbClr val="000000"/>
                </a:solidFill>
                <a:latin typeface="Tahoma" panose="020B0604030504040204" pitchFamily="34" charset="0"/>
              </a:rPr>
              <a:t>＝</a:t>
            </a:r>
            <a:r>
              <a:rPr kumimoji="1" lang="en-US" altLang="zh-CN" sz="2800" b="1">
                <a:solidFill>
                  <a:srgbClr val="000000"/>
                </a:solidFill>
                <a:latin typeface="Tahoma" panose="020B0604030504040204" pitchFamily="34" charset="0"/>
              </a:rPr>
              <a:t>48</a:t>
            </a:r>
          </a:p>
        </p:txBody>
      </p:sp>
      <p:sp>
        <p:nvSpPr>
          <p:cNvPr id="51216" name="Rectangle 16"/>
          <p:cNvSpPr>
            <a:spLocks noChangeArrowheads="1"/>
          </p:cNvSpPr>
          <p:nvPr/>
        </p:nvSpPr>
        <p:spPr bwMode="auto">
          <a:xfrm>
            <a:off x="5219700" y="3284538"/>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0066"/>
                </a:solidFill>
                <a:latin typeface="Tahoma" panose="020B0604030504040204" pitchFamily="34" charset="0"/>
              </a:rPr>
              <a:t>即 </a:t>
            </a:r>
            <a:r>
              <a:rPr kumimoji="1" lang="en-US" altLang="zh-CN" sz="2800" b="1">
                <a:solidFill>
                  <a:srgbClr val="FF0066"/>
                </a:solidFill>
                <a:latin typeface="Tahoma" panose="020B0604030504040204" pitchFamily="34" charset="0"/>
              </a:rPr>
              <a:t>x</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16</a:t>
            </a:r>
          </a:p>
        </p:txBody>
      </p:sp>
      <p:sp>
        <p:nvSpPr>
          <p:cNvPr id="51217" name="Rectangle 17"/>
          <p:cNvSpPr>
            <a:spLocks noChangeArrowheads="1"/>
          </p:cNvSpPr>
          <p:nvPr/>
        </p:nvSpPr>
        <p:spPr bwMode="auto">
          <a:xfrm>
            <a:off x="457200" y="3962400"/>
            <a:ext cx="5699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把</a:t>
            </a:r>
            <a:r>
              <a:rPr lang="en-US" altLang="zh-CN" sz="2800" b="1">
                <a:solidFill>
                  <a:srgbClr val="000000"/>
                </a:solidFill>
                <a:latin typeface="Times New Roman" panose="02020603050405020304" pitchFamily="18" charset="0"/>
              </a:rPr>
              <a:t>x= 16</a:t>
            </a:r>
            <a:r>
              <a:rPr lang="zh-CN" altLang="en-US" sz="2800" b="1">
                <a:solidFill>
                  <a:srgbClr val="000000"/>
                </a:solidFill>
                <a:latin typeface="Times New Roman" panose="02020603050405020304" pitchFamily="18" charset="0"/>
              </a:rPr>
              <a:t>代入</a:t>
            </a:r>
            <a:r>
              <a:rPr lang="zh-CN" altLang="en-US" sz="2800" b="1">
                <a:solidFill>
                  <a:srgbClr val="000000"/>
                </a:solidFill>
                <a:latin typeface="宋体" panose="02010600030101010101" pitchFamily="2" charset="-122"/>
              </a:rPr>
              <a:t>①</a:t>
            </a:r>
            <a:r>
              <a:rPr lang="zh-CN" altLang="en-US" sz="2800" b="1">
                <a:solidFill>
                  <a:srgbClr val="000000"/>
                </a:solidFill>
                <a:latin typeface="Times New Roman" panose="02020603050405020304" pitchFamily="18" charset="0"/>
              </a:rPr>
              <a:t> ，得   </a:t>
            </a:r>
            <a:r>
              <a:rPr lang="en-US" altLang="zh-CN" sz="2800" b="1">
                <a:solidFill>
                  <a:srgbClr val="000000"/>
                </a:solidFill>
                <a:latin typeface="Times New Roman" panose="02020603050405020304" pitchFamily="18" charset="0"/>
              </a:rPr>
              <a:t>y=4</a:t>
            </a:r>
          </a:p>
        </p:txBody>
      </p:sp>
      <p:sp>
        <p:nvSpPr>
          <p:cNvPr id="51218" name="Text Box 18"/>
          <p:cNvSpPr txBox="1">
            <a:spLocks noChangeArrowheads="1"/>
          </p:cNvSpPr>
          <p:nvPr/>
        </p:nvSpPr>
        <p:spPr bwMode="auto">
          <a:xfrm>
            <a:off x="0" y="4579938"/>
            <a:ext cx="45720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所以这个方程组的解是</a:t>
            </a:r>
          </a:p>
          <a:p>
            <a:endParaRPr lang="en-US" altLang="zh-CN">
              <a:solidFill>
                <a:srgbClr val="000000"/>
              </a:solidFill>
            </a:endParaRPr>
          </a:p>
        </p:txBody>
      </p:sp>
      <p:sp>
        <p:nvSpPr>
          <p:cNvPr id="51223" name="Rectangle 23"/>
          <p:cNvSpPr>
            <a:spLocks noChangeArrowheads="1"/>
          </p:cNvSpPr>
          <p:nvPr/>
        </p:nvSpPr>
        <p:spPr bwMode="auto">
          <a:xfrm>
            <a:off x="304800" y="5300663"/>
            <a:ext cx="556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500X+500y-9600</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400</a:t>
            </a:r>
          </a:p>
        </p:txBody>
      </p:sp>
      <p:sp>
        <p:nvSpPr>
          <p:cNvPr id="51224" name="Rectangle 24"/>
          <p:cNvSpPr>
            <a:spLocks noChangeArrowheads="1"/>
          </p:cNvSpPr>
          <p:nvPr/>
        </p:nvSpPr>
        <p:spPr bwMode="auto">
          <a:xfrm>
            <a:off x="206375" y="5795963"/>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答</a:t>
            </a:r>
            <a:r>
              <a:rPr lang="en-US" altLang="zh-CN" sz="2800" b="1">
                <a:solidFill>
                  <a:prstClr val="black"/>
                </a:solidFill>
                <a:latin typeface="Times New Roman" panose="02020603050405020304" pitchFamily="18" charset="0"/>
              </a:rPr>
              <a:t>:</a:t>
            </a:r>
            <a:r>
              <a:rPr lang="zh-CN" altLang="en-US" sz="2800" b="1">
                <a:solidFill>
                  <a:srgbClr val="000000"/>
                </a:solidFill>
                <a:latin typeface="Times New Roman" panose="02020603050405020304" pitchFamily="18" charset="0"/>
              </a:rPr>
              <a:t>买</a:t>
            </a:r>
            <a:r>
              <a:rPr lang="en-US" altLang="zh-CN" sz="2800" b="1">
                <a:solidFill>
                  <a:srgbClr val="000000"/>
                </a:solidFill>
                <a:latin typeface="Times New Roman" panose="02020603050405020304" pitchFamily="18" charset="0"/>
              </a:rPr>
              <a:t>500</a:t>
            </a:r>
            <a:r>
              <a:rPr lang="zh-CN" altLang="en-US" sz="2800" b="1">
                <a:solidFill>
                  <a:srgbClr val="000000"/>
                </a:solidFill>
                <a:latin typeface="Times New Roman" panose="02020603050405020304" pitchFamily="18" charset="0"/>
              </a:rPr>
              <a:t>件</a:t>
            </a:r>
            <a:r>
              <a:rPr lang="en-US" altLang="zh-CN" sz="2800" b="1">
                <a:solidFill>
                  <a:srgbClr val="000000"/>
                </a:solidFill>
                <a:latin typeface="Times New Roman" panose="02020603050405020304" pitchFamily="18" charset="0"/>
              </a:rPr>
              <a:t>A</a:t>
            </a:r>
            <a:r>
              <a:rPr lang="zh-CN" altLang="en-US" sz="2800" b="1">
                <a:solidFill>
                  <a:srgbClr val="000000"/>
                </a:solidFill>
                <a:latin typeface="Times New Roman" panose="02020603050405020304" pitchFamily="18" charset="0"/>
              </a:rPr>
              <a:t>商品和</a:t>
            </a:r>
            <a:r>
              <a:rPr lang="en-US" altLang="zh-CN" sz="2800" b="1">
                <a:solidFill>
                  <a:srgbClr val="000000"/>
                </a:solidFill>
                <a:latin typeface="Times New Roman" panose="02020603050405020304" pitchFamily="18" charset="0"/>
              </a:rPr>
              <a:t>500</a:t>
            </a:r>
            <a:r>
              <a:rPr lang="zh-CN" altLang="en-US" sz="2800" b="1">
                <a:solidFill>
                  <a:srgbClr val="000000"/>
                </a:solidFill>
                <a:latin typeface="Times New Roman" panose="02020603050405020304" pitchFamily="18" charset="0"/>
              </a:rPr>
              <a:t>件</a:t>
            </a:r>
            <a:r>
              <a:rPr lang="en-US" altLang="zh-CN" sz="2800" b="1">
                <a:solidFill>
                  <a:srgbClr val="000000"/>
                </a:solidFill>
                <a:latin typeface="Times New Roman" panose="02020603050405020304" pitchFamily="18" charset="0"/>
              </a:rPr>
              <a:t>B</a:t>
            </a:r>
            <a:r>
              <a:rPr lang="zh-CN" altLang="en-US" sz="2800" b="1">
                <a:solidFill>
                  <a:srgbClr val="000000"/>
                </a:solidFill>
                <a:latin typeface="Times New Roman" panose="02020603050405020304" pitchFamily="18" charset="0"/>
              </a:rPr>
              <a:t>商品用了</a:t>
            </a:r>
            <a:r>
              <a:rPr lang="en-US" altLang="zh-CN" sz="2800" b="1">
                <a:solidFill>
                  <a:srgbClr val="000000"/>
                </a:solidFill>
                <a:latin typeface="Times New Roman" panose="02020603050405020304" pitchFamily="18" charset="0"/>
              </a:rPr>
              <a:t>9600</a:t>
            </a:r>
            <a:r>
              <a:rPr lang="zh-CN" altLang="en-US" sz="2800" b="1">
                <a:solidFill>
                  <a:srgbClr val="000000"/>
                </a:solidFill>
                <a:latin typeface="Times New Roman" panose="02020603050405020304" pitchFamily="18" charset="0"/>
              </a:rPr>
              <a:t>元</a:t>
            </a:r>
            <a:r>
              <a:rPr lang="en-US" altLang="zh-CN" sz="2800" b="1">
                <a:solidFill>
                  <a:srgbClr val="000000"/>
                </a:solidFill>
                <a:latin typeface="Times New Roman" panose="02020603050405020304" pitchFamily="18" charset="0"/>
              </a:rPr>
              <a:t>, </a:t>
            </a:r>
            <a:r>
              <a:rPr lang="zh-CN" altLang="en-US" sz="2800" b="1">
                <a:solidFill>
                  <a:srgbClr val="000000"/>
                </a:solidFill>
                <a:latin typeface="Times New Roman" panose="02020603050405020304" pitchFamily="18" charset="0"/>
              </a:rPr>
              <a:t>比不打折少花</a:t>
            </a:r>
            <a:r>
              <a:rPr lang="en-US" altLang="zh-CN" sz="2800" b="1">
                <a:solidFill>
                  <a:srgbClr val="000000"/>
                </a:solidFill>
                <a:latin typeface="Times New Roman" panose="02020603050405020304" pitchFamily="18" charset="0"/>
              </a:rPr>
              <a:t>400</a:t>
            </a:r>
            <a:r>
              <a:rPr lang="zh-CN" altLang="en-US" sz="2800" b="1">
                <a:solidFill>
                  <a:srgbClr val="000000"/>
                </a:solidFill>
                <a:latin typeface="Times New Roman" panose="02020603050405020304" pitchFamily="18" charset="0"/>
              </a:rPr>
              <a:t>元</a:t>
            </a:r>
            <a:r>
              <a:rPr lang="en-US" altLang="zh-CN" sz="2800" b="1">
                <a:solidFill>
                  <a:srgbClr val="000000"/>
                </a:solidFill>
                <a:latin typeface="Times New Roman" panose="02020603050405020304" pitchFamily="18" charset="0"/>
              </a:rPr>
              <a:t>.</a:t>
            </a:r>
          </a:p>
        </p:txBody>
      </p:sp>
      <p:sp>
        <p:nvSpPr>
          <p:cNvPr id="51225" name="Rectangle 25"/>
          <p:cNvSpPr>
            <a:spLocks noChangeArrowheads="1"/>
          </p:cNvSpPr>
          <p:nvPr/>
        </p:nvSpPr>
        <p:spPr bwMode="auto">
          <a:xfrm>
            <a:off x="2667000" y="914400"/>
            <a:ext cx="825500" cy="519113"/>
          </a:xfrm>
          <a:prstGeom prst="rect">
            <a:avLst/>
          </a:prstGeom>
          <a:noFill/>
          <a:ln w="9525">
            <a:noFill/>
            <a:miter lim="800000"/>
          </a:ln>
          <a:effectLst/>
        </p:spPr>
        <p:txBody>
          <a:bodyPr wrap="none">
            <a:spAutoFit/>
          </a:bodyPr>
          <a:lstStyle/>
          <a:p>
            <a:pPr>
              <a:defRPr/>
            </a:pPr>
            <a:r>
              <a:rPr lang="en-US" altLang="zh-CN" sz="2800" b="1">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P</a:t>
            </a:r>
            <a:r>
              <a:rPr lang="en-US" altLang="zh-CN" sz="2800" b="1" baseline="-25000">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117</a:t>
            </a:r>
          </a:p>
        </p:txBody>
      </p:sp>
      <p:grpSp>
        <p:nvGrpSpPr>
          <p:cNvPr id="4" name="Group 27"/>
          <p:cNvGrpSpPr/>
          <p:nvPr/>
        </p:nvGrpSpPr>
        <p:grpSpPr bwMode="auto">
          <a:xfrm>
            <a:off x="3419475" y="4275138"/>
            <a:ext cx="2286000" cy="1098550"/>
            <a:chOff x="2925" y="2523"/>
            <a:chExt cx="1440" cy="692"/>
          </a:xfrm>
        </p:grpSpPr>
        <p:sp>
          <p:nvSpPr>
            <p:cNvPr id="8214" name="Text Box 20"/>
            <p:cNvSpPr txBox="1">
              <a:spLocks noChangeArrowheads="1"/>
            </p:cNvSpPr>
            <p:nvPr/>
          </p:nvSpPr>
          <p:spPr bwMode="auto">
            <a:xfrm>
              <a:off x="2925" y="2523"/>
              <a:ext cx="1440"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6600">
                  <a:solidFill>
                    <a:srgbClr val="3333FF"/>
                  </a:solidFill>
                  <a:latin typeface="Arial Black" panose="020B0A04020102020204" pitchFamily="34" charset="0"/>
                </a:rPr>
                <a:t>｛</a:t>
              </a:r>
            </a:p>
          </p:txBody>
        </p:sp>
        <p:sp>
          <p:nvSpPr>
            <p:cNvPr id="8215" name="Text Box 21"/>
            <p:cNvSpPr txBox="1">
              <a:spLocks noChangeArrowheads="1"/>
            </p:cNvSpPr>
            <p:nvPr/>
          </p:nvSpPr>
          <p:spPr bwMode="auto">
            <a:xfrm>
              <a:off x="3425" y="2614"/>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3333FF"/>
                  </a:solidFill>
                  <a:latin typeface="Tahoma" panose="020B0604030504040204" pitchFamily="34" charset="0"/>
                </a:rPr>
                <a:t>X=16</a:t>
              </a:r>
              <a:endParaRPr kumimoji="1" lang="en-US" altLang="zh-CN" sz="2400" b="1">
                <a:solidFill>
                  <a:prstClr val="black"/>
                </a:solidFill>
                <a:latin typeface="Times New Roman" panose="02020603050405020304" pitchFamily="18" charset="0"/>
              </a:endParaRPr>
            </a:p>
          </p:txBody>
        </p:sp>
        <p:sp>
          <p:nvSpPr>
            <p:cNvPr id="8216" name="Text Box 26"/>
            <p:cNvSpPr txBox="1">
              <a:spLocks noChangeArrowheads="1"/>
            </p:cNvSpPr>
            <p:nvPr/>
          </p:nvSpPr>
          <p:spPr bwMode="auto">
            <a:xfrm>
              <a:off x="3424" y="2876"/>
              <a:ext cx="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3333FF"/>
                  </a:solidFill>
                  <a:latin typeface="Tahoma" panose="020B0604030504040204" pitchFamily="34" charset="0"/>
                </a:rPr>
                <a:t>y=4</a:t>
              </a:r>
              <a:endParaRPr kumimoji="1" lang="en-US" altLang="zh-CN" sz="2400" b="1">
                <a:solidFill>
                  <a:prstClr val="black"/>
                </a:solidFill>
                <a:latin typeface="Times New Roman" panose="02020603050405020304" pitchFamily="18" charset="0"/>
              </a:endParaRPr>
            </a:p>
          </p:txBody>
        </p:sp>
      </p:grpSp>
    </p:spTree>
    <p:extLst>
      <p:ext uri="{BB962C8B-B14F-4D97-AF65-F5344CB8AC3E}">
        <p14:creationId xmlns:p14="http://schemas.microsoft.com/office/powerpoint/2010/main" val="4256769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linds(horizontal)">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9"/>
                                        </p:tgtEl>
                                        <p:attrNameLst>
                                          <p:attrName>style.visibility</p:attrName>
                                        </p:attrNameLst>
                                      </p:cBhvr>
                                      <p:to>
                                        <p:strVal val="visible"/>
                                      </p:to>
                                    </p:set>
                                    <p:animEffect transition="in" filter="blinds(horizontal)">
                                      <p:cBhvr>
                                        <p:cTn id="17" dur="500"/>
                                        <p:tgtEl>
                                          <p:spTgt spid="5120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1214"/>
                                        </p:tgtEl>
                                        <p:attrNameLst>
                                          <p:attrName>style.visibility</p:attrName>
                                        </p:attrNameLst>
                                      </p:cBhvr>
                                      <p:to>
                                        <p:strVal val="visible"/>
                                      </p:to>
                                    </p:set>
                                    <p:anim calcmode="lin" valueType="num">
                                      <p:cBhvr additive="base">
                                        <p:cTn id="27" dur="500" fill="hold"/>
                                        <p:tgtEl>
                                          <p:spTgt spid="51214"/>
                                        </p:tgtEl>
                                        <p:attrNameLst>
                                          <p:attrName>ppt_x</p:attrName>
                                        </p:attrNameLst>
                                      </p:cBhvr>
                                      <p:tavLst>
                                        <p:tav tm="0">
                                          <p:val>
                                            <p:strVal val="0-#ppt_w/2"/>
                                          </p:val>
                                        </p:tav>
                                        <p:tav tm="100000">
                                          <p:val>
                                            <p:strVal val="#ppt_x"/>
                                          </p:val>
                                        </p:tav>
                                      </p:tavLst>
                                    </p:anim>
                                    <p:anim calcmode="lin" valueType="num">
                                      <p:cBhvr additive="base">
                                        <p:cTn id="28" dur="500" fill="hold"/>
                                        <p:tgtEl>
                                          <p:spTgt spid="512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1215"/>
                                        </p:tgtEl>
                                        <p:attrNameLst>
                                          <p:attrName>style.visibility</p:attrName>
                                        </p:attrNameLst>
                                      </p:cBhvr>
                                      <p:to>
                                        <p:strVal val="visible"/>
                                      </p:to>
                                    </p:set>
                                    <p:animEffect transition="in" filter="blinds(horizontal)">
                                      <p:cBhvr>
                                        <p:cTn id="33" dur="500"/>
                                        <p:tgtEl>
                                          <p:spTgt spid="512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1216"/>
                                        </p:tgtEl>
                                        <p:attrNameLst>
                                          <p:attrName>style.visibility</p:attrName>
                                        </p:attrNameLst>
                                      </p:cBhvr>
                                      <p:to>
                                        <p:strVal val="visible"/>
                                      </p:to>
                                    </p:set>
                                    <p:animEffect transition="in" filter="blinds(horizontal)">
                                      <p:cBhvr>
                                        <p:cTn id="38" dur="500"/>
                                        <p:tgtEl>
                                          <p:spTgt spid="512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1217"/>
                                        </p:tgtEl>
                                        <p:attrNameLst>
                                          <p:attrName>style.visibility</p:attrName>
                                        </p:attrNameLst>
                                      </p:cBhvr>
                                      <p:to>
                                        <p:strVal val="visible"/>
                                      </p:to>
                                    </p:set>
                                    <p:animEffect transition="in" filter="blinds(horizontal)">
                                      <p:cBhvr>
                                        <p:cTn id="43" dur="500"/>
                                        <p:tgtEl>
                                          <p:spTgt spid="51217"/>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51218"/>
                                        </p:tgtEl>
                                        <p:attrNameLst>
                                          <p:attrName>style.visibility</p:attrName>
                                        </p:attrNameLst>
                                      </p:cBhvr>
                                      <p:to>
                                        <p:strVal val="visible"/>
                                      </p:to>
                                    </p:set>
                                    <p:animEffect transition="in" filter="checkerboard(across)">
                                      <p:cBhvr>
                                        <p:cTn id="48" dur="500"/>
                                        <p:tgtEl>
                                          <p:spTgt spid="5121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1223"/>
                                        </p:tgtEl>
                                        <p:attrNameLst>
                                          <p:attrName>style.visibility</p:attrName>
                                        </p:attrNameLst>
                                      </p:cBhvr>
                                      <p:to>
                                        <p:strVal val="visible"/>
                                      </p:to>
                                    </p:set>
                                    <p:animEffect transition="in" filter="blinds(horizontal)">
                                      <p:cBhvr>
                                        <p:cTn id="57" dur="500"/>
                                        <p:tgtEl>
                                          <p:spTgt spid="512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1224"/>
                                        </p:tgtEl>
                                        <p:attrNameLst>
                                          <p:attrName>style.visibility</p:attrName>
                                        </p:attrNameLst>
                                      </p:cBhvr>
                                      <p:to>
                                        <p:strVal val="visible"/>
                                      </p:to>
                                    </p:set>
                                    <p:animEffect transition="in" filter="blinds(horizontal)">
                                      <p:cBhvr>
                                        <p:cTn id="62" dur="500"/>
                                        <p:tgtEl>
                                          <p:spTgt spid="51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51209" grpId="0" autoUpdateAnimBg="0"/>
      <p:bldP spid="51214" grpId="0" autoUpdateAnimBg="0"/>
      <p:bldP spid="51215" grpId="0" autoUpdateAnimBg="0"/>
      <p:bldP spid="51216" grpId="0" autoUpdateAnimBg="0"/>
      <p:bldP spid="51217" grpId="0" autoUpdateAnimBg="0"/>
      <p:bldP spid="51218" grpId="0" autoUpdateAnimBg="0"/>
      <p:bldP spid="51223" grpId="0" autoUpdateAnimBg="0"/>
      <p:bldP spid="5122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1028"/>
          <p:cNvSpPr>
            <a:spLocks noChangeArrowheads="1"/>
          </p:cNvSpPr>
          <p:nvPr/>
        </p:nvSpPr>
        <p:spPr bwMode="auto">
          <a:xfrm>
            <a:off x="152400" y="304800"/>
            <a:ext cx="8534400" cy="2041525"/>
          </a:xfrm>
          <a:prstGeom prst="rect">
            <a:avLst/>
          </a:prstGeom>
          <a:noFill/>
          <a:ln w="9525">
            <a:noFill/>
            <a:miter lim="800000"/>
          </a:ln>
          <a:effectLst/>
        </p:spPr>
        <p:txBody>
          <a:bodyPr>
            <a:spAutoFit/>
          </a:bodyPr>
          <a:lstStyle/>
          <a:p>
            <a:pPr algn="just">
              <a:defRPr/>
            </a:pP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1. </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如果一个两位数的十位数字为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，个位上的数字为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，那么这个两位数可表示为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___________;</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如果交换个位和十位数字</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得到的新两位数为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________.</a:t>
            </a:r>
            <a:r>
              <a:rPr kumimoji="1" lang="en-US" altLang="zh-CN" sz="3200" b="1" u="sng">
                <a:solidFill>
                  <a:srgbClr val="0000FF"/>
                </a:solidFill>
                <a:latin typeface="Times New Roman" panose="02020603050405020304" pitchFamily="18" charset="0"/>
              </a:rPr>
              <a:t>   </a:t>
            </a:r>
            <a:endParaRPr kumimoji="1" lang="en-US" altLang="zh-CN" sz="3200" b="1">
              <a:solidFill>
                <a:srgbClr val="0000FF"/>
              </a:solidFill>
              <a:latin typeface="Times New Roman" panose="02020603050405020304" pitchFamily="18" charset="0"/>
            </a:endParaRPr>
          </a:p>
        </p:txBody>
      </p:sp>
      <p:sp>
        <p:nvSpPr>
          <p:cNvPr id="46085" name="Rectangle 1029"/>
          <p:cNvSpPr>
            <a:spLocks noChangeArrowheads="1"/>
          </p:cNvSpPr>
          <p:nvPr/>
        </p:nvSpPr>
        <p:spPr bwMode="auto">
          <a:xfrm>
            <a:off x="0" y="4953000"/>
            <a:ext cx="8763000" cy="1554163"/>
          </a:xfrm>
          <a:prstGeom prst="rect">
            <a:avLst/>
          </a:prstGeom>
          <a:noFill/>
          <a:ln w="9525">
            <a:noFill/>
            <a:miter lim="800000"/>
          </a:ln>
          <a:effectLst/>
        </p:spPr>
        <p:txBody>
          <a:bodyPr>
            <a:spAutoFit/>
          </a:bodyPr>
          <a:lstStyle/>
          <a:p>
            <a:pPr marL="342900" indent="-342900">
              <a:buFontTx/>
              <a:buAutoNum type="arabicPeriod" startAt="3"/>
              <a:defRPr/>
            </a:pP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一个两位数的十位数字为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，个位上的数字为 </a:t>
            </a:r>
          </a:p>
          <a:p>
            <a:pPr marL="342900" indent="-342900">
              <a:defRPr/>
            </a:pP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   </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，如果在它们的中间加一个零</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变成一个三位数</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那么这个三位数可表示为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___________.</a:t>
            </a:r>
          </a:p>
        </p:txBody>
      </p:sp>
      <p:sp>
        <p:nvSpPr>
          <p:cNvPr id="46086" name="Rectangle 1030"/>
          <p:cNvSpPr>
            <a:spLocks noChangeArrowheads="1"/>
          </p:cNvSpPr>
          <p:nvPr/>
        </p:nvSpPr>
        <p:spPr bwMode="auto">
          <a:xfrm>
            <a:off x="228600" y="2438400"/>
            <a:ext cx="8610600" cy="2528888"/>
          </a:xfrm>
          <a:prstGeom prst="rect">
            <a:avLst/>
          </a:prstGeom>
          <a:noFill/>
          <a:ln w="9525">
            <a:noFill/>
            <a:miter lim="800000"/>
          </a:ln>
          <a:effectLst/>
        </p:spPr>
        <p:txBody>
          <a:bodyPr>
            <a:spAutoFit/>
          </a:bodyPr>
          <a:lstStyle/>
          <a:p>
            <a:pPr eaLnBrk="0" hangingPunct="0">
              <a:defRPr/>
            </a:pP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2.  </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两个两位数分别为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和</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，如果将</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放到</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的左边就得到一个四位数</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那么这个四位数可表示为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___________;</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如果将</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放到</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的右边就得到一个新的四位数</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a:t>
            </a:r>
            <a:r>
              <a:rPr kumimoji="1" lang="zh-CN" altLang="en-US" sz="3200" b="1">
                <a:solidFill>
                  <a:srgbClr val="0000FF"/>
                </a:solidFill>
                <a:effectLst>
                  <a:outerShdw blurRad="38100" dist="38100" dir="2700000" algn="tl">
                    <a:srgbClr val="C0C0C0"/>
                  </a:outerShdw>
                </a:effectLst>
                <a:latin typeface="Times New Roman" panose="02020603050405020304" pitchFamily="18" charset="0"/>
              </a:rPr>
              <a:t>那么这个新的四位数可表示为</a:t>
            </a:r>
            <a:r>
              <a:rPr kumimoji="1" lang="en-US" altLang="zh-CN" sz="3200" b="1">
                <a:solidFill>
                  <a:srgbClr val="0000FF"/>
                </a:solidFill>
                <a:effectLst>
                  <a:outerShdw blurRad="38100" dist="38100" dir="2700000" algn="tl">
                    <a:srgbClr val="C0C0C0"/>
                  </a:outerShdw>
                </a:effectLst>
                <a:latin typeface="Times New Roman" panose="02020603050405020304" pitchFamily="18" charset="0"/>
              </a:rPr>
              <a:t>___________.</a:t>
            </a:r>
          </a:p>
        </p:txBody>
      </p:sp>
      <p:sp>
        <p:nvSpPr>
          <p:cNvPr id="46087" name="Rectangle 1031"/>
          <p:cNvSpPr>
            <a:spLocks noChangeArrowheads="1"/>
          </p:cNvSpPr>
          <p:nvPr/>
        </p:nvSpPr>
        <p:spPr bwMode="auto">
          <a:xfrm>
            <a:off x="6659563" y="692150"/>
            <a:ext cx="1228725" cy="579438"/>
          </a:xfrm>
          <a:prstGeom prst="rect">
            <a:avLst/>
          </a:prstGeom>
          <a:noFill/>
          <a:ln w="9525">
            <a:noFill/>
            <a:miter lim="800000"/>
          </a:ln>
          <a:effectLst/>
        </p:spPr>
        <p:txBody>
          <a:bodyPr wrap="none">
            <a:spAutoFit/>
          </a:bodyPr>
          <a:lstStyle/>
          <a:p>
            <a:pPr>
              <a:defRPr/>
            </a:pPr>
            <a:r>
              <a:rPr kumimoji="1" lang="en-US" altLang="zh-CN" sz="3200" b="1">
                <a:solidFill>
                  <a:srgbClr val="FF0000"/>
                </a:solidFill>
                <a:effectLst>
                  <a:outerShdw blurRad="38100" dist="38100" dir="2700000" algn="tl">
                    <a:srgbClr val="C0C0C0"/>
                  </a:outerShdw>
                </a:effectLst>
                <a:latin typeface="Times New Roman" panose="02020603050405020304" pitchFamily="18" charset="0"/>
              </a:rPr>
              <a:t>10x+y</a:t>
            </a:r>
          </a:p>
        </p:txBody>
      </p:sp>
      <p:sp>
        <p:nvSpPr>
          <p:cNvPr id="46088" name="Rectangle 1032"/>
          <p:cNvSpPr>
            <a:spLocks noChangeArrowheads="1"/>
          </p:cNvSpPr>
          <p:nvPr/>
        </p:nvSpPr>
        <p:spPr bwMode="auto">
          <a:xfrm>
            <a:off x="611188" y="1700213"/>
            <a:ext cx="1228725" cy="579437"/>
          </a:xfrm>
          <a:prstGeom prst="rect">
            <a:avLst/>
          </a:prstGeom>
          <a:noFill/>
          <a:ln w="9525">
            <a:noFill/>
            <a:miter lim="800000"/>
          </a:ln>
          <a:effectLst/>
        </p:spPr>
        <p:txBody>
          <a:bodyPr wrap="none">
            <a:spAutoFit/>
          </a:bodyPr>
          <a:lstStyle/>
          <a:p>
            <a:pPr>
              <a:defRPr/>
            </a:pPr>
            <a:r>
              <a:rPr kumimoji="1" lang="en-US" altLang="zh-CN" sz="3200" b="1">
                <a:solidFill>
                  <a:srgbClr val="FF0000"/>
                </a:solidFill>
                <a:effectLst>
                  <a:outerShdw blurRad="38100" dist="38100" dir="2700000" algn="tl">
                    <a:srgbClr val="C0C0C0"/>
                  </a:outerShdw>
                </a:effectLst>
                <a:latin typeface="Times New Roman" panose="02020603050405020304" pitchFamily="18" charset="0"/>
              </a:rPr>
              <a:t>10y+x</a:t>
            </a:r>
          </a:p>
        </p:txBody>
      </p:sp>
      <p:sp>
        <p:nvSpPr>
          <p:cNvPr id="46089" name="Rectangle 1033"/>
          <p:cNvSpPr>
            <a:spLocks noChangeArrowheads="1"/>
          </p:cNvSpPr>
          <p:nvPr/>
        </p:nvSpPr>
        <p:spPr bwMode="auto">
          <a:xfrm>
            <a:off x="468313" y="3357563"/>
            <a:ext cx="1431925" cy="579437"/>
          </a:xfrm>
          <a:prstGeom prst="rect">
            <a:avLst/>
          </a:prstGeom>
          <a:noFill/>
          <a:ln w="9525">
            <a:noFill/>
            <a:miter lim="800000"/>
          </a:ln>
          <a:effectLst/>
        </p:spPr>
        <p:txBody>
          <a:bodyPr wrap="none">
            <a:spAutoFit/>
          </a:bodyPr>
          <a:lstStyle/>
          <a:p>
            <a:pPr>
              <a:defRPr/>
            </a:pPr>
            <a:r>
              <a:rPr kumimoji="1" lang="en-US" altLang="zh-CN" sz="3200" b="1">
                <a:solidFill>
                  <a:srgbClr val="FF0000"/>
                </a:solidFill>
                <a:effectLst>
                  <a:outerShdw blurRad="38100" dist="38100" dir="2700000" algn="tl">
                    <a:srgbClr val="C0C0C0"/>
                  </a:outerShdw>
                </a:effectLst>
                <a:latin typeface="Times New Roman" panose="02020603050405020304" pitchFamily="18" charset="0"/>
              </a:rPr>
              <a:t>100x+y</a:t>
            </a:r>
          </a:p>
        </p:txBody>
      </p:sp>
      <p:sp>
        <p:nvSpPr>
          <p:cNvPr id="46090" name="Rectangle 1034"/>
          <p:cNvSpPr>
            <a:spLocks noChangeArrowheads="1"/>
          </p:cNvSpPr>
          <p:nvPr/>
        </p:nvSpPr>
        <p:spPr bwMode="auto">
          <a:xfrm>
            <a:off x="539750" y="4365625"/>
            <a:ext cx="1431925" cy="579438"/>
          </a:xfrm>
          <a:prstGeom prst="rect">
            <a:avLst/>
          </a:prstGeom>
          <a:noFill/>
          <a:ln w="9525">
            <a:noFill/>
            <a:miter lim="800000"/>
          </a:ln>
          <a:effectLst/>
        </p:spPr>
        <p:txBody>
          <a:bodyPr wrap="none">
            <a:spAutoFit/>
          </a:bodyPr>
          <a:lstStyle/>
          <a:p>
            <a:pPr>
              <a:defRPr/>
            </a:pPr>
            <a:r>
              <a:rPr kumimoji="1" lang="en-US" altLang="zh-CN" sz="3200" b="1">
                <a:solidFill>
                  <a:srgbClr val="FF0000"/>
                </a:solidFill>
                <a:effectLst>
                  <a:outerShdw blurRad="38100" dist="38100" dir="2700000" algn="tl">
                    <a:srgbClr val="C0C0C0"/>
                  </a:outerShdw>
                </a:effectLst>
                <a:latin typeface="Times New Roman" panose="02020603050405020304" pitchFamily="18" charset="0"/>
              </a:rPr>
              <a:t>100y+x</a:t>
            </a:r>
          </a:p>
        </p:txBody>
      </p:sp>
      <p:sp>
        <p:nvSpPr>
          <p:cNvPr id="46091" name="Rectangle 1035"/>
          <p:cNvSpPr>
            <a:spLocks noChangeArrowheads="1"/>
          </p:cNvSpPr>
          <p:nvPr/>
        </p:nvSpPr>
        <p:spPr bwMode="auto">
          <a:xfrm>
            <a:off x="5580063" y="5876925"/>
            <a:ext cx="1450975" cy="579438"/>
          </a:xfrm>
          <a:prstGeom prst="rect">
            <a:avLst/>
          </a:prstGeom>
          <a:noFill/>
          <a:ln w="9525">
            <a:noFill/>
            <a:miter lim="800000"/>
          </a:ln>
          <a:effectLst/>
        </p:spPr>
        <p:txBody>
          <a:bodyPr>
            <a:spAutoFit/>
          </a:bodyPr>
          <a:lstStyle/>
          <a:p>
            <a:pPr>
              <a:defRPr/>
            </a:pPr>
            <a:r>
              <a:rPr kumimoji="1" lang="en-US" altLang="zh-CN" sz="3200" b="1">
                <a:solidFill>
                  <a:srgbClr val="FF0000"/>
                </a:solidFill>
                <a:effectLst>
                  <a:outerShdw blurRad="38100" dist="38100" dir="2700000" algn="tl">
                    <a:srgbClr val="C0C0C0"/>
                  </a:outerShdw>
                </a:effectLst>
                <a:latin typeface="Times New Roman" panose="02020603050405020304" pitchFamily="18" charset="0"/>
              </a:rPr>
              <a:t>100x+y</a:t>
            </a:r>
          </a:p>
        </p:txBody>
      </p:sp>
    </p:spTree>
    <p:extLst>
      <p:ext uri="{BB962C8B-B14F-4D97-AF65-F5344CB8AC3E}">
        <p14:creationId xmlns:p14="http://schemas.microsoft.com/office/powerpoint/2010/main" val="367933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0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60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utoUpdateAnimBg="0"/>
      <p:bldP spid="46088" grpId="0" autoUpdateAnimBg="0"/>
      <p:bldP spid="46089" grpId="0" autoUpdateAnimBg="0"/>
      <p:bldP spid="46090" grpId="0" autoUpdateAnimBg="0"/>
      <p:bldP spid="46091"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304800" y="228600"/>
            <a:ext cx="8604250" cy="2530475"/>
          </a:xfrm>
          <a:prstGeom prst="rect">
            <a:avLst/>
          </a:prstGeom>
          <a:noFill/>
          <a:ln w="9525">
            <a:noFill/>
            <a:miter lim="800000"/>
          </a:ln>
          <a:effectLst/>
        </p:spPr>
        <p:txBody>
          <a:bodyPr>
            <a:spAutoFit/>
          </a:bodyPr>
          <a:lstStyle/>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例 </a:t>
            </a: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1 </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已知一个两位数，十位数字是</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个位数字的</a:t>
            </a: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4 </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倍，将十位数字与个</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位数字对调所得的新数比原数小</a:t>
            </a: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27</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求这个两位数。</a:t>
            </a:r>
          </a:p>
        </p:txBody>
      </p:sp>
      <p:graphicFrame>
        <p:nvGraphicFramePr>
          <p:cNvPr id="2096" name="Group 48"/>
          <p:cNvGraphicFramePr>
            <a:graphicFrameLocks noGrp="1"/>
          </p:cNvGraphicFramePr>
          <p:nvPr/>
        </p:nvGraphicFramePr>
        <p:xfrm>
          <a:off x="684213" y="4005263"/>
          <a:ext cx="7704137" cy="2447925"/>
        </p:xfrm>
        <a:graphic>
          <a:graphicData uri="http://schemas.openxmlformats.org/drawingml/2006/table">
            <a:tbl>
              <a:tblPr/>
              <a:tblGrid>
                <a:gridCol w="1352550">
                  <a:extLst>
                    <a:ext uri="{9D8B030D-6E8A-4147-A177-3AD203B41FA5}">
                      <a16:colId xmlns:a16="http://schemas.microsoft.com/office/drawing/2014/main" val="20000"/>
                    </a:ext>
                  </a:extLst>
                </a:gridCol>
                <a:gridCol w="1262062">
                  <a:extLst>
                    <a:ext uri="{9D8B030D-6E8A-4147-A177-3AD203B41FA5}">
                      <a16:colId xmlns:a16="http://schemas.microsoft.com/office/drawing/2014/main" val="20001"/>
                    </a:ext>
                  </a:extLst>
                </a:gridCol>
                <a:gridCol w="1131888">
                  <a:extLst>
                    <a:ext uri="{9D8B030D-6E8A-4147-A177-3AD203B41FA5}">
                      <a16:colId xmlns:a16="http://schemas.microsoft.com/office/drawing/2014/main" val="20002"/>
                    </a:ext>
                  </a:extLst>
                </a:gridCol>
                <a:gridCol w="3957637">
                  <a:extLst>
                    <a:ext uri="{9D8B030D-6E8A-4147-A177-3AD203B41FA5}">
                      <a16:colId xmlns:a16="http://schemas.microsoft.com/office/drawing/2014/main" val="20003"/>
                    </a:ext>
                  </a:extLst>
                </a:gridCol>
              </a:tblGrid>
              <a:tr h="7207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十位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个位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两位数的代数式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原数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新数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072" name="Text Box 24"/>
          <p:cNvSpPr txBox="1">
            <a:spLocks noChangeArrowheads="1"/>
          </p:cNvSpPr>
          <p:nvPr/>
        </p:nvSpPr>
        <p:spPr bwMode="auto">
          <a:xfrm>
            <a:off x="468313" y="3141663"/>
            <a:ext cx="8915400" cy="701675"/>
          </a:xfrm>
          <a:prstGeom prst="rect">
            <a:avLst/>
          </a:prstGeom>
          <a:noFill/>
          <a:ln w="9525">
            <a:noFill/>
            <a:miter lim="800000"/>
          </a:ln>
          <a:effectLst/>
        </p:spPr>
        <p:txBody>
          <a:bodyPr>
            <a:spAutoFit/>
          </a:bodyPr>
          <a:lstStyle/>
          <a:p>
            <a:pPr>
              <a:defRPr/>
            </a:pP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若设十位数字为</a:t>
            </a:r>
            <a:r>
              <a:rPr kumimoji="1" lang="en-US" altLang="zh-CN" sz="4000" b="1">
                <a:solidFill>
                  <a:srgbClr val="FF3300"/>
                </a:solidFill>
                <a:effectLst>
                  <a:outerShdw blurRad="38100" dist="38100" dir="2700000" algn="tl">
                    <a:srgbClr val="C0C0C0"/>
                  </a:outerShdw>
                </a:effectLst>
                <a:latin typeface="Times New Roman" panose="02020603050405020304" pitchFamily="18" charset="0"/>
              </a:rPr>
              <a:t>x</a:t>
            </a: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，个位数字为</a:t>
            </a:r>
            <a:r>
              <a:rPr kumimoji="1" lang="en-US" altLang="zh-CN" sz="4000" b="1">
                <a:solidFill>
                  <a:srgbClr val="FF3300"/>
                </a:solidFill>
                <a:effectLst>
                  <a:outerShdw blurRad="38100" dist="38100" dir="2700000" algn="tl">
                    <a:srgbClr val="C0C0C0"/>
                  </a:outerShdw>
                </a:effectLst>
                <a:latin typeface="Times New Roman" panose="02020603050405020304" pitchFamily="18" charset="0"/>
              </a:rPr>
              <a:t>y</a:t>
            </a: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，则</a:t>
            </a:r>
          </a:p>
        </p:txBody>
      </p:sp>
      <p:sp>
        <p:nvSpPr>
          <p:cNvPr id="2085" name="Rectangle 37"/>
          <p:cNvSpPr>
            <a:spLocks noChangeArrowheads="1"/>
          </p:cNvSpPr>
          <p:nvPr/>
        </p:nvSpPr>
        <p:spPr bwMode="auto">
          <a:xfrm>
            <a:off x="2484438" y="4868863"/>
            <a:ext cx="42227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089" name="Rectangle 41"/>
          <p:cNvSpPr>
            <a:spLocks noChangeArrowheads="1"/>
          </p:cNvSpPr>
          <p:nvPr/>
        </p:nvSpPr>
        <p:spPr bwMode="auto">
          <a:xfrm>
            <a:off x="3563938" y="4868863"/>
            <a:ext cx="41592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090" name="Rectangle 42"/>
          <p:cNvSpPr>
            <a:spLocks noChangeArrowheads="1"/>
          </p:cNvSpPr>
          <p:nvPr/>
        </p:nvSpPr>
        <p:spPr bwMode="auto">
          <a:xfrm>
            <a:off x="5651500" y="4868863"/>
            <a:ext cx="1466850" cy="519112"/>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10x+</a:t>
            </a:r>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091" name="Rectangle 43"/>
          <p:cNvSpPr>
            <a:spLocks noChangeArrowheads="1"/>
          </p:cNvSpPr>
          <p:nvPr/>
        </p:nvSpPr>
        <p:spPr bwMode="auto">
          <a:xfrm>
            <a:off x="2484438" y="5661025"/>
            <a:ext cx="41592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092" name="Rectangle 44"/>
          <p:cNvSpPr>
            <a:spLocks noChangeArrowheads="1"/>
          </p:cNvSpPr>
          <p:nvPr/>
        </p:nvSpPr>
        <p:spPr bwMode="auto">
          <a:xfrm>
            <a:off x="3563938" y="5734050"/>
            <a:ext cx="42227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093" name="Rectangle 45"/>
          <p:cNvSpPr>
            <a:spLocks noChangeArrowheads="1"/>
          </p:cNvSpPr>
          <p:nvPr/>
        </p:nvSpPr>
        <p:spPr bwMode="auto">
          <a:xfrm>
            <a:off x="5651500" y="5734050"/>
            <a:ext cx="1466850" cy="519113"/>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a:t>
            </a:r>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097" name="Line 49"/>
          <p:cNvSpPr>
            <a:spLocks noChangeShapeType="1"/>
          </p:cNvSpPr>
          <p:nvPr/>
        </p:nvSpPr>
        <p:spPr bwMode="auto">
          <a:xfrm>
            <a:off x="2843213" y="5300663"/>
            <a:ext cx="792162" cy="504825"/>
          </a:xfrm>
          <a:prstGeom prst="line">
            <a:avLst/>
          </a:prstGeom>
          <a:noFill/>
          <a:ln w="571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98" name="Line 50"/>
          <p:cNvSpPr>
            <a:spLocks noChangeShapeType="1"/>
          </p:cNvSpPr>
          <p:nvPr/>
        </p:nvSpPr>
        <p:spPr bwMode="auto">
          <a:xfrm rot="5979267">
            <a:off x="2878931" y="5337969"/>
            <a:ext cx="720725" cy="503238"/>
          </a:xfrm>
          <a:prstGeom prst="line">
            <a:avLst/>
          </a:prstGeom>
          <a:noFill/>
          <a:ln w="57150">
            <a:solidFill>
              <a:srgbClr val="FF66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2178098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72"/>
                                        </p:tgtEl>
                                        <p:attrNameLst>
                                          <p:attrName>style.visibility</p:attrName>
                                        </p:attrNameLst>
                                      </p:cBhvr>
                                      <p:to>
                                        <p:strVal val="visible"/>
                                      </p:to>
                                    </p:set>
                                    <p:anim calcmode="lin" valueType="num">
                                      <p:cBhvr>
                                        <p:cTn id="7" dur="1000" fill="hold"/>
                                        <p:tgtEl>
                                          <p:spTgt spid="2072"/>
                                        </p:tgtEl>
                                        <p:attrNameLst>
                                          <p:attrName>ppt_w</p:attrName>
                                        </p:attrNameLst>
                                      </p:cBhvr>
                                      <p:tavLst>
                                        <p:tav tm="0">
                                          <p:val>
                                            <p:fltVal val="0"/>
                                          </p:val>
                                        </p:tav>
                                        <p:tav tm="100000">
                                          <p:val>
                                            <p:strVal val="#ppt_w"/>
                                          </p:val>
                                        </p:tav>
                                      </p:tavLst>
                                    </p:anim>
                                    <p:anim calcmode="lin" valueType="num">
                                      <p:cBhvr>
                                        <p:cTn id="8" dur="1000" fill="hold"/>
                                        <p:tgtEl>
                                          <p:spTgt spid="207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096"/>
                                        </p:tgtEl>
                                        <p:attrNameLst>
                                          <p:attrName>style.visibility</p:attrName>
                                        </p:attrNameLst>
                                      </p:cBhvr>
                                      <p:to>
                                        <p:strVal val="visible"/>
                                      </p:to>
                                    </p:set>
                                    <p:animEffect transition="in" filter="box(in)">
                                      <p:cBhvr>
                                        <p:cTn id="13" dur="500"/>
                                        <p:tgtEl>
                                          <p:spTgt spid="209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085"/>
                                        </p:tgtEl>
                                        <p:attrNameLst>
                                          <p:attrName>style.visibility</p:attrName>
                                        </p:attrNameLst>
                                      </p:cBhvr>
                                      <p:to>
                                        <p:strVal val="visible"/>
                                      </p:to>
                                    </p:set>
                                    <p:anim calcmode="lin" valueType="num">
                                      <p:cBhvr>
                                        <p:cTn id="18" dur="500" fill="hold"/>
                                        <p:tgtEl>
                                          <p:spTgt spid="2085"/>
                                        </p:tgtEl>
                                        <p:attrNameLst>
                                          <p:attrName>ppt_w</p:attrName>
                                        </p:attrNameLst>
                                      </p:cBhvr>
                                      <p:tavLst>
                                        <p:tav tm="0">
                                          <p:val>
                                            <p:fltVal val="0"/>
                                          </p:val>
                                        </p:tav>
                                        <p:tav tm="100000">
                                          <p:val>
                                            <p:strVal val="#ppt_w"/>
                                          </p:val>
                                        </p:tav>
                                      </p:tavLst>
                                    </p:anim>
                                    <p:anim calcmode="lin" valueType="num">
                                      <p:cBhvr>
                                        <p:cTn id="19" dur="500" fill="hold"/>
                                        <p:tgtEl>
                                          <p:spTgt spid="2085"/>
                                        </p:tgtEl>
                                        <p:attrNameLst>
                                          <p:attrName>ppt_h</p:attrName>
                                        </p:attrNameLst>
                                      </p:cBhvr>
                                      <p:tavLst>
                                        <p:tav tm="0">
                                          <p:val>
                                            <p:fltVal val="0"/>
                                          </p:val>
                                        </p:tav>
                                        <p:tav tm="100000">
                                          <p:val>
                                            <p:strVal val="#ppt_h"/>
                                          </p:val>
                                        </p:tav>
                                      </p:tavLst>
                                    </p:anim>
                                    <p:animEffect transition="in" filter="fade">
                                      <p:cBhvr>
                                        <p:cTn id="20" dur="500"/>
                                        <p:tgtEl>
                                          <p:spTgt spid="2085"/>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089"/>
                                        </p:tgtEl>
                                        <p:attrNameLst>
                                          <p:attrName>style.visibility</p:attrName>
                                        </p:attrNameLst>
                                      </p:cBhvr>
                                      <p:to>
                                        <p:strVal val="visible"/>
                                      </p:to>
                                    </p:set>
                                    <p:anim calcmode="lin" valueType="num">
                                      <p:cBhvr>
                                        <p:cTn id="25" dur="500" fill="hold"/>
                                        <p:tgtEl>
                                          <p:spTgt spid="2089"/>
                                        </p:tgtEl>
                                        <p:attrNameLst>
                                          <p:attrName>ppt_w</p:attrName>
                                        </p:attrNameLst>
                                      </p:cBhvr>
                                      <p:tavLst>
                                        <p:tav tm="0">
                                          <p:val>
                                            <p:fltVal val="0"/>
                                          </p:val>
                                        </p:tav>
                                        <p:tav tm="100000">
                                          <p:val>
                                            <p:strVal val="#ppt_w"/>
                                          </p:val>
                                        </p:tav>
                                      </p:tavLst>
                                    </p:anim>
                                    <p:anim calcmode="lin" valueType="num">
                                      <p:cBhvr>
                                        <p:cTn id="26" dur="500" fill="hold"/>
                                        <p:tgtEl>
                                          <p:spTgt spid="2089"/>
                                        </p:tgtEl>
                                        <p:attrNameLst>
                                          <p:attrName>ppt_h</p:attrName>
                                        </p:attrNameLst>
                                      </p:cBhvr>
                                      <p:tavLst>
                                        <p:tav tm="0">
                                          <p:val>
                                            <p:fltVal val="0"/>
                                          </p:val>
                                        </p:tav>
                                        <p:tav tm="100000">
                                          <p:val>
                                            <p:strVal val="#ppt_h"/>
                                          </p:val>
                                        </p:tav>
                                      </p:tavLst>
                                    </p:anim>
                                    <p:animEffect transition="in" filter="fade">
                                      <p:cBhvr>
                                        <p:cTn id="27" dur="500"/>
                                        <p:tgtEl>
                                          <p:spTgt spid="208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090"/>
                                        </p:tgtEl>
                                        <p:attrNameLst>
                                          <p:attrName>style.visibility</p:attrName>
                                        </p:attrNameLst>
                                      </p:cBhvr>
                                      <p:to>
                                        <p:strVal val="visible"/>
                                      </p:to>
                                    </p:set>
                                    <p:anim calcmode="lin" valueType="num">
                                      <p:cBhvr>
                                        <p:cTn id="32" dur="500" fill="hold"/>
                                        <p:tgtEl>
                                          <p:spTgt spid="2090"/>
                                        </p:tgtEl>
                                        <p:attrNameLst>
                                          <p:attrName>ppt_w</p:attrName>
                                        </p:attrNameLst>
                                      </p:cBhvr>
                                      <p:tavLst>
                                        <p:tav tm="0">
                                          <p:val>
                                            <p:fltVal val="0"/>
                                          </p:val>
                                        </p:tav>
                                        <p:tav tm="100000">
                                          <p:val>
                                            <p:strVal val="#ppt_w"/>
                                          </p:val>
                                        </p:tav>
                                      </p:tavLst>
                                    </p:anim>
                                    <p:anim calcmode="lin" valueType="num">
                                      <p:cBhvr>
                                        <p:cTn id="33" dur="500" fill="hold"/>
                                        <p:tgtEl>
                                          <p:spTgt spid="2090"/>
                                        </p:tgtEl>
                                        <p:attrNameLst>
                                          <p:attrName>ppt_h</p:attrName>
                                        </p:attrNameLst>
                                      </p:cBhvr>
                                      <p:tavLst>
                                        <p:tav tm="0">
                                          <p:val>
                                            <p:fltVal val="0"/>
                                          </p:val>
                                        </p:tav>
                                        <p:tav tm="100000">
                                          <p:val>
                                            <p:strVal val="#ppt_h"/>
                                          </p:val>
                                        </p:tav>
                                      </p:tavLst>
                                    </p:anim>
                                    <p:animEffect transition="in" filter="fade">
                                      <p:cBhvr>
                                        <p:cTn id="34" dur="500"/>
                                        <p:tgtEl>
                                          <p:spTgt spid="2090"/>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2097"/>
                                        </p:tgtEl>
                                        <p:attrNameLst>
                                          <p:attrName>style.visibility</p:attrName>
                                        </p:attrNameLst>
                                      </p:cBhvr>
                                      <p:to>
                                        <p:strVal val="visible"/>
                                      </p:to>
                                    </p:set>
                                    <p:anim calcmode="lin" valueType="num">
                                      <p:cBhvr>
                                        <p:cTn id="39" dur="1000" fill="hold"/>
                                        <p:tgtEl>
                                          <p:spTgt spid="2097"/>
                                        </p:tgtEl>
                                        <p:attrNameLst>
                                          <p:attrName>ppt_w</p:attrName>
                                        </p:attrNameLst>
                                      </p:cBhvr>
                                      <p:tavLst>
                                        <p:tav tm="0">
                                          <p:val>
                                            <p:strVal val="#ppt_w*0.70"/>
                                          </p:val>
                                        </p:tav>
                                        <p:tav tm="100000">
                                          <p:val>
                                            <p:strVal val="#ppt_w"/>
                                          </p:val>
                                        </p:tav>
                                      </p:tavLst>
                                    </p:anim>
                                    <p:anim calcmode="lin" valueType="num">
                                      <p:cBhvr>
                                        <p:cTn id="40" dur="1000" fill="hold"/>
                                        <p:tgtEl>
                                          <p:spTgt spid="2097"/>
                                        </p:tgtEl>
                                        <p:attrNameLst>
                                          <p:attrName>ppt_h</p:attrName>
                                        </p:attrNameLst>
                                      </p:cBhvr>
                                      <p:tavLst>
                                        <p:tav tm="0">
                                          <p:val>
                                            <p:strVal val="#ppt_h"/>
                                          </p:val>
                                        </p:tav>
                                        <p:tav tm="100000">
                                          <p:val>
                                            <p:strVal val="#ppt_h"/>
                                          </p:val>
                                        </p:tav>
                                      </p:tavLst>
                                    </p:anim>
                                    <p:animEffect transition="in" filter="fade">
                                      <p:cBhvr>
                                        <p:cTn id="41" dur="1000"/>
                                        <p:tgtEl>
                                          <p:spTgt spid="2097"/>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2092"/>
                                        </p:tgtEl>
                                        <p:attrNameLst>
                                          <p:attrName>style.visibility</p:attrName>
                                        </p:attrNameLst>
                                      </p:cBhvr>
                                      <p:to>
                                        <p:strVal val="visible"/>
                                      </p:to>
                                    </p:set>
                                    <p:anim calcmode="lin" valueType="num">
                                      <p:cBhvr>
                                        <p:cTn id="45" dur="500" fill="hold"/>
                                        <p:tgtEl>
                                          <p:spTgt spid="2092"/>
                                        </p:tgtEl>
                                        <p:attrNameLst>
                                          <p:attrName>ppt_w</p:attrName>
                                        </p:attrNameLst>
                                      </p:cBhvr>
                                      <p:tavLst>
                                        <p:tav tm="0">
                                          <p:val>
                                            <p:fltVal val="0"/>
                                          </p:val>
                                        </p:tav>
                                        <p:tav tm="100000">
                                          <p:val>
                                            <p:strVal val="#ppt_w"/>
                                          </p:val>
                                        </p:tav>
                                      </p:tavLst>
                                    </p:anim>
                                    <p:anim calcmode="lin" valueType="num">
                                      <p:cBhvr>
                                        <p:cTn id="46" dur="500" fill="hold"/>
                                        <p:tgtEl>
                                          <p:spTgt spid="2092"/>
                                        </p:tgtEl>
                                        <p:attrNameLst>
                                          <p:attrName>ppt_h</p:attrName>
                                        </p:attrNameLst>
                                      </p:cBhvr>
                                      <p:tavLst>
                                        <p:tav tm="0">
                                          <p:val>
                                            <p:fltVal val="0"/>
                                          </p:val>
                                        </p:tav>
                                        <p:tav tm="100000">
                                          <p:val>
                                            <p:strVal val="#ppt_h"/>
                                          </p:val>
                                        </p:tav>
                                      </p:tavLst>
                                    </p:anim>
                                    <p:animEffect transition="in" filter="fade">
                                      <p:cBhvr>
                                        <p:cTn id="47" dur="500"/>
                                        <p:tgtEl>
                                          <p:spTgt spid="2092"/>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2098"/>
                                        </p:tgtEl>
                                        <p:attrNameLst>
                                          <p:attrName>style.visibility</p:attrName>
                                        </p:attrNameLst>
                                      </p:cBhvr>
                                      <p:to>
                                        <p:strVal val="visible"/>
                                      </p:to>
                                    </p:set>
                                    <p:anim calcmode="lin" valueType="num">
                                      <p:cBhvr>
                                        <p:cTn id="52" dur="1000" fill="hold"/>
                                        <p:tgtEl>
                                          <p:spTgt spid="2098"/>
                                        </p:tgtEl>
                                        <p:attrNameLst>
                                          <p:attrName>ppt_w</p:attrName>
                                        </p:attrNameLst>
                                      </p:cBhvr>
                                      <p:tavLst>
                                        <p:tav tm="0">
                                          <p:val>
                                            <p:strVal val="#ppt_w*0.70"/>
                                          </p:val>
                                        </p:tav>
                                        <p:tav tm="100000">
                                          <p:val>
                                            <p:strVal val="#ppt_w"/>
                                          </p:val>
                                        </p:tav>
                                      </p:tavLst>
                                    </p:anim>
                                    <p:anim calcmode="lin" valueType="num">
                                      <p:cBhvr>
                                        <p:cTn id="53" dur="1000" fill="hold"/>
                                        <p:tgtEl>
                                          <p:spTgt spid="2098"/>
                                        </p:tgtEl>
                                        <p:attrNameLst>
                                          <p:attrName>ppt_h</p:attrName>
                                        </p:attrNameLst>
                                      </p:cBhvr>
                                      <p:tavLst>
                                        <p:tav tm="0">
                                          <p:val>
                                            <p:strVal val="#ppt_h"/>
                                          </p:val>
                                        </p:tav>
                                        <p:tav tm="100000">
                                          <p:val>
                                            <p:strVal val="#ppt_h"/>
                                          </p:val>
                                        </p:tav>
                                      </p:tavLst>
                                    </p:anim>
                                    <p:animEffect transition="in" filter="fade">
                                      <p:cBhvr>
                                        <p:cTn id="54" dur="1000"/>
                                        <p:tgtEl>
                                          <p:spTgt spid="2098"/>
                                        </p:tgtEl>
                                      </p:cBhvr>
                                    </p:animEffect>
                                  </p:childTnLst>
                                </p:cTn>
                              </p:par>
                            </p:childTnLst>
                          </p:cTn>
                        </p:par>
                        <p:par>
                          <p:cTn id="55" fill="hold">
                            <p:stCondLst>
                              <p:cond delay="1000"/>
                            </p:stCondLst>
                            <p:childTnLst>
                              <p:par>
                                <p:cTn id="56" presetID="53" presetClass="entr" presetSubtype="16" fill="hold" grpId="0" nodeType="afterEffect">
                                  <p:stCondLst>
                                    <p:cond delay="0"/>
                                  </p:stCondLst>
                                  <p:childTnLst>
                                    <p:set>
                                      <p:cBhvr>
                                        <p:cTn id="57" dur="1" fill="hold">
                                          <p:stCondLst>
                                            <p:cond delay="0"/>
                                          </p:stCondLst>
                                        </p:cTn>
                                        <p:tgtEl>
                                          <p:spTgt spid="2091"/>
                                        </p:tgtEl>
                                        <p:attrNameLst>
                                          <p:attrName>style.visibility</p:attrName>
                                        </p:attrNameLst>
                                      </p:cBhvr>
                                      <p:to>
                                        <p:strVal val="visible"/>
                                      </p:to>
                                    </p:set>
                                    <p:anim calcmode="lin" valueType="num">
                                      <p:cBhvr>
                                        <p:cTn id="58" dur="500" fill="hold"/>
                                        <p:tgtEl>
                                          <p:spTgt spid="2091"/>
                                        </p:tgtEl>
                                        <p:attrNameLst>
                                          <p:attrName>ppt_w</p:attrName>
                                        </p:attrNameLst>
                                      </p:cBhvr>
                                      <p:tavLst>
                                        <p:tav tm="0">
                                          <p:val>
                                            <p:fltVal val="0"/>
                                          </p:val>
                                        </p:tav>
                                        <p:tav tm="100000">
                                          <p:val>
                                            <p:strVal val="#ppt_w"/>
                                          </p:val>
                                        </p:tav>
                                      </p:tavLst>
                                    </p:anim>
                                    <p:anim calcmode="lin" valueType="num">
                                      <p:cBhvr>
                                        <p:cTn id="59" dur="500" fill="hold"/>
                                        <p:tgtEl>
                                          <p:spTgt spid="2091"/>
                                        </p:tgtEl>
                                        <p:attrNameLst>
                                          <p:attrName>ppt_h</p:attrName>
                                        </p:attrNameLst>
                                      </p:cBhvr>
                                      <p:tavLst>
                                        <p:tav tm="0">
                                          <p:val>
                                            <p:fltVal val="0"/>
                                          </p:val>
                                        </p:tav>
                                        <p:tav tm="100000">
                                          <p:val>
                                            <p:strVal val="#ppt_h"/>
                                          </p:val>
                                        </p:tav>
                                      </p:tavLst>
                                    </p:anim>
                                    <p:animEffect transition="in" filter="fade">
                                      <p:cBhvr>
                                        <p:cTn id="60" dur="500"/>
                                        <p:tgtEl>
                                          <p:spTgt spid="2091"/>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2093"/>
                                        </p:tgtEl>
                                        <p:attrNameLst>
                                          <p:attrName>style.visibility</p:attrName>
                                        </p:attrNameLst>
                                      </p:cBhvr>
                                      <p:to>
                                        <p:strVal val="visible"/>
                                      </p:to>
                                    </p:set>
                                    <p:anim calcmode="lin" valueType="num">
                                      <p:cBhvr>
                                        <p:cTn id="65" dur="500" fill="hold"/>
                                        <p:tgtEl>
                                          <p:spTgt spid="2093"/>
                                        </p:tgtEl>
                                        <p:attrNameLst>
                                          <p:attrName>ppt_w</p:attrName>
                                        </p:attrNameLst>
                                      </p:cBhvr>
                                      <p:tavLst>
                                        <p:tav tm="0">
                                          <p:val>
                                            <p:fltVal val="0"/>
                                          </p:val>
                                        </p:tav>
                                        <p:tav tm="100000">
                                          <p:val>
                                            <p:strVal val="#ppt_w"/>
                                          </p:val>
                                        </p:tav>
                                      </p:tavLst>
                                    </p:anim>
                                    <p:anim calcmode="lin" valueType="num">
                                      <p:cBhvr>
                                        <p:cTn id="66" dur="500" fill="hold"/>
                                        <p:tgtEl>
                                          <p:spTgt spid="2093"/>
                                        </p:tgtEl>
                                        <p:attrNameLst>
                                          <p:attrName>ppt_h</p:attrName>
                                        </p:attrNameLst>
                                      </p:cBhvr>
                                      <p:tavLst>
                                        <p:tav tm="0">
                                          <p:val>
                                            <p:fltVal val="0"/>
                                          </p:val>
                                        </p:tav>
                                        <p:tav tm="100000">
                                          <p:val>
                                            <p:strVal val="#ppt_h"/>
                                          </p:val>
                                        </p:tav>
                                      </p:tavLst>
                                    </p:anim>
                                    <p:animEffect transition="in" filter="fade">
                                      <p:cBhvr>
                                        <p:cTn id="67" dur="500"/>
                                        <p:tgtEl>
                                          <p:spTgt spid="2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2" grpId="0"/>
      <p:bldP spid="2085" grpId="0"/>
      <p:bldP spid="2089" grpId="0"/>
      <p:bldP spid="2090" grpId="0"/>
      <p:bldP spid="2091" grpId="0"/>
      <p:bldP spid="2092" grpId="0"/>
      <p:bldP spid="2093" grpId="0"/>
      <p:bldP spid="2097" grpId="0" animBg="1"/>
      <p:bldP spid="209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2"/>
          <p:cNvGraphicFramePr/>
          <p:nvPr/>
        </p:nvGraphicFramePr>
        <p:xfrm>
          <a:off x="400050" y="9525"/>
          <a:ext cx="114300" cy="177800"/>
        </p:xfrm>
        <a:graphic>
          <a:graphicData uri="http://schemas.openxmlformats.org/presentationml/2006/ole">
            <mc:AlternateContent xmlns:mc="http://schemas.openxmlformats.org/markup-compatibility/2006">
              <mc:Choice xmlns:v="urn:schemas-microsoft-com:vml" Requires="v">
                <p:oleObj r:id="rId3" imgW="114300" imgH="177800" progId="">
                  <p:embed/>
                </p:oleObj>
              </mc:Choice>
              <mc:Fallback>
                <p:oleObj r:id="rId3" imgW="114300" imgH="1778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95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0" name="Object 3"/>
          <p:cNvGraphicFramePr/>
          <p:nvPr/>
        </p:nvGraphicFramePr>
        <p:xfrm>
          <a:off x="7380288" y="6092825"/>
          <a:ext cx="1524000" cy="585788"/>
        </p:xfrm>
        <a:graphic>
          <a:graphicData uri="http://schemas.openxmlformats.org/presentationml/2006/ole">
            <mc:AlternateContent xmlns:mc="http://schemas.openxmlformats.org/markup-compatibility/2006">
              <mc:Choice xmlns:v="urn:schemas-microsoft-com:vml" Requires="v">
                <p:oleObj r:id="rId5" imgW="1076960" imgH="1471930" progId="">
                  <p:embed/>
                </p:oleObj>
              </mc:Choice>
              <mc:Fallback>
                <p:oleObj r:id="rId5" imgW="1076960" imgH="147193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288" y="6092825"/>
                        <a:ext cx="15240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1" name="WordArt 4"/>
          <p:cNvSpPr>
            <a:spLocks noChangeArrowheads="1" noChangeShapeType="1" noTextEdit="1"/>
          </p:cNvSpPr>
          <p:nvPr/>
        </p:nvSpPr>
        <p:spPr bwMode="auto">
          <a:xfrm>
            <a:off x="395288" y="188913"/>
            <a:ext cx="2476500" cy="619125"/>
          </a:xfrm>
          <a:prstGeom prst="rect">
            <a:avLst/>
          </a:prstGeom>
        </p:spPr>
        <p:txBody>
          <a:bodyPr wrap="none" fromWordArt="1">
            <a:prstTxWarp prst="textPlain">
              <a:avLst>
                <a:gd name="adj" fmla="val 50000"/>
              </a:avLst>
            </a:prstTxWarp>
          </a:bodyPr>
          <a:lstStyle/>
          <a:p>
            <a:pPr algn="ctr"/>
            <a:r>
              <a:rPr lang="zh-CN" altLang="en-US" sz="4800" b="1"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华文新魏"/>
                <a:ea typeface="华文新魏"/>
              </a:rPr>
              <a:t>小试身手</a:t>
            </a:r>
          </a:p>
        </p:txBody>
      </p:sp>
      <p:sp>
        <p:nvSpPr>
          <p:cNvPr id="22532" name="Text Box 5"/>
          <p:cNvSpPr txBox="1">
            <a:spLocks noChangeArrowheads="1"/>
          </p:cNvSpPr>
          <p:nvPr/>
        </p:nvSpPr>
        <p:spPr bwMode="auto">
          <a:xfrm>
            <a:off x="381000" y="990600"/>
            <a:ext cx="7575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rPr>
              <a:t>1</a:t>
            </a:r>
            <a:r>
              <a:rPr lang="zh-CN" altLang="en-US" sz="3600" b="1">
                <a:solidFill>
                  <a:prstClr val="black"/>
                </a:solidFill>
              </a:rPr>
              <a:t>、填表，使上下两对</a:t>
            </a:r>
            <a:r>
              <a:rPr lang="en-US" altLang="zh-CN" sz="3600" b="1">
                <a:solidFill>
                  <a:srgbClr val="1F497D"/>
                </a:solidFill>
                <a:latin typeface="Times New Roman" panose="02020603050405020304" pitchFamily="18" charset="0"/>
              </a:rPr>
              <a:t>x</a:t>
            </a:r>
            <a:r>
              <a:rPr lang="zh-CN" altLang="en-US" sz="3600" b="1">
                <a:solidFill>
                  <a:srgbClr val="1F497D"/>
                </a:solidFill>
                <a:latin typeface="Times New Roman" panose="02020603050405020304" pitchFamily="18" charset="0"/>
              </a:rPr>
              <a:t>，</a:t>
            </a:r>
            <a:r>
              <a:rPr lang="en-US" altLang="zh-CN" sz="3600" b="1">
                <a:solidFill>
                  <a:srgbClr val="1F497D"/>
                </a:solidFill>
                <a:latin typeface="Times New Roman" panose="02020603050405020304" pitchFamily="18" charset="0"/>
              </a:rPr>
              <a:t>y</a:t>
            </a:r>
            <a:r>
              <a:rPr lang="zh-CN" altLang="en-US" sz="3600" b="1">
                <a:solidFill>
                  <a:srgbClr val="1F497D"/>
                </a:solidFill>
                <a:latin typeface="Times New Roman" panose="02020603050405020304" pitchFamily="18" charset="0"/>
              </a:rPr>
              <a:t>的 值是</a:t>
            </a:r>
          </a:p>
          <a:p>
            <a:r>
              <a:rPr lang="zh-CN" altLang="en-US" sz="3600" b="1">
                <a:solidFill>
                  <a:srgbClr val="1F497D"/>
                </a:solidFill>
                <a:latin typeface="Times New Roman" panose="02020603050405020304" pitchFamily="18" charset="0"/>
              </a:rPr>
              <a:t>         方程</a:t>
            </a:r>
            <a:r>
              <a:rPr lang="en-US" altLang="zh-CN" sz="3600" b="1">
                <a:solidFill>
                  <a:srgbClr val="FF0000"/>
                </a:solidFill>
                <a:latin typeface="Times New Roman" panose="02020603050405020304" pitchFamily="18" charset="0"/>
              </a:rPr>
              <a:t>3 x+ y=5</a:t>
            </a:r>
            <a:r>
              <a:rPr lang="zh-CN" altLang="en-US" sz="3600" b="1">
                <a:solidFill>
                  <a:srgbClr val="1F497D"/>
                </a:solidFill>
                <a:latin typeface="Times New Roman" panose="02020603050405020304" pitchFamily="18" charset="0"/>
              </a:rPr>
              <a:t>的解</a:t>
            </a:r>
          </a:p>
        </p:txBody>
      </p:sp>
      <p:graphicFrame>
        <p:nvGraphicFramePr>
          <p:cNvPr id="22534" name="表格 22533"/>
          <p:cNvGraphicFramePr/>
          <p:nvPr/>
        </p:nvGraphicFramePr>
        <p:xfrm>
          <a:off x="609600" y="2209800"/>
          <a:ext cx="7391400" cy="1403350"/>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tblGrid>
              <a:tr h="701993">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4000" b="0" dirty="0">
                          <a:solidFill>
                            <a:schemeClr val="tx2"/>
                          </a:solidFill>
                          <a:latin typeface="Times New Roman" panose="02020603050405020304" pitchFamily="18" charset="0"/>
                          <a:ea typeface="华文新魏" pitchFamily="2" charset="-122"/>
                        </a:rPr>
                        <a:t> </a:t>
                      </a:r>
                      <a:r>
                        <a:rPr lang="en-US" altLang="zh-CN" sz="4000" b="0">
                          <a:solidFill>
                            <a:schemeClr val="tx2"/>
                          </a:solidFill>
                          <a:latin typeface="Times New Roman" panose="02020603050405020304" pitchFamily="18" charset="0"/>
                          <a:ea typeface="华文新魏" pitchFamily="2" charset="-122"/>
                        </a:rPr>
                        <a:t>x</a:t>
                      </a:r>
                      <a:endParaRPr lang="zh-CN" altLang="en-US" sz="4000" b="0">
                        <a:solidFill>
                          <a:schemeClr val="tx2"/>
                        </a:solidFill>
                        <a:latin typeface="Times New Roman" panose="02020603050405020304" pitchFamily="18" charset="0"/>
                        <a:ea typeface="华文新魏" pitchFamily="2" charset="-122"/>
                      </a:endParaRPr>
                    </a:p>
                  </a:txBody>
                  <a:tcPr marT="45741" marB="45741" anchor="ctr" anchorCtr="1">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ea typeface="Arial" panose="020B0604020202020204" pitchFamily="34" charset="0"/>
                        </a:rPr>
                        <a:t> </a:t>
                      </a:r>
                      <a:r>
                        <a:rPr lang="en-US" altLang="zh-CN" sz="2800">
                          <a:ea typeface="Arial" panose="020B0604020202020204" pitchFamily="34" charset="0"/>
                        </a:rPr>
                        <a:t>–2</a:t>
                      </a:r>
                      <a:endParaRPr lang="zh-CN" altLang="en-US" sz="280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t>  0</a:t>
                      </a:r>
                      <a:endParaRPr lang="zh-CN" altLang="en-US"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t> 0.4</a:t>
                      </a:r>
                      <a:endParaRPr lang="zh-CN" altLang="en-US"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t>  2</a:t>
                      </a:r>
                      <a:endParaRPr lang="zh-CN" altLang="en-US"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357">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4000" b="0" dirty="0">
                          <a:solidFill>
                            <a:schemeClr val="tx2"/>
                          </a:solidFill>
                          <a:latin typeface="Times New Roman" panose="02020603050405020304" pitchFamily="18" charset="0"/>
                          <a:ea typeface="华文新魏" pitchFamily="2" charset="-122"/>
                        </a:rPr>
                        <a:t> y</a:t>
                      </a:r>
                      <a:endParaRPr lang="zh-CN" altLang="en-US" sz="4000" b="0" dirty="0">
                        <a:solidFill>
                          <a:schemeClr val="tx2"/>
                        </a:solidFill>
                        <a:latin typeface="Times New Roman" panose="02020603050405020304" pitchFamily="18" charset="0"/>
                        <a:ea typeface="华文新魏" pitchFamily="2" charset="-122"/>
                      </a:endParaRPr>
                    </a:p>
                  </a:txBody>
                  <a:tcPr marT="45741" marB="45741" anchor="ctr" anchorCtr="1">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solidFill>
                          <a:srgbClr val="993300"/>
                        </a:solidFill>
                      </a:endParaRPr>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ea typeface="Arial" panose="020B0604020202020204" pitchFamily="34" charset="0"/>
                        </a:rPr>
                        <a:t>–0.5</a:t>
                      </a:r>
                      <a:endParaRPr lang="zh-CN" altLang="en-US" sz="2800" dirty="0">
                        <a:ea typeface="Arial" panose="020B0604020202020204" pitchFamily="34" charset="0"/>
                      </a:endParaRPr>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ea typeface="Arial" panose="020B0604020202020204" pitchFamily="34" charset="0"/>
                        </a:rPr>
                        <a:t>–1</a:t>
                      </a:r>
                      <a:endParaRPr lang="zh-CN" altLang="en-US" sz="2800" dirty="0">
                        <a:ea typeface="Arial" panose="020B0604020202020204" pitchFamily="34" charset="0"/>
                      </a:endParaRPr>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t>0</a:t>
                      </a:r>
                      <a:endParaRPr lang="zh-CN" altLang="en-US" sz="2800" dirty="0"/>
                    </a:p>
                  </a:txBody>
                  <a:tcPr marT="45741" marB="45741" anchor="ctr" anchorCtr="1">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800" dirty="0"/>
                        <a:t>3</a:t>
                      </a:r>
                      <a:endParaRPr lang="zh-CN" altLang="en-US" sz="2800" dirty="0"/>
                    </a:p>
                  </a:txBody>
                  <a:tcPr marT="45741" marB="45741" anchor="ctr" anchorCtr="1">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14726" name="Text Box 38"/>
          <p:cNvSpPr txBox="1">
            <a:spLocks noChangeArrowheads="1"/>
          </p:cNvSpPr>
          <p:nvPr/>
        </p:nvSpPr>
        <p:spPr bwMode="auto">
          <a:xfrm>
            <a:off x="1447800" y="3048000"/>
            <a:ext cx="581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11</a:t>
            </a:r>
          </a:p>
        </p:txBody>
      </p:sp>
      <p:sp>
        <p:nvSpPr>
          <p:cNvPr id="114727" name="Text Box 39"/>
          <p:cNvSpPr txBox="1">
            <a:spLocks noChangeArrowheads="1"/>
          </p:cNvSpPr>
          <p:nvPr/>
        </p:nvSpPr>
        <p:spPr bwMode="auto">
          <a:xfrm>
            <a:off x="2438400" y="3048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5</a:t>
            </a:r>
          </a:p>
        </p:txBody>
      </p:sp>
      <p:sp>
        <p:nvSpPr>
          <p:cNvPr id="114728" name="Text Box 40"/>
          <p:cNvSpPr txBox="1">
            <a:spLocks noChangeArrowheads="1"/>
          </p:cNvSpPr>
          <p:nvPr/>
        </p:nvSpPr>
        <p:spPr bwMode="auto">
          <a:xfrm>
            <a:off x="3124200" y="3048000"/>
            <a:ext cx="67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3.8</a:t>
            </a:r>
          </a:p>
        </p:txBody>
      </p:sp>
      <p:sp>
        <p:nvSpPr>
          <p:cNvPr id="114729" name="Text Box 41"/>
          <p:cNvSpPr txBox="1">
            <a:spLocks noChangeArrowheads="1"/>
          </p:cNvSpPr>
          <p:nvPr/>
        </p:nvSpPr>
        <p:spPr bwMode="auto">
          <a:xfrm>
            <a:off x="4114800" y="3048000"/>
            <a:ext cx="50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-1</a:t>
            </a:r>
          </a:p>
        </p:txBody>
      </p:sp>
      <p:grpSp>
        <p:nvGrpSpPr>
          <p:cNvPr id="2" name="Group 42"/>
          <p:cNvGrpSpPr/>
          <p:nvPr/>
        </p:nvGrpSpPr>
        <p:grpSpPr bwMode="auto">
          <a:xfrm>
            <a:off x="4953000" y="2133600"/>
            <a:ext cx="609600" cy="898525"/>
            <a:chOff x="1680" y="2832"/>
            <a:chExt cx="366" cy="570"/>
          </a:xfrm>
        </p:grpSpPr>
        <p:sp>
          <p:nvSpPr>
            <p:cNvPr id="22570" name="Text Box 43"/>
            <p:cNvSpPr txBox="1">
              <a:spLocks noChangeArrowheads="1"/>
            </p:cNvSpPr>
            <p:nvPr/>
          </p:nvSpPr>
          <p:spPr bwMode="auto">
            <a:xfrm>
              <a:off x="1771" y="2989"/>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22571" name="Line 44"/>
            <p:cNvSpPr>
              <a:spLocks noChangeShapeType="1"/>
            </p:cNvSpPr>
            <p:nvPr/>
          </p:nvSpPr>
          <p:spPr bwMode="auto">
            <a:xfrm>
              <a:off x="1776" y="3120"/>
              <a:ext cx="192" cy="0"/>
            </a:xfrm>
            <a:prstGeom prst="line">
              <a:avLst/>
            </a:prstGeom>
            <a:noFill/>
            <a:ln w="19050">
              <a:solidFill>
                <a:srgbClr val="99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2572" name="Text Box 45"/>
            <p:cNvSpPr txBox="1">
              <a:spLocks noChangeArrowheads="1"/>
            </p:cNvSpPr>
            <p:nvPr/>
          </p:nvSpPr>
          <p:spPr bwMode="auto">
            <a:xfrm>
              <a:off x="1680" y="2832"/>
              <a:ext cx="3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11</a:t>
              </a:r>
            </a:p>
          </p:txBody>
        </p:sp>
        <p:sp>
          <p:nvSpPr>
            <p:cNvPr id="22573" name="Text Box 46"/>
            <p:cNvSpPr txBox="1">
              <a:spLocks noChangeArrowheads="1"/>
            </p:cNvSpPr>
            <p:nvPr/>
          </p:nvSpPr>
          <p:spPr bwMode="auto">
            <a:xfrm>
              <a:off x="1728" y="3073"/>
              <a:ext cx="24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6</a:t>
              </a:r>
            </a:p>
          </p:txBody>
        </p:sp>
      </p:grpSp>
      <p:sp>
        <p:nvSpPr>
          <p:cNvPr id="114735" name="Text Box 47"/>
          <p:cNvSpPr txBox="1">
            <a:spLocks noChangeArrowheads="1"/>
          </p:cNvSpPr>
          <p:nvPr/>
        </p:nvSpPr>
        <p:spPr bwMode="auto">
          <a:xfrm>
            <a:off x="5867400" y="2286000"/>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2</a:t>
            </a:r>
          </a:p>
        </p:txBody>
      </p:sp>
      <p:grpSp>
        <p:nvGrpSpPr>
          <p:cNvPr id="3" name="Group 48"/>
          <p:cNvGrpSpPr/>
          <p:nvPr/>
        </p:nvGrpSpPr>
        <p:grpSpPr bwMode="auto">
          <a:xfrm>
            <a:off x="6629400" y="2133600"/>
            <a:ext cx="457200" cy="900113"/>
            <a:chOff x="1584" y="2976"/>
            <a:chExt cx="288" cy="567"/>
          </a:xfrm>
        </p:grpSpPr>
        <p:sp>
          <p:nvSpPr>
            <p:cNvPr id="22576" name="Line 49"/>
            <p:cNvSpPr>
              <a:spLocks noChangeShapeType="1"/>
            </p:cNvSpPr>
            <p:nvPr/>
          </p:nvSpPr>
          <p:spPr bwMode="auto">
            <a:xfrm>
              <a:off x="1632" y="3264"/>
              <a:ext cx="192" cy="0"/>
            </a:xfrm>
            <a:prstGeom prst="line">
              <a:avLst/>
            </a:prstGeom>
            <a:noFill/>
            <a:ln w="19050">
              <a:solidFill>
                <a:srgbClr val="99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2577" name="Text Box 50"/>
            <p:cNvSpPr txBox="1">
              <a:spLocks noChangeArrowheads="1"/>
            </p:cNvSpPr>
            <p:nvPr/>
          </p:nvSpPr>
          <p:spPr bwMode="auto">
            <a:xfrm>
              <a:off x="1584" y="297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5</a:t>
              </a:r>
            </a:p>
          </p:txBody>
        </p:sp>
        <p:sp>
          <p:nvSpPr>
            <p:cNvPr id="22578" name="Text Box 51"/>
            <p:cNvSpPr txBox="1">
              <a:spLocks noChangeArrowheads="1"/>
            </p:cNvSpPr>
            <p:nvPr/>
          </p:nvSpPr>
          <p:spPr bwMode="auto">
            <a:xfrm>
              <a:off x="1584" y="321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3</a:t>
              </a:r>
            </a:p>
          </p:txBody>
        </p:sp>
      </p:grpSp>
      <p:grpSp>
        <p:nvGrpSpPr>
          <p:cNvPr id="4" name="Group 52"/>
          <p:cNvGrpSpPr/>
          <p:nvPr/>
        </p:nvGrpSpPr>
        <p:grpSpPr bwMode="auto">
          <a:xfrm>
            <a:off x="7391400" y="2133600"/>
            <a:ext cx="382588" cy="917575"/>
            <a:chOff x="4272" y="3072"/>
            <a:chExt cx="241" cy="555"/>
          </a:xfrm>
        </p:grpSpPr>
        <p:sp>
          <p:nvSpPr>
            <p:cNvPr id="22580" name="Line 53"/>
            <p:cNvSpPr>
              <a:spLocks noChangeShapeType="1"/>
            </p:cNvSpPr>
            <p:nvPr/>
          </p:nvSpPr>
          <p:spPr bwMode="auto">
            <a:xfrm>
              <a:off x="4320" y="3360"/>
              <a:ext cx="192" cy="0"/>
            </a:xfrm>
            <a:prstGeom prst="line">
              <a:avLst/>
            </a:prstGeom>
            <a:noFill/>
            <a:ln w="19050">
              <a:solidFill>
                <a:srgbClr val="99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2581" name="Text Box 54"/>
            <p:cNvSpPr txBox="1">
              <a:spLocks noChangeArrowheads="1"/>
            </p:cNvSpPr>
            <p:nvPr/>
          </p:nvSpPr>
          <p:spPr bwMode="auto">
            <a:xfrm>
              <a:off x="4272" y="3312"/>
              <a:ext cx="24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3</a:t>
              </a:r>
            </a:p>
          </p:txBody>
        </p:sp>
        <p:sp>
          <p:nvSpPr>
            <p:cNvPr id="22582" name="Text Box 55"/>
            <p:cNvSpPr txBox="1">
              <a:spLocks noChangeArrowheads="1"/>
            </p:cNvSpPr>
            <p:nvPr/>
          </p:nvSpPr>
          <p:spPr bwMode="auto">
            <a:xfrm>
              <a:off x="4272" y="3072"/>
              <a:ext cx="24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800">
                  <a:solidFill>
                    <a:srgbClr val="993300"/>
                  </a:solidFill>
                </a:rPr>
                <a:t>2</a:t>
              </a:r>
            </a:p>
          </p:txBody>
        </p:sp>
      </p:grpSp>
    </p:spTree>
    <p:extLst>
      <p:ext uri="{BB962C8B-B14F-4D97-AF65-F5344CB8AC3E}">
        <p14:creationId xmlns:p14="http://schemas.microsoft.com/office/powerpoint/2010/main" val="40275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4726"/>
                                        </p:tgtEl>
                                        <p:attrNameLst>
                                          <p:attrName>style.visibility</p:attrName>
                                        </p:attrNameLst>
                                      </p:cBhvr>
                                      <p:to>
                                        <p:strVal val="visible"/>
                                      </p:to>
                                    </p:set>
                                    <p:animEffect transition="in" filter="box(out)">
                                      <p:cBhvr>
                                        <p:cTn id="7" dur="500"/>
                                        <p:tgtEl>
                                          <p:spTgt spid="114726"/>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4727"/>
                                        </p:tgtEl>
                                        <p:attrNameLst>
                                          <p:attrName>style.visibility</p:attrName>
                                        </p:attrNameLst>
                                      </p:cBhvr>
                                      <p:to>
                                        <p:strVal val="visible"/>
                                      </p:to>
                                    </p:set>
                                    <p:animEffect transition="in" filter="box(out)">
                                      <p:cBhvr>
                                        <p:cTn id="12" dur="500"/>
                                        <p:tgtEl>
                                          <p:spTgt spid="114727"/>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4728"/>
                                        </p:tgtEl>
                                        <p:attrNameLst>
                                          <p:attrName>style.visibility</p:attrName>
                                        </p:attrNameLst>
                                      </p:cBhvr>
                                      <p:to>
                                        <p:strVal val="visible"/>
                                      </p:to>
                                    </p:set>
                                    <p:animEffect transition="in" filter="box(out)">
                                      <p:cBhvr>
                                        <p:cTn id="17" dur="500"/>
                                        <p:tgtEl>
                                          <p:spTgt spid="114728"/>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4729"/>
                                        </p:tgtEl>
                                        <p:attrNameLst>
                                          <p:attrName>style.visibility</p:attrName>
                                        </p:attrNameLst>
                                      </p:cBhvr>
                                      <p:to>
                                        <p:strVal val="visible"/>
                                      </p:to>
                                    </p:set>
                                    <p:animEffect transition="in" filter="box(in)">
                                      <p:cBhvr>
                                        <p:cTn id="22" dur="500"/>
                                        <p:tgtEl>
                                          <p:spTgt spid="114729"/>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out)">
                                      <p:cBhvr>
                                        <p:cTn id="27" dur="500"/>
                                        <p:tgtEl>
                                          <p:spTgt spid="2"/>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14735"/>
                                        </p:tgtEl>
                                        <p:attrNameLst>
                                          <p:attrName>style.visibility</p:attrName>
                                        </p:attrNameLst>
                                      </p:cBhvr>
                                      <p:to>
                                        <p:strVal val="visible"/>
                                      </p:to>
                                    </p:set>
                                    <p:animEffect transition="in" filter="box(out)">
                                      <p:cBhvr>
                                        <p:cTn id="32" dur="500"/>
                                        <p:tgtEl>
                                          <p:spTgt spid="11473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out)">
                                      <p:cBhvr>
                                        <p:cTn id="37" dur="500"/>
                                        <p:tgtEl>
                                          <p:spTgt spid="3"/>
                                        </p:tgtEl>
                                      </p:cBhvr>
                                    </p:animEffect>
                                  </p:childTnLst>
                                  <p:subTnLst>
                                    <p:audio>
                                      <p:cMediaNode>
                                        <p:cTn display="0"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subTnLst>
                                    <p:audio>
                                      <p:cMediaNode>
                                        <p:cTn display="0" masterRel="sameClick">
                                          <p:stCondLst>
                                            <p:cond evt="begin" delay="0">
                                              <p:tn val="4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26" grpId="0"/>
      <p:bldP spid="114727" grpId="0"/>
      <p:bldP spid="114728" grpId="0"/>
      <p:bldP spid="114729" grpId="0"/>
      <p:bldP spid="1147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395288" y="381000"/>
            <a:ext cx="8001000" cy="3387725"/>
          </a:xfrm>
          <a:prstGeom prst="rect">
            <a:avLst/>
          </a:prstGeom>
          <a:noFill/>
          <a:ln w="9525">
            <a:noFill/>
            <a:miter lim="800000"/>
          </a:ln>
          <a:effectLst/>
        </p:spPr>
        <p:txBody>
          <a:bodyPr wrap="none">
            <a:spAutoFit/>
          </a:bodyPr>
          <a:lstStyle/>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例</a:t>
            </a:r>
            <a:r>
              <a:rPr kumimoji="1" lang="en-US" altLang="zh-CN" sz="3600" b="1">
                <a:solidFill>
                  <a:srgbClr val="0000FF"/>
                </a:solidFill>
                <a:effectLst>
                  <a:outerShdw blurRad="38100" dist="38100" dir="2700000" algn="tl">
                    <a:srgbClr val="C0C0C0"/>
                  </a:outerShdw>
                </a:effectLst>
                <a:latin typeface="Verdana" panose="020B0604030504040204" pitchFamily="34" charset="0"/>
              </a:rPr>
              <a:t>2 </a:t>
            </a:r>
            <a:r>
              <a:rPr kumimoji="1" lang="zh-CN" altLang="en-US" sz="3600" b="1">
                <a:solidFill>
                  <a:srgbClr val="0000FF"/>
                </a:solidFill>
                <a:effectLst>
                  <a:outerShdw blurRad="38100" dist="38100" dir="2700000" algn="tl">
                    <a:srgbClr val="C0C0C0"/>
                  </a:outerShdw>
                </a:effectLst>
                <a:latin typeface="Verdana" panose="020B0604030504040204" pitchFamily="34" charset="0"/>
              </a:rPr>
              <a:t>两个两位数的和为 </a:t>
            </a:r>
            <a:r>
              <a:rPr kumimoji="1" lang="en-US" altLang="zh-CN" sz="3600" b="1">
                <a:solidFill>
                  <a:srgbClr val="0000FF"/>
                </a:solidFill>
                <a:effectLst>
                  <a:outerShdw blurRad="38100" dist="38100" dir="2700000" algn="tl">
                    <a:srgbClr val="C0C0C0"/>
                  </a:outerShdw>
                </a:effectLst>
                <a:latin typeface="Verdana" panose="020B0604030504040204" pitchFamily="34" charset="0"/>
              </a:rPr>
              <a:t>68</a:t>
            </a:r>
            <a:r>
              <a:rPr kumimoji="1" lang="zh-CN" altLang="en-US" sz="3600" b="1">
                <a:solidFill>
                  <a:srgbClr val="0000FF"/>
                </a:solidFill>
                <a:effectLst>
                  <a:outerShdw blurRad="38100" dist="38100" dir="2700000" algn="tl">
                    <a:srgbClr val="C0C0C0"/>
                  </a:outerShdw>
                </a:effectLst>
                <a:latin typeface="Verdana" panose="020B0604030504040204" pitchFamily="34" charset="0"/>
              </a:rPr>
              <a:t>，在较大的</a:t>
            </a:r>
          </a:p>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两位数的右边接着写较小的两位数，得</a:t>
            </a:r>
          </a:p>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到一个四位数；在较大的两位数的左边</a:t>
            </a:r>
          </a:p>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接着写较小的两位数，也得到一个四位</a:t>
            </a:r>
          </a:p>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数</a:t>
            </a:r>
            <a:r>
              <a:rPr kumimoji="1" lang="en-US" altLang="zh-CN" sz="3600" b="1">
                <a:solidFill>
                  <a:srgbClr val="0000FF"/>
                </a:solidFill>
                <a:effectLst>
                  <a:outerShdw blurRad="38100" dist="38100" dir="2700000" algn="tl">
                    <a:srgbClr val="C0C0C0"/>
                  </a:outerShdw>
                </a:effectLst>
                <a:latin typeface="Verdana" panose="020B0604030504040204" pitchFamily="34" charset="0"/>
              </a:rPr>
              <a:t>.  </a:t>
            </a:r>
            <a:r>
              <a:rPr kumimoji="1" lang="zh-CN" altLang="en-US" sz="3600" b="1">
                <a:solidFill>
                  <a:srgbClr val="0000FF"/>
                </a:solidFill>
                <a:effectLst>
                  <a:outerShdw blurRad="38100" dist="38100" dir="2700000" algn="tl">
                    <a:srgbClr val="C0C0C0"/>
                  </a:outerShdw>
                </a:effectLst>
                <a:latin typeface="Verdana" panose="020B0604030504040204" pitchFamily="34" charset="0"/>
              </a:rPr>
              <a:t>已知前一个四位数比后一个四位数</a:t>
            </a:r>
          </a:p>
          <a:p>
            <a:pPr>
              <a:defRPr/>
            </a:pPr>
            <a:r>
              <a:rPr kumimoji="1" lang="zh-CN" altLang="en-US" sz="3600" b="1">
                <a:solidFill>
                  <a:srgbClr val="0000FF"/>
                </a:solidFill>
                <a:effectLst>
                  <a:outerShdw blurRad="38100" dist="38100" dir="2700000" algn="tl">
                    <a:srgbClr val="C0C0C0"/>
                  </a:outerShdw>
                </a:effectLst>
                <a:latin typeface="Verdana" panose="020B0604030504040204" pitchFamily="34" charset="0"/>
              </a:rPr>
              <a:t>大</a:t>
            </a:r>
            <a:r>
              <a:rPr kumimoji="1" lang="en-US" altLang="zh-CN" sz="3600" b="1">
                <a:solidFill>
                  <a:srgbClr val="0000FF"/>
                </a:solidFill>
                <a:effectLst>
                  <a:outerShdw blurRad="38100" dist="38100" dir="2700000" algn="tl">
                    <a:srgbClr val="C0C0C0"/>
                  </a:outerShdw>
                </a:effectLst>
                <a:latin typeface="Verdana" panose="020B0604030504040204" pitchFamily="34" charset="0"/>
              </a:rPr>
              <a:t>2178,   </a:t>
            </a:r>
            <a:r>
              <a:rPr kumimoji="1" lang="zh-CN" altLang="en-US" sz="3600" b="1">
                <a:solidFill>
                  <a:srgbClr val="0000FF"/>
                </a:solidFill>
                <a:effectLst>
                  <a:outerShdw blurRad="38100" dist="38100" dir="2700000" algn="tl">
                    <a:srgbClr val="C0C0C0"/>
                  </a:outerShdw>
                </a:effectLst>
                <a:latin typeface="Verdana" panose="020B0604030504040204" pitchFamily="34" charset="0"/>
              </a:rPr>
              <a:t>求这两个四位数</a:t>
            </a:r>
            <a:r>
              <a:rPr kumimoji="1" lang="en-US" altLang="zh-CN" sz="3600" b="1">
                <a:solidFill>
                  <a:srgbClr val="0000FF"/>
                </a:solidFill>
                <a:effectLst>
                  <a:outerShdw blurRad="38100" dist="38100" dir="2700000" algn="tl">
                    <a:srgbClr val="C0C0C0"/>
                  </a:outerShdw>
                </a:effectLst>
                <a:latin typeface="Verdana" panose="020B0604030504040204" pitchFamily="34" charset="0"/>
              </a:rPr>
              <a:t>.</a:t>
            </a:r>
          </a:p>
        </p:txBody>
      </p:sp>
      <p:graphicFrame>
        <p:nvGraphicFramePr>
          <p:cNvPr id="39965" name="Group 29"/>
          <p:cNvGraphicFramePr>
            <a:graphicFrameLocks noGrp="1"/>
          </p:cNvGraphicFramePr>
          <p:nvPr/>
        </p:nvGraphicFramePr>
        <p:xfrm>
          <a:off x="611188" y="4410075"/>
          <a:ext cx="7704137" cy="2187575"/>
        </p:xfrm>
        <a:graphic>
          <a:graphicData uri="http://schemas.openxmlformats.org/drawingml/2006/table">
            <a:tbl>
              <a:tblPr/>
              <a:tblGrid>
                <a:gridCol w="1352550">
                  <a:extLst>
                    <a:ext uri="{9D8B030D-6E8A-4147-A177-3AD203B41FA5}">
                      <a16:colId xmlns:a16="http://schemas.microsoft.com/office/drawing/2014/main" val="20000"/>
                    </a:ext>
                  </a:extLst>
                </a:gridCol>
                <a:gridCol w="1262062">
                  <a:extLst>
                    <a:ext uri="{9D8B030D-6E8A-4147-A177-3AD203B41FA5}">
                      <a16:colId xmlns:a16="http://schemas.microsoft.com/office/drawing/2014/main" val="20001"/>
                    </a:ext>
                  </a:extLst>
                </a:gridCol>
                <a:gridCol w="1131888">
                  <a:extLst>
                    <a:ext uri="{9D8B030D-6E8A-4147-A177-3AD203B41FA5}">
                      <a16:colId xmlns:a16="http://schemas.microsoft.com/office/drawing/2014/main" val="20002"/>
                    </a:ext>
                  </a:extLst>
                </a:gridCol>
                <a:gridCol w="3957637">
                  <a:extLst>
                    <a:ext uri="{9D8B030D-6E8A-4147-A177-3AD203B41FA5}">
                      <a16:colId xmlns:a16="http://schemas.microsoft.com/office/drawing/2014/main" val="20003"/>
                    </a:ext>
                  </a:extLst>
                </a:gridCol>
              </a:tblGrid>
              <a:tr h="6445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左边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右边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四位数的代数式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15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原数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715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新数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9963" name="Text Box 27"/>
          <p:cNvSpPr txBox="1">
            <a:spLocks noChangeArrowheads="1"/>
          </p:cNvSpPr>
          <p:nvPr/>
        </p:nvSpPr>
        <p:spPr bwMode="auto">
          <a:xfrm>
            <a:off x="468313" y="3716338"/>
            <a:ext cx="8915400" cy="579437"/>
          </a:xfrm>
          <a:prstGeom prst="rect">
            <a:avLst/>
          </a:prstGeom>
          <a:noFill/>
          <a:ln w="9525">
            <a:noFill/>
            <a:miter lim="800000"/>
          </a:ln>
          <a:effectLst/>
        </p:spPr>
        <p:txBody>
          <a:bodyPr>
            <a:spAutoFit/>
          </a:bodyPr>
          <a:lstStyle/>
          <a:p>
            <a:pPr>
              <a:defRPr/>
            </a:pPr>
            <a:r>
              <a:rPr kumimoji="1" lang="zh-CN" altLang="en-US" sz="3200" b="1">
                <a:solidFill>
                  <a:srgbClr val="FF3300"/>
                </a:solidFill>
                <a:effectLst>
                  <a:outerShdw blurRad="38100" dist="38100" dir="2700000" algn="tl">
                    <a:srgbClr val="C0C0C0"/>
                  </a:outerShdw>
                </a:effectLst>
                <a:latin typeface="Times New Roman" panose="02020603050405020304" pitchFamily="18" charset="0"/>
              </a:rPr>
              <a:t>若设较大的两位数为</a:t>
            </a:r>
            <a:r>
              <a:rPr kumimoji="1" lang="en-US" altLang="zh-CN" sz="3200" b="1">
                <a:solidFill>
                  <a:srgbClr val="FF3300"/>
                </a:solidFill>
                <a:effectLst>
                  <a:outerShdw blurRad="38100" dist="38100" dir="2700000" algn="tl">
                    <a:srgbClr val="C0C0C0"/>
                  </a:outerShdw>
                </a:effectLst>
                <a:latin typeface="Times New Roman" panose="02020603050405020304" pitchFamily="18" charset="0"/>
              </a:rPr>
              <a:t>x</a:t>
            </a:r>
            <a:r>
              <a:rPr kumimoji="1" lang="zh-CN" altLang="en-US" sz="3200" b="1">
                <a:solidFill>
                  <a:srgbClr val="FF3300"/>
                </a:solidFill>
                <a:effectLst>
                  <a:outerShdw blurRad="38100" dist="38100" dir="2700000" algn="tl">
                    <a:srgbClr val="C0C0C0"/>
                  </a:outerShdw>
                </a:effectLst>
                <a:latin typeface="Times New Roman" panose="02020603050405020304" pitchFamily="18" charset="0"/>
              </a:rPr>
              <a:t>，较小的两位数为</a:t>
            </a:r>
            <a:r>
              <a:rPr kumimoji="1" lang="en-US" altLang="zh-CN" sz="3200" b="1">
                <a:solidFill>
                  <a:srgbClr val="FF3300"/>
                </a:solidFill>
                <a:effectLst>
                  <a:outerShdw blurRad="38100" dist="38100" dir="2700000" algn="tl">
                    <a:srgbClr val="C0C0C0"/>
                  </a:outerShdw>
                </a:effectLst>
                <a:latin typeface="Times New Roman" panose="02020603050405020304" pitchFamily="18" charset="0"/>
              </a:rPr>
              <a:t>y</a:t>
            </a:r>
            <a:r>
              <a:rPr kumimoji="1" lang="zh-CN" altLang="en-US" sz="3200" b="1">
                <a:solidFill>
                  <a:srgbClr val="FF3300"/>
                </a:solidFill>
                <a:effectLst>
                  <a:outerShdw blurRad="38100" dist="38100" dir="2700000" algn="tl">
                    <a:srgbClr val="C0C0C0"/>
                  </a:outerShdw>
                </a:effectLst>
                <a:latin typeface="Times New Roman" panose="02020603050405020304" pitchFamily="18" charset="0"/>
              </a:rPr>
              <a:t>，则</a:t>
            </a:r>
          </a:p>
        </p:txBody>
      </p:sp>
      <p:sp>
        <p:nvSpPr>
          <p:cNvPr id="39966" name="Rectangle 30"/>
          <p:cNvSpPr>
            <a:spLocks noChangeArrowheads="1"/>
          </p:cNvSpPr>
          <p:nvPr/>
        </p:nvSpPr>
        <p:spPr bwMode="auto">
          <a:xfrm>
            <a:off x="2411413" y="5157788"/>
            <a:ext cx="42227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39967" name="Rectangle 31"/>
          <p:cNvSpPr>
            <a:spLocks noChangeArrowheads="1"/>
          </p:cNvSpPr>
          <p:nvPr/>
        </p:nvSpPr>
        <p:spPr bwMode="auto">
          <a:xfrm>
            <a:off x="3635375" y="5157788"/>
            <a:ext cx="41592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y</a:t>
            </a:r>
          </a:p>
        </p:txBody>
      </p:sp>
      <p:sp>
        <p:nvSpPr>
          <p:cNvPr id="39968" name="Rectangle 32"/>
          <p:cNvSpPr>
            <a:spLocks noChangeArrowheads="1"/>
          </p:cNvSpPr>
          <p:nvPr/>
        </p:nvSpPr>
        <p:spPr bwMode="auto">
          <a:xfrm>
            <a:off x="5364163" y="5157788"/>
            <a:ext cx="1719262" cy="519112"/>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100x+y</a:t>
            </a:r>
          </a:p>
        </p:txBody>
      </p:sp>
      <p:sp>
        <p:nvSpPr>
          <p:cNvPr id="39969" name="Rectangle 33"/>
          <p:cNvSpPr>
            <a:spLocks noChangeArrowheads="1"/>
          </p:cNvSpPr>
          <p:nvPr/>
        </p:nvSpPr>
        <p:spPr bwMode="auto">
          <a:xfrm>
            <a:off x="2411413" y="5876925"/>
            <a:ext cx="41592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y</a:t>
            </a:r>
          </a:p>
        </p:txBody>
      </p:sp>
      <p:sp>
        <p:nvSpPr>
          <p:cNvPr id="39970" name="Rectangle 34"/>
          <p:cNvSpPr>
            <a:spLocks noChangeArrowheads="1"/>
          </p:cNvSpPr>
          <p:nvPr/>
        </p:nvSpPr>
        <p:spPr bwMode="auto">
          <a:xfrm>
            <a:off x="3635375" y="5949950"/>
            <a:ext cx="42227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39971" name="Rectangle 35"/>
          <p:cNvSpPr>
            <a:spLocks noChangeArrowheads="1"/>
          </p:cNvSpPr>
          <p:nvPr/>
        </p:nvSpPr>
        <p:spPr bwMode="auto">
          <a:xfrm>
            <a:off x="5364163" y="5949950"/>
            <a:ext cx="1719262" cy="519113"/>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100y+x</a:t>
            </a:r>
          </a:p>
        </p:txBody>
      </p:sp>
    </p:spTree>
    <p:extLst>
      <p:ext uri="{BB962C8B-B14F-4D97-AF65-F5344CB8AC3E}">
        <p14:creationId xmlns:p14="http://schemas.microsoft.com/office/powerpoint/2010/main" val="452510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9963"/>
                                        </p:tgtEl>
                                        <p:attrNameLst>
                                          <p:attrName>style.visibility</p:attrName>
                                        </p:attrNameLst>
                                      </p:cBhvr>
                                      <p:to>
                                        <p:strVal val="visible"/>
                                      </p:to>
                                    </p:set>
                                    <p:anim calcmode="lin" valueType="num">
                                      <p:cBhvr>
                                        <p:cTn id="7" dur="1000" fill="hold"/>
                                        <p:tgtEl>
                                          <p:spTgt spid="39963"/>
                                        </p:tgtEl>
                                        <p:attrNameLst>
                                          <p:attrName>ppt_w</p:attrName>
                                        </p:attrNameLst>
                                      </p:cBhvr>
                                      <p:tavLst>
                                        <p:tav tm="0">
                                          <p:val>
                                            <p:fltVal val="0"/>
                                          </p:val>
                                        </p:tav>
                                        <p:tav tm="100000">
                                          <p:val>
                                            <p:strVal val="#ppt_w"/>
                                          </p:val>
                                        </p:tav>
                                      </p:tavLst>
                                    </p:anim>
                                    <p:anim calcmode="lin" valueType="num">
                                      <p:cBhvr>
                                        <p:cTn id="8" dur="1000" fill="hold"/>
                                        <p:tgtEl>
                                          <p:spTgt spid="3996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39965"/>
                                        </p:tgtEl>
                                        <p:attrNameLst>
                                          <p:attrName>style.visibility</p:attrName>
                                        </p:attrNameLst>
                                      </p:cBhvr>
                                      <p:to>
                                        <p:strVal val="visible"/>
                                      </p:to>
                                    </p:set>
                                    <p:animEffect transition="in" filter="box(in)">
                                      <p:cBhvr>
                                        <p:cTn id="13" dur="500"/>
                                        <p:tgtEl>
                                          <p:spTgt spid="3996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9966"/>
                                        </p:tgtEl>
                                        <p:attrNameLst>
                                          <p:attrName>style.visibility</p:attrName>
                                        </p:attrNameLst>
                                      </p:cBhvr>
                                      <p:to>
                                        <p:strVal val="visible"/>
                                      </p:to>
                                    </p:set>
                                    <p:anim calcmode="lin" valueType="num">
                                      <p:cBhvr>
                                        <p:cTn id="18" dur="500" fill="hold"/>
                                        <p:tgtEl>
                                          <p:spTgt spid="39966"/>
                                        </p:tgtEl>
                                        <p:attrNameLst>
                                          <p:attrName>ppt_w</p:attrName>
                                        </p:attrNameLst>
                                      </p:cBhvr>
                                      <p:tavLst>
                                        <p:tav tm="0">
                                          <p:val>
                                            <p:fltVal val="0"/>
                                          </p:val>
                                        </p:tav>
                                        <p:tav tm="100000">
                                          <p:val>
                                            <p:strVal val="#ppt_w"/>
                                          </p:val>
                                        </p:tav>
                                      </p:tavLst>
                                    </p:anim>
                                    <p:anim calcmode="lin" valueType="num">
                                      <p:cBhvr>
                                        <p:cTn id="19" dur="500" fill="hold"/>
                                        <p:tgtEl>
                                          <p:spTgt spid="39966"/>
                                        </p:tgtEl>
                                        <p:attrNameLst>
                                          <p:attrName>ppt_h</p:attrName>
                                        </p:attrNameLst>
                                      </p:cBhvr>
                                      <p:tavLst>
                                        <p:tav tm="0">
                                          <p:val>
                                            <p:fltVal val="0"/>
                                          </p:val>
                                        </p:tav>
                                        <p:tav tm="100000">
                                          <p:val>
                                            <p:strVal val="#ppt_h"/>
                                          </p:val>
                                        </p:tav>
                                      </p:tavLst>
                                    </p:anim>
                                    <p:animEffect transition="in" filter="fade">
                                      <p:cBhvr>
                                        <p:cTn id="20" dur="500"/>
                                        <p:tgtEl>
                                          <p:spTgt spid="3996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9967"/>
                                        </p:tgtEl>
                                        <p:attrNameLst>
                                          <p:attrName>style.visibility</p:attrName>
                                        </p:attrNameLst>
                                      </p:cBhvr>
                                      <p:to>
                                        <p:strVal val="visible"/>
                                      </p:to>
                                    </p:set>
                                    <p:anim calcmode="lin" valueType="num">
                                      <p:cBhvr>
                                        <p:cTn id="25" dur="500" fill="hold"/>
                                        <p:tgtEl>
                                          <p:spTgt spid="39967"/>
                                        </p:tgtEl>
                                        <p:attrNameLst>
                                          <p:attrName>ppt_w</p:attrName>
                                        </p:attrNameLst>
                                      </p:cBhvr>
                                      <p:tavLst>
                                        <p:tav tm="0">
                                          <p:val>
                                            <p:fltVal val="0"/>
                                          </p:val>
                                        </p:tav>
                                        <p:tav tm="100000">
                                          <p:val>
                                            <p:strVal val="#ppt_w"/>
                                          </p:val>
                                        </p:tav>
                                      </p:tavLst>
                                    </p:anim>
                                    <p:anim calcmode="lin" valueType="num">
                                      <p:cBhvr>
                                        <p:cTn id="26" dur="500" fill="hold"/>
                                        <p:tgtEl>
                                          <p:spTgt spid="39967"/>
                                        </p:tgtEl>
                                        <p:attrNameLst>
                                          <p:attrName>ppt_h</p:attrName>
                                        </p:attrNameLst>
                                      </p:cBhvr>
                                      <p:tavLst>
                                        <p:tav tm="0">
                                          <p:val>
                                            <p:fltVal val="0"/>
                                          </p:val>
                                        </p:tav>
                                        <p:tav tm="100000">
                                          <p:val>
                                            <p:strVal val="#ppt_h"/>
                                          </p:val>
                                        </p:tav>
                                      </p:tavLst>
                                    </p:anim>
                                    <p:animEffect transition="in" filter="fade">
                                      <p:cBhvr>
                                        <p:cTn id="27" dur="500"/>
                                        <p:tgtEl>
                                          <p:spTgt spid="3996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9968"/>
                                        </p:tgtEl>
                                        <p:attrNameLst>
                                          <p:attrName>style.visibility</p:attrName>
                                        </p:attrNameLst>
                                      </p:cBhvr>
                                      <p:to>
                                        <p:strVal val="visible"/>
                                      </p:to>
                                    </p:set>
                                    <p:anim calcmode="lin" valueType="num">
                                      <p:cBhvr>
                                        <p:cTn id="32" dur="500" fill="hold"/>
                                        <p:tgtEl>
                                          <p:spTgt spid="39968"/>
                                        </p:tgtEl>
                                        <p:attrNameLst>
                                          <p:attrName>ppt_w</p:attrName>
                                        </p:attrNameLst>
                                      </p:cBhvr>
                                      <p:tavLst>
                                        <p:tav tm="0">
                                          <p:val>
                                            <p:fltVal val="0"/>
                                          </p:val>
                                        </p:tav>
                                        <p:tav tm="100000">
                                          <p:val>
                                            <p:strVal val="#ppt_w"/>
                                          </p:val>
                                        </p:tav>
                                      </p:tavLst>
                                    </p:anim>
                                    <p:anim calcmode="lin" valueType="num">
                                      <p:cBhvr>
                                        <p:cTn id="33" dur="500" fill="hold"/>
                                        <p:tgtEl>
                                          <p:spTgt spid="39968"/>
                                        </p:tgtEl>
                                        <p:attrNameLst>
                                          <p:attrName>ppt_h</p:attrName>
                                        </p:attrNameLst>
                                      </p:cBhvr>
                                      <p:tavLst>
                                        <p:tav tm="0">
                                          <p:val>
                                            <p:fltVal val="0"/>
                                          </p:val>
                                        </p:tav>
                                        <p:tav tm="100000">
                                          <p:val>
                                            <p:strVal val="#ppt_h"/>
                                          </p:val>
                                        </p:tav>
                                      </p:tavLst>
                                    </p:anim>
                                    <p:animEffect transition="in" filter="fade">
                                      <p:cBhvr>
                                        <p:cTn id="34" dur="500"/>
                                        <p:tgtEl>
                                          <p:spTgt spid="3996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9969"/>
                                        </p:tgtEl>
                                        <p:attrNameLst>
                                          <p:attrName>style.visibility</p:attrName>
                                        </p:attrNameLst>
                                      </p:cBhvr>
                                      <p:to>
                                        <p:strVal val="visible"/>
                                      </p:to>
                                    </p:set>
                                    <p:anim calcmode="lin" valueType="num">
                                      <p:cBhvr>
                                        <p:cTn id="39" dur="500" fill="hold"/>
                                        <p:tgtEl>
                                          <p:spTgt spid="39969"/>
                                        </p:tgtEl>
                                        <p:attrNameLst>
                                          <p:attrName>ppt_w</p:attrName>
                                        </p:attrNameLst>
                                      </p:cBhvr>
                                      <p:tavLst>
                                        <p:tav tm="0">
                                          <p:val>
                                            <p:fltVal val="0"/>
                                          </p:val>
                                        </p:tav>
                                        <p:tav tm="100000">
                                          <p:val>
                                            <p:strVal val="#ppt_w"/>
                                          </p:val>
                                        </p:tav>
                                      </p:tavLst>
                                    </p:anim>
                                    <p:anim calcmode="lin" valueType="num">
                                      <p:cBhvr>
                                        <p:cTn id="40" dur="500" fill="hold"/>
                                        <p:tgtEl>
                                          <p:spTgt spid="39969"/>
                                        </p:tgtEl>
                                        <p:attrNameLst>
                                          <p:attrName>ppt_h</p:attrName>
                                        </p:attrNameLst>
                                      </p:cBhvr>
                                      <p:tavLst>
                                        <p:tav tm="0">
                                          <p:val>
                                            <p:fltVal val="0"/>
                                          </p:val>
                                        </p:tav>
                                        <p:tav tm="100000">
                                          <p:val>
                                            <p:strVal val="#ppt_h"/>
                                          </p:val>
                                        </p:tav>
                                      </p:tavLst>
                                    </p:anim>
                                    <p:animEffect transition="in" filter="fade">
                                      <p:cBhvr>
                                        <p:cTn id="41" dur="500"/>
                                        <p:tgtEl>
                                          <p:spTgt spid="3996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9970"/>
                                        </p:tgtEl>
                                        <p:attrNameLst>
                                          <p:attrName>style.visibility</p:attrName>
                                        </p:attrNameLst>
                                      </p:cBhvr>
                                      <p:to>
                                        <p:strVal val="visible"/>
                                      </p:to>
                                    </p:set>
                                    <p:anim calcmode="lin" valueType="num">
                                      <p:cBhvr>
                                        <p:cTn id="46" dur="500" fill="hold"/>
                                        <p:tgtEl>
                                          <p:spTgt spid="39970"/>
                                        </p:tgtEl>
                                        <p:attrNameLst>
                                          <p:attrName>ppt_w</p:attrName>
                                        </p:attrNameLst>
                                      </p:cBhvr>
                                      <p:tavLst>
                                        <p:tav tm="0">
                                          <p:val>
                                            <p:fltVal val="0"/>
                                          </p:val>
                                        </p:tav>
                                        <p:tav tm="100000">
                                          <p:val>
                                            <p:strVal val="#ppt_w"/>
                                          </p:val>
                                        </p:tav>
                                      </p:tavLst>
                                    </p:anim>
                                    <p:anim calcmode="lin" valueType="num">
                                      <p:cBhvr>
                                        <p:cTn id="47" dur="500" fill="hold"/>
                                        <p:tgtEl>
                                          <p:spTgt spid="39970"/>
                                        </p:tgtEl>
                                        <p:attrNameLst>
                                          <p:attrName>ppt_h</p:attrName>
                                        </p:attrNameLst>
                                      </p:cBhvr>
                                      <p:tavLst>
                                        <p:tav tm="0">
                                          <p:val>
                                            <p:fltVal val="0"/>
                                          </p:val>
                                        </p:tav>
                                        <p:tav tm="100000">
                                          <p:val>
                                            <p:strVal val="#ppt_h"/>
                                          </p:val>
                                        </p:tav>
                                      </p:tavLst>
                                    </p:anim>
                                    <p:animEffect transition="in" filter="fade">
                                      <p:cBhvr>
                                        <p:cTn id="48" dur="500"/>
                                        <p:tgtEl>
                                          <p:spTgt spid="3997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9971"/>
                                        </p:tgtEl>
                                        <p:attrNameLst>
                                          <p:attrName>style.visibility</p:attrName>
                                        </p:attrNameLst>
                                      </p:cBhvr>
                                      <p:to>
                                        <p:strVal val="visible"/>
                                      </p:to>
                                    </p:set>
                                    <p:anim calcmode="lin" valueType="num">
                                      <p:cBhvr>
                                        <p:cTn id="53" dur="500" fill="hold"/>
                                        <p:tgtEl>
                                          <p:spTgt spid="39971"/>
                                        </p:tgtEl>
                                        <p:attrNameLst>
                                          <p:attrName>ppt_w</p:attrName>
                                        </p:attrNameLst>
                                      </p:cBhvr>
                                      <p:tavLst>
                                        <p:tav tm="0">
                                          <p:val>
                                            <p:fltVal val="0"/>
                                          </p:val>
                                        </p:tav>
                                        <p:tav tm="100000">
                                          <p:val>
                                            <p:strVal val="#ppt_w"/>
                                          </p:val>
                                        </p:tav>
                                      </p:tavLst>
                                    </p:anim>
                                    <p:anim calcmode="lin" valueType="num">
                                      <p:cBhvr>
                                        <p:cTn id="54" dur="500" fill="hold"/>
                                        <p:tgtEl>
                                          <p:spTgt spid="39971"/>
                                        </p:tgtEl>
                                        <p:attrNameLst>
                                          <p:attrName>ppt_h</p:attrName>
                                        </p:attrNameLst>
                                      </p:cBhvr>
                                      <p:tavLst>
                                        <p:tav tm="0">
                                          <p:val>
                                            <p:fltVal val="0"/>
                                          </p:val>
                                        </p:tav>
                                        <p:tav tm="100000">
                                          <p:val>
                                            <p:strVal val="#ppt_h"/>
                                          </p:val>
                                        </p:tav>
                                      </p:tavLst>
                                    </p:anim>
                                    <p:animEffect transition="in" filter="fade">
                                      <p:cBhvr>
                                        <p:cTn id="55" dur="500"/>
                                        <p:tgtEl>
                                          <p:spTgt spid="3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3" grpId="0"/>
      <p:bldP spid="39966" grpId="0"/>
      <p:bldP spid="39967" grpId="0"/>
      <p:bldP spid="39968" grpId="0"/>
      <p:bldP spid="39969" grpId="0"/>
      <p:bldP spid="39970" grpId="0"/>
      <p:bldP spid="3997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ChangeArrowheads="1"/>
          </p:cNvSpPr>
          <p:nvPr/>
        </p:nvSpPr>
        <p:spPr bwMode="auto">
          <a:xfrm>
            <a:off x="250825" y="2060575"/>
            <a:ext cx="8367713" cy="3276600"/>
          </a:xfrm>
          <a:prstGeom prst="rect">
            <a:avLst/>
          </a:prstGeom>
          <a:noFill/>
          <a:ln w="9525">
            <a:noFill/>
            <a:miter lim="800000"/>
          </a:ln>
          <a:effectLst/>
        </p:spPr>
        <p:txBody>
          <a:bodyPr wrap="none">
            <a:spAutoFit/>
          </a:bodyPr>
          <a:lstStyle/>
          <a:p>
            <a:pPr>
              <a:spcBef>
                <a:spcPct val="20000"/>
              </a:spcBef>
              <a:buClr>
                <a:srgbClr val="C0504D"/>
              </a:buClr>
              <a:buSzPct val="80000"/>
              <a:buFont typeface="Wingdings" panose="05000000000000000000" pitchFamily="2" charset="2"/>
              <a:buNone/>
              <a:defRPr/>
            </a:pPr>
            <a:r>
              <a:rPr kumimoji="1" lang="en-US" altLang="zh-CN" sz="3600" b="1">
                <a:solidFill>
                  <a:srgbClr val="000000"/>
                </a:solidFill>
                <a:effectLst>
                  <a:outerShdw blurRad="38100" dist="38100" dir="2700000" algn="tl">
                    <a:srgbClr val="C0C0C0"/>
                  </a:outerShdw>
                </a:effectLst>
                <a:latin typeface="Verdana" panose="020B0604030504040204" pitchFamily="34" charset="0"/>
              </a:rPr>
              <a:t>   </a:t>
            </a:r>
            <a:r>
              <a:rPr kumimoji="1" lang="zh-CN" altLang="en-US" sz="3600" b="1">
                <a:solidFill>
                  <a:srgbClr val="000000"/>
                </a:solidFill>
                <a:effectLst>
                  <a:outerShdw blurRad="38100" dist="38100" dir="2700000" algn="tl">
                    <a:srgbClr val="C0C0C0"/>
                  </a:outerShdw>
                </a:effectLst>
                <a:latin typeface="Verdana" panose="020B0604030504040204" pitchFamily="34" charset="0"/>
              </a:rPr>
              <a:t>小明和小亮做游戏 ，小明在一个加数</a:t>
            </a:r>
          </a:p>
          <a:p>
            <a:pPr>
              <a:spcBef>
                <a:spcPct val="20000"/>
              </a:spcBef>
              <a:buClr>
                <a:srgbClr val="C0504D"/>
              </a:buClr>
              <a:buSzPct val="80000"/>
              <a:buFont typeface="Wingdings" panose="05000000000000000000" pitchFamily="2" charset="2"/>
              <a:buNone/>
              <a:defRPr/>
            </a:pPr>
            <a:r>
              <a:rPr kumimoji="1" lang="zh-CN" altLang="en-US" sz="3600" b="1">
                <a:solidFill>
                  <a:srgbClr val="000000"/>
                </a:solidFill>
                <a:effectLst>
                  <a:outerShdw blurRad="38100" dist="38100" dir="2700000" algn="tl">
                    <a:srgbClr val="C0C0C0"/>
                  </a:outerShdw>
                </a:effectLst>
                <a:latin typeface="Verdana" panose="020B0604030504040204" pitchFamily="34" charset="0"/>
              </a:rPr>
              <a:t>的后面多写了一个</a:t>
            </a:r>
            <a:r>
              <a:rPr kumimoji="1" lang="en-US" altLang="zh-CN" sz="3600" b="1">
                <a:solidFill>
                  <a:srgbClr val="000000"/>
                </a:solidFill>
                <a:effectLst>
                  <a:outerShdw blurRad="38100" dist="38100" dir="2700000" algn="tl">
                    <a:srgbClr val="C0C0C0"/>
                  </a:outerShdw>
                </a:effectLst>
                <a:latin typeface="Verdana" panose="020B0604030504040204" pitchFamily="34" charset="0"/>
              </a:rPr>
              <a:t>0</a:t>
            </a:r>
            <a:r>
              <a:rPr kumimoji="1" lang="zh-CN" altLang="en-US" sz="3600" b="1">
                <a:solidFill>
                  <a:srgbClr val="000000"/>
                </a:solidFill>
                <a:effectLst>
                  <a:outerShdw blurRad="38100" dist="38100" dir="2700000" algn="tl">
                    <a:srgbClr val="C0C0C0"/>
                  </a:outerShdw>
                </a:effectLst>
                <a:latin typeface="Verdana" panose="020B0604030504040204" pitchFamily="34" charset="0"/>
              </a:rPr>
              <a:t>，得到的和为</a:t>
            </a:r>
            <a:r>
              <a:rPr kumimoji="1" lang="en-US" altLang="zh-CN" sz="3600" b="1">
                <a:solidFill>
                  <a:srgbClr val="000000"/>
                </a:solidFill>
                <a:effectLst>
                  <a:outerShdw blurRad="38100" dist="38100" dir="2700000" algn="tl">
                    <a:srgbClr val="C0C0C0"/>
                  </a:outerShdw>
                </a:effectLst>
                <a:latin typeface="Verdana" panose="020B0604030504040204" pitchFamily="34" charset="0"/>
              </a:rPr>
              <a:t>242</a:t>
            </a:r>
            <a:r>
              <a:rPr kumimoji="1" lang="zh-CN" altLang="en-US" sz="3600" b="1">
                <a:solidFill>
                  <a:srgbClr val="000000"/>
                </a:solidFill>
                <a:effectLst>
                  <a:outerShdw blurRad="38100" dist="38100" dir="2700000" algn="tl">
                    <a:srgbClr val="C0C0C0"/>
                  </a:outerShdw>
                </a:effectLst>
                <a:latin typeface="Verdana" panose="020B0604030504040204" pitchFamily="34" charset="0"/>
              </a:rPr>
              <a:t>；</a:t>
            </a:r>
          </a:p>
          <a:p>
            <a:pPr>
              <a:spcBef>
                <a:spcPct val="20000"/>
              </a:spcBef>
              <a:buClr>
                <a:srgbClr val="C0504D"/>
              </a:buClr>
              <a:buSzPct val="80000"/>
              <a:buFont typeface="Wingdings" panose="05000000000000000000" pitchFamily="2" charset="2"/>
              <a:buNone/>
              <a:defRPr/>
            </a:pPr>
            <a:r>
              <a:rPr kumimoji="1" lang="zh-CN" altLang="en-US" sz="3600" b="1">
                <a:solidFill>
                  <a:srgbClr val="000000"/>
                </a:solidFill>
                <a:effectLst>
                  <a:outerShdw blurRad="38100" dist="38100" dir="2700000" algn="tl">
                    <a:srgbClr val="C0C0C0"/>
                  </a:outerShdw>
                </a:effectLst>
                <a:latin typeface="Verdana" panose="020B0604030504040204" pitchFamily="34" charset="0"/>
              </a:rPr>
              <a:t>小亮在另一个加数后面多写了一个 </a:t>
            </a:r>
            <a:r>
              <a:rPr kumimoji="1" lang="en-US" altLang="zh-CN" sz="3600" b="1">
                <a:solidFill>
                  <a:srgbClr val="000000"/>
                </a:solidFill>
                <a:effectLst>
                  <a:outerShdw blurRad="38100" dist="38100" dir="2700000" algn="tl">
                    <a:srgbClr val="C0C0C0"/>
                  </a:outerShdw>
                </a:effectLst>
                <a:latin typeface="Verdana" panose="020B0604030504040204" pitchFamily="34" charset="0"/>
              </a:rPr>
              <a:t>0 </a:t>
            </a:r>
            <a:r>
              <a:rPr kumimoji="1" lang="zh-CN" altLang="en-US" sz="3600" b="1">
                <a:solidFill>
                  <a:srgbClr val="000000"/>
                </a:solidFill>
                <a:effectLst>
                  <a:outerShdw blurRad="38100" dist="38100" dir="2700000" algn="tl">
                    <a:srgbClr val="C0C0C0"/>
                  </a:outerShdw>
                </a:effectLst>
                <a:latin typeface="Verdana" panose="020B0604030504040204" pitchFamily="34" charset="0"/>
              </a:rPr>
              <a:t>，</a:t>
            </a:r>
          </a:p>
          <a:p>
            <a:pPr>
              <a:spcBef>
                <a:spcPct val="20000"/>
              </a:spcBef>
              <a:buClr>
                <a:srgbClr val="C0504D"/>
              </a:buClr>
              <a:buSzPct val="80000"/>
              <a:buFont typeface="Wingdings" panose="05000000000000000000" pitchFamily="2" charset="2"/>
              <a:buNone/>
              <a:defRPr/>
            </a:pPr>
            <a:r>
              <a:rPr kumimoji="1" lang="zh-CN" altLang="en-US" sz="3600" b="1">
                <a:solidFill>
                  <a:srgbClr val="000000"/>
                </a:solidFill>
                <a:effectLst>
                  <a:outerShdw blurRad="38100" dist="38100" dir="2700000" algn="tl">
                    <a:srgbClr val="C0C0C0"/>
                  </a:outerShdw>
                </a:effectLst>
                <a:latin typeface="Verdana" panose="020B0604030504040204" pitchFamily="34" charset="0"/>
              </a:rPr>
              <a:t>得到的和为</a:t>
            </a:r>
            <a:r>
              <a:rPr kumimoji="1" lang="en-US" altLang="zh-CN" sz="3600" b="1">
                <a:solidFill>
                  <a:srgbClr val="000000"/>
                </a:solidFill>
                <a:effectLst>
                  <a:outerShdw blurRad="38100" dist="38100" dir="2700000" algn="tl">
                    <a:srgbClr val="C0C0C0"/>
                  </a:outerShdw>
                </a:effectLst>
                <a:latin typeface="Verdana" panose="020B0604030504040204" pitchFamily="34" charset="0"/>
              </a:rPr>
              <a:t>341</a:t>
            </a:r>
            <a:r>
              <a:rPr kumimoji="1" lang="zh-CN" altLang="en-US" sz="3600" b="1">
                <a:solidFill>
                  <a:srgbClr val="000000"/>
                </a:solidFill>
                <a:effectLst>
                  <a:outerShdw blurRad="38100" dist="38100" dir="2700000" algn="tl">
                    <a:srgbClr val="C0C0C0"/>
                  </a:outerShdw>
                </a:effectLst>
                <a:latin typeface="Verdana" panose="020B0604030504040204" pitchFamily="34" charset="0"/>
              </a:rPr>
              <a:t>。原来的两个数分别为</a:t>
            </a:r>
          </a:p>
          <a:p>
            <a:pPr>
              <a:spcBef>
                <a:spcPct val="20000"/>
              </a:spcBef>
              <a:buClr>
                <a:srgbClr val="C0504D"/>
              </a:buClr>
              <a:buSzPct val="80000"/>
              <a:buFont typeface="Wingdings" panose="05000000000000000000" pitchFamily="2" charset="2"/>
              <a:buNone/>
              <a:defRPr/>
            </a:pPr>
            <a:r>
              <a:rPr kumimoji="1" lang="zh-CN" altLang="en-US" sz="3600" b="1">
                <a:solidFill>
                  <a:srgbClr val="000000"/>
                </a:solidFill>
                <a:effectLst>
                  <a:outerShdw blurRad="38100" dist="38100" dir="2700000" algn="tl">
                    <a:srgbClr val="C0C0C0"/>
                  </a:outerShdw>
                </a:effectLst>
                <a:latin typeface="Verdana" panose="020B0604030504040204" pitchFamily="34" charset="0"/>
              </a:rPr>
              <a:t>多少？</a:t>
            </a:r>
          </a:p>
        </p:txBody>
      </p:sp>
      <p:sp>
        <p:nvSpPr>
          <p:cNvPr id="12291" name="WordArt 5"/>
          <p:cNvSpPr>
            <a:spLocks noChangeArrowheads="1" noChangeShapeType="1" noTextEdit="1"/>
          </p:cNvSpPr>
          <p:nvPr/>
        </p:nvSpPr>
        <p:spPr bwMode="auto">
          <a:xfrm>
            <a:off x="1258888" y="333375"/>
            <a:ext cx="2663825" cy="1368425"/>
          </a:xfrm>
          <a:prstGeom prst="rect">
            <a:avLst/>
          </a:prstGeom>
        </p:spPr>
        <p:txBody>
          <a:bodyPr wrap="none" fromWordArt="1">
            <a:prstTxWarp prst="textSlantUp">
              <a:avLst>
                <a:gd name="adj" fmla="val 32056"/>
              </a:avLst>
            </a:prstTxWarp>
          </a:bodyPr>
          <a:lstStyle/>
          <a:p>
            <a:pPr algn="ctr"/>
            <a:r>
              <a:rPr lang="zh-CN" altLang="en-US" sz="3600" b="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华文新魏"/>
                <a:ea typeface="华文新魏"/>
              </a:rPr>
              <a:t>试试看</a:t>
            </a:r>
          </a:p>
        </p:txBody>
      </p:sp>
    </p:spTree>
    <p:extLst>
      <p:ext uri="{BB962C8B-B14F-4D97-AF65-F5344CB8AC3E}">
        <p14:creationId xmlns:p14="http://schemas.microsoft.com/office/powerpoint/2010/main" val="270869887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228600" y="228600"/>
            <a:ext cx="86106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000000"/>
                </a:solidFill>
                <a:latin typeface="Times New Roman" panose="02020603050405020304" pitchFamily="18" charset="0"/>
              </a:rPr>
              <a:t>小明骑摩托车在公路上高速行驶，</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时看到里程碑上的数是一个两位数，它的数字之和是</a:t>
            </a:r>
            <a:r>
              <a:rPr kumimoji="1" lang="en-US" altLang="zh-CN" sz="3200" b="1">
                <a:solidFill>
                  <a:srgbClr val="000000"/>
                </a:solidFill>
                <a:latin typeface="Times New Roman" panose="02020603050405020304" pitchFamily="18" charset="0"/>
              </a:rPr>
              <a:t>7</a:t>
            </a:r>
            <a:r>
              <a:rPr kumimoji="1" lang="zh-CN" altLang="en-US" sz="3200" b="1">
                <a:solidFill>
                  <a:srgbClr val="000000"/>
                </a:solidFill>
                <a:latin typeface="Times New Roman" panose="02020603050405020304" pitchFamily="18" charset="0"/>
              </a:rPr>
              <a:t>；</a:t>
            </a:r>
            <a:r>
              <a:rPr kumimoji="1" lang="en-US" altLang="zh-CN" sz="3200" b="1">
                <a:solidFill>
                  <a:srgbClr val="000000"/>
                </a:solidFill>
                <a:latin typeface="Times New Roman" panose="02020603050405020304" pitchFamily="18" charset="0"/>
              </a:rPr>
              <a:t>13:00</a:t>
            </a:r>
            <a:r>
              <a:rPr kumimoji="1" lang="zh-CN" altLang="en-US" sz="3200" b="1">
                <a:solidFill>
                  <a:srgbClr val="000000"/>
                </a:solidFill>
                <a:latin typeface="Times New Roman" panose="02020603050405020304" pitchFamily="18" charset="0"/>
              </a:rPr>
              <a:t>时看里程碑上的两位数与</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时看到的个位数和十位数颠倒了；</a:t>
            </a:r>
            <a:r>
              <a:rPr kumimoji="1" lang="en-US" altLang="zh-CN" sz="3200" b="1">
                <a:solidFill>
                  <a:srgbClr val="000000"/>
                </a:solidFill>
                <a:latin typeface="Times New Roman" panose="02020603050405020304" pitchFamily="18" charset="0"/>
              </a:rPr>
              <a:t>14:00</a:t>
            </a:r>
            <a:r>
              <a:rPr kumimoji="1" lang="zh-CN" altLang="en-US" sz="3200" b="1">
                <a:solidFill>
                  <a:srgbClr val="000000"/>
                </a:solidFill>
                <a:latin typeface="Times New Roman" panose="02020603050405020304" pitchFamily="18" charset="0"/>
              </a:rPr>
              <a:t>时看到里程碑上的数比</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时看到的两位数中间多了个零，小明在</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时看到里程碑上的数字是多少？</a:t>
            </a:r>
          </a:p>
        </p:txBody>
      </p:sp>
      <p:sp>
        <p:nvSpPr>
          <p:cNvPr id="41989" name="Rectangle 5"/>
          <p:cNvSpPr>
            <a:spLocks noChangeArrowheads="1"/>
          </p:cNvSpPr>
          <p:nvPr/>
        </p:nvSpPr>
        <p:spPr bwMode="auto">
          <a:xfrm>
            <a:off x="228600" y="34290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3200" b="1">
                <a:solidFill>
                  <a:srgbClr val="000000"/>
                </a:solidFill>
                <a:latin typeface="Times New Roman" panose="02020603050405020304" pitchFamily="18" charset="0"/>
              </a:rPr>
              <a:t>解</a:t>
            </a:r>
            <a:r>
              <a:rPr kumimoji="1" lang="en-US" altLang="zh-CN" sz="3200" b="1">
                <a:solidFill>
                  <a:srgbClr val="000000"/>
                </a:solidFill>
                <a:latin typeface="Times New Roman" panose="02020603050405020304" pitchFamily="18" charset="0"/>
              </a:rPr>
              <a:t>:</a:t>
            </a:r>
            <a:r>
              <a:rPr kumimoji="1" lang="zh-CN" altLang="en-US" sz="3200" b="1">
                <a:solidFill>
                  <a:srgbClr val="000000"/>
                </a:solidFill>
                <a:latin typeface="Times New Roman" panose="02020603050405020304" pitchFamily="18" charset="0"/>
              </a:rPr>
              <a:t>设小明在</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时看到的数的十位数字是</a:t>
            </a:r>
            <a:r>
              <a:rPr kumimoji="1" lang="en-US" altLang="zh-CN" sz="3200" b="1">
                <a:solidFill>
                  <a:srgbClr val="000000"/>
                </a:solidFill>
                <a:latin typeface="Times New Roman" panose="02020603050405020304" pitchFamily="18" charset="0"/>
              </a:rPr>
              <a:t>x</a:t>
            </a:r>
            <a:r>
              <a:rPr kumimoji="1" lang="zh-CN" altLang="en-US" sz="3200" b="1">
                <a:solidFill>
                  <a:srgbClr val="000000"/>
                </a:solidFill>
                <a:latin typeface="Times New Roman" panose="02020603050405020304" pitchFamily="18" charset="0"/>
              </a:rPr>
              <a:t>，个位的数字是</a:t>
            </a:r>
            <a:r>
              <a:rPr kumimoji="1" lang="en-US" altLang="zh-CN" sz="3200" b="1">
                <a:solidFill>
                  <a:srgbClr val="000000"/>
                </a:solidFill>
                <a:latin typeface="Times New Roman" panose="02020603050405020304" pitchFamily="18" charset="0"/>
              </a:rPr>
              <a:t>y</a:t>
            </a:r>
            <a:r>
              <a:rPr kumimoji="1" lang="zh-CN" altLang="en-US" sz="3200" b="1">
                <a:solidFill>
                  <a:srgbClr val="000000"/>
                </a:solidFill>
                <a:latin typeface="Times New Roman" panose="02020603050405020304" pitchFamily="18" charset="0"/>
              </a:rPr>
              <a:t>，由题意得</a:t>
            </a:r>
          </a:p>
        </p:txBody>
      </p:sp>
      <p:sp>
        <p:nvSpPr>
          <p:cNvPr id="41993" name="Rectangle 9"/>
          <p:cNvSpPr>
            <a:spLocks noChangeArrowheads="1"/>
          </p:cNvSpPr>
          <p:nvPr/>
        </p:nvSpPr>
        <p:spPr bwMode="auto">
          <a:xfrm>
            <a:off x="2700338" y="5867400"/>
            <a:ext cx="6262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000000"/>
                </a:solidFill>
                <a:latin typeface="Times New Roman" panose="02020603050405020304" pitchFamily="18" charset="0"/>
              </a:rPr>
              <a:t>答</a:t>
            </a:r>
            <a:r>
              <a:rPr kumimoji="1" lang="en-US" altLang="zh-CN" sz="3200" b="1">
                <a:solidFill>
                  <a:srgbClr val="000000"/>
                </a:solidFill>
                <a:latin typeface="Times New Roman" panose="02020603050405020304" pitchFamily="18" charset="0"/>
              </a:rPr>
              <a:t>:</a:t>
            </a:r>
            <a:r>
              <a:rPr kumimoji="1" lang="zh-CN" altLang="en-US" sz="3200" b="1">
                <a:solidFill>
                  <a:srgbClr val="000000"/>
                </a:solidFill>
                <a:latin typeface="Times New Roman" panose="02020603050405020304" pitchFamily="18" charset="0"/>
              </a:rPr>
              <a:t>小明在</a:t>
            </a:r>
            <a:r>
              <a:rPr kumimoji="1" lang="en-US" altLang="zh-CN" sz="3200" b="1">
                <a:solidFill>
                  <a:srgbClr val="000000"/>
                </a:solidFill>
                <a:latin typeface="Times New Roman" panose="02020603050405020304" pitchFamily="18" charset="0"/>
              </a:rPr>
              <a:t>12:00</a:t>
            </a:r>
            <a:r>
              <a:rPr kumimoji="1" lang="zh-CN" altLang="en-US" sz="3200" b="1">
                <a:solidFill>
                  <a:srgbClr val="000000"/>
                </a:solidFill>
                <a:latin typeface="Times New Roman" panose="02020603050405020304" pitchFamily="18" charset="0"/>
              </a:rPr>
              <a:t>时看到的数字是</a:t>
            </a:r>
            <a:r>
              <a:rPr kumimoji="1" lang="en-US" altLang="zh-CN" sz="3200" b="1">
                <a:solidFill>
                  <a:srgbClr val="000000"/>
                </a:solidFill>
                <a:latin typeface="Times New Roman" panose="02020603050405020304" pitchFamily="18" charset="0"/>
              </a:rPr>
              <a:t>16.</a:t>
            </a:r>
          </a:p>
        </p:txBody>
      </p:sp>
      <p:grpSp>
        <p:nvGrpSpPr>
          <p:cNvPr id="2" name="Group 10"/>
          <p:cNvGrpSpPr/>
          <p:nvPr/>
        </p:nvGrpSpPr>
        <p:grpSpPr bwMode="auto">
          <a:xfrm>
            <a:off x="457200" y="5562600"/>
            <a:ext cx="2117725" cy="1066800"/>
            <a:chOff x="288" y="3504"/>
            <a:chExt cx="1334" cy="672"/>
          </a:xfrm>
        </p:grpSpPr>
        <p:grpSp>
          <p:nvGrpSpPr>
            <p:cNvPr id="13318" name="Group 11"/>
            <p:cNvGrpSpPr/>
            <p:nvPr/>
          </p:nvGrpSpPr>
          <p:grpSpPr bwMode="auto">
            <a:xfrm>
              <a:off x="912" y="3504"/>
              <a:ext cx="710" cy="672"/>
              <a:chOff x="1440" y="3552"/>
              <a:chExt cx="710" cy="672"/>
            </a:xfrm>
          </p:grpSpPr>
          <p:sp>
            <p:nvSpPr>
              <p:cNvPr id="13319" name="Rectangle 12"/>
              <p:cNvSpPr>
                <a:spLocks noChangeArrowheads="1"/>
              </p:cNvSpPr>
              <p:nvPr/>
            </p:nvSpPr>
            <p:spPr bwMode="auto">
              <a:xfrm>
                <a:off x="1440" y="3552"/>
                <a:ext cx="71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000000"/>
                    </a:solidFill>
                    <a:latin typeface="Times New Roman" panose="02020603050405020304" pitchFamily="18" charset="0"/>
                  </a:rPr>
                  <a:t>  x=1 </a:t>
                </a:r>
              </a:p>
              <a:p>
                <a:r>
                  <a:rPr kumimoji="1" lang="en-US" altLang="zh-CN" sz="3200" b="1">
                    <a:solidFill>
                      <a:srgbClr val="000000"/>
                    </a:solidFill>
                    <a:latin typeface="Times New Roman" panose="02020603050405020304" pitchFamily="18" charset="0"/>
                  </a:rPr>
                  <a:t>  y=6</a:t>
                </a:r>
              </a:p>
            </p:txBody>
          </p:sp>
          <p:sp>
            <p:nvSpPr>
              <p:cNvPr id="13320" name="AutoShape 13"/>
              <p:cNvSpPr/>
              <p:nvPr/>
            </p:nvSpPr>
            <p:spPr bwMode="auto">
              <a:xfrm>
                <a:off x="1536" y="3792"/>
                <a:ext cx="48" cy="288"/>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grpSp>
        <p:sp>
          <p:nvSpPr>
            <p:cNvPr id="13321" name="Rectangle 14"/>
            <p:cNvSpPr>
              <a:spLocks noChangeArrowheads="1"/>
            </p:cNvSpPr>
            <p:nvPr/>
          </p:nvSpPr>
          <p:spPr bwMode="auto">
            <a:xfrm>
              <a:off x="288" y="3696"/>
              <a:ext cx="7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000000"/>
                  </a:solidFill>
                  <a:latin typeface="Times New Roman" panose="02020603050405020304" pitchFamily="18" charset="0"/>
                </a:rPr>
                <a:t>解得</a:t>
              </a:r>
              <a:r>
                <a:rPr kumimoji="1" lang="en-US" altLang="zh-CN" sz="3200" b="1">
                  <a:solidFill>
                    <a:srgbClr val="000000"/>
                  </a:solidFill>
                  <a:latin typeface="Times New Roman" panose="02020603050405020304" pitchFamily="18" charset="0"/>
                </a:rPr>
                <a:t>:</a:t>
              </a:r>
            </a:p>
          </p:txBody>
        </p:sp>
      </p:grpSp>
      <p:grpSp>
        <p:nvGrpSpPr>
          <p:cNvPr id="4" name="Group 16"/>
          <p:cNvGrpSpPr/>
          <p:nvPr/>
        </p:nvGrpSpPr>
        <p:grpSpPr bwMode="auto">
          <a:xfrm>
            <a:off x="1447800" y="4449763"/>
            <a:ext cx="6629400" cy="1112837"/>
            <a:chOff x="912" y="2803"/>
            <a:chExt cx="4176" cy="701"/>
          </a:xfrm>
        </p:grpSpPr>
        <p:sp>
          <p:nvSpPr>
            <p:cNvPr id="13323" name="Rectangle 7"/>
            <p:cNvSpPr>
              <a:spLocks noChangeArrowheads="1"/>
            </p:cNvSpPr>
            <p:nvPr/>
          </p:nvSpPr>
          <p:spPr bwMode="auto">
            <a:xfrm>
              <a:off x="1056" y="3139"/>
              <a:ext cx="40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0000"/>
                  </a:solidFill>
                  <a:latin typeface="Times New Roman" panose="02020603050405020304" pitchFamily="18" charset="0"/>
                </a:rPr>
                <a:t>(10y+x)-(10x+y)=(100x+y)-(10y+x)</a:t>
              </a:r>
            </a:p>
          </p:txBody>
        </p:sp>
        <p:sp>
          <p:nvSpPr>
            <p:cNvPr id="13324" name="AutoShape 8"/>
            <p:cNvSpPr/>
            <p:nvPr/>
          </p:nvSpPr>
          <p:spPr bwMode="auto">
            <a:xfrm>
              <a:off x="912" y="2976"/>
              <a:ext cx="96" cy="480"/>
            </a:xfrm>
            <a:prstGeom prst="leftBrace">
              <a:avLst>
                <a:gd name="adj1" fmla="val 41667"/>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latin typeface="Verdana" panose="020B0604030504040204" pitchFamily="34" charset="0"/>
              </a:endParaRPr>
            </a:p>
          </p:txBody>
        </p:sp>
        <p:sp>
          <p:nvSpPr>
            <p:cNvPr id="13325" name="Rectangle 15"/>
            <p:cNvSpPr>
              <a:spLocks noChangeArrowheads="1"/>
            </p:cNvSpPr>
            <p:nvPr/>
          </p:nvSpPr>
          <p:spPr bwMode="auto">
            <a:xfrm>
              <a:off x="1056" y="2803"/>
              <a:ext cx="79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0000"/>
                  </a:solidFill>
                  <a:latin typeface="Times New Roman" panose="02020603050405020304" pitchFamily="18" charset="0"/>
                </a:rPr>
                <a:t>x+y=7</a:t>
              </a:r>
            </a:p>
          </p:txBody>
        </p:sp>
      </p:grpSp>
    </p:spTree>
    <p:extLst>
      <p:ext uri="{BB962C8B-B14F-4D97-AF65-F5344CB8AC3E}">
        <p14:creationId xmlns:p14="http://schemas.microsoft.com/office/powerpoint/2010/main" val="2388668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9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autoUpdateAnimBg="0"/>
      <p:bldP spid="41993"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Rectangle 3"/>
          <p:cNvSpPr>
            <a:spLocks noChangeArrowheads="1"/>
          </p:cNvSpPr>
          <p:nvPr/>
        </p:nvSpPr>
        <p:spPr bwMode="auto">
          <a:xfrm>
            <a:off x="0" y="2924175"/>
            <a:ext cx="86868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解</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设每支牙刷</a:t>
            </a:r>
            <a:r>
              <a:rPr lang="en-US" altLang="zh-CN" sz="2800" b="1">
                <a:solidFill>
                  <a:srgbClr val="000000"/>
                </a:solidFill>
                <a:latin typeface="Times New Roman" panose="02020603050405020304" pitchFamily="18" charset="0"/>
              </a:rPr>
              <a:t>x</a:t>
            </a:r>
            <a:r>
              <a:rPr lang="zh-CN" altLang="en-US" sz="2800" b="1">
                <a:solidFill>
                  <a:srgbClr val="000000"/>
                </a:solidFill>
                <a:latin typeface="Times New Roman" panose="02020603050405020304" pitchFamily="18" charset="0"/>
              </a:rPr>
              <a:t>元</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每盒牙膏</a:t>
            </a:r>
            <a:r>
              <a:rPr lang="en-US" altLang="zh-CN" sz="2800" b="1">
                <a:solidFill>
                  <a:srgbClr val="000000"/>
                </a:solidFill>
                <a:latin typeface="Times New Roman" panose="02020603050405020304" pitchFamily="18" charset="0"/>
              </a:rPr>
              <a:t>y</a:t>
            </a:r>
            <a:r>
              <a:rPr lang="zh-CN" altLang="en-US" sz="2800" b="1">
                <a:solidFill>
                  <a:srgbClr val="000000"/>
                </a:solidFill>
                <a:latin typeface="Times New Roman" panose="02020603050405020304" pitchFamily="18" charset="0"/>
              </a:rPr>
              <a:t>元</a:t>
            </a:r>
            <a:r>
              <a:rPr lang="en-US" altLang="zh-CN" sz="2800" b="1">
                <a:solidFill>
                  <a:srgbClr val="000000"/>
                </a:solidFill>
                <a:latin typeface="Times New Roman" panose="02020603050405020304" pitchFamily="18" charset="0"/>
              </a:rPr>
              <a:t>, </a:t>
            </a:r>
          </a:p>
          <a:p>
            <a:pPr>
              <a:spcBef>
                <a:spcPct val="50000"/>
              </a:spcBef>
            </a:pPr>
            <a:r>
              <a:rPr lang="zh-CN" altLang="en-US" sz="2800" b="1">
                <a:solidFill>
                  <a:srgbClr val="000000"/>
                </a:solidFill>
                <a:latin typeface="Times New Roman" panose="02020603050405020304" pitchFamily="18" charset="0"/>
              </a:rPr>
              <a:t>由题意</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2" name="Group 4"/>
          <p:cNvGrpSpPr/>
          <p:nvPr/>
        </p:nvGrpSpPr>
        <p:grpSpPr bwMode="auto">
          <a:xfrm>
            <a:off x="1066800" y="3305175"/>
            <a:ext cx="7086600" cy="1098550"/>
            <a:chOff x="480" y="576"/>
            <a:chExt cx="2790" cy="1145"/>
          </a:xfrm>
        </p:grpSpPr>
        <p:sp>
          <p:nvSpPr>
            <p:cNvPr id="14341" name="Text Box 5"/>
            <p:cNvSpPr txBox="1">
              <a:spLocks noChangeArrowheads="1"/>
            </p:cNvSpPr>
            <p:nvPr/>
          </p:nvSpPr>
          <p:spPr bwMode="auto">
            <a:xfrm>
              <a:off x="1014" y="604"/>
              <a:ext cx="139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39X+ 21y </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396</a:t>
              </a:r>
            </a:p>
          </p:txBody>
        </p:sp>
        <p:sp>
          <p:nvSpPr>
            <p:cNvPr id="14342" name="Text Box 6"/>
            <p:cNvSpPr txBox="1">
              <a:spLocks noChangeArrowheads="1"/>
            </p:cNvSpPr>
            <p:nvPr/>
          </p:nvSpPr>
          <p:spPr bwMode="auto">
            <a:xfrm>
              <a:off x="1014" y="1034"/>
              <a:ext cx="225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52X+28y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518</a:t>
              </a:r>
            </a:p>
          </p:txBody>
        </p:sp>
        <p:sp>
          <p:nvSpPr>
            <p:cNvPr id="14343" name="Rectangle 7"/>
            <p:cNvSpPr>
              <a:spLocks noChangeArrowheads="1"/>
            </p:cNvSpPr>
            <p:nvPr/>
          </p:nvSpPr>
          <p:spPr bwMode="auto">
            <a:xfrm>
              <a:off x="480" y="576"/>
              <a:ext cx="918"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2232" name="Rectangle 8"/>
          <p:cNvSpPr>
            <a:spLocks noChangeArrowheads="1"/>
          </p:cNvSpPr>
          <p:nvPr/>
        </p:nvSpPr>
        <p:spPr bwMode="auto">
          <a:xfrm>
            <a:off x="381000" y="4295775"/>
            <a:ext cx="1339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rPr>
              <a:t>化简</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3" name="Group 9"/>
          <p:cNvGrpSpPr/>
          <p:nvPr/>
        </p:nvGrpSpPr>
        <p:grpSpPr bwMode="auto">
          <a:xfrm>
            <a:off x="914400" y="4143375"/>
            <a:ext cx="6248400" cy="1098550"/>
            <a:chOff x="480" y="576"/>
            <a:chExt cx="2790" cy="971"/>
          </a:xfrm>
        </p:grpSpPr>
        <p:sp>
          <p:nvSpPr>
            <p:cNvPr id="14346" name="Text Box 10"/>
            <p:cNvSpPr txBox="1">
              <a:spLocks noChangeArrowheads="1"/>
            </p:cNvSpPr>
            <p:nvPr/>
          </p:nvSpPr>
          <p:spPr bwMode="auto">
            <a:xfrm>
              <a:off x="1014" y="604"/>
              <a:ext cx="1392"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13X+7y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132</a:t>
              </a:r>
            </a:p>
          </p:txBody>
        </p:sp>
        <p:sp>
          <p:nvSpPr>
            <p:cNvPr id="14347" name="Text Box 11"/>
            <p:cNvSpPr txBox="1">
              <a:spLocks noChangeArrowheads="1"/>
            </p:cNvSpPr>
            <p:nvPr/>
          </p:nvSpPr>
          <p:spPr bwMode="auto">
            <a:xfrm>
              <a:off x="1014" y="1033"/>
              <a:ext cx="2256"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13x+7y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129.5</a:t>
              </a:r>
            </a:p>
          </p:txBody>
        </p:sp>
        <p:sp>
          <p:nvSpPr>
            <p:cNvPr id="14348" name="Rectangle 12"/>
            <p:cNvSpPr>
              <a:spLocks noChangeArrowheads="1"/>
            </p:cNvSpPr>
            <p:nvPr/>
          </p:nvSpPr>
          <p:spPr bwMode="auto">
            <a:xfrm>
              <a:off x="480" y="576"/>
              <a:ext cx="918" cy="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2238" name="Rectangle 14"/>
          <p:cNvSpPr>
            <a:spLocks noChangeArrowheads="1"/>
          </p:cNvSpPr>
          <p:nvPr/>
        </p:nvSpPr>
        <p:spPr bwMode="auto">
          <a:xfrm>
            <a:off x="304800" y="5286375"/>
            <a:ext cx="4984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rPr>
              <a:t>这个方程组无解</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说明记录有误</a:t>
            </a:r>
            <a:r>
              <a:rPr lang="en-US" altLang="zh-CN" sz="2800" b="1">
                <a:solidFill>
                  <a:srgbClr val="000000"/>
                </a:solidFill>
                <a:latin typeface="Times New Roman" panose="02020603050405020304" pitchFamily="18" charset="0"/>
              </a:rPr>
              <a:t>.</a:t>
            </a:r>
          </a:p>
        </p:txBody>
      </p:sp>
      <p:sp>
        <p:nvSpPr>
          <p:cNvPr id="52239" name="Rectangle 15"/>
          <p:cNvSpPr>
            <a:spLocks noChangeArrowheads="1"/>
          </p:cNvSpPr>
          <p:nvPr/>
        </p:nvSpPr>
        <p:spPr bwMode="auto">
          <a:xfrm>
            <a:off x="5724525" y="1844675"/>
            <a:ext cx="825500" cy="519113"/>
          </a:xfrm>
          <a:prstGeom prst="rect">
            <a:avLst/>
          </a:prstGeom>
          <a:noFill/>
          <a:ln w="9525">
            <a:noFill/>
            <a:miter lim="800000"/>
          </a:ln>
          <a:effectLst/>
        </p:spPr>
        <p:txBody>
          <a:bodyPr wrap="none">
            <a:spAutoFit/>
          </a:bodyPr>
          <a:lstStyle/>
          <a:p>
            <a:pPr>
              <a:defRPr/>
            </a:pPr>
            <a:r>
              <a:rPr lang="en-US" altLang="zh-CN" sz="2800" b="1">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P</a:t>
            </a:r>
            <a:r>
              <a:rPr lang="en-US" altLang="zh-CN" sz="2800" b="1" baseline="-25000">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117</a:t>
            </a:r>
          </a:p>
        </p:txBody>
      </p:sp>
    </p:spTree>
    <p:extLst>
      <p:ext uri="{BB962C8B-B14F-4D97-AF65-F5344CB8AC3E}">
        <p14:creationId xmlns:p14="http://schemas.microsoft.com/office/powerpoint/2010/main" val="1947401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blinds(horizontal)">
                                      <p:cBhvr>
                                        <p:cTn id="7" dur="500"/>
                                        <p:tgtEl>
                                          <p:spTgt spid="522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232"/>
                                        </p:tgtEl>
                                        <p:attrNameLst>
                                          <p:attrName>style.visibility</p:attrName>
                                        </p:attrNameLst>
                                      </p:cBhvr>
                                      <p:to>
                                        <p:strVal val="visible"/>
                                      </p:to>
                                    </p:set>
                                    <p:animEffect transition="in" filter="blinds(horizontal)">
                                      <p:cBhvr>
                                        <p:cTn id="17" dur="500"/>
                                        <p:tgtEl>
                                          <p:spTgt spid="522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2238"/>
                                        </p:tgtEl>
                                        <p:attrNameLst>
                                          <p:attrName>style.visibility</p:attrName>
                                        </p:attrNameLst>
                                      </p:cBhvr>
                                      <p:to>
                                        <p:strVal val="visible"/>
                                      </p:to>
                                    </p:set>
                                    <p:anim calcmode="lin" valueType="num">
                                      <p:cBhvr additive="base">
                                        <p:cTn id="27" dur="500" fill="hold"/>
                                        <p:tgtEl>
                                          <p:spTgt spid="52238"/>
                                        </p:tgtEl>
                                        <p:attrNameLst>
                                          <p:attrName>ppt_x</p:attrName>
                                        </p:attrNameLst>
                                      </p:cBhvr>
                                      <p:tavLst>
                                        <p:tav tm="0">
                                          <p:val>
                                            <p:strVal val="0-#ppt_w/2"/>
                                          </p:val>
                                        </p:tav>
                                        <p:tav tm="100000">
                                          <p:val>
                                            <p:strVal val="#ppt_x"/>
                                          </p:val>
                                        </p:tav>
                                      </p:tavLst>
                                    </p:anim>
                                    <p:anim calcmode="lin" valueType="num">
                                      <p:cBhvr additive="base">
                                        <p:cTn id="28" dur="500" fill="hold"/>
                                        <p:tgtEl>
                                          <p:spTgt spid="52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autoUpdateAnimBg="0"/>
      <p:bldP spid="52232" grpId="0" autoUpdateAnimBg="0"/>
      <p:bldP spid="52238"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00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Rectangle 3"/>
          <p:cNvSpPr>
            <a:spLocks noChangeArrowheads="1"/>
          </p:cNvSpPr>
          <p:nvPr/>
        </p:nvSpPr>
        <p:spPr bwMode="auto">
          <a:xfrm>
            <a:off x="6096000" y="990600"/>
            <a:ext cx="825500" cy="519113"/>
          </a:xfrm>
          <a:prstGeom prst="rect">
            <a:avLst/>
          </a:prstGeom>
          <a:noFill/>
          <a:ln w="9525">
            <a:noFill/>
            <a:miter lim="800000"/>
          </a:ln>
          <a:effectLst/>
        </p:spPr>
        <p:txBody>
          <a:bodyPr wrap="none">
            <a:spAutoFit/>
          </a:bodyPr>
          <a:lstStyle/>
          <a:p>
            <a:pPr>
              <a:defRPr/>
            </a:pPr>
            <a:r>
              <a:rPr lang="en-US" altLang="zh-CN" sz="2800" b="1">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P</a:t>
            </a:r>
            <a:r>
              <a:rPr lang="en-US" altLang="zh-CN" sz="2800" b="1" baseline="-25000">
                <a:solidFill>
                  <a:srgbClr val="FF0066"/>
                </a:solidFill>
                <a:effectLst>
                  <a:outerShdw blurRad="38100" dist="38100" dir="2700000" algn="tl">
                    <a:srgbClr val="C0C0C0"/>
                  </a:outerShdw>
                </a:effectLst>
                <a:latin typeface="Arial" panose="020B0604020202020204" pitchFamily="34" charset="0"/>
                <a:ea typeface="Gulim" panose="020B0600000101010101" pitchFamily="34" charset="-127"/>
                <a:sym typeface="Wingdings" panose="05000000000000000000" pitchFamily="2" charset="2"/>
              </a:rPr>
              <a:t>123</a:t>
            </a:r>
          </a:p>
        </p:txBody>
      </p:sp>
      <p:sp>
        <p:nvSpPr>
          <p:cNvPr id="53252" name="Rectangle 4"/>
          <p:cNvSpPr>
            <a:spLocks noChangeArrowheads="1"/>
          </p:cNvSpPr>
          <p:nvPr/>
        </p:nvSpPr>
        <p:spPr bwMode="auto">
          <a:xfrm>
            <a:off x="0" y="1524000"/>
            <a:ext cx="86868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解</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设一个大桶可盛酒</a:t>
            </a:r>
            <a:r>
              <a:rPr lang="en-US" altLang="zh-CN" sz="2800" b="1">
                <a:solidFill>
                  <a:srgbClr val="000000"/>
                </a:solidFill>
                <a:latin typeface="Times New Roman" panose="02020603050405020304" pitchFamily="18" charset="0"/>
              </a:rPr>
              <a:t>x</a:t>
            </a:r>
            <a:r>
              <a:rPr lang="zh-CN" altLang="en-US" sz="2800" b="1">
                <a:solidFill>
                  <a:srgbClr val="000000"/>
                </a:solidFill>
                <a:latin typeface="Times New Roman" panose="02020603050405020304" pitchFamily="18" charset="0"/>
              </a:rPr>
              <a:t>斛</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一个小桶可盛酒</a:t>
            </a:r>
            <a:r>
              <a:rPr lang="en-US" altLang="zh-CN" sz="2800" b="1">
                <a:solidFill>
                  <a:srgbClr val="000000"/>
                </a:solidFill>
                <a:latin typeface="Times New Roman" panose="02020603050405020304" pitchFamily="18" charset="0"/>
              </a:rPr>
              <a:t>y</a:t>
            </a:r>
            <a:r>
              <a:rPr lang="zh-CN" altLang="en-US" sz="2800" b="1">
                <a:solidFill>
                  <a:srgbClr val="000000"/>
                </a:solidFill>
                <a:latin typeface="Times New Roman" panose="02020603050405020304" pitchFamily="18" charset="0"/>
              </a:rPr>
              <a:t>斛</a:t>
            </a:r>
            <a:r>
              <a:rPr lang="en-US" altLang="zh-CN" sz="2800" b="1">
                <a:solidFill>
                  <a:srgbClr val="000000"/>
                </a:solidFill>
                <a:latin typeface="Times New Roman" panose="02020603050405020304" pitchFamily="18" charset="0"/>
              </a:rPr>
              <a:t>.</a:t>
            </a:r>
          </a:p>
          <a:p>
            <a:pPr>
              <a:spcBef>
                <a:spcPct val="50000"/>
              </a:spcBef>
            </a:pPr>
            <a:r>
              <a:rPr lang="zh-CN" altLang="en-US" sz="2800" b="1">
                <a:solidFill>
                  <a:srgbClr val="000000"/>
                </a:solidFill>
                <a:latin typeface="Times New Roman" panose="02020603050405020304" pitchFamily="18" charset="0"/>
              </a:rPr>
              <a:t>由题意</a:t>
            </a:r>
            <a:r>
              <a:rPr lang="en-US" altLang="zh-CN" sz="2800" b="1">
                <a:solidFill>
                  <a:srgbClr val="000000"/>
                </a:solidFill>
                <a:latin typeface="Times New Roman" panose="02020603050405020304" pitchFamily="18" charset="0"/>
              </a:rPr>
              <a:t>,</a:t>
            </a:r>
            <a:r>
              <a:rPr lang="zh-CN" altLang="en-US" sz="2800" b="1">
                <a:solidFill>
                  <a:srgbClr val="000000"/>
                </a:solidFill>
                <a:latin typeface="Times New Roman" panose="02020603050405020304" pitchFamily="18" charset="0"/>
              </a:rPr>
              <a:t>得</a:t>
            </a:r>
          </a:p>
        </p:txBody>
      </p:sp>
      <p:grpSp>
        <p:nvGrpSpPr>
          <p:cNvPr id="2" name="Group 5"/>
          <p:cNvGrpSpPr/>
          <p:nvPr/>
        </p:nvGrpSpPr>
        <p:grpSpPr bwMode="auto">
          <a:xfrm>
            <a:off x="1066800" y="1981200"/>
            <a:ext cx="7086600" cy="1098550"/>
            <a:chOff x="480" y="576"/>
            <a:chExt cx="2790" cy="1145"/>
          </a:xfrm>
        </p:grpSpPr>
        <p:sp>
          <p:nvSpPr>
            <p:cNvPr id="16390" name="Text Box 6"/>
            <p:cNvSpPr txBox="1">
              <a:spLocks noChangeArrowheads="1"/>
            </p:cNvSpPr>
            <p:nvPr/>
          </p:nvSpPr>
          <p:spPr bwMode="auto">
            <a:xfrm>
              <a:off x="1014" y="604"/>
              <a:ext cx="1392"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5X+ y </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3</a:t>
              </a:r>
            </a:p>
          </p:txBody>
        </p:sp>
        <p:sp>
          <p:nvSpPr>
            <p:cNvPr id="16391" name="Text Box 7"/>
            <p:cNvSpPr txBox="1">
              <a:spLocks noChangeArrowheads="1"/>
            </p:cNvSpPr>
            <p:nvPr/>
          </p:nvSpPr>
          <p:spPr bwMode="auto">
            <a:xfrm>
              <a:off x="1014" y="1034"/>
              <a:ext cx="2256"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66"/>
                  </a:solidFill>
                  <a:latin typeface="Tahoma" panose="020B0604030504040204" pitchFamily="34" charset="0"/>
                </a:rPr>
                <a:t>X+5y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2</a:t>
              </a:r>
            </a:p>
          </p:txBody>
        </p:sp>
        <p:sp>
          <p:nvSpPr>
            <p:cNvPr id="16392" name="Rectangle 8"/>
            <p:cNvSpPr>
              <a:spLocks noChangeArrowheads="1"/>
            </p:cNvSpPr>
            <p:nvPr/>
          </p:nvSpPr>
          <p:spPr bwMode="auto">
            <a:xfrm>
              <a:off x="480" y="576"/>
              <a:ext cx="918"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66"/>
                  </a:solidFill>
                  <a:latin typeface="Arial Black" panose="020B0A04020102020204" pitchFamily="34" charset="0"/>
                  <a:ea typeface="黑体" panose="02010609060101010101" pitchFamily="49" charset="-122"/>
                </a:rPr>
                <a:t>  </a:t>
              </a:r>
              <a:r>
                <a:rPr kumimoji="1" lang="zh-CN" altLang="en-US" sz="6600" b="1">
                  <a:solidFill>
                    <a:srgbClr val="FF0066"/>
                  </a:solidFill>
                  <a:latin typeface="Arial Black" panose="020B0A04020102020204" pitchFamily="34" charset="0"/>
                  <a:ea typeface="黑体" panose="02010609060101010101" pitchFamily="49" charset="-122"/>
                </a:rPr>
                <a:t>｛</a:t>
              </a:r>
            </a:p>
          </p:txBody>
        </p:sp>
      </p:grpSp>
      <p:sp>
        <p:nvSpPr>
          <p:cNvPr id="53257" name="Text Box 9"/>
          <p:cNvSpPr txBox="1">
            <a:spLocks noChangeArrowheads="1"/>
          </p:cNvSpPr>
          <p:nvPr/>
        </p:nvSpPr>
        <p:spPr bwMode="auto">
          <a:xfrm>
            <a:off x="4953000" y="1676400"/>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srgbClr val="000000"/>
                </a:solidFill>
                <a:latin typeface="Times New Roman" panose="02020603050405020304" pitchFamily="18" charset="0"/>
              </a:rPr>
              <a:t>①</a:t>
            </a:r>
          </a:p>
          <a:p>
            <a:r>
              <a:rPr lang="en-US" altLang="zh-CN" sz="2400" b="1">
                <a:solidFill>
                  <a:srgbClr val="000000"/>
                </a:solidFill>
                <a:latin typeface="Times New Roman" panose="02020603050405020304" pitchFamily="18" charset="0"/>
              </a:rPr>
              <a:t>②</a:t>
            </a:r>
          </a:p>
        </p:txBody>
      </p:sp>
      <p:sp>
        <p:nvSpPr>
          <p:cNvPr id="53258" name="Rectangle 10"/>
          <p:cNvSpPr>
            <a:spLocks noChangeArrowheads="1"/>
          </p:cNvSpPr>
          <p:nvPr/>
        </p:nvSpPr>
        <p:spPr bwMode="auto">
          <a:xfrm>
            <a:off x="381000" y="3124200"/>
            <a:ext cx="5072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a:solidFill>
                  <a:srgbClr val="000000"/>
                </a:solidFill>
                <a:latin typeface="Times New Roman" panose="02020603050405020304" pitchFamily="18" charset="0"/>
              </a:rPr>
              <a:t>①×5</a:t>
            </a:r>
            <a:r>
              <a:rPr kumimoji="1" lang="zh-CN" altLang="en-US" sz="3200">
                <a:solidFill>
                  <a:srgbClr val="000000"/>
                </a:solidFill>
                <a:latin typeface="Times New Roman" panose="02020603050405020304" pitchFamily="18" charset="0"/>
              </a:rPr>
              <a:t>得   </a:t>
            </a:r>
            <a:r>
              <a:rPr kumimoji="1" lang="en-US" altLang="zh-CN" sz="2800" b="1">
                <a:solidFill>
                  <a:srgbClr val="FF0066"/>
                </a:solidFill>
                <a:latin typeface="Tahoma" panose="020B0604030504040204" pitchFamily="34" charset="0"/>
              </a:rPr>
              <a:t>25X+5y</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15     </a:t>
            </a:r>
            <a:r>
              <a:rPr kumimoji="1" lang="en-US" altLang="zh-CN" sz="3200">
                <a:solidFill>
                  <a:srgbClr val="000000"/>
                </a:solidFill>
                <a:latin typeface="Times New Roman" panose="02020603050405020304" pitchFamily="18" charset="0"/>
              </a:rPr>
              <a:t>③</a:t>
            </a:r>
          </a:p>
        </p:txBody>
      </p:sp>
      <p:sp>
        <p:nvSpPr>
          <p:cNvPr id="53259" name="Rectangle 11"/>
          <p:cNvSpPr>
            <a:spLocks noChangeArrowheads="1"/>
          </p:cNvSpPr>
          <p:nvPr/>
        </p:nvSpPr>
        <p:spPr bwMode="auto">
          <a:xfrm>
            <a:off x="381000" y="3733800"/>
            <a:ext cx="457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000000"/>
                </a:solidFill>
                <a:latin typeface="Times New Roman" panose="02020603050405020304" pitchFamily="18" charset="0"/>
              </a:rPr>
              <a:t>③</a:t>
            </a:r>
            <a:r>
              <a:rPr lang="en-US" altLang="zh-CN" sz="2400" b="1">
                <a:solidFill>
                  <a:srgbClr val="000000"/>
                </a:solidFill>
                <a:latin typeface="Times New Roman" panose="02020603050405020304" pitchFamily="18" charset="0"/>
              </a:rPr>
              <a:t> </a:t>
            </a:r>
            <a:r>
              <a:rPr kumimoji="1" lang="en-US" altLang="zh-CN" sz="3200">
                <a:solidFill>
                  <a:srgbClr val="000000"/>
                </a:solidFill>
                <a:latin typeface="Times New Roman" panose="02020603050405020304" pitchFamily="18" charset="0"/>
              </a:rPr>
              <a:t>-</a:t>
            </a:r>
            <a:r>
              <a:rPr lang="en-US" altLang="zh-CN" sz="2400" b="1">
                <a:solidFill>
                  <a:srgbClr val="000000"/>
                </a:solidFill>
                <a:latin typeface="Times New Roman" panose="02020603050405020304" pitchFamily="18" charset="0"/>
              </a:rPr>
              <a:t> ②</a:t>
            </a:r>
            <a:r>
              <a:rPr kumimoji="1" lang="en-US" altLang="zh-CN" sz="3200">
                <a:solidFill>
                  <a:srgbClr val="000000"/>
                </a:solidFill>
                <a:latin typeface="Times New Roman" panose="02020603050405020304" pitchFamily="18" charset="0"/>
              </a:rPr>
              <a:t> </a:t>
            </a:r>
            <a:r>
              <a:rPr kumimoji="1" lang="zh-CN" altLang="en-US" sz="3200">
                <a:solidFill>
                  <a:srgbClr val="000000"/>
                </a:solidFill>
                <a:latin typeface="Times New Roman" panose="02020603050405020304" pitchFamily="18" charset="0"/>
              </a:rPr>
              <a:t>得    </a:t>
            </a:r>
            <a:r>
              <a:rPr kumimoji="1" lang="en-US" altLang="zh-CN" sz="3200">
                <a:solidFill>
                  <a:srgbClr val="000000"/>
                </a:solidFill>
                <a:latin typeface="Times New Roman" panose="02020603050405020304" pitchFamily="18" charset="0"/>
              </a:rPr>
              <a:t>24</a:t>
            </a:r>
            <a:r>
              <a:rPr kumimoji="1" lang="en-US" altLang="zh-CN" sz="2800" b="1">
                <a:solidFill>
                  <a:srgbClr val="FF0066"/>
                </a:solidFill>
                <a:latin typeface="Tahoma" panose="020B0604030504040204" pitchFamily="34" charset="0"/>
              </a:rPr>
              <a:t>x</a:t>
            </a:r>
            <a:r>
              <a:rPr kumimoji="1" lang="zh-CN" altLang="en-US" sz="2800" b="1">
                <a:solidFill>
                  <a:srgbClr val="FF0066"/>
                </a:solidFill>
                <a:latin typeface="Tahoma" panose="020B0604030504040204" pitchFamily="34" charset="0"/>
              </a:rPr>
              <a:t>＝</a:t>
            </a:r>
            <a:r>
              <a:rPr kumimoji="1" lang="en-US" altLang="zh-CN" sz="2800" b="1">
                <a:solidFill>
                  <a:srgbClr val="FF0066"/>
                </a:solidFill>
                <a:latin typeface="Tahoma" panose="020B0604030504040204" pitchFamily="34" charset="0"/>
              </a:rPr>
              <a:t>13 </a:t>
            </a:r>
            <a:r>
              <a:rPr kumimoji="1" lang="en-US" altLang="zh-CN" sz="3200">
                <a:solidFill>
                  <a:srgbClr val="000000"/>
                </a:solidFill>
                <a:latin typeface="Times New Roman" panose="02020603050405020304" pitchFamily="18" charset="0"/>
              </a:rPr>
              <a:t>                   </a:t>
            </a:r>
          </a:p>
        </p:txBody>
      </p:sp>
      <p:grpSp>
        <p:nvGrpSpPr>
          <p:cNvPr id="3" name="Group 25"/>
          <p:cNvGrpSpPr/>
          <p:nvPr/>
        </p:nvGrpSpPr>
        <p:grpSpPr bwMode="auto">
          <a:xfrm>
            <a:off x="2438400" y="4191000"/>
            <a:ext cx="1171575" cy="1052513"/>
            <a:chOff x="3456" y="2448"/>
            <a:chExt cx="738" cy="663"/>
          </a:xfrm>
        </p:grpSpPr>
        <p:grpSp>
          <p:nvGrpSpPr>
            <p:cNvPr id="16397" name="Group 23"/>
            <p:cNvGrpSpPr/>
            <p:nvPr/>
          </p:nvGrpSpPr>
          <p:grpSpPr bwMode="auto">
            <a:xfrm>
              <a:off x="3792" y="2448"/>
              <a:ext cx="402" cy="663"/>
              <a:chOff x="3792" y="2448"/>
              <a:chExt cx="402" cy="663"/>
            </a:xfrm>
          </p:grpSpPr>
          <p:sp>
            <p:nvSpPr>
              <p:cNvPr id="16398" name="Line 18"/>
              <p:cNvSpPr>
                <a:spLocks noChangeShapeType="1"/>
              </p:cNvSpPr>
              <p:nvPr/>
            </p:nvSpPr>
            <p:spPr bwMode="auto">
              <a:xfrm>
                <a:off x="3840" y="2784"/>
                <a:ext cx="336"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99" name="Text Box 20"/>
              <p:cNvSpPr txBox="1">
                <a:spLocks noChangeArrowheads="1"/>
              </p:cNvSpPr>
              <p:nvPr/>
            </p:nvSpPr>
            <p:spPr bwMode="auto">
              <a:xfrm>
                <a:off x="3792" y="2448"/>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13</a:t>
                </a:r>
              </a:p>
            </p:txBody>
          </p:sp>
          <p:sp>
            <p:nvSpPr>
              <p:cNvPr id="16400" name="Text Box 22"/>
              <p:cNvSpPr txBox="1">
                <a:spLocks noChangeArrowheads="1"/>
              </p:cNvSpPr>
              <p:nvPr/>
            </p:nvSpPr>
            <p:spPr bwMode="auto">
              <a:xfrm>
                <a:off x="3792" y="278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3333FF"/>
                    </a:solidFill>
                    <a:latin typeface="Tahoma" panose="020B0604030504040204" pitchFamily="34" charset="0"/>
                  </a:rPr>
                  <a:t>24</a:t>
                </a:r>
              </a:p>
            </p:txBody>
          </p:sp>
        </p:grpSp>
        <p:sp>
          <p:nvSpPr>
            <p:cNvPr id="16401" name="Text Box 24"/>
            <p:cNvSpPr txBox="1">
              <a:spLocks noChangeArrowheads="1"/>
            </p:cNvSpPr>
            <p:nvPr/>
          </p:nvSpPr>
          <p:spPr bwMode="auto">
            <a:xfrm>
              <a:off x="3456" y="2640"/>
              <a:ext cx="4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x</a:t>
              </a:r>
              <a:r>
                <a:rPr kumimoji="1" lang="zh-CN" altLang="en-US" sz="2800" b="1">
                  <a:solidFill>
                    <a:srgbClr val="0000FF"/>
                  </a:solidFill>
                  <a:latin typeface="Tahoma" panose="020B0604030504040204" pitchFamily="34" charset="0"/>
                </a:rPr>
                <a:t>＝</a:t>
              </a:r>
            </a:p>
          </p:txBody>
        </p:sp>
      </p:grpSp>
      <p:grpSp>
        <p:nvGrpSpPr>
          <p:cNvPr id="5" name="Group 56"/>
          <p:cNvGrpSpPr/>
          <p:nvPr/>
        </p:nvGrpSpPr>
        <p:grpSpPr bwMode="auto">
          <a:xfrm>
            <a:off x="381000" y="5181600"/>
            <a:ext cx="4448175" cy="1052513"/>
            <a:chOff x="240" y="3264"/>
            <a:chExt cx="2802" cy="663"/>
          </a:xfrm>
        </p:grpSpPr>
        <p:grpSp>
          <p:nvGrpSpPr>
            <p:cNvPr id="16403" name="Group 26"/>
            <p:cNvGrpSpPr/>
            <p:nvPr/>
          </p:nvGrpSpPr>
          <p:grpSpPr bwMode="auto">
            <a:xfrm>
              <a:off x="2304" y="3264"/>
              <a:ext cx="738" cy="663"/>
              <a:chOff x="3456" y="2448"/>
              <a:chExt cx="738" cy="663"/>
            </a:xfrm>
          </p:grpSpPr>
          <p:grpSp>
            <p:nvGrpSpPr>
              <p:cNvPr id="16404" name="Group 27"/>
              <p:cNvGrpSpPr/>
              <p:nvPr/>
            </p:nvGrpSpPr>
            <p:grpSpPr bwMode="auto">
              <a:xfrm>
                <a:off x="3792" y="2448"/>
                <a:ext cx="402" cy="663"/>
                <a:chOff x="3792" y="2448"/>
                <a:chExt cx="402" cy="663"/>
              </a:xfrm>
            </p:grpSpPr>
            <p:sp>
              <p:nvSpPr>
                <p:cNvPr id="16405" name="Line 28"/>
                <p:cNvSpPr>
                  <a:spLocks noChangeShapeType="1"/>
                </p:cNvSpPr>
                <p:nvPr/>
              </p:nvSpPr>
              <p:spPr bwMode="auto">
                <a:xfrm>
                  <a:off x="3840" y="2784"/>
                  <a:ext cx="336"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406" name="Text Box 29"/>
                <p:cNvSpPr txBox="1">
                  <a:spLocks noChangeArrowheads="1"/>
                </p:cNvSpPr>
                <p:nvPr/>
              </p:nvSpPr>
              <p:spPr bwMode="auto">
                <a:xfrm>
                  <a:off x="3792" y="2448"/>
                  <a:ext cx="3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 </a:t>
                  </a:r>
                  <a:r>
                    <a:rPr kumimoji="1" lang="en-US" altLang="zh-CN" sz="2800" b="1">
                      <a:solidFill>
                        <a:srgbClr val="0000FF"/>
                      </a:solidFill>
                      <a:latin typeface="Tahoma" panose="020B0604030504040204" pitchFamily="34" charset="0"/>
                    </a:rPr>
                    <a:t>7</a:t>
                  </a:r>
                </a:p>
              </p:txBody>
            </p:sp>
            <p:sp>
              <p:nvSpPr>
                <p:cNvPr id="16407" name="Text Box 30"/>
                <p:cNvSpPr txBox="1">
                  <a:spLocks noChangeArrowheads="1"/>
                </p:cNvSpPr>
                <p:nvPr/>
              </p:nvSpPr>
              <p:spPr bwMode="auto">
                <a:xfrm>
                  <a:off x="3792" y="278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3333FF"/>
                      </a:solidFill>
                      <a:latin typeface="Tahoma" panose="020B0604030504040204" pitchFamily="34" charset="0"/>
                    </a:rPr>
                    <a:t>24</a:t>
                  </a:r>
                </a:p>
              </p:txBody>
            </p:sp>
          </p:grpSp>
          <p:sp>
            <p:nvSpPr>
              <p:cNvPr id="16408" name="Text Box 31"/>
              <p:cNvSpPr txBox="1">
                <a:spLocks noChangeArrowheads="1"/>
              </p:cNvSpPr>
              <p:nvPr/>
            </p:nvSpPr>
            <p:spPr bwMode="auto">
              <a:xfrm>
                <a:off x="3456" y="2640"/>
                <a:ext cx="4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y</a:t>
                </a:r>
                <a:r>
                  <a:rPr kumimoji="1" lang="zh-CN" altLang="en-US" sz="2800" b="1">
                    <a:solidFill>
                      <a:srgbClr val="0000FF"/>
                    </a:solidFill>
                    <a:latin typeface="Tahoma" panose="020B0604030504040204" pitchFamily="34" charset="0"/>
                  </a:rPr>
                  <a:t>＝</a:t>
                </a:r>
              </a:p>
            </p:txBody>
          </p:sp>
        </p:grpSp>
        <p:sp>
          <p:nvSpPr>
            <p:cNvPr id="16409" name="Rectangle 43"/>
            <p:cNvSpPr>
              <a:spLocks noChangeArrowheads="1"/>
            </p:cNvSpPr>
            <p:nvPr/>
          </p:nvSpPr>
          <p:spPr bwMode="auto">
            <a:xfrm>
              <a:off x="240" y="3456"/>
              <a:ext cx="2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rPr>
                <a:t>把             代入①</a:t>
              </a:r>
              <a:r>
                <a:rPr lang="en-US" altLang="zh-CN" sz="2800" b="1">
                  <a:solidFill>
                    <a:srgbClr val="000000"/>
                  </a:solidFill>
                  <a:latin typeface="Times New Roman" panose="02020603050405020304" pitchFamily="18" charset="0"/>
                </a:rPr>
                <a:t>,</a:t>
              </a:r>
              <a:r>
                <a:rPr lang="zh-CN" altLang="en-US" sz="2800" b="1">
                  <a:solidFill>
                    <a:srgbClr val="000000"/>
                  </a:solidFill>
                  <a:latin typeface="宋体" panose="02010600030101010101" pitchFamily="2" charset="-122"/>
                </a:rPr>
                <a:t>得</a:t>
              </a:r>
              <a:r>
                <a:rPr lang="zh-CN" altLang="en-US" sz="2800" b="1">
                  <a:solidFill>
                    <a:prstClr val="black"/>
                  </a:solidFill>
                  <a:latin typeface="宋体" panose="02010600030101010101" pitchFamily="2" charset="-122"/>
                </a:rPr>
                <a:t> </a:t>
              </a:r>
            </a:p>
          </p:txBody>
        </p:sp>
        <p:grpSp>
          <p:nvGrpSpPr>
            <p:cNvPr id="16410" name="Group 44"/>
            <p:cNvGrpSpPr/>
            <p:nvPr/>
          </p:nvGrpSpPr>
          <p:grpSpPr bwMode="auto">
            <a:xfrm>
              <a:off x="480" y="3264"/>
              <a:ext cx="738" cy="663"/>
              <a:chOff x="3456" y="2448"/>
              <a:chExt cx="738" cy="663"/>
            </a:xfrm>
          </p:grpSpPr>
          <p:grpSp>
            <p:nvGrpSpPr>
              <p:cNvPr id="16411" name="Group 45"/>
              <p:cNvGrpSpPr/>
              <p:nvPr/>
            </p:nvGrpSpPr>
            <p:grpSpPr bwMode="auto">
              <a:xfrm>
                <a:off x="3792" y="2448"/>
                <a:ext cx="402" cy="663"/>
                <a:chOff x="3792" y="2448"/>
                <a:chExt cx="402" cy="663"/>
              </a:xfrm>
            </p:grpSpPr>
            <p:sp>
              <p:nvSpPr>
                <p:cNvPr id="16412" name="Line 46"/>
                <p:cNvSpPr>
                  <a:spLocks noChangeShapeType="1"/>
                </p:cNvSpPr>
                <p:nvPr/>
              </p:nvSpPr>
              <p:spPr bwMode="auto">
                <a:xfrm>
                  <a:off x="3840" y="2784"/>
                  <a:ext cx="336"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413" name="Text Box 47"/>
                <p:cNvSpPr txBox="1">
                  <a:spLocks noChangeArrowheads="1"/>
                </p:cNvSpPr>
                <p:nvPr/>
              </p:nvSpPr>
              <p:spPr bwMode="auto">
                <a:xfrm>
                  <a:off x="3792" y="2448"/>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13</a:t>
                  </a:r>
                </a:p>
              </p:txBody>
            </p:sp>
            <p:sp>
              <p:nvSpPr>
                <p:cNvPr id="16414" name="Text Box 48"/>
                <p:cNvSpPr txBox="1">
                  <a:spLocks noChangeArrowheads="1"/>
                </p:cNvSpPr>
                <p:nvPr/>
              </p:nvSpPr>
              <p:spPr bwMode="auto">
                <a:xfrm>
                  <a:off x="3792" y="278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3333FF"/>
                      </a:solidFill>
                      <a:latin typeface="Tahoma" panose="020B0604030504040204" pitchFamily="34" charset="0"/>
                    </a:rPr>
                    <a:t>24</a:t>
                  </a:r>
                </a:p>
              </p:txBody>
            </p:sp>
          </p:grpSp>
          <p:sp>
            <p:nvSpPr>
              <p:cNvPr id="16415" name="Text Box 49"/>
              <p:cNvSpPr txBox="1">
                <a:spLocks noChangeArrowheads="1"/>
              </p:cNvSpPr>
              <p:nvPr/>
            </p:nvSpPr>
            <p:spPr bwMode="auto">
              <a:xfrm>
                <a:off x="3456" y="2640"/>
                <a:ext cx="4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x</a:t>
                </a:r>
                <a:r>
                  <a:rPr kumimoji="1" lang="zh-CN" altLang="en-US" sz="2800" b="1">
                    <a:solidFill>
                      <a:srgbClr val="0000FF"/>
                    </a:solidFill>
                    <a:latin typeface="Tahoma" panose="020B0604030504040204" pitchFamily="34" charset="0"/>
                  </a:rPr>
                  <a:t>＝</a:t>
                </a:r>
              </a:p>
            </p:txBody>
          </p:sp>
        </p:grpSp>
      </p:grpSp>
      <p:sp>
        <p:nvSpPr>
          <p:cNvPr id="53305" name="Text Box 57"/>
          <p:cNvSpPr txBox="1">
            <a:spLocks noChangeArrowheads="1"/>
          </p:cNvSpPr>
          <p:nvPr/>
        </p:nvSpPr>
        <p:spPr bwMode="auto">
          <a:xfrm>
            <a:off x="4953000" y="4191000"/>
            <a:ext cx="37560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rPr>
              <a:t>所以这个方程组的解是</a:t>
            </a:r>
          </a:p>
          <a:p>
            <a:endParaRPr lang="en-US" altLang="zh-CN">
              <a:solidFill>
                <a:srgbClr val="000000"/>
              </a:solidFill>
            </a:endParaRPr>
          </a:p>
        </p:txBody>
      </p:sp>
      <p:grpSp>
        <p:nvGrpSpPr>
          <p:cNvPr id="10" name="Group 65"/>
          <p:cNvGrpSpPr/>
          <p:nvPr/>
        </p:nvGrpSpPr>
        <p:grpSpPr bwMode="auto">
          <a:xfrm>
            <a:off x="5410200" y="4572000"/>
            <a:ext cx="2085975" cy="1966913"/>
            <a:chOff x="3408" y="2880"/>
            <a:chExt cx="1314" cy="1239"/>
          </a:xfrm>
        </p:grpSpPr>
        <p:grpSp>
          <p:nvGrpSpPr>
            <p:cNvPr id="16418" name="Group 50"/>
            <p:cNvGrpSpPr/>
            <p:nvPr/>
          </p:nvGrpSpPr>
          <p:grpSpPr bwMode="auto">
            <a:xfrm>
              <a:off x="3984" y="3456"/>
              <a:ext cx="738" cy="663"/>
              <a:chOff x="3456" y="2448"/>
              <a:chExt cx="738" cy="663"/>
            </a:xfrm>
          </p:grpSpPr>
          <p:grpSp>
            <p:nvGrpSpPr>
              <p:cNvPr id="16419" name="Group 51"/>
              <p:cNvGrpSpPr/>
              <p:nvPr/>
            </p:nvGrpSpPr>
            <p:grpSpPr bwMode="auto">
              <a:xfrm>
                <a:off x="3792" y="2448"/>
                <a:ext cx="402" cy="663"/>
                <a:chOff x="3792" y="2448"/>
                <a:chExt cx="402" cy="663"/>
              </a:xfrm>
            </p:grpSpPr>
            <p:sp>
              <p:nvSpPr>
                <p:cNvPr id="16420" name="Line 52"/>
                <p:cNvSpPr>
                  <a:spLocks noChangeShapeType="1"/>
                </p:cNvSpPr>
                <p:nvPr/>
              </p:nvSpPr>
              <p:spPr bwMode="auto">
                <a:xfrm>
                  <a:off x="3840" y="2784"/>
                  <a:ext cx="336"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421" name="Text Box 53"/>
                <p:cNvSpPr txBox="1">
                  <a:spLocks noChangeArrowheads="1"/>
                </p:cNvSpPr>
                <p:nvPr/>
              </p:nvSpPr>
              <p:spPr bwMode="auto">
                <a:xfrm>
                  <a:off x="3792" y="2448"/>
                  <a:ext cx="32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 </a:t>
                  </a:r>
                  <a:r>
                    <a:rPr kumimoji="1" lang="en-US" altLang="zh-CN" sz="2800" b="1">
                      <a:solidFill>
                        <a:srgbClr val="0000FF"/>
                      </a:solidFill>
                      <a:latin typeface="Tahoma" panose="020B0604030504040204" pitchFamily="34" charset="0"/>
                    </a:rPr>
                    <a:t>7</a:t>
                  </a:r>
                </a:p>
              </p:txBody>
            </p:sp>
            <p:sp>
              <p:nvSpPr>
                <p:cNvPr id="16422" name="Text Box 54"/>
                <p:cNvSpPr txBox="1">
                  <a:spLocks noChangeArrowheads="1"/>
                </p:cNvSpPr>
                <p:nvPr/>
              </p:nvSpPr>
              <p:spPr bwMode="auto">
                <a:xfrm>
                  <a:off x="3792" y="278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3333FF"/>
                      </a:solidFill>
                      <a:latin typeface="Tahoma" panose="020B0604030504040204" pitchFamily="34" charset="0"/>
                    </a:rPr>
                    <a:t>24</a:t>
                  </a:r>
                </a:p>
              </p:txBody>
            </p:sp>
          </p:grpSp>
          <p:sp>
            <p:nvSpPr>
              <p:cNvPr id="16423" name="Text Box 55"/>
              <p:cNvSpPr txBox="1">
                <a:spLocks noChangeArrowheads="1"/>
              </p:cNvSpPr>
              <p:nvPr/>
            </p:nvSpPr>
            <p:spPr bwMode="auto">
              <a:xfrm>
                <a:off x="3456" y="2640"/>
                <a:ext cx="4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y</a:t>
                </a:r>
                <a:r>
                  <a:rPr kumimoji="1" lang="zh-CN" altLang="en-US" sz="2800" b="1">
                    <a:solidFill>
                      <a:srgbClr val="FF0066"/>
                    </a:solidFill>
                    <a:latin typeface="Tahoma" panose="020B0604030504040204" pitchFamily="34" charset="0"/>
                  </a:rPr>
                  <a:t>＝</a:t>
                </a:r>
              </a:p>
            </p:txBody>
          </p:sp>
        </p:grpSp>
        <p:grpSp>
          <p:nvGrpSpPr>
            <p:cNvPr id="16424" name="Group 58"/>
            <p:cNvGrpSpPr/>
            <p:nvPr/>
          </p:nvGrpSpPr>
          <p:grpSpPr bwMode="auto">
            <a:xfrm>
              <a:off x="3984" y="2880"/>
              <a:ext cx="738" cy="663"/>
              <a:chOff x="3456" y="2448"/>
              <a:chExt cx="738" cy="663"/>
            </a:xfrm>
          </p:grpSpPr>
          <p:grpSp>
            <p:nvGrpSpPr>
              <p:cNvPr id="16425" name="Group 59"/>
              <p:cNvGrpSpPr/>
              <p:nvPr/>
            </p:nvGrpSpPr>
            <p:grpSpPr bwMode="auto">
              <a:xfrm>
                <a:off x="3792" y="2448"/>
                <a:ext cx="402" cy="663"/>
                <a:chOff x="3792" y="2448"/>
                <a:chExt cx="402" cy="663"/>
              </a:xfrm>
            </p:grpSpPr>
            <p:sp>
              <p:nvSpPr>
                <p:cNvPr id="16426" name="Line 60"/>
                <p:cNvSpPr>
                  <a:spLocks noChangeShapeType="1"/>
                </p:cNvSpPr>
                <p:nvPr/>
              </p:nvSpPr>
              <p:spPr bwMode="auto">
                <a:xfrm>
                  <a:off x="3840" y="2784"/>
                  <a:ext cx="336"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427" name="Text Box 61"/>
                <p:cNvSpPr txBox="1">
                  <a:spLocks noChangeArrowheads="1"/>
                </p:cNvSpPr>
                <p:nvPr/>
              </p:nvSpPr>
              <p:spPr bwMode="auto">
                <a:xfrm>
                  <a:off x="3792" y="2448"/>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FF"/>
                      </a:solidFill>
                      <a:latin typeface="Tahoma" panose="020B0604030504040204" pitchFamily="34" charset="0"/>
                    </a:rPr>
                    <a:t>13</a:t>
                  </a:r>
                </a:p>
              </p:txBody>
            </p:sp>
            <p:sp>
              <p:nvSpPr>
                <p:cNvPr id="16428" name="Text Box 62"/>
                <p:cNvSpPr txBox="1">
                  <a:spLocks noChangeArrowheads="1"/>
                </p:cNvSpPr>
                <p:nvPr/>
              </p:nvSpPr>
              <p:spPr bwMode="auto">
                <a:xfrm>
                  <a:off x="3792" y="2784"/>
                  <a:ext cx="4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3333FF"/>
                      </a:solidFill>
                      <a:latin typeface="Tahoma" panose="020B0604030504040204" pitchFamily="34" charset="0"/>
                    </a:rPr>
                    <a:t>24</a:t>
                  </a:r>
                </a:p>
              </p:txBody>
            </p:sp>
          </p:grpSp>
          <p:sp>
            <p:nvSpPr>
              <p:cNvPr id="16429" name="Text Box 63"/>
              <p:cNvSpPr txBox="1">
                <a:spLocks noChangeArrowheads="1"/>
              </p:cNvSpPr>
              <p:nvPr/>
            </p:nvSpPr>
            <p:spPr bwMode="auto">
              <a:xfrm>
                <a:off x="3456" y="2640"/>
                <a:ext cx="4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66"/>
                    </a:solidFill>
                    <a:latin typeface="Tahoma" panose="020B0604030504040204" pitchFamily="34" charset="0"/>
                  </a:rPr>
                  <a:t>x</a:t>
                </a:r>
                <a:r>
                  <a:rPr kumimoji="1" lang="zh-CN" altLang="en-US" sz="2800" b="1">
                    <a:solidFill>
                      <a:srgbClr val="FF0066"/>
                    </a:solidFill>
                    <a:latin typeface="Tahoma" panose="020B0604030504040204" pitchFamily="34" charset="0"/>
                  </a:rPr>
                  <a:t>＝</a:t>
                </a:r>
              </a:p>
            </p:txBody>
          </p:sp>
        </p:grpSp>
        <p:sp>
          <p:nvSpPr>
            <p:cNvPr id="16430" name="Rectangle 64"/>
            <p:cNvSpPr>
              <a:spLocks noChangeArrowheads="1"/>
            </p:cNvSpPr>
            <p:nvPr/>
          </p:nvSpPr>
          <p:spPr bwMode="auto">
            <a:xfrm>
              <a:off x="3408" y="3120"/>
              <a:ext cx="672"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7200">
                  <a:solidFill>
                    <a:srgbClr val="3333FF"/>
                  </a:solidFill>
                  <a:latin typeface="Arial Black" panose="020B0A04020102020204" pitchFamily="34" charset="0"/>
                </a:rPr>
                <a:t>｛</a:t>
              </a:r>
            </a:p>
          </p:txBody>
        </p:sp>
      </p:grpSp>
    </p:spTree>
    <p:extLst>
      <p:ext uri="{BB962C8B-B14F-4D97-AF65-F5344CB8AC3E}">
        <p14:creationId xmlns:p14="http://schemas.microsoft.com/office/powerpoint/2010/main" val="615347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blinds(horizontal)">
                                      <p:cBhvr>
                                        <p:cTn id="7" dur="500"/>
                                        <p:tgtEl>
                                          <p:spTgt spid="532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3257"/>
                                        </p:tgtEl>
                                        <p:attrNameLst>
                                          <p:attrName>style.visibility</p:attrName>
                                        </p:attrNameLst>
                                      </p:cBhvr>
                                      <p:to>
                                        <p:strVal val="visible"/>
                                      </p:to>
                                    </p:set>
                                    <p:anim calcmode="lin" valueType="num">
                                      <p:cBhvr additive="base">
                                        <p:cTn id="17" dur="500" fill="hold"/>
                                        <p:tgtEl>
                                          <p:spTgt spid="53257"/>
                                        </p:tgtEl>
                                        <p:attrNameLst>
                                          <p:attrName>ppt_x</p:attrName>
                                        </p:attrNameLst>
                                      </p:cBhvr>
                                      <p:tavLst>
                                        <p:tav tm="0">
                                          <p:val>
                                            <p:strVal val="1+#ppt_w/2"/>
                                          </p:val>
                                        </p:tav>
                                        <p:tav tm="100000">
                                          <p:val>
                                            <p:strVal val="#ppt_x"/>
                                          </p:val>
                                        </p:tav>
                                      </p:tavLst>
                                    </p:anim>
                                    <p:anim calcmode="lin" valueType="num">
                                      <p:cBhvr additive="base">
                                        <p:cTn id="18" dur="500" fill="hold"/>
                                        <p:tgtEl>
                                          <p:spTgt spid="5325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3258"/>
                                        </p:tgtEl>
                                        <p:attrNameLst>
                                          <p:attrName>style.visibility</p:attrName>
                                        </p:attrNameLst>
                                      </p:cBhvr>
                                      <p:to>
                                        <p:strVal val="visible"/>
                                      </p:to>
                                    </p:set>
                                    <p:animEffect transition="in" filter="blinds(horizontal)">
                                      <p:cBhvr>
                                        <p:cTn id="23" dur="500"/>
                                        <p:tgtEl>
                                          <p:spTgt spid="5325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3259"/>
                                        </p:tgtEl>
                                        <p:attrNameLst>
                                          <p:attrName>style.visibility</p:attrName>
                                        </p:attrNameLst>
                                      </p:cBhvr>
                                      <p:to>
                                        <p:strVal val="visible"/>
                                      </p:to>
                                    </p:set>
                                    <p:animEffect transition="in" filter="blinds(horizontal)">
                                      <p:cBhvr>
                                        <p:cTn id="28" dur="500"/>
                                        <p:tgtEl>
                                          <p:spTgt spid="5325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0-#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53305"/>
                                        </p:tgtEl>
                                        <p:attrNameLst>
                                          <p:attrName>style.visibility</p:attrName>
                                        </p:attrNameLst>
                                      </p:cBhvr>
                                      <p:to>
                                        <p:strVal val="visible"/>
                                      </p:to>
                                    </p:set>
                                    <p:animEffect transition="in" filter="checkerboard(across)">
                                      <p:cBhvr>
                                        <p:cTn id="45" dur="500"/>
                                        <p:tgtEl>
                                          <p:spTgt spid="53305"/>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utoUpdateAnimBg="0"/>
      <p:bldP spid="53257" grpId="0" autoUpdateAnimBg="0"/>
      <p:bldP spid="53258" grpId="0" autoUpdateAnimBg="0"/>
      <p:bldP spid="53259" grpId="0" autoUpdateAnimBg="0"/>
      <p:bldP spid="53305"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 descr="WORLDS">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573088"/>
            <a:ext cx="4143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Text Box 3"/>
          <p:cNvSpPr txBox="1">
            <a:spLocks noChangeArrowheads="1"/>
          </p:cNvSpPr>
          <p:nvPr/>
        </p:nvSpPr>
        <p:spPr bwMode="auto">
          <a:xfrm>
            <a:off x="684213" y="1042988"/>
            <a:ext cx="7559675" cy="579437"/>
          </a:xfrm>
          <a:prstGeom prst="rect">
            <a:avLst/>
          </a:prstGeom>
          <a:gradFill rotWithShape="1">
            <a:gsLst>
              <a:gs pos="0">
                <a:srgbClr val="FFEBFA"/>
              </a:gs>
              <a:gs pos="15000">
                <a:srgbClr val="C4D6EB"/>
              </a:gs>
              <a:gs pos="30001">
                <a:srgbClr val="85C2FF"/>
              </a:gs>
              <a:gs pos="50000">
                <a:srgbClr val="5E9EFF"/>
              </a:gs>
              <a:gs pos="70000">
                <a:srgbClr val="85C2FF"/>
              </a:gs>
              <a:gs pos="85001">
                <a:srgbClr val="C4D6EB"/>
              </a:gs>
              <a:gs pos="100000">
                <a:srgbClr val="FFEBF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rPr>
              <a:t>列二元一次方程组解应用题的一般步骤：</a:t>
            </a:r>
          </a:p>
        </p:txBody>
      </p:sp>
      <p:sp>
        <p:nvSpPr>
          <p:cNvPr id="245764" name="Rectangle 4"/>
          <p:cNvSpPr>
            <a:spLocks noChangeArrowheads="1"/>
          </p:cNvSpPr>
          <p:nvPr/>
        </p:nvSpPr>
        <p:spPr bwMode="auto">
          <a:xfrm>
            <a:off x="1258888" y="1690688"/>
            <a:ext cx="5335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1</a:t>
            </a:r>
            <a:r>
              <a:rPr lang="zh-CN" altLang="en-US" sz="2800" b="1">
                <a:solidFill>
                  <a:srgbClr val="FF0000"/>
                </a:solidFill>
              </a:rPr>
              <a:t>）审题，弄清题中的数量关系</a:t>
            </a:r>
          </a:p>
        </p:txBody>
      </p:sp>
      <p:sp>
        <p:nvSpPr>
          <p:cNvPr id="245765" name="Rectangle 5"/>
          <p:cNvSpPr>
            <a:spLocks noChangeArrowheads="1"/>
          </p:cNvSpPr>
          <p:nvPr/>
        </p:nvSpPr>
        <p:spPr bwMode="auto">
          <a:xfrm>
            <a:off x="1258888" y="2339975"/>
            <a:ext cx="5545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2</a:t>
            </a:r>
            <a:r>
              <a:rPr lang="zh-CN" altLang="en-US" sz="2800" b="1">
                <a:solidFill>
                  <a:srgbClr val="FF0000"/>
                </a:solidFill>
              </a:rPr>
              <a:t>）设两个未知数，并用含未知</a:t>
            </a:r>
          </a:p>
          <a:p>
            <a:r>
              <a:rPr lang="zh-CN" altLang="en-US" sz="2800" b="1">
                <a:solidFill>
                  <a:srgbClr val="FF0000"/>
                </a:solidFill>
              </a:rPr>
              <a:t>　　  数的式子表示各自相关的量</a:t>
            </a:r>
          </a:p>
        </p:txBody>
      </p:sp>
      <p:sp>
        <p:nvSpPr>
          <p:cNvPr id="245766" name="Rectangle 6"/>
          <p:cNvSpPr>
            <a:spLocks noChangeArrowheads="1"/>
          </p:cNvSpPr>
          <p:nvPr/>
        </p:nvSpPr>
        <p:spPr bwMode="auto">
          <a:xfrm>
            <a:off x="1260475" y="3348038"/>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3</a:t>
            </a:r>
            <a:r>
              <a:rPr lang="zh-CN" altLang="en-US" sz="2800" b="1">
                <a:solidFill>
                  <a:srgbClr val="FF0000"/>
                </a:solidFill>
              </a:rPr>
              <a:t>）根据题中的等量关系列方程组</a:t>
            </a:r>
          </a:p>
        </p:txBody>
      </p:sp>
      <p:sp>
        <p:nvSpPr>
          <p:cNvPr id="245767" name="Rectangle 7"/>
          <p:cNvSpPr>
            <a:spLocks noChangeArrowheads="1"/>
          </p:cNvSpPr>
          <p:nvPr/>
        </p:nvSpPr>
        <p:spPr bwMode="auto">
          <a:xfrm>
            <a:off x="1258888" y="3995738"/>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4</a:t>
            </a:r>
            <a:r>
              <a:rPr lang="zh-CN" altLang="en-US" sz="2800" b="1">
                <a:solidFill>
                  <a:srgbClr val="FF0000"/>
                </a:solidFill>
              </a:rPr>
              <a:t>）解方程组，求出未知数的值</a:t>
            </a:r>
          </a:p>
        </p:txBody>
      </p:sp>
      <p:sp>
        <p:nvSpPr>
          <p:cNvPr id="245768" name="Rectangle 8"/>
          <p:cNvSpPr>
            <a:spLocks noChangeArrowheads="1"/>
          </p:cNvSpPr>
          <p:nvPr/>
        </p:nvSpPr>
        <p:spPr bwMode="auto">
          <a:xfrm>
            <a:off x="1258888" y="4714875"/>
            <a:ext cx="5348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5</a:t>
            </a:r>
            <a:r>
              <a:rPr lang="zh-CN" altLang="en-US" sz="2800" b="1">
                <a:solidFill>
                  <a:srgbClr val="FF0000"/>
                </a:solidFill>
              </a:rPr>
              <a:t>）检验解的正确性和合理性，</a:t>
            </a:r>
          </a:p>
          <a:p>
            <a:r>
              <a:rPr lang="zh-CN" altLang="en-US" sz="2800" b="1">
                <a:solidFill>
                  <a:srgbClr val="FF0000"/>
                </a:solidFill>
              </a:rPr>
              <a:t>　　  写出答案</a:t>
            </a:r>
          </a:p>
        </p:txBody>
      </p:sp>
    </p:spTree>
    <p:extLst>
      <p:ext uri="{BB962C8B-B14F-4D97-AF65-F5344CB8AC3E}">
        <p14:creationId xmlns:p14="http://schemas.microsoft.com/office/powerpoint/2010/main" val="3041171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64"/>
                                        </p:tgtEl>
                                        <p:attrNameLst>
                                          <p:attrName>style.visibility</p:attrName>
                                        </p:attrNameLst>
                                      </p:cBhvr>
                                      <p:to>
                                        <p:strVal val="visible"/>
                                      </p:to>
                                    </p:set>
                                    <p:animEffect transition="in" filter="wipe(left)">
                                      <p:cBhvr>
                                        <p:cTn id="7" dur="500"/>
                                        <p:tgtEl>
                                          <p:spTgt spid="2457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5765"/>
                                        </p:tgtEl>
                                        <p:attrNameLst>
                                          <p:attrName>style.visibility</p:attrName>
                                        </p:attrNameLst>
                                      </p:cBhvr>
                                      <p:to>
                                        <p:strVal val="visible"/>
                                      </p:to>
                                    </p:set>
                                    <p:animEffect transition="in" filter="wipe(up)">
                                      <p:cBhvr>
                                        <p:cTn id="12" dur="500"/>
                                        <p:tgtEl>
                                          <p:spTgt spid="2457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5766"/>
                                        </p:tgtEl>
                                        <p:attrNameLst>
                                          <p:attrName>style.visibility</p:attrName>
                                        </p:attrNameLst>
                                      </p:cBhvr>
                                      <p:to>
                                        <p:strVal val="visible"/>
                                      </p:to>
                                    </p:set>
                                    <p:animEffect transition="in" filter="wipe(up)">
                                      <p:cBhvr>
                                        <p:cTn id="17" dur="500"/>
                                        <p:tgtEl>
                                          <p:spTgt spid="2457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767"/>
                                        </p:tgtEl>
                                        <p:attrNameLst>
                                          <p:attrName>style.visibility</p:attrName>
                                        </p:attrNameLst>
                                      </p:cBhvr>
                                      <p:to>
                                        <p:strVal val="visible"/>
                                      </p:to>
                                    </p:set>
                                    <p:animEffect transition="in" filter="wipe(left)">
                                      <p:cBhvr>
                                        <p:cTn id="22" dur="500"/>
                                        <p:tgtEl>
                                          <p:spTgt spid="2457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768"/>
                                        </p:tgtEl>
                                        <p:attrNameLst>
                                          <p:attrName>style.visibility</p:attrName>
                                        </p:attrNameLst>
                                      </p:cBhvr>
                                      <p:to>
                                        <p:strVal val="visible"/>
                                      </p:to>
                                    </p:set>
                                    <p:animEffect transition="in" filter="wipe(left)">
                                      <p:cBhvr>
                                        <p:cTn id="27" dur="500"/>
                                        <p:tgtEl>
                                          <p:spTgt spid="245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P spid="245765" grpId="0"/>
      <p:bldP spid="245766" grpId="0"/>
      <p:bldP spid="245767" grpId="0"/>
      <p:bldP spid="24576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9" name="Rectangle 29"/>
          <p:cNvSpPr>
            <a:spLocks noChangeArrowheads="1"/>
          </p:cNvSpPr>
          <p:nvPr/>
        </p:nvSpPr>
        <p:spPr bwMode="auto">
          <a:xfrm>
            <a:off x="1185863" y="1989138"/>
            <a:ext cx="2376487" cy="1295400"/>
          </a:xfrm>
          <a:prstGeom prst="rect">
            <a:avLst/>
          </a:prstGeom>
          <a:solidFill>
            <a:schemeClr val="bg1"/>
          </a:solidFill>
          <a:ln w="381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3074" name="WordArt 31">
            <a:hlinkClick r:id="rId2" action="ppaction://hlinksldjump"/>
          </p:cNvPr>
          <p:cNvSpPr>
            <a:spLocks noChangeArrowheads="1" noChangeShapeType="1" noTextEdit="1"/>
          </p:cNvSpPr>
          <p:nvPr/>
        </p:nvSpPr>
        <p:spPr bwMode="auto">
          <a:xfrm>
            <a:off x="395288" y="404813"/>
            <a:ext cx="1873250" cy="6477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隶书"/>
                <a:ea typeface="隶书"/>
              </a:rPr>
              <a:t>做一做：</a:t>
            </a:r>
          </a:p>
        </p:txBody>
      </p:sp>
      <p:sp>
        <p:nvSpPr>
          <p:cNvPr id="30752" name="Text Box 32"/>
          <p:cNvSpPr txBox="1">
            <a:spLocks noChangeArrowheads="1"/>
          </p:cNvSpPr>
          <p:nvPr/>
        </p:nvSpPr>
        <p:spPr bwMode="auto">
          <a:xfrm>
            <a:off x="598488" y="979488"/>
            <a:ext cx="8626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rPr>
              <a:t>1</a:t>
            </a:r>
            <a:r>
              <a:rPr lang="zh-CN" altLang="en-US" sz="2400" b="1">
                <a:solidFill>
                  <a:prstClr val="black"/>
                </a:solidFill>
              </a:rPr>
              <a:t>、把长方形纸片折成面积相等的两个小长方形，有哪些折法？</a:t>
            </a:r>
          </a:p>
        </p:txBody>
      </p:sp>
      <p:sp>
        <p:nvSpPr>
          <p:cNvPr id="30753" name="Rectangle 33"/>
          <p:cNvSpPr>
            <a:spLocks noChangeArrowheads="1"/>
          </p:cNvSpPr>
          <p:nvPr/>
        </p:nvSpPr>
        <p:spPr bwMode="auto">
          <a:xfrm>
            <a:off x="5219700" y="1989138"/>
            <a:ext cx="2376488" cy="1295400"/>
          </a:xfrm>
          <a:prstGeom prst="rect">
            <a:avLst/>
          </a:prstGeom>
          <a:solidFill>
            <a:schemeClr val="bg1"/>
          </a:solidFill>
          <a:ln w="381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30754" name="Line 34"/>
          <p:cNvSpPr>
            <a:spLocks noChangeShapeType="1"/>
          </p:cNvSpPr>
          <p:nvPr/>
        </p:nvSpPr>
        <p:spPr bwMode="auto">
          <a:xfrm>
            <a:off x="755650" y="2636838"/>
            <a:ext cx="3311525" cy="0"/>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55" name="Line 35"/>
          <p:cNvSpPr>
            <a:spLocks noChangeShapeType="1"/>
          </p:cNvSpPr>
          <p:nvPr/>
        </p:nvSpPr>
        <p:spPr bwMode="auto">
          <a:xfrm>
            <a:off x="6402388" y="1700213"/>
            <a:ext cx="0" cy="1800225"/>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56" name="Text Box 36"/>
          <p:cNvSpPr txBox="1">
            <a:spLocks noChangeArrowheads="1"/>
          </p:cNvSpPr>
          <p:nvPr/>
        </p:nvSpPr>
        <p:spPr bwMode="auto">
          <a:xfrm>
            <a:off x="684213" y="3638550"/>
            <a:ext cx="7740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rPr>
              <a:t>2</a:t>
            </a:r>
            <a:r>
              <a:rPr lang="zh-CN" altLang="en-US" sz="2400" b="1">
                <a:solidFill>
                  <a:prstClr val="black"/>
                </a:solidFill>
              </a:rPr>
              <a:t>、把长方形纸片折成面积之比为</a:t>
            </a:r>
            <a:r>
              <a:rPr lang="en-US" altLang="zh-CN" sz="2400" b="1">
                <a:solidFill>
                  <a:prstClr val="black"/>
                </a:solidFill>
              </a:rPr>
              <a:t>1</a:t>
            </a:r>
            <a:r>
              <a:rPr lang="zh-CN" altLang="en-US" sz="2400" b="1">
                <a:solidFill>
                  <a:prstClr val="black"/>
                </a:solidFill>
              </a:rPr>
              <a:t>：</a:t>
            </a:r>
            <a:r>
              <a:rPr lang="en-US" altLang="zh-CN" sz="2400" b="1">
                <a:solidFill>
                  <a:prstClr val="black"/>
                </a:solidFill>
              </a:rPr>
              <a:t>2</a:t>
            </a:r>
            <a:r>
              <a:rPr lang="zh-CN" altLang="en-US" sz="2400" b="1">
                <a:solidFill>
                  <a:prstClr val="black"/>
                </a:solidFill>
              </a:rPr>
              <a:t>的两个小长方形，</a:t>
            </a:r>
          </a:p>
          <a:p>
            <a:r>
              <a:rPr lang="zh-CN" altLang="en-US" sz="2400" b="1">
                <a:solidFill>
                  <a:prstClr val="black"/>
                </a:solidFill>
              </a:rPr>
              <a:t>        又有哪些折法？</a:t>
            </a:r>
          </a:p>
        </p:txBody>
      </p:sp>
      <p:sp>
        <p:nvSpPr>
          <p:cNvPr id="30757" name="Rectangle 37"/>
          <p:cNvSpPr>
            <a:spLocks noChangeArrowheads="1"/>
          </p:cNvSpPr>
          <p:nvPr/>
        </p:nvSpPr>
        <p:spPr bwMode="auto">
          <a:xfrm>
            <a:off x="1258888" y="4870450"/>
            <a:ext cx="2376487" cy="1295400"/>
          </a:xfrm>
          <a:prstGeom prst="rect">
            <a:avLst/>
          </a:prstGeom>
          <a:solidFill>
            <a:schemeClr val="bg1"/>
          </a:solidFill>
          <a:ln w="381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30758" name="Rectangle 38"/>
          <p:cNvSpPr>
            <a:spLocks noChangeArrowheads="1"/>
          </p:cNvSpPr>
          <p:nvPr/>
        </p:nvSpPr>
        <p:spPr bwMode="auto">
          <a:xfrm>
            <a:off x="5219700" y="4870450"/>
            <a:ext cx="2376488" cy="1295400"/>
          </a:xfrm>
          <a:prstGeom prst="rect">
            <a:avLst/>
          </a:prstGeom>
          <a:solidFill>
            <a:schemeClr val="bg1"/>
          </a:solidFill>
          <a:ln w="381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30759" name="Text Box 39"/>
          <p:cNvSpPr txBox="1">
            <a:spLocks noChangeArrowheads="1"/>
          </p:cNvSpPr>
          <p:nvPr/>
        </p:nvSpPr>
        <p:spPr bwMode="auto">
          <a:xfrm>
            <a:off x="1858963" y="5972175"/>
            <a:ext cx="388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prstClr val="black"/>
                </a:solidFill>
              </a:rPr>
              <a:t>●</a:t>
            </a:r>
          </a:p>
        </p:txBody>
      </p:sp>
      <p:sp>
        <p:nvSpPr>
          <p:cNvPr id="30760" name="Text Box 40"/>
          <p:cNvSpPr txBox="1">
            <a:spLocks noChangeArrowheads="1"/>
          </p:cNvSpPr>
          <p:nvPr/>
        </p:nvSpPr>
        <p:spPr bwMode="auto">
          <a:xfrm>
            <a:off x="2627313" y="5972175"/>
            <a:ext cx="388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prstClr val="black"/>
                </a:solidFill>
              </a:rPr>
              <a:t>●</a:t>
            </a:r>
          </a:p>
        </p:txBody>
      </p:sp>
      <p:sp>
        <p:nvSpPr>
          <p:cNvPr id="30762" name="Line 42"/>
          <p:cNvSpPr>
            <a:spLocks noChangeShapeType="1"/>
          </p:cNvSpPr>
          <p:nvPr/>
        </p:nvSpPr>
        <p:spPr bwMode="auto">
          <a:xfrm>
            <a:off x="2051050" y="4591050"/>
            <a:ext cx="0" cy="1800225"/>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63" name="Line 43"/>
          <p:cNvSpPr>
            <a:spLocks noChangeShapeType="1"/>
          </p:cNvSpPr>
          <p:nvPr/>
        </p:nvSpPr>
        <p:spPr bwMode="auto">
          <a:xfrm>
            <a:off x="2822575" y="4602163"/>
            <a:ext cx="0" cy="1800225"/>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64" name="Text Box 44"/>
          <p:cNvSpPr txBox="1">
            <a:spLocks noChangeArrowheads="1"/>
          </p:cNvSpPr>
          <p:nvPr/>
        </p:nvSpPr>
        <p:spPr bwMode="auto">
          <a:xfrm>
            <a:off x="5003800" y="5170488"/>
            <a:ext cx="388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prstClr val="black"/>
                </a:solidFill>
              </a:rPr>
              <a:t>●</a:t>
            </a:r>
          </a:p>
        </p:txBody>
      </p:sp>
      <p:sp>
        <p:nvSpPr>
          <p:cNvPr id="30765" name="Text Box 45"/>
          <p:cNvSpPr txBox="1">
            <a:spLocks noChangeArrowheads="1"/>
          </p:cNvSpPr>
          <p:nvPr/>
        </p:nvSpPr>
        <p:spPr bwMode="auto">
          <a:xfrm>
            <a:off x="5003800" y="5613400"/>
            <a:ext cx="388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prstClr val="black"/>
                </a:solidFill>
              </a:rPr>
              <a:t>●</a:t>
            </a:r>
          </a:p>
        </p:txBody>
      </p:sp>
      <p:sp>
        <p:nvSpPr>
          <p:cNvPr id="30766" name="Line 46"/>
          <p:cNvSpPr>
            <a:spLocks noChangeShapeType="1"/>
          </p:cNvSpPr>
          <p:nvPr/>
        </p:nvSpPr>
        <p:spPr bwMode="auto">
          <a:xfrm>
            <a:off x="4932363" y="5373688"/>
            <a:ext cx="3024187" cy="0"/>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768" name="Line 48"/>
          <p:cNvSpPr>
            <a:spLocks noChangeShapeType="1"/>
          </p:cNvSpPr>
          <p:nvPr/>
        </p:nvSpPr>
        <p:spPr bwMode="auto">
          <a:xfrm>
            <a:off x="4932363" y="5805488"/>
            <a:ext cx="3095625" cy="0"/>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41492228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52"/>
                                        </p:tgtEl>
                                        <p:attrNameLst>
                                          <p:attrName>style.visibility</p:attrName>
                                        </p:attrNameLst>
                                      </p:cBhvr>
                                      <p:to>
                                        <p:strVal val="visible"/>
                                      </p:to>
                                    </p:set>
                                    <p:animEffect transition="in" filter="wipe(left)">
                                      <p:cBhvr>
                                        <p:cTn id="7" dur="2000"/>
                                        <p:tgtEl>
                                          <p:spTgt spid="3075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749"/>
                                        </p:tgtEl>
                                        <p:attrNameLst>
                                          <p:attrName>style.visibility</p:attrName>
                                        </p:attrNameLst>
                                      </p:cBhvr>
                                      <p:to>
                                        <p:strVal val="visible"/>
                                      </p:to>
                                    </p:set>
                                    <p:animEffect transition="in" filter="diamond(in)">
                                      <p:cBhvr>
                                        <p:cTn id="12" dur="2000"/>
                                        <p:tgtEl>
                                          <p:spTgt spid="307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54"/>
                                        </p:tgtEl>
                                        <p:attrNameLst>
                                          <p:attrName>style.visibility</p:attrName>
                                        </p:attrNameLst>
                                      </p:cBhvr>
                                      <p:to>
                                        <p:strVal val="visible"/>
                                      </p:to>
                                    </p:set>
                                    <p:animEffect transition="in" filter="wipe(left)">
                                      <p:cBhvr>
                                        <p:cTn id="17" dur="2000"/>
                                        <p:tgtEl>
                                          <p:spTgt spid="3075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0753"/>
                                        </p:tgtEl>
                                        <p:attrNameLst>
                                          <p:attrName>style.visibility</p:attrName>
                                        </p:attrNameLst>
                                      </p:cBhvr>
                                      <p:to>
                                        <p:strVal val="visible"/>
                                      </p:to>
                                    </p:set>
                                    <p:animEffect transition="in" filter="diamond(in)">
                                      <p:cBhvr>
                                        <p:cTn id="22" dur="2000"/>
                                        <p:tgtEl>
                                          <p:spTgt spid="307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755"/>
                                        </p:tgtEl>
                                        <p:attrNameLst>
                                          <p:attrName>style.visibility</p:attrName>
                                        </p:attrNameLst>
                                      </p:cBhvr>
                                      <p:to>
                                        <p:strVal val="visible"/>
                                      </p:to>
                                    </p:set>
                                    <p:animEffect transition="in" filter="wipe(up)">
                                      <p:cBhvr>
                                        <p:cTn id="27" dur="2000"/>
                                        <p:tgtEl>
                                          <p:spTgt spid="307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56"/>
                                        </p:tgtEl>
                                        <p:attrNameLst>
                                          <p:attrName>style.visibility</p:attrName>
                                        </p:attrNameLst>
                                      </p:cBhvr>
                                      <p:to>
                                        <p:strVal val="visible"/>
                                      </p:to>
                                    </p:set>
                                    <p:animEffect transition="in" filter="wipe(left)">
                                      <p:cBhvr>
                                        <p:cTn id="32" dur="2000"/>
                                        <p:tgtEl>
                                          <p:spTgt spid="30756"/>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30757"/>
                                        </p:tgtEl>
                                        <p:attrNameLst>
                                          <p:attrName>style.visibility</p:attrName>
                                        </p:attrNameLst>
                                      </p:cBhvr>
                                      <p:to>
                                        <p:strVal val="visible"/>
                                      </p:to>
                                    </p:set>
                                    <p:animEffect transition="in" filter="diamond(in)">
                                      <p:cBhvr>
                                        <p:cTn id="37" dur="2000"/>
                                        <p:tgtEl>
                                          <p:spTgt spid="30757"/>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30759"/>
                                        </p:tgtEl>
                                        <p:attrNameLst>
                                          <p:attrName>style.visibility</p:attrName>
                                        </p:attrNameLst>
                                      </p:cBhvr>
                                      <p:to>
                                        <p:strVal val="visible"/>
                                      </p:to>
                                    </p:set>
                                    <p:animEffect transition="in" filter="wipe(down)">
                                      <p:cBhvr>
                                        <p:cTn id="42" dur="580">
                                          <p:stCondLst>
                                            <p:cond delay="0"/>
                                          </p:stCondLst>
                                        </p:cTn>
                                        <p:tgtEl>
                                          <p:spTgt spid="30759"/>
                                        </p:tgtEl>
                                      </p:cBhvr>
                                    </p:animEffect>
                                    <p:anim calcmode="lin" valueType="num">
                                      <p:cBhvr>
                                        <p:cTn id="43" dur="1822" tmFilter="0,0; 0.14,0.36; 0.43,0.73; 0.71,0.91; 1.0,1.0">
                                          <p:stCondLst>
                                            <p:cond delay="0"/>
                                          </p:stCondLst>
                                        </p:cTn>
                                        <p:tgtEl>
                                          <p:spTgt spid="30759"/>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30759"/>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30759"/>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30759"/>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30759"/>
                                        </p:tgtEl>
                                        <p:attrNameLst>
                                          <p:attrName>ppt_y</p:attrName>
                                        </p:attrNameLst>
                                      </p:cBhvr>
                                      <p:tavLst>
                                        <p:tav tm="0" fmla="#ppt_y-sin(pi*$)/81">
                                          <p:val>
                                            <p:fltVal val="0"/>
                                          </p:val>
                                        </p:tav>
                                        <p:tav tm="100000">
                                          <p:val>
                                            <p:fltVal val="1"/>
                                          </p:val>
                                        </p:tav>
                                      </p:tavLst>
                                    </p:anim>
                                    <p:animScale>
                                      <p:cBhvr>
                                        <p:cTn id="48" dur="26">
                                          <p:stCondLst>
                                            <p:cond delay="650"/>
                                          </p:stCondLst>
                                        </p:cTn>
                                        <p:tgtEl>
                                          <p:spTgt spid="30759"/>
                                        </p:tgtEl>
                                      </p:cBhvr>
                                      <p:to x="100000" y="60000"/>
                                    </p:animScale>
                                    <p:animScale>
                                      <p:cBhvr>
                                        <p:cTn id="49" dur="166" decel="50000">
                                          <p:stCondLst>
                                            <p:cond delay="676"/>
                                          </p:stCondLst>
                                        </p:cTn>
                                        <p:tgtEl>
                                          <p:spTgt spid="30759"/>
                                        </p:tgtEl>
                                      </p:cBhvr>
                                      <p:to x="100000" y="100000"/>
                                    </p:animScale>
                                    <p:animScale>
                                      <p:cBhvr>
                                        <p:cTn id="50" dur="26">
                                          <p:stCondLst>
                                            <p:cond delay="1312"/>
                                          </p:stCondLst>
                                        </p:cTn>
                                        <p:tgtEl>
                                          <p:spTgt spid="30759"/>
                                        </p:tgtEl>
                                      </p:cBhvr>
                                      <p:to x="100000" y="80000"/>
                                    </p:animScale>
                                    <p:animScale>
                                      <p:cBhvr>
                                        <p:cTn id="51" dur="166" decel="50000">
                                          <p:stCondLst>
                                            <p:cond delay="1338"/>
                                          </p:stCondLst>
                                        </p:cTn>
                                        <p:tgtEl>
                                          <p:spTgt spid="30759"/>
                                        </p:tgtEl>
                                      </p:cBhvr>
                                      <p:to x="100000" y="100000"/>
                                    </p:animScale>
                                    <p:animScale>
                                      <p:cBhvr>
                                        <p:cTn id="52" dur="26">
                                          <p:stCondLst>
                                            <p:cond delay="1642"/>
                                          </p:stCondLst>
                                        </p:cTn>
                                        <p:tgtEl>
                                          <p:spTgt spid="30759"/>
                                        </p:tgtEl>
                                      </p:cBhvr>
                                      <p:to x="100000" y="90000"/>
                                    </p:animScale>
                                    <p:animScale>
                                      <p:cBhvr>
                                        <p:cTn id="53" dur="166" decel="50000">
                                          <p:stCondLst>
                                            <p:cond delay="1668"/>
                                          </p:stCondLst>
                                        </p:cTn>
                                        <p:tgtEl>
                                          <p:spTgt spid="30759"/>
                                        </p:tgtEl>
                                      </p:cBhvr>
                                      <p:to x="100000" y="100000"/>
                                    </p:animScale>
                                    <p:animScale>
                                      <p:cBhvr>
                                        <p:cTn id="54" dur="26">
                                          <p:stCondLst>
                                            <p:cond delay="1808"/>
                                          </p:stCondLst>
                                        </p:cTn>
                                        <p:tgtEl>
                                          <p:spTgt spid="30759"/>
                                        </p:tgtEl>
                                      </p:cBhvr>
                                      <p:to x="100000" y="95000"/>
                                    </p:animScale>
                                    <p:animScale>
                                      <p:cBhvr>
                                        <p:cTn id="55" dur="166" decel="50000">
                                          <p:stCondLst>
                                            <p:cond delay="1834"/>
                                          </p:stCondLst>
                                        </p:cTn>
                                        <p:tgtEl>
                                          <p:spTgt spid="30759"/>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30760"/>
                                        </p:tgtEl>
                                        <p:attrNameLst>
                                          <p:attrName>style.visibility</p:attrName>
                                        </p:attrNameLst>
                                      </p:cBhvr>
                                      <p:to>
                                        <p:strVal val="visible"/>
                                      </p:to>
                                    </p:set>
                                    <p:animEffect transition="in" filter="wipe(down)">
                                      <p:cBhvr>
                                        <p:cTn id="60" dur="580">
                                          <p:stCondLst>
                                            <p:cond delay="0"/>
                                          </p:stCondLst>
                                        </p:cTn>
                                        <p:tgtEl>
                                          <p:spTgt spid="30760"/>
                                        </p:tgtEl>
                                      </p:cBhvr>
                                    </p:animEffect>
                                    <p:anim calcmode="lin" valueType="num">
                                      <p:cBhvr>
                                        <p:cTn id="61" dur="1822" tmFilter="0,0; 0.14,0.36; 0.43,0.73; 0.71,0.91; 1.0,1.0">
                                          <p:stCondLst>
                                            <p:cond delay="0"/>
                                          </p:stCondLst>
                                        </p:cTn>
                                        <p:tgtEl>
                                          <p:spTgt spid="30760"/>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0760"/>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0760"/>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0760"/>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0760"/>
                                        </p:tgtEl>
                                        <p:attrNameLst>
                                          <p:attrName>ppt_y</p:attrName>
                                        </p:attrNameLst>
                                      </p:cBhvr>
                                      <p:tavLst>
                                        <p:tav tm="0" fmla="#ppt_y-sin(pi*$)/81">
                                          <p:val>
                                            <p:fltVal val="0"/>
                                          </p:val>
                                        </p:tav>
                                        <p:tav tm="100000">
                                          <p:val>
                                            <p:fltVal val="1"/>
                                          </p:val>
                                        </p:tav>
                                      </p:tavLst>
                                    </p:anim>
                                    <p:animScale>
                                      <p:cBhvr>
                                        <p:cTn id="66" dur="26">
                                          <p:stCondLst>
                                            <p:cond delay="650"/>
                                          </p:stCondLst>
                                        </p:cTn>
                                        <p:tgtEl>
                                          <p:spTgt spid="30760"/>
                                        </p:tgtEl>
                                      </p:cBhvr>
                                      <p:to x="100000" y="60000"/>
                                    </p:animScale>
                                    <p:animScale>
                                      <p:cBhvr>
                                        <p:cTn id="67" dur="166" decel="50000">
                                          <p:stCondLst>
                                            <p:cond delay="676"/>
                                          </p:stCondLst>
                                        </p:cTn>
                                        <p:tgtEl>
                                          <p:spTgt spid="30760"/>
                                        </p:tgtEl>
                                      </p:cBhvr>
                                      <p:to x="100000" y="100000"/>
                                    </p:animScale>
                                    <p:animScale>
                                      <p:cBhvr>
                                        <p:cTn id="68" dur="26">
                                          <p:stCondLst>
                                            <p:cond delay="1312"/>
                                          </p:stCondLst>
                                        </p:cTn>
                                        <p:tgtEl>
                                          <p:spTgt spid="30760"/>
                                        </p:tgtEl>
                                      </p:cBhvr>
                                      <p:to x="100000" y="80000"/>
                                    </p:animScale>
                                    <p:animScale>
                                      <p:cBhvr>
                                        <p:cTn id="69" dur="166" decel="50000">
                                          <p:stCondLst>
                                            <p:cond delay="1338"/>
                                          </p:stCondLst>
                                        </p:cTn>
                                        <p:tgtEl>
                                          <p:spTgt spid="30760"/>
                                        </p:tgtEl>
                                      </p:cBhvr>
                                      <p:to x="100000" y="100000"/>
                                    </p:animScale>
                                    <p:animScale>
                                      <p:cBhvr>
                                        <p:cTn id="70" dur="26">
                                          <p:stCondLst>
                                            <p:cond delay="1642"/>
                                          </p:stCondLst>
                                        </p:cTn>
                                        <p:tgtEl>
                                          <p:spTgt spid="30760"/>
                                        </p:tgtEl>
                                      </p:cBhvr>
                                      <p:to x="100000" y="90000"/>
                                    </p:animScale>
                                    <p:animScale>
                                      <p:cBhvr>
                                        <p:cTn id="71" dur="166" decel="50000">
                                          <p:stCondLst>
                                            <p:cond delay="1668"/>
                                          </p:stCondLst>
                                        </p:cTn>
                                        <p:tgtEl>
                                          <p:spTgt spid="30760"/>
                                        </p:tgtEl>
                                      </p:cBhvr>
                                      <p:to x="100000" y="100000"/>
                                    </p:animScale>
                                    <p:animScale>
                                      <p:cBhvr>
                                        <p:cTn id="72" dur="26">
                                          <p:stCondLst>
                                            <p:cond delay="1808"/>
                                          </p:stCondLst>
                                        </p:cTn>
                                        <p:tgtEl>
                                          <p:spTgt spid="30760"/>
                                        </p:tgtEl>
                                      </p:cBhvr>
                                      <p:to x="100000" y="95000"/>
                                    </p:animScale>
                                    <p:animScale>
                                      <p:cBhvr>
                                        <p:cTn id="73" dur="166" decel="50000">
                                          <p:stCondLst>
                                            <p:cond delay="1834"/>
                                          </p:stCondLst>
                                        </p:cTn>
                                        <p:tgtEl>
                                          <p:spTgt spid="30760"/>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30762"/>
                                        </p:tgtEl>
                                        <p:attrNameLst>
                                          <p:attrName>style.visibility</p:attrName>
                                        </p:attrNameLst>
                                      </p:cBhvr>
                                      <p:to>
                                        <p:strVal val="visible"/>
                                      </p:to>
                                    </p:set>
                                    <p:animEffect transition="in" filter="wipe(up)">
                                      <p:cBhvr>
                                        <p:cTn id="78" dur="2000"/>
                                        <p:tgtEl>
                                          <p:spTgt spid="30762"/>
                                        </p:tgtEl>
                                      </p:cBhvr>
                                    </p:animEffect>
                                  </p:childTnLst>
                                  <p:subTnLst>
                                    <p:set>
                                      <p:cBhvr override="childStyle">
                                        <p:cTn dur="1" fill="hold" display="0" masterRel="nextClick" afterEffect="1"/>
                                        <p:tgtEl>
                                          <p:spTgt spid="30762"/>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30763"/>
                                        </p:tgtEl>
                                        <p:attrNameLst>
                                          <p:attrName>style.visibility</p:attrName>
                                        </p:attrNameLst>
                                      </p:cBhvr>
                                      <p:to>
                                        <p:strVal val="visible"/>
                                      </p:to>
                                    </p:set>
                                    <p:animEffect transition="in" filter="wipe(up)">
                                      <p:cBhvr>
                                        <p:cTn id="83" dur="2000"/>
                                        <p:tgtEl>
                                          <p:spTgt spid="30763"/>
                                        </p:tgtEl>
                                      </p:cBhvr>
                                    </p:animEffect>
                                  </p:childTnLst>
                                </p:cTn>
                              </p:par>
                            </p:childTnLst>
                          </p:cTn>
                        </p:par>
                      </p:childTnLst>
                    </p:cTn>
                  </p:par>
                  <p:par>
                    <p:cTn id="84" fill="hold">
                      <p:stCondLst>
                        <p:cond delay="indefinite"/>
                      </p:stCondLst>
                      <p:childTnLst>
                        <p:par>
                          <p:cTn id="85" fill="hold">
                            <p:stCondLst>
                              <p:cond delay="0"/>
                            </p:stCondLst>
                            <p:childTnLst>
                              <p:par>
                                <p:cTn id="86" presetID="8" presetClass="entr" presetSubtype="16" fill="hold" grpId="0" nodeType="clickEffect">
                                  <p:stCondLst>
                                    <p:cond delay="0"/>
                                  </p:stCondLst>
                                  <p:childTnLst>
                                    <p:set>
                                      <p:cBhvr>
                                        <p:cTn id="87" dur="1" fill="hold">
                                          <p:stCondLst>
                                            <p:cond delay="0"/>
                                          </p:stCondLst>
                                        </p:cTn>
                                        <p:tgtEl>
                                          <p:spTgt spid="30758"/>
                                        </p:tgtEl>
                                        <p:attrNameLst>
                                          <p:attrName>style.visibility</p:attrName>
                                        </p:attrNameLst>
                                      </p:cBhvr>
                                      <p:to>
                                        <p:strVal val="visible"/>
                                      </p:to>
                                    </p:set>
                                    <p:animEffect transition="in" filter="diamond(in)">
                                      <p:cBhvr>
                                        <p:cTn id="88" dur="2000"/>
                                        <p:tgtEl>
                                          <p:spTgt spid="30758"/>
                                        </p:tgtEl>
                                      </p:cBhvr>
                                    </p:animEffect>
                                  </p:childTnLst>
                                </p:cTn>
                              </p:par>
                            </p:childTnLst>
                          </p:cTn>
                        </p:par>
                      </p:childTnLst>
                    </p:cTn>
                  </p:par>
                  <p:par>
                    <p:cTn id="89" fill="hold">
                      <p:stCondLst>
                        <p:cond delay="indefinite"/>
                      </p:stCondLst>
                      <p:childTnLst>
                        <p:par>
                          <p:cTn id="90" fill="hold">
                            <p:stCondLst>
                              <p:cond delay="0"/>
                            </p:stCondLst>
                            <p:childTnLst>
                              <p:par>
                                <p:cTn id="91" presetID="26" presetClass="entr" presetSubtype="0" fill="hold" grpId="0" nodeType="clickEffect">
                                  <p:stCondLst>
                                    <p:cond delay="0"/>
                                  </p:stCondLst>
                                  <p:childTnLst>
                                    <p:set>
                                      <p:cBhvr>
                                        <p:cTn id="92" dur="1" fill="hold">
                                          <p:stCondLst>
                                            <p:cond delay="0"/>
                                          </p:stCondLst>
                                        </p:cTn>
                                        <p:tgtEl>
                                          <p:spTgt spid="30764"/>
                                        </p:tgtEl>
                                        <p:attrNameLst>
                                          <p:attrName>style.visibility</p:attrName>
                                        </p:attrNameLst>
                                      </p:cBhvr>
                                      <p:to>
                                        <p:strVal val="visible"/>
                                      </p:to>
                                    </p:set>
                                    <p:animEffect transition="in" filter="wipe(down)">
                                      <p:cBhvr>
                                        <p:cTn id="93" dur="580">
                                          <p:stCondLst>
                                            <p:cond delay="0"/>
                                          </p:stCondLst>
                                        </p:cTn>
                                        <p:tgtEl>
                                          <p:spTgt spid="30764"/>
                                        </p:tgtEl>
                                      </p:cBhvr>
                                    </p:animEffect>
                                    <p:anim calcmode="lin" valueType="num">
                                      <p:cBhvr>
                                        <p:cTn id="94" dur="1822" tmFilter="0,0; 0.14,0.36; 0.43,0.73; 0.71,0.91; 1.0,1.0">
                                          <p:stCondLst>
                                            <p:cond delay="0"/>
                                          </p:stCondLst>
                                        </p:cTn>
                                        <p:tgtEl>
                                          <p:spTgt spid="30764"/>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0764"/>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0764"/>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0764"/>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0764"/>
                                        </p:tgtEl>
                                        <p:attrNameLst>
                                          <p:attrName>ppt_y</p:attrName>
                                        </p:attrNameLst>
                                      </p:cBhvr>
                                      <p:tavLst>
                                        <p:tav tm="0" fmla="#ppt_y-sin(pi*$)/81">
                                          <p:val>
                                            <p:fltVal val="0"/>
                                          </p:val>
                                        </p:tav>
                                        <p:tav tm="100000">
                                          <p:val>
                                            <p:fltVal val="1"/>
                                          </p:val>
                                        </p:tav>
                                      </p:tavLst>
                                    </p:anim>
                                    <p:animScale>
                                      <p:cBhvr>
                                        <p:cTn id="99" dur="26">
                                          <p:stCondLst>
                                            <p:cond delay="650"/>
                                          </p:stCondLst>
                                        </p:cTn>
                                        <p:tgtEl>
                                          <p:spTgt spid="30764"/>
                                        </p:tgtEl>
                                      </p:cBhvr>
                                      <p:to x="100000" y="60000"/>
                                    </p:animScale>
                                    <p:animScale>
                                      <p:cBhvr>
                                        <p:cTn id="100" dur="166" decel="50000">
                                          <p:stCondLst>
                                            <p:cond delay="676"/>
                                          </p:stCondLst>
                                        </p:cTn>
                                        <p:tgtEl>
                                          <p:spTgt spid="30764"/>
                                        </p:tgtEl>
                                      </p:cBhvr>
                                      <p:to x="100000" y="100000"/>
                                    </p:animScale>
                                    <p:animScale>
                                      <p:cBhvr>
                                        <p:cTn id="101" dur="26">
                                          <p:stCondLst>
                                            <p:cond delay="1312"/>
                                          </p:stCondLst>
                                        </p:cTn>
                                        <p:tgtEl>
                                          <p:spTgt spid="30764"/>
                                        </p:tgtEl>
                                      </p:cBhvr>
                                      <p:to x="100000" y="80000"/>
                                    </p:animScale>
                                    <p:animScale>
                                      <p:cBhvr>
                                        <p:cTn id="102" dur="166" decel="50000">
                                          <p:stCondLst>
                                            <p:cond delay="1338"/>
                                          </p:stCondLst>
                                        </p:cTn>
                                        <p:tgtEl>
                                          <p:spTgt spid="30764"/>
                                        </p:tgtEl>
                                      </p:cBhvr>
                                      <p:to x="100000" y="100000"/>
                                    </p:animScale>
                                    <p:animScale>
                                      <p:cBhvr>
                                        <p:cTn id="103" dur="26">
                                          <p:stCondLst>
                                            <p:cond delay="1642"/>
                                          </p:stCondLst>
                                        </p:cTn>
                                        <p:tgtEl>
                                          <p:spTgt spid="30764"/>
                                        </p:tgtEl>
                                      </p:cBhvr>
                                      <p:to x="100000" y="90000"/>
                                    </p:animScale>
                                    <p:animScale>
                                      <p:cBhvr>
                                        <p:cTn id="104" dur="166" decel="50000">
                                          <p:stCondLst>
                                            <p:cond delay="1668"/>
                                          </p:stCondLst>
                                        </p:cTn>
                                        <p:tgtEl>
                                          <p:spTgt spid="30764"/>
                                        </p:tgtEl>
                                      </p:cBhvr>
                                      <p:to x="100000" y="100000"/>
                                    </p:animScale>
                                    <p:animScale>
                                      <p:cBhvr>
                                        <p:cTn id="105" dur="26">
                                          <p:stCondLst>
                                            <p:cond delay="1808"/>
                                          </p:stCondLst>
                                        </p:cTn>
                                        <p:tgtEl>
                                          <p:spTgt spid="30764"/>
                                        </p:tgtEl>
                                      </p:cBhvr>
                                      <p:to x="100000" y="95000"/>
                                    </p:animScale>
                                    <p:animScale>
                                      <p:cBhvr>
                                        <p:cTn id="106" dur="166" decel="50000">
                                          <p:stCondLst>
                                            <p:cond delay="1834"/>
                                          </p:stCondLst>
                                        </p:cTn>
                                        <p:tgtEl>
                                          <p:spTgt spid="30764"/>
                                        </p:tgtEl>
                                      </p:cBhvr>
                                      <p:to x="100000" y="100000"/>
                                    </p:animScale>
                                  </p:childTnLst>
                                </p:cTn>
                              </p:par>
                            </p:childTnLst>
                          </p:cTn>
                        </p:par>
                      </p:childTnLst>
                    </p:cTn>
                  </p:par>
                  <p:par>
                    <p:cTn id="107" fill="hold">
                      <p:stCondLst>
                        <p:cond delay="indefinite"/>
                      </p:stCondLst>
                      <p:childTnLst>
                        <p:par>
                          <p:cTn id="108" fill="hold">
                            <p:stCondLst>
                              <p:cond delay="0"/>
                            </p:stCondLst>
                            <p:childTnLst>
                              <p:par>
                                <p:cTn id="109" presetID="26" presetClass="entr" presetSubtype="0" fill="hold" grpId="0" nodeType="clickEffect">
                                  <p:stCondLst>
                                    <p:cond delay="0"/>
                                  </p:stCondLst>
                                  <p:childTnLst>
                                    <p:set>
                                      <p:cBhvr>
                                        <p:cTn id="110" dur="1" fill="hold">
                                          <p:stCondLst>
                                            <p:cond delay="0"/>
                                          </p:stCondLst>
                                        </p:cTn>
                                        <p:tgtEl>
                                          <p:spTgt spid="30765"/>
                                        </p:tgtEl>
                                        <p:attrNameLst>
                                          <p:attrName>style.visibility</p:attrName>
                                        </p:attrNameLst>
                                      </p:cBhvr>
                                      <p:to>
                                        <p:strVal val="visible"/>
                                      </p:to>
                                    </p:set>
                                    <p:animEffect transition="in" filter="wipe(down)">
                                      <p:cBhvr>
                                        <p:cTn id="111" dur="580">
                                          <p:stCondLst>
                                            <p:cond delay="0"/>
                                          </p:stCondLst>
                                        </p:cTn>
                                        <p:tgtEl>
                                          <p:spTgt spid="30765"/>
                                        </p:tgtEl>
                                      </p:cBhvr>
                                    </p:animEffect>
                                    <p:anim calcmode="lin" valueType="num">
                                      <p:cBhvr>
                                        <p:cTn id="112" dur="1822" tmFilter="0,0; 0.14,0.36; 0.43,0.73; 0.71,0.91; 1.0,1.0">
                                          <p:stCondLst>
                                            <p:cond delay="0"/>
                                          </p:stCondLst>
                                        </p:cTn>
                                        <p:tgtEl>
                                          <p:spTgt spid="30765"/>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30765"/>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30765"/>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30765"/>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30765"/>
                                        </p:tgtEl>
                                        <p:attrNameLst>
                                          <p:attrName>ppt_y</p:attrName>
                                        </p:attrNameLst>
                                      </p:cBhvr>
                                      <p:tavLst>
                                        <p:tav tm="0" fmla="#ppt_y-sin(pi*$)/81">
                                          <p:val>
                                            <p:fltVal val="0"/>
                                          </p:val>
                                        </p:tav>
                                        <p:tav tm="100000">
                                          <p:val>
                                            <p:fltVal val="1"/>
                                          </p:val>
                                        </p:tav>
                                      </p:tavLst>
                                    </p:anim>
                                    <p:animScale>
                                      <p:cBhvr>
                                        <p:cTn id="117" dur="26">
                                          <p:stCondLst>
                                            <p:cond delay="650"/>
                                          </p:stCondLst>
                                        </p:cTn>
                                        <p:tgtEl>
                                          <p:spTgt spid="30765"/>
                                        </p:tgtEl>
                                      </p:cBhvr>
                                      <p:to x="100000" y="60000"/>
                                    </p:animScale>
                                    <p:animScale>
                                      <p:cBhvr>
                                        <p:cTn id="118" dur="166" decel="50000">
                                          <p:stCondLst>
                                            <p:cond delay="676"/>
                                          </p:stCondLst>
                                        </p:cTn>
                                        <p:tgtEl>
                                          <p:spTgt spid="30765"/>
                                        </p:tgtEl>
                                      </p:cBhvr>
                                      <p:to x="100000" y="100000"/>
                                    </p:animScale>
                                    <p:animScale>
                                      <p:cBhvr>
                                        <p:cTn id="119" dur="26">
                                          <p:stCondLst>
                                            <p:cond delay="1312"/>
                                          </p:stCondLst>
                                        </p:cTn>
                                        <p:tgtEl>
                                          <p:spTgt spid="30765"/>
                                        </p:tgtEl>
                                      </p:cBhvr>
                                      <p:to x="100000" y="80000"/>
                                    </p:animScale>
                                    <p:animScale>
                                      <p:cBhvr>
                                        <p:cTn id="120" dur="166" decel="50000">
                                          <p:stCondLst>
                                            <p:cond delay="1338"/>
                                          </p:stCondLst>
                                        </p:cTn>
                                        <p:tgtEl>
                                          <p:spTgt spid="30765"/>
                                        </p:tgtEl>
                                      </p:cBhvr>
                                      <p:to x="100000" y="100000"/>
                                    </p:animScale>
                                    <p:animScale>
                                      <p:cBhvr>
                                        <p:cTn id="121" dur="26">
                                          <p:stCondLst>
                                            <p:cond delay="1642"/>
                                          </p:stCondLst>
                                        </p:cTn>
                                        <p:tgtEl>
                                          <p:spTgt spid="30765"/>
                                        </p:tgtEl>
                                      </p:cBhvr>
                                      <p:to x="100000" y="90000"/>
                                    </p:animScale>
                                    <p:animScale>
                                      <p:cBhvr>
                                        <p:cTn id="122" dur="166" decel="50000">
                                          <p:stCondLst>
                                            <p:cond delay="1668"/>
                                          </p:stCondLst>
                                        </p:cTn>
                                        <p:tgtEl>
                                          <p:spTgt spid="30765"/>
                                        </p:tgtEl>
                                      </p:cBhvr>
                                      <p:to x="100000" y="100000"/>
                                    </p:animScale>
                                    <p:animScale>
                                      <p:cBhvr>
                                        <p:cTn id="123" dur="26">
                                          <p:stCondLst>
                                            <p:cond delay="1808"/>
                                          </p:stCondLst>
                                        </p:cTn>
                                        <p:tgtEl>
                                          <p:spTgt spid="30765"/>
                                        </p:tgtEl>
                                      </p:cBhvr>
                                      <p:to x="100000" y="95000"/>
                                    </p:animScale>
                                    <p:animScale>
                                      <p:cBhvr>
                                        <p:cTn id="124" dur="166" decel="50000">
                                          <p:stCondLst>
                                            <p:cond delay="1834"/>
                                          </p:stCondLst>
                                        </p:cTn>
                                        <p:tgtEl>
                                          <p:spTgt spid="30765"/>
                                        </p:tgtEl>
                                      </p:cBhvr>
                                      <p:to x="100000" y="100000"/>
                                    </p:animScale>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0766"/>
                                        </p:tgtEl>
                                        <p:attrNameLst>
                                          <p:attrName>style.visibility</p:attrName>
                                        </p:attrNameLst>
                                      </p:cBhvr>
                                      <p:to>
                                        <p:strVal val="visible"/>
                                      </p:to>
                                    </p:set>
                                    <p:animEffect transition="in" filter="wipe(left)">
                                      <p:cBhvr>
                                        <p:cTn id="129" dur="2000"/>
                                        <p:tgtEl>
                                          <p:spTgt spid="30766"/>
                                        </p:tgtEl>
                                      </p:cBhvr>
                                    </p:animEffect>
                                  </p:childTnLst>
                                  <p:subTnLst>
                                    <p:set>
                                      <p:cBhvr override="childStyle">
                                        <p:cTn dur="1" fill="hold" display="0" masterRel="nextClick" afterEffect="1"/>
                                        <p:tgtEl>
                                          <p:spTgt spid="30766"/>
                                        </p:tgtEl>
                                        <p:attrNameLst>
                                          <p:attrName>style.visibility</p:attrName>
                                        </p:attrNameLst>
                                      </p:cBhvr>
                                      <p:to>
                                        <p:strVal val="hidden"/>
                                      </p:to>
                                    </p:set>
                                  </p:sub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30768"/>
                                        </p:tgtEl>
                                        <p:attrNameLst>
                                          <p:attrName>style.visibility</p:attrName>
                                        </p:attrNameLst>
                                      </p:cBhvr>
                                      <p:to>
                                        <p:strVal val="visible"/>
                                      </p:to>
                                    </p:set>
                                    <p:animEffect transition="in" filter="wipe(left)">
                                      <p:cBhvr>
                                        <p:cTn id="134" dur="2000"/>
                                        <p:tgtEl>
                                          <p:spTgt spid="30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9" grpId="0" animBg="1"/>
      <p:bldP spid="30752" grpId="0"/>
      <p:bldP spid="30753" grpId="0" animBg="1"/>
      <p:bldP spid="30754" grpId="0" animBg="1"/>
      <p:bldP spid="30755" grpId="0" animBg="1"/>
      <p:bldP spid="30756" grpId="0"/>
      <p:bldP spid="30757" grpId="0" animBg="1"/>
      <p:bldP spid="30758" grpId="0" animBg="1"/>
      <p:bldP spid="30759" grpId="0"/>
      <p:bldP spid="30760" grpId="0"/>
      <p:bldP spid="30762" grpId="0" animBg="1"/>
      <p:bldP spid="30763" grpId="0" animBg="1"/>
      <p:bldP spid="30764" grpId="0"/>
      <p:bldP spid="30765" grpId="0"/>
      <p:bldP spid="30766" grpId="0" animBg="1"/>
      <p:bldP spid="3076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17" name="Text Box 5141"/>
          <p:cNvSpPr txBox="1">
            <a:spLocks noChangeArrowheads="1"/>
          </p:cNvSpPr>
          <p:nvPr/>
        </p:nvSpPr>
        <p:spPr bwMode="auto">
          <a:xfrm>
            <a:off x="1143000" y="2133600"/>
            <a:ext cx="67056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         </a:t>
            </a:r>
            <a:r>
              <a:rPr lang="zh-CN" altLang="en-US" sz="3600" b="1">
                <a:solidFill>
                  <a:prstClr val="black"/>
                </a:solidFill>
              </a:rPr>
              <a:t>按面积分割长方形的问题可转化为分割边长的问题。</a:t>
            </a:r>
          </a:p>
        </p:txBody>
      </p:sp>
      <p:sp>
        <p:nvSpPr>
          <p:cNvPr id="4098" name="Text Box 5142"/>
          <p:cNvSpPr txBox="1">
            <a:spLocks noChangeArrowheads="1"/>
          </p:cNvSpPr>
          <p:nvPr/>
        </p:nvSpPr>
        <p:spPr bwMode="auto">
          <a:xfrm>
            <a:off x="228600" y="457200"/>
            <a:ext cx="2057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rPr>
              <a:t>归纳</a:t>
            </a:r>
          </a:p>
        </p:txBody>
      </p:sp>
    </p:spTree>
    <p:extLst>
      <p:ext uri="{BB962C8B-B14F-4D97-AF65-F5344CB8AC3E}">
        <p14:creationId xmlns:p14="http://schemas.microsoft.com/office/powerpoint/2010/main" val="3200492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8917"/>
                                        </p:tgtEl>
                                        <p:attrNameLst>
                                          <p:attrName>style.visibility</p:attrName>
                                        </p:attrNameLst>
                                      </p:cBhvr>
                                      <p:to>
                                        <p:strVal val="visible"/>
                                      </p:to>
                                    </p:set>
                                    <p:anim calcmode="lin" valueType="num">
                                      <p:cBhvr additive="base">
                                        <p:cTn id="7" dur="500" fill="hold"/>
                                        <p:tgtEl>
                                          <p:spTgt spid="208917"/>
                                        </p:tgtEl>
                                        <p:attrNameLst>
                                          <p:attrName>ppt_x</p:attrName>
                                        </p:attrNameLst>
                                      </p:cBhvr>
                                      <p:tavLst>
                                        <p:tav tm="0">
                                          <p:val>
                                            <p:strVal val="0-#ppt_w/2"/>
                                          </p:val>
                                        </p:tav>
                                        <p:tav tm="100000">
                                          <p:val>
                                            <p:strVal val="#ppt_x"/>
                                          </p:val>
                                        </p:tav>
                                      </p:tavLst>
                                    </p:anim>
                                    <p:anim calcmode="lin" valueType="num">
                                      <p:cBhvr additive="base">
                                        <p:cTn id="8" dur="500" fill="hold"/>
                                        <p:tgtEl>
                                          <p:spTgt spid="2089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4"/>
          <p:cNvSpPr>
            <a:spLocks noChangeArrowheads="1"/>
          </p:cNvSpPr>
          <p:nvPr/>
        </p:nvSpPr>
        <p:spPr bwMode="auto">
          <a:xfrm>
            <a:off x="323850" y="709613"/>
            <a:ext cx="840422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例</a:t>
            </a:r>
            <a:r>
              <a:rPr lang="en-US" altLang="zh-CN" sz="2400" b="1">
                <a:solidFill>
                  <a:srgbClr val="000000"/>
                </a:solidFill>
              </a:rPr>
              <a:t>1</a:t>
            </a:r>
            <a:r>
              <a:rPr lang="zh-CN" altLang="en-US" sz="2400" b="1">
                <a:solidFill>
                  <a:srgbClr val="000000"/>
                </a:solidFill>
              </a:rPr>
              <a:t>：据以往的统计资料</a:t>
            </a:r>
            <a:r>
              <a:rPr lang="en-US" altLang="zh-CN" sz="2400" b="1">
                <a:solidFill>
                  <a:srgbClr val="000000"/>
                </a:solidFill>
              </a:rPr>
              <a:t>,</a:t>
            </a:r>
            <a:r>
              <a:rPr lang="zh-CN" altLang="en-US" sz="2400" b="1">
                <a:solidFill>
                  <a:srgbClr val="000000"/>
                </a:solidFill>
              </a:rPr>
              <a:t>甲、乙两种作物的单位面积产量的比</a:t>
            </a:r>
          </a:p>
          <a:p>
            <a:r>
              <a:rPr lang="zh-CN" altLang="en-US" sz="2400" b="1">
                <a:solidFill>
                  <a:srgbClr val="000000"/>
                </a:solidFill>
              </a:rPr>
              <a:t>       </a:t>
            </a:r>
          </a:p>
          <a:p>
            <a:r>
              <a:rPr lang="zh-CN" altLang="en-US" sz="2400" b="1">
                <a:solidFill>
                  <a:srgbClr val="000000"/>
                </a:solidFill>
              </a:rPr>
              <a:t>      是 </a:t>
            </a:r>
            <a:r>
              <a:rPr lang="en-US" altLang="zh-CN" sz="2400" b="1">
                <a:solidFill>
                  <a:srgbClr val="000000"/>
                </a:solidFill>
              </a:rPr>
              <a:t>1:1.5,</a:t>
            </a:r>
            <a:r>
              <a:rPr lang="zh-CN" altLang="en-US" sz="2400" b="1">
                <a:solidFill>
                  <a:srgbClr val="000000"/>
                </a:solidFill>
              </a:rPr>
              <a:t>现要在一块长</a:t>
            </a:r>
            <a:r>
              <a:rPr lang="en-US" altLang="zh-CN" sz="2400" b="1">
                <a:solidFill>
                  <a:srgbClr val="000000"/>
                </a:solidFill>
              </a:rPr>
              <a:t>200m,</a:t>
            </a:r>
            <a:r>
              <a:rPr lang="zh-CN" altLang="en-US" sz="2400" b="1">
                <a:solidFill>
                  <a:srgbClr val="000000"/>
                </a:solidFill>
              </a:rPr>
              <a:t>宽</a:t>
            </a:r>
            <a:r>
              <a:rPr lang="en-US" altLang="zh-CN" sz="2400" b="1">
                <a:solidFill>
                  <a:srgbClr val="000000"/>
                </a:solidFill>
              </a:rPr>
              <a:t>100m</a:t>
            </a:r>
            <a:r>
              <a:rPr lang="zh-CN" altLang="en-US" sz="2400" b="1">
                <a:solidFill>
                  <a:srgbClr val="000000"/>
                </a:solidFill>
              </a:rPr>
              <a:t>的长方形土地上种</a:t>
            </a:r>
          </a:p>
          <a:p>
            <a:r>
              <a:rPr lang="zh-CN" altLang="en-US" sz="2400" b="1">
                <a:solidFill>
                  <a:srgbClr val="000000"/>
                </a:solidFill>
              </a:rPr>
              <a:t>       </a:t>
            </a:r>
          </a:p>
          <a:p>
            <a:r>
              <a:rPr lang="zh-CN" altLang="en-US" sz="2400" b="1">
                <a:solidFill>
                  <a:srgbClr val="000000"/>
                </a:solidFill>
              </a:rPr>
              <a:t>      植这两种作物</a:t>
            </a:r>
            <a:r>
              <a:rPr lang="en-US" altLang="zh-CN" sz="2400" b="1">
                <a:solidFill>
                  <a:srgbClr val="000000"/>
                </a:solidFill>
              </a:rPr>
              <a:t>,</a:t>
            </a:r>
            <a:r>
              <a:rPr lang="zh-CN" altLang="en-US" sz="2400" b="1">
                <a:solidFill>
                  <a:srgbClr val="000000"/>
                </a:solidFill>
              </a:rPr>
              <a:t>怎样把这块地分为两个长方形</a:t>
            </a:r>
            <a:r>
              <a:rPr lang="en-US" altLang="zh-CN" sz="2400" b="1">
                <a:solidFill>
                  <a:srgbClr val="000000"/>
                </a:solidFill>
              </a:rPr>
              <a:t>,</a:t>
            </a:r>
            <a:r>
              <a:rPr lang="zh-CN" altLang="en-US" sz="2400" b="1">
                <a:solidFill>
                  <a:srgbClr val="000000"/>
                </a:solidFill>
              </a:rPr>
              <a:t>使甲、乙</a:t>
            </a:r>
          </a:p>
          <a:p>
            <a:r>
              <a:rPr lang="zh-CN" altLang="en-US" sz="2400" b="1">
                <a:solidFill>
                  <a:srgbClr val="000000"/>
                </a:solidFill>
              </a:rPr>
              <a:t>        </a:t>
            </a:r>
          </a:p>
          <a:p>
            <a:r>
              <a:rPr lang="zh-CN" altLang="en-US" sz="2400" b="1">
                <a:solidFill>
                  <a:srgbClr val="000000"/>
                </a:solidFill>
              </a:rPr>
              <a:t>      两种作物的总产量的比是 </a:t>
            </a:r>
            <a:r>
              <a:rPr lang="en-US" altLang="zh-CN" sz="2400" b="1">
                <a:solidFill>
                  <a:srgbClr val="000000"/>
                </a:solidFill>
              </a:rPr>
              <a:t>3 : 4 (</a:t>
            </a:r>
            <a:r>
              <a:rPr lang="zh-CN" altLang="en-US" sz="2400" b="1">
                <a:solidFill>
                  <a:srgbClr val="000000"/>
                </a:solidFill>
              </a:rPr>
              <a:t>结果取整数</a:t>
            </a:r>
            <a:r>
              <a:rPr lang="en-US" altLang="zh-CN" sz="2400" b="1">
                <a:solidFill>
                  <a:srgbClr val="000000"/>
                </a:solidFill>
              </a:rPr>
              <a:t>)?       </a:t>
            </a:r>
          </a:p>
        </p:txBody>
      </p:sp>
      <p:sp>
        <p:nvSpPr>
          <p:cNvPr id="5122" name="Text Box 5"/>
          <p:cNvSpPr txBox="1">
            <a:spLocks noChangeArrowheads="1"/>
          </p:cNvSpPr>
          <p:nvPr/>
        </p:nvSpPr>
        <p:spPr bwMode="auto">
          <a:xfrm>
            <a:off x="1295400" y="0"/>
            <a:ext cx="63484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400" b="1">
                <a:solidFill>
                  <a:srgbClr val="FF0000"/>
                </a:solidFill>
                <a:ea typeface="隶书" pitchFamily="49" charset="-122"/>
              </a:rPr>
              <a:t>应用数学、解决实际问题</a:t>
            </a:r>
          </a:p>
        </p:txBody>
      </p:sp>
      <p:sp>
        <p:nvSpPr>
          <p:cNvPr id="5123" name="Text Box 43"/>
          <p:cNvSpPr txBox="1">
            <a:spLocks noChangeArrowheads="1"/>
          </p:cNvSpPr>
          <p:nvPr/>
        </p:nvSpPr>
        <p:spPr bwMode="auto">
          <a:xfrm>
            <a:off x="0" y="63388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b="1">
              <a:solidFill>
                <a:prstClr val="black"/>
              </a:solidFill>
            </a:endParaRPr>
          </a:p>
        </p:txBody>
      </p:sp>
      <p:grpSp>
        <p:nvGrpSpPr>
          <p:cNvPr id="2" name="Group 50"/>
          <p:cNvGrpSpPr/>
          <p:nvPr/>
        </p:nvGrpSpPr>
        <p:grpSpPr bwMode="auto">
          <a:xfrm>
            <a:off x="5181600" y="3352800"/>
            <a:ext cx="3321050" cy="1830388"/>
            <a:chOff x="198" y="2967"/>
            <a:chExt cx="2092" cy="1153"/>
          </a:xfrm>
        </p:grpSpPr>
        <p:sp>
          <p:nvSpPr>
            <p:cNvPr id="5125" name="Rectangle 51"/>
            <p:cNvSpPr>
              <a:spLocks noChangeArrowheads="1"/>
            </p:cNvSpPr>
            <p:nvPr/>
          </p:nvSpPr>
          <p:spPr bwMode="auto">
            <a:xfrm>
              <a:off x="476" y="3113"/>
              <a:ext cx="1542" cy="86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5126" name="Text Box 52"/>
            <p:cNvSpPr txBox="1">
              <a:spLocks noChangeArrowheads="1"/>
            </p:cNvSpPr>
            <p:nvPr/>
          </p:nvSpPr>
          <p:spPr bwMode="auto">
            <a:xfrm>
              <a:off x="204" y="378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a:t>
              </a:r>
            </a:p>
          </p:txBody>
        </p:sp>
        <p:sp>
          <p:nvSpPr>
            <p:cNvPr id="5127" name="Text Box 53"/>
            <p:cNvSpPr txBox="1">
              <a:spLocks noChangeArrowheads="1"/>
            </p:cNvSpPr>
            <p:nvPr/>
          </p:nvSpPr>
          <p:spPr bwMode="auto">
            <a:xfrm>
              <a:off x="2012" y="379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B</a:t>
              </a:r>
            </a:p>
          </p:txBody>
        </p:sp>
        <p:sp>
          <p:nvSpPr>
            <p:cNvPr id="5128" name="Text Box 54"/>
            <p:cNvSpPr txBox="1">
              <a:spLocks noChangeArrowheads="1"/>
            </p:cNvSpPr>
            <p:nvPr/>
          </p:nvSpPr>
          <p:spPr bwMode="auto">
            <a:xfrm>
              <a:off x="2012" y="296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C</a:t>
              </a:r>
            </a:p>
          </p:txBody>
        </p:sp>
        <p:sp>
          <p:nvSpPr>
            <p:cNvPr id="5129" name="Text Box 55"/>
            <p:cNvSpPr txBox="1">
              <a:spLocks noChangeArrowheads="1"/>
            </p:cNvSpPr>
            <p:nvPr/>
          </p:nvSpPr>
          <p:spPr bwMode="auto">
            <a:xfrm>
              <a:off x="198" y="296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D</a:t>
              </a:r>
            </a:p>
          </p:txBody>
        </p:sp>
      </p:grpSp>
      <p:sp>
        <p:nvSpPr>
          <p:cNvPr id="184376" name="Text Box 56"/>
          <p:cNvSpPr txBox="1">
            <a:spLocks noChangeArrowheads="1"/>
          </p:cNvSpPr>
          <p:nvPr/>
        </p:nvSpPr>
        <p:spPr bwMode="auto">
          <a:xfrm>
            <a:off x="457200" y="5410200"/>
            <a:ext cx="7577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甲种作物的总产量 </a:t>
            </a:r>
            <a:r>
              <a:rPr lang="en-US" altLang="zh-CN" sz="2400" b="1">
                <a:solidFill>
                  <a:srgbClr val="000000"/>
                </a:solidFill>
              </a:rPr>
              <a:t>= </a:t>
            </a:r>
            <a:r>
              <a:rPr lang="zh-CN" altLang="en-US" sz="2400" b="1">
                <a:solidFill>
                  <a:srgbClr val="000000"/>
                </a:solidFill>
              </a:rPr>
              <a:t>甲的单位面积产量</a:t>
            </a:r>
            <a:r>
              <a:rPr lang="en-US" altLang="zh-CN" sz="2400" b="1">
                <a:solidFill>
                  <a:srgbClr val="000000"/>
                </a:solidFill>
              </a:rPr>
              <a:t>×</a:t>
            </a:r>
            <a:r>
              <a:rPr lang="zh-CN" altLang="en-US" sz="2400" b="1">
                <a:solidFill>
                  <a:srgbClr val="000000"/>
                </a:solidFill>
              </a:rPr>
              <a:t>甲的种植面积</a:t>
            </a:r>
          </a:p>
        </p:txBody>
      </p:sp>
      <p:sp>
        <p:nvSpPr>
          <p:cNvPr id="184377" name="Text Box 57"/>
          <p:cNvSpPr txBox="1">
            <a:spLocks noChangeArrowheads="1"/>
          </p:cNvSpPr>
          <p:nvPr/>
        </p:nvSpPr>
        <p:spPr bwMode="auto">
          <a:xfrm>
            <a:off x="684213" y="5949950"/>
            <a:ext cx="766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乙种作物的总产量 </a:t>
            </a:r>
            <a:r>
              <a:rPr lang="en-US" altLang="zh-CN" sz="2400" b="1">
                <a:solidFill>
                  <a:srgbClr val="000000"/>
                </a:solidFill>
              </a:rPr>
              <a:t>= </a:t>
            </a:r>
            <a:r>
              <a:rPr lang="zh-CN" altLang="en-US" sz="2400" b="1">
                <a:solidFill>
                  <a:srgbClr val="000000"/>
                </a:solidFill>
              </a:rPr>
              <a:t>乙的单位面积产量 </a:t>
            </a:r>
            <a:r>
              <a:rPr lang="en-US" altLang="zh-CN" sz="2400" b="1">
                <a:solidFill>
                  <a:srgbClr val="000000"/>
                </a:solidFill>
              </a:rPr>
              <a:t>×</a:t>
            </a:r>
            <a:r>
              <a:rPr lang="zh-CN" altLang="en-US" sz="2400" b="1">
                <a:solidFill>
                  <a:srgbClr val="000000"/>
                </a:solidFill>
              </a:rPr>
              <a:t>乙的种植面积</a:t>
            </a:r>
          </a:p>
        </p:txBody>
      </p:sp>
    </p:spTree>
    <p:extLst>
      <p:ext uri="{BB962C8B-B14F-4D97-AF65-F5344CB8AC3E}">
        <p14:creationId xmlns:p14="http://schemas.microsoft.com/office/powerpoint/2010/main" val="317707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84376"/>
                                        </p:tgtEl>
                                        <p:attrNameLst>
                                          <p:attrName>style.visibility</p:attrName>
                                        </p:attrNameLst>
                                      </p:cBhvr>
                                      <p:to>
                                        <p:strVal val="visible"/>
                                      </p:to>
                                    </p:set>
                                    <p:animEffect transition="in" filter="wipe(left)">
                                      <p:cBhvr>
                                        <p:cTn id="11" dur="500"/>
                                        <p:tgtEl>
                                          <p:spTgt spid="18437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4377"/>
                                        </p:tgtEl>
                                        <p:attrNameLst>
                                          <p:attrName>style.visibility</p:attrName>
                                        </p:attrNameLst>
                                      </p:cBhvr>
                                      <p:to>
                                        <p:strVal val="visible"/>
                                      </p:to>
                                    </p:set>
                                    <p:animEffect transition="in" filter="wipe(left)">
                                      <p:cBhvr>
                                        <p:cTn id="16" dur="500"/>
                                        <p:tgtEl>
                                          <p:spTgt spid="184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6" grpId="0"/>
      <p:bldP spid="18437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idx="4294967295"/>
          </p:nvPr>
        </p:nvSpPr>
        <p:spPr>
          <a:xfrm>
            <a:off x="468313" y="188913"/>
            <a:ext cx="7199312" cy="647700"/>
          </a:xfrm>
        </p:spPr>
        <p:txBody>
          <a:bodyPr>
            <a:normAutofit fontScale="90000"/>
          </a:bodyPr>
          <a:lstStyle/>
          <a:p>
            <a:r>
              <a:rPr lang="zh-CN" altLang="en-US" sz="4000" b="1"/>
              <a:t>思考：</a:t>
            </a:r>
          </a:p>
        </p:txBody>
      </p:sp>
      <p:sp>
        <p:nvSpPr>
          <p:cNvPr id="254979" name="Rectangle 3"/>
          <p:cNvSpPr>
            <a:spLocks noGrp="1" noChangeArrowheads="1"/>
          </p:cNvSpPr>
          <p:nvPr>
            <p:ph type="body" idx="4294967295"/>
          </p:nvPr>
        </p:nvSpPr>
        <p:spPr>
          <a:xfrm>
            <a:off x="539750" y="908050"/>
            <a:ext cx="8229600" cy="4968875"/>
          </a:xfrm>
        </p:spPr>
        <p:txBody>
          <a:bodyPr/>
          <a:lstStyle/>
          <a:p>
            <a:pPr>
              <a:buFont typeface="Arial" panose="020B0604020202020204" pitchFamily="34" charset="0"/>
              <a:buNone/>
            </a:pPr>
            <a:r>
              <a:rPr lang="en-US" altLang="zh-CN" sz="4000" b="0"/>
              <a:t>1</a:t>
            </a:r>
            <a:r>
              <a:rPr lang="zh-CN" altLang="en-US" sz="4000" b="0"/>
              <a:t>、“甲、乙两种作物的</a:t>
            </a:r>
            <a:r>
              <a:rPr lang="zh-CN" altLang="en-US" sz="4000" b="0">
                <a:solidFill>
                  <a:srgbClr val="CC0000"/>
                </a:solidFill>
              </a:rPr>
              <a:t>单位面积产量</a:t>
            </a:r>
            <a:r>
              <a:rPr lang="zh-CN" altLang="en-US" sz="4000" b="0"/>
              <a:t>的比是</a:t>
            </a:r>
            <a:r>
              <a:rPr lang="en-US" altLang="zh-CN" sz="4000" b="0"/>
              <a:t>1</a:t>
            </a:r>
            <a:r>
              <a:rPr lang="zh-CN" altLang="en-US" sz="4000" b="0"/>
              <a:t>：</a:t>
            </a:r>
            <a:r>
              <a:rPr lang="en-US" altLang="zh-CN" sz="4000" b="0"/>
              <a:t>1.5”</a:t>
            </a:r>
            <a:r>
              <a:rPr lang="zh-CN" altLang="en-US" sz="4000" b="0"/>
              <a:t>是什么意思？</a:t>
            </a:r>
            <a:endParaRPr lang="zh-CN" altLang="en-US" sz="2000" b="0"/>
          </a:p>
          <a:p>
            <a:endParaRPr lang="zh-CN" altLang="en-US" sz="4000" b="0"/>
          </a:p>
          <a:p>
            <a:pPr>
              <a:buFont typeface="Arial" panose="020B0604020202020204" pitchFamily="34" charset="0"/>
              <a:buNone/>
            </a:pPr>
            <a:r>
              <a:rPr lang="en-US" altLang="zh-CN" sz="4000" b="0"/>
              <a:t>2</a:t>
            </a:r>
            <a:r>
              <a:rPr lang="zh-CN" altLang="en-US" sz="4000" b="0"/>
              <a:t>、“甲、乙两种作物的</a:t>
            </a:r>
            <a:r>
              <a:rPr lang="zh-CN" altLang="en-US" sz="4000" b="0">
                <a:solidFill>
                  <a:srgbClr val="CC0000"/>
                </a:solidFill>
              </a:rPr>
              <a:t>总产量</a:t>
            </a:r>
            <a:r>
              <a:rPr lang="zh-CN" altLang="en-US" sz="4000" b="0"/>
              <a:t>的比是</a:t>
            </a:r>
            <a:r>
              <a:rPr lang="en-US" altLang="zh-CN" sz="4000" b="0"/>
              <a:t>3</a:t>
            </a:r>
            <a:r>
              <a:rPr lang="zh-CN" altLang="en-US" sz="4000" b="0"/>
              <a:t>：</a:t>
            </a:r>
            <a:r>
              <a:rPr lang="en-US" altLang="zh-CN" sz="4000" b="0"/>
              <a:t>4”</a:t>
            </a:r>
            <a:r>
              <a:rPr lang="zh-CN" altLang="en-US" sz="4000" b="0"/>
              <a:t>是什么意思？</a:t>
            </a:r>
            <a:endParaRPr lang="zh-CN" altLang="en-US" sz="2000" b="0"/>
          </a:p>
          <a:p>
            <a:endParaRPr lang="zh-CN" altLang="en-US" sz="4000" b="0"/>
          </a:p>
          <a:p>
            <a:pPr>
              <a:buFont typeface="Arial" panose="020B0604020202020204" pitchFamily="34" charset="0"/>
              <a:buNone/>
            </a:pPr>
            <a:r>
              <a:rPr lang="en-US" altLang="zh-CN" sz="4000" b="0"/>
              <a:t>3</a:t>
            </a:r>
            <a:r>
              <a:rPr lang="zh-CN" altLang="en-US" sz="4000" b="0"/>
              <a:t>、本题中有哪些相等关系？</a:t>
            </a:r>
          </a:p>
        </p:txBody>
      </p:sp>
    </p:spTree>
    <p:extLst>
      <p:ext uri="{BB962C8B-B14F-4D97-AF65-F5344CB8AC3E}">
        <p14:creationId xmlns:p14="http://schemas.microsoft.com/office/powerpoint/2010/main" val="183384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4978"/>
                                        </p:tgtEl>
                                        <p:attrNameLst>
                                          <p:attrName>style.visibility</p:attrName>
                                        </p:attrNameLst>
                                      </p:cBhvr>
                                      <p:to>
                                        <p:strVal val="visible"/>
                                      </p:to>
                                    </p:set>
                                    <p:animEffect transition="in" filter="checkerboard(across)">
                                      <p:cBhvr>
                                        <p:cTn id="7" dur="500"/>
                                        <p:tgtEl>
                                          <p:spTgt spid="2549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4979">
                                            <p:txEl>
                                              <p:pRg st="0" end="0"/>
                                            </p:txEl>
                                          </p:spTgt>
                                        </p:tgtEl>
                                        <p:attrNameLst>
                                          <p:attrName>style.visibility</p:attrName>
                                        </p:attrNameLst>
                                      </p:cBhvr>
                                      <p:to>
                                        <p:strVal val="visible"/>
                                      </p:to>
                                    </p:set>
                                    <p:animEffect transition="in" filter="dissolve">
                                      <p:cBhvr>
                                        <p:cTn id="12" dur="500"/>
                                        <p:tgtEl>
                                          <p:spTgt spid="254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4979">
                                            <p:txEl>
                                              <p:pRg st="2" end="2"/>
                                            </p:txEl>
                                          </p:spTgt>
                                        </p:tgtEl>
                                        <p:attrNameLst>
                                          <p:attrName>style.visibility</p:attrName>
                                        </p:attrNameLst>
                                      </p:cBhvr>
                                      <p:to>
                                        <p:strVal val="visible"/>
                                      </p:to>
                                    </p:set>
                                    <p:animEffect transition="in" filter="dissolve">
                                      <p:cBhvr>
                                        <p:cTn id="17" dur="500"/>
                                        <p:tgtEl>
                                          <p:spTgt spid="2549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4979">
                                            <p:txEl>
                                              <p:pRg st="4" end="4"/>
                                            </p:txEl>
                                          </p:spTgt>
                                        </p:tgtEl>
                                        <p:attrNameLst>
                                          <p:attrName>style.visibility</p:attrName>
                                        </p:attrNameLst>
                                      </p:cBhvr>
                                      <p:to>
                                        <p:strVal val="visible"/>
                                      </p:to>
                                    </p:set>
                                    <p:animEffect transition="in" filter="dissolve">
                                      <p:cBhvr>
                                        <p:cTn id="22" dur="500"/>
                                        <p:tgtEl>
                                          <p:spTgt spid="2549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8" grpId="0"/>
      <p:bldP spid="2549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3" name="Object 2"/>
          <p:cNvGraphicFramePr/>
          <p:nvPr/>
        </p:nvGraphicFramePr>
        <p:xfrm>
          <a:off x="400050" y="9525"/>
          <a:ext cx="114300" cy="177800"/>
        </p:xfrm>
        <a:graphic>
          <a:graphicData uri="http://schemas.openxmlformats.org/presentationml/2006/ole">
            <mc:AlternateContent xmlns:mc="http://schemas.openxmlformats.org/markup-compatibility/2006">
              <mc:Choice xmlns:v="urn:schemas-microsoft-com:vml" Requires="v">
                <p:oleObj r:id="rId3" imgW="114300" imgH="177800" progId="">
                  <p:embed/>
                </p:oleObj>
              </mc:Choice>
              <mc:Fallback>
                <p:oleObj r:id="rId3" imgW="114300" imgH="1778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95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4" name="Object 3"/>
          <p:cNvGraphicFramePr/>
          <p:nvPr/>
        </p:nvGraphicFramePr>
        <p:xfrm>
          <a:off x="7380288" y="6092825"/>
          <a:ext cx="1524000" cy="585788"/>
        </p:xfrm>
        <a:graphic>
          <a:graphicData uri="http://schemas.openxmlformats.org/presentationml/2006/ole">
            <mc:AlternateContent xmlns:mc="http://schemas.openxmlformats.org/markup-compatibility/2006">
              <mc:Choice xmlns:v="urn:schemas-microsoft-com:vml" Requires="v">
                <p:oleObj r:id="rId5" imgW="1076960" imgH="1471930" progId="">
                  <p:embed/>
                </p:oleObj>
              </mc:Choice>
              <mc:Fallback>
                <p:oleObj r:id="rId5" imgW="1076960" imgH="147193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288" y="6092825"/>
                        <a:ext cx="15240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55" name="Group 4"/>
          <p:cNvGrpSpPr/>
          <p:nvPr/>
        </p:nvGrpSpPr>
        <p:grpSpPr bwMode="auto">
          <a:xfrm>
            <a:off x="381000" y="1066800"/>
            <a:ext cx="7612063" cy="946150"/>
            <a:chOff x="340" y="300"/>
            <a:chExt cx="4795" cy="596"/>
          </a:xfrm>
        </p:grpSpPr>
        <p:sp>
          <p:nvSpPr>
            <p:cNvPr id="23556" name="Text Box 5"/>
            <p:cNvSpPr txBox="1">
              <a:spLocks noChangeArrowheads="1"/>
            </p:cNvSpPr>
            <p:nvPr/>
          </p:nvSpPr>
          <p:spPr bwMode="auto">
            <a:xfrm>
              <a:off x="340" y="300"/>
              <a:ext cx="479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latin typeface="Tahoma" panose="020B0604030504040204" pitchFamily="34" charset="0"/>
                </a:rPr>
                <a:t>2</a:t>
              </a:r>
              <a:r>
                <a:rPr lang="zh-CN" altLang="en-US" sz="2800" b="1">
                  <a:solidFill>
                    <a:srgbClr val="000000"/>
                  </a:solidFill>
                  <a:latin typeface="Tahoma" panose="020B0604030504040204" pitchFamily="34" charset="0"/>
                </a:rPr>
                <a:t>、下列各组数中，　　　是方程</a:t>
              </a:r>
              <a:r>
                <a:rPr lang="en-US" altLang="zh-CN" sz="2400" b="1">
                  <a:solidFill>
                    <a:srgbClr val="000000"/>
                  </a:solidFill>
                  <a:latin typeface="Tahoma" panose="020B0604030504040204" pitchFamily="34" charset="0"/>
                </a:rPr>
                <a:t>x-3y=2</a:t>
              </a:r>
              <a:r>
                <a:rPr lang="zh-CN" altLang="en-US" sz="2800" b="1">
                  <a:solidFill>
                    <a:srgbClr val="000000"/>
                  </a:solidFill>
                  <a:latin typeface="Tahoma" panose="020B0604030504040204" pitchFamily="34" charset="0"/>
                </a:rPr>
                <a:t>的解，</a:t>
              </a:r>
            </a:p>
            <a:p>
              <a:r>
                <a:rPr lang="zh-CN" altLang="en-US" sz="2800" b="1">
                  <a:solidFill>
                    <a:srgbClr val="000000"/>
                  </a:solidFill>
                  <a:latin typeface="Tahoma" panose="020B0604030504040204" pitchFamily="34" charset="0"/>
                </a:rPr>
                <a:t>　　  　　是方程</a:t>
              </a:r>
              <a:r>
                <a:rPr lang="en-US" altLang="zh-CN" sz="2400" b="1">
                  <a:solidFill>
                    <a:srgbClr val="000000"/>
                  </a:solidFill>
                  <a:latin typeface="Tahoma" panose="020B0604030504040204" pitchFamily="34" charset="0"/>
                </a:rPr>
                <a:t>2x-y=9</a:t>
              </a:r>
              <a:r>
                <a:rPr lang="zh-CN" altLang="en-US" sz="2800" b="1">
                  <a:solidFill>
                    <a:srgbClr val="000000"/>
                  </a:solidFill>
                  <a:latin typeface="Tahoma" panose="020B0604030504040204" pitchFamily="34" charset="0"/>
                </a:rPr>
                <a:t>的解。</a:t>
              </a:r>
            </a:p>
          </p:txBody>
        </p:sp>
        <p:sp>
          <p:nvSpPr>
            <p:cNvPr id="23557" name="Line 6"/>
            <p:cNvSpPr>
              <a:spLocks noChangeShapeType="1"/>
            </p:cNvSpPr>
            <p:nvPr/>
          </p:nvSpPr>
          <p:spPr bwMode="auto">
            <a:xfrm>
              <a:off x="2381" y="572"/>
              <a:ext cx="681" cy="0"/>
            </a:xfrm>
            <a:prstGeom prst="line">
              <a:avLst/>
            </a:prstGeom>
            <a:noFill/>
            <a:ln w="28575">
              <a:solidFill>
                <a:srgbClr val="0000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58" name="Line 7"/>
            <p:cNvSpPr>
              <a:spLocks noChangeShapeType="1"/>
            </p:cNvSpPr>
            <p:nvPr/>
          </p:nvSpPr>
          <p:spPr bwMode="auto">
            <a:xfrm>
              <a:off x="567" y="845"/>
              <a:ext cx="680" cy="0"/>
            </a:xfrm>
            <a:prstGeom prst="line">
              <a:avLst/>
            </a:prstGeom>
            <a:noFill/>
            <a:ln w="28575">
              <a:solidFill>
                <a:srgbClr val="0000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23559" name="Group 8"/>
          <p:cNvGrpSpPr/>
          <p:nvPr/>
        </p:nvGrpSpPr>
        <p:grpSpPr bwMode="auto">
          <a:xfrm>
            <a:off x="381000" y="2133600"/>
            <a:ext cx="7343775" cy="1176338"/>
            <a:chOff x="476" y="1150"/>
            <a:chExt cx="4626" cy="741"/>
          </a:xfrm>
        </p:grpSpPr>
        <p:grpSp>
          <p:nvGrpSpPr>
            <p:cNvPr id="23560" name="Group 9"/>
            <p:cNvGrpSpPr/>
            <p:nvPr/>
          </p:nvGrpSpPr>
          <p:grpSpPr bwMode="auto">
            <a:xfrm>
              <a:off x="476" y="1195"/>
              <a:ext cx="1464" cy="663"/>
              <a:chOff x="476" y="1195"/>
              <a:chExt cx="1464" cy="663"/>
            </a:xfrm>
          </p:grpSpPr>
          <p:sp>
            <p:nvSpPr>
              <p:cNvPr id="23561" name="Text Box 10"/>
              <p:cNvSpPr txBox="1">
                <a:spLocks noChangeArrowheads="1"/>
              </p:cNvSpPr>
              <p:nvPr/>
            </p:nvSpPr>
            <p:spPr bwMode="auto">
              <a:xfrm>
                <a:off x="476" y="1344"/>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ahoma" panose="020B0604030504040204" pitchFamily="34" charset="0"/>
                  </a:rPr>
                  <a:t>Ａ</a:t>
                </a:r>
              </a:p>
            </p:txBody>
          </p:sp>
          <p:sp>
            <p:nvSpPr>
              <p:cNvPr id="23562" name="AutoShape 11"/>
              <p:cNvSpPr/>
              <p:nvPr/>
            </p:nvSpPr>
            <p:spPr bwMode="auto">
              <a:xfrm>
                <a:off x="793" y="1253"/>
                <a:ext cx="99" cy="576"/>
              </a:xfrm>
              <a:prstGeom prst="leftBrace">
                <a:avLst>
                  <a:gd name="adj1" fmla="val 48458"/>
                  <a:gd name="adj2" fmla="val 5000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63" name="Text Box 12"/>
              <p:cNvSpPr txBox="1">
                <a:spLocks noChangeArrowheads="1"/>
              </p:cNvSpPr>
              <p:nvPr/>
            </p:nvSpPr>
            <p:spPr bwMode="auto">
              <a:xfrm>
                <a:off x="839" y="1195"/>
                <a:ext cx="5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x=-1</a:t>
                </a:r>
              </a:p>
            </p:txBody>
          </p:sp>
          <p:sp>
            <p:nvSpPr>
              <p:cNvPr id="23564" name="Text Box 13"/>
              <p:cNvSpPr txBox="1">
                <a:spLocks noChangeArrowheads="1"/>
              </p:cNvSpPr>
              <p:nvPr/>
            </p:nvSpPr>
            <p:spPr bwMode="auto">
              <a:xfrm>
                <a:off x="884" y="1570"/>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y=-1</a:t>
                </a:r>
              </a:p>
            </p:txBody>
          </p:sp>
        </p:grpSp>
        <p:sp>
          <p:nvSpPr>
            <p:cNvPr id="23565" name="AutoShape 14"/>
            <p:cNvSpPr/>
            <p:nvPr/>
          </p:nvSpPr>
          <p:spPr bwMode="auto">
            <a:xfrm>
              <a:off x="4422" y="1253"/>
              <a:ext cx="99" cy="576"/>
            </a:xfrm>
            <a:prstGeom prst="leftBrace">
              <a:avLst>
                <a:gd name="adj1" fmla="val 48458"/>
                <a:gd name="adj2" fmla="val 5000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nvGrpSpPr>
            <p:cNvPr id="23566" name="Group 15"/>
            <p:cNvGrpSpPr/>
            <p:nvPr/>
          </p:nvGrpSpPr>
          <p:grpSpPr bwMode="auto">
            <a:xfrm>
              <a:off x="1791" y="1195"/>
              <a:ext cx="1116" cy="663"/>
              <a:chOff x="1915" y="1195"/>
              <a:chExt cx="992" cy="663"/>
            </a:xfrm>
          </p:grpSpPr>
          <p:sp>
            <p:nvSpPr>
              <p:cNvPr id="23567" name="Text Box 16"/>
              <p:cNvSpPr txBox="1">
                <a:spLocks noChangeArrowheads="1"/>
              </p:cNvSpPr>
              <p:nvPr/>
            </p:nvSpPr>
            <p:spPr bwMode="auto">
              <a:xfrm>
                <a:off x="1915" y="131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latin typeface="Tahoma" panose="020B0604030504040204" pitchFamily="34" charset="0"/>
                  </a:rPr>
                  <a:t>B</a:t>
                </a:r>
              </a:p>
            </p:txBody>
          </p:sp>
          <p:sp>
            <p:nvSpPr>
              <p:cNvPr id="23568" name="AutoShape 17"/>
              <p:cNvSpPr/>
              <p:nvPr/>
            </p:nvSpPr>
            <p:spPr bwMode="auto">
              <a:xfrm>
                <a:off x="2200" y="1253"/>
                <a:ext cx="99" cy="576"/>
              </a:xfrm>
              <a:prstGeom prst="leftBrace">
                <a:avLst>
                  <a:gd name="adj1" fmla="val 48458"/>
                  <a:gd name="adj2" fmla="val 5000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69" name="Text Box 18"/>
              <p:cNvSpPr txBox="1">
                <a:spLocks noChangeArrowheads="1"/>
              </p:cNvSpPr>
              <p:nvPr/>
            </p:nvSpPr>
            <p:spPr bwMode="auto">
              <a:xfrm>
                <a:off x="2290" y="1195"/>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x=5</a:t>
                </a:r>
              </a:p>
            </p:txBody>
          </p:sp>
          <p:sp>
            <p:nvSpPr>
              <p:cNvPr id="23570" name="Text Box 19"/>
              <p:cNvSpPr txBox="1">
                <a:spLocks noChangeArrowheads="1"/>
              </p:cNvSpPr>
              <p:nvPr/>
            </p:nvSpPr>
            <p:spPr bwMode="auto">
              <a:xfrm>
                <a:off x="2336" y="1570"/>
                <a:ext cx="5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y=1</a:t>
                </a:r>
              </a:p>
            </p:txBody>
          </p:sp>
        </p:grpSp>
        <p:grpSp>
          <p:nvGrpSpPr>
            <p:cNvPr id="23571" name="Group 20"/>
            <p:cNvGrpSpPr/>
            <p:nvPr/>
          </p:nvGrpSpPr>
          <p:grpSpPr bwMode="auto">
            <a:xfrm>
              <a:off x="3003" y="1195"/>
              <a:ext cx="932" cy="696"/>
              <a:chOff x="3003" y="1195"/>
              <a:chExt cx="932" cy="696"/>
            </a:xfrm>
          </p:grpSpPr>
          <p:sp>
            <p:nvSpPr>
              <p:cNvPr id="23572" name="AutoShape 21"/>
              <p:cNvSpPr/>
              <p:nvPr/>
            </p:nvSpPr>
            <p:spPr bwMode="auto">
              <a:xfrm>
                <a:off x="3288" y="1253"/>
                <a:ext cx="99" cy="576"/>
              </a:xfrm>
              <a:prstGeom prst="leftBrace">
                <a:avLst>
                  <a:gd name="adj1" fmla="val 48458"/>
                  <a:gd name="adj2" fmla="val 50000"/>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73" name="Text Box 22"/>
              <p:cNvSpPr txBox="1">
                <a:spLocks noChangeArrowheads="1"/>
              </p:cNvSpPr>
              <p:nvPr/>
            </p:nvSpPr>
            <p:spPr bwMode="auto">
              <a:xfrm>
                <a:off x="3003" y="1287"/>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00000"/>
                    </a:solidFill>
                    <a:latin typeface="Tahoma" panose="020B0604030504040204" pitchFamily="34" charset="0"/>
                  </a:rPr>
                  <a:t>C</a:t>
                </a:r>
              </a:p>
            </p:txBody>
          </p:sp>
          <p:sp>
            <p:nvSpPr>
              <p:cNvPr id="23574" name="Text Box 23"/>
              <p:cNvSpPr txBox="1">
                <a:spLocks noChangeArrowheads="1"/>
              </p:cNvSpPr>
              <p:nvPr/>
            </p:nvSpPr>
            <p:spPr bwMode="auto">
              <a:xfrm>
                <a:off x="3424" y="1195"/>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x=3</a:t>
                </a:r>
              </a:p>
            </p:txBody>
          </p:sp>
          <p:sp>
            <p:nvSpPr>
              <p:cNvPr id="23575" name="Text Box 24"/>
              <p:cNvSpPr txBox="1">
                <a:spLocks noChangeArrowheads="1"/>
              </p:cNvSpPr>
              <p:nvPr/>
            </p:nvSpPr>
            <p:spPr bwMode="auto">
              <a:xfrm>
                <a:off x="3424" y="1603"/>
                <a:ext cx="5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y=2</a:t>
                </a:r>
              </a:p>
            </p:txBody>
          </p:sp>
        </p:grpSp>
        <p:sp>
          <p:nvSpPr>
            <p:cNvPr id="23576" name="Text Box 25"/>
            <p:cNvSpPr txBox="1">
              <a:spLocks noChangeArrowheads="1"/>
            </p:cNvSpPr>
            <p:nvPr/>
          </p:nvSpPr>
          <p:spPr bwMode="auto">
            <a:xfrm>
              <a:off x="4195" y="1311"/>
              <a:ext cx="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latin typeface="Tahoma" panose="020B0604030504040204" pitchFamily="34" charset="0"/>
                </a:rPr>
                <a:t>D</a:t>
              </a:r>
            </a:p>
          </p:txBody>
        </p:sp>
        <p:sp>
          <p:nvSpPr>
            <p:cNvPr id="23577" name="Text Box 26"/>
            <p:cNvSpPr txBox="1">
              <a:spLocks noChangeArrowheads="1"/>
            </p:cNvSpPr>
            <p:nvPr/>
          </p:nvSpPr>
          <p:spPr bwMode="auto">
            <a:xfrm>
              <a:off x="4513" y="1150"/>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x=2</a:t>
              </a:r>
            </a:p>
          </p:txBody>
        </p:sp>
        <p:sp>
          <p:nvSpPr>
            <p:cNvPr id="23578" name="Text Box 27"/>
            <p:cNvSpPr txBox="1">
              <a:spLocks noChangeArrowheads="1"/>
            </p:cNvSpPr>
            <p:nvPr/>
          </p:nvSpPr>
          <p:spPr bwMode="auto">
            <a:xfrm>
              <a:off x="4513" y="1558"/>
              <a:ext cx="5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y=-5</a:t>
              </a:r>
            </a:p>
          </p:txBody>
        </p:sp>
      </p:grpSp>
      <p:sp>
        <p:nvSpPr>
          <p:cNvPr id="115740" name="Rectangle 28"/>
          <p:cNvSpPr>
            <a:spLocks noChangeArrowheads="1"/>
          </p:cNvSpPr>
          <p:nvPr/>
        </p:nvSpPr>
        <p:spPr bwMode="auto">
          <a:xfrm>
            <a:off x="609600" y="1447800"/>
            <a:ext cx="750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ahoma" panose="020B0604030504040204" pitchFamily="34" charset="0"/>
              </a:rPr>
              <a:t>B</a:t>
            </a:r>
            <a:r>
              <a:rPr lang="zh-CN" altLang="en-US" sz="2800" b="1">
                <a:solidFill>
                  <a:prstClr val="black"/>
                </a:solidFill>
                <a:latin typeface="Tahoma" panose="020B0604030504040204" pitchFamily="34" charset="0"/>
              </a:rPr>
              <a:t>，</a:t>
            </a:r>
          </a:p>
        </p:txBody>
      </p:sp>
      <p:sp>
        <p:nvSpPr>
          <p:cNvPr id="115741" name="Rectangle 29"/>
          <p:cNvSpPr>
            <a:spLocks noChangeArrowheads="1"/>
          </p:cNvSpPr>
          <p:nvPr/>
        </p:nvSpPr>
        <p:spPr bwMode="auto">
          <a:xfrm>
            <a:off x="1066800" y="1524000"/>
            <a:ext cx="414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ahoma" panose="020B0604030504040204" pitchFamily="34" charset="0"/>
              </a:rPr>
              <a:t>D</a:t>
            </a:r>
          </a:p>
        </p:txBody>
      </p:sp>
      <p:sp>
        <p:nvSpPr>
          <p:cNvPr id="115742" name="Text Box 30"/>
          <p:cNvSpPr txBox="1">
            <a:spLocks noChangeArrowheads="1"/>
          </p:cNvSpPr>
          <p:nvPr/>
        </p:nvSpPr>
        <p:spPr bwMode="auto">
          <a:xfrm>
            <a:off x="3505200" y="990600"/>
            <a:ext cx="766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prstClr val="black"/>
                </a:solidFill>
                <a:latin typeface="Tahoma" panose="020B0604030504040204" pitchFamily="34" charset="0"/>
              </a:rPr>
              <a:t>A</a:t>
            </a:r>
            <a:r>
              <a:rPr lang="zh-CN" altLang="en-US" sz="2800" b="1">
                <a:solidFill>
                  <a:prstClr val="black"/>
                </a:solidFill>
                <a:latin typeface="Tahoma" panose="020B0604030504040204" pitchFamily="34" charset="0"/>
              </a:rPr>
              <a:t>，</a:t>
            </a:r>
          </a:p>
        </p:txBody>
      </p:sp>
      <p:sp>
        <p:nvSpPr>
          <p:cNvPr id="115743" name="Rectangle 31"/>
          <p:cNvSpPr>
            <a:spLocks noChangeArrowheads="1"/>
          </p:cNvSpPr>
          <p:nvPr/>
        </p:nvSpPr>
        <p:spPr bwMode="auto">
          <a:xfrm>
            <a:off x="4038600" y="1066800"/>
            <a:ext cx="39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B</a:t>
            </a:r>
          </a:p>
        </p:txBody>
      </p:sp>
      <p:grpSp>
        <p:nvGrpSpPr>
          <p:cNvPr id="23583" name="Group 32"/>
          <p:cNvGrpSpPr/>
          <p:nvPr/>
        </p:nvGrpSpPr>
        <p:grpSpPr bwMode="auto">
          <a:xfrm>
            <a:off x="304800" y="3200400"/>
            <a:ext cx="6908800" cy="1143000"/>
            <a:chOff x="288" y="3441"/>
            <a:chExt cx="4352" cy="720"/>
          </a:xfrm>
        </p:grpSpPr>
        <p:sp>
          <p:nvSpPr>
            <p:cNvPr id="23584" name="Text Box 33"/>
            <p:cNvSpPr txBox="1">
              <a:spLocks noChangeArrowheads="1"/>
            </p:cNvSpPr>
            <p:nvPr/>
          </p:nvSpPr>
          <p:spPr bwMode="auto">
            <a:xfrm>
              <a:off x="288" y="3600"/>
              <a:ext cx="11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ahoma" panose="020B0604030504040204" pitchFamily="34" charset="0"/>
                </a:rPr>
                <a:t>3</a:t>
              </a:r>
              <a:r>
                <a:rPr lang="zh-CN" altLang="en-US" sz="2400" b="1">
                  <a:solidFill>
                    <a:prstClr val="black"/>
                  </a:solidFill>
                  <a:latin typeface="Tahoma" panose="020B0604030504040204" pitchFamily="34" charset="0"/>
                </a:rPr>
                <a:t>、</a:t>
              </a:r>
              <a:r>
                <a:rPr lang="zh-CN" altLang="en-US" sz="2800" b="1">
                  <a:solidFill>
                    <a:prstClr val="black"/>
                  </a:solidFill>
                  <a:latin typeface="Tahoma" panose="020B0604030504040204" pitchFamily="34" charset="0"/>
                </a:rPr>
                <a:t>方程组</a:t>
              </a:r>
            </a:p>
          </p:txBody>
        </p:sp>
        <p:sp>
          <p:nvSpPr>
            <p:cNvPr id="23585" name="AutoShape 34"/>
            <p:cNvSpPr/>
            <p:nvPr/>
          </p:nvSpPr>
          <p:spPr bwMode="auto">
            <a:xfrm>
              <a:off x="1392" y="3504"/>
              <a:ext cx="101" cy="576"/>
            </a:xfrm>
            <a:prstGeom prst="leftBrace">
              <a:avLst>
                <a:gd name="adj1" fmla="val 47498"/>
                <a:gd name="adj2" fmla="val 50000"/>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86" name="Rectangle 35"/>
            <p:cNvSpPr>
              <a:spLocks noChangeArrowheads="1"/>
            </p:cNvSpPr>
            <p:nvPr/>
          </p:nvSpPr>
          <p:spPr bwMode="auto">
            <a:xfrm>
              <a:off x="1488" y="3441"/>
              <a:ext cx="8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x-3y=2</a:t>
              </a:r>
            </a:p>
          </p:txBody>
        </p:sp>
        <p:sp>
          <p:nvSpPr>
            <p:cNvPr id="23587" name="Rectangle 36"/>
            <p:cNvSpPr>
              <a:spLocks noChangeArrowheads="1"/>
            </p:cNvSpPr>
            <p:nvPr/>
          </p:nvSpPr>
          <p:spPr bwMode="auto">
            <a:xfrm>
              <a:off x="1488" y="3873"/>
              <a:ext cx="8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2x-y=9</a:t>
              </a:r>
            </a:p>
          </p:txBody>
        </p:sp>
        <p:sp>
          <p:nvSpPr>
            <p:cNvPr id="23588" name="Text Box 37"/>
            <p:cNvSpPr txBox="1">
              <a:spLocks noChangeArrowheads="1"/>
            </p:cNvSpPr>
            <p:nvPr/>
          </p:nvSpPr>
          <p:spPr bwMode="auto">
            <a:xfrm>
              <a:off x="2592" y="3600"/>
              <a:ext cx="20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ahoma" panose="020B0604030504040204" pitchFamily="34" charset="0"/>
                </a:rPr>
                <a:t>的解是上面的（  ）</a:t>
              </a:r>
            </a:p>
          </p:txBody>
        </p:sp>
      </p:grpSp>
      <p:sp>
        <p:nvSpPr>
          <p:cNvPr id="115750" name="Rectangle 38"/>
          <p:cNvSpPr>
            <a:spLocks noChangeArrowheads="1"/>
          </p:cNvSpPr>
          <p:nvPr/>
        </p:nvSpPr>
        <p:spPr bwMode="auto">
          <a:xfrm>
            <a:off x="6477000" y="3505200"/>
            <a:ext cx="39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latin typeface="Tahoma" panose="020B0604030504040204" pitchFamily="34" charset="0"/>
              </a:rPr>
              <a:t>B</a:t>
            </a:r>
          </a:p>
        </p:txBody>
      </p:sp>
    </p:spTree>
    <p:extLst>
      <p:ext uri="{BB962C8B-B14F-4D97-AF65-F5344CB8AC3E}">
        <p14:creationId xmlns:p14="http://schemas.microsoft.com/office/powerpoint/2010/main" val="325894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5742"/>
                                        </p:tgtEl>
                                        <p:attrNameLst>
                                          <p:attrName>style.visibility</p:attrName>
                                        </p:attrNameLst>
                                      </p:cBhvr>
                                      <p:to>
                                        <p:strVal val="visible"/>
                                      </p:to>
                                    </p:set>
                                    <p:animEffect transition="in" filter="box(out)">
                                      <p:cBhvr>
                                        <p:cTn id="7" dur="500"/>
                                        <p:tgtEl>
                                          <p:spTgt spid="11574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5743"/>
                                        </p:tgtEl>
                                        <p:attrNameLst>
                                          <p:attrName>style.visibility</p:attrName>
                                        </p:attrNameLst>
                                      </p:cBhvr>
                                      <p:to>
                                        <p:strVal val="visible"/>
                                      </p:to>
                                    </p:set>
                                    <p:animEffect transition="in" filter="box(in)">
                                      <p:cBhvr>
                                        <p:cTn id="12" dur="500"/>
                                        <p:tgtEl>
                                          <p:spTgt spid="115743"/>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5740"/>
                                        </p:tgtEl>
                                        <p:attrNameLst>
                                          <p:attrName>style.visibility</p:attrName>
                                        </p:attrNameLst>
                                      </p:cBhvr>
                                      <p:to>
                                        <p:strVal val="visible"/>
                                      </p:to>
                                    </p:set>
                                    <p:animEffect transition="in" filter="box(in)">
                                      <p:cBhvr>
                                        <p:cTn id="17" dur="500"/>
                                        <p:tgtEl>
                                          <p:spTgt spid="115740"/>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5741"/>
                                        </p:tgtEl>
                                        <p:attrNameLst>
                                          <p:attrName>style.visibility</p:attrName>
                                        </p:attrNameLst>
                                      </p:cBhvr>
                                      <p:to>
                                        <p:strVal val="visible"/>
                                      </p:to>
                                    </p:set>
                                    <p:animEffect transition="in" filter="box(in)">
                                      <p:cBhvr>
                                        <p:cTn id="22" dur="500"/>
                                        <p:tgtEl>
                                          <p:spTgt spid="115741"/>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5750"/>
                                        </p:tgtEl>
                                        <p:attrNameLst>
                                          <p:attrName>style.visibility</p:attrName>
                                        </p:attrNameLst>
                                      </p:cBhvr>
                                      <p:to>
                                        <p:strVal val="visible"/>
                                      </p:to>
                                    </p:set>
                                    <p:animEffect transition="in" filter="box(in)">
                                      <p:cBhvr>
                                        <p:cTn id="27" dur="500"/>
                                        <p:tgtEl>
                                          <p:spTgt spid="115750"/>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0" grpId="0"/>
      <p:bldP spid="115741" grpId="0"/>
      <p:bldP spid="115742" grpId="0"/>
      <p:bldP spid="115743" grpId="0"/>
      <p:bldP spid="11575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Text Box 4"/>
          <p:cNvSpPr txBox="1">
            <a:spLocks noChangeArrowheads="1"/>
          </p:cNvSpPr>
          <p:nvPr/>
        </p:nvSpPr>
        <p:spPr bwMode="auto">
          <a:xfrm>
            <a:off x="3059113" y="333375"/>
            <a:ext cx="577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解：设</a:t>
            </a:r>
            <a:r>
              <a:rPr lang="en-US" altLang="zh-CN" sz="2400" b="1">
                <a:solidFill>
                  <a:srgbClr val="000000"/>
                </a:solidFill>
              </a:rPr>
              <a:t>AE</a:t>
            </a:r>
            <a:r>
              <a:rPr lang="zh-CN" altLang="en-US" sz="2400" b="1">
                <a:solidFill>
                  <a:srgbClr val="000000"/>
                </a:solidFill>
              </a:rPr>
              <a:t>为 </a:t>
            </a:r>
            <a:r>
              <a:rPr lang="en-US" altLang="zh-CN" sz="2400" b="1">
                <a:solidFill>
                  <a:srgbClr val="000000"/>
                </a:solidFill>
              </a:rPr>
              <a:t>x </a:t>
            </a:r>
            <a:r>
              <a:rPr lang="zh-CN" altLang="en-US" sz="2400" b="1">
                <a:solidFill>
                  <a:srgbClr val="000000"/>
                </a:solidFill>
              </a:rPr>
              <a:t>米</a:t>
            </a:r>
            <a:r>
              <a:rPr lang="en-US" altLang="zh-CN" sz="2400" b="1">
                <a:solidFill>
                  <a:srgbClr val="000000"/>
                </a:solidFill>
              </a:rPr>
              <a:t>,BE</a:t>
            </a:r>
            <a:r>
              <a:rPr lang="zh-CN" altLang="en-US" sz="2400" b="1">
                <a:solidFill>
                  <a:srgbClr val="000000"/>
                </a:solidFill>
              </a:rPr>
              <a:t>为 </a:t>
            </a:r>
            <a:r>
              <a:rPr lang="en-US" altLang="zh-CN" sz="2400" b="1">
                <a:solidFill>
                  <a:srgbClr val="000000"/>
                </a:solidFill>
              </a:rPr>
              <a:t>y </a:t>
            </a:r>
            <a:r>
              <a:rPr lang="zh-CN" altLang="en-US" sz="2400" b="1">
                <a:solidFill>
                  <a:srgbClr val="000000"/>
                </a:solidFill>
              </a:rPr>
              <a:t>米，由题意得：</a:t>
            </a:r>
          </a:p>
        </p:txBody>
      </p:sp>
      <p:grpSp>
        <p:nvGrpSpPr>
          <p:cNvPr id="2" name="Group 5"/>
          <p:cNvGrpSpPr/>
          <p:nvPr/>
        </p:nvGrpSpPr>
        <p:grpSpPr bwMode="auto">
          <a:xfrm>
            <a:off x="3124200" y="914400"/>
            <a:ext cx="4859338" cy="1160463"/>
            <a:chOff x="1293" y="799"/>
            <a:chExt cx="1905" cy="731"/>
          </a:xfrm>
        </p:grpSpPr>
        <p:sp>
          <p:nvSpPr>
            <p:cNvPr id="7171" name="AutoShape 6"/>
            <p:cNvSpPr/>
            <p:nvPr/>
          </p:nvSpPr>
          <p:spPr bwMode="auto">
            <a:xfrm>
              <a:off x="1293" y="894"/>
              <a:ext cx="90" cy="540"/>
            </a:xfrm>
            <a:prstGeom prst="leftBrace">
              <a:avLst>
                <a:gd name="adj1" fmla="val 50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7172" name="Text Box 7"/>
            <p:cNvSpPr txBox="1">
              <a:spLocks noChangeArrowheads="1"/>
            </p:cNvSpPr>
            <p:nvPr/>
          </p:nvSpPr>
          <p:spPr bwMode="auto">
            <a:xfrm>
              <a:off x="1474" y="799"/>
              <a:ext cx="172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 + y</a:t>
              </a:r>
              <a:r>
                <a:rPr lang="zh-CN" altLang="en-US" sz="2800" b="1">
                  <a:solidFill>
                    <a:srgbClr val="000000"/>
                  </a:solidFill>
                </a:rPr>
                <a:t>＝</a:t>
              </a:r>
              <a:r>
                <a:rPr lang="en-US" altLang="zh-CN" sz="2800" b="1">
                  <a:solidFill>
                    <a:srgbClr val="000000"/>
                  </a:solidFill>
                </a:rPr>
                <a:t>200</a:t>
              </a:r>
            </a:p>
            <a:p>
              <a:pPr>
                <a:spcBef>
                  <a:spcPct val="50000"/>
                </a:spcBef>
              </a:pPr>
              <a:r>
                <a:rPr lang="en-US" altLang="zh-CN" sz="2800" b="1">
                  <a:solidFill>
                    <a:srgbClr val="000000"/>
                  </a:solidFill>
                </a:rPr>
                <a:t>100 x: 1.5×100 y </a:t>
              </a:r>
              <a:r>
                <a:rPr lang="zh-CN" altLang="en-US" sz="2800" b="1">
                  <a:solidFill>
                    <a:srgbClr val="000000"/>
                  </a:solidFill>
                </a:rPr>
                <a:t>＝</a:t>
              </a:r>
              <a:r>
                <a:rPr lang="en-US" altLang="zh-CN" sz="2800" b="1">
                  <a:solidFill>
                    <a:srgbClr val="000000"/>
                  </a:solidFill>
                </a:rPr>
                <a:t>3:4</a:t>
              </a:r>
            </a:p>
          </p:txBody>
        </p:sp>
        <p:sp>
          <p:nvSpPr>
            <p:cNvPr id="7173" name="AutoShape 8"/>
            <p:cNvSpPr/>
            <p:nvPr/>
          </p:nvSpPr>
          <p:spPr bwMode="auto">
            <a:xfrm>
              <a:off x="1384" y="980"/>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sp>
        <p:nvSpPr>
          <p:cNvPr id="7174" name="Rectangle 10"/>
          <p:cNvSpPr>
            <a:spLocks noChangeArrowheads="1"/>
          </p:cNvSpPr>
          <p:nvPr/>
        </p:nvSpPr>
        <p:spPr bwMode="auto">
          <a:xfrm>
            <a:off x="346075" y="2306638"/>
            <a:ext cx="2122488" cy="1290637"/>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7175" name="Text Box 11"/>
          <p:cNvSpPr txBox="1">
            <a:spLocks noChangeArrowheads="1"/>
          </p:cNvSpPr>
          <p:nvPr/>
        </p:nvSpPr>
        <p:spPr bwMode="auto">
          <a:xfrm>
            <a:off x="0" y="342900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a:t>
            </a:r>
          </a:p>
        </p:txBody>
      </p:sp>
      <p:sp>
        <p:nvSpPr>
          <p:cNvPr id="7176" name="Text Box 12"/>
          <p:cNvSpPr txBox="1">
            <a:spLocks noChangeArrowheads="1"/>
          </p:cNvSpPr>
          <p:nvPr/>
        </p:nvSpPr>
        <p:spPr bwMode="auto">
          <a:xfrm>
            <a:off x="2411413" y="342900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B</a:t>
            </a:r>
          </a:p>
        </p:txBody>
      </p:sp>
      <p:sp>
        <p:nvSpPr>
          <p:cNvPr id="7177" name="Text Box 13"/>
          <p:cNvSpPr txBox="1">
            <a:spLocks noChangeArrowheads="1"/>
          </p:cNvSpPr>
          <p:nvPr/>
        </p:nvSpPr>
        <p:spPr bwMode="auto">
          <a:xfrm>
            <a:off x="2411413" y="198913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C</a:t>
            </a:r>
          </a:p>
        </p:txBody>
      </p:sp>
      <p:sp>
        <p:nvSpPr>
          <p:cNvPr id="7178" name="Text Box 14"/>
          <p:cNvSpPr txBox="1">
            <a:spLocks noChangeArrowheads="1"/>
          </p:cNvSpPr>
          <p:nvPr/>
        </p:nvSpPr>
        <p:spPr bwMode="auto">
          <a:xfrm>
            <a:off x="0" y="1916113"/>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D</a:t>
            </a:r>
          </a:p>
        </p:txBody>
      </p:sp>
      <p:sp>
        <p:nvSpPr>
          <p:cNvPr id="7179" name="Text Box 15"/>
          <p:cNvSpPr txBox="1">
            <a:spLocks noChangeArrowheads="1"/>
          </p:cNvSpPr>
          <p:nvPr/>
        </p:nvSpPr>
        <p:spPr bwMode="auto">
          <a:xfrm>
            <a:off x="1403350" y="3384550"/>
            <a:ext cx="388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0000"/>
                </a:solidFill>
              </a:rPr>
              <a:t>●</a:t>
            </a:r>
          </a:p>
        </p:txBody>
      </p:sp>
      <p:sp>
        <p:nvSpPr>
          <p:cNvPr id="7180" name="Text Box 16"/>
          <p:cNvSpPr txBox="1">
            <a:spLocks noChangeArrowheads="1"/>
          </p:cNvSpPr>
          <p:nvPr/>
        </p:nvSpPr>
        <p:spPr bwMode="auto">
          <a:xfrm>
            <a:off x="1447800" y="3732213"/>
            <a:ext cx="420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E</a:t>
            </a:r>
          </a:p>
        </p:txBody>
      </p:sp>
      <p:sp>
        <p:nvSpPr>
          <p:cNvPr id="7181" name="Line 17"/>
          <p:cNvSpPr>
            <a:spLocks noChangeShapeType="1"/>
          </p:cNvSpPr>
          <p:nvPr/>
        </p:nvSpPr>
        <p:spPr bwMode="auto">
          <a:xfrm>
            <a:off x="1604963" y="2101850"/>
            <a:ext cx="1587" cy="1700213"/>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82" name="Text Box 18"/>
          <p:cNvSpPr txBox="1">
            <a:spLocks noChangeArrowheads="1"/>
          </p:cNvSpPr>
          <p:nvPr/>
        </p:nvSpPr>
        <p:spPr bwMode="auto">
          <a:xfrm>
            <a:off x="1582738" y="3168650"/>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t>
            </a:r>
          </a:p>
        </p:txBody>
      </p:sp>
      <p:sp>
        <p:nvSpPr>
          <p:cNvPr id="7183" name="AutoShape 19"/>
          <p:cNvSpPr/>
          <p:nvPr/>
        </p:nvSpPr>
        <p:spPr bwMode="auto">
          <a:xfrm rot="-5400000">
            <a:off x="893762" y="3241676"/>
            <a:ext cx="92075" cy="1073150"/>
          </a:xfrm>
          <a:prstGeom prst="leftBrace">
            <a:avLst>
              <a:gd name="adj1" fmla="val 9707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7184" name="AutoShape 20"/>
          <p:cNvSpPr/>
          <p:nvPr/>
        </p:nvSpPr>
        <p:spPr bwMode="auto">
          <a:xfrm rot="-5400000">
            <a:off x="1977231" y="3382170"/>
            <a:ext cx="73025" cy="792162"/>
          </a:xfrm>
          <a:prstGeom prst="leftBrace">
            <a:avLst>
              <a:gd name="adj1" fmla="val 9034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7185" name="Rectangle 21"/>
          <p:cNvSpPr>
            <a:spLocks noChangeArrowheads="1"/>
          </p:cNvSpPr>
          <p:nvPr/>
        </p:nvSpPr>
        <p:spPr bwMode="auto">
          <a:xfrm>
            <a:off x="908050" y="3773488"/>
            <a:ext cx="382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x</a:t>
            </a:r>
          </a:p>
        </p:txBody>
      </p:sp>
      <p:sp>
        <p:nvSpPr>
          <p:cNvPr id="7186" name="Rectangle 22"/>
          <p:cNvSpPr>
            <a:spLocks noChangeArrowheads="1"/>
          </p:cNvSpPr>
          <p:nvPr/>
        </p:nvSpPr>
        <p:spPr bwMode="auto">
          <a:xfrm>
            <a:off x="1835150" y="3671888"/>
            <a:ext cx="5984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y</a:t>
            </a:r>
          </a:p>
        </p:txBody>
      </p:sp>
      <p:grpSp>
        <p:nvGrpSpPr>
          <p:cNvPr id="3" name="Group 31"/>
          <p:cNvGrpSpPr/>
          <p:nvPr/>
        </p:nvGrpSpPr>
        <p:grpSpPr bwMode="auto">
          <a:xfrm>
            <a:off x="3059113" y="1989138"/>
            <a:ext cx="4392612" cy="2381250"/>
            <a:chOff x="1927" y="1207"/>
            <a:chExt cx="2767" cy="1500"/>
          </a:xfrm>
        </p:grpSpPr>
        <p:sp>
          <p:nvSpPr>
            <p:cNvPr id="7188" name="Text Box 24"/>
            <p:cNvSpPr txBox="1">
              <a:spLocks noChangeArrowheads="1"/>
            </p:cNvSpPr>
            <p:nvPr/>
          </p:nvSpPr>
          <p:spPr bwMode="auto">
            <a:xfrm>
              <a:off x="1927" y="1833"/>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解方程组得</a:t>
              </a:r>
              <a:r>
                <a:rPr lang="en-US" altLang="zh-CN" sz="2800" b="1">
                  <a:solidFill>
                    <a:srgbClr val="000000"/>
                  </a:solidFill>
                </a:rPr>
                <a:t>:</a:t>
              </a:r>
            </a:p>
          </p:txBody>
        </p:sp>
        <p:sp>
          <p:nvSpPr>
            <p:cNvPr id="7189" name="AutoShape 26"/>
            <p:cNvSpPr/>
            <p:nvPr/>
          </p:nvSpPr>
          <p:spPr bwMode="auto">
            <a:xfrm>
              <a:off x="3320" y="1570"/>
              <a:ext cx="59" cy="948"/>
            </a:xfrm>
            <a:prstGeom prst="leftBrace">
              <a:avLst>
                <a:gd name="adj1" fmla="val 133824"/>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7190" name="Text Box 27"/>
            <p:cNvSpPr txBox="1">
              <a:spLocks noChangeArrowheads="1"/>
            </p:cNvSpPr>
            <p:nvPr/>
          </p:nvSpPr>
          <p:spPr bwMode="auto">
            <a:xfrm>
              <a:off x="3456" y="1427"/>
              <a:ext cx="1044"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a:t>
              </a:r>
              <a:r>
                <a:rPr lang="zh-CN" altLang="en-US" sz="2800" b="1">
                  <a:solidFill>
                    <a:srgbClr val="000000"/>
                  </a:solidFill>
                </a:rPr>
                <a:t>＝ </a:t>
              </a:r>
            </a:p>
            <a:p>
              <a:pPr>
                <a:spcBef>
                  <a:spcPct val="50000"/>
                </a:spcBef>
              </a:pPr>
              <a:endParaRPr lang="zh-CN" altLang="en-US" sz="2800" b="1">
                <a:solidFill>
                  <a:srgbClr val="000000"/>
                </a:solidFill>
              </a:endParaRPr>
            </a:p>
            <a:p>
              <a:pPr>
                <a:spcBef>
                  <a:spcPct val="50000"/>
                </a:spcBef>
              </a:pPr>
              <a:r>
                <a:rPr lang="en-US" altLang="zh-CN" sz="2800" b="1">
                  <a:solidFill>
                    <a:srgbClr val="000000"/>
                  </a:solidFill>
                </a:rPr>
                <a:t>y  </a:t>
              </a:r>
              <a:r>
                <a:rPr lang="zh-CN" altLang="en-US" sz="2800" b="1">
                  <a:solidFill>
                    <a:srgbClr val="000000"/>
                  </a:solidFill>
                </a:rPr>
                <a:t>＝ </a:t>
              </a:r>
            </a:p>
          </p:txBody>
        </p:sp>
        <p:sp>
          <p:nvSpPr>
            <p:cNvPr id="7191" name="AutoShape 28"/>
            <p:cNvSpPr/>
            <p:nvPr/>
          </p:nvSpPr>
          <p:spPr bwMode="auto">
            <a:xfrm>
              <a:off x="3366" y="1525"/>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aphicFrame>
          <p:nvGraphicFramePr>
            <p:cNvPr id="7192" name="Object 29"/>
            <p:cNvGraphicFramePr/>
            <p:nvPr/>
          </p:nvGraphicFramePr>
          <p:xfrm>
            <a:off x="3923" y="1207"/>
            <a:ext cx="771" cy="683"/>
          </p:xfrm>
          <a:graphic>
            <a:graphicData uri="http://schemas.openxmlformats.org/presentationml/2006/ole">
              <mc:AlternateContent xmlns:mc="http://schemas.openxmlformats.org/markup-compatibility/2006">
                <mc:Choice xmlns:v="urn:schemas-microsoft-com:vml" Requires="v">
                  <p:oleObj r:id="rId2" imgW="444500" imgH="393700" progId="Equations">
                    <p:embed/>
                  </p:oleObj>
                </mc:Choice>
                <mc:Fallback>
                  <p:oleObj r:id="rId2" imgW="444500" imgH="3937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 y="1207"/>
                          <a:ext cx="77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93" name="Object 30"/>
            <p:cNvGraphicFramePr/>
            <p:nvPr/>
          </p:nvGraphicFramePr>
          <p:xfrm>
            <a:off x="4024" y="2024"/>
            <a:ext cx="661" cy="683"/>
          </p:xfrm>
          <a:graphic>
            <a:graphicData uri="http://schemas.openxmlformats.org/presentationml/2006/ole">
              <mc:AlternateContent xmlns:mc="http://schemas.openxmlformats.org/markup-compatibility/2006">
                <mc:Choice xmlns:v="urn:schemas-microsoft-com:vml" Requires="v">
                  <p:oleObj r:id="rId4" imgW="381000" imgH="393700" progId="Equations">
                    <p:embed/>
                  </p:oleObj>
                </mc:Choice>
                <mc:Fallback>
                  <p:oleObj r:id="rId4" imgW="381000" imgH="3937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 y="2024"/>
                          <a:ext cx="66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8"/>
          <p:cNvGrpSpPr/>
          <p:nvPr/>
        </p:nvGrpSpPr>
        <p:grpSpPr bwMode="auto">
          <a:xfrm>
            <a:off x="3203575" y="4292600"/>
            <a:ext cx="4084638" cy="1160463"/>
            <a:chOff x="2018" y="2886"/>
            <a:chExt cx="2573" cy="731"/>
          </a:xfrm>
        </p:grpSpPr>
        <p:sp>
          <p:nvSpPr>
            <p:cNvPr id="7195" name="Text Box 33"/>
            <p:cNvSpPr txBox="1">
              <a:spLocks noChangeArrowheads="1"/>
            </p:cNvSpPr>
            <p:nvPr/>
          </p:nvSpPr>
          <p:spPr bwMode="auto">
            <a:xfrm>
              <a:off x="2018" y="3113"/>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由题意取值</a:t>
              </a:r>
              <a:r>
                <a:rPr lang="en-US" altLang="zh-CN" sz="2800" b="1">
                  <a:solidFill>
                    <a:srgbClr val="000000"/>
                  </a:solidFill>
                </a:rPr>
                <a:t>:</a:t>
              </a:r>
            </a:p>
          </p:txBody>
        </p:sp>
        <p:grpSp>
          <p:nvGrpSpPr>
            <p:cNvPr id="7196" name="Group 34"/>
            <p:cNvGrpSpPr/>
            <p:nvPr/>
          </p:nvGrpSpPr>
          <p:grpSpPr bwMode="auto">
            <a:xfrm>
              <a:off x="3366" y="2886"/>
              <a:ext cx="1225" cy="731"/>
              <a:chOff x="2018" y="1661"/>
              <a:chExt cx="1225" cy="731"/>
            </a:xfrm>
          </p:grpSpPr>
          <p:sp>
            <p:nvSpPr>
              <p:cNvPr id="7197" name="AutoShape 35"/>
              <p:cNvSpPr/>
              <p:nvPr/>
            </p:nvSpPr>
            <p:spPr bwMode="auto">
              <a:xfrm>
                <a:off x="2018" y="1756"/>
                <a:ext cx="90" cy="540"/>
              </a:xfrm>
              <a:prstGeom prst="leftBrace">
                <a:avLst>
                  <a:gd name="adj1" fmla="val 50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7198" name="Text Box 36"/>
              <p:cNvSpPr txBox="1">
                <a:spLocks noChangeArrowheads="1"/>
              </p:cNvSpPr>
              <p:nvPr/>
            </p:nvSpPr>
            <p:spPr bwMode="auto">
              <a:xfrm>
                <a:off x="2199" y="1661"/>
                <a:ext cx="104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 106</a:t>
                </a:r>
              </a:p>
              <a:p>
                <a:pPr>
                  <a:spcBef>
                    <a:spcPct val="50000"/>
                  </a:spcBef>
                </a:pPr>
                <a:r>
                  <a:rPr lang="en-US" altLang="zh-CN" sz="2800" b="1">
                    <a:solidFill>
                      <a:srgbClr val="000000"/>
                    </a:solidFill>
                  </a:rPr>
                  <a:t>y  ≈ 94</a:t>
                </a:r>
              </a:p>
            </p:txBody>
          </p:sp>
          <p:sp>
            <p:nvSpPr>
              <p:cNvPr id="7199" name="AutoShape 37"/>
              <p:cNvSpPr/>
              <p:nvPr/>
            </p:nvSpPr>
            <p:spPr bwMode="auto">
              <a:xfrm>
                <a:off x="2109" y="1842"/>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grpSp>
      <p:sp>
        <p:nvSpPr>
          <p:cNvPr id="185383" name="Text Box 39"/>
          <p:cNvSpPr txBox="1">
            <a:spLocks noChangeArrowheads="1"/>
          </p:cNvSpPr>
          <p:nvPr/>
        </p:nvSpPr>
        <p:spPr bwMode="auto">
          <a:xfrm>
            <a:off x="2133600" y="5410200"/>
            <a:ext cx="63960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答： 过长方形土地的长边上离一端约</a:t>
            </a:r>
            <a:r>
              <a:rPr lang="en-US" altLang="zh-CN" sz="2400" b="1">
                <a:solidFill>
                  <a:srgbClr val="000000"/>
                </a:solidFill>
              </a:rPr>
              <a:t>106</a:t>
            </a:r>
            <a:r>
              <a:rPr lang="zh-CN" altLang="en-US" sz="2400" b="1">
                <a:solidFill>
                  <a:srgbClr val="000000"/>
                </a:solidFill>
              </a:rPr>
              <a:t>米处</a:t>
            </a:r>
            <a:r>
              <a:rPr lang="en-US" altLang="zh-CN" sz="2400" b="1">
                <a:solidFill>
                  <a:srgbClr val="000000"/>
                </a:solidFill>
              </a:rPr>
              <a:t>,</a:t>
            </a:r>
          </a:p>
          <a:p>
            <a:r>
              <a:rPr lang="zh-CN" altLang="en-US" sz="2400" b="1">
                <a:solidFill>
                  <a:srgbClr val="000000"/>
                </a:solidFill>
              </a:rPr>
              <a:t>把这块地分为两个长方形</a:t>
            </a:r>
            <a:r>
              <a:rPr lang="en-US" altLang="zh-CN" sz="2400" b="1">
                <a:solidFill>
                  <a:srgbClr val="000000"/>
                </a:solidFill>
              </a:rPr>
              <a:t>.</a:t>
            </a:r>
            <a:r>
              <a:rPr lang="zh-CN" altLang="en-US" sz="2400" b="1">
                <a:solidFill>
                  <a:srgbClr val="000000"/>
                </a:solidFill>
              </a:rPr>
              <a:t>较大一块地种甲种作</a:t>
            </a:r>
          </a:p>
          <a:p>
            <a:r>
              <a:rPr lang="zh-CN" altLang="en-US" sz="2400" b="1">
                <a:solidFill>
                  <a:srgbClr val="000000"/>
                </a:solidFill>
              </a:rPr>
              <a:t>物</a:t>
            </a:r>
            <a:r>
              <a:rPr lang="en-US" altLang="zh-CN" sz="2400" b="1">
                <a:solidFill>
                  <a:srgbClr val="000000"/>
                </a:solidFill>
              </a:rPr>
              <a:t>,</a:t>
            </a:r>
            <a:r>
              <a:rPr lang="zh-CN" altLang="en-US" sz="2400" b="1">
                <a:solidFill>
                  <a:srgbClr val="000000"/>
                </a:solidFill>
              </a:rPr>
              <a:t>较小一块地种乙种作物</a:t>
            </a:r>
            <a:r>
              <a:rPr lang="en-US" altLang="zh-CN" sz="2400" b="1">
                <a:solidFill>
                  <a:srgbClr val="000000"/>
                </a:solidFill>
              </a:rPr>
              <a:t>.</a:t>
            </a:r>
          </a:p>
        </p:txBody>
      </p:sp>
      <p:sp>
        <p:nvSpPr>
          <p:cNvPr id="7201" name="AutoShape 41">
            <a:hlinkClick r:id="rId6" action="ppaction://hlinksldjump" highlightClick="1"/>
          </p:cNvPr>
          <p:cNvSpPr>
            <a:spLocks noChangeArrowheads="1"/>
          </p:cNvSpPr>
          <p:nvPr/>
        </p:nvSpPr>
        <p:spPr bwMode="auto">
          <a:xfrm flipH="1">
            <a:off x="152400" y="6019800"/>
            <a:ext cx="609600" cy="53975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Tree>
    <p:extLst>
      <p:ext uri="{BB962C8B-B14F-4D97-AF65-F5344CB8AC3E}">
        <p14:creationId xmlns:p14="http://schemas.microsoft.com/office/powerpoint/2010/main" val="241217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348"/>
                                        </p:tgtEl>
                                        <p:attrNameLst>
                                          <p:attrName>style.visibility</p:attrName>
                                        </p:attrNameLst>
                                      </p:cBhvr>
                                      <p:to>
                                        <p:strVal val="visible"/>
                                      </p:to>
                                    </p:set>
                                    <p:animEffect transition="in" filter="wipe(left)">
                                      <p:cBhvr>
                                        <p:cTn id="7" dur="1000"/>
                                        <p:tgtEl>
                                          <p:spTgt spid="1853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83"/>
                                        </p:tgtEl>
                                        <p:attrNameLst>
                                          <p:attrName>style.visibility</p:attrName>
                                        </p:attrNameLst>
                                      </p:cBhvr>
                                      <p:to>
                                        <p:strVal val="visible"/>
                                      </p:to>
                                    </p:set>
                                    <p:animEffect transition="in" filter="wipe(left)">
                                      <p:cBhvr>
                                        <p:cTn id="27" dur="2000"/>
                                        <p:tgtEl>
                                          <p:spTgt spid="185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p:bldP spid="18538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4"/>
          <p:cNvSpPr>
            <a:spLocks noChangeArrowheads="1"/>
          </p:cNvSpPr>
          <p:nvPr/>
        </p:nvSpPr>
        <p:spPr bwMode="auto">
          <a:xfrm>
            <a:off x="346075" y="479425"/>
            <a:ext cx="2122488" cy="1290638"/>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8194" name="Text Box 5"/>
          <p:cNvSpPr txBox="1">
            <a:spLocks noChangeArrowheads="1"/>
          </p:cNvSpPr>
          <p:nvPr/>
        </p:nvSpPr>
        <p:spPr bwMode="auto">
          <a:xfrm>
            <a:off x="-28575" y="148590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a:t>
            </a:r>
          </a:p>
        </p:txBody>
      </p:sp>
      <p:sp>
        <p:nvSpPr>
          <p:cNvPr id="8195" name="Text Box 6"/>
          <p:cNvSpPr txBox="1">
            <a:spLocks noChangeArrowheads="1"/>
          </p:cNvSpPr>
          <p:nvPr/>
        </p:nvSpPr>
        <p:spPr bwMode="auto">
          <a:xfrm>
            <a:off x="2268538" y="168592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B</a:t>
            </a:r>
          </a:p>
        </p:txBody>
      </p:sp>
      <p:sp>
        <p:nvSpPr>
          <p:cNvPr id="8196" name="Text Box 7"/>
          <p:cNvSpPr txBox="1">
            <a:spLocks noChangeArrowheads="1"/>
          </p:cNvSpPr>
          <p:nvPr/>
        </p:nvSpPr>
        <p:spPr bwMode="auto">
          <a:xfrm>
            <a:off x="2339975" y="11588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C</a:t>
            </a:r>
          </a:p>
        </p:txBody>
      </p:sp>
      <p:sp>
        <p:nvSpPr>
          <p:cNvPr id="8197" name="Text Box 8"/>
          <p:cNvSpPr txBox="1">
            <a:spLocks noChangeArrowheads="1"/>
          </p:cNvSpPr>
          <p:nvPr/>
        </p:nvSpPr>
        <p:spPr bwMode="auto">
          <a:xfrm>
            <a:off x="-36513" y="260350"/>
            <a:ext cx="44132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D</a:t>
            </a:r>
          </a:p>
        </p:txBody>
      </p:sp>
      <p:sp>
        <p:nvSpPr>
          <p:cNvPr id="8198" name="Text Box 9"/>
          <p:cNvSpPr txBox="1">
            <a:spLocks noChangeArrowheads="1"/>
          </p:cNvSpPr>
          <p:nvPr/>
        </p:nvSpPr>
        <p:spPr bwMode="auto">
          <a:xfrm>
            <a:off x="2268538" y="1004888"/>
            <a:ext cx="388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600" b="1">
                <a:solidFill>
                  <a:srgbClr val="000000"/>
                </a:solidFill>
              </a:rPr>
              <a:t>●</a:t>
            </a:r>
          </a:p>
        </p:txBody>
      </p:sp>
      <p:sp>
        <p:nvSpPr>
          <p:cNvPr id="8199" name="Text Box 10"/>
          <p:cNvSpPr txBox="1">
            <a:spLocks noChangeArrowheads="1"/>
          </p:cNvSpPr>
          <p:nvPr/>
        </p:nvSpPr>
        <p:spPr bwMode="auto">
          <a:xfrm>
            <a:off x="2124075" y="118110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E</a:t>
            </a:r>
          </a:p>
        </p:txBody>
      </p:sp>
      <p:sp>
        <p:nvSpPr>
          <p:cNvPr id="8200" name="Line 11"/>
          <p:cNvSpPr>
            <a:spLocks noChangeShapeType="1"/>
          </p:cNvSpPr>
          <p:nvPr/>
        </p:nvSpPr>
        <p:spPr bwMode="auto">
          <a:xfrm flipH="1">
            <a:off x="0" y="1196975"/>
            <a:ext cx="2843213" cy="0"/>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01" name="Text Box 12"/>
          <p:cNvSpPr txBox="1">
            <a:spLocks noChangeArrowheads="1"/>
          </p:cNvSpPr>
          <p:nvPr/>
        </p:nvSpPr>
        <p:spPr bwMode="auto">
          <a:xfrm rot="-5400000">
            <a:off x="1968500" y="738188"/>
            <a:ext cx="541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t>
            </a:r>
          </a:p>
        </p:txBody>
      </p:sp>
      <p:sp>
        <p:nvSpPr>
          <p:cNvPr id="8202" name="AutoShape 13"/>
          <p:cNvSpPr/>
          <p:nvPr/>
        </p:nvSpPr>
        <p:spPr bwMode="auto">
          <a:xfrm rot="10800000">
            <a:off x="2627313" y="1196975"/>
            <a:ext cx="215900" cy="584200"/>
          </a:xfrm>
          <a:prstGeom prst="leftBrace">
            <a:avLst>
              <a:gd name="adj1" fmla="val 2253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8203" name="AutoShape 14"/>
          <p:cNvSpPr/>
          <p:nvPr/>
        </p:nvSpPr>
        <p:spPr bwMode="auto">
          <a:xfrm flipH="1">
            <a:off x="2700338" y="476250"/>
            <a:ext cx="142875" cy="720725"/>
          </a:xfrm>
          <a:prstGeom prst="leftBrace">
            <a:avLst>
              <a:gd name="adj1" fmla="val 42014"/>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8204" name="Rectangle 15"/>
          <p:cNvSpPr>
            <a:spLocks noChangeArrowheads="1"/>
          </p:cNvSpPr>
          <p:nvPr/>
        </p:nvSpPr>
        <p:spPr bwMode="auto">
          <a:xfrm>
            <a:off x="2843213" y="1196975"/>
            <a:ext cx="598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y</a:t>
            </a:r>
          </a:p>
        </p:txBody>
      </p:sp>
      <p:sp>
        <p:nvSpPr>
          <p:cNvPr id="8205" name="Rectangle 16"/>
          <p:cNvSpPr>
            <a:spLocks noChangeArrowheads="1"/>
          </p:cNvSpPr>
          <p:nvPr/>
        </p:nvSpPr>
        <p:spPr bwMode="auto">
          <a:xfrm>
            <a:off x="2843213" y="549275"/>
            <a:ext cx="598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x</a:t>
            </a:r>
          </a:p>
        </p:txBody>
      </p:sp>
      <p:sp>
        <p:nvSpPr>
          <p:cNvPr id="187409" name="Text Box 17"/>
          <p:cNvSpPr txBox="1">
            <a:spLocks noChangeArrowheads="1"/>
          </p:cNvSpPr>
          <p:nvPr/>
        </p:nvSpPr>
        <p:spPr bwMode="auto">
          <a:xfrm>
            <a:off x="3059113" y="333375"/>
            <a:ext cx="577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解：设</a:t>
            </a:r>
            <a:r>
              <a:rPr lang="en-US" altLang="zh-CN" sz="2400" b="1">
                <a:solidFill>
                  <a:srgbClr val="000000"/>
                </a:solidFill>
              </a:rPr>
              <a:t>CE</a:t>
            </a:r>
            <a:r>
              <a:rPr lang="zh-CN" altLang="en-US" sz="2400" b="1">
                <a:solidFill>
                  <a:srgbClr val="000000"/>
                </a:solidFill>
              </a:rPr>
              <a:t>为 </a:t>
            </a:r>
            <a:r>
              <a:rPr lang="en-US" altLang="zh-CN" sz="2400" b="1">
                <a:solidFill>
                  <a:srgbClr val="000000"/>
                </a:solidFill>
              </a:rPr>
              <a:t>x </a:t>
            </a:r>
            <a:r>
              <a:rPr lang="zh-CN" altLang="en-US" sz="2400" b="1">
                <a:solidFill>
                  <a:srgbClr val="000000"/>
                </a:solidFill>
              </a:rPr>
              <a:t>米</a:t>
            </a:r>
            <a:r>
              <a:rPr lang="en-US" altLang="zh-CN" sz="2400" b="1">
                <a:solidFill>
                  <a:srgbClr val="000000"/>
                </a:solidFill>
              </a:rPr>
              <a:t>,BE</a:t>
            </a:r>
            <a:r>
              <a:rPr lang="zh-CN" altLang="en-US" sz="2400" b="1">
                <a:solidFill>
                  <a:srgbClr val="000000"/>
                </a:solidFill>
              </a:rPr>
              <a:t>为 </a:t>
            </a:r>
            <a:r>
              <a:rPr lang="en-US" altLang="zh-CN" sz="2400" b="1">
                <a:solidFill>
                  <a:srgbClr val="000000"/>
                </a:solidFill>
              </a:rPr>
              <a:t>y </a:t>
            </a:r>
            <a:r>
              <a:rPr lang="zh-CN" altLang="en-US" sz="2400" b="1">
                <a:solidFill>
                  <a:srgbClr val="000000"/>
                </a:solidFill>
              </a:rPr>
              <a:t>米，由题意得：</a:t>
            </a:r>
          </a:p>
        </p:txBody>
      </p:sp>
      <p:grpSp>
        <p:nvGrpSpPr>
          <p:cNvPr id="2" name="Group 18"/>
          <p:cNvGrpSpPr/>
          <p:nvPr/>
        </p:nvGrpSpPr>
        <p:grpSpPr bwMode="auto">
          <a:xfrm>
            <a:off x="3133725" y="933450"/>
            <a:ext cx="4859338" cy="1160463"/>
            <a:chOff x="1293" y="799"/>
            <a:chExt cx="1905" cy="731"/>
          </a:xfrm>
        </p:grpSpPr>
        <p:sp>
          <p:nvSpPr>
            <p:cNvPr id="8208" name="AutoShape 19"/>
            <p:cNvSpPr/>
            <p:nvPr/>
          </p:nvSpPr>
          <p:spPr bwMode="auto">
            <a:xfrm>
              <a:off x="1293" y="894"/>
              <a:ext cx="90" cy="540"/>
            </a:xfrm>
            <a:prstGeom prst="leftBrace">
              <a:avLst>
                <a:gd name="adj1" fmla="val 5000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8209" name="Text Box 20"/>
            <p:cNvSpPr txBox="1">
              <a:spLocks noChangeArrowheads="1"/>
            </p:cNvSpPr>
            <p:nvPr/>
          </p:nvSpPr>
          <p:spPr bwMode="auto">
            <a:xfrm>
              <a:off x="1474" y="799"/>
              <a:ext cx="172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 + y</a:t>
              </a:r>
              <a:r>
                <a:rPr lang="zh-CN" altLang="en-US" sz="2800" b="1">
                  <a:solidFill>
                    <a:srgbClr val="000000"/>
                  </a:solidFill>
                </a:rPr>
                <a:t>＝</a:t>
              </a:r>
              <a:r>
                <a:rPr lang="en-US" altLang="zh-CN" sz="2800" b="1">
                  <a:solidFill>
                    <a:srgbClr val="000000"/>
                  </a:solidFill>
                </a:rPr>
                <a:t>100</a:t>
              </a:r>
            </a:p>
            <a:p>
              <a:pPr>
                <a:spcBef>
                  <a:spcPct val="50000"/>
                </a:spcBef>
              </a:pPr>
              <a:r>
                <a:rPr lang="en-US" altLang="zh-CN" sz="2800" b="1">
                  <a:solidFill>
                    <a:srgbClr val="000000"/>
                  </a:solidFill>
                </a:rPr>
                <a:t>200 x: 1.5×200 y </a:t>
              </a:r>
              <a:r>
                <a:rPr lang="zh-CN" altLang="en-US" sz="2800" b="1">
                  <a:solidFill>
                    <a:srgbClr val="000000"/>
                  </a:solidFill>
                </a:rPr>
                <a:t>＝</a:t>
              </a:r>
              <a:r>
                <a:rPr lang="en-US" altLang="zh-CN" sz="2800" b="1">
                  <a:solidFill>
                    <a:srgbClr val="000000"/>
                  </a:solidFill>
                </a:rPr>
                <a:t>3:4</a:t>
              </a:r>
            </a:p>
          </p:txBody>
        </p:sp>
        <p:sp>
          <p:nvSpPr>
            <p:cNvPr id="8210" name="AutoShape 21"/>
            <p:cNvSpPr/>
            <p:nvPr/>
          </p:nvSpPr>
          <p:spPr bwMode="auto">
            <a:xfrm>
              <a:off x="1384" y="980"/>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grpSp>
        <p:nvGrpSpPr>
          <p:cNvPr id="3" name="Group 24"/>
          <p:cNvGrpSpPr/>
          <p:nvPr/>
        </p:nvGrpSpPr>
        <p:grpSpPr bwMode="auto">
          <a:xfrm>
            <a:off x="3059113" y="2055813"/>
            <a:ext cx="4378325" cy="2381250"/>
            <a:chOff x="1927" y="1207"/>
            <a:chExt cx="2758" cy="1500"/>
          </a:xfrm>
        </p:grpSpPr>
        <p:sp>
          <p:nvSpPr>
            <p:cNvPr id="8212" name="Text Box 25"/>
            <p:cNvSpPr txBox="1">
              <a:spLocks noChangeArrowheads="1"/>
            </p:cNvSpPr>
            <p:nvPr/>
          </p:nvSpPr>
          <p:spPr bwMode="auto">
            <a:xfrm>
              <a:off x="1927" y="1833"/>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解方程组得</a:t>
              </a:r>
              <a:r>
                <a:rPr lang="en-US" altLang="zh-CN" sz="2800" b="1">
                  <a:solidFill>
                    <a:srgbClr val="000000"/>
                  </a:solidFill>
                </a:rPr>
                <a:t>:</a:t>
              </a:r>
            </a:p>
          </p:txBody>
        </p:sp>
        <p:sp>
          <p:nvSpPr>
            <p:cNvPr id="8213" name="AutoShape 26"/>
            <p:cNvSpPr/>
            <p:nvPr/>
          </p:nvSpPr>
          <p:spPr bwMode="auto">
            <a:xfrm>
              <a:off x="3320" y="1570"/>
              <a:ext cx="59" cy="948"/>
            </a:xfrm>
            <a:prstGeom prst="leftBrace">
              <a:avLst>
                <a:gd name="adj1" fmla="val 133824"/>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8214" name="Text Box 27"/>
            <p:cNvSpPr txBox="1">
              <a:spLocks noChangeArrowheads="1"/>
            </p:cNvSpPr>
            <p:nvPr/>
          </p:nvSpPr>
          <p:spPr bwMode="auto">
            <a:xfrm>
              <a:off x="3456" y="1427"/>
              <a:ext cx="1044" cy="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a:t>
              </a:r>
              <a:r>
                <a:rPr lang="zh-CN" altLang="en-US" sz="2800" b="1">
                  <a:solidFill>
                    <a:srgbClr val="000000"/>
                  </a:solidFill>
                </a:rPr>
                <a:t>＝ </a:t>
              </a:r>
            </a:p>
            <a:p>
              <a:pPr>
                <a:spcBef>
                  <a:spcPct val="50000"/>
                </a:spcBef>
              </a:pPr>
              <a:endParaRPr lang="zh-CN" altLang="en-US" sz="2800" b="1">
                <a:solidFill>
                  <a:srgbClr val="000000"/>
                </a:solidFill>
              </a:endParaRPr>
            </a:p>
            <a:p>
              <a:pPr>
                <a:spcBef>
                  <a:spcPct val="50000"/>
                </a:spcBef>
              </a:pPr>
              <a:r>
                <a:rPr lang="en-US" altLang="zh-CN" sz="2800" b="1">
                  <a:solidFill>
                    <a:srgbClr val="000000"/>
                  </a:solidFill>
                </a:rPr>
                <a:t>y  </a:t>
              </a:r>
              <a:r>
                <a:rPr lang="zh-CN" altLang="en-US" sz="2800" b="1">
                  <a:solidFill>
                    <a:srgbClr val="000000"/>
                  </a:solidFill>
                </a:rPr>
                <a:t>＝ </a:t>
              </a:r>
            </a:p>
          </p:txBody>
        </p:sp>
        <p:sp>
          <p:nvSpPr>
            <p:cNvPr id="8215" name="AutoShape 28"/>
            <p:cNvSpPr/>
            <p:nvPr/>
          </p:nvSpPr>
          <p:spPr bwMode="auto">
            <a:xfrm>
              <a:off x="3366" y="1525"/>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aphicFrame>
          <p:nvGraphicFramePr>
            <p:cNvPr id="8216" name="Object 29"/>
            <p:cNvGraphicFramePr/>
            <p:nvPr/>
          </p:nvGraphicFramePr>
          <p:xfrm>
            <a:off x="3978" y="1207"/>
            <a:ext cx="660" cy="683"/>
          </p:xfrm>
          <a:graphic>
            <a:graphicData uri="http://schemas.openxmlformats.org/presentationml/2006/ole">
              <mc:AlternateContent xmlns:mc="http://schemas.openxmlformats.org/markup-compatibility/2006">
                <mc:Choice xmlns:v="urn:schemas-microsoft-com:vml" Requires="v">
                  <p:oleObj r:id="rId2" imgW="381000" imgH="393700" progId="Equations">
                    <p:embed/>
                  </p:oleObj>
                </mc:Choice>
                <mc:Fallback>
                  <p:oleObj r:id="rId2" imgW="381000" imgH="3937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 y="1207"/>
                          <a:ext cx="660"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17" name="Object 30"/>
            <p:cNvGraphicFramePr/>
            <p:nvPr/>
          </p:nvGraphicFramePr>
          <p:xfrm>
            <a:off x="4024" y="2024"/>
            <a:ext cx="661" cy="683"/>
          </p:xfrm>
          <a:graphic>
            <a:graphicData uri="http://schemas.openxmlformats.org/presentationml/2006/ole">
              <mc:AlternateContent xmlns:mc="http://schemas.openxmlformats.org/markup-compatibility/2006">
                <mc:Choice xmlns:v="urn:schemas-microsoft-com:vml" Requires="v">
                  <p:oleObj r:id="rId4" imgW="381000" imgH="393700" progId="Equations">
                    <p:embed/>
                  </p:oleObj>
                </mc:Choice>
                <mc:Fallback>
                  <p:oleObj r:id="rId4" imgW="381000" imgH="3937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 y="2024"/>
                          <a:ext cx="66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31"/>
          <p:cNvGrpSpPr/>
          <p:nvPr/>
        </p:nvGrpSpPr>
        <p:grpSpPr bwMode="auto">
          <a:xfrm>
            <a:off x="3203575" y="4292600"/>
            <a:ext cx="4084638" cy="1160463"/>
            <a:chOff x="2018" y="2886"/>
            <a:chExt cx="2573" cy="731"/>
          </a:xfrm>
        </p:grpSpPr>
        <p:sp>
          <p:nvSpPr>
            <p:cNvPr id="8219" name="Text Box 32"/>
            <p:cNvSpPr txBox="1">
              <a:spLocks noChangeArrowheads="1"/>
            </p:cNvSpPr>
            <p:nvPr/>
          </p:nvSpPr>
          <p:spPr bwMode="auto">
            <a:xfrm>
              <a:off x="2018" y="3113"/>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由题意取值</a:t>
              </a:r>
              <a:r>
                <a:rPr lang="en-US" altLang="zh-CN" sz="2800" b="1">
                  <a:solidFill>
                    <a:srgbClr val="000000"/>
                  </a:solidFill>
                </a:rPr>
                <a:t>:</a:t>
              </a:r>
            </a:p>
          </p:txBody>
        </p:sp>
        <p:grpSp>
          <p:nvGrpSpPr>
            <p:cNvPr id="8220" name="Group 33"/>
            <p:cNvGrpSpPr/>
            <p:nvPr/>
          </p:nvGrpSpPr>
          <p:grpSpPr bwMode="auto">
            <a:xfrm>
              <a:off x="3366" y="2886"/>
              <a:ext cx="1225" cy="731"/>
              <a:chOff x="2018" y="1661"/>
              <a:chExt cx="1225" cy="731"/>
            </a:xfrm>
          </p:grpSpPr>
          <p:sp>
            <p:nvSpPr>
              <p:cNvPr id="8221" name="AutoShape 34"/>
              <p:cNvSpPr/>
              <p:nvPr/>
            </p:nvSpPr>
            <p:spPr bwMode="auto">
              <a:xfrm>
                <a:off x="2018" y="1756"/>
                <a:ext cx="90" cy="540"/>
              </a:xfrm>
              <a:prstGeom prst="leftBrace">
                <a:avLst>
                  <a:gd name="adj1" fmla="val 50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b="1" i="1">
                  <a:solidFill>
                    <a:srgbClr val="000000"/>
                  </a:solidFill>
                  <a:latin typeface="Times New Roman" panose="02020603050405020304" pitchFamily="18" charset="0"/>
                </a:endParaRPr>
              </a:p>
              <a:p>
                <a:pPr algn="ctr"/>
                <a:endParaRPr lang="en-US" altLang="zh-CN" sz="2400" b="1">
                  <a:solidFill>
                    <a:srgbClr val="000000"/>
                  </a:solidFill>
                  <a:latin typeface="Times New Roman" panose="02020603050405020304" pitchFamily="18" charset="0"/>
                </a:endParaRPr>
              </a:p>
            </p:txBody>
          </p:sp>
          <p:sp>
            <p:nvSpPr>
              <p:cNvPr id="8222" name="Text Box 35"/>
              <p:cNvSpPr txBox="1">
                <a:spLocks noChangeArrowheads="1"/>
              </p:cNvSpPr>
              <p:nvPr/>
            </p:nvSpPr>
            <p:spPr bwMode="auto">
              <a:xfrm>
                <a:off x="2199" y="1661"/>
                <a:ext cx="1044"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00"/>
                    </a:solidFill>
                  </a:rPr>
                  <a:t>X≈ 53</a:t>
                </a:r>
              </a:p>
              <a:p>
                <a:pPr>
                  <a:spcBef>
                    <a:spcPct val="50000"/>
                  </a:spcBef>
                </a:pPr>
                <a:r>
                  <a:rPr lang="en-US" altLang="zh-CN" sz="2800" b="1">
                    <a:solidFill>
                      <a:srgbClr val="000000"/>
                    </a:solidFill>
                  </a:rPr>
                  <a:t>y  ≈ 47</a:t>
                </a:r>
              </a:p>
            </p:txBody>
          </p:sp>
          <p:sp>
            <p:nvSpPr>
              <p:cNvPr id="8223" name="AutoShape 36"/>
              <p:cNvSpPr/>
              <p:nvPr/>
            </p:nvSpPr>
            <p:spPr bwMode="auto">
              <a:xfrm>
                <a:off x="2109" y="1842"/>
                <a:ext cx="90" cy="454"/>
              </a:xfrm>
              <a:prstGeom prst="leftBrace">
                <a:avLst>
                  <a:gd name="adj1" fmla="val 42014"/>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grpSp>
      <p:sp>
        <p:nvSpPr>
          <p:cNvPr id="187429" name="Text Box 37"/>
          <p:cNvSpPr txBox="1">
            <a:spLocks noChangeArrowheads="1"/>
          </p:cNvSpPr>
          <p:nvPr/>
        </p:nvSpPr>
        <p:spPr bwMode="auto">
          <a:xfrm>
            <a:off x="2366963" y="5445125"/>
            <a:ext cx="64563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000000"/>
                </a:solidFill>
              </a:rPr>
              <a:t>答： 过长方形土地的短边上离一端约</a:t>
            </a:r>
            <a:r>
              <a:rPr lang="en-US" altLang="zh-CN" sz="2400" b="1">
                <a:solidFill>
                  <a:srgbClr val="000000"/>
                </a:solidFill>
              </a:rPr>
              <a:t>53</a:t>
            </a:r>
            <a:r>
              <a:rPr lang="zh-CN" altLang="en-US" sz="2400" b="1">
                <a:solidFill>
                  <a:srgbClr val="000000"/>
                </a:solidFill>
              </a:rPr>
              <a:t>米处</a:t>
            </a:r>
            <a:r>
              <a:rPr lang="en-US" altLang="zh-CN" sz="2400" b="1">
                <a:solidFill>
                  <a:srgbClr val="000000"/>
                </a:solidFill>
              </a:rPr>
              <a:t>,</a:t>
            </a:r>
          </a:p>
          <a:p>
            <a:r>
              <a:rPr lang="en-US" altLang="zh-CN" sz="2400" b="1">
                <a:solidFill>
                  <a:srgbClr val="000000"/>
                </a:solidFill>
              </a:rPr>
              <a:t>        </a:t>
            </a:r>
            <a:r>
              <a:rPr lang="zh-CN" altLang="en-US" sz="2400" b="1">
                <a:solidFill>
                  <a:srgbClr val="000000"/>
                </a:solidFill>
              </a:rPr>
              <a:t>把这块地分为两个长方形</a:t>
            </a:r>
            <a:r>
              <a:rPr lang="en-US" altLang="zh-CN" sz="2400" b="1">
                <a:solidFill>
                  <a:srgbClr val="000000"/>
                </a:solidFill>
              </a:rPr>
              <a:t>.</a:t>
            </a:r>
            <a:r>
              <a:rPr lang="zh-CN" altLang="en-US" sz="2400" b="1">
                <a:solidFill>
                  <a:srgbClr val="000000"/>
                </a:solidFill>
              </a:rPr>
              <a:t>较大一块地种甲</a:t>
            </a:r>
          </a:p>
          <a:p>
            <a:r>
              <a:rPr lang="zh-CN" altLang="en-US" sz="2400" b="1">
                <a:solidFill>
                  <a:srgbClr val="000000"/>
                </a:solidFill>
              </a:rPr>
              <a:t>        种作物</a:t>
            </a:r>
            <a:r>
              <a:rPr lang="en-US" altLang="zh-CN" sz="2400" b="1">
                <a:solidFill>
                  <a:srgbClr val="000000"/>
                </a:solidFill>
              </a:rPr>
              <a:t>,</a:t>
            </a:r>
            <a:r>
              <a:rPr lang="zh-CN" altLang="en-US" sz="2400" b="1">
                <a:solidFill>
                  <a:srgbClr val="000000"/>
                </a:solidFill>
              </a:rPr>
              <a:t>较小一块地种乙种作物</a:t>
            </a:r>
            <a:r>
              <a:rPr lang="en-US" altLang="zh-CN" sz="2400" b="1">
                <a:solidFill>
                  <a:srgbClr val="000000"/>
                </a:solidFill>
              </a:rPr>
              <a:t>.</a:t>
            </a:r>
          </a:p>
        </p:txBody>
      </p:sp>
      <p:sp>
        <p:nvSpPr>
          <p:cNvPr id="8225" name="AutoShape 39">
            <a:hlinkClick r:id="rId6" action="ppaction://hlinksldjump" highlightClick="1"/>
          </p:cNvPr>
          <p:cNvSpPr>
            <a:spLocks noChangeArrowheads="1"/>
          </p:cNvSpPr>
          <p:nvPr/>
        </p:nvSpPr>
        <p:spPr bwMode="auto">
          <a:xfrm flipH="1">
            <a:off x="152400" y="6019800"/>
            <a:ext cx="609600" cy="539750"/>
          </a:xfrm>
          <a:prstGeom prst="actionButtonForwardNex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Tree>
    <p:extLst>
      <p:ext uri="{BB962C8B-B14F-4D97-AF65-F5344CB8AC3E}">
        <p14:creationId xmlns:p14="http://schemas.microsoft.com/office/powerpoint/2010/main" val="13584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7409"/>
                                        </p:tgtEl>
                                        <p:attrNameLst>
                                          <p:attrName>style.visibility</p:attrName>
                                        </p:attrNameLst>
                                      </p:cBhvr>
                                      <p:to>
                                        <p:strVal val="visible"/>
                                      </p:to>
                                    </p:set>
                                    <p:animEffect transition="in" filter="wipe(left)">
                                      <p:cBhvr>
                                        <p:cTn id="7" dur="1000"/>
                                        <p:tgtEl>
                                          <p:spTgt spid="1874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7429"/>
                                        </p:tgtEl>
                                        <p:attrNameLst>
                                          <p:attrName>style.visibility</p:attrName>
                                        </p:attrNameLst>
                                      </p:cBhvr>
                                      <p:to>
                                        <p:strVal val="visible"/>
                                      </p:to>
                                    </p:set>
                                    <p:animEffect transition="in" filter="wipe(left)">
                                      <p:cBhvr>
                                        <p:cTn id="27" dur="2000"/>
                                        <p:tgtEl>
                                          <p:spTgt spid="187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9" grpId="0"/>
      <p:bldP spid="18742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ChangeArrowheads="1"/>
          </p:cNvSpPr>
          <p:nvPr/>
        </p:nvSpPr>
        <p:spPr bwMode="auto">
          <a:xfrm>
            <a:off x="323850" y="509588"/>
            <a:ext cx="8739188"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0000"/>
                </a:solidFill>
              </a:rPr>
              <a:t>     </a:t>
            </a:r>
            <a:r>
              <a:rPr lang="zh-CN" altLang="en-US" sz="2400" b="1">
                <a:solidFill>
                  <a:srgbClr val="000000"/>
                </a:solidFill>
              </a:rPr>
              <a:t>据以往的统计资料</a:t>
            </a:r>
            <a:r>
              <a:rPr lang="en-US" altLang="zh-CN" sz="2400" b="1">
                <a:solidFill>
                  <a:srgbClr val="000000"/>
                </a:solidFill>
              </a:rPr>
              <a:t>,</a:t>
            </a:r>
            <a:r>
              <a:rPr lang="zh-CN" altLang="en-US" sz="2400" b="1">
                <a:solidFill>
                  <a:srgbClr val="000000"/>
                </a:solidFill>
              </a:rPr>
              <a:t>甲、乙两种作物的单位面积产量的比</a:t>
            </a:r>
          </a:p>
          <a:p>
            <a:r>
              <a:rPr lang="zh-CN" altLang="en-US" sz="2400" b="1">
                <a:solidFill>
                  <a:srgbClr val="000000"/>
                </a:solidFill>
              </a:rPr>
              <a:t>       </a:t>
            </a:r>
          </a:p>
          <a:p>
            <a:r>
              <a:rPr lang="zh-CN" altLang="en-US" sz="2400" b="1">
                <a:solidFill>
                  <a:srgbClr val="000000"/>
                </a:solidFill>
              </a:rPr>
              <a:t>      是 </a:t>
            </a:r>
            <a:r>
              <a:rPr lang="en-US" altLang="zh-CN" sz="2400" b="1">
                <a:solidFill>
                  <a:srgbClr val="000000"/>
                </a:solidFill>
              </a:rPr>
              <a:t>1:1.5,</a:t>
            </a:r>
            <a:r>
              <a:rPr lang="zh-CN" altLang="en-US" sz="2400" b="1">
                <a:solidFill>
                  <a:srgbClr val="000000"/>
                </a:solidFill>
              </a:rPr>
              <a:t>现要在一块长</a:t>
            </a:r>
            <a:r>
              <a:rPr lang="en-US" altLang="zh-CN" sz="2400" b="1">
                <a:solidFill>
                  <a:srgbClr val="000000"/>
                </a:solidFill>
              </a:rPr>
              <a:t>200m,</a:t>
            </a:r>
            <a:r>
              <a:rPr lang="zh-CN" altLang="en-US" sz="2400" b="1">
                <a:solidFill>
                  <a:srgbClr val="000000"/>
                </a:solidFill>
              </a:rPr>
              <a:t>宽</a:t>
            </a:r>
            <a:r>
              <a:rPr lang="en-US" altLang="zh-CN" sz="2400" b="1">
                <a:solidFill>
                  <a:srgbClr val="000000"/>
                </a:solidFill>
              </a:rPr>
              <a:t>100m</a:t>
            </a:r>
            <a:r>
              <a:rPr lang="zh-CN" altLang="en-US" sz="2400" b="1">
                <a:solidFill>
                  <a:srgbClr val="000000"/>
                </a:solidFill>
              </a:rPr>
              <a:t>的长方形土地上种</a:t>
            </a:r>
          </a:p>
          <a:p>
            <a:r>
              <a:rPr lang="zh-CN" altLang="en-US" sz="2400" b="1">
                <a:solidFill>
                  <a:srgbClr val="000000"/>
                </a:solidFill>
              </a:rPr>
              <a:t>       </a:t>
            </a:r>
          </a:p>
          <a:p>
            <a:r>
              <a:rPr lang="zh-CN" altLang="en-US" sz="2400" b="1">
                <a:solidFill>
                  <a:srgbClr val="000000"/>
                </a:solidFill>
              </a:rPr>
              <a:t>      植这两种作物</a:t>
            </a:r>
            <a:r>
              <a:rPr lang="en-US" altLang="zh-CN" sz="2400" b="1">
                <a:solidFill>
                  <a:srgbClr val="000000"/>
                </a:solidFill>
              </a:rPr>
              <a:t>,</a:t>
            </a:r>
            <a:r>
              <a:rPr lang="zh-CN" altLang="en-US" sz="2400" b="1">
                <a:solidFill>
                  <a:srgbClr val="000000"/>
                </a:solidFill>
              </a:rPr>
              <a:t>从长方形边的中点出发引出一条线段怎样把这</a:t>
            </a:r>
          </a:p>
          <a:p>
            <a:endParaRPr lang="zh-CN" altLang="en-US" sz="2400" b="1">
              <a:solidFill>
                <a:srgbClr val="000000"/>
              </a:solidFill>
            </a:endParaRPr>
          </a:p>
          <a:p>
            <a:r>
              <a:rPr lang="zh-CN" altLang="en-US" sz="2400" b="1">
                <a:solidFill>
                  <a:srgbClr val="000000"/>
                </a:solidFill>
              </a:rPr>
              <a:t>     块地分为</a:t>
            </a:r>
            <a:r>
              <a:rPr lang="zh-CN" altLang="en-US" sz="2800" b="1">
                <a:solidFill>
                  <a:srgbClr val="000000"/>
                </a:solidFill>
              </a:rPr>
              <a:t>两部分</a:t>
            </a:r>
            <a:r>
              <a:rPr lang="en-US" altLang="zh-CN" sz="2800" b="1">
                <a:solidFill>
                  <a:srgbClr val="000000"/>
                </a:solidFill>
              </a:rPr>
              <a:t>,</a:t>
            </a:r>
            <a:r>
              <a:rPr lang="zh-CN" altLang="en-US" sz="2400" b="1">
                <a:solidFill>
                  <a:srgbClr val="000000"/>
                </a:solidFill>
              </a:rPr>
              <a:t>使甲、乙两种作物的总产量的比是 </a:t>
            </a:r>
            <a:r>
              <a:rPr lang="en-US" altLang="zh-CN" sz="2400" b="1">
                <a:solidFill>
                  <a:srgbClr val="000000"/>
                </a:solidFill>
              </a:rPr>
              <a:t>3 : 4 </a:t>
            </a:r>
          </a:p>
          <a:p>
            <a:r>
              <a:rPr lang="en-US" altLang="zh-CN" sz="2400" b="1">
                <a:solidFill>
                  <a:srgbClr val="000000"/>
                </a:solidFill>
              </a:rPr>
              <a:t>    (</a:t>
            </a:r>
            <a:r>
              <a:rPr lang="zh-CN" altLang="en-US" sz="2400" b="1">
                <a:solidFill>
                  <a:srgbClr val="000000"/>
                </a:solidFill>
              </a:rPr>
              <a:t>结果取整数</a:t>
            </a:r>
            <a:r>
              <a:rPr lang="en-US" altLang="zh-CN" sz="2400" b="1">
                <a:solidFill>
                  <a:srgbClr val="000000"/>
                </a:solidFill>
              </a:rPr>
              <a:t>)?       </a:t>
            </a:r>
          </a:p>
        </p:txBody>
      </p:sp>
      <p:grpSp>
        <p:nvGrpSpPr>
          <p:cNvPr id="2" name="Group 6"/>
          <p:cNvGrpSpPr/>
          <p:nvPr/>
        </p:nvGrpSpPr>
        <p:grpSpPr bwMode="auto">
          <a:xfrm>
            <a:off x="838200" y="3733800"/>
            <a:ext cx="3321050" cy="1830388"/>
            <a:chOff x="198" y="2967"/>
            <a:chExt cx="2092" cy="1153"/>
          </a:xfrm>
        </p:grpSpPr>
        <p:sp>
          <p:nvSpPr>
            <p:cNvPr id="9219" name="Rectangle 7"/>
            <p:cNvSpPr>
              <a:spLocks noChangeArrowheads="1"/>
            </p:cNvSpPr>
            <p:nvPr/>
          </p:nvSpPr>
          <p:spPr bwMode="auto">
            <a:xfrm>
              <a:off x="476" y="3113"/>
              <a:ext cx="1542" cy="861"/>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9220" name="Text Box 8"/>
            <p:cNvSpPr txBox="1">
              <a:spLocks noChangeArrowheads="1"/>
            </p:cNvSpPr>
            <p:nvPr/>
          </p:nvSpPr>
          <p:spPr bwMode="auto">
            <a:xfrm>
              <a:off x="204" y="378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A</a:t>
              </a:r>
            </a:p>
          </p:txBody>
        </p:sp>
        <p:sp>
          <p:nvSpPr>
            <p:cNvPr id="9221" name="Text Box 9"/>
            <p:cNvSpPr txBox="1">
              <a:spLocks noChangeArrowheads="1"/>
            </p:cNvSpPr>
            <p:nvPr/>
          </p:nvSpPr>
          <p:spPr bwMode="auto">
            <a:xfrm>
              <a:off x="2012" y="3793"/>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B</a:t>
              </a:r>
            </a:p>
          </p:txBody>
        </p:sp>
        <p:sp>
          <p:nvSpPr>
            <p:cNvPr id="9222" name="Text Box 10"/>
            <p:cNvSpPr txBox="1">
              <a:spLocks noChangeArrowheads="1"/>
            </p:cNvSpPr>
            <p:nvPr/>
          </p:nvSpPr>
          <p:spPr bwMode="auto">
            <a:xfrm>
              <a:off x="2012" y="296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C</a:t>
              </a:r>
            </a:p>
          </p:txBody>
        </p:sp>
        <p:sp>
          <p:nvSpPr>
            <p:cNvPr id="9223" name="Text Box 11"/>
            <p:cNvSpPr txBox="1">
              <a:spLocks noChangeArrowheads="1"/>
            </p:cNvSpPr>
            <p:nvPr/>
          </p:nvSpPr>
          <p:spPr bwMode="auto">
            <a:xfrm>
              <a:off x="198" y="296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D</a:t>
              </a:r>
            </a:p>
          </p:txBody>
        </p:sp>
      </p:grpSp>
      <p:sp>
        <p:nvSpPr>
          <p:cNvPr id="9224" name="Text Box 13"/>
          <p:cNvSpPr txBox="1">
            <a:spLocks noChangeArrowheads="1"/>
          </p:cNvSpPr>
          <p:nvPr/>
        </p:nvSpPr>
        <p:spPr bwMode="auto">
          <a:xfrm>
            <a:off x="107950" y="228600"/>
            <a:ext cx="671513"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F95909"/>
                </a:solidFill>
              </a:rPr>
              <a:t>变式：</a:t>
            </a:r>
          </a:p>
        </p:txBody>
      </p:sp>
    </p:spTree>
    <p:extLst>
      <p:ext uri="{BB962C8B-B14F-4D97-AF65-F5344CB8AC3E}">
        <p14:creationId xmlns:p14="http://schemas.microsoft.com/office/powerpoint/2010/main" val="587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4"/>
          <p:cNvSpPr txBox="1">
            <a:spLocks noChangeArrowheads="1"/>
          </p:cNvSpPr>
          <p:nvPr/>
        </p:nvSpPr>
        <p:spPr bwMode="auto">
          <a:xfrm>
            <a:off x="539750" y="333375"/>
            <a:ext cx="80422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       </a:t>
            </a:r>
            <a:r>
              <a:rPr lang="zh-CN" altLang="en-US" sz="2800" b="1">
                <a:solidFill>
                  <a:srgbClr val="000000"/>
                </a:solidFill>
              </a:rPr>
              <a:t>例</a:t>
            </a:r>
            <a:r>
              <a:rPr lang="en-US" altLang="zh-CN" sz="2800" b="1">
                <a:solidFill>
                  <a:srgbClr val="000000"/>
                </a:solidFill>
              </a:rPr>
              <a:t>2</a:t>
            </a:r>
            <a:r>
              <a:rPr lang="zh-CN" altLang="en-US" sz="2800" b="1">
                <a:solidFill>
                  <a:srgbClr val="000000"/>
                </a:solidFill>
              </a:rPr>
              <a:t>： 小龙在拼图时，发现</a:t>
            </a:r>
            <a:r>
              <a:rPr lang="en-US" altLang="zh-CN" sz="2800" b="1">
                <a:solidFill>
                  <a:srgbClr val="000000"/>
                </a:solidFill>
              </a:rPr>
              <a:t>8</a:t>
            </a:r>
            <a:r>
              <a:rPr lang="zh-CN" altLang="en-US" sz="2800" b="1">
                <a:solidFill>
                  <a:srgbClr val="000000"/>
                </a:solidFill>
              </a:rPr>
              <a:t>个一样大的小长</a:t>
            </a:r>
          </a:p>
          <a:p>
            <a:r>
              <a:rPr lang="zh-CN" altLang="en-US" sz="2800" b="1">
                <a:solidFill>
                  <a:srgbClr val="000000"/>
                </a:solidFill>
              </a:rPr>
              <a:t>方形，恰好可以拼成一个大长方形，如图甲所示，</a:t>
            </a:r>
          </a:p>
          <a:p>
            <a:r>
              <a:rPr lang="zh-CN" altLang="en-US" sz="2800" b="1">
                <a:solidFill>
                  <a:srgbClr val="000000"/>
                </a:solidFill>
              </a:rPr>
              <a:t>陈晔看见了说“我来试一试”，结果陈晔七拼八凑，</a:t>
            </a:r>
          </a:p>
          <a:p>
            <a:r>
              <a:rPr lang="zh-CN" altLang="en-US" sz="2800" b="1">
                <a:solidFill>
                  <a:srgbClr val="000000"/>
                </a:solidFill>
              </a:rPr>
              <a:t>拼成一个如图乙的正方形，中间留下一个洞，恰</a:t>
            </a:r>
          </a:p>
          <a:p>
            <a:r>
              <a:rPr lang="zh-CN" altLang="en-US" sz="2800" b="1">
                <a:solidFill>
                  <a:srgbClr val="000000"/>
                </a:solidFill>
              </a:rPr>
              <a:t>好是边长</a:t>
            </a:r>
            <a:r>
              <a:rPr lang="en-US" altLang="zh-CN" sz="2800" b="1">
                <a:solidFill>
                  <a:srgbClr val="000000"/>
                </a:solidFill>
              </a:rPr>
              <a:t>2mm</a:t>
            </a:r>
            <a:r>
              <a:rPr lang="zh-CN" altLang="en-US" sz="2800" b="1">
                <a:solidFill>
                  <a:srgbClr val="000000"/>
                </a:solidFill>
              </a:rPr>
              <a:t>的小正方形，你能算出小长方形</a:t>
            </a:r>
          </a:p>
          <a:p>
            <a:r>
              <a:rPr lang="zh-CN" altLang="en-US" sz="2800" b="1">
                <a:solidFill>
                  <a:srgbClr val="000000"/>
                </a:solidFill>
              </a:rPr>
              <a:t>的长和宽吗？</a:t>
            </a:r>
          </a:p>
        </p:txBody>
      </p:sp>
      <p:grpSp>
        <p:nvGrpSpPr>
          <p:cNvPr id="10242" name="Group 22"/>
          <p:cNvGrpSpPr/>
          <p:nvPr/>
        </p:nvGrpSpPr>
        <p:grpSpPr bwMode="auto">
          <a:xfrm>
            <a:off x="827088" y="3429000"/>
            <a:ext cx="3240087" cy="1727200"/>
            <a:chOff x="612" y="3022"/>
            <a:chExt cx="2041" cy="1088"/>
          </a:xfrm>
        </p:grpSpPr>
        <p:sp>
          <p:nvSpPr>
            <p:cNvPr id="10243" name="Rectangle 10"/>
            <p:cNvSpPr>
              <a:spLocks noChangeArrowheads="1"/>
            </p:cNvSpPr>
            <p:nvPr/>
          </p:nvSpPr>
          <p:spPr bwMode="auto">
            <a:xfrm rot="10800000">
              <a:off x="612" y="3702"/>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4" name="Rectangle 11"/>
            <p:cNvSpPr>
              <a:spLocks noChangeArrowheads="1"/>
            </p:cNvSpPr>
            <p:nvPr/>
          </p:nvSpPr>
          <p:spPr bwMode="auto">
            <a:xfrm rot="10800000">
              <a:off x="1292" y="3702"/>
              <a:ext cx="681"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5" name="Rectangle 12"/>
            <p:cNvSpPr>
              <a:spLocks noChangeArrowheads="1"/>
            </p:cNvSpPr>
            <p:nvPr/>
          </p:nvSpPr>
          <p:spPr bwMode="auto">
            <a:xfrm rot="10800000">
              <a:off x="1973" y="3702"/>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6" name="Rectangle 13"/>
            <p:cNvSpPr>
              <a:spLocks noChangeArrowheads="1"/>
            </p:cNvSpPr>
            <p:nvPr/>
          </p:nvSpPr>
          <p:spPr bwMode="auto">
            <a:xfrm rot="5400000">
              <a:off x="476" y="3158"/>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7" name="Rectangle 14"/>
            <p:cNvSpPr>
              <a:spLocks noChangeArrowheads="1"/>
            </p:cNvSpPr>
            <p:nvPr/>
          </p:nvSpPr>
          <p:spPr bwMode="auto">
            <a:xfrm rot="5400000">
              <a:off x="884" y="3158"/>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8" name="Rectangle 15"/>
            <p:cNvSpPr>
              <a:spLocks noChangeArrowheads="1"/>
            </p:cNvSpPr>
            <p:nvPr/>
          </p:nvSpPr>
          <p:spPr bwMode="auto">
            <a:xfrm rot="5400000">
              <a:off x="1293" y="3158"/>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49" name="Rectangle 16"/>
            <p:cNvSpPr>
              <a:spLocks noChangeArrowheads="1"/>
            </p:cNvSpPr>
            <p:nvPr/>
          </p:nvSpPr>
          <p:spPr bwMode="auto">
            <a:xfrm rot="5400000">
              <a:off x="1701" y="3158"/>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50" name="Rectangle 17"/>
            <p:cNvSpPr>
              <a:spLocks noChangeArrowheads="1"/>
            </p:cNvSpPr>
            <p:nvPr/>
          </p:nvSpPr>
          <p:spPr bwMode="auto">
            <a:xfrm rot="5400000">
              <a:off x="2109" y="3158"/>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grpSp>
        <p:nvGrpSpPr>
          <p:cNvPr id="10251" name="Group 34"/>
          <p:cNvGrpSpPr/>
          <p:nvPr/>
        </p:nvGrpSpPr>
        <p:grpSpPr bwMode="auto">
          <a:xfrm>
            <a:off x="5795963" y="3141663"/>
            <a:ext cx="2376487" cy="2374900"/>
            <a:chOff x="3651" y="2659"/>
            <a:chExt cx="1497" cy="1496"/>
          </a:xfrm>
        </p:grpSpPr>
        <p:sp>
          <p:nvSpPr>
            <p:cNvPr id="10252" name="Rectangle 21"/>
            <p:cNvSpPr>
              <a:spLocks noChangeArrowheads="1"/>
            </p:cNvSpPr>
            <p:nvPr/>
          </p:nvSpPr>
          <p:spPr bwMode="auto">
            <a:xfrm rot="5400000">
              <a:off x="3923" y="2795"/>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53" name="Rectangle 23"/>
            <p:cNvSpPr>
              <a:spLocks noChangeArrowheads="1"/>
            </p:cNvSpPr>
            <p:nvPr/>
          </p:nvSpPr>
          <p:spPr bwMode="auto">
            <a:xfrm rot="5400000">
              <a:off x="3515" y="2795"/>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nvGrpSpPr>
            <p:cNvPr id="10254" name="Group 28"/>
            <p:cNvGrpSpPr/>
            <p:nvPr/>
          </p:nvGrpSpPr>
          <p:grpSpPr bwMode="auto">
            <a:xfrm rot="-5400000">
              <a:off x="3583" y="3407"/>
              <a:ext cx="816" cy="680"/>
              <a:chOff x="3697" y="3430"/>
              <a:chExt cx="816" cy="680"/>
            </a:xfrm>
          </p:grpSpPr>
          <p:sp>
            <p:nvSpPr>
              <p:cNvPr id="10255" name="Rectangle 26"/>
              <p:cNvSpPr>
                <a:spLocks noChangeArrowheads="1"/>
              </p:cNvSpPr>
              <p:nvPr/>
            </p:nvSpPr>
            <p:spPr bwMode="auto">
              <a:xfrm rot="5400000">
                <a:off x="3969" y="3566"/>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56" name="Rectangle 27"/>
              <p:cNvSpPr>
                <a:spLocks noChangeArrowheads="1"/>
              </p:cNvSpPr>
              <p:nvPr/>
            </p:nvSpPr>
            <p:spPr bwMode="auto">
              <a:xfrm rot="5400000">
                <a:off x="3561" y="3566"/>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sp>
          <p:nvSpPr>
            <p:cNvPr id="10257" name="Rectangle 29"/>
            <p:cNvSpPr>
              <a:spLocks noChangeArrowheads="1"/>
            </p:cNvSpPr>
            <p:nvPr/>
          </p:nvSpPr>
          <p:spPr bwMode="auto">
            <a:xfrm rot="5400000">
              <a:off x="4604" y="3611"/>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58" name="Rectangle 30"/>
            <p:cNvSpPr>
              <a:spLocks noChangeArrowheads="1"/>
            </p:cNvSpPr>
            <p:nvPr/>
          </p:nvSpPr>
          <p:spPr bwMode="auto">
            <a:xfrm rot="5400000">
              <a:off x="4196" y="3611"/>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nvGrpSpPr>
            <p:cNvPr id="10259" name="Group 31"/>
            <p:cNvGrpSpPr/>
            <p:nvPr/>
          </p:nvGrpSpPr>
          <p:grpSpPr bwMode="auto">
            <a:xfrm rot="-5400000">
              <a:off x="4400" y="2727"/>
              <a:ext cx="816" cy="680"/>
              <a:chOff x="3697" y="3430"/>
              <a:chExt cx="816" cy="680"/>
            </a:xfrm>
          </p:grpSpPr>
          <p:sp>
            <p:nvSpPr>
              <p:cNvPr id="10260" name="Rectangle 32"/>
              <p:cNvSpPr>
                <a:spLocks noChangeArrowheads="1"/>
              </p:cNvSpPr>
              <p:nvPr/>
            </p:nvSpPr>
            <p:spPr bwMode="auto">
              <a:xfrm rot="5400000">
                <a:off x="3969" y="3566"/>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
            <p:nvSpPr>
              <p:cNvPr id="10261" name="Rectangle 33"/>
              <p:cNvSpPr>
                <a:spLocks noChangeArrowheads="1"/>
              </p:cNvSpPr>
              <p:nvPr/>
            </p:nvSpPr>
            <p:spPr bwMode="auto">
              <a:xfrm rot="5400000">
                <a:off x="3561" y="3566"/>
                <a:ext cx="680" cy="408"/>
              </a:xfrm>
              <a:prstGeom prst="rect">
                <a:avLst/>
              </a:prstGeom>
              <a:noFill/>
              <a:ln w="2857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pSp>
      </p:grpSp>
      <p:sp>
        <p:nvSpPr>
          <p:cNvPr id="10262" name="Text Box 35"/>
          <p:cNvSpPr txBox="1">
            <a:spLocks noChangeArrowheads="1"/>
          </p:cNvSpPr>
          <p:nvPr/>
        </p:nvSpPr>
        <p:spPr bwMode="auto">
          <a:xfrm>
            <a:off x="1763713" y="5445125"/>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甲</a:t>
            </a:r>
          </a:p>
        </p:txBody>
      </p:sp>
      <p:sp>
        <p:nvSpPr>
          <p:cNvPr id="10263" name="Text Box 36"/>
          <p:cNvSpPr txBox="1">
            <a:spLocks noChangeArrowheads="1"/>
          </p:cNvSpPr>
          <p:nvPr/>
        </p:nvSpPr>
        <p:spPr bwMode="auto">
          <a:xfrm>
            <a:off x="6877050" y="5734050"/>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乙</a:t>
            </a:r>
          </a:p>
        </p:txBody>
      </p:sp>
    </p:spTree>
    <p:extLst>
      <p:ext uri="{BB962C8B-B14F-4D97-AF65-F5344CB8AC3E}">
        <p14:creationId xmlns:p14="http://schemas.microsoft.com/office/powerpoint/2010/main" val="3845210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4"/>
          <p:cNvSpPr txBox="1">
            <a:spLocks noChangeArrowheads="1"/>
          </p:cNvSpPr>
          <p:nvPr/>
        </p:nvSpPr>
        <p:spPr bwMode="auto">
          <a:xfrm>
            <a:off x="387350" y="333375"/>
            <a:ext cx="76835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    </a:t>
            </a:r>
            <a:r>
              <a:rPr lang="zh-CN" altLang="en-US" sz="2800" b="1">
                <a:solidFill>
                  <a:srgbClr val="000000"/>
                </a:solidFill>
              </a:rPr>
              <a:t>例</a:t>
            </a:r>
            <a:r>
              <a:rPr lang="en-US" altLang="zh-CN" sz="2800" b="1">
                <a:solidFill>
                  <a:srgbClr val="000000"/>
                </a:solidFill>
              </a:rPr>
              <a:t>3</a:t>
            </a:r>
            <a:r>
              <a:rPr lang="zh-CN" altLang="en-US" sz="2800" b="1">
                <a:solidFill>
                  <a:srgbClr val="000000"/>
                </a:solidFill>
              </a:rPr>
              <a:t>： 一个长方形，它的长减少</a:t>
            </a:r>
            <a:r>
              <a:rPr lang="en-US" altLang="zh-CN" sz="2800" b="1">
                <a:solidFill>
                  <a:srgbClr val="000000"/>
                </a:solidFill>
              </a:rPr>
              <a:t>4cm</a:t>
            </a:r>
            <a:r>
              <a:rPr lang="zh-CN" altLang="en-US" sz="2800" b="1">
                <a:solidFill>
                  <a:srgbClr val="000000"/>
                </a:solidFill>
              </a:rPr>
              <a:t>，宽增加</a:t>
            </a:r>
          </a:p>
          <a:p>
            <a:r>
              <a:rPr lang="en-US" altLang="zh-CN" sz="2800" b="1">
                <a:solidFill>
                  <a:srgbClr val="000000"/>
                </a:solidFill>
              </a:rPr>
              <a:t>2cm</a:t>
            </a:r>
            <a:r>
              <a:rPr lang="zh-CN" altLang="en-US" sz="2800" b="1">
                <a:solidFill>
                  <a:srgbClr val="000000"/>
                </a:solidFill>
              </a:rPr>
              <a:t>，所得的是一个正方形，它的面积与长方形</a:t>
            </a:r>
          </a:p>
          <a:p>
            <a:r>
              <a:rPr lang="zh-CN" altLang="en-US" sz="2800" b="1">
                <a:solidFill>
                  <a:srgbClr val="000000"/>
                </a:solidFill>
              </a:rPr>
              <a:t>的面积相等，求原长方形的长与宽。</a:t>
            </a:r>
          </a:p>
        </p:txBody>
      </p:sp>
      <p:sp>
        <p:nvSpPr>
          <p:cNvPr id="228357" name="Text Box 5"/>
          <p:cNvSpPr txBox="1">
            <a:spLocks noChangeArrowheads="1"/>
          </p:cNvSpPr>
          <p:nvPr/>
        </p:nvSpPr>
        <p:spPr bwMode="auto">
          <a:xfrm>
            <a:off x="2124075" y="1773238"/>
            <a:ext cx="62531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rPr>
              <a:t>解：设长方形的长为</a:t>
            </a:r>
            <a:r>
              <a:rPr lang="en-US" altLang="zh-CN" sz="2800" b="1">
                <a:solidFill>
                  <a:srgbClr val="000000"/>
                </a:solidFill>
              </a:rPr>
              <a:t>xcm</a:t>
            </a:r>
            <a:r>
              <a:rPr lang="zh-CN" altLang="en-US" sz="2800" b="1">
                <a:solidFill>
                  <a:srgbClr val="000000"/>
                </a:solidFill>
              </a:rPr>
              <a:t>，宽为</a:t>
            </a:r>
            <a:r>
              <a:rPr lang="en-US" altLang="zh-CN" sz="2800" b="1">
                <a:solidFill>
                  <a:srgbClr val="000000"/>
                </a:solidFill>
              </a:rPr>
              <a:t>ycm</a:t>
            </a:r>
            <a:r>
              <a:rPr lang="zh-CN" altLang="en-US" sz="2800" b="1">
                <a:solidFill>
                  <a:srgbClr val="000000"/>
                </a:solidFill>
              </a:rPr>
              <a:t>，</a:t>
            </a:r>
          </a:p>
          <a:p>
            <a:r>
              <a:rPr lang="zh-CN" altLang="en-US" sz="2800" b="1">
                <a:solidFill>
                  <a:srgbClr val="000000"/>
                </a:solidFill>
              </a:rPr>
              <a:t>        由题意得：</a:t>
            </a:r>
          </a:p>
          <a:p>
            <a:r>
              <a:rPr lang="zh-CN" altLang="en-US" sz="2800" b="1">
                <a:solidFill>
                  <a:srgbClr val="000000"/>
                </a:solidFill>
              </a:rPr>
              <a:t>    </a:t>
            </a:r>
          </a:p>
        </p:txBody>
      </p:sp>
      <p:sp>
        <p:nvSpPr>
          <p:cNvPr id="11267" name="Text Box 19"/>
          <p:cNvSpPr txBox="1">
            <a:spLocks noChangeArrowheads="1"/>
          </p:cNvSpPr>
          <p:nvPr/>
        </p:nvSpPr>
        <p:spPr bwMode="auto">
          <a:xfrm>
            <a:off x="3327400" y="28003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2800">
              <a:solidFill>
                <a:srgbClr val="000000"/>
              </a:solidFill>
            </a:endParaRPr>
          </a:p>
        </p:txBody>
      </p:sp>
      <p:sp>
        <p:nvSpPr>
          <p:cNvPr id="228370" name="AutoShape 18"/>
          <p:cNvSpPr/>
          <p:nvPr/>
        </p:nvSpPr>
        <p:spPr bwMode="auto">
          <a:xfrm>
            <a:off x="5219700" y="2528888"/>
            <a:ext cx="152400" cy="914400"/>
          </a:xfrm>
          <a:prstGeom prst="leftBrace">
            <a:avLst>
              <a:gd name="adj1" fmla="val 50000"/>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graphicFrame>
        <p:nvGraphicFramePr>
          <p:cNvPr id="12294" name="Object 20"/>
          <p:cNvGraphicFramePr>
            <a:graphicFrameLocks noGrp="1"/>
          </p:cNvGraphicFramePr>
          <p:nvPr>
            <p:ph sz="half" idx="4294967295"/>
          </p:nvPr>
        </p:nvGraphicFramePr>
        <p:xfrm>
          <a:off x="5414963" y="2309813"/>
          <a:ext cx="2151062" cy="552450"/>
        </p:xfrm>
        <a:graphic>
          <a:graphicData uri="http://schemas.openxmlformats.org/presentationml/2006/ole">
            <mc:AlternateContent xmlns:mc="http://schemas.openxmlformats.org/markup-compatibility/2006">
              <mc:Choice xmlns:v="urn:schemas-microsoft-com:vml" Requires="v">
                <p:oleObj r:id="rId2" imgW="824865" imgH="203200" progId="Equations">
                  <p:embed/>
                </p:oleObj>
              </mc:Choice>
              <mc:Fallback>
                <p:oleObj r:id="rId2" imgW="824865" imgH="203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2309813"/>
                        <a:ext cx="2151062"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5" name="Object 22"/>
          <p:cNvGraphicFramePr>
            <a:graphicFrameLocks noGrp="1"/>
          </p:cNvGraphicFramePr>
          <p:nvPr>
            <p:ph sz="half" idx="4294967295"/>
          </p:nvPr>
        </p:nvGraphicFramePr>
        <p:xfrm>
          <a:off x="5414963" y="3068638"/>
          <a:ext cx="2151062" cy="546100"/>
        </p:xfrm>
        <a:graphic>
          <a:graphicData uri="http://schemas.openxmlformats.org/presentationml/2006/ole">
            <mc:AlternateContent xmlns:mc="http://schemas.openxmlformats.org/markup-compatibility/2006">
              <mc:Choice xmlns:v="urn:schemas-microsoft-com:vml" Requires="v">
                <p:oleObj r:id="rId4" imgW="837565" imgH="203200" progId="Equations">
                  <p:embed/>
                </p:oleObj>
              </mc:Choice>
              <mc:Fallback>
                <p:oleObj r:id="rId4" imgW="837565" imgH="203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963" y="3068638"/>
                        <a:ext cx="215106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4"/>
          <p:cNvGrpSpPr/>
          <p:nvPr/>
        </p:nvGrpSpPr>
        <p:grpSpPr bwMode="auto">
          <a:xfrm>
            <a:off x="250825" y="3592513"/>
            <a:ext cx="5616575" cy="3019425"/>
            <a:chOff x="158" y="2263"/>
            <a:chExt cx="3538" cy="1902"/>
          </a:xfrm>
        </p:grpSpPr>
        <p:sp>
          <p:nvSpPr>
            <p:cNvPr id="11272" name="Text Box 54"/>
            <p:cNvSpPr txBox="1">
              <a:spLocks noChangeArrowheads="1"/>
            </p:cNvSpPr>
            <p:nvPr/>
          </p:nvSpPr>
          <p:spPr bwMode="auto">
            <a:xfrm>
              <a:off x="884" y="3838"/>
              <a:ext cx="4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X-4</a:t>
              </a:r>
            </a:p>
          </p:txBody>
        </p:sp>
        <p:sp>
          <p:nvSpPr>
            <p:cNvPr id="11273" name="Rectangle 57"/>
            <p:cNvSpPr>
              <a:spLocks noChangeArrowheads="1"/>
            </p:cNvSpPr>
            <p:nvPr/>
          </p:nvSpPr>
          <p:spPr bwMode="auto">
            <a:xfrm>
              <a:off x="2472" y="3838"/>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4</a:t>
              </a:r>
            </a:p>
          </p:txBody>
        </p:sp>
        <p:grpSp>
          <p:nvGrpSpPr>
            <p:cNvPr id="11274" name="Group 62"/>
            <p:cNvGrpSpPr/>
            <p:nvPr/>
          </p:nvGrpSpPr>
          <p:grpSpPr bwMode="auto">
            <a:xfrm>
              <a:off x="158" y="2263"/>
              <a:ext cx="3538" cy="1711"/>
              <a:chOff x="158" y="2263"/>
              <a:chExt cx="3538" cy="1711"/>
            </a:xfrm>
          </p:grpSpPr>
          <p:sp>
            <p:nvSpPr>
              <p:cNvPr id="11275" name="Text Box 10"/>
              <p:cNvSpPr txBox="1">
                <a:spLocks noChangeArrowheads="1"/>
              </p:cNvSpPr>
              <p:nvPr/>
            </p:nvSpPr>
            <p:spPr bwMode="auto">
              <a:xfrm>
                <a:off x="781" y="2354"/>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2800" b="1">
                  <a:solidFill>
                    <a:srgbClr val="000000"/>
                  </a:solidFill>
                </a:endParaRPr>
              </a:p>
            </p:txBody>
          </p:sp>
          <p:sp>
            <p:nvSpPr>
              <p:cNvPr id="11276" name="Text Box 13"/>
              <p:cNvSpPr txBox="1">
                <a:spLocks noChangeArrowheads="1"/>
              </p:cNvSpPr>
              <p:nvPr/>
            </p:nvSpPr>
            <p:spPr bwMode="auto">
              <a:xfrm>
                <a:off x="1280" y="226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2800">
                  <a:solidFill>
                    <a:srgbClr val="000000"/>
                  </a:solidFill>
                </a:endParaRPr>
              </a:p>
            </p:txBody>
          </p:sp>
          <p:sp>
            <p:nvSpPr>
              <p:cNvPr id="11277" name="Text Box 17"/>
              <p:cNvSpPr txBox="1">
                <a:spLocks noChangeArrowheads="1"/>
              </p:cNvSpPr>
              <p:nvPr/>
            </p:nvSpPr>
            <p:spPr bwMode="auto">
              <a:xfrm>
                <a:off x="645" y="2308"/>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2800">
                  <a:solidFill>
                    <a:srgbClr val="000000"/>
                  </a:solidFill>
                </a:endParaRPr>
              </a:p>
            </p:txBody>
          </p:sp>
          <p:grpSp>
            <p:nvGrpSpPr>
              <p:cNvPr id="11278" name="Group 32"/>
              <p:cNvGrpSpPr/>
              <p:nvPr/>
            </p:nvGrpSpPr>
            <p:grpSpPr bwMode="auto">
              <a:xfrm>
                <a:off x="385" y="3157"/>
                <a:ext cx="3311" cy="817"/>
                <a:chOff x="385" y="3157"/>
                <a:chExt cx="3311" cy="817"/>
              </a:xfrm>
            </p:grpSpPr>
            <p:sp>
              <p:nvSpPr>
                <p:cNvPr id="11279" name="Line 26"/>
                <p:cNvSpPr>
                  <a:spLocks noChangeShapeType="1"/>
                </p:cNvSpPr>
                <p:nvPr/>
              </p:nvSpPr>
              <p:spPr bwMode="auto">
                <a:xfrm>
                  <a:off x="385" y="3974"/>
                  <a:ext cx="299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11280" name="Line 27"/>
                <p:cNvSpPr>
                  <a:spLocks noChangeShapeType="1"/>
                </p:cNvSpPr>
                <p:nvPr/>
              </p:nvSpPr>
              <p:spPr bwMode="auto">
                <a:xfrm>
                  <a:off x="430" y="3838"/>
                  <a:ext cx="326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1" name="Line 28"/>
                <p:cNvSpPr>
                  <a:spLocks noChangeShapeType="1"/>
                </p:cNvSpPr>
                <p:nvPr/>
              </p:nvSpPr>
              <p:spPr bwMode="auto">
                <a:xfrm flipV="1">
                  <a:off x="431" y="3158"/>
                  <a:ext cx="0"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2" name="Line 29"/>
                <p:cNvSpPr>
                  <a:spLocks noChangeShapeType="1"/>
                </p:cNvSpPr>
                <p:nvPr/>
              </p:nvSpPr>
              <p:spPr bwMode="auto">
                <a:xfrm>
                  <a:off x="430" y="3157"/>
                  <a:ext cx="3264"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3" name="Line 31"/>
                <p:cNvSpPr>
                  <a:spLocks noChangeShapeType="1"/>
                </p:cNvSpPr>
                <p:nvPr/>
              </p:nvSpPr>
              <p:spPr bwMode="auto">
                <a:xfrm flipV="1">
                  <a:off x="3695" y="3157"/>
                  <a:ext cx="0"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1284" name="Line 33"/>
              <p:cNvSpPr>
                <a:spLocks noChangeShapeType="1"/>
              </p:cNvSpPr>
              <p:nvPr/>
            </p:nvSpPr>
            <p:spPr bwMode="auto">
              <a:xfrm flipV="1">
                <a:off x="2018" y="3158"/>
                <a:ext cx="0" cy="68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5" name="Line 35"/>
              <p:cNvSpPr>
                <a:spLocks noChangeShapeType="1"/>
              </p:cNvSpPr>
              <p:nvPr/>
            </p:nvSpPr>
            <p:spPr bwMode="auto">
              <a:xfrm flipV="1">
                <a:off x="430" y="2432"/>
                <a:ext cx="0" cy="72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6" name="Line 36"/>
              <p:cNvSpPr>
                <a:spLocks noChangeShapeType="1"/>
              </p:cNvSpPr>
              <p:nvPr/>
            </p:nvSpPr>
            <p:spPr bwMode="auto">
              <a:xfrm flipV="1">
                <a:off x="2018" y="2432"/>
                <a:ext cx="0" cy="726"/>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7" name="Line 37"/>
              <p:cNvSpPr>
                <a:spLocks noChangeShapeType="1"/>
              </p:cNvSpPr>
              <p:nvPr/>
            </p:nvSpPr>
            <p:spPr bwMode="auto">
              <a:xfrm>
                <a:off x="431" y="2432"/>
                <a:ext cx="1587"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8" name="Line 38"/>
              <p:cNvSpPr>
                <a:spLocks noChangeShapeType="1"/>
              </p:cNvSpPr>
              <p:nvPr/>
            </p:nvSpPr>
            <p:spPr bwMode="auto">
              <a:xfrm flipH="1">
                <a:off x="430" y="3157"/>
                <a:ext cx="181" cy="22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89" name="Line 39"/>
              <p:cNvSpPr>
                <a:spLocks noChangeShapeType="1"/>
              </p:cNvSpPr>
              <p:nvPr/>
            </p:nvSpPr>
            <p:spPr bwMode="auto">
              <a:xfrm flipH="1">
                <a:off x="431" y="3158"/>
                <a:ext cx="317" cy="31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0" name="Line 40"/>
              <p:cNvSpPr>
                <a:spLocks noChangeShapeType="1"/>
              </p:cNvSpPr>
              <p:nvPr/>
            </p:nvSpPr>
            <p:spPr bwMode="auto">
              <a:xfrm flipH="1">
                <a:off x="431" y="3158"/>
                <a:ext cx="453" cy="454"/>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1" name="Line 41"/>
              <p:cNvSpPr>
                <a:spLocks noChangeShapeType="1"/>
              </p:cNvSpPr>
              <p:nvPr/>
            </p:nvSpPr>
            <p:spPr bwMode="auto">
              <a:xfrm flipH="1">
                <a:off x="431" y="3158"/>
                <a:ext cx="589" cy="59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2" name="Line 42"/>
              <p:cNvSpPr>
                <a:spLocks noChangeShapeType="1"/>
              </p:cNvSpPr>
              <p:nvPr/>
            </p:nvSpPr>
            <p:spPr bwMode="auto">
              <a:xfrm flipH="1">
                <a:off x="476" y="3158"/>
                <a:ext cx="680"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3" name="Line 43"/>
              <p:cNvSpPr>
                <a:spLocks noChangeShapeType="1"/>
              </p:cNvSpPr>
              <p:nvPr/>
            </p:nvSpPr>
            <p:spPr bwMode="auto">
              <a:xfrm flipH="1">
                <a:off x="612" y="3158"/>
                <a:ext cx="680"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4" name="Line 44"/>
              <p:cNvSpPr>
                <a:spLocks noChangeShapeType="1"/>
              </p:cNvSpPr>
              <p:nvPr/>
            </p:nvSpPr>
            <p:spPr bwMode="auto">
              <a:xfrm flipH="1">
                <a:off x="748" y="3158"/>
                <a:ext cx="681"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5" name="Line 45"/>
              <p:cNvSpPr>
                <a:spLocks noChangeShapeType="1"/>
              </p:cNvSpPr>
              <p:nvPr/>
            </p:nvSpPr>
            <p:spPr bwMode="auto">
              <a:xfrm flipH="1">
                <a:off x="884" y="3158"/>
                <a:ext cx="681"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6" name="Line 46"/>
              <p:cNvSpPr>
                <a:spLocks noChangeShapeType="1"/>
              </p:cNvSpPr>
              <p:nvPr/>
            </p:nvSpPr>
            <p:spPr bwMode="auto">
              <a:xfrm flipH="1">
                <a:off x="1020" y="3158"/>
                <a:ext cx="681"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7" name="Line 47"/>
              <p:cNvSpPr>
                <a:spLocks noChangeShapeType="1"/>
              </p:cNvSpPr>
              <p:nvPr/>
            </p:nvSpPr>
            <p:spPr bwMode="auto">
              <a:xfrm flipH="1">
                <a:off x="1156" y="3158"/>
                <a:ext cx="680"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8" name="Line 48"/>
              <p:cNvSpPr>
                <a:spLocks noChangeShapeType="1"/>
              </p:cNvSpPr>
              <p:nvPr/>
            </p:nvSpPr>
            <p:spPr bwMode="auto">
              <a:xfrm flipH="1">
                <a:off x="1292" y="3158"/>
                <a:ext cx="681" cy="68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299" name="Line 49"/>
              <p:cNvSpPr>
                <a:spLocks noChangeShapeType="1"/>
              </p:cNvSpPr>
              <p:nvPr/>
            </p:nvSpPr>
            <p:spPr bwMode="auto">
              <a:xfrm flipH="1">
                <a:off x="1429" y="3249"/>
                <a:ext cx="589" cy="589"/>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300" name="Line 51"/>
              <p:cNvSpPr>
                <a:spLocks noChangeShapeType="1"/>
              </p:cNvSpPr>
              <p:nvPr/>
            </p:nvSpPr>
            <p:spPr bwMode="auto">
              <a:xfrm flipH="1">
                <a:off x="1565" y="3385"/>
                <a:ext cx="453" cy="453"/>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301" name="Line 52"/>
              <p:cNvSpPr>
                <a:spLocks noChangeShapeType="1"/>
              </p:cNvSpPr>
              <p:nvPr/>
            </p:nvSpPr>
            <p:spPr bwMode="auto">
              <a:xfrm flipH="1">
                <a:off x="1701" y="3521"/>
                <a:ext cx="317" cy="317"/>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302" name="Line 53"/>
              <p:cNvSpPr>
                <a:spLocks noChangeShapeType="1"/>
              </p:cNvSpPr>
              <p:nvPr/>
            </p:nvSpPr>
            <p:spPr bwMode="auto">
              <a:xfrm flipH="1">
                <a:off x="1837" y="3657"/>
                <a:ext cx="181" cy="181"/>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1303" name="Rectangle 58"/>
              <p:cNvSpPr>
                <a:spLocks noChangeArrowheads="1"/>
              </p:cNvSpPr>
              <p:nvPr/>
            </p:nvSpPr>
            <p:spPr bwMode="auto">
              <a:xfrm>
                <a:off x="158" y="3339"/>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y</a:t>
                </a:r>
              </a:p>
            </p:txBody>
          </p:sp>
          <p:sp>
            <p:nvSpPr>
              <p:cNvPr id="11304" name="Rectangle 59"/>
              <p:cNvSpPr>
                <a:spLocks noChangeArrowheads="1"/>
              </p:cNvSpPr>
              <p:nvPr/>
            </p:nvSpPr>
            <p:spPr bwMode="auto">
              <a:xfrm>
                <a:off x="158" y="261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2</a:t>
                </a:r>
              </a:p>
            </p:txBody>
          </p:sp>
          <p:sp>
            <p:nvSpPr>
              <p:cNvPr id="11305" name="Rectangle 60"/>
              <p:cNvSpPr>
                <a:spLocks noChangeArrowheads="1"/>
              </p:cNvSpPr>
              <p:nvPr/>
            </p:nvSpPr>
            <p:spPr bwMode="auto">
              <a:xfrm>
                <a:off x="2653" y="332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Ⅰ</a:t>
                </a:r>
              </a:p>
            </p:txBody>
          </p:sp>
          <p:sp>
            <p:nvSpPr>
              <p:cNvPr id="11306" name="Rectangle 61"/>
              <p:cNvSpPr>
                <a:spLocks noChangeArrowheads="1"/>
              </p:cNvSpPr>
              <p:nvPr/>
            </p:nvSpPr>
            <p:spPr bwMode="auto">
              <a:xfrm>
                <a:off x="975" y="2555"/>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00"/>
                    </a:solidFill>
                  </a:rPr>
                  <a:t>Ⅱ</a:t>
                </a:r>
              </a:p>
            </p:txBody>
          </p:sp>
        </p:grpSp>
      </p:grpSp>
    </p:spTree>
    <p:extLst>
      <p:ext uri="{BB962C8B-B14F-4D97-AF65-F5344CB8AC3E}">
        <p14:creationId xmlns:p14="http://schemas.microsoft.com/office/powerpoint/2010/main" val="290468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8357"/>
                                        </p:tgtEl>
                                        <p:attrNameLst>
                                          <p:attrName>style.visibility</p:attrName>
                                        </p:attrNameLst>
                                      </p:cBhvr>
                                      <p:to>
                                        <p:strVal val="visible"/>
                                      </p:to>
                                    </p:set>
                                    <p:anim calcmode="lin" valueType="num">
                                      <p:cBhvr>
                                        <p:cTn id="7" dur="1000" fill="hold"/>
                                        <p:tgtEl>
                                          <p:spTgt spid="228357"/>
                                        </p:tgtEl>
                                        <p:attrNameLst>
                                          <p:attrName>ppt_w</p:attrName>
                                        </p:attrNameLst>
                                      </p:cBhvr>
                                      <p:tavLst>
                                        <p:tav tm="0">
                                          <p:val>
                                            <p:strVal val="#ppt_w*0.70"/>
                                          </p:val>
                                        </p:tav>
                                        <p:tav tm="100000">
                                          <p:val>
                                            <p:strVal val="#ppt_w"/>
                                          </p:val>
                                        </p:tav>
                                      </p:tavLst>
                                    </p:anim>
                                    <p:anim calcmode="lin" valueType="num">
                                      <p:cBhvr>
                                        <p:cTn id="8" dur="1000" fill="hold"/>
                                        <p:tgtEl>
                                          <p:spTgt spid="228357"/>
                                        </p:tgtEl>
                                        <p:attrNameLst>
                                          <p:attrName>ppt_h</p:attrName>
                                        </p:attrNameLst>
                                      </p:cBhvr>
                                      <p:tavLst>
                                        <p:tav tm="0">
                                          <p:val>
                                            <p:strVal val="#ppt_h"/>
                                          </p:val>
                                        </p:tav>
                                        <p:tav tm="100000">
                                          <p:val>
                                            <p:strVal val="#ppt_h"/>
                                          </p:val>
                                        </p:tav>
                                      </p:tavLst>
                                    </p:anim>
                                    <p:animEffect transition="in" filter="fade">
                                      <p:cBhvr>
                                        <p:cTn id="9" dur="1000"/>
                                        <p:tgtEl>
                                          <p:spTgt spid="22835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2294"/>
                                        </p:tgtEl>
                                        <p:attrNameLst>
                                          <p:attrName>style.visibility</p:attrName>
                                        </p:attrNameLst>
                                      </p:cBhvr>
                                      <p:to>
                                        <p:strVal val="visible"/>
                                      </p:to>
                                    </p:set>
                                    <p:anim calcmode="lin" valueType="num">
                                      <p:cBhvr>
                                        <p:cTn id="21" dur="1000" fill="hold"/>
                                        <p:tgtEl>
                                          <p:spTgt spid="12294"/>
                                        </p:tgtEl>
                                        <p:attrNameLst>
                                          <p:attrName>ppt_w</p:attrName>
                                        </p:attrNameLst>
                                      </p:cBhvr>
                                      <p:tavLst>
                                        <p:tav tm="0">
                                          <p:val>
                                            <p:strVal val="#ppt_w*0.70"/>
                                          </p:val>
                                        </p:tav>
                                        <p:tav tm="100000">
                                          <p:val>
                                            <p:strVal val="#ppt_w"/>
                                          </p:val>
                                        </p:tav>
                                      </p:tavLst>
                                    </p:anim>
                                    <p:anim calcmode="lin" valueType="num">
                                      <p:cBhvr>
                                        <p:cTn id="22" dur="1000" fill="hold"/>
                                        <p:tgtEl>
                                          <p:spTgt spid="12294"/>
                                        </p:tgtEl>
                                        <p:attrNameLst>
                                          <p:attrName>ppt_h</p:attrName>
                                        </p:attrNameLst>
                                      </p:cBhvr>
                                      <p:tavLst>
                                        <p:tav tm="0">
                                          <p:val>
                                            <p:strVal val="#ppt_h"/>
                                          </p:val>
                                        </p:tav>
                                        <p:tav tm="100000">
                                          <p:val>
                                            <p:strVal val="#ppt_h"/>
                                          </p:val>
                                        </p:tav>
                                      </p:tavLst>
                                    </p:anim>
                                    <p:animEffect transition="in" filter="fade">
                                      <p:cBhvr>
                                        <p:cTn id="23" dur="1000"/>
                                        <p:tgtEl>
                                          <p:spTgt spid="12294"/>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2295"/>
                                        </p:tgtEl>
                                        <p:attrNameLst>
                                          <p:attrName>style.visibility</p:attrName>
                                        </p:attrNameLst>
                                      </p:cBhvr>
                                      <p:to>
                                        <p:strVal val="visible"/>
                                      </p:to>
                                    </p:set>
                                    <p:anim calcmode="lin" valueType="num">
                                      <p:cBhvr>
                                        <p:cTn id="28" dur="1000" fill="hold"/>
                                        <p:tgtEl>
                                          <p:spTgt spid="12295"/>
                                        </p:tgtEl>
                                        <p:attrNameLst>
                                          <p:attrName>ppt_w</p:attrName>
                                        </p:attrNameLst>
                                      </p:cBhvr>
                                      <p:tavLst>
                                        <p:tav tm="0">
                                          <p:val>
                                            <p:strVal val="#ppt_w*0.70"/>
                                          </p:val>
                                        </p:tav>
                                        <p:tav tm="100000">
                                          <p:val>
                                            <p:strVal val="#ppt_w"/>
                                          </p:val>
                                        </p:tav>
                                      </p:tavLst>
                                    </p:anim>
                                    <p:anim calcmode="lin" valueType="num">
                                      <p:cBhvr>
                                        <p:cTn id="29" dur="1000" fill="hold"/>
                                        <p:tgtEl>
                                          <p:spTgt spid="12295"/>
                                        </p:tgtEl>
                                        <p:attrNameLst>
                                          <p:attrName>ppt_h</p:attrName>
                                        </p:attrNameLst>
                                      </p:cBhvr>
                                      <p:tavLst>
                                        <p:tav tm="0">
                                          <p:val>
                                            <p:strVal val="#ppt_h"/>
                                          </p:val>
                                        </p:tav>
                                        <p:tav tm="100000">
                                          <p:val>
                                            <p:strVal val="#ppt_h"/>
                                          </p:val>
                                        </p:tav>
                                      </p:tavLst>
                                    </p:anim>
                                    <p:animEffect transition="in" filter="fade">
                                      <p:cBhvr>
                                        <p:cTn id="30" dur="1000"/>
                                        <p:tgtEl>
                                          <p:spTgt spid="12295"/>
                                        </p:tgtEl>
                                      </p:cBhvr>
                                    </p:animEffect>
                                  </p:childTnLst>
                                </p:cTn>
                              </p:par>
                            </p:childTnLst>
                          </p:cTn>
                        </p:par>
                      </p:childTnLst>
                    </p:cTn>
                  </p:par>
                  <p:par>
                    <p:cTn id="31" fill="hold">
                      <p:stCondLst>
                        <p:cond delay="indefinite"/>
                      </p:stCondLst>
                      <p:childTnLst>
                        <p:par>
                          <p:cTn id="32" fill="hold">
                            <p:stCondLst>
                              <p:cond delay="0"/>
                            </p:stCondLst>
                            <p:childTnLst>
                              <p:par>
                                <p:cTn id="33" presetID="15" presetClass="entr" presetSubtype="0" fill="hold" grpId="0" nodeType="clickEffect">
                                  <p:stCondLst>
                                    <p:cond delay="0"/>
                                  </p:stCondLst>
                                  <p:childTnLst>
                                    <p:set>
                                      <p:cBhvr>
                                        <p:cTn id="34" dur="1" fill="hold">
                                          <p:stCondLst>
                                            <p:cond delay="0"/>
                                          </p:stCondLst>
                                        </p:cTn>
                                        <p:tgtEl>
                                          <p:spTgt spid="228370"/>
                                        </p:tgtEl>
                                        <p:attrNameLst>
                                          <p:attrName>style.visibility</p:attrName>
                                        </p:attrNameLst>
                                      </p:cBhvr>
                                      <p:to>
                                        <p:strVal val="visible"/>
                                      </p:to>
                                    </p:set>
                                    <p:anim calcmode="lin" valueType="num">
                                      <p:cBhvr>
                                        <p:cTn id="35" dur="1000" fill="hold"/>
                                        <p:tgtEl>
                                          <p:spTgt spid="228370"/>
                                        </p:tgtEl>
                                        <p:attrNameLst>
                                          <p:attrName>ppt_w</p:attrName>
                                        </p:attrNameLst>
                                      </p:cBhvr>
                                      <p:tavLst>
                                        <p:tav tm="0">
                                          <p:val>
                                            <p:fltVal val="0"/>
                                          </p:val>
                                        </p:tav>
                                        <p:tav tm="100000">
                                          <p:val>
                                            <p:strVal val="#ppt_w"/>
                                          </p:val>
                                        </p:tav>
                                      </p:tavLst>
                                    </p:anim>
                                    <p:anim calcmode="lin" valueType="num">
                                      <p:cBhvr>
                                        <p:cTn id="36" dur="1000" fill="hold"/>
                                        <p:tgtEl>
                                          <p:spTgt spid="228370"/>
                                        </p:tgtEl>
                                        <p:attrNameLst>
                                          <p:attrName>ppt_h</p:attrName>
                                        </p:attrNameLst>
                                      </p:cBhvr>
                                      <p:tavLst>
                                        <p:tav tm="0">
                                          <p:val>
                                            <p:fltVal val="0"/>
                                          </p:val>
                                        </p:tav>
                                        <p:tav tm="100000">
                                          <p:val>
                                            <p:strVal val="#ppt_h"/>
                                          </p:val>
                                        </p:tav>
                                      </p:tavLst>
                                    </p:anim>
                                    <p:anim calcmode="lin" valueType="num">
                                      <p:cBhvr>
                                        <p:cTn id="37" dur="1000" fill="hold"/>
                                        <p:tgtEl>
                                          <p:spTgt spid="228370"/>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22837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p:bldP spid="22837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Text Box 3"/>
          <p:cNvSpPr txBox="1">
            <a:spLocks noChangeArrowheads="1"/>
          </p:cNvSpPr>
          <p:nvPr/>
        </p:nvSpPr>
        <p:spPr bwMode="auto">
          <a:xfrm>
            <a:off x="304800" y="1187450"/>
            <a:ext cx="8610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ea typeface="楷体_GB2312" panose="02010609030101010101" pitchFamily="49" charset="-122"/>
              </a:rPr>
              <a:t>里有</a:t>
            </a:r>
            <a:r>
              <a:rPr lang="en-US" altLang="zh-CN" sz="2800" b="1">
                <a:solidFill>
                  <a:srgbClr val="000000"/>
                </a:solidFill>
                <a:latin typeface="Times New Roman" panose="02020603050405020304" pitchFamily="18" charset="0"/>
                <a:ea typeface="楷体_GB2312" panose="02010609030101010101" pitchFamily="49" charset="-122"/>
              </a:rPr>
              <a:t>1000</a:t>
            </a:r>
            <a:r>
              <a:rPr lang="zh-CN" altLang="en-US" sz="2800" b="1">
                <a:solidFill>
                  <a:srgbClr val="000000"/>
                </a:solidFill>
                <a:latin typeface="Times New Roman" panose="02020603050405020304" pitchFamily="18" charset="0"/>
                <a:ea typeface="楷体_GB2312" panose="02010609030101010101" pitchFamily="49" charset="-122"/>
              </a:rPr>
              <a:t>张正方形纸板和</a:t>
            </a:r>
            <a:r>
              <a:rPr lang="en-US" altLang="zh-CN" sz="2800" b="1">
                <a:solidFill>
                  <a:srgbClr val="000000"/>
                </a:solidFill>
                <a:latin typeface="Times New Roman" panose="02020603050405020304" pitchFamily="18" charset="0"/>
                <a:ea typeface="楷体_GB2312" panose="02010609030101010101" pitchFamily="49" charset="-122"/>
              </a:rPr>
              <a:t>2000</a:t>
            </a:r>
            <a:r>
              <a:rPr lang="zh-CN" altLang="en-US" sz="2800" b="1">
                <a:solidFill>
                  <a:srgbClr val="000000"/>
                </a:solidFill>
                <a:latin typeface="Times New Roman" panose="02020603050405020304" pitchFamily="18" charset="0"/>
                <a:ea typeface="楷体_GB2312" panose="02010609030101010101" pitchFamily="49" charset="-122"/>
              </a:rPr>
              <a:t>张长方形纸板，问两种纸盒各做多少只，恰好使库存的纸板用完？</a:t>
            </a:r>
          </a:p>
        </p:txBody>
      </p:sp>
      <p:sp>
        <p:nvSpPr>
          <p:cNvPr id="236548" name="Text Box 4"/>
          <p:cNvSpPr txBox="1">
            <a:spLocks noChangeArrowheads="1"/>
          </p:cNvSpPr>
          <p:nvPr/>
        </p:nvSpPr>
        <p:spPr bwMode="auto">
          <a:xfrm>
            <a:off x="3962400" y="36576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竖式纸盒展开图</a:t>
            </a:r>
          </a:p>
        </p:txBody>
      </p:sp>
      <p:sp>
        <p:nvSpPr>
          <p:cNvPr id="236549" name="Text Box 5"/>
          <p:cNvSpPr txBox="1">
            <a:spLocks noChangeArrowheads="1"/>
          </p:cNvSpPr>
          <p:nvPr/>
        </p:nvSpPr>
        <p:spPr bwMode="auto">
          <a:xfrm>
            <a:off x="6324600" y="36576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横式纸盒展开图</a:t>
            </a:r>
          </a:p>
        </p:txBody>
      </p:sp>
      <p:sp>
        <p:nvSpPr>
          <p:cNvPr id="12292" name="Rectangle 6"/>
          <p:cNvSpPr>
            <a:spLocks noChangeArrowheads="1"/>
          </p:cNvSpPr>
          <p:nvPr/>
        </p:nvSpPr>
        <p:spPr bwMode="auto">
          <a:xfrm>
            <a:off x="228600" y="166688"/>
            <a:ext cx="2236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FF"/>
                </a:solidFill>
                <a:latin typeface="Times New Roman" panose="02020603050405020304" pitchFamily="18" charset="0"/>
                <a:ea typeface="楷体_GB2312" panose="02010609030101010101" pitchFamily="49" charset="-122"/>
              </a:rPr>
              <a:t>例</a:t>
            </a:r>
            <a:r>
              <a:rPr lang="en-US" altLang="zh-CN" sz="2800" b="1">
                <a:solidFill>
                  <a:srgbClr val="FF00FF"/>
                </a:solidFill>
                <a:latin typeface="Times New Roman" panose="02020603050405020304" pitchFamily="18" charset="0"/>
                <a:ea typeface="楷体_GB2312" panose="02010609030101010101" pitchFamily="49" charset="-122"/>
              </a:rPr>
              <a:t>4</a:t>
            </a:r>
            <a:r>
              <a:rPr lang="en-US" altLang="zh-CN" sz="2800" b="1">
                <a:solidFill>
                  <a:prstClr val="black"/>
                </a:solidFill>
                <a:latin typeface="Times New Roman" panose="02020603050405020304" pitchFamily="18" charset="0"/>
                <a:ea typeface="楷体_GB2312" panose="02010609030101010101" pitchFamily="49" charset="-122"/>
              </a:rPr>
              <a:t> </a:t>
            </a:r>
            <a:r>
              <a:rPr lang="zh-CN" altLang="en-US" sz="2800" b="1">
                <a:solidFill>
                  <a:srgbClr val="000000"/>
                </a:solidFill>
                <a:latin typeface="Times New Roman" panose="02020603050405020304" pitchFamily="18" charset="0"/>
                <a:ea typeface="楷体_GB2312" panose="02010609030101010101" pitchFamily="49" charset="-122"/>
              </a:rPr>
              <a:t>用如图一</a:t>
            </a:r>
          </a:p>
        </p:txBody>
      </p:sp>
      <p:sp>
        <p:nvSpPr>
          <p:cNvPr id="236551" name="Rectangle 7"/>
          <p:cNvSpPr>
            <a:spLocks noChangeArrowheads="1"/>
          </p:cNvSpPr>
          <p:nvPr/>
        </p:nvSpPr>
        <p:spPr bwMode="auto">
          <a:xfrm>
            <a:off x="2286000" y="152400"/>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中的长方形和正方形纸板作侧面和底面，</a:t>
            </a:r>
          </a:p>
        </p:txBody>
      </p:sp>
      <p:sp>
        <p:nvSpPr>
          <p:cNvPr id="236552" name="Rectangle 8"/>
          <p:cNvSpPr>
            <a:spLocks noChangeArrowheads="1"/>
          </p:cNvSpPr>
          <p:nvPr/>
        </p:nvSpPr>
        <p:spPr bwMode="auto">
          <a:xfrm>
            <a:off x="304800" y="685800"/>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做成如图二</a:t>
            </a:r>
          </a:p>
        </p:txBody>
      </p:sp>
      <p:sp>
        <p:nvSpPr>
          <p:cNvPr id="236553" name="Rectangle 9"/>
          <p:cNvSpPr>
            <a:spLocks noChangeArrowheads="1"/>
          </p:cNvSpPr>
          <p:nvPr/>
        </p:nvSpPr>
        <p:spPr bwMode="auto">
          <a:xfrm>
            <a:off x="2057400" y="685800"/>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中竖式和横式的两种无盖纸盒。现在仓库</a:t>
            </a:r>
          </a:p>
        </p:txBody>
      </p:sp>
      <p:grpSp>
        <p:nvGrpSpPr>
          <p:cNvPr id="2" name="Group 28"/>
          <p:cNvGrpSpPr/>
          <p:nvPr/>
        </p:nvGrpSpPr>
        <p:grpSpPr bwMode="auto">
          <a:xfrm>
            <a:off x="684213" y="2420938"/>
            <a:ext cx="981075" cy="1404937"/>
            <a:chOff x="431" y="1525"/>
            <a:chExt cx="618" cy="885"/>
          </a:xfrm>
        </p:grpSpPr>
        <p:sp>
          <p:nvSpPr>
            <p:cNvPr id="12297" name="Text Box 29"/>
            <p:cNvSpPr txBox="1">
              <a:spLocks noChangeArrowheads="1"/>
            </p:cNvSpPr>
            <p:nvPr/>
          </p:nvSpPr>
          <p:spPr bwMode="auto">
            <a:xfrm>
              <a:off x="432" y="216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图一</a:t>
              </a:r>
            </a:p>
          </p:txBody>
        </p:sp>
        <p:graphicFrame>
          <p:nvGraphicFramePr>
            <p:cNvPr id="12298" name="Object 30"/>
            <p:cNvGraphicFramePr/>
            <p:nvPr/>
          </p:nvGraphicFramePr>
          <p:xfrm>
            <a:off x="431" y="1525"/>
            <a:ext cx="618" cy="528"/>
          </p:xfrm>
          <a:graphic>
            <a:graphicData uri="http://schemas.openxmlformats.org/presentationml/2006/ole">
              <mc:AlternateContent xmlns:mc="http://schemas.openxmlformats.org/markup-compatibility/2006">
                <mc:Choice xmlns:v="urn:schemas-microsoft-com:vml" Requires="v">
                  <p:oleObj r:id="rId2" imgW="981075" imgH="838200" progId="PBrush">
                    <p:embed/>
                  </p:oleObj>
                </mc:Choice>
                <mc:Fallback>
                  <p:oleObj r:id="rId2" imgW="981075" imgH="838200" progId="PBrush">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525"/>
                          <a:ext cx="618"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31"/>
          <p:cNvGrpSpPr/>
          <p:nvPr/>
        </p:nvGrpSpPr>
        <p:grpSpPr bwMode="auto">
          <a:xfrm>
            <a:off x="2195513" y="2349500"/>
            <a:ext cx="1666875" cy="1476375"/>
            <a:chOff x="1383" y="1480"/>
            <a:chExt cx="1050" cy="930"/>
          </a:xfrm>
        </p:grpSpPr>
        <p:sp>
          <p:nvSpPr>
            <p:cNvPr id="12300" name="Text Box 32"/>
            <p:cNvSpPr txBox="1">
              <a:spLocks noChangeArrowheads="1"/>
            </p:cNvSpPr>
            <p:nvPr/>
          </p:nvSpPr>
          <p:spPr bwMode="auto">
            <a:xfrm>
              <a:off x="1584" y="216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图二</a:t>
              </a:r>
            </a:p>
          </p:txBody>
        </p:sp>
        <p:graphicFrame>
          <p:nvGraphicFramePr>
            <p:cNvPr id="12301" name="Object 33"/>
            <p:cNvGraphicFramePr/>
            <p:nvPr/>
          </p:nvGraphicFramePr>
          <p:xfrm>
            <a:off x="1383" y="1480"/>
            <a:ext cx="1050" cy="618"/>
          </p:xfrm>
          <a:graphic>
            <a:graphicData uri="http://schemas.openxmlformats.org/presentationml/2006/ole">
              <mc:AlternateContent xmlns:mc="http://schemas.openxmlformats.org/markup-compatibility/2006">
                <mc:Choice xmlns:v="urn:schemas-microsoft-com:vml" Requires="v">
                  <p:oleObj r:id="rId4" imgW="1666875" imgH="981075" progId="PBrush">
                    <p:embed/>
                  </p:oleObj>
                </mc:Choice>
                <mc:Fallback>
                  <p:oleObj r:id="rId4" imgW="1666875" imgH="981075" progId="PBrush">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 y="1480"/>
                          <a:ext cx="1050" cy="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327" name="Object 34"/>
          <p:cNvGraphicFramePr/>
          <p:nvPr/>
        </p:nvGraphicFramePr>
        <p:xfrm>
          <a:off x="4211638" y="2349500"/>
          <a:ext cx="1762125" cy="1209675"/>
        </p:xfrm>
        <a:graphic>
          <a:graphicData uri="http://schemas.openxmlformats.org/presentationml/2006/ole">
            <mc:AlternateContent xmlns:mc="http://schemas.openxmlformats.org/markup-compatibility/2006">
              <mc:Choice xmlns:v="urn:schemas-microsoft-com:vml" Requires="v">
                <p:oleObj r:id="rId6" imgW="1762125" imgH="1209675" progId="PBrush">
                  <p:embed/>
                </p:oleObj>
              </mc:Choice>
              <mc:Fallback>
                <p:oleObj r:id="rId6" imgW="1762125" imgH="1209675" progId="PBrush">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2349500"/>
                        <a:ext cx="1762125"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8" name="Object 35"/>
          <p:cNvGraphicFramePr/>
          <p:nvPr/>
        </p:nvGraphicFramePr>
        <p:xfrm>
          <a:off x="6588125" y="2276475"/>
          <a:ext cx="1647825" cy="1276350"/>
        </p:xfrm>
        <a:graphic>
          <a:graphicData uri="http://schemas.openxmlformats.org/presentationml/2006/ole">
            <mc:AlternateContent xmlns:mc="http://schemas.openxmlformats.org/markup-compatibility/2006">
              <mc:Choice xmlns:v="urn:schemas-microsoft-com:vml" Requires="v">
                <p:oleObj r:id="rId8" imgW="1647825" imgH="1276350" progId="PBrush">
                  <p:embed/>
                </p:oleObj>
              </mc:Choice>
              <mc:Fallback>
                <p:oleObj r:id="rId8" imgW="1647825" imgH="1276350" progId="PBrush">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25" y="2276475"/>
                        <a:ext cx="1647825" cy="127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9" name="表格 13328"/>
          <p:cNvGraphicFramePr/>
          <p:nvPr/>
        </p:nvGraphicFramePr>
        <p:xfrm>
          <a:off x="539750" y="4652963"/>
          <a:ext cx="7993063" cy="2051050"/>
        </p:xfrm>
        <a:graphic>
          <a:graphicData uri="http://schemas.openxmlformats.org/drawingml/2006/table">
            <a:tbl>
              <a:tblPr/>
              <a:tblGrid>
                <a:gridCol w="2663825">
                  <a:extLst>
                    <a:ext uri="{9D8B030D-6E8A-4147-A177-3AD203B41FA5}">
                      <a16:colId xmlns:a16="http://schemas.microsoft.com/office/drawing/2014/main" val="20000"/>
                    </a:ext>
                  </a:extLst>
                </a:gridCol>
                <a:gridCol w="1944688">
                  <a:extLst>
                    <a:ext uri="{9D8B030D-6E8A-4147-A177-3AD203B41FA5}">
                      <a16:colId xmlns:a16="http://schemas.microsoft.com/office/drawing/2014/main" val="20001"/>
                    </a:ext>
                  </a:extLst>
                </a:gridCol>
                <a:gridCol w="1944687">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tblGrid>
              <a:tr h="941388">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4037">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5625">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buNone/>
                      </a:pPr>
                      <a:endParaRPr lang="zh-CN" altLang="zh-CN" dirty="0"/>
                    </a:p>
                  </a:txBody>
                  <a:tcPr>
                    <a:lnL w="19050" cap="flat" cmpd="sng">
                      <a:solidFill>
                        <a:srgbClr val="000000"/>
                      </a:solidFill>
                      <a:prstDash val="solid"/>
                      <a:headEnd type="none" w="med" len="med"/>
                      <a:tailEnd type="none" w="med" len="med"/>
                    </a:lnL>
                    <a:lnR w="19050" cap="flat" cmpd="sng">
                      <a:solidFill>
                        <a:srgbClr val="000000"/>
                      </a:solidFill>
                      <a:prstDash val="solid"/>
                      <a:headEnd type="none" w="med" len="med"/>
                      <a:tailEnd type="none" w="med" len="med"/>
                    </a:lnR>
                    <a:lnT w="19050" cap="flat" cmpd="sng">
                      <a:solidFill>
                        <a:srgbClr val="000000"/>
                      </a:solidFill>
                      <a:prstDash val="solid"/>
                      <a:headEnd type="none" w="med" len="med"/>
                      <a:tailEnd type="none" w="med" len="med"/>
                    </a:lnT>
                    <a:lnB w="190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4" name="Group 256"/>
          <p:cNvGrpSpPr/>
          <p:nvPr/>
        </p:nvGrpSpPr>
        <p:grpSpPr bwMode="auto">
          <a:xfrm>
            <a:off x="468313" y="4652963"/>
            <a:ext cx="7739062" cy="2032000"/>
            <a:chOff x="295" y="2931"/>
            <a:chExt cx="4875" cy="1280"/>
          </a:xfrm>
        </p:grpSpPr>
        <p:sp>
          <p:nvSpPr>
            <p:cNvPr id="12327" name="Rectangle 248"/>
            <p:cNvSpPr>
              <a:spLocks noChangeArrowheads="1"/>
            </p:cNvSpPr>
            <p:nvPr/>
          </p:nvSpPr>
          <p:spPr bwMode="auto">
            <a:xfrm>
              <a:off x="2109" y="2931"/>
              <a:ext cx="95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800080"/>
                </a:buClr>
                <a:buSzPct val="85000"/>
                <a:buFont typeface="Wingdings 2" panose="05020102010507070707" pitchFamily="18" charset="2"/>
                <a:buNone/>
              </a:pPr>
              <a:r>
                <a:rPr lang="zh-CN" altLang="zh-CN" sz="2800" b="1">
                  <a:solidFill>
                    <a:srgbClr val="000000"/>
                  </a:solidFill>
                  <a:latin typeface="Times New Roman" panose="02020603050405020304" pitchFamily="18" charset="0"/>
                  <a:ea typeface="楷体_GB2312" panose="02010609030101010101" pitchFamily="49" charset="-122"/>
                </a:rPr>
                <a:t>x只竖式纸盒中</a:t>
              </a:r>
              <a:endParaRPr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2328" name="Rectangle 249"/>
            <p:cNvSpPr>
              <a:spLocks noChangeArrowheads="1"/>
            </p:cNvSpPr>
            <p:nvPr/>
          </p:nvSpPr>
          <p:spPr bwMode="auto">
            <a:xfrm>
              <a:off x="3334" y="2931"/>
              <a:ext cx="95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2800" b="1">
                  <a:solidFill>
                    <a:srgbClr val="000000"/>
                  </a:solidFill>
                  <a:latin typeface="Times New Roman" panose="02020603050405020304" pitchFamily="18" charset="0"/>
                  <a:ea typeface="楷体_GB2312" panose="02010609030101010101" pitchFamily="49" charset="-122"/>
                </a:rPr>
                <a:t>y只横式纸盒中</a:t>
              </a:r>
              <a:endParaRPr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2329" name="Rectangle 250"/>
            <p:cNvSpPr>
              <a:spLocks noChangeArrowheads="1"/>
            </p:cNvSpPr>
            <p:nvPr/>
          </p:nvSpPr>
          <p:spPr bwMode="auto">
            <a:xfrm>
              <a:off x="4604" y="3067"/>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合计</a:t>
              </a:r>
            </a:p>
          </p:txBody>
        </p:sp>
        <p:sp>
          <p:nvSpPr>
            <p:cNvPr id="12330" name="Rectangle 251"/>
            <p:cNvSpPr>
              <a:spLocks noChangeArrowheads="1"/>
            </p:cNvSpPr>
            <p:nvPr/>
          </p:nvSpPr>
          <p:spPr bwMode="auto">
            <a:xfrm>
              <a:off x="340" y="3521"/>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正方形纸板张数</a:t>
              </a:r>
            </a:p>
          </p:txBody>
        </p:sp>
        <p:sp>
          <p:nvSpPr>
            <p:cNvPr id="12331" name="Rectangle 252"/>
            <p:cNvSpPr>
              <a:spLocks noChangeArrowheads="1"/>
            </p:cNvSpPr>
            <p:nvPr/>
          </p:nvSpPr>
          <p:spPr bwMode="auto">
            <a:xfrm>
              <a:off x="295" y="3884"/>
              <a:ext cx="16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00"/>
                  </a:solidFill>
                  <a:latin typeface="Times New Roman" panose="02020603050405020304" pitchFamily="18" charset="0"/>
                  <a:ea typeface="楷体_GB2312" panose="02010609030101010101" pitchFamily="49" charset="-122"/>
                </a:rPr>
                <a:t>长方形纸板张数</a:t>
              </a:r>
            </a:p>
          </p:txBody>
        </p:sp>
      </p:grpSp>
      <p:sp>
        <p:nvSpPr>
          <p:cNvPr id="236801" name="Rectangle 257"/>
          <p:cNvSpPr>
            <a:spLocks noChangeArrowheads="1"/>
          </p:cNvSpPr>
          <p:nvPr/>
        </p:nvSpPr>
        <p:spPr bwMode="auto">
          <a:xfrm>
            <a:off x="3708400" y="5589588"/>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x</a:t>
            </a:r>
          </a:p>
        </p:txBody>
      </p:sp>
      <p:sp>
        <p:nvSpPr>
          <p:cNvPr id="236802" name="Rectangle 258"/>
          <p:cNvSpPr>
            <a:spLocks noChangeArrowheads="1"/>
          </p:cNvSpPr>
          <p:nvPr/>
        </p:nvSpPr>
        <p:spPr bwMode="auto">
          <a:xfrm>
            <a:off x="3563938" y="616585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4x</a:t>
            </a:r>
          </a:p>
        </p:txBody>
      </p:sp>
      <p:sp>
        <p:nvSpPr>
          <p:cNvPr id="236803" name="Rectangle 259"/>
          <p:cNvSpPr>
            <a:spLocks noChangeArrowheads="1"/>
          </p:cNvSpPr>
          <p:nvPr/>
        </p:nvSpPr>
        <p:spPr bwMode="auto">
          <a:xfrm>
            <a:off x="5724525" y="5589588"/>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FF"/>
                </a:solidFill>
                <a:latin typeface="Times New Roman" panose="02020603050405020304" pitchFamily="18" charset="0"/>
                <a:ea typeface="楷体_GB2312" panose="02010609030101010101" pitchFamily="49" charset="-122"/>
              </a:rPr>
              <a:t>2y</a:t>
            </a:r>
          </a:p>
        </p:txBody>
      </p:sp>
      <p:sp>
        <p:nvSpPr>
          <p:cNvPr id="236804" name="Rectangle 260"/>
          <p:cNvSpPr>
            <a:spLocks noChangeArrowheads="1"/>
          </p:cNvSpPr>
          <p:nvPr/>
        </p:nvSpPr>
        <p:spPr bwMode="auto">
          <a:xfrm>
            <a:off x="5724525" y="6165850"/>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FF"/>
                </a:solidFill>
                <a:latin typeface="Times New Roman" panose="02020603050405020304" pitchFamily="18" charset="0"/>
                <a:ea typeface="楷体_GB2312" panose="02010609030101010101" pitchFamily="49" charset="-122"/>
              </a:rPr>
              <a:t>3y</a:t>
            </a:r>
          </a:p>
        </p:txBody>
      </p:sp>
      <p:sp>
        <p:nvSpPr>
          <p:cNvPr id="236805" name="Rectangle 261"/>
          <p:cNvSpPr>
            <a:spLocks noChangeArrowheads="1"/>
          </p:cNvSpPr>
          <p:nvPr/>
        </p:nvSpPr>
        <p:spPr bwMode="auto">
          <a:xfrm>
            <a:off x="7308850" y="5589588"/>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FF"/>
                </a:solidFill>
                <a:latin typeface="Times New Roman" panose="02020603050405020304" pitchFamily="18" charset="0"/>
                <a:ea typeface="楷体_GB2312" panose="02010609030101010101" pitchFamily="49" charset="-122"/>
              </a:rPr>
              <a:t>1000</a:t>
            </a:r>
          </a:p>
        </p:txBody>
      </p:sp>
      <p:sp>
        <p:nvSpPr>
          <p:cNvPr id="236806" name="Rectangle 262"/>
          <p:cNvSpPr>
            <a:spLocks noChangeArrowheads="1"/>
          </p:cNvSpPr>
          <p:nvPr/>
        </p:nvSpPr>
        <p:spPr bwMode="auto">
          <a:xfrm>
            <a:off x="7308850" y="6165850"/>
            <a:ext cx="895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00FF"/>
                </a:solidFill>
                <a:latin typeface="Times New Roman" panose="02020603050405020304" pitchFamily="18" charset="0"/>
                <a:ea typeface="楷体_GB2312" panose="02010609030101010101" pitchFamily="49" charset="-122"/>
              </a:rPr>
              <a:t>2000</a:t>
            </a:r>
          </a:p>
        </p:txBody>
      </p:sp>
    </p:spTree>
    <p:extLst>
      <p:ext uri="{BB962C8B-B14F-4D97-AF65-F5344CB8AC3E}">
        <p14:creationId xmlns:p14="http://schemas.microsoft.com/office/powerpoint/2010/main" val="164946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36551"/>
                                        </p:tgtEl>
                                        <p:attrNameLst>
                                          <p:attrName>style.visibility</p:attrName>
                                        </p:attrNameLst>
                                      </p:cBhvr>
                                      <p:to>
                                        <p:strVal val="visible"/>
                                      </p:to>
                                    </p:set>
                                    <p:anim calcmode="lin" valueType="num">
                                      <p:cBhvr>
                                        <p:cTn id="14" dur="1000" fill="hold"/>
                                        <p:tgtEl>
                                          <p:spTgt spid="236551"/>
                                        </p:tgtEl>
                                        <p:attrNameLst>
                                          <p:attrName>ppt_w</p:attrName>
                                        </p:attrNameLst>
                                      </p:cBhvr>
                                      <p:tavLst>
                                        <p:tav tm="0">
                                          <p:val>
                                            <p:strVal val="#ppt_w*0.70"/>
                                          </p:val>
                                        </p:tav>
                                        <p:tav tm="100000">
                                          <p:val>
                                            <p:strVal val="#ppt_w"/>
                                          </p:val>
                                        </p:tav>
                                      </p:tavLst>
                                    </p:anim>
                                    <p:anim calcmode="lin" valueType="num">
                                      <p:cBhvr>
                                        <p:cTn id="15" dur="1000" fill="hold"/>
                                        <p:tgtEl>
                                          <p:spTgt spid="236551"/>
                                        </p:tgtEl>
                                        <p:attrNameLst>
                                          <p:attrName>ppt_h</p:attrName>
                                        </p:attrNameLst>
                                      </p:cBhvr>
                                      <p:tavLst>
                                        <p:tav tm="0">
                                          <p:val>
                                            <p:strVal val="#ppt_h"/>
                                          </p:val>
                                        </p:tav>
                                        <p:tav tm="100000">
                                          <p:val>
                                            <p:strVal val="#ppt_h"/>
                                          </p:val>
                                        </p:tav>
                                      </p:tavLst>
                                    </p:anim>
                                    <p:animEffect transition="in" filter="fade">
                                      <p:cBhvr>
                                        <p:cTn id="16" dur="1000"/>
                                        <p:tgtEl>
                                          <p:spTgt spid="236551"/>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36552"/>
                                        </p:tgtEl>
                                        <p:attrNameLst>
                                          <p:attrName>style.visibility</p:attrName>
                                        </p:attrNameLst>
                                      </p:cBhvr>
                                      <p:to>
                                        <p:strVal val="visible"/>
                                      </p:to>
                                    </p:set>
                                    <p:anim calcmode="lin" valueType="num">
                                      <p:cBhvr>
                                        <p:cTn id="21" dur="1000" fill="hold"/>
                                        <p:tgtEl>
                                          <p:spTgt spid="236552"/>
                                        </p:tgtEl>
                                        <p:attrNameLst>
                                          <p:attrName>ppt_w</p:attrName>
                                        </p:attrNameLst>
                                      </p:cBhvr>
                                      <p:tavLst>
                                        <p:tav tm="0">
                                          <p:val>
                                            <p:strVal val="#ppt_w*0.70"/>
                                          </p:val>
                                        </p:tav>
                                        <p:tav tm="100000">
                                          <p:val>
                                            <p:strVal val="#ppt_w"/>
                                          </p:val>
                                        </p:tav>
                                      </p:tavLst>
                                    </p:anim>
                                    <p:anim calcmode="lin" valueType="num">
                                      <p:cBhvr>
                                        <p:cTn id="22" dur="1000" fill="hold"/>
                                        <p:tgtEl>
                                          <p:spTgt spid="236552"/>
                                        </p:tgtEl>
                                        <p:attrNameLst>
                                          <p:attrName>ppt_h</p:attrName>
                                        </p:attrNameLst>
                                      </p:cBhvr>
                                      <p:tavLst>
                                        <p:tav tm="0">
                                          <p:val>
                                            <p:strVal val="#ppt_h"/>
                                          </p:val>
                                        </p:tav>
                                        <p:tav tm="100000">
                                          <p:val>
                                            <p:strVal val="#ppt_h"/>
                                          </p:val>
                                        </p:tav>
                                      </p:tavLst>
                                    </p:anim>
                                    <p:animEffect transition="in" filter="fade">
                                      <p:cBhvr>
                                        <p:cTn id="23" dur="1000"/>
                                        <p:tgtEl>
                                          <p:spTgt spid="23655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strVal val="#ppt_w*0.70"/>
                                          </p:val>
                                        </p:tav>
                                        <p:tav tm="100000">
                                          <p:val>
                                            <p:strVal val="#ppt_w"/>
                                          </p:val>
                                        </p:tav>
                                      </p:tavLst>
                                    </p:anim>
                                    <p:anim calcmode="lin" valueType="num">
                                      <p:cBhvr>
                                        <p:cTn id="29" dur="1000" fill="hold"/>
                                        <p:tgtEl>
                                          <p:spTgt spid="3"/>
                                        </p:tgtEl>
                                        <p:attrNameLst>
                                          <p:attrName>ppt_h</p:attrName>
                                        </p:attrNameLst>
                                      </p:cBhvr>
                                      <p:tavLst>
                                        <p:tav tm="0">
                                          <p:val>
                                            <p:strVal val="#ppt_h"/>
                                          </p:val>
                                        </p:tav>
                                        <p:tav tm="100000">
                                          <p:val>
                                            <p:strVal val="#ppt_h"/>
                                          </p:val>
                                        </p:tav>
                                      </p:tavLst>
                                    </p:anim>
                                    <p:animEffect transition="in" filter="fade">
                                      <p:cBhvr>
                                        <p:cTn id="30" dur="1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36553"/>
                                        </p:tgtEl>
                                        <p:attrNameLst>
                                          <p:attrName>style.visibility</p:attrName>
                                        </p:attrNameLst>
                                      </p:cBhvr>
                                      <p:to>
                                        <p:strVal val="visible"/>
                                      </p:to>
                                    </p:set>
                                    <p:anim calcmode="lin" valueType="num">
                                      <p:cBhvr>
                                        <p:cTn id="35" dur="1000" fill="hold"/>
                                        <p:tgtEl>
                                          <p:spTgt spid="236553"/>
                                        </p:tgtEl>
                                        <p:attrNameLst>
                                          <p:attrName>ppt_w</p:attrName>
                                        </p:attrNameLst>
                                      </p:cBhvr>
                                      <p:tavLst>
                                        <p:tav tm="0">
                                          <p:val>
                                            <p:strVal val="#ppt_w*0.70"/>
                                          </p:val>
                                        </p:tav>
                                        <p:tav tm="100000">
                                          <p:val>
                                            <p:strVal val="#ppt_w"/>
                                          </p:val>
                                        </p:tav>
                                      </p:tavLst>
                                    </p:anim>
                                    <p:anim calcmode="lin" valueType="num">
                                      <p:cBhvr>
                                        <p:cTn id="36" dur="1000" fill="hold"/>
                                        <p:tgtEl>
                                          <p:spTgt spid="236553"/>
                                        </p:tgtEl>
                                        <p:attrNameLst>
                                          <p:attrName>ppt_h</p:attrName>
                                        </p:attrNameLst>
                                      </p:cBhvr>
                                      <p:tavLst>
                                        <p:tav tm="0">
                                          <p:val>
                                            <p:strVal val="#ppt_h"/>
                                          </p:val>
                                        </p:tav>
                                        <p:tav tm="100000">
                                          <p:val>
                                            <p:strVal val="#ppt_h"/>
                                          </p:val>
                                        </p:tav>
                                      </p:tavLst>
                                    </p:anim>
                                    <p:animEffect transition="in" filter="fade">
                                      <p:cBhvr>
                                        <p:cTn id="37" dur="1000"/>
                                        <p:tgtEl>
                                          <p:spTgt spid="236553"/>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236547"/>
                                        </p:tgtEl>
                                        <p:attrNameLst>
                                          <p:attrName>style.visibility</p:attrName>
                                        </p:attrNameLst>
                                      </p:cBhvr>
                                      <p:to>
                                        <p:strVal val="visible"/>
                                      </p:to>
                                    </p:set>
                                    <p:anim calcmode="lin" valueType="num">
                                      <p:cBhvr>
                                        <p:cTn id="42" dur="1000" fill="hold"/>
                                        <p:tgtEl>
                                          <p:spTgt spid="236547"/>
                                        </p:tgtEl>
                                        <p:attrNameLst>
                                          <p:attrName>ppt_w</p:attrName>
                                        </p:attrNameLst>
                                      </p:cBhvr>
                                      <p:tavLst>
                                        <p:tav tm="0">
                                          <p:val>
                                            <p:strVal val="#ppt_w*0.70"/>
                                          </p:val>
                                        </p:tav>
                                        <p:tav tm="100000">
                                          <p:val>
                                            <p:strVal val="#ppt_w"/>
                                          </p:val>
                                        </p:tav>
                                      </p:tavLst>
                                    </p:anim>
                                    <p:anim calcmode="lin" valueType="num">
                                      <p:cBhvr>
                                        <p:cTn id="43" dur="1000" fill="hold"/>
                                        <p:tgtEl>
                                          <p:spTgt spid="236547"/>
                                        </p:tgtEl>
                                        <p:attrNameLst>
                                          <p:attrName>ppt_h</p:attrName>
                                        </p:attrNameLst>
                                      </p:cBhvr>
                                      <p:tavLst>
                                        <p:tav tm="0">
                                          <p:val>
                                            <p:strVal val="#ppt_h"/>
                                          </p:val>
                                        </p:tav>
                                        <p:tav tm="100000">
                                          <p:val>
                                            <p:strVal val="#ppt_h"/>
                                          </p:val>
                                        </p:tav>
                                      </p:tavLst>
                                    </p:anim>
                                    <p:animEffect transition="in" filter="fade">
                                      <p:cBhvr>
                                        <p:cTn id="44" dur="1000"/>
                                        <p:tgtEl>
                                          <p:spTgt spid="236547"/>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13327"/>
                                        </p:tgtEl>
                                        <p:attrNameLst>
                                          <p:attrName>style.visibility</p:attrName>
                                        </p:attrNameLst>
                                      </p:cBhvr>
                                      <p:to>
                                        <p:strVal val="visible"/>
                                      </p:to>
                                    </p:set>
                                    <p:anim calcmode="lin" valueType="num">
                                      <p:cBhvr>
                                        <p:cTn id="49" dur="1000" fill="hold"/>
                                        <p:tgtEl>
                                          <p:spTgt spid="13327"/>
                                        </p:tgtEl>
                                        <p:attrNameLst>
                                          <p:attrName>ppt_w</p:attrName>
                                        </p:attrNameLst>
                                      </p:cBhvr>
                                      <p:tavLst>
                                        <p:tav tm="0">
                                          <p:val>
                                            <p:strVal val="#ppt_w*0.70"/>
                                          </p:val>
                                        </p:tav>
                                        <p:tav tm="100000">
                                          <p:val>
                                            <p:strVal val="#ppt_w"/>
                                          </p:val>
                                        </p:tav>
                                      </p:tavLst>
                                    </p:anim>
                                    <p:anim calcmode="lin" valueType="num">
                                      <p:cBhvr>
                                        <p:cTn id="50" dur="1000" fill="hold"/>
                                        <p:tgtEl>
                                          <p:spTgt spid="13327"/>
                                        </p:tgtEl>
                                        <p:attrNameLst>
                                          <p:attrName>ppt_h</p:attrName>
                                        </p:attrNameLst>
                                      </p:cBhvr>
                                      <p:tavLst>
                                        <p:tav tm="0">
                                          <p:val>
                                            <p:strVal val="#ppt_h"/>
                                          </p:val>
                                        </p:tav>
                                        <p:tav tm="100000">
                                          <p:val>
                                            <p:strVal val="#ppt_h"/>
                                          </p:val>
                                        </p:tav>
                                      </p:tavLst>
                                    </p:anim>
                                    <p:animEffect transition="in" filter="fade">
                                      <p:cBhvr>
                                        <p:cTn id="51" dur="1000"/>
                                        <p:tgtEl>
                                          <p:spTgt spid="13327"/>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236548"/>
                                        </p:tgtEl>
                                        <p:attrNameLst>
                                          <p:attrName>style.visibility</p:attrName>
                                        </p:attrNameLst>
                                      </p:cBhvr>
                                      <p:to>
                                        <p:strVal val="visible"/>
                                      </p:to>
                                    </p:set>
                                    <p:anim calcmode="lin" valueType="num">
                                      <p:cBhvr>
                                        <p:cTn id="56" dur="1000" fill="hold"/>
                                        <p:tgtEl>
                                          <p:spTgt spid="236548"/>
                                        </p:tgtEl>
                                        <p:attrNameLst>
                                          <p:attrName>ppt_w</p:attrName>
                                        </p:attrNameLst>
                                      </p:cBhvr>
                                      <p:tavLst>
                                        <p:tav tm="0">
                                          <p:val>
                                            <p:strVal val="#ppt_w*0.70"/>
                                          </p:val>
                                        </p:tav>
                                        <p:tav tm="100000">
                                          <p:val>
                                            <p:strVal val="#ppt_w"/>
                                          </p:val>
                                        </p:tav>
                                      </p:tavLst>
                                    </p:anim>
                                    <p:anim calcmode="lin" valueType="num">
                                      <p:cBhvr>
                                        <p:cTn id="57" dur="1000" fill="hold"/>
                                        <p:tgtEl>
                                          <p:spTgt spid="236548"/>
                                        </p:tgtEl>
                                        <p:attrNameLst>
                                          <p:attrName>ppt_h</p:attrName>
                                        </p:attrNameLst>
                                      </p:cBhvr>
                                      <p:tavLst>
                                        <p:tav tm="0">
                                          <p:val>
                                            <p:strVal val="#ppt_h"/>
                                          </p:val>
                                        </p:tav>
                                        <p:tav tm="100000">
                                          <p:val>
                                            <p:strVal val="#ppt_h"/>
                                          </p:val>
                                        </p:tav>
                                      </p:tavLst>
                                    </p:anim>
                                    <p:animEffect transition="in" filter="fade">
                                      <p:cBhvr>
                                        <p:cTn id="58" dur="1000"/>
                                        <p:tgtEl>
                                          <p:spTgt spid="236548"/>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13328"/>
                                        </p:tgtEl>
                                        <p:attrNameLst>
                                          <p:attrName>style.visibility</p:attrName>
                                        </p:attrNameLst>
                                      </p:cBhvr>
                                      <p:to>
                                        <p:strVal val="visible"/>
                                      </p:to>
                                    </p:set>
                                    <p:anim calcmode="lin" valueType="num">
                                      <p:cBhvr>
                                        <p:cTn id="63" dur="1000" fill="hold"/>
                                        <p:tgtEl>
                                          <p:spTgt spid="13328"/>
                                        </p:tgtEl>
                                        <p:attrNameLst>
                                          <p:attrName>ppt_w</p:attrName>
                                        </p:attrNameLst>
                                      </p:cBhvr>
                                      <p:tavLst>
                                        <p:tav tm="0">
                                          <p:val>
                                            <p:strVal val="#ppt_w*0.70"/>
                                          </p:val>
                                        </p:tav>
                                        <p:tav tm="100000">
                                          <p:val>
                                            <p:strVal val="#ppt_w"/>
                                          </p:val>
                                        </p:tav>
                                      </p:tavLst>
                                    </p:anim>
                                    <p:anim calcmode="lin" valueType="num">
                                      <p:cBhvr>
                                        <p:cTn id="64" dur="1000" fill="hold"/>
                                        <p:tgtEl>
                                          <p:spTgt spid="13328"/>
                                        </p:tgtEl>
                                        <p:attrNameLst>
                                          <p:attrName>ppt_h</p:attrName>
                                        </p:attrNameLst>
                                      </p:cBhvr>
                                      <p:tavLst>
                                        <p:tav tm="0">
                                          <p:val>
                                            <p:strVal val="#ppt_h"/>
                                          </p:val>
                                        </p:tav>
                                        <p:tav tm="100000">
                                          <p:val>
                                            <p:strVal val="#ppt_h"/>
                                          </p:val>
                                        </p:tav>
                                      </p:tavLst>
                                    </p:anim>
                                    <p:animEffect transition="in" filter="fade">
                                      <p:cBhvr>
                                        <p:cTn id="65" dur="1000"/>
                                        <p:tgtEl>
                                          <p:spTgt spid="13328"/>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236549">
                                            <p:txEl>
                                              <p:pRg st="0" end="0"/>
                                            </p:txEl>
                                          </p:spTgt>
                                        </p:tgtEl>
                                        <p:attrNameLst>
                                          <p:attrName>style.visibility</p:attrName>
                                        </p:attrNameLst>
                                      </p:cBhvr>
                                      <p:to>
                                        <p:strVal val="visible"/>
                                      </p:to>
                                    </p:set>
                                    <p:anim calcmode="lin" valueType="num">
                                      <p:cBhvr>
                                        <p:cTn id="70" dur="1000" fill="hold"/>
                                        <p:tgtEl>
                                          <p:spTgt spid="236549">
                                            <p:txEl>
                                              <p:pRg st="0" end="0"/>
                                            </p:txEl>
                                          </p:spTgt>
                                        </p:tgtEl>
                                        <p:attrNameLst>
                                          <p:attrName>ppt_w</p:attrName>
                                        </p:attrNameLst>
                                      </p:cBhvr>
                                      <p:tavLst>
                                        <p:tav tm="0">
                                          <p:val>
                                            <p:strVal val="#ppt_w*0.70"/>
                                          </p:val>
                                        </p:tav>
                                        <p:tav tm="100000">
                                          <p:val>
                                            <p:strVal val="#ppt_w"/>
                                          </p:val>
                                        </p:tav>
                                      </p:tavLst>
                                    </p:anim>
                                    <p:anim calcmode="lin" valueType="num">
                                      <p:cBhvr>
                                        <p:cTn id="71" dur="1000" fill="hold"/>
                                        <p:tgtEl>
                                          <p:spTgt spid="236549">
                                            <p:txEl>
                                              <p:pRg st="0" end="0"/>
                                            </p:txEl>
                                          </p:spTgt>
                                        </p:tgtEl>
                                        <p:attrNameLst>
                                          <p:attrName>ppt_h</p:attrName>
                                        </p:attrNameLst>
                                      </p:cBhvr>
                                      <p:tavLst>
                                        <p:tav tm="0">
                                          <p:val>
                                            <p:strVal val="#ppt_h"/>
                                          </p:val>
                                        </p:tav>
                                        <p:tav tm="100000">
                                          <p:val>
                                            <p:strVal val="#ppt_h"/>
                                          </p:val>
                                        </p:tav>
                                      </p:tavLst>
                                    </p:anim>
                                    <p:animEffect transition="in" filter="fade">
                                      <p:cBhvr>
                                        <p:cTn id="72" dur="1000"/>
                                        <p:tgtEl>
                                          <p:spTgt spid="236549">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8" presetClass="entr" presetSubtype="16" fill="hold" nodeType="clickEffect">
                                  <p:stCondLst>
                                    <p:cond delay="0"/>
                                  </p:stCondLst>
                                  <p:childTnLst>
                                    <p:set>
                                      <p:cBhvr>
                                        <p:cTn id="76" dur="1" fill="hold">
                                          <p:stCondLst>
                                            <p:cond delay="0"/>
                                          </p:stCondLst>
                                        </p:cTn>
                                        <p:tgtEl>
                                          <p:spTgt spid="13329"/>
                                        </p:tgtEl>
                                        <p:attrNameLst>
                                          <p:attrName>style.visibility</p:attrName>
                                        </p:attrNameLst>
                                      </p:cBhvr>
                                      <p:to>
                                        <p:strVal val="visible"/>
                                      </p:to>
                                    </p:set>
                                    <p:animEffect transition="in" filter="diamond(in)">
                                      <p:cBhvr>
                                        <p:cTn id="77" dur="2000"/>
                                        <p:tgtEl>
                                          <p:spTgt spid="13329"/>
                                        </p:tgtEl>
                                      </p:cBhvr>
                                    </p:animEffect>
                                  </p:childTnLst>
                                </p:cTn>
                              </p:par>
                            </p:childTnLst>
                          </p:cTn>
                        </p:par>
                      </p:childTnLst>
                    </p:cTn>
                  </p:par>
                  <p:par>
                    <p:cTn id="78" fill="hold">
                      <p:stCondLst>
                        <p:cond delay="indefinite"/>
                      </p:stCondLst>
                      <p:childTnLst>
                        <p:par>
                          <p:cTn id="79" fill="hold">
                            <p:stCondLst>
                              <p:cond delay="0"/>
                            </p:stCondLst>
                            <p:childTnLst>
                              <p:par>
                                <p:cTn id="80" presetID="55" presetClass="entr" presetSubtype="0" fill="hold" nodeType="clickEffect">
                                  <p:stCondLst>
                                    <p:cond delay="0"/>
                                  </p:stCondLst>
                                  <p:childTnLst>
                                    <p:set>
                                      <p:cBhvr>
                                        <p:cTn id="81" dur="1" fill="hold">
                                          <p:stCondLst>
                                            <p:cond delay="0"/>
                                          </p:stCondLst>
                                        </p:cTn>
                                        <p:tgtEl>
                                          <p:spTgt spid="4"/>
                                        </p:tgtEl>
                                        <p:attrNameLst>
                                          <p:attrName>style.visibility</p:attrName>
                                        </p:attrNameLst>
                                      </p:cBhvr>
                                      <p:to>
                                        <p:strVal val="visible"/>
                                      </p:to>
                                    </p:set>
                                    <p:anim calcmode="lin" valueType="num">
                                      <p:cBhvr>
                                        <p:cTn id="82" dur="1000" fill="hold"/>
                                        <p:tgtEl>
                                          <p:spTgt spid="4"/>
                                        </p:tgtEl>
                                        <p:attrNameLst>
                                          <p:attrName>ppt_w</p:attrName>
                                        </p:attrNameLst>
                                      </p:cBhvr>
                                      <p:tavLst>
                                        <p:tav tm="0">
                                          <p:val>
                                            <p:strVal val="#ppt_w*0.70"/>
                                          </p:val>
                                        </p:tav>
                                        <p:tav tm="100000">
                                          <p:val>
                                            <p:strVal val="#ppt_w"/>
                                          </p:val>
                                        </p:tav>
                                      </p:tavLst>
                                    </p:anim>
                                    <p:anim calcmode="lin" valueType="num">
                                      <p:cBhvr>
                                        <p:cTn id="83" dur="1000" fill="hold"/>
                                        <p:tgtEl>
                                          <p:spTgt spid="4"/>
                                        </p:tgtEl>
                                        <p:attrNameLst>
                                          <p:attrName>ppt_h</p:attrName>
                                        </p:attrNameLst>
                                      </p:cBhvr>
                                      <p:tavLst>
                                        <p:tav tm="0">
                                          <p:val>
                                            <p:strVal val="#ppt_h"/>
                                          </p:val>
                                        </p:tav>
                                        <p:tav tm="100000">
                                          <p:val>
                                            <p:strVal val="#ppt_h"/>
                                          </p:val>
                                        </p:tav>
                                      </p:tavLst>
                                    </p:anim>
                                    <p:animEffect transition="in" filter="fade">
                                      <p:cBhvr>
                                        <p:cTn id="84" dur="10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236801"/>
                                        </p:tgtEl>
                                        <p:attrNameLst>
                                          <p:attrName>style.visibility</p:attrName>
                                        </p:attrNameLst>
                                      </p:cBhvr>
                                      <p:to>
                                        <p:strVal val="visible"/>
                                      </p:to>
                                    </p:set>
                                    <p:animEffect transition="in" filter="checkerboard(across)">
                                      <p:cBhvr>
                                        <p:cTn id="89" dur="500"/>
                                        <p:tgtEl>
                                          <p:spTgt spid="236801"/>
                                        </p:tgtEl>
                                      </p:cBhvr>
                                    </p:animEffect>
                                  </p:childTnLst>
                                </p:cTn>
                              </p:par>
                            </p:childTnLst>
                          </p:cTn>
                        </p:par>
                      </p:childTnLst>
                    </p:cTn>
                  </p:par>
                  <p:par>
                    <p:cTn id="90" fill="hold">
                      <p:stCondLst>
                        <p:cond delay="indefinite"/>
                      </p:stCondLst>
                      <p:childTnLst>
                        <p:par>
                          <p:cTn id="91" fill="hold">
                            <p:stCondLst>
                              <p:cond delay="0"/>
                            </p:stCondLst>
                            <p:childTnLst>
                              <p:par>
                                <p:cTn id="92" presetID="55" presetClass="entr" presetSubtype="0" fill="hold" grpId="0" nodeType="clickEffect">
                                  <p:stCondLst>
                                    <p:cond delay="0"/>
                                  </p:stCondLst>
                                  <p:childTnLst>
                                    <p:set>
                                      <p:cBhvr>
                                        <p:cTn id="93" dur="1" fill="hold">
                                          <p:stCondLst>
                                            <p:cond delay="0"/>
                                          </p:stCondLst>
                                        </p:cTn>
                                        <p:tgtEl>
                                          <p:spTgt spid="236803"/>
                                        </p:tgtEl>
                                        <p:attrNameLst>
                                          <p:attrName>style.visibility</p:attrName>
                                        </p:attrNameLst>
                                      </p:cBhvr>
                                      <p:to>
                                        <p:strVal val="visible"/>
                                      </p:to>
                                    </p:set>
                                    <p:anim calcmode="lin" valueType="num">
                                      <p:cBhvr>
                                        <p:cTn id="94" dur="1000" fill="hold"/>
                                        <p:tgtEl>
                                          <p:spTgt spid="236803"/>
                                        </p:tgtEl>
                                        <p:attrNameLst>
                                          <p:attrName>ppt_w</p:attrName>
                                        </p:attrNameLst>
                                      </p:cBhvr>
                                      <p:tavLst>
                                        <p:tav tm="0">
                                          <p:val>
                                            <p:strVal val="#ppt_w*0.70"/>
                                          </p:val>
                                        </p:tav>
                                        <p:tav tm="100000">
                                          <p:val>
                                            <p:strVal val="#ppt_w"/>
                                          </p:val>
                                        </p:tav>
                                      </p:tavLst>
                                    </p:anim>
                                    <p:anim calcmode="lin" valueType="num">
                                      <p:cBhvr>
                                        <p:cTn id="95" dur="1000" fill="hold"/>
                                        <p:tgtEl>
                                          <p:spTgt spid="236803"/>
                                        </p:tgtEl>
                                        <p:attrNameLst>
                                          <p:attrName>ppt_h</p:attrName>
                                        </p:attrNameLst>
                                      </p:cBhvr>
                                      <p:tavLst>
                                        <p:tav tm="0">
                                          <p:val>
                                            <p:strVal val="#ppt_h"/>
                                          </p:val>
                                        </p:tav>
                                        <p:tav tm="100000">
                                          <p:val>
                                            <p:strVal val="#ppt_h"/>
                                          </p:val>
                                        </p:tav>
                                      </p:tavLst>
                                    </p:anim>
                                    <p:animEffect transition="in" filter="fade">
                                      <p:cBhvr>
                                        <p:cTn id="96" dur="1000"/>
                                        <p:tgtEl>
                                          <p:spTgt spid="236803"/>
                                        </p:tgtEl>
                                      </p:cBhvr>
                                    </p:animEffect>
                                  </p:childTnLst>
                                </p:cTn>
                              </p:par>
                            </p:childTnLst>
                          </p:cTn>
                        </p:par>
                      </p:childTnLst>
                    </p:cTn>
                  </p:par>
                  <p:par>
                    <p:cTn id="97" fill="hold">
                      <p:stCondLst>
                        <p:cond delay="indefinite"/>
                      </p:stCondLst>
                      <p:childTnLst>
                        <p:par>
                          <p:cTn id="98" fill="hold">
                            <p:stCondLst>
                              <p:cond delay="0"/>
                            </p:stCondLst>
                            <p:childTnLst>
                              <p:par>
                                <p:cTn id="99" presetID="55" presetClass="entr" presetSubtype="0" fill="hold" grpId="0" nodeType="clickEffect">
                                  <p:stCondLst>
                                    <p:cond delay="0"/>
                                  </p:stCondLst>
                                  <p:childTnLst>
                                    <p:set>
                                      <p:cBhvr>
                                        <p:cTn id="100" dur="1" fill="hold">
                                          <p:stCondLst>
                                            <p:cond delay="0"/>
                                          </p:stCondLst>
                                        </p:cTn>
                                        <p:tgtEl>
                                          <p:spTgt spid="236805"/>
                                        </p:tgtEl>
                                        <p:attrNameLst>
                                          <p:attrName>style.visibility</p:attrName>
                                        </p:attrNameLst>
                                      </p:cBhvr>
                                      <p:to>
                                        <p:strVal val="visible"/>
                                      </p:to>
                                    </p:set>
                                    <p:anim calcmode="lin" valueType="num">
                                      <p:cBhvr>
                                        <p:cTn id="101" dur="1000" fill="hold"/>
                                        <p:tgtEl>
                                          <p:spTgt spid="236805"/>
                                        </p:tgtEl>
                                        <p:attrNameLst>
                                          <p:attrName>ppt_w</p:attrName>
                                        </p:attrNameLst>
                                      </p:cBhvr>
                                      <p:tavLst>
                                        <p:tav tm="0">
                                          <p:val>
                                            <p:strVal val="#ppt_w*0.70"/>
                                          </p:val>
                                        </p:tav>
                                        <p:tav tm="100000">
                                          <p:val>
                                            <p:strVal val="#ppt_w"/>
                                          </p:val>
                                        </p:tav>
                                      </p:tavLst>
                                    </p:anim>
                                    <p:anim calcmode="lin" valueType="num">
                                      <p:cBhvr>
                                        <p:cTn id="102" dur="1000" fill="hold"/>
                                        <p:tgtEl>
                                          <p:spTgt spid="236805"/>
                                        </p:tgtEl>
                                        <p:attrNameLst>
                                          <p:attrName>ppt_h</p:attrName>
                                        </p:attrNameLst>
                                      </p:cBhvr>
                                      <p:tavLst>
                                        <p:tav tm="0">
                                          <p:val>
                                            <p:strVal val="#ppt_h"/>
                                          </p:val>
                                        </p:tav>
                                        <p:tav tm="100000">
                                          <p:val>
                                            <p:strVal val="#ppt_h"/>
                                          </p:val>
                                        </p:tav>
                                      </p:tavLst>
                                    </p:anim>
                                    <p:animEffect transition="in" filter="fade">
                                      <p:cBhvr>
                                        <p:cTn id="103" dur="1000"/>
                                        <p:tgtEl>
                                          <p:spTgt spid="236805"/>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grpId="0" nodeType="clickEffect">
                                  <p:stCondLst>
                                    <p:cond delay="0"/>
                                  </p:stCondLst>
                                  <p:childTnLst>
                                    <p:set>
                                      <p:cBhvr>
                                        <p:cTn id="107" dur="1" fill="hold">
                                          <p:stCondLst>
                                            <p:cond delay="0"/>
                                          </p:stCondLst>
                                        </p:cTn>
                                        <p:tgtEl>
                                          <p:spTgt spid="236802"/>
                                        </p:tgtEl>
                                        <p:attrNameLst>
                                          <p:attrName>style.visibility</p:attrName>
                                        </p:attrNameLst>
                                      </p:cBhvr>
                                      <p:to>
                                        <p:strVal val="visible"/>
                                      </p:to>
                                    </p:set>
                                    <p:anim calcmode="lin" valueType="num">
                                      <p:cBhvr>
                                        <p:cTn id="108" dur="1000" fill="hold"/>
                                        <p:tgtEl>
                                          <p:spTgt spid="236802"/>
                                        </p:tgtEl>
                                        <p:attrNameLst>
                                          <p:attrName>ppt_w</p:attrName>
                                        </p:attrNameLst>
                                      </p:cBhvr>
                                      <p:tavLst>
                                        <p:tav tm="0">
                                          <p:val>
                                            <p:strVal val="#ppt_w*0.70"/>
                                          </p:val>
                                        </p:tav>
                                        <p:tav tm="100000">
                                          <p:val>
                                            <p:strVal val="#ppt_w"/>
                                          </p:val>
                                        </p:tav>
                                      </p:tavLst>
                                    </p:anim>
                                    <p:anim calcmode="lin" valueType="num">
                                      <p:cBhvr>
                                        <p:cTn id="109" dur="1000" fill="hold"/>
                                        <p:tgtEl>
                                          <p:spTgt spid="236802"/>
                                        </p:tgtEl>
                                        <p:attrNameLst>
                                          <p:attrName>ppt_h</p:attrName>
                                        </p:attrNameLst>
                                      </p:cBhvr>
                                      <p:tavLst>
                                        <p:tav tm="0">
                                          <p:val>
                                            <p:strVal val="#ppt_h"/>
                                          </p:val>
                                        </p:tav>
                                        <p:tav tm="100000">
                                          <p:val>
                                            <p:strVal val="#ppt_h"/>
                                          </p:val>
                                        </p:tav>
                                      </p:tavLst>
                                    </p:anim>
                                    <p:animEffect transition="in" filter="fade">
                                      <p:cBhvr>
                                        <p:cTn id="110" dur="1000"/>
                                        <p:tgtEl>
                                          <p:spTgt spid="236802"/>
                                        </p:tgtEl>
                                      </p:cBhvr>
                                    </p:animEffect>
                                  </p:childTnLst>
                                </p:cTn>
                              </p:par>
                            </p:childTnLst>
                          </p:cTn>
                        </p:par>
                      </p:childTnLst>
                    </p:cTn>
                  </p:par>
                  <p:par>
                    <p:cTn id="111" fill="hold">
                      <p:stCondLst>
                        <p:cond delay="indefinite"/>
                      </p:stCondLst>
                      <p:childTnLst>
                        <p:par>
                          <p:cTn id="112" fill="hold">
                            <p:stCondLst>
                              <p:cond delay="0"/>
                            </p:stCondLst>
                            <p:childTnLst>
                              <p:par>
                                <p:cTn id="113" presetID="55" presetClass="entr" presetSubtype="0" fill="hold" grpId="0" nodeType="clickEffect">
                                  <p:stCondLst>
                                    <p:cond delay="0"/>
                                  </p:stCondLst>
                                  <p:childTnLst>
                                    <p:set>
                                      <p:cBhvr>
                                        <p:cTn id="114" dur="1" fill="hold">
                                          <p:stCondLst>
                                            <p:cond delay="0"/>
                                          </p:stCondLst>
                                        </p:cTn>
                                        <p:tgtEl>
                                          <p:spTgt spid="236804"/>
                                        </p:tgtEl>
                                        <p:attrNameLst>
                                          <p:attrName>style.visibility</p:attrName>
                                        </p:attrNameLst>
                                      </p:cBhvr>
                                      <p:to>
                                        <p:strVal val="visible"/>
                                      </p:to>
                                    </p:set>
                                    <p:anim calcmode="lin" valueType="num">
                                      <p:cBhvr>
                                        <p:cTn id="115" dur="1000" fill="hold"/>
                                        <p:tgtEl>
                                          <p:spTgt spid="236804"/>
                                        </p:tgtEl>
                                        <p:attrNameLst>
                                          <p:attrName>ppt_w</p:attrName>
                                        </p:attrNameLst>
                                      </p:cBhvr>
                                      <p:tavLst>
                                        <p:tav tm="0">
                                          <p:val>
                                            <p:strVal val="#ppt_w*0.70"/>
                                          </p:val>
                                        </p:tav>
                                        <p:tav tm="100000">
                                          <p:val>
                                            <p:strVal val="#ppt_w"/>
                                          </p:val>
                                        </p:tav>
                                      </p:tavLst>
                                    </p:anim>
                                    <p:anim calcmode="lin" valueType="num">
                                      <p:cBhvr>
                                        <p:cTn id="116" dur="1000" fill="hold"/>
                                        <p:tgtEl>
                                          <p:spTgt spid="236804"/>
                                        </p:tgtEl>
                                        <p:attrNameLst>
                                          <p:attrName>ppt_h</p:attrName>
                                        </p:attrNameLst>
                                      </p:cBhvr>
                                      <p:tavLst>
                                        <p:tav tm="0">
                                          <p:val>
                                            <p:strVal val="#ppt_h"/>
                                          </p:val>
                                        </p:tav>
                                        <p:tav tm="100000">
                                          <p:val>
                                            <p:strVal val="#ppt_h"/>
                                          </p:val>
                                        </p:tav>
                                      </p:tavLst>
                                    </p:anim>
                                    <p:animEffect transition="in" filter="fade">
                                      <p:cBhvr>
                                        <p:cTn id="117" dur="1000"/>
                                        <p:tgtEl>
                                          <p:spTgt spid="236804"/>
                                        </p:tgtEl>
                                      </p:cBhvr>
                                    </p:animEffect>
                                  </p:childTnLst>
                                </p:cTn>
                              </p:par>
                            </p:childTnLst>
                          </p:cTn>
                        </p:par>
                      </p:childTnLst>
                    </p:cTn>
                  </p:par>
                  <p:par>
                    <p:cTn id="118" fill="hold">
                      <p:stCondLst>
                        <p:cond delay="indefinite"/>
                      </p:stCondLst>
                      <p:childTnLst>
                        <p:par>
                          <p:cTn id="119" fill="hold">
                            <p:stCondLst>
                              <p:cond delay="0"/>
                            </p:stCondLst>
                            <p:childTnLst>
                              <p:par>
                                <p:cTn id="120" presetID="8" presetClass="entr" presetSubtype="16" fill="hold" grpId="0" nodeType="clickEffect">
                                  <p:stCondLst>
                                    <p:cond delay="0"/>
                                  </p:stCondLst>
                                  <p:childTnLst>
                                    <p:set>
                                      <p:cBhvr>
                                        <p:cTn id="121" dur="1" fill="hold">
                                          <p:stCondLst>
                                            <p:cond delay="0"/>
                                          </p:stCondLst>
                                        </p:cTn>
                                        <p:tgtEl>
                                          <p:spTgt spid="236806"/>
                                        </p:tgtEl>
                                        <p:attrNameLst>
                                          <p:attrName>style.visibility</p:attrName>
                                        </p:attrNameLst>
                                      </p:cBhvr>
                                      <p:to>
                                        <p:strVal val="visible"/>
                                      </p:to>
                                    </p:set>
                                    <p:animEffect transition="in" filter="diamond(in)">
                                      <p:cBhvr>
                                        <p:cTn id="122" dur="2000"/>
                                        <p:tgtEl>
                                          <p:spTgt spid="236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p:bldP spid="236548" grpId="0"/>
      <p:bldP spid="236551" grpId="0"/>
      <p:bldP spid="236552" grpId="0"/>
      <p:bldP spid="236553" grpId="0"/>
      <p:bldP spid="236801" grpId="0"/>
      <p:bldP spid="236802" grpId="0"/>
      <p:bldP spid="236803" grpId="0"/>
      <p:bldP spid="236804" grpId="0"/>
      <p:bldP spid="236805" grpId="0"/>
      <p:bldP spid="23680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2"/>
          <p:cNvSpPr txBox="1">
            <a:spLocks noChangeArrowheads="1"/>
          </p:cNvSpPr>
          <p:nvPr/>
        </p:nvSpPr>
        <p:spPr bwMode="auto">
          <a:xfrm>
            <a:off x="2057400" y="304800"/>
            <a:ext cx="6096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ea typeface="楷体_GB2312" panose="02010609030101010101" pitchFamily="49" charset="-122"/>
              </a:rPr>
              <a:t>上题中如果改为库存正方形纸板</a:t>
            </a:r>
            <a:r>
              <a:rPr lang="en-US" altLang="zh-CN" sz="2800" b="1">
                <a:solidFill>
                  <a:srgbClr val="000000"/>
                </a:solidFill>
                <a:latin typeface="Times New Roman" panose="02020603050405020304" pitchFamily="18" charset="0"/>
                <a:ea typeface="楷体_GB2312" panose="02010609030101010101" pitchFamily="49" charset="-122"/>
              </a:rPr>
              <a:t>500</a:t>
            </a:r>
            <a:r>
              <a:rPr lang="zh-CN" altLang="en-US" sz="2800" b="1">
                <a:solidFill>
                  <a:srgbClr val="000000"/>
                </a:solidFill>
                <a:latin typeface="Times New Roman" panose="02020603050405020304" pitchFamily="18" charset="0"/>
                <a:ea typeface="楷体_GB2312" panose="02010609030101010101" pitchFamily="49" charset="-122"/>
              </a:rPr>
              <a:t>张，长方形纸板</a:t>
            </a:r>
            <a:r>
              <a:rPr lang="en-US" altLang="zh-CN" sz="2800" b="1">
                <a:solidFill>
                  <a:srgbClr val="000000"/>
                </a:solidFill>
                <a:latin typeface="Times New Roman" panose="02020603050405020304" pitchFamily="18" charset="0"/>
                <a:ea typeface="楷体_GB2312" panose="02010609030101010101" pitchFamily="49" charset="-122"/>
              </a:rPr>
              <a:t>1001</a:t>
            </a:r>
            <a:r>
              <a:rPr lang="zh-CN" altLang="en-US" sz="2800" b="1">
                <a:solidFill>
                  <a:srgbClr val="000000"/>
                </a:solidFill>
                <a:latin typeface="Times New Roman" panose="02020603050405020304" pitchFamily="18" charset="0"/>
                <a:ea typeface="楷体_GB2312" panose="02010609030101010101" pitchFamily="49" charset="-122"/>
              </a:rPr>
              <a:t>张，那么，能否做成若干只竖式纸盒和若干只横式纸盒后，恰好把库存纸板用完？</a:t>
            </a:r>
          </a:p>
        </p:txBody>
      </p:sp>
      <p:sp>
        <p:nvSpPr>
          <p:cNvPr id="239619" name="Text Box 3"/>
          <p:cNvSpPr txBox="1">
            <a:spLocks noChangeArrowheads="1"/>
          </p:cNvSpPr>
          <p:nvPr/>
        </p:nvSpPr>
        <p:spPr bwMode="auto">
          <a:xfrm>
            <a:off x="381000" y="304800"/>
            <a:ext cx="1190625" cy="1905000"/>
          </a:xfrm>
          <a:prstGeom prst="rect">
            <a:avLst/>
          </a:prstGeom>
          <a:solidFill>
            <a:srgbClr val="FFFFCC"/>
          </a:solidFill>
          <a:ln w="9525">
            <a:noFill/>
            <a:miter lim="800000"/>
          </a:ln>
          <a:effectLst/>
          <a:scene3d>
            <a:camera prst="legacyPerspectiveFront">
              <a:rot lat="1200000" lon="20699999" rev="0"/>
            </a:camera>
            <a:lightRig rig="legacyFlat2" dir="b"/>
          </a:scene3d>
          <a:sp3d extrusionH="887400" prstMaterial="legacyMatte">
            <a:bevelT w="13500" h="13500" prst="angle"/>
            <a:bevelB w="13500" h="13500" prst="angle"/>
            <a:extrusionClr>
              <a:srgbClr val="CCCC00"/>
            </a:extrusionClr>
          </a:sp3d>
        </p:spPr>
        <p:txBody>
          <a:bodyPr vert="eaVert">
            <a:spAutoFit/>
            <a:flatTx/>
          </a:bodyPr>
          <a:lstStyle/>
          <a:p>
            <a:pPr>
              <a:spcBef>
                <a:spcPct val="50000"/>
              </a:spcBef>
              <a:defRPr/>
            </a:pPr>
            <a:r>
              <a:rPr kumimoji="1" lang="zh-CN" altLang="en-US" sz="6600" b="1">
                <a:solidFill>
                  <a:prstClr val="black"/>
                </a:solidFill>
                <a:effectLst>
                  <a:outerShdw blurRad="38100" dist="38100" dir="2700000" algn="tl">
                    <a:srgbClr val="FFFFFF"/>
                  </a:outerShdw>
                </a:effectLst>
                <a:latin typeface="Times New Roman" panose="02020603050405020304" pitchFamily="18" charset="0"/>
                <a:ea typeface="楷体_GB2312" panose="02010609030101010101" pitchFamily="49" charset="-122"/>
              </a:rPr>
              <a:t>练习</a:t>
            </a:r>
          </a:p>
        </p:txBody>
      </p:sp>
      <p:grpSp>
        <p:nvGrpSpPr>
          <p:cNvPr id="2" name="Group 4"/>
          <p:cNvGrpSpPr/>
          <p:nvPr/>
        </p:nvGrpSpPr>
        <p:grpSpPr bwMode="auto">
          <a:xfrm>
            <a:off x="609600" y="4383088"/>
            <a:ext cx="7086600" cy="2012950"/>
            <a:chOff x="384" y="2761"/>
            <a:chExt cx="4464" cy="1268"/>
          </a:xfrm>
        </p:grpSpPr>
        <p:sp>
          <p:nvSpPr>
            <p:cNvPr id="13316" name="Text Box 5"/>
            <p:cNvSpPr txBox="1">
              <a:spLocks noChangeArrowheads="1"/>
            </p:cNvSpPr>
            <p:nvPr/>
          </p:nvSpPr>
          <p:spPr bwMode="auto">
            <a:xfrm>
              <a:off x="384" y="3363"/>
              <a:ext cx="177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ea typeface="楷体_GB2312" panose="02010609030101010101" pitchFamily="49" charset="-122"/>
                </a:rPr>
                <a:t>正方形纸板张数</a:t>
              </a:r>
            </a:p>
          </p:txBody>
        </p:sp>
        <p:sp>
          <p:nvSpPr>
            <p:cNvPr id="13317" name="Text Box 6"/>
            <p:cNvSpPr txBox="1">
              <a:spLocks noChangeArrowheads="1"/>
            </p:cNvSpPr>
            <p:nvPr/>
          </p:nvSpPr>
          <p:spPr bwMode="auto">
            <a:xfrm>
              <a:off x="384" y="3696"/>
              <a:ext cx="177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00"/>
                  </a:solidFill>
                  <a:latin typeface="Times New Roman" panose="02020603050405020304" pitchFamily="18" charset="0"/>
                  <a:ea typeface="楷体_GB2312" panose="02010609030101010101" pitchFamily="49" charset="-122"/>
                </a:rPr>
                <a:t>长方形纸板张数</a:t>
              </a:r>
            </a:p>
          </p:txBody>
        </p:sp>
        <p:sp>
          <p:nvSpPr>
            <p:cNvPr id="13318" name="Text Box 7"/>
            <p:cNvSpPr txBox="1">
              <a:spLocks noChangeArrowheads="1"/>
            </p:cNvSpPr>
            <p:nvPr/>
          </p:nvSpPr>
          <p:spPr bwMode="auto">
            <a:xfrm>
              <a:off x="2160" y="3363"/>
              <a:ext cx="105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endParaRPr lang="zh-CN" altLang="zh-CN" sz="2800">
                <a:solidFill>
                  <a:prstClr val="black"/>
                </a:solidFill>
                <a:latin typeface="Times New Roman" panose="02020603050405020304" pitchFamily="18" charset="0"/>
                <a:ea typeface="楷体_GB2312" panose="02010609030101010101" pitchFamily="49" charset="-122"/>
              </a:endParaRPr>
            </a:p>
          </p:txBody>
        </p:sp>
        <p:sp>
          <p:nvSpPr>
            <p:cNvPr id="13319" name="Text Box 8"/>
            <p:cNvSpPr txBox="1">
              <a:spLocks noChangeArrowheads="1"/>
            </p:cNvSpPr>
            <p:nvPr/>
          </p:nvSpPr>
          <p:spPr bwMode="auto">
            <a:xfrm>
              <a:off x="2160" y="3696"/>
              <a:ext cx="105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a:solidFill>
                  <a:prstClr val="black"/>
                </a:solidFill>
                <a:latin typeface="Times New Roman" panose="02020603050405020304" pitchFamily="18" charset="0"/>
                <a:ea typeface="楷体_GB2312" panose="02010609030101010101" pitchFamily="49" charset="-122"/>
              </a:endParaRPr>
            </a:p>
          </p:txBody>
        </p:sp>
        <p:sp>
          <p:nvSpPr>
            <p:cNvPr id="13320" name="Text Box 9"/>
            <p:cNvSpPr txBox="1">
              <a:spLocks noChangeArrowheads="1"/>
            </p:cNvSpPr>
            <p:nvPr/>
          </p:nvSpPr>
          <p:spPr bwMode="auto">
            <a:xfrm>
              <a:off x="384" y="2762"/>
              <a:ext cx="1776" cy="598"/>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a:solidFill>
                  <a:prstClr val="black"/>
                </a:solidFill>
                <a:latin typeface="Times New Roman" panose="02020603050405020304" pitchFamily="18" charset="0"/>
                <a:ea typeface="楷体_GB2312" panose="02010609030101010101" pitchFamily="49" charset="-122"/>
              </a:endParaRPr>
            </a:p>
          </p:txBody>
        </p:sp>
        <p:sp>
          <p:nvSpPr>
            <p:cNvPr id="13321" name="Text Box 10"/>
            <p:cNvSpPr txBox="1">
              <a:spLocks noChangeArrowheads="1"/>
            </p:cNvSpPr>
            <p:nvPr/>
          </p:nvSpPr>
          <p:spPr bwMode="auto">
            <a:xfrm>
              <a:off x="2160" y="2761"/>
              <a:ext cx="1056" cy="602"/>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zh-CN" sz="2800" b="1">
                  <a:solidFill>
                    <a:srgbClr val="000000"/>
                  </a:solidFill>
                  <a:latin typeface="Times New Roman" panose="02020603050405020304" pitchFamily="18" charset="0"/>
                  <a:ea typeface="楷体_GB2312" panose="02010609030101010101" pitchFamily="49" charset="-122"/>
                </a:rPr>
                <a:t>x只竖式纸盒中</a:t>
              </a:r>
              <a:endParaRPr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3322" name="Text Box 11"/>
            <p:cNvSpPr txBox="1">
              <a:spLocks noChangeArrowheads="1"/>
            </p:cNvSpPr>
            <p:nvPr/>
          </p:nvSpPr>
          <p:spPr bwMode="auto">
            <a:xfrm>
              <a:off x="3216" y="3363"/>
              <a:ext cx="105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a:solidFill>
                  <a:prstClr val="black"/>
                </a:solidFill>
                <a:latin typeface="Times New Roman" panose="02020603050405020304" pitchFamily="18" charset="0"/>
                <a:ea typeface="楷体_GB2312" panose="02010609030101010101" pitchFamily="49" charset="-122"/>
              </a:endParaRPr>
            </a:p>
          </p:txBody>
        </p:sp>
        <p:sp>
          <p:nvSpPr>
            <p:cNvPr id="13323" name="Text Box 12"/>
            <p:cNvSpPr txBox="1">
              <a:spLocks noChangeArrowheads="1"/>
            </p:cNvSpPr>
            <p:nvPr/>
          </p:nvSpPr>
          <p:spPr bwMode="auto">
            <a:xfrm>
              <a:off x="3216" y="3696"/>
              <a:ext cx="105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a:solidFill>
                  <a:prstClr val="black"/>
                </a:solidFill>
                <a:latin typeface="Times New Roman" panose="02020603050405020304" pitchFamily="18" charset="0"/>
                <a:ea typeface="楷体_GB2312" panose="02010609030101010101" pitchFamily="49" charset="-122"/>
              </a:endParaRPr>
            </a:p>
          </p:txBody>
        </p:sp>
        <p:sp>
          <p:nvSpPr>
            <p:cNvPr id="13324" name="Text Box 13"/>
            <p:cNvSpPr txBox="1">
              <a:spLocks noChangeArrowheads="1"/>
            </p:cNvSpPr>
            <p:nvPr/>
          </p:nvSpPr>
          <p:spPr bwMode="auto">
            <a:xfrm>
              <a:off x="4272" y="3363"/>
              <a:ext cx="57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500</a:t>
              </a:r>
            </a:p>
          </p:txBody>
        </p:sp>
        <p:sp>
          <p:nvSpPr>
            <p:cNvPr id="13325" name="Text Box 14"/>
            <p:cNvSpPr txBox="1">
              <a:spLocks noChangeArrowheads="1"/>
            </p:cNvSpPr>
            <p:nvPr/>
          </p:nvSpPr>
          <p:spPr bwMode="auto">
            <a:xfrm>
              <a:off x="4272" y="3696"/>
              <a:ext cx="576" cy="333"/>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1001</a:t>
              </a:r>
            </a:p>
          </p:txBody>
        </p:sp>
        <p:sp>
          <p:nvSpPr>
            <p:cNvPr id="13326" name="Text Box 15"/>
            <p:cNvSpPr txBox="1">
              <a:spLocks noChangeArrowheads="1"/>
            </p:cNvSpPr>
            <p:nvPr/>
          </p:nvSpPr>
          <p:spPr bwMode="auto">
            <a:xfrm>
              <a:off x="3216" y="2761"/>
              <a:ext cx="1056" cy="602"/>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zh-CN" sz="2800" b="1">
                  <a:solidFill>
                    <a:srgbClr val="000000"/>
                  </a:solidFill>
                  <a:latin typeface="Times New Roman" panose="02020603050405020304" pitchFamily="18" charset="0"/>
                  <a:ea typeface="楷体_GB2312" panose="02010609030101010101" pitchFamily="49" charset="-122"/>
                </a:rPr>
                <a:t>y只横式纸盒中</a:t>
              </a:r>
              <a:endParaRPr lang="en-US" altLang="zh-CN" sz="2800" b="1">
                <a:solidFill>
                  <a:srgbClr val="000000"/>
                </a:solidFill>
                <a:latin typeface="Times New Roman" panose="02020603050405020304" pitchFamily="18" charset="0"/>
                <a:ea typeface="楷体_GB2312" panose="02010609030101010101" pitchFamily="49" charset="-122"/>
              </a:endParaRPr>
            </a:p>
          </p:txBody>
        </p:sp>
        <p:sp>
          <p:nvSpPr>
            <p:cNvPr id="13327" name="Text Box 16"/>
            <p:cNvSpPr txBox="1">
              <a:spLocks noChangeArrowheads="1"/>
            </p:cNvSpPr>
            <p:nvPr/>
          </p:nvSpPr>
          <p:spPr bwMode="auto">
            <a:xfrm>
              <a:off x="4272" y="2762"/>
              <a:ext cx="576" cy="598"/>
            </a:xfrm>
            <a:prstGeom prst="rect">
              <a:avLst/>
            </a:prstGeom>
            <a:noFill/>
            <a:ln w="9525">
              <a:solidFill>
                <a:srgbClr val="FF0000"/>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800" b="1">
                  <a:solidFill>
                    <a:srgbClr val="000000"/>
                  </a:solidFill>
                  <a:latin typeface="Times New Roman" panose="02020603050405020304" pitchFamily="18" charset="0"/>
                  <a:ea typeface="楷体_GB2312" panose="02010609030101010101" pitchFamily="49" charset="-122"/>
                </a:rPr>
                <a:t>合计</a:t>
              </a:r>
            </a:p>
          </p:txBody>
        </p:sp>
      </p:grpSp>
      <p:sp>
        <p:nvSpPr>
          <p:cNvPr id="239633" name="Text Box 17"/>
          <p:cNvSpPr txBox="1">
            <a:spLocks noChangeArrowheads="1"/>
          </p:cNvSpPr>
          <p:nvPr/>
        </p:nvSpPr>
        <p:spPr bwMode="auto">
          <a:xfrm>
            <a:off x="3962400" y="54102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rgbClr val="0000FF"/>
                </a:solidFill>
                <a:latin typeface="Times New Roman" panose="02020603050405020304" pitchFamily="18" charset="0"/>
                <a:ea typeface="楷体_GB2312" panose="02010609030101010101" pitchFamily="49" charset="-122"/>
              </a:rPr>
              <a:t>x</a:t>
            </a:r>
          </a:p>
        </p:txBody>
      </p:sp>
      <p:sp>
        <p:nvSpPr>
          <p:cNvPr id="239634" name="Text Box 18"/>
          <p:cNvSpPr txBox="1">
            <a:spLocks noChangeArrowheads="1"/>
          </p:cNvSpPr>
          <p:nvPr/>
        </p:nvSpPr>
        <p:spPr bwMode="auto">
          <a:xfrm>
            <a:off x="5638800" y="54102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000" b="1">
                <a:solidFill>
                  <a:srgbClr val="0000FF"/>
                </a:solidFill>
                <a:latin typeface="Times New Roman" panose="02020603050405020304" pitchFamily="18" charset="0"/>
                <a:ea typeface="楷体_GB2312" panose="02010609030101010101" pitchFamily="49" charset="-122"/>
              </a:rPr>
              <a:t>2y</a:t>
            </a:r>
          </a:p>
        </p:txBody>
      </p:sp>
      <p:sp>
        <p:nvSpPr>
          <p:cNvPr id="239635" name="Text Box 19"/>
          <p:cNvSpPr txBox="1">
            <a:spLocks noChangeArrowheads="1"/>
          </p:cNvSpPr>
          <p:nvPr/>
        </p:nvSpPr>
        <p:spPr bwMode="auto">
          <a:xfrm>
            <a:off x="3962400" y="59436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4x</a:t>
            </a:r>
          </a:p>
        </p:txBody>
      </p:sp>
      <p:sp>
        <p:nvSpPr>
          <p:cNvPr id="239636" name="Text Box 20"/>
          <p:cNvSpPr txBox="1">
            <a:spLocks noChangeArrowheads="1"/>
          </p:cNvSpPr>
          <p:nvPr/>
        </p:nvSpPr>
        <p:spPr bwMode="auto">
          <a:xfrm>
            <a:off x="5638800" y="59436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800" b="1">
                <a:solidFill>
                  <a:srgbClr val="0000FF"/>
                </a:solidFill>
                <a:latin typeface="Times New Roman" panose="02020603050405020304" pitchFamily="18" charset="0"/>
                <a:ea typeface="楷体_GB2312" panose="02010609030101010101" pitchFamily="49" charset="-122"/>
              </a:rPr>
              <a:t>3y</a:t>
            </a:r>
          </a:p>
        </p:txBody>
      </p:sp>
      <p:sp>
        <p:nvSpPr>
          <p:cNvPr id="13332" name="Text Box 21"/>
          <p:cNvSpPr txBox="1">
            <a:spLocks noChangeArrowheads="1"/>
          </p:cNvSpPr>
          <p:nvPr/>
        </p:nvSpPr>
        <p:spPr bwMode="auto">
          <a:xfrm>
            <a:off x="3851275" y="36449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竖式纸盒展开图</a:t>
            </a:r>
          </a:p>
        </p:txBody>
      </p:sp>
      <p:sp>
        <p:nvSpPr>
          <p:cNvPr id="13333" name="Text Box 22"/>
          <p:cNvSpPr txBox="1">
            <a:spLocks noChangeArrowheads="1"/>
          </p:cNvSpPr>
          <p:nvPr/>
        </p:nvSpPr>
        <p:spPr bwMode="auto">
          <a:xfrm>
            <a:off x="6156325" y="3573463"/>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横式纸盒展开图</a:t>
            </a:r>
          </a:p>
        </p:txBody>
      </p:sp>
      <p:grpSp>
        <p:nvGrpSpPr>
          <p:cNvPr id="13334" name="Group 23"/>
          <p:cNvGrpSpPr/>
          <p:nvPr/>
        </p:nvGrpSpPr>
        <p:grpSpPr bwMode="auto">
          <a:xfrm>
            <a:off x="684213" y="2420938"/>
            <a:ext cx="981075" cy="1404937"/>
            <a:chOff x="431" y="1525"/>
            <a:chExt cx="618" cy="885"/>
          </a:xfrm>
        </p:grpSpPr>
        <p:sp>
          <p:nvSpPr>
            <p:cNvPr id="13335" name="Text Box 24"/>
            <p:cNvSpPr txBox="1">
              <a:spLocks noChangeArrowheads="1"/>
            </p:cNvSpPr>
            <p:nvPr/>
          </p:nvSpPr>
          <p:spPr bwMode="auto">
            <a:xfrm>
              <a:off x="432" y="216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图一</a:t>
              </a:r>
            </a:p>
          </p:txBody>
        </p:sp>
        <p:graphicFrame>
          <p:nvGraphicFramePr>
            <p:cNvPr id="13336" name="Object 25"/>
            <p:cNvGraphicFramePr/>
            <p:nvPr/>
          </p:nvGraphicFramePr>
          <p:xfrm>
            <a:off x="431" y="1525"/>
            <a:ext cx="618" cy="528"/>
          </p:xfrm>
          <a:graphic>
            <a:graphicData uri="http://schemas.openxmlformats.org/presentationml/2006/ole">
              <mc:AlternateContent xmlns:mc="http://schemas.openxmlformats.org/markup-compatibility/2006">
                <mc:Choice xmlns:v="urn:schemas-microsoft-com:vml" Requires="v">
                  <p:oleObj r:id="rId2" imgW="981075" imgH="838200" progId="PBrush">
                    <p:embed/>
                  </p:oleObj>
                </mc:Choice>
                <mc:Fallback>
                  <p:oleObj r:id="rId2" imgW="981075" imgH="838200" progId="PBrush">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525"/>
                          <a:ext cx="618" cy="5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337" name="Group 26"/>
          <p:cNvGrpSpPr/>
          <p:nvPr/>
        </p:nvGrpSpPr>
        <p:grpSpPr bwMode="auto">
          <a:xfrm>
            <a:off x="2195513" y="2349500"/>
            <a:ext cx="1666875" cy="1476375"/>
            <a:chOff x="1383" y="1480"/>
            <a:chExt cx="1050" cy="930"/>
          </a:xfrm>
        </p:grpSpPr>
        <p:sp>
          <p:nvSpPr>
            <p:cNvPr id="13338" name="Text Box 27"/>
            <p:cNvSpPr txBox="1">
              <a:spLocks noChangeArrowheads="1"/>
            </p:cNvSpPr>
            <p:nvPr/>
          </p:nvSpPr>
          <p:spPr bwMode="auto">
            <a:xfrm>
              <a:off x="1584" y="2160"/>
              <a:ext cx="5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000000"/>
                  </a:solidFill>
                  <a:latin typeface="Times New Roman" panose="02020603050405020304" pitchFamily="18" charset="0"/>
                  <a:ea typeface="楷体_GB2312" panose="02010609030101010101" pitchFamily="49" charset="-122"/>
                </a:rPr>
                <a:t>图二</a:t>
              </a:r>
            </a:p>
          </p:txBody>
        </p:sp>
        <p:graphicFrame>
          <p:nvGraphicFramePr>
            <p:cNvPr id="13339" name="Object 28"/>
            <p:cNvGraphicFramePr/>
            <p:nvPr/>
          </p:nvGraphicFramePr>
          <p:xfrm>
            <a:off x="1383" y="1480"/>
            <a:ext cx="1050" cy="618"/>
          </p:xfrm>
          <a:graphic>
            <a:graphicData uri="http://schemas.openxmlformats.org/presentationml/2006/ole">
              <mc:AlternateContent xmlns:mc="http://schemas.openxmlformats.org/markup-compatibility/2006">
                <mc:Choice xmlns:v="urn:schemas-microsoft-com:vml" Requires="v">
                  <p:oleObj r:id="rId4" imgW="1666875" imgH="981075" progId="PBrush">
                    <p:embed/>
                  </p:oleObj>
                </mc:Choice>
                <mc:Fallback>
                  <p:oleObj r:id="rId4" imgW="1666875" imgH="981075" progId="PBrush">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 y="1480"/>
                          <a:ext cx="1050" cy="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3340"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1638" y="2349500"/>
            <a:ext cx="176212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1"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8125" y="2276475"/>
            <a:ext cx="16478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9633"/>
                                        </p:tgtEl>
                                        <p:attrNameLst>
                                          <p:attrName>style.visibility</p:attrName>
                                        </p:attrNameLst>
                                      </p:cBhvr>
                                      <p:to>
                                        <p:strVal val="visible"/>
                                      </p:to>
                                    </p:set>
                                    <p:animEffect transition="in" filter="dissolve">
                                      <p:cBhvr>
                                        <p:cTn id="12" dur="500"/>
                                        <p:tgtEl>
                                          <p:spTgt spid="2396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9635"/>
                                        </p:tgtEl>
                                        <p:attrNameLst>
                                          <p:attrName>style.visibility</p:attrName>
                                        </p:attrNameLst>
                                      </p:cBhvr>
                                      <p:to>
                                        <p:strVal val="visible"/>
                                      </p:to>
                                    </p:set>
                                    <p:animEffect transition="in" filter="dissolve">
                                      <p:cBhvr>
                                        <p:cTn id="17" dur="500"/>
                                        <p:tgtEl>
                                          <p:spTgt spid="2396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9634"/>
                                        </p:tgtEl>
                                        <p:attrNameLst>
                                          <p:attrName>style.visibility</p:attrName>
                                        </p:attrNameLst>
                                      </p:cBhvr>
                                      <p:to>
                                        <p:strVal val="visible"/>
                                      </p:to>
                                    </p:set>
                                    <p:animEffect transition="in" filter="dissolve">
                                      <p:cBhvr>
                                        <p:cTn id="22" dur="500"/>
                                        <p:tgtEl>
                                          <p:spTgt spid="2396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9636"/>
                                        </p:tgtEl>
                                        <p:attrNameLst>
                                          <p:attrName>style.visibility</p:attrName>
                                        </p:attrNameLst>
                                      </p:cBhvr>
                                      <p:to>
                                        <p:strVal val="visible"/>
                                      </p:to>
                                    </p:set>
                                    <p:animEffect transition="in" filter="dissolve">
                                      <p:cBhvr>
                                        <p:cTn id="27" dur="500"/>
                                        <p:tgtEl>
                                          <p:spTgt spid="239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33" grpId="0"/>
      <p:bldP spid="239634" grpId="0"/>
      <p:bldP spid="239635" grpId="0"/>
      <p:bldP spid="23963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Text Box 3" descr="蓝色面巾纸"/>
          <p:cNvSpPr txBox="1">
            <a:spLocks noChangeArrowheads="1"/>
          </p:cNvSpPr>
          <p:nvPr/>
        </p:nvSpPr>
        <p:spPr bwMode="auto">
          <a:xfrm>
            <a:off x="34925" y="1111250"/>
            <a:ext cx="1825625" cy="588963"/>
          </a:xfrm>
          <a:prstGeom prst="rect">
            <a:avLst/>
          </a:prstGeom>
          <a:blipFill dpi="0" rotWithShape="0">
            <a:blip r:embed="rId2" cstate="print"/>
            <a:srcRect/>
            <a:tile tx="0" ty="0" sx="100000" sy="100000" flip="none" algn="tl"/>
          </a:blipFill>
          <a:ln w="9525">
            <a:solidFill>
              <a:srgbClr val="000000"/>
            </a:solid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实际问题</a:t>
            </a:r>
          </a:p>
        </p:txBody>
      </p:sp>
      <p:grpSp>
        <p:nvGrpSpPr>
          <p:cNvPr id="2" name="Group 4"/>
          <p:cNvGrpSpPr/>
          <p:nvPr/>
        </p:nvGrpSpPr>
        <p:grpSpPr bwMode="auto">
          <a:xfrm>
            <a:off x="1692275" y="1052513"/>
            <a:ext cx="4949825" cy="396875"/>
            <a:chOff x="1066" y="663"/>
            <a:chExt cx="3118" cy="250"/>
          </a:xfrm>
        </p:grpSpPr>
        <p:sp>
          <p:nvSpPr>
            <p:cNvPr id="14339" name="Line 5"/>
            <p:cNvSpPr>
              <a:spLocks noChangeShapeType="1"/>
            </p:cNvSpPr>
            <p:nvPr/>
          </p:nvSpPr>
          <p:spPr bwMode="auto">
            <a:xfrm>
              <a:off x="1256" y="890"/>
              <a:ext cx="2665" cy="0"/>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0" name="Text Box 6"/>
            <p:cNvSpPr txBox="1">
              <a:spLocks noChangeArrowheads="1"/>
            </p:cNvSpPr>
            <p:nvPr/>
          </p:nvSpPr>
          <p:spPr bwMode="auto">
            <a:xfrm>
              <a:off x="1066" y="663"/>
              <a:ext cx="31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srgbClr val="FF0000"/>
                  </a:solidFill>
                  <a:latin typeface="Times New Roman" panose="02020603050405020304" pitchFamily="18" charset="0"/>
                </a:rPr>
                <a:t>   </a:t>
              </a:r>
              <a:r>
                <a:rPr lang="zh-CN" altLang="en-US" sz="2000" b="1">
                  <a:solidFill>
                    <a:srgbClr val="FF0000"/>
                  </a:solidFill>
                  <a:latin typeface="Times New Roman" panose="02020603050405020304" pitchFamily="18" charset="0"/>
                </a:rPr>
                <a:t>设未知数、找等量关系、列方程（组）                       </a:t>
              </a:r>
            </a:p>
          </p:txBody>
        </p:sp>
      </p:grpSp>
      <p:sp>
        <p:nvSpPr>
          <p:cNvPr id="217095" name="Text Box 7" descr="蓝色面巾纸"/>
          <p:cNvSpPr txBox="1">
            <a:spLocks noChangeArrowheads="1"/>
          </p:cNvSpPr>
          <p:nvPr/>
        </p:nvSpPr>
        <p:spPr bwMode="auto">
          <a:xfrm>
            <a:off x="6300788" y="914400"/>
            <a:ext cx="2447925" cy="954088"/>
          </a:xfrm>
          <a:prstGeom prst="rect">
            <a:avLst/>
          </a:prstGeom>
          <a:blipFill dpi="0" rotWithShape="0">
            <a:blip r:embed="rId2" cstate="print"/>
            <a:srcRect/>
            <a:tile tx="0" ty="0" sx="100000" sy="100000" flip="none" algn="tl"/>
          </a:blipFill>
          <a:ln w="9525">
            <a:solidFill>
              <a:schemeClr val="tx1"/>
            </a:solid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effectLst>
                  <a:outerShdw blurRad="38100" dist="38100" dir="2700000" algn="tl">
                    <a:srgbClr val="C0C0C0"/>
                  </a:outerShdw>
                </a:effectLst>
                <a:latin typeface="Times New Roman" panose="02020603050405020304" pitchFamily="18" charset="0"/>
                <a:ea typeface="隶书" pitchFamily="49" charset="-122"/>
              </a:rPr>
              <a:t>  </a:t>
            </a:r>
            <a:r>
              <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数学问题</a:t>
            </a:r>
          </a:p>
          <a:p>
            <a:r>
              <a:rPr lang="zh-CN" altLang="en-US" sz="24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   </a:t>
            </a:r>
            <a:r>
              <a:rPr lang="en-US" altLang="zh-CN" sz="24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a:t>
            </a:r>
            <a:r>
              <a:rPr lang="zh-CN" altLang="en-US" sz="24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方程（组）</a:t>
            </a:r>
            <a:r>
              <a:rPr lang="en-US" altLang="zh-CN" sz="24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a:t>
            </a:r>
          </a:p>
        </p:txBody>
      </p:sp>
      <p:grpSp>
        <p:nvGrpSpPr>
          <p:cNvPr id="3" name="Group 8"/>
          <p:cNvGrpSpPr/>
          <p:nvPr/>
        </p:nvGrpSpPr>
        <p:grpSpPr bwMode="auto">
          <a:xfrm>
            <a:off x="6831013" y="2133600"/>
            <a:ext cx="549275" cy="2981325"/>
            <a:chOff x="3942" y="1344"/>
            <a:chExt cx="346" cy="1878"/>
          </a:xfrm>
        </p:grpSpPr>
        <p:sp>
          <p:nvSpPr>
            <p:cNvPr id="14343" name="Line 9"/>
            <p:cNvSpPr>
              <a:spLocks noChangeShapeType="1"/>
            </p:cNvSpPr>
            <p:nvPr/>
          </p:nvSpPr>
          <p:spPr bwMode="auto">
            <a:xfrm>
              <a:off x="4286" y="1344"/>
              <a:ext cx="0" cy="1878"/>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4" name="Text Box 10"/>
            <p:cNvSpPr txBox="1">
              <a:spLocks noChangeArrowheads="1"/>
            </p:cNvSpPr>
            <p:nvPr/>
          </p:nvSpPr>
          <p:spPr bwMode="auto">
            <a:xfrm>
              <a:off x="3942" y="1717"/>
              <a:ext cx="346" cy="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0000"/>
                  </a:solidFill>
                  <a:latin typeface="Times New Roman" panose="02020603050405020304" pitchFamily="18" charset="0"/>
                </a:rPr>
                <a:t>解方程（组）</a:t>
              </a:r>
            </a:p>
          </p:txBody>
        </p:sp>
      </p:grpSp>
      <p:sp>
        <p:nvSpPr>
          <p:cNvPr id="217099" name="Text Box 11" descr="蓝色面巾纸"/>
          <p:cNvSpPr txBox="1">
            <a:spLocks noChangeArrowheads="1"/>
          </p:cNvSpPr>
          <p:nvPr/>
        </p:nvSpPr>
        <p:spPr bwMode="auto">
          <a:xfrm>
            <a:off x="6227763" y="5445125"/>
            <a:ext cx="2641600" cy="954088"/>
          </a:xfrm>
          <a:prstGeom prst="rect">
            <a:avLst/>
          </a:prstGeom>
          <a:blipFill dpi="0" rotWithShape="0">
            <a:blip r:embed="rId2" cstate="print"/>
            <a:srcRect/>
            <a:tile tx="0" ty="0" sx="100000" sy="100000" flip="none" algn="tl"/>
          </a:blipFill>
          <a:ln w="9525">
            <a:solidFill>
              <a:schemeClr val="tx1"/>
            </a:solid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数学问题的解</a:t>
            </a:r>
          </a:p>
          <a:p>
            <a:endPar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endParaRPr>
          </a:p>
        </p:txBody>
      </p:sp>
      <p:grpSp>
        <p:nvGrpSpPr>
          <p:cNvPr id="4" name="Group 12"/>
          <p:cNvGrpSpPr/>
          <p:nvPr/>
        </p:nvGrpSpPr>
        <p:grpSpPr bwMode="auto">
          <a:xfrm>
            <a:off x="2201863" y="5480050"/>
            <a:ext cx="3954462" cy="396875"/>
            <a:chOff x="1387" y="3452"/>
            <a:chExt cx="2491" cy="250"/>
          </a:xfrm>
        </p:grpSpPr>
        <p:sp>
          <p:nvSpPr>
            <p:cNvPr id="14347" name="Line 13"/>
            <p:cNvSpPr>
              <a:spLocks noChangeShapeType="1"/>
            </p:cNvSpPr>
            <p:nvPr/>
          </p:nvSpPr>
          <p:spPr bwMode="auto">
            <a:xfrm flipH="1" flipV="1">
              <a:off x="1387" y="3693"/>
              <a:ext cx="2491" cy="9"/>
            </a:xfrm>
            <a:prstGeom prst="line">
              <a:avLst/>
            </a:prstGeom>
            <a:noFill/>
            <a:ln w="571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8" name="Text Box 14"/>
            <p:cNvSpPr txBox="1">
              <a:spLocks noChangeArrowheads="1"/>
            </p:cNvSpPr>
            <p:nvPr/>
          </p:nvSpPr>
          <p:spPr bwMode="auto">
            <a:xfrm>
              <a:off x="2200" y="3452"/>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FF0000"/>
                  </a:solidFill>
                  <a:latin typeface="Times New Roman" panose="02020603050405020304" pitchFamily="18" charset="0"/>
                </a:rPr>
                <a:t>双检验</a:t>
              </a:r>
            </a:p>
          </p:txBody>
        </p:sp>
      </p:grpSp>
      <p:sp>
        <p:nvSpPr>
          <p:cNvPr id="217103" name="Text Box 15" descr="蓝色面巾纸"/>
          <p:cNvSpPr txBox="1">
            <a:spLocks noChangeArrowheads="1"/>
          </p:cNvSpPr>
          <p:nvPr/>
        </p:nvSpPr>
        <p:spPr bwMode="auto">
          <a:xfrm>
            <a:off x="142875" y="5300663"/>
            <a:ext cx="1981200" cy="1076325"/>
          </a:xfrm>
          <a:prstGeom prst="rect">
            <a:avLst/>
          </a:prstGeom>
          <a:blipFill dpi="0" rotWithShape="0">
            <a:blip r:embed="rId2" cstate="print"/>
            <a:srcRect/>
            <a:tile tx="0" ty="0" sx="100000" sy="100000" flip="none" algn="tl"/>
          </a:blipFill>
          <a:ln w="9525">
            <a:solidFill>
              <a:schemeClr val="tx1"/>
            </a:solid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实际问题</a:t>
            </a:r>
          </a:p>
          <a:p>
            <a:r>
              <a:rPr lang="zh-CN" altLang="en-US" sz="3200" b="1">
                <a:solidFill>
                  <a:srgbClr val="000000"/>
                </a:solidFill>
                <a:effectLst>
                  <a:outerShdw blurRad="38100" dist="38100" dir="2700000" algn="tl">
                    <a:srgbClr val="C0C0C0"/>
                  </a:outerShdw>
                </a:effectLst>
                <a:latin typeface="Times New Roman" panose="02020603050405020304" pitchFamily="18" charset="0"/>
                <a:ea typeface="隶书" pitchFamily="49" charset="-122"/>
              </a:rPr>
              <a:t>  的答案</a:t>
            </a:r>
            <a:r>
              <a:rPr lang="zh-CN" altLang="en-US" sz="2400" b="1">
                <a:solidFill>
                  <a:prstClr val="black"/>
                </a:solidFill>
                <a:effectLst>
                  <a:outerShdw blurRad="38100" dist="38100" dir="2700000" algn="tl">
                    <a:srgbClr val="C0C0C0"/>
                  </a:outerShdw>
                </a:effectLst>
                <a:latin typeface="Times New Roman" panose="02020603050405020304" pitchFamily="18" charset="0"/>
                <a:ea typeface="隶书" pitchFamily="49" charset="-122"/>
              </a:rPr>
              <a:t>       </a:t>
            </a:r>
          </a:p>
        </p:txBody>
      </p:sp>
      <p:sp>
        <p:nvSpPr>
          <p:cNvPr id="217104" name="Line 16"/>
          <p:cNvSpPr>
            <a:spLocks noChangeShapeType="1"/>
          </p:cNvSpPr>
          <p:nvPr/>
        </p:nvSpPr>
        <p:spPr bwMode="auto">
          <a:xfrm flipH="1">
            <a:off x="1476375" y="2176463"/>
            <a:ext cx="0" cy="2692400"/>
          </a:xfrm>
          <a:prstGeom prst="line">
            <a:avLst/>
          </a:prstGeom>
          <a:noFill/>
          <a:ln w="50800">
            <a:solidFill>
              <a:srgbClr val="000000"/>
            </a:solidFill>
            <a:prstDash val="dash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17105" name="AutoShape 17"/>
          <p:cNvSpPr>
            <a:spLocks noChangeArrowheads="1"/>
          </p:cNvSpPr>
          <p:nvPr/>
        </p:nvSpPr>
        <p:spPr bwMode="auto">
          <a:xfrm>
            <a:off x="2627313" y="1916113"/>
            <a:ext cx="3600450" cy="3241675"/>
          </a:xfrm>
          <a:prstGeom prst="curvedLeftArrow">
            <a:avLst>
              <a:gd name="adj1" fmla="val 20000"/>
              <a:gd name="adj2" fmla="val 40000"/>
              <a:gd name="adj3" fmla="val 37017"/>
            </a:avLst>
          </a:prstGeom>
          <a:solidFill>
            <a:srgbClr val="00FF00"/>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b="1">
              <a:solidFill>
                <a:srgbClr val="0000FF"/>
              </a:solidFill>
              <a:latin typeface="Times New Roman" panose="02020603050405020304" pitchFamily="18" charset="0"/>
              <a:ea typeface="楷体_GB2312" panose="02010609030101010101" pitchFamily="49" charset="-122"/>
            </a:endParaRPr>
          </a:p>
        </p:txBody>
      </p:sp>
    </p:spTree>
    <p:extLst>
      <p:ext uri="{BB962C8B-B14F-4D97-AF65-F5344CB8AC3E}">
        <p14:creationId xmlns:p14="http://schemas.microsoft.com/office/powerpoint/2010/main" val="47542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091"/>
                                        </p:tgtEl>
                                        <p:attrNameLst>
                                          <p:attrName>style.visibility</p:attrName>
                                        </p:attrNameLst>
                                      </p:cBhvr>
                                      <p:to>
                                        <p:strVal val="visible"/>
                                      </p:to>
                                    </p:set>
                                    <p:animEffect transition="in" filter="wipe(left)">
                                      <p:cBhvr>
                                        <p:cTn id="7" dur="500"/>
                                        <p:tgtEl>
                                          <p:spTgt spid="2170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7095"/>
                                        </p:tgtEl>
                                        <p:attrNameLst>
                                          <p:attrName>style.visibility</p:attrName>
                                        </p:attrNameLst>
                                      </p:cBhvr>
                                      <p:to>
                                        <p:strVal val="visible"/>
                                      </p:to>
                                    </p:set>
                                    <p:animEffect transition="in" filter="wipe(left)">
                                      <p:cBhvr>
                                        <p:cTn id="17" dur="500"/>
                                        <p:tgtEl>
                                          <p:spTgt spid="2170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17099"/>
                                        </p:tgtEl>
                                        <p:attrNameLst>
                                          <p:attrName>style.visibility</p:attrName>
                                        </p:attrNameLst>
                                      </p:cBhvr>
                                      <p:to>
                                        <p:strVal val="visible"/>
                                      </p:to>
                                    </p:set>
                                    <p:animEffect transition="in" filter="wipe(right)">
                                      <p:cBhvr>
                                        <p:cTn id="27" dur="500"/>
                                        <p:tgtEl>
                                          <p:spTgt spid="21709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17103"/>
                                        </p:tgtEl>
                                        <p:attrNameLst>
                                          <p:attrName>style.visibility</p:attrName>
                                        </p:attrNameLst>
                                      </p:cBhvr>
                                      <p:to>
                                        <p:strVal val="visible"/>
                                      </p:to>
                                    </p:set>
                                    <p:animEffect transition="in" filter="wipe(right)">
                                      <p:cBhvr>
                                        <p:cTn id="37" dur="500"/>
                                        <p:tgtEl>
                                          <p:spTgt spid="2171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7104"/>
                                        </p:tgtEl>
                                        <p:attrNameLst>
                                          <p:attrName>style.visibility</p:attrName>
                                        </p:attrNameLst>
                                      </p:cBhvr>
                                      <p:to>
                                        <p:strVal val="visible"/>
                                      </p:to>
                                    </p:set>
                                    <p:animEffect transition="in" filter="wipe(up)">
                                      <p:cBhvr>
                                        <p:cTn id="42" dur="500"/>
                                        <p:tgtEl>
                                          <p:spTgt spid="21710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17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animBg="1"/>
      <p:bldP spid="217095" grpId="0" animBg="1"/>
      <p:bldP spid="217099" grpId="0" animBg="1"/>
      <p:bldP spid="217103" grpId="0" animBg="1"/>
      <p:bldP spid="217104" grpId="0" animBg="1"/>
      <p:bldP spid="21710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body" idx="4294967295"/>
          </p:nvPr>
        </p:nvSpPr>
        <p:spPr>
          <a:xfrm>
            <a:off x="0" y="1341438"/>
            <a:ext cx="8893175" cy="4740275"/>
          </a:xfrm>
        </p:spPr>
        <p:txBody>
          <a:bodyPr/>
          <a:lstStyle/>
          <a:p>
            <a:pPr marL="609600" indent="-609600">
              <a:lnSpc>
                <a:spcPct val="90000"/>
              </a:lnSpc>
              <a:buFont typeface="Wingdings" panose="05000000000000000000" pitchFamily="2" charset="2"/>
              <a:buAutoNum type="arabicPeriod"/>
            </a:pPr>
            <a:r>
              <a:rPr lang="zh-CN" altLang="en-US" b="0" noProof="1"/>
              <a:t>鸡兔同笼，共有</a:t>
            </a:r>
            <a:r>
              <a:rPr lang="en-US" altLang="zh-CN" b="0" noProof="1"/>
              <a:t>12</a:t>
            </a:r>
            <a:r>
              <a:rPr lang="zh-CN" altLang="en-US" b="0" noProof="1"/>
              <a:t>个头，</a:t>
            </a:r>
            <a:r>
              <a:rPr lang="en-US" altLang="zh-CN" b="0" noProof="1"/>
              <a:t>36</a:t>
            </a:r>
            <a:r>
              <a:rPr lang="zh-CN" altLang="en-US" b="0" noProof="1"/>
              <a:t>只腿，则笼中有</a:t>
            </a:r>
            <a:r>
              <a:rPr lang="zh-CN" altLang="en-US" b="0" u="sng" noProof="1"/>
              <a:t> 		</a:t>
            </a:r>
            <a:r>
              <a:rPr lang="zh-CN" altLang="en-US" b="0" noProof="1"/>
              <a:t>只鸡，</a:t>
            </a:r>
            <a:r>
              <a:rPr lang="zh-CN" altLang="en-US" b="0" u="sng" noProof="1"/>
              <a:t>		</a:t>
            </a:r>
            <a:r>
              <a:rPr lang="zh-CN" altLang="en-US" b="0" noProof="1"/>
              <a:t>只兔；</a:t>
            </a:r>
          </a:p>
          <a:p>
            <a:pPr marL="609600" indent="-609600">
              <a:lnSpc>
                <a:spcPct val="90000"/>
              </a:lnSpc>
              <a:buFont typeface="Arial" panose="020B0604020202020204" pitchFamily="34" charset="0"/>
              <a:buAutoNum type="arabicPeriod" startAt="2"/>
            </a:pPr>
            <a:r>
              <a:rPr lang="zh-CN" altLang="en-US" b="0" noProof="1">
                <a:effectLst>
                  <a:outerShdw blurRad="38100" dist="38100" dir="2700000">
                    <a:srgbClr val="C0C0C0"/>
                  </a:outerShdw>
                </a:effectLst>
              </a:rPr>
              <a:t>有大小两种货车，</a:t>
            </a:r>
            <a:r>
              <a:rPr lang="en-US" altLang="zh-CN" b="0" noProof="1">
                <a:effectLst>
                  <a:outerShdw blurRad="38100" dist="38100" dir="2700000">
                    <a:srgbClr val="C0C0C0"/>
                  </a:outerShdw>
                </a:effectLst>
              </a:rPr>
              <a:t>2</a:t>
            </a:r>
            <a:r>
              <a:rPr lang="zh-CN" altLang="en-US" b="0" noProof="1">
                <a:effectLst>
                  <a:outerShdw blurRad="38100" dist="38100" dir="2700000">
                    <a:srgbClr val="C0C0C0"/>
                  </a:outerShdw>
                </a:effectLst>
              </a:rPr>
              <a:t>辆大车与</a:t>
            </a:r>
            <a:r>
              <a:rPr lang="en-US" altLang="zh-CN" b="0" noProof="1">
                <a:effectLst>
                  <a:outerShdw blurRad="38100" dist="38100" dir="2700000">
                    <a:srgbClr val="C0C0C0"/>
                  </a:outerShdw>
                </a:effectLst>
              </a:rPr>
              <a:t>3</a:t>
            </a:r>
            <a:r>
              <a:rPr lang="zh-CN" altLang="en-US" b="0" noProof="1">
                <a:effectLst>
                  <a:outerShdw blurRad="38100" dist="38100" dir="2700000">
                    <a:srgbClr val="C0C0C0"/>
                  </a:outerShdw>
                </a:effectLst>
              </a:rPr>
              <a:t>辆小车一次可以运货</a:t>
            </a:r>
            <a:r>
              <a:rPr lang="en-US" altLang="zh-CN" b="0" noProof="1">
                <a:effectLst>
                  <a:outerShdw blurRad="38100" dist="38100" dir="2700000">
                    <a:srgbClr val="C0C0C0"/>
                  </a:outerShdw>
                </a:effectLst>
              </a:rPr>
              <a:t>15.50</a:t>
            </a:r>
            <a:r>
              <a:rPr lang="zh-CN" altLang="en-US" b="0" noProof="1">
                <a:effectLst>
                  <a:outerShdw blurRad="38100" dist="38100" dir="2700000">
                    <a:srgbClr val="C0C0C0"/>
                  </a:outerShdw>
                </a:effectLst>
              </a:rPr>
              <a:t>吨，</a:t>
            </a:r>
            <a:r>
              <a:rPr lang="en-US" altLang="zh-CN" b="0" noProof="1">
                <a:effectLst>
                  <a:outerShdw blurRad="38100" dist="38100" dir="2700000">
                    <a:srgbClr val="C0C0C0"/>
                  </a:outerShdw>
                </a:effectLst>
              </a:rPr>
              <a:t>5</a:t>
            </a:r>
            <a:r>
              <a:rPr lang="zh-CN" altLang="en-US" b="0" noProof="1">
                <a:effectLst>
                  <a:outerShdw blurRad="38100" dist="38100" dir="2700000">
                    <a:srgbClr val="C0C0C0"/>
                  </a:outerShdw>
                </a:effectLst>
              </a:rPr>
              <a:t>辆大车与</a:t>
            </a:r>
            <a:r>
              <a:rPr lang="en-US" altLang="zh-CN" b="0" noProof="1">
                <a:effectLst>
                  <a:outerShdw blurRad="38100" dist="38100" dir="2700000">
                    <a:srgbClr val="C0C0C0"/>
                  </a:outerShdw>
                </a:effectLst>
              </a:rPr>
              <a:t>6</a:t>
            </a:r>
            <a:r>
              <a:rPr lang="zh-CN" altLang="en-US" b="0" noProof="1">
                <a:effectLst>
                  <a:outerShdw blurRad="38100" dist="38100" dir="2700000">
                    <a:srgbClr val="C0C0C0"/>
                  </a:outerShdw>
                </a:effectLst>
              </a:rPr>
              <a:t>辆小车一次可以运货</a:t>
            </a:r>
            <a:r>
              <a:rPr lang="en-US" altLang="zh-CN" b="0" noProof="1">
                <a:effectLst>
                  <a:outerShdw blurRad="38100" dist="38100" dir="2700000">
                    <a:srgbClr val="C0C0C0"/>
                  </a:outerShdw>
                </a:effectLst>
              </a:rPr>
              <a:t>35</a:t>
            </a:r>
            <a:r>
              <a:rPr lang="zh-CN" altLang="en-US" b="0" noProof="1">
                <a:effectLst>
                  <a:outerShdw blurRad="38100" dist="38100" dir="2700000">
                    <a:srgbClr val="C0C0C0"/>
                  </a:outerShdw>
                </a:effectLst>
              </a:rPr>
              <a:t>吨</a:t>
            </a:r>
            <a:r>
              <a:rPr lang="zh-CN" altLang="en-US" b="0" noProof="1"/>
              <a:t>。</a:t>
            </a:r>
          </a:p>
          <a:p>
            <a:pPr marL="609600" indent="-609600">
              <a:lnSpc>
                <a:spcPct val="90000"/>
              </a:lnSpc>
              <a:buFont typeface="Arial" panose="020B0604020202020204" pitchFamily="34" charset="0"/>
              <a:buAutoNum type="arabicPeriod" startAt="2"/>
            </a:pPr>
            <a:r>
              <a:rPr lang="zh-CN" altLang="en-US" b="0" noProof="1"/>
              <a:t>某车间有</a:t>
            </a:r>
            <a:r>
              <a:rPr lang="en-US" altLang="zh-CN" b="0" noProof="1"/>
              <a:t>90</a:t>
            </a:r>
            <a:r>
              <a:rPr lang="zh-CN" altLang="en-US" b="0" noProof="1"/>
              <a:t>名工人，每人每天平均能生产螺栓</a:t>
            </a:r>
            <a:r>
              <a:rPr lang="en-US" altLang="zh-CN" b="0" noProof="1"/>
              <a:t>15</a:t>
            </a:r>
            <a:r>
              <a:rPr lang="zh-CN" altLang="en-US" b="0" noProof="1"/>
              <a:t>个或螺帽</a:t>
            </a:r>
            <a:r>
              <a:rPr lang="en-US" altLang="zh-CN" b="0" noProof="1"/>
              <a:t>24</a:t>
            </a:r>
            <a:r>
              <a:rPr lang="zh-CN" altLang="en-US" b="0" noProof="1"/>
              <a:t>个，要使一个螺栓配套两个螺帽，应如何分配工人才能使螺栓和螺帽刚好配套？设生产螺栓</a:t>
            </a:r>
            <a:r>
              <a:rPr lang="en-US" altLang="zh-CN" b="0" noProof="1"/>
              <a:t>x</a:t>
            </a:r>
            <a:r>
              <a:rPr lang="zh-CN" altLang="en-US" b="0" noProof="1"/>
              <a:t>人，生产螺帽</a:t>
            </a:r>
            <a:r>
              <a:rPr lang="en-US" altLang="zh-CN" b="0" noProof="1"/>
              <a:t>y</a:t>
            </a:r>
            <a:r>
              <a:rPr lang="zh-CN" altLang="en-US" b="0" noProof="1"/>
              <a:t>人，列方程组为</a:t>
            </a:r>
            <a:r>
              <a:rPr lang="zh-CN" altLang="en-US" b="0" u="sng" noProof="1"/>
              <a:t>		</a:t>
            </a:r>
            <a:r>
              <a:rPr lang="zh-CN" altLang="en-US" b="0" noProof="1"/>
              <a:t> </a:t>
            </a:r>
          </a:p>
          <a:p>
            <a:pPr marL="609600" indent="-609600">
              <a:lnSpc>
                <a:spcPct val="90000"/>
              </a:lnSpc>
              <a:buFont typeface="Arial" panose="020B0604020202020204" pitchFamily="34" charset="0"/>
              <a:buNone/>
            </a:pPr>
            <a:endParaRPr lang="zh-CN" altLang="en-US" b="0" noProof="1"/>
          </a:p>
        </p:txBody>
      </p:sp>
      <p:sp>
        <p:nvSpPr>
          <p:cNvPr id="256003" name="Text Box 3"/>
          <p:cNvSpPr txBox="1">
            <a:spLocks noChangeArrowheads="1"/>
          </p:cNvSpPr>
          <p:nvPr/>
        </p:nvSpPr>
        <p:spPr bwMode="auto">
          <a:xfrm>
            <a:off x="971550" y="1700213"/>
            <a:ext cx="382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3300"/>
                </a:solidFill>
              </a:rPr>
              <a:t>6</a:t>
            </a:r>
          </a:p>
        </p:txBody>
      </p:sp>
      <p:sp>
        <p:nvSpPr>
          <p:cNvPr id="256004" name="Text Box 4"/>
          <p:cNvSpPr txBox="1">
            <a:spLocks noChangeArrowheads="1"/>
          </p:cNvSpPr>
          <p:nvPr/>
        </p:nvSpPr>
        <p:spPr bwMode="auto">
          <a:xfrm>
            <a:off x="3708400" y="1700213"/>
            <a:ext cx="382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FF3300"/>
                </a:solidFill>
              </a:rPr>
              <a:t>6</a:t>
            </a:r>
          </a:p>
        </p:txBody>
      </p:sp>
      <p:sp>
        <p:nvSpPr>
          <p:cNvPr id="15364" name="WordArt 5" descr="纸袋"/>
          <p:cNvSpPr>
            <a:spLocks noChangeArrowheads="1" noChangeShapeType="1" noTextEdit="1"/>
          </p:cNvSpPr>
          <p:nvPr/>
        </p:nvSpPr>
        <p:spPr bwMode="auto">
          <a:xfrm>
            <a:off x="611188" y="476250"/>
            <a:ext cx="2663825" cy="692150"/>
          </a:xfrm>
          <a:prstGeom prst="rect">
            <a:avLst/>
          </a:prstGeom>
        </p:spPr>
        <p:txBody>
          <a:bodyPr wrap="none" fromWordArt="1">
            <a:prstTxWarp prst="textPlain">
              <a:avLst>
                <a:gd name="adj" fmla="val 50000"/>
              </a:avLst>
            </a:prstTxWarp>
          </a:bodyPr>
          <a:lstStyle/>
          <a:p>
            <a:pPr algn="ctr"/>
            <a:r>
              <a:rPr lang="zh-CN" altLang="en-US" sz="3600" b="1" kern="10">
                <a:ln w="9525">
                  <a:solidFill>
                    <a:srgbClr val="008000"/>
                  </a:solidFill>
                  <a:round/>
                </a:ln>
                <a:blipFill dpi="0" rotWithShape="0">
                  <a:blip r:embed="rId2"/>
                  <a:srcRect/>
                  <a:tile tx="0" ty="0" sx="100000" sy="100000" flip="none" algn="tl"/>
                </a:blipFill>
                <a:effectLst>
                  <a:outerShdw dist="563971" dir="14049737" sx="125000" sy="125000" algn="tl" rotWithShape="0">
                    <a:srgbClr val="C7DFD3">
                      <a:alpha val="79999"/>
                    </a:srgbClr>
                  </a:outerShdw>
                </a:effectLst>
                <a:latin typeface="宋体" panose="02010600030101010101" pitchFamily="2" charset="-122"/>
              </a:rPr>
              <a:t>能力练习 </a:t>
            </a:r>
          </a:p>
        </p:txBody>
      </p:sp>
    </p:spTree>
    <p:extLst>
      <p:ext uri="{BB962C8B-B14F-4D97-AF65-F5344CB8AC3E}">
        <p14:creationId xmlns:p14="http://schemas.microsoft.com/office/powerpoint/2010/main" val="6211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56003"/>
                                        </p:tgtEl>
                                        <p:attrNameLst>
                                          <p:attrName>style.visibility</p:attrName>
                                        </p:attrNameLst>
                                      </p:cBhvr>
                                      <p:to>
                                        <p:strVal val="visible"/>
                                      </p:to>
                                    </p:set>
                                    <p:set>
                                      <p:cBhvr>
                                        <p:cTn id="7" dur="455" fill="hold">
                                          <p:stCondLst>
                                            <p:cond delay="0"/>
                                          </p:stCondLst>
                                        </p:cTn>
                                        <p:tgtEl>
                                          <p:spTgt spid="256003"/>
                                        </p:tgtEl>
                                        <p:attrNameLst>
                                          <p:attrName>style.rotation</p:attrName>
                                        </p:attrNameLst>
                                      </p:cBhvr>
                                      <p:to>
                                        <p:strVal val="-45.0"/>
                                      </p:to>
                                    </p:set>
                                    <p:anim calcmode="lin" valueType="num">
                                      <p:cBhvr>
                                        <p:cTn id="8" dur="455" fill="hold">
                                          <p:stCondLst>
                                            <p:cond delay="455"/>
                                          </p:stCondLst>
                                        </p:cTn>
                                        <p:tgtEl>
                                          <p:spTgt spid="25600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5600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5600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56003"/>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8" presetClass="entr" presetSubtype="0" accel="50000" fill="hold" grpId="0" nodeType="clickEffect">
                                  <p:stCondLst>
                                    <p:cond delay="0"/>
                                  </p:stCondLst>
                                  <p:iterate type="lt">
                                    <p:tmPct val="50000"/>
                                  </p:iterate>
                                  <p:childTnLst>
                                    <p:set>
                                      <p:cBhvr>
                                        <p:cTn id="15" dur="1" fill="hold">
                                          <p:stCondLst>
                                            <p:cond delay="0"/>
                                          </p:stCondLst>
                                        </p:cTn>
                                        <p:tgtEl>
                                          <p:spTgt spid="256004"/>
                                        </p:tgtEl>
                                        <p:attrNameLst>
                                          <p:attrName>style.visibility</p:attrName>
                                        </p:attrNameLst>
                                      </p:cBhvr>
                                      <p:to>
                                        <p:strVal val="visible"/>
                                      </p:to>
                                    </p:set>
                                    <p:set>
                                      <p:cBhvr>
                                        <p:cTn id="16" dur="455" fill="hold">
                                          <p:stCondLst>
                                            <p:cond delay="0"/>
                                          </p:stCondLst>
                                        </p:cTn>
                                        <p:tgtEl>
                                          <p:spTgt spid="256004"/>
                                        </p:tgtEl>
                                        <p:attrNameLst>
                                          <p:attrName>style.rotation</p:attrName>
                                        </p:attrNameLst>
                                      </p:cBhvr>
                                      <p:to>
                                        <p:strVal val="-45.0"/>
                                      </p:to>
                                    </p:set>
                                    <p:anim calcmode="lin" valueType="num">
                                      <p:cBhvr>
                                        <p:cTn id="17" dur="455" fill="hold">
                                          <p:stCondLst>
                                            <p:cond delay="455"/>
                                          </p:stCondLst>
                                        </p:cTn>
                                        <p:tgtEl>
                                          <p:spTgt spid="256004"/>
                                        </p:tgtEl>
                                        <p:attrNameLst>
                                          <p:attrName>style.rotation</p:attrName>
                                        </p:attrNameLst>
                                      </p:cBhvr>
                                      <p:tavLst>
                                        <p:tav tm="0">
                                          <p:val>
                                            <p:fltVal val="-45"/>
                                          </p:val>
                                        </p:tav>
                                        <p:tav tm="69900">
                                          <p:val>
                                            <p:fltVal val="45"/>
                                          </p:val>
                                        </p:tav>
                                        <p:tav tm="100000">
                                          <p:val>
                                            <p:fltVal val="0"/>
                                          </p:val>
                                        </p:tav>
                                      </p:tavLst>
                                    </p:anim>
                                    <p:anim calcmode="lin" valueType="num">
                                      <p:cBhvr>
                                        <p:cTn id="18" dur="455" fill="hold">
                                          <p:stCondLst>
                                            <p:cond delay="0"/>
                                          </p:stCondLst>
                                        </p:cTn>
                                        <p:tgtEl>
                                          <p:spTgt spid="256004"/>
                                        </p:tgtEl>
                                        <p:attrNameLst>
                                          <p:attrName>ppt_y</p:attrName>
                                        </p:attrNameLst>
                                      </p:cBhvr>
                                      <p:tavLst>
                                        <p:tav tm="0">
                                          <p:val>
                                            <p:strVal val="#ppt_y-1"/>
                                          </p:val>
                                        </p:tav>
                                        <p:tav tm="100000">
                                          <p:val>
                                            <p:strVal val="#ppt_y-(0.354*#ppt_w-0.172*#ppt_h)"/>
                                          </p:val>
                                        </p:tav>
                                      </p:tavLst>
                                    </p:anim>
                                    <p:anim calcmode="lin" valueType="num">
                                      <p:cBhvr>
                                        <p:cTn id="19" dur="156" decel="50000" autoRev="1" fill="hold">
                                          <p:stCondLst>
                                            <p:cond delay="455"/>
                                          </p:stCondLst>
                                        </p:cTn>
                                        <p:tgtEl>
                                          <p:spTgt spid="256004"/>
                                        </p:tgtEl>
                                        <p:attrNameLst>
                                          <p:attrName>ppt_y</p:attrName>
                                        </p:attrNameLst>
                                      </p:cBhvr>
                                      <p:tavLst>
                                        <p:tav tm="0">
                                          <p:val>
                                            <p:strVal val="#ppt_y-(0.354*#ppt_w-0.172*#ppt_h)"/>
                                          </p:val>
                                        </p:tav>
                                        <p:tav tm="100000">
                                          <p:val>
                                            <p:strVal val="#ppt_y-(0.354*#ppt_w-0.172*#ppt_h)-#ppt_h/2"/>
                                          </p:val>
                                        </p:tav>
                                      </p:tavLst>
                                    </p:anim>
                                    <p:anim calcmode="lin" valueType="num">
                                      <p:cBhvr>
                                        <p:cTn id="20" dur="136" fill="hold">
                                          <p:stCondLst>
                                            <p:cond delay="864"/>
                                          </p:stCondLst>
                                        </p:cTn>
                                        <p:tgtEl>
                                          <p:spTgt spid="25600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p:bldP spid="25600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body" sz="half" idx="4294967295"/>
          </p:nvPr>
        </p:nvSpPr>
        <p:spPr>
          <a:xfrm>
            <a:off x="323850" y="1341438"/>
            <a:ext cx="7931150" cy="5516562"/>
          </a:xfrm>
        </p:spPr>
        <p:txBody>
          <a:bodyPr/>
          <a:lstStyle/>
          <a:p>
            <a:pPr marL="533400" indent="-533400">
              <a:buClr>
                <a:schemeClr val="tx2"/>
              </a:buClr>
              <a:buFont typeface="Arial" panose="020B0604020202020204" pitchFamily="34" charset="0"/>
              <a:buAutoNum type="arabicPeriod" startAt="4"/>
            </a:pPr>
            <a:r>
              <a:rPr lang="zh-CN" altLang="en-US" b="0">
                <a:solidFill>
                  <a:schemeClr val="tx2"/>
                </a:solidFill>
              </a:rPr>
              <a:t>一船顺水航行</a:t>
            </a:r>
            <a:r>
              <a:rPr lang="en-US" altLang="zh-CN" b="0">
                <a:solidFill>
                  <a:schemeClr val="tx2"/>
                </a:solidFill>
              </a:rPr>
              <a:t>45</a:t>
            </a:r>
            <a:r>
              <a:rPr lang="zh-CN" altLang="en-US" b="0">
                <a:solidFill>
                  <a:schemeClr val="tx2"/>
                </a:solidFill>
              </a:rPr>
              <a:t>千米需要</a:t>
            </a:r>
            <a:r>
              <a:rPr lang="en-US" altLang="zh-CN" b="0">
                <a:solidFill>
                  <a:schemeClr val="tx2"/>
                </a:solidFill>
              </a:rPr>
              <a:t>3</a:t>
            </a:r>
            <a:r>
              <a:rPr lang="zh-CN" altLang="en-US" b="0">
                <a:solidFill>
                  <a:schemeClr val="tx2"/>
                </a:solidFill>
              </a:rPr>
              <a:t>小时，逆水航行</a:t>
            </a:r>
            <a:r>
              <a:rPr lang="en-US" altLang="zh-CN" b="0">
                <a:solidFill>
                  <a:schemeClr val="tx2"/>
                </a:solidFill>
              </a:rPr>
              <a:t>65</a:t>
            </a:r>
            <a:r>
              <a:rPr lang="zh-CN" altLang="en-US" b="0">
                <a:solidFill>
                  <a:schemeClr val="tx2"/>
                </a:solidFill>
              </a:rPr>
              <a:t>千米需要</a:t>
            </a:r>
            <a:r>
              <a:rPr lang="en-US" altLang="zh-CN" b="0">
                <a:solidFill>
                  <a:schemeClr val="tx2"/>
                </a:solidFill>
              </a:rPr>
              <a:t>5</a:t>
            </a:r>
            <a:r>
              <a:rPr lang="zh-CN" altLang="en-US" b="0">
                <a:solidFill>
                  <a:schemeClr val="tx2"/>
                </a:solidFill>
              </a:rPr>
              <a:t>小时，若设船在静水中的速度为</a:t>
            </a:r>
            <a:r>
              <a:rPr lang="en-US" altLang="zh-CN" b="0">
                <a:solidFill>
                  <a:schemeClr val="tx2"/>
                </a:solidFill>
              </a:rPr>
              <a:t>x</a:t>
            </a:r>
            <a:r>
              <a:rPr lang="zh-CN" altLang="en-US" b="0">
                <a:solidFill>
                  <a:schemeClr val="tx2"/>
                </a:solidFill>
              </a:rPr>
              <a:t>千米</a:t>
            </a:r>
            <a:r>
              <a:rPr lang="en-US" altLang="zh-CN" b="0">
                <a:solidFill>
                  <a:schemeClr val="tx2"/>
                </a:solidFill>
              </a:rPr>
              <a:t>/</a:t>
            </a:r>
            <a:r>
              <a:rPr lang="zh-CN" altLang="en-US" b="0">
                <a:solidFill>
                  <a:schemeClr val="tx2"/>
                </a:solidFill>
              </a:rPr>
              <a:t>小时，水流的速度为</a:t>
            </a:r>
            <a:r>
              <a:rPr lang="en-US" altLang="zh-CN" b="0">
                <a:solidFill>
                  <a:schemeClr val="tx2"/>
                </a:solidFill>
              </a:rPr>
              <a:t>y</a:t>
            </a:r>
            <a:r>
              <a:rPr lang="zh-CN" altLang="en-US" b="0">
                <a:solidFill>
                  <a:schemeClr val="tx2"/>
                </a:solidFill>
              </a:rPr>
              <a:t>㎞</a:t>
            </a:r>
            <a:r>
              <a:rPr lang="en-US" altLang="zh-CN" b="0">
                <a:solidFill>
                  <a:schemeClr val="tx2"/>
                </a:solidFill>
              </a:rPr>
              <a:t>/h</a:t>
            </a:r>
            <a:r>
              <a:rPr lang="zh-CN" altLang="en-US" b="0">
                <a:solidFill>
                  <a:schemeClr val="tx2"/>
                </a:solidFill>
              </a:rPr>
              <a:t>，则</a:t>
            </a:r>
            <a:r>
              <a:rPr lang="en-US" altLang="zh-CN" b="0">
                <a:solidFill>
                  <a:schemeClr val="tx2"/>
                </a:solidFill>
              </a:rPr>
              <a:t>x</a:t>
            </a:r>
            <a:r>
              <a:rPr lang="zh-CN" altLang="en-US" b="0">
                <a:solidFill>
                  <a:schemeClr val="tx2"/>
                </a:solidFill>
              </a:rPr>
              <a:t>、</a:t>
            </a:r>
            <a:r>
              <a:rPr lang="en-US" altLang="zh-CN" b="0">
                <a:solidFill>
                  <a:schemeClr val="tx2"/>
                </a:solidFill>
              </a:rPr>
              <a:t>y</a:t>
            </a:r>
            <a:r>
              <a:rPr lang="zh-CN" altLang="en-US" b="0">
                <a:solidFill>
                  <a:schemeClr val="tx2"/>
                </a:solidFill>
              </a:rPr>
              <a:t>的值为			（	）									Ａ、Ｘ</a:t>
            </a:r>
            <a:r>
              <a:rPr lang="en-US" altLang="zh-CN" b="0">
                <a:solidFill>
                  <a:schemeClr val="tx2"/>
                </a:solidFill>
              </a:rPr>
              <a:t>=3</a:t>
            </a:r>
            <a:r>
              <a:rPr lang="zh-CN" altLang="en-US" b="0">
                <a:solidFill>
                  <a:schemeClr val="tx2"/>
                </a:solidFill>
              </a:rPr>
              <a:t>，</a:t>
            </a:r>
            <a:r>
              <a:rPr lang="en-US" altLang="zh-CN" b="0">
                <a:solidFill>
                  <a:schemeClr val="tx2"/>
                </a:solidFill>
              </a:rPr>
              <a:t>y=2		</a:t>
            </a:r>
            <a:r>
              <a:rPr lang="zh-CN" altLang="en-US" b="0">
                <a:solidFill>
                  <a:schemeClr val="tx2"/>
                </a:solidFill>
              </a:rPr>
              <a:t>Ｂ、</a:t>
            </a:r>
            <a:r>
              <a:rPr lang="en-US" altLang="zh-CN" b="0">
                <a:solidFill>
                  <a:schemeClr val="tx2"/>
                </a:solidFill>
              </a:rPr>
              <a:t>x=14,y=1		</a:t>
            </a:r>
            <a:r>
              <a:rPr lang="zh-CN" altLang="en-US" b="0">
                <a:solidFill>
                  <a:schemeClr val="tx2"/>
                </a:solidFill>
              </a:rPr>
              <a:t>Ｃ、</a:t>
            </a:r>
            <a:r>
              <a:rPr lang="en-US" altLang="zh-CN" b="0">
                <a:solidFill>
                  <a:schemeClr val="tx2"/>
                </a:solidFill>
              </a:rPr>
              <a:t>x=15,y=1		</a:t>
            </a:r>
            <a:r>
              <a:rPr lang="zh-CN" altLang="en-US" b="0">
                <a:solidFill>
                  <a:schemeClr val="tx2"/>
                </a:solidFill>
              </a:rPr>
              <a:t>Ｅ、</a:t>
            </a:r>
            <a:r>
              <a:rPr lang="en-US" altLang="zh-CN" b="0">
                <a:solidFill>
                  <a:schemeClr val="tx2"/>
                </a:solidFill>
              </a:rPr>
              <a:t>x=14,y=2	</a:t>
            </a:r>
            <a:endParaRPr lang="en-US" altLang="zh-CN" sz="2800" b="0"/>
          </a:p>
          <a:p>
            <a:pPr marL="533400" indent="-533400">
              <a:buClr>
                <a:schemeClr val="tx2"/>
              </a:buClr>
              <a:buFont typeface="Arial" panose="020B0604020202020204" pitchFamily="34" charset="0"/>
              <a:buAutoNum type="arabicPeriod" startAt="4"/>
            </a:pPr>
            <a:r>
              <a:rPr lang="zh-CN" altLang="en-US" sz="2800" b="0"/>
              <a:t>有两种药水，一种浓度为</a:t>
            </a:r>
            <a:r>
              <a:rPr lang="en-US" altLang="zh-CN" sz="2800" b="0"/>
              <a:t>60%</a:t>
            </a:r>
            <a:r>
              <a:rPr lang="zh-CN" altLang="en-US" sz="2800" b="0"/>
              <a:t>，另一种浓度为</a:t>
            </a:r>
            <a:r>
              <a:rPr lang="en-US" altLang="zh-CN" sz="2800" b="0"/>
              <a:t>90%</a:t>
            </a:r>
            <a:r>
              <a:rPr lang="zh-CN" altLang="en-US" sz="2800" b="0"/>
              <a:t>，现要配制浓度为</a:t>
            </a:r>
            <a:r>
              <a:rPr lang="en-US" altLang="zh-CN" sz="2800" b="0"/>
              <a:t>70%</a:t>
            </a:r>
            <a:r>
              <a:rPr lang="zh-CN" altLang="en-US" sz="2800" b="0"/>
              <a:t>的药水</a:t>
            </a:r>
            <a:r>
              <a:rPr lang="en-US" altLang="zh-CN" sz="2800" b="0">
                <a:solidFill>
                  <a:srgbClr val="CC0000"/>
                </a:solidFill>
              </a:rPr>
              <a:t>300g</a:t>
            </a:r>
            <a:r>
              <a:rPr lang="zh-CN" altLang="en-US" sz="2800" b="0"/>
              <a:t>，则每种各需多少克？</a:t>
            </a:r>
          </a:p>
          <a:p>
            <a:pPr marL="533400" indent="-533400">
              <a:buClr>
                <a:schemeClr val="tx2"/>
              </a:buClr>
              <a:buFont typeface="Arial" panose="020B0604020202020204" pitchFamily="34" charset="0"/>
              <a:buNone/>
            </a:pPr>
            <a:r>
              <a:rPr lang="zh-CN" altLang="en-US" b="0">
                <a:solidFill>
                  <a:schemeClr val="tx2"/>
                </a:solidFill>
              </a:rPr>
              <a:t>									</a:t>
            </a:r>
          </a:p>
        </p:txBody>
      </p:sp>
      <p:sp>
        <p:nvSpPr>
          <p:cNvPr id="257027" name="Text Box 3"/>
          <p:cNvSpPr txBox="1">
            <a:spLocks noChangeArrowheads="1"/>
          </p:cNvSpPr>
          <p:nvPr/>
        </p:nvSpPr>
        <p:spPr bwMode="auto">
          <a:xfrm>
            <a:off x="7164388" y="285273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3300"/>
                </a:solidFill>
              </a:rPr>
              <a:t>B</a:t>
            </a:r>
          </a:p>
        </p:txBody>
      </p:sp>
    </p:spTree>
    <p:extLst>
      <p:ext uri="{BB962C8B-B14F-4D97-AF65-F5344CB8AC3E}">
        <p14:creationId xmlns:p14="http://schemas.microsoft.com/office/powerpoint/2010/main" val="190076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57027"/>
                                        </p:tgtEl>
                                        <p:attrNameLst>
                                          <p:attrName>style.visibility</p:attrName>
                                        </p:attrNameLst>
                                      </p:cBhvr>
                                      <p:to>
                                        <p:strVal val="visible"/>
                                      </p:to>
                                    </p:set>
                                    <p:set>
                                      <p:cBhvr>
                                        <p:cTn id="7" dur="455" fill="hold">
                                          <p:stCondLst>
                                            <p:cond delay="0"/>
                                          </p:stCondLst>
                                        </p:cTn>
                                        <p:tgtEl>
                                          <p:spTgt spid="257027"/>
                                        </p:tgtEl>
                                        <p:attrNameLst>
                                          <p:attrName>style.rotation</p:attrName>
                                        </p:attrNameLst>
                                      </p:cBhvr>
                                      <p:to>
                                        <p:strVal val="-45.0"/>
                                      </p:to>
                                    </p:set>
                                    <p:anim calcmode="lin" valueType="num">
                                      <p:cBhvr>
                                        <p:cTn id="8" dur="455" fill="hold">
                                          <p:stCondLst>
                                            <p:cond delay="455"/>
                                          </p:stCondLst>
                                        </p:cTn>
                                        <p:tgtEl>
                                          <p:spTgt spid="257027"/>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57027"/>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57027"/>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5702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2"/>
          <p:cNvSpPr txBox="1">
            <a:spLocks noChangeArrowheads="1"/>
          </p:cNvSpPr>
          <p:nvPr/>
        </p:nvSpPr>
        <p:spPr bwMode="auto">
          <a:xfrm>
            <a:off x="0" y="381000"/>
            <a:ext cx="93726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b="1">
                <a:solidFill>
                  <a:prstClr val="black"/>
                </a:solidFill>
                <a:latin typeface="Times New Roman" panose="02020603050405020304" pitchFamily="18" charset="0"/>
                <a:ea typeface="黑体" panose="02010609060101010101" pitchFamily="49" charset="-122"/>
              </a:rPr>
              <a:t>探究：对于</a:t>
            </a:r>
            <a:r>
              <a:rPr lang="en-US" altLang="zh-CN" sz="4800" b="1" i="1">
                <a:solidFill>
                  <a:prstClr val="black"/>
                </a:solidFill>
                <a:latin typeface="Times New Roman" panose="02020603050405020304" pitchFamily="18" charset="0"/>
                <a:ea typeface="黑体" panose="02010609060101010101" pitchFamily="49" charset="-122"/>
              </a:rPr>
              <a:t>x+2y=5</a:t>
            </a:r>
            <a:r>
              <a:rPr lang="zh-CN" altLang="en-US" sz="4800" b="1" i="1">
                <a:solidFill>
                  <a:prstClr val="black"/>
                </a:solidFill>
                <a:latin typeface="Times New Roman" panose="02020603050405020304" pitchFamily="18" charset="0"/>
                <a:ea typeface="黑体" panose="02010609060101010101" pitchFamily="49" charset="-122"/>
              </a:rPr>
              <a:t>，</a:t>
            </a:r>
            <a:r>
              <a:rPr lang="zh-CN" altLang="en-US" sz="4000" b="1">
                <a:solidFill>
                  <a:prstClr val="black"/>
                </a:solidFill>
                <a:latin typeface="Times New Roman" panose="02020603050405020304" pitchFamily="18" charset="0"/>
                <a:ea typeface="黑体" panose="02010609060101010101" pitchFamily="49" charset="-122"/>
              </a:rPr>
              <a:t>思考下列问题</a:t>
            </a:r>
            <a:r>
              <a:rPr lang="zh-CN" altLang="en-US" sz="4000" b="1">
                <a:solidFill>
                  <a:prstClr val="black"/>
                </a:solidFill>
                <a:latin typeface="Times New Roman" panose="02020603050405020304" pitchFamily="18" charset="0"/>
                <a:ea typeface="黑体" panose="02010609060101010101" pitchFamily="49" charset="-122"/>
                <a:sym typeface="Wingdings" panose="05000000000000000000" pitchFamily="2" charset="2"/>
              </a:rPr>
              <a:t>：</a:t>
            </a:r>
          </a:p>
          <a:p>
            <a:pPr>
              <a:spcBef>
                <a:spcPct val="50000"/>
              </a:spcBef>
            </a:pPr>
            <a:r>
              <a:rPr lang="zh-CN" altLang="en-US" sz="4000" b="1">
                <a:solidFill>
                  <a:prstClr val="black"/>
                </a:solidFill>
                <a:latin typeface="Times New Roman" panose="02020603050405020304" pitchFamily="18" charset="0"/>
                <a:ea typeface="黑体" panose="02010609060101010101" pitchFamily="49" charset="-122"/>
                <a:sym typeface="Wingdings" panose="05000000000000000000" pitchFamily="2" charset="2"/>
              </a:rPr>
              <a:t>（１）</a:t>
            </a:r>
            <a:r>
              <a:rPr lang="zh-CN" altLang="en-US" sz="4000" b="1">
                <a:solidFill>
                  <a:prstClr val="black"/>
                </a:solidFill>
                <a:latin typeface="Times New Roman" panose="02020603050405020304" pitchFamily="18" charset="0"/>
                <a:ea typeface="黑体" panose="02010609060101010101" pitchFamily="49" charset="-122"/>
              </a:rPr>
              <a:t>用含</a:t>
            </a:r>
            <a:r>
              <a:rPr lang="en-US" altLang="zh-CN" sz="4000" b="1" i="1">
                <a:solidFill>
                  <a:prstClr val="black"/>
                </a:solidFill>
                <a:latin typeface="Times New Roman" panose="02020603050405020304" pitchFamily="18" charset="0"/>
                <a:ea typeface="黑体" panose="02010609060101010101" pitchFamily="49" charset="-122"/>
              </a:rPr>
              <a:t>y</a:t>
            </a:r>
            <a:r>
              <a:rPr lang="zh-CN" altLang="en-US" sz="4000" b="1">
                <a:solidFill>
                  <a:prstClr val="black"/>
                </a:solidFill>
                <a:latin typeface="Times New Roman" panose="02020603050405020304" pitchFamily="18" charset="0"/>
                <a:ea typeface="黑体" panose="02010609060101010101" pitchFamily="49" charset="-122"/>
              </a:rPr>
              <a:t>的式子表示</a:t>
            </a:r>
            <a:r>
              <a:rPr lang="en-US" altLang="zh-CN" sz="4000" b="1" i="1">
                <a:solidFill>
                  <a:prstClr val="black"/>
                </a:solidFill>
                <a:latin typeface="Times New Roman" panose="02020603050405020304" pitchFamily="18" charset="0"/>
                <a:ea typeface="黑体" panose="02010609060101010101" pitchFamily="49" charset="-122"/>
              </a:rPr>
              <a:t>x</a:t>
            </a:r>
            <a:r>
              <a:rPr lang="zh-CN" altLang="en-US" sz="4000" b="1">
                <a:solidFill>
                  <a:prstClr val="black"/>
                </a:solidFill>
                <a:latin typeface="Times New Roman" panose="02020603050405020304" pitchFamily="18" charset="0"/>
                <a:ea typeface="黑体" panose="02010609060101010101" pitchFamily="49" charset="-122"/>
              </a:rPr>
              <a:t>；</a:t>
            </a:r>
          </a:p>
          <a:p>
            <a:pPr>
              <a:spcBef>
                <a:spcPct val="50000"/>
              </a:spcBef>
            </a:pPr>
            <a:r>
              <a:rPr lang="zh-CN" altLang="en-US" sz="4000" b="1">
                <a:solidFill>
                  <a:prstClr val="black"/>
                </a:solidFill>
                <a:latin typeface="Times New Roman" panose="02020603050405020304" pitchFamily="18" charset="0"/>
                <a:ea typeface="黑体" panose="02010609060101010101" pitchFamily="49" charset="-122"/>
              </a:rPr>
              <a:t>（２）用含</a:t>
            </a:r>
            <a:r>
              <a:rPr lang="en-US" altLang="zh-CN" sz="4000" b="1" i="1">
                <a:solidFill>
                  <a:prstClr val="black"/>
                </a:solidFill>
                <a:latin typeface="Times New Roman" panose="02020603050405020304" pitchFamily="18" charset="0"/>
                <a:ea typeface="黑体" panose="02010609060101010101" pitchFamily="49" charset="-122"/>
              </a:rPr>
              <a:t>x</a:t>
            </a:r>
            <a:r>
              <a:rPr lang="zh-CN" altLang="en-US" sz="4000" b="1">
                <a:solidFill>
                  <a:prstClr val="black"/>
                </a:solidFill>
                <a:latin typeface="Times New Roman" panose="02020603050405020304" pitchFamily="18" charset="0"/>
                <a:ea typeface="黑体" panose="02010609060101010101" pitchFamily="49" charset="-122"/>
              </a:rPr>
              <a:t>的式子表示</a:t>
            </a:r>
            <a:r>
              <a:rPr lang="en-US" altLang="zh-CN" sz="4000" b="1" i="1">
                <a:solidFill>
                  <a:prstClr val="black"/>
                </a:solidFill>
                <a:latin typeface="Times New Roman" panose="02020603050405020304" pitchFamily="18" charset="0"/>
                <a:ea typeface="黑体" panose="02010609060101010101" pitchFamily="49" charset="-122"/>
              </a:rPr>
              <a:t>y</a:t>
            </a:r>
            <a:r>
              <a:rPr lang="zh-CN" altLang="en-US" sz="4000" b="1">
                <a:solidFill>
                  <a:prstClr val="black"/>
                </a:solidFill>
                <a:latin typeface="Times New Roman" panose="02020603050405020304" pitchFamily="18" charset="0"/>
                <a:ea typeface="黑体" panose="02010609060101010101" pitchFamily="49" charset="-122"/>
              </a:rPr>
              <a:t>；</a:t>
            </a:r>
            <a:endParaRPr lang="zh-CN" altLang="en-US" sz="4000" u="sng">
              <a:solidFill>
                <a:prstClr val="black"/>
              </a:solidFill>
              <a:latin typeface="Times New Roman" panose="02020603050405020304" pitchFamily="18" charset="0"/>
              <a:ea typeface="黑体" panose="02010609060101010101" pitchFamily="49" charset="-122"/>
            </a:endParaRPr>
          </a:p>
        </p:txBody>
      </p:sp>
      <p:grpSp>
        <p:nvGrpSpPr>
          <p:cNvPr id="2" name="Group 5"/>
          <p:cNvGrpSpPr/>
          <p:nvPr/>
        </p:nvGrpSpPr>
        <p:grpSpPr bwMode="auto">
          <a:xfrm>
            <a:off x="1676400" y="3886200"/>
            <a:ext cx="1600200" cy="1189038"/>
            <a:chOff x="1296" y="2640"/>
            <a:chExt cx="1008" cy="749"/>
          </a:xfrm>
        </p:grpSpPr>
        <p:sp>
          <p:nvSpPr>
            <p:cNvPr id="24579" name="AutoShape 6"/>
            <p:cNvSpPr/>
            <p:nvPr/>
          </p:nvSpPr>
          <p:spPr bwMode="auto">
            <a:xfrm>
              <a:off x="1296" y="2784"/>
              <a:ext cx="96" cy="480"/>
            </a:xfrm>
            <a:prstGeom prst="leftBrace">
              <a:avLst>
                <a:gd name="adj1" fmla="val 41644"/>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00">
                <a:solidFill>
                  <a:srgbClr val="FF0000"/>
                </a:solidFill>
                <a:latin typeface="Times New Roman" panose="02020603050405020304" pitchFamily="18" charset="0"/>
                <a:ea typeface="黑体" panose="02010609060101010101" pitchFamily="49" charset="-122"/>
              </a:endParaRPr>
            </a:p>
          </p:txBody>
        </p:sp>
        <p:sp>
          <p:nvSpPr>
            <p:cNvPr id="24580" name="Text Box 7"/>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x=</a:t>
              </a:r>
              <a:r>
                <a:rPr lang="en-US" altLang="zh-CN" sz="3200" b="1">
                  <a:solidFill>
                    <a:srgbClr val="FF0000"/>
                  </a:solidFill>
                  <a:latin typeface="Times New Roman" panose="02020603050405020304" pitchFamily="18" charset="0"/>
                  <a:ea typeface="黑体" panose="02010609060101010101" pitchFamily="49" charset="-122"/>
                </a:rPr>
                <a:t>1</a:t>
              </a:r>
              <a:endParaRPr lang="en-US" altLang="zh-CN" sz="3200" b="1" i="1">
                <a:solidFill>
                  <a:srgbClr val="FF0000"/>
                </a:solidFill>
                <a:latin typeface="Times New Roman" panose="02020603050405020304" pitchFamily="18" charset="0"/>
                <a:ea typeface="黑体" panose="02010609060101010101" pitchFamily="49" charset="-122"/>
              </a:endParaRPr>
            </a:p>
          </p:txBody>
        </p:sp>
        <p:sp>
          <p:nvSpPr>
            <p:cNvPr id="24581" name="Text Box 8"/>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y=2</a:t>
              </a:r>
            </a:p>
          </p:txBody>
        </p:sp>
      </p:grpSp>
      <p:grpSp>
        <p:nvGrpSpPr>
          <p:cNvPr id="3" name="Group 9"/>
          <p:cNvGrpSpPr/>
          <p:nvPr/>
        </p:nvGrpSpPr>
        <p:grpSpPr bwMode="auto">
          <a:xfrm>
            <a:off x="3200400" y="3886200"/>
            <a:ext cx="1600200" cy="1189038"/>
            <a:chOff x="1296" y="2640"/>
            <a:chExt cx="1008" cy="749"/>
          </a:xfrm>
        </p:grpSpPr>
        <p:sp>
          <p:nvSpPr>
            <p:cNvPr id="24583" name="AutoShape 10"/>
            <p:cNvSpPr/>
            <p:nvPr/>
          </p:nvSpPr>
          <p:spPr bwMode="auto">
            <a:xfrm>
              <a:off x="1296" y="2784"/>
              <a:ext cx="96" cy="480"/>
            </a:xfrm>
            <a:prstGeom prst="leftBrace">
              <a:avLst>
                <a:gd name="adj1" fmla="val 41644"/>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00">
                <a:solidFill>
                  <a:srgbClr val="FF0000"/>
                </a:solidFill>
                <a:latin typeface="Times New Roman" panose="02020603050405020304" pitchFamily="18" charset="0"/>
                <a:ea typeface="黑体" panose="02010609060101010101" pitchFamily="49" charset="-122"/>
              </a:endParaRPr>
            </a:p>
          </p:txBody>
        </p:sp>
        <p:sp>
          <p:nvSpPr>
            <p:cNvPr id="24584" name="Text Box 11"/>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x=</a:t>
              </a:r>
              <a:r>
                <a:rPr lang="en-US" altLang="zh-CN" sz="3200" b="1">
                  <a:solidFill>
                    <a:srgbClr val="FF0000"/>
                  </a:solidFill>
                  <a:latin typeface="Times New Roman" panose="02020603050405020304" pitchFamily="18" charset="0"/>
                  <a:ea typeface="黑体" panose="02010609060101010101" pitchFamily="49" charset="-122"/>
                </a:rPr>
                <a:t>3</a:t>
              </a:r>
              <a:endParaRPr lang="en-US" altLang="zh-CN" sz="3200" b="1" i="1">
                <a:solidFill>
                  <a:srgbClr val="FF0000"/>
                </a:solidFill>
                <a:latin typeface="Times New Roman" panose="02020603050405020304" pitchFamily="18" charset="0"/>
                <a:ea typeface="黑体" panose="02010609060101010101" pitchFamily="49" charset="-122"/>
              </a:endParaRPr>
            </a:p>
          </p:txBody>
        </p:sp>
        <p:sp>
          <p:nvSpPr>
            <p:cNvPr id="24585" name="Text Box 12"/>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y=</a:t>
              </a:r>
              <a:r>
                <a:rPr lang="en-US" altLang="zh-CN" sz="3200" b="1">
                  <a:solidFill>
                    <a:srgbClr val="FF0000"/>
                  </a:solidFill>
                  <a:latin typeface="Times New Roman" panose="02020603050405020304" pitchFamily="18" charset="0"/>
                  <a:ea typeface="黑体" panose="02010609060101010101" pitchFamily="49" charset="-122"/>
                </a:rPr>
                <a:t>1</a:t>
              </a:r>
            </a:p>
          </p:txBody>
        </p:sp>
      </p:grpSp>
      <p:grpSp>
        <p:nvGrpSpPr>
          <p:cNvPr id="4" name="Group 13"/>
          <p:cNvGrpSpPr/>
          <p:nvPr/>
        </p:nvGrpSpPr>
        <p:grpSpPr bwMode="auto">
          <a:xfrm>
            <a:off x="4572000" y="3810000"/>
            <a:ext cx="1524000" cy="1189038"/>
            <a:chOff x="1296" y="2640"/>
            <a:chExt cx="1008" cy="749"/>
          </a:xfrm>
        </p:grpSpPr>
        <p:sp>
          <p:nvSpPr>
            <p:cNvPr id="24587" name="AutoShape 14"/>
            <p:cNvSpPr/>
            <p:nvPr/>
          </p:nvSpPr>
          <p:spPr bwMode="auto">
            <a:xfrm>
              <a:off x="1296" y="2784"/>
              <a:ext cx="96" cy="480"/>
            </a:xfrm>
            <a:prstGeom prst="leftBrace">
              <a:avLst>
                <a:gd name="adj1" fmla="val 41644"/>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800">
                <a:solidFill>
                  <a:srgbClr val="FF0000"/>
                </a:solidFill>
                <a:latin typeface="Times New Roman" panose="02020603050405020304" pitchFamily="18" charset="0"/>
                <a:ea typeface="黑体" panose="02010609060101010101" pitchFamily="49" charset="-122"/>
              </a:endParaRPr>
            </a:p>
          </p:txBody>
        </p:sp>
        <p:sp>
          <p:nvSpPr>
            <p:cNvPr id="24588" name="Text Box 15"/>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x=</a:t>
              </a:r>
              <a:r>
                <a:rPr lang="en-US" altLang="zh-CN" sz="3200" b="1">
                  <a:solidFill>
                    <a:srgbClr val="FF0000"/>
                  </a:solidFill>
                  <a:latin typeface="Times New Roman" panose="02020603050405020304" pitchFamily="18" charset="0"/>
                  <a:ea typeface="黑体" panose="02010609060101010101" pitchFamily="49" charset="-122"/>
                </a:rPr>
                <a:t>5</a:t>
              </a:r>
              <a:endParaRPr lang="en-US" altLang="zh-CN" sz="3200" b="1" i="1">
                <a:solidFill>
                  <a:srgbClr val="FF0000"/>
                </a:solidFill>
                <a:latin typeface="Times New Roman" panose="02020603050405020304" pitchFamily="18" charset="0"/>
                <a:ea typeface="黑体" panose="02010609060101010101" pitchFamily="49" charset="-122"/>
              </a:endParaRPr>
            </a:p>
          </p:txBody>
        </p:sp>
        <p:sp>
          <p:nvSpPr>
            <p:cNvPr id="24589" name="Text Box 16"/>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i="1">
                  <a:solidFill>
                    <a:srgbClr val="FF0000"/>
                  </a:solidFill>
                  <a:latin typeface="Times New Roman" panose="02020603050405020304" pitchFamily="18" charset="0"/>
                  <a:ea typeface="黑体" panose="02010609060101010101" pitchFamily="49" charset="-122"/>
                </a:rPr>
                <a:t>y=</a:t>
              </a:r>
              <a:r>
                <a:rPr lang="en-US" altLang="zh-CN" sz="3200" b="1">
                  <a:solidFill>
                    <a:srgbClr val="FF0000"/>
                  </a:solidFill>
                  <a:latin typeface="Times New Roman" panose="02020603050405020304" pitchFamily="18" charset="0"/>
                  <a:ea typeface="黑体" panose="02010609060101010101" pitchFamily="49" charset="-122"/>
                </a:rPr>
                <a:t>0</a:t>
              </a:r>
            </a:p>
          </p:txBody>
        </p:sp>
      </p:grpSp>
      <p:grpSp>
        <p:nvGrpSpPr>
          <p:cNvPr id="5" name="Group 17"/>
          <p:cNvGrpSpPr/>
          <p:nvPr/>
        </p:nvGrpSpPr>
        <p:grpSpPr bwMode="auto">
          <a:xfrm>
            <a:off x="0" y="3048000"/>
            <a:ext cx="8229600" cy="1905000"/>
            <a:chOff x="0" y="2112"/>
            <a:chExt cx="5184" cy="1200"/>
          </a:xfrm>
        </p:grpSpPr>
        <p:sp>
          <p:nvSpPr>
            <p:cNvPr id="24591" name="Text Box 18"/>
            <p:cNvSpPr txBox="1">
              <a:spLocks noChangeArrowheads="1"/>
            </p:cNvSpPr>
            <p:nvPr/>
          </p:nvSpPr>
          <p:spPr bwMode="auto">
            <a:xfrm>
              <a:off x="0" y="2112"/>
              <a:ext cx="51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ea typeface="黑体" panose="02010609060101010101" pitchFamily="49" charset="-122"/>
                </a:rPr>
                <a:t>（３）在自然数范围内方程的解是</a:t>
              </a:r>
              <a:endParaRPr lang="zh-CN" altLang="en-US" sz="4000">
                <a:solidFill>
                  <a:prstClr val="black"/>
                </a:solidFill>
                <a:latin typeface="Times New Roman" panose="02020603050405020304" pitchFamily="18" charset="0"/>
                <a:ea typeface="黑体" panose="02010609060101010101" pitchFamily="49" charset="-122"/>
              </a:endParaRPr>
            </a:p>
          </p:txBody>
        </p:sp>
        <p:sp>
          <p:nvSpPr>
            <p:cNvPr id="24592" name="Line 19"/>
            <p:cNvSpPr>
              <a:spLocks noChangeShapeType="1"/>
            </p:cNvSpPr>
            <p:nvPr/>
          </p:nvSpPr>
          <p:spPr bwMode="auto">
            <a:xfrm>
              <a:off x="1296" y="3312"/>
              <a:ext cx="20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346199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WORLDS">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13" y="573088"/>
            <a:ext cx="4143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 Box 4"/>
          <p:cNvSpPr txBox="1">
            <a:spLocks noChangeArrowheads="1"/>
          </p:cNvSpPr>
          <p:nvPr/>
        </p:nvSpPr>
        <p:spPr bwMode="auto">
          <a:xfrm>
            <a:off x="684213" y="1042988"/>
            <a:ext cx="7559675" cy="579437"/>
          </a:xfrm>
          <a:prstGeom prst="rect">
            <a:avLst/>
          </a:prstGeom>
          <a:gradFill rotWithShape="1">
            <a:gsLst>
              <a:gs pos="0">
                <a:srgbClr val="FFEBFA"/>
              </a:gs>
              <a:gs pos="14999">
                <a:srgbClr val="C4D6EB"/>
              </a:gs>
              <a:gs pos="30000">
                <a:srgbClr val="85C2FF"/>
              </a:gs>
              <a:gs pos="50000">
                <a:srgbClr val="5E9EFF"/>
              </a:gs>
              <a:gs pos="70000">
                <a:srgbClr val="85C2FF"/>
              </a:gs>
              <a:gs pos="85001">
                <a:srgbClr val="C4D6EB"/>
              </a:gs>
              <a:gs pos="100000">
                <a:srgbClr val="FFEBF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3200" b="1">
                <a:solidFill>
                  <a:prstClr val="black"/>
                </a:solidFill>
              </a:rPr>
              <a:t>列二元一次方程组解应用题的一般步骤：</a:t>
            </a:r>
          </a:p>
        </p:txBody>
      </p:sp>
      <p:sp>
        <p:nvSpPr>
          <p:cNvPr id="10245" name="Rectangle 5"/>
          <p:cNvSpPr>
            <a:spLocks noChangeArrowheads="1"/>
          </p:cNvSpPr>
          <p:nvPr/>
        </p:nvSpPr>
        <p:spPr bwMode="auto">
          <a:xfrm>
            <a:off x="1258888" y="1690688"/>
            <a:ext cx="5335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FF0000"/>
                </a:solidFill>
              </a:rPr>
              <a:t>（</a:t>
            </a:r>
            <a:r>
              <a:rPr lang="zh-CN" altLang="zh-CN" sz="2800" b="1">
                <a:solidFill>
                  <a:srgbClr val="FF0000"/>
                </a:solidFill>
              </a:rPr>
              <a:t>1</a:t>
            </a:r>
            <a:r>
              <a:rPr lang="zh-CN" altLang="en-US" sz="2800" b="1">
                <a:solidFill>
                  <a:srgbClr val="FF0000"/>
                </a:solidFill>
              </a:rPr>
              <a:t>）审题，弄清题中的数量关系</a:t>
            </a:r>
          </a:p>
        </p:txBody>
      </p:sp>
      <p:sp>
        <p:nvSpPr>
          <p:cNvPr id="10246" name="Rectangle 6"/>
          <p:cNvSpPr>
            <a:spLocks noChangeArrowheads="1"/>
          </p:cNvSpPr>
          <p:nvPr/>
        </p:nvSpPr>
        <p:spPr bwMode="auto">
          <a:xfrm>
            <a:off x="1258888" y="2339975"/>
            <a:ext cx="5545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FF0000"/>
                </a:solidFill>
              </a:rPr>
              <a:t>（</a:t>
            </a:r>
            <a:r>
              <a:rPr lang="zh-CN" altLang="zh-CN" sz="2800" b="1">
                <a:solidFill>
                  <a:srgbClr val="FF0000"/>
                </a:solidFill>
              </a:rPr>
              <a:t>2</a:t>
            </a:r>
            <a:r>
              <a:rPr lang="zh-CN" altLang="en-US" sz="2800" b="1">
                <a:solidFill>
                  <a:srgbClr val="FF0000"/>
                </a:solidFill>
              </a:rPr>
              <a:t>）设两个未知数，并用含未知</a:t>
            </a:r>
          </a:p>
          <a:p>
            <a:pPr eaLnBrk="0" hangingPunct="0"/>
            <a:r>
              <a:rPr lang="zh-CN" altLang="en-US" sz="2800" b="1">
                <a:solidFill>
                  <a:srgbClr val="FF0000"/>
                </a:solidFill>
              </a:rPr>
              <a:t>　　  数的式子表示各自相关的量</a:t>
            </a:r>
          </a:p>
        </p:txBody>
      </p:sp>
      <p:sp>
        <p:nvSpPr>
          <p:cNvPr id="10247" name="Rectangle 7"/>
          <p:cNvSpPr>
            <a:spLocks noChangeArrowheads="1"/>
          </p:cNvSpPr>
          <p:nvPr/>
        </p:nvSpPr>
        <p:spPr bwMode="auto">
          <a:xfrm>
            <a:off x="1260475" y="3348038"/>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FF0000"/>
                </a:solidFill>
              </a:rPr>
              <a:t>（</a:t>
            </a:r>
            <a:r>
              <a:rPr lang="zh-CN" altLang="zh-CN" sz="2800" b="1">
                <a:solidFill>
                  <a:srgbClr val="FF0000"/>
                </a:solidFill>
              </a:rPr>
              <a:t>3</a:t>
            </a:r>
            <a:r>
              <a:rPr lang="zh-CN" altLang="en-US" sz="2800" b="1">
                <a:solidFill>
                  <a:srgbClr val="FF0000"/>
                </a:solidFill>
              </a:rPr>
              <a:t>）根据题中的等量关系列方程组</a:t>
            </a:r>
          </a:p>
        </p:txBody>
      </p:sp>
      <p:sp>
        <p:nvSpPr>
          <p:cNvPr id="10248" name="Rectangle 8"/>
          <p:cNvSpPr>
            <a:spLocks noChangeArrowheads="1"/>
          </p:cNvSpPr>
          <p:nvPr/>
        </p:nvSpPr>
        <p:spPr bwMode="auto">
          <a:xfrm>
            <a:off x="1258888" y="3995738"/>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FF0000"/>
                </a:solidFill>
              </a:rPr>
              <a:t>（</a:t>
            </a:r>
            <a:r>
              <a:rPr lang="zh-CN" altLang="zh-CN" sz="2800" b="1">
                <a:solidFill>
                  <a:srgbClr val="FF0000"/>
                </a:solidFill>
              </a:rPr>
              <a:t>4</a:t>
            </a:r>
            <a:r>
              <a:rPr lang="zh-CN" altLang="en-US" sz="2800" b="1">
                <a:solidFill>
                  <a:srgbClr val="FF0000"/>
                </a:solidFill>
              </a:rPr>
              <a:t>）解方程组，求出未知数的值</a:t>
            </a:r>
          </a:p>
        </p:txBody>
      </p:sp>
      <p:sp>
        <p:nvSpPr>
          <p:cNvPr id="10249" name="Rectangle 9"/>
          <p:cNvSpPr>
            <a:spLocks noChangeArrowheads="1"/>
          </p:cNvSpPr>
          <p:nvPr/>
        </p:nvSpPr>
        <p:spPr bwMode="auto">
          <a:xfrm>
            <a:off x="1258888" y="4714875"/>
            <a:ext cx="5348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FF0000"/>
                </a:solidFill>
              </a:rPr>
              <a:t>（</a:t>
            </a:r>
            <a:r>
              <a:rPr lang="zh-CN" altLang="zh-CN" sz="2800" b="1">
                <a:solidFill>
                  <a:srgbClr val="FF0000"/>
                </a:solidFill>
              </a:rPr>
              <a:t>5</a:t>
            </a:r>
            <a:r>
              <a:rPr lang="zh-CN" altLang="en-US" sz="2800" b="1">
                <a:solidFill>
                  <a:srgbClr val="FF0000"/>
                </a:solidFill>
              </a:rPr>
              <a:t>）检验解的正确性和合理性，</a:t>
            </a:r>
          </a:p>
          <a:p>
            <a:pPr eaLnBrk="0" hangingPunct="0"/>
            <a:r>
              <a:rPr lang="zh-CN" altLang="en-US" sz="2800" b="1">
                <a:solidFill>
                  <a:srgbClr val="FF0000"/>
                </a:solidFill>
              </a:rPr>
              <a:t>　　  写出答案</a:t>
            </a:r>
          </a:p>
        </p:txBody>
      </p:sp>
    </p:spTree>
    <p:extLst>
      <p:ext uri="{BB962C8B-B14F-4D97-AF65-F5344CB8AC3E}">
        <p14:creationId xmlns:p14="http://schemas.microsoft.com/office/powerpoint/2010/main" val="1993926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stCondLst>
                                            <p:cond delay="0"/>
                                          </p:stCondLst>
                                        </p:cTn>
                                        <p:tgtEl>
                                          <p:spTgt spid="10245"/>
                                        </p:tgtEl>
                                        <p:attrNameLst>
                                          <p:attrName>style.visibility</p:attrName>
                                        </p:attrNameLst>
                                      </p:cBhvr>
                                      <p:to>
                                        <p:strVal val="visible"/>
                                      </p:to>
                                    </p:set>
                                    <p:animEffect transition="in" filter="wipe(left)">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indefinite" fill="hold">
                                          <p:stCondLst>
                                            <p:cond delay="0"/>
                                          </p:stCondLst>
                                        </p:cTn>
                                        <p:tgtEl>
                                          <p:spTgt spid="10246"/>
                                        </p:tgtEl>
                                        <p:attrNameLst>
                                          <p:attrName>style.visibility</p:attrName>
                                        </p:attrNameLst>
                                      </p:cBhvr>
                                      <p:to>
                                        <p:strVal val="visible"/>
                                      </p:to>
                                    </p:set>
                                    <p:animEffect transition="in" filter="wipe(up)">
                                      <p:cBhvr>
                                        <p:cTn id="12" dur="500"/>
                                        <p:tgtEl>
                                          <p:spTgt spid="102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indefinite" fill="hold">
                                          <p:stCondLst>
                                            <p:cond delay="0"/>
                                          </p:stCondLst>
                                        </p:cTn>
                                        <p:tgtEl>
                                          <p:spTgt spid="10247"/>
                                        </p:tgtEl>
                                        <p:attrNameLst>
                                          <p:attrName>style.visibility</p:attrName>
                                        </p:attrNameLst>
                                      </p:cBhvr>
                                      <p:to>
                                        <p:strVal val="visible"/>
                                      </p:to>
                                    </p:set>
                                    <p:animEffect transition="in" filter="wipe(up)">
                                      <p:cBhvr>
                                        <p:cTn id="17" dur="500"/>
                                        <p:tgtEl>
                                          <p:spTgt spid="102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indefinite" fill="hold">
                                          <p:stCondLst>
                                            <p:cond delay="0"/>
                                          </p:stCondLst>
                                        </p:cTn>
                                        <p:tgtEl>
                                          <p:spTgt spid="10248"/>
                                        </p:tgtEl>
                                        <p:attrNameLst>
                                          <p:attrName>style.visibility</p:attrName>
                                        </p:attrNameLst>
                                      </p:cBhvr>
                                      <p:to>
                                        <p:strVal val="visible"/>
                                      </p:to>
                                    </p:set>
                                    <p:animEffect transition="in" filter="wipe(left)">
                                      <p:cBhvr>
                                        <p:cTn id="22" dur="500"/>
                                        <p:tgtEl>
                                          <p:spTgt spid="102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indefinite" fill="hold">
                                          <p:stCondLst>
                                            <p:cond delay="0"/>
                                          </p:stCondLst>
                                        </p:cTn>
                                        <p:tgtEl>
                                          <p:spTgt spid="10249"/>
                                        </p:tgtEl>
                                        <p:attrNameLst>
                                          <p:attrName>style.visibility</p:attrName>
                                        </p:attrNameLst>
                                      </p:cBhvr>
                                      <p:to>
                                        <p:strVal val="visible"/>
                                      </p:to>
                                    </p:set>
                                    <p:animEffect transition="in" filter="wipe(left)">
                                      <p:cBhvr>
                                        <p:cTn id="27" dur="500"/>
                                        <p:tgtEl>
                                          <p:spTgt spid="10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utoUpdateAnimBg="0"/>
      <p:bldP spid="10246" grpId="0" autoUpdateAnimBg="0"/>
      <p:bldP spid="10247" grpId="0" autoUpdateAnimBg="0"/>
      <p:bldP spid="10248" grpId="0" autoUpdateAnimBg="0"/>
      <p:bldP spid="10249"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01_10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idx="4294967295"/>
          </p:nvPr>
        </p:nvSpPr>
        <p:spPr>
          <a:xfrm>
            <a:off x="107950" y="188913"/>
            <a:ext cx="2662238" cy="1019175"/>
          </a:xfrm>
        </p:spPr>
        <p:txBody>
          <a:bodyPr/>
          <a:lstStyle/>
          <a:p>
            <a:r>
              <a:rPr lang="zh-CN" altLang="en-US" b="1" i="1" u="sng">
                <a:solidFill>
                  <a:srgbClr val="FF3300"/>
                </a:solidFill>
                <a:effectLst>
                  <a:outerShdw blurRad="38100" dist="38100" dir="2700000" algn="tl">
                    <a:srgbClr val="C0C0C0"/>
                  </a:outerShdw>
                </a:effectLst>
              </a:rPr>
              <a:t>问题</a:t>
            </a:r>
            <a:r>
              <a:rPr lang="zh-CN" altLang="zh-CN" b="1" i="1" u="sng">
                <a:solidFill>
                  <a:srgbClr val="FF3300"/>
                </a:solidFill>
                <a:effectLst>
                  <a:outerShdw blurRad="38100" dist="38100" dir="2700000" algn="tl">
                    <a:srgbClr val="C0C0C0"/>
                  </a:outerShdw>
                </a:effectLst>
              </a:rPr>
              <a:t>1</a:t>
            </a:r>
            <a:endParaRPr lang="en-US" altLang="zh-CN" b="1" i="1" u="sng">
              <a:solidFill>
                <a:srgbClr val="FF3300"/>
              </a:solidFill>
              <a:effectLst>
                <a:outerShdw blurRad="38100" dist="38100" dir="2700000" algn="tl">
                  <a:srgbClr val="C0C0C0"/>
                </a:outerShdw>
              </a:effectLst>
            </a:endParaRPr>
          </a:p>
        </p:txBody>
      </p:sp>
      <p:sp>
        <p:nvSpPr>
          <p:cNvPr id="11268" name="Rectangle 4"/>
          <p:cNvSpPr>
            <a:spLocks noGrp="1" noChangeArrowheads="1"/>
          </p:cNvSpPr>
          <p:nvPr>
            <p:ph type="body" idx="4294967295"/>
          </p:nvPr>
        </p:nvSpPr>
        <p:spPr>
          <a:xfrm>
            <a:off x="395288" y="1127125"/>
            <a:ext cx="8353425" cy="4606925"/>
          </a:xfrm>
        </p:spPr>
        <p:txBody>
          <a:bodyPr/>
          <a:lstStyle/>
          <a:p>
            <a:r>
              <a:rPr lang="zh-CN" altLang="en-US" sz="3600" b="0">
                <a:effectLst>
                  <a:outerShdw blurRad="38100" dist="38100" dir="2700000" algn="tl">
                    <a:srgbClr val="C0C0C0"/>
                  </a:outerShdw>
                </a:effectLst>
              </a:rPr>
              <a:t>养牛场原有</a:t>
            </a:r>
            <a:r>
              <a:rPr lang="zh-CN" altLang="zh-CN" sz="3600" b="0">
                <a:effectLst>
                  <a:outerShdw blurRad="38100" dist="38100" dir="2700000" algn="tl">
                    <a:srgbClr val="C0C0C0"/>
                  </a:outerShdw>
                </a:effectLst>
              </a:rPr>
              <a:t>30</a:t>
            </a:r>
            <a:r>
              <a:rPr lang="zh-CN" altLang="en-US" sz="3600" b="0">
                <a:effectLst>
                  <a:outerShdw blurRad="38100" dist="38100" dir="2700000" algn="tl">
                    <a:srgbClr val="C0C0C0"/>
                  </a:outerShdw>
                </a:effectLst>
              </a:rPr>
              <a:t>只母牛和</a:t>
            </a:r>
            <a:r>
              <a:rPr lang="zh-CN" altLang="zh-CN" sz="3600" b="0">
                <a:effectLst>
                  <a:outerShdw blurRad="38100" dist="38100" dir="2700000" algn="tl">
                    <a:srgbClr val="C0C0C0"/>
                  </a:outerShdw>
                </a:effectLst>
              </a:rPr>
              <a:t>15</a:t>
            </a:r>
            <a:r>
              <a:rPr lang="zh-CN" altLang="en-US" sz="3600" b="0">
                <a:effectLst>
                  <a:outerShdw blurRad="38100" dist="38100" dir="2700000" algn="tl">
                    <a:srgbClr val="C0C0C0"/>
                  </a:outerShdw>
                </a:effectLst>
              </a:rPr>
              <a:t>只小牛，</a:t>
            </a:r>
            <a:r>
              <a:rPr lang="zh-CN" altLang="zh-CN" sz="3600" b="0">
                <a:effectLst>
                  <a:outerShdw blurRad="38100" dist="38100" dir="2700000" algn="tl">
                    <a:srgbClr val="C0C0C0"/>
                  </a:outerShdw>
                </a:effectLst>
              </a:rPr>
              <a:t>1</a:t>
            </a:r>
            <a:r>
              <a:rPr lang="zh-CN" altLang="en-US" sz="3600" b="0">
                <a:effectLst>
                  <a:outerShdw blurRad="38100" dist="38100" dir="2700000" algn="tl">
                    <a:srgbClr val="C0C0C0"/>
                  </a:outerShdw>
                </a:effectLst>
              </a:rPr>
              <a:t>天约需要饲料</a:t>
            </a:r>
            <a:r>
              <a:rPr lang="zh-CN" altLang="zh-CN" sz="3600" b="0">
                <a:effectLst>
                  <a:outerShdw blurRad="38100" dist="38100" dir="2700000" algn="tl">
                    <a:srgbClr val="C0C0C0"/>
                  </a:outerShdw>
                </a:effectLst>
              </a:rPr>
              <a:t>675</a:t>
            </a:r>
            <a:r>
              <a:rPr lang="zh-CN" altLang="en-US" sz="3600" b="0">
                <a:effectLst>
                  <a:outerShdw blurRad="38100" dist="38100" dir="2700000" algn="tl">
                    <a:srgbClr val="C0C0C0"/>
                  </a:outerShdw>
                </a:effectLst>
              </a:rPr>
              <a:t>千克；一周后又购进</a:t>
            </a:r>
            <a:r>
              <a:rPr lang="zh-CN" altLang="zh-CN" sz="3600" b="0">
                <a:effectLst>
                  <a:outerShdw blurRad="38100" dist="38100" dir="2700000" algn="tl">
                    <a:srgbClr val="C0C0C0"/>
                  </a:outerShdw>
                </a:effectLst>
              </a:rPr>
              <a:t>12</a:t>
            </a:r>
            <a:r>
              <a:rPr lang="zh-CN" altLang="en-US" sz="3600" b="0">
                <a:effectLst>
                  <a:outerShdw blurRad="38100" dist="38100" dir="2700000" algn="tl">
                    <a:srgbClr val="C0C0C0"/>
                  </a:outerShdw>
                </a:effectLst>
              </a:rPr>
              <a:t>只母牛和</a:t>
            </a:r>
            <a:r>
              <a:rPr lang="zh-CN" altLang="zh-CN" sz="3600" b="0">
                <a:effectLst>
                  <a:outerShdw blurRad="38100" dist="38100" dir="2700000" algn="tl">
                    <a:srgbClr val="C0C0C0"/>
                  </a:outerShdw>
                </a:effectLst>
              </a:rPr>
              <a:t>5</a:t>
            </a:r>
            <a:r>
              <a:rPr lang="zh-CN" altLang="en-US" sz="3600" b="0">
                <a:effectLst>
                  <a:outerShdw blurRad="38100" dist="38100" dir="2700000" algn="tl">
                    <a:srgbClr val="C0C0C0"/>
                  </a:outerShdw>
                </a:effectLst>
              </a:rPr>
              <a:t>只小牛，这时</a:t>
            </a:r>
            <a:r>
              <a:rPr lang="zh-CN" altLang="zh-CN" sz="3600" b="0">
                <a:effectLst>
                  <a:outerShdw blurRad="38100" dist="38100" dir="2700000" algn="tl">
                    <a:srgbClr val="C0C0C0"/>
                  </a:outerShdw>
                </a:effectLst>
              </a:rPr>
              <a:t>1</a:t>
            </a:r>
            <a:r>
              <a:rPr lang="zh-CN" altLang="en-US" sz="3600" b="0">
                <a:effectLst>
                  <a:outerShdw blurRad="38100" dist="38100" dir="2700000" algn="tl">
                    <a:srgbClr val="C0C0C0"/>
                  </a:outerShdw>
                </a:effectLst>
              </a:rPr>
              <a:t>天约需要饲料</a:t>
            </a:r>
            <a:r>
              <a:rPr lang="zh-CN" altLang="zh-CN" sz="3600" b="0">
                <a:effectLst>
                  <a:outerShdw blurRad="38100" dist="38100" dir="2700000" algn="tl">
                    <a:srgbClr val="C0C0C0"/>
                  </a:outerShdw>
                </a:effectLst>
              </a:rPr>
              <a:t>940</a:t>
            </a:r>
            <a:r>
              <a:rPr lang="zh-CN" altLang="en-US" sz="3600" b="0">
                <a:effectLst>
                  <a:outerShdw blurRad="38100" dist="38100" dir="2700000" algn="tl">
                    <a:srgbClr val="C0C0C0"/>
                  </a:outerShdw>
                </a:effectLst>
              </a:rPr>
              <a:t>千克。饲养员李大叔估计平均每只母牛</a:t>
            </a:r>
            <a:r>
              <a:rPr lang="zh-CN" altLang="zh-CN" sz="3600" b="0">
                <a:effectLst>
                  <a:outerShdw blurRad="38100" dist="38100" dir="2700000" algn="tl">
                    <a:srgbClr val="C0C0C0"/>
                  </a:outerShdw>
                </a:effectLst>
              </a:rPr>
              <a:t>1</a:t>
            </a:r>
            <a:r>
              <a:rPr lang="zh-CN" altLang="en-US" sz="3600" b="0">
                <a:effectLst>
                  <a:outerShdw blurRad="38100" dist="38100" dir="2700000" algn="tl">
                    <a:srgbClr val="C0C0C0"/>
                  </a:outerShdw>
                </a:effectLst>
              </a:rPr>
              <a:t>天约需饲料</a:t>
            </a:r>
            <a:r>
              <a:rPr lang="zh-CN" altLang="zh-CN" sz="3600" b="0">
                <a:effectLst>
                  <a:outerShdw blurRad="38100" dist="38100" dir="2700000" algn="tl">
                    <a:srgbClr val="C0C0C0"/>
                  </a:outerShdw>
                </a:effectLst>
              </a:rPr>
              <a:t>18</a:t>
            </a:r>
            <a:r>
              <a:rPr lang="zh-CN" altLang="en-US" sz="3600" b="0">
                <a:effectLst>
                  <a:outerShdw blurRad="38100" dist="38100" dir="2700000" algn="tl">
                    <a:srgbClr val="C0C0C0"/>
                  </a:outerShdw>
                </a:effectLst>
              </a:rPr>
              <a:t>至</a:t>
            </a:r>
            <a:r>
              <a:rPr lang="zh-CN" altLang="zh-CN" sz="3600" b="0">
                <a:effectLst>
                  <a:outerShdw blurRad="38100" dist="38100" dir="2700000" algn="tl">
                    <a:srgbClr val="C0C0C0"/>
                  </a:outerShdw>
                </a:effectLst>
              </a:rPr>
              <a:t>20</a:t>
            </a:r>
            <a:r>
              <a:rPr lang="zh-CN" altLang="en-US" sz="3600" b="0">
                <a:effectLst>
                  <a:outerShdw blurRad="38100" dist="38100" dir="2700000" algn="tl">
                    <a:srgbClr val="C0C0C0"/>
                  </a:outerShdw>
                </a:effectLst>
              </a:rPr>
              <a:t>千克，每只小牛</a:t>
            </a:r>
            <a:r>
              <a:rPr lang="zh-CN" altLang="zh-CN" sz="3600" b="0">
                <a:effectLst>
                  <a:outerShdw blurRad="38100" dist="38100" dir="2700000" algn="tl">
                    <a:srgbClr val="C0C0C0"/>
                  </a:outerShdw>
                </a:effectLst>
              </a:rPr>
              <a:t>1</a:t>
            </a:r>
            <a:r>
              <a:rPr lang="zh-CN" altLang="en-US" sz="3600" b="0">
                <a:effectLst>
                  <a:outerShdw blurRad="38100" dist="38100" dir="2700000" algn="tl">
                    <a:srgbClr val="C0C0C0"/>
                  </a:outerShdw>
                </a:effectLst>
              </a:rPr>
              <a:t>天约需要饲料</a:t>
            </a:r>
            <a:r>
              <a:rPr lang="zh-CN" altLang="zh-CN" sz="3600" b="0">
                <a:effectLst>
                  <a:outerShdw blurRad="38100" dist="38100" dir="2700000" algn="tl">
                    <a:srgbClr val="C0C0C0"/>
                  </a:outerShdw>
                </a:effectLst>
              </a:rPr>
              <a:t>7</a:t>
            </a:r>
            <a:r>
              <a:rPr lang="zh-CN" altLang="en-US" sz="3600" b="0">
                <a:effectLst>
                  <a:outerShdw blurRad="38100" dist="38100" dir="2700000" algn="tl">
                    <a:srgbClr val="C0C0C0"/>
                  </a:outerShdw>
                </a:effectLst>
              </a:rPr>
              <a:t>至</a:t>
            </a:r>
            <a:r>
              <a:rPr lang="zh-CN" altLang="zh-CN" sz="3600" b="0">
                <a:effectLst>
                  <a:outerShdw blurRad="38100" dist="38100" dir="2700000" algn="tl">
                    <a:srgbClr val="C0C0C0"/>
                  </a:outerShdw>
                </a:effectLst>
              </a:rPr>
              <a:t>8</a:t>
            </a:r>
            <a:r>
              <a:rPr lang="zh-CN" altLang="en-US" sz="3600" b="0">
                <a:effectLst>
                  <a:outerShdw blurRad="38100" dist="38100" dir="2700000" algn="tl">
                    <a:srgbClr val="C0C0C0"/>
                  </a:outerShdw>
                </a:effectLst>
              </a:rPr>
              <a:t>千克。请你通过计算检验李大叔的估计是否正确？</a:t>
            </a:r>
          </a:p>
        </p:txBody>
      </p:sp>
      <p:pic>
        <p:nvPicPr>
          <p:cNvPr id="11269" name="已录下的1678.WAV">
            <a:hlinkClick r:id="" action="ppaction://media"/>
          </p:cNvPr>
          <p:cNvPicPr>
            <a:picLocks noChangeArrowheads="1"/>
          </p:cNvPicPr>
          <p:nvPr>
            <a:audioFile r:link="rId2"/>
            <p:extLst>
              <p:ext uri="{DAA4B4D4-6D71-4841-9C94-3DE7FCFB9230}">
                <p14:media xmlns:p14="http://schemas.microsoft.com/office/powerpoint/2010/main" r:embed="rId1"/>
              </p:ext>
            </p:extLst>
          </p:nvPr>
        </p:nvPicPr>
        <p:blipFill>
          <a:blip r:embed="rId5" cstate="print">
            <a:extLst>
              <a:ext uri="{28A0092B-C50C-407E-A947-70E740481C1C}">
                <a14:useLocalDpi xmlns:a14="http://schemas.microsoft.com/office/drawing/2010/main" val="0"/>
              </a:ext>
            </a:extLst>
          </a:blip>
          <a:srcRect/>
          <a:stretch>
            <a:fillRect/>
          </a:stretch>
        </p:blipFill>
        <p:spPr bwMode="auto">
          <a:xfrm>
            <a:off x="539750" y="58054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0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grpId="0" nodeType="clickEffect">
                                  <p:stCondLst>
                                    <p:cond delay="0"/>
                                  </p:stCondLst>
                                  <p:childTnLst>
                                    <p:set>
                                      <p:cBhvr>
                                        <p:cTn id="6" dur="indefinite" fill="hold">
                                          <p:stCondLst>
                                            <p:cond delay="0"/>
                                          </p:stCondLst>
                                        </p:cTn>
                                        <p:tgtEl>
                                          <p:spTgt spid="11267"/>
                                        </p:tgtEl>
                                        <p:attrNameLst>
                                          <p:attrName>style.visibility</p:attrName>
                                        </p:attrNameLst>
                                      </p:cBhvr>
                                      <p:to>
                                        <p:strVal val="visible"/>
                                      </p:to>
                                    </p:set>
                                    <p:anim calcmode="lin" valueType="num">
                                      <p:cBhvr additive="base">
                                        <p:cTn id="7" dur="2000" fill="hold"/>
                                        <p:tgtEl>
                                          <p:spTgt spid="11267"/>
                                        </p:tgtEl>
                                        <p:attrNameLst>
                                          <p:attrName>ppt_x</p:attrName>
                                        </p:attrNameLst>
                                      </p:cBhvr>
                                      <p:tavLst>
                                        <p:tav tm="0">
                                          <p:val>
                                            <p:strVal val="0-#ppt_w/2"/>
                                          </p:val>
                                        </p:tav>
                                        <p:tav tm="100000">
                                          <p:val>
                                            <p:strVal val="#ppt_x"/>
                                          </p:val>
                                        </p:tav>
                                      </p:tavLst>
                                    </p:anim>
                                    <p:anim calcmode="lin" valueType="num">
                                      <p:cBhvr additive="base">
                                        <p:cTn id="8" dur="2000" fill="hold"/>
                                        <p:tgtEl>
                                          <p:spTgt spid="11267"/>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7" presetClass="entr" presetSubtype="0" fill="hold" grpId="0" nodeType="afterEffect">
                                  <p:stCondLst>
                                    <p:cond delay="0"/>
                                  </p:stCondLst>
                                  <p:iterate type="lt">
                                    <p:tmPct val="50000"/>
                                  </p:iterate>
                                  <p:childTnLst>
                                    <p:set>
                                      <p:cBhvr>
                                        <p:cTn id="11" dur="indefinite" fill="hold">
                                          <p:stCondLst>
                                            <p:cond delay="0"/>
                                          </p:stCondLst>
                                        </p:cTn>
                                        <p:tgtEl>
                                          <p:spTgt spid="11268">
                                            <p:txEl>
                                              <p:pRg st="0" end="0"/>
                                            </p:txEl>
                                          </p:spTgt>
                                        </p:tgtEl>
                                        <p:attrNameLst>
                                          <p:attrName>style.visibility</p:attrName>
                                        </p:attrNameLst>
                                      </p:cBhvr>
                                      <p:to>
                                        <p:strVal val="visible"/>
                                      </p:to>
                                    </p:set>
                                    <p:anim calcmode="discrete" valueType="clr">
                                      <p:cBhvr override="childStyle">
                                        <p:cTn id="12" dur="500"/>
                                        <p:tgtEl>
                                          <p:spTgt spid="1126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500"/>
                                        <p:tgtEl>
                                          <p:spTgt spid="11268">
                                            <p:txEl>
                                              <p:pRg st="0" end="0"/>
                                            </p:txEl>
                                          </p:spTgt>
                                        </p:tgtEl>
                                        <p:attrNameLst>
                                          <p:attrName>fillcolor</p:attrName>
                                        </p:attrNameLst>
                                      </p:cBhvr>
                                      <p:tavLst>
                                        <p:tav tm="0">
                                          <p:val>
                                            <p:clrVal>
                                              <a:schemeClr val="accent2"/>
                                            </p:clrVal>
                                          </p:val>
                                        </p:tav>
                                        <p:tav tm="50000">
                                          <p:val>
                                            <p:clrVal>
                                              <a:schemeClr val="hlink"/>
                                            </p:clrVal>
                                          </p:val>
                                        </p:tav>
                                      </p:tavLst>
                                    </p:anim>
                                    <p:set>
                                      <p:cBhvr>
                                        <p:cTn id="14" dur="500"/>
                                        <p:tgtEl>
                                          <p:spTgt spid="11268">
                                            <p:txEl>
                                              <p:pRg st="0" end="0"/>
                                            </p:txEl>
                                          </p:spTgt>
                                        </p:tgtEl>
                                        <p:attrNameLst>
                                          <p:attrName>fill.type</p:attrName>
                                        </p:attrNameLst>
                                      </p:cBhvr>
                                      <p:to>
                                        <p:strVal val="solid"/>
                                      </p:to>
                                    </p:set>
                                  </p:childTnLst>
                                </p:cTn>
                              </p:par>
                              <p:par>
                                <p:cTn id="15" presetID="1" presetClass="mediacall" presetSubtype="0" fill="hold" nodeType="withEffect">
                                  <p:stCondLst>
                                    <p:cond delay="0"/>
                                  </p:stCondLst>
                                  <p:childTnLst>
                                    <p:cmd type="call" cmd="playFrom(0.0)">
                                      <p:cBhvr>
                                        <p:cTn id="16" dur="33000" fill="hold"/>
                                        <p:tgtEl>
                                          <p:spTgt spid="11269"/>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utoUpdateAnimBg="0"/>
      <p:bldP spid="11268"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idx="4294967295"/>
          </p:nvPr>
        </p:nvSpPr>
        <p:spPr>
          <a:xfrm flipH="1">
            <a:off x="611188" y="609600"/>
            <a:ext cx="74612" cy="1143000"/>
          </a:xfrm>
        </p:spPr>
        <p:txBody>
          <a:bodyPr/>
          <a:lstStyle/>
          <a:p>
            <a:endParaRPr lang="zh-CN" altLang="zh-CN"/>
          </a:p>
        </p:txBody>
      </p:sp>
      <p:sp>
        <p:nvSpPr>
          <p:cNvPr id="5124" name="Rectangle 4"/>
          <p:cNvSpPr>
            <a:spLocks noGrp="1" noChangeArrowheads="1"/>
          </p:cNvSpPr>
          <p:nvPr>
            <p:ph type="body" idx="4294967295"/>
          </p:nvPr>
        </p:nvSpPr>
        <p:spPr>
          <a:xfrm>
            <a:off x="468313" y="1628775"/>
            <a:ext cx="74612" cy="4525963"/>
          </a:xfrm>
        </p:spPr>
        <p:txBody>
          <a:bodyPr/>
          <a:lstStyle/>
          <a:p>
            <a:endParaRPr lang="zh-CN" altLang="zh-CN"/>
          </a:p>
        </p:txBody>
      </p:sp>
      <p:sp>
        <p:nvSpPr>
          <p:cNvPr id="5125" name="AutoShape 5"/>
          <p:cNvSpPr>
            <a:spLocks noChangeArrowheads="1"/>
          </p:cNvSpPr>
          <p:nvPr/>
        </p:nvSpPr>
        <p:spPr bwMode="auto">
          <a:xfrm>
            <a:off x="1835150" y="0"/>
            <a:ext cx="7308850" cy="4032250"/>
          </a:xfrm>
          <a:prstGeom prst="cloudCallout">
            <a:avLst>
              <a:gd name="adj1" fmla="val -39403"/>
              <a:gd name="adj2" fmla="val 20671"/>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lIns="92075" tIns="46038" rIns="92075" bIns="46038"/>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80000"/>
              </a:lnSpc>
              <a:spcBef>
                <a:spcPct val="50000"/>
              </a:spcBef>
            </a:pPr>
            <a:endParaRPr lang="zh-CN" altLang="zh-CN" sz="3600" b="1">
              <a:solidFill>
                <a:srgbClr val="3333CC"/>
              </a:solidFill>
              <a:ea typeface="华文行楷" pitchFamily="2" charset="-122"/>
            </a:endParaRPr>
          </a:p>
        </p:txBody>
      </p:sp>
      <p:sp>
        <p:nvSpPr>
          <p:cNvPr id="12294" name="Text Box 6"/>
          <p:cNvSpPr txBox="1">
            <a:spLocks noChangeArrowheads="1"/>
          </p:cNvSpPr>
          <p:nvPr/>
        </p:nvSpPr>
        <p:spPr bwMode="auto">
          <a:xfrm>
            <a:off x="4356100" y="549275"/>
            <a:ext cx="1706563" cy="701675"/>
          </a:xfrm>
          <a:prstGeom prst="rect">
            <a:avLst/>
          </a:prstGeom>
          <a:noFill/>
          <a:ln w="9525">
            <a:noFill/>
            <a:miter lim="800000"/>
          </a:ln>
        </p:spPr>
        <p:txBody>
          <a:bodyPr wrap="none">
            <a:spAutoFit/>
          </a:bodyPr>
          <a:lstStyle/>
          <a:p>
            <a:pPr eaLnBrk="0" hangingPunct="0">
              <a:defRPr/>
            </a:pPr>
            <a:r>
              <a:rPr lang="zh-CN" altLang="en-US" sz="4000" b="1">
                <a:solidFill>
                  <a:srgbClr val="FF0000"/>
                </a:solidFill>
                <a:effectLst>
                  <a:outerShdw blurRad="38100" dist="38100" dir="2700000" algn="tl">
                    <a:srgbClr val="C0C0C0"/>
                  </a:outerShdw>
                </a:effectLst>
                <a:ea typeface="楷体_GB2312" panose="02010609030101010101" pitchFamily="49" charset="-122"/>
              </a:rPr>
              <a:t>提示</a:t>
            </a:r>
            <a:r>
              <a:rPr lang="zh-CN" altLang="en-US" sz="4000" b="1">
                <a:solidFill>
                  <a:srgbClr val="FF0000"/>
                </a:solidFill>
                <a:ea typeface="楷体_GB2312" panose="02010609030101010101" pitchFamily="49" charset="-122"/>
              </a:rPr>
              <a:t>：</a:t>
            </a:r>
          </a:p>
        </p:txBody>
      </p:sp>
      <p:sp>
        <p:nvSpPr>
          <p:cNvPr id="12295" name="Text Box 7"/>
          <p:cNvSpPr txBox="1">
            <a:spLocks noChangeArrowheads="1"/>
          </p:cNvSpPr>
          <p:nvPr/>
        </p:nvSpPr>
        <p:spPr bwMode="auto">
          <a:xfrm>
            <a:off x="2771775" y="1270000"/>
            <a:ext cx="59182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prstClr val="black"/>
                </a:solidFill>
                <a:ea typeface="楷体_GB2312" panose="02010609030101010101" pitchFamily="49" charset="-122"/>
              </a:rPr>
              <a:t>设每只母牛平均</a:t>
            </a:r>
            <a:r>
              <a:rPr lang="zh-CN" altLang="zh-CN" sz="3200" b="1">
                <a:solidFill>
                  <a:prstClr val="black"/>
                </a:solidFill>
                <a:ea typeface="楷体_GB2312" panose="02010609030101010101" pitchFamily="49" charset="-122"/>
              </a:rPr>
              <a:t>1</a:t>
            </a:r>
            <a:r>
              <a:rPr lang="zh-CN" altLang="en-US" sz="3200" b="1">
                <a:solidFill>
                  <a:prstClr val="black"/>
                </a:solidFill>
                <a:ea typeface="楷体_GB2312" panose="02010609030101010101" pitchFamily="49" charset="-122"/>
              </a:rPr>
              <a:t>天需要饲料</a:t>
            </a:r>
          </a:p>
          <a:p>
            <a:pPr eaLnBrk="0" hangingPunct="0"/>
            <a:r>
              <a:rPr lang="zh-CN" altLang="zh-CN" sz="3200" b="1">
                <a:solidFill>
                  <a:prstClr val="black"/>
                </a:solidFill>
                <a:ea typeface="楷体_GB2312" panose="02010609030101010101" pitchFamily="49" charset="-122"/>
              </a:rPr>
              <a:t>x</a:t>
            </a:r>
            <a:r>
              <a:rPr lang="zh-CN" altLang="en-US" sz="3200" b="1">
                <a:solidFill>
                  <a:prstClr val="black"/>
                </a:solidFill>
                <a:ea typeface="楷体_GB2312" panose="02010609030101010101" pitchFamily="49" charset="-122"/>
              </a:rPr>
              <a:t>千克，每只小牛平均</a:t>
            </a:r>
            <a:r>
              <a:rPr lang="zh-CN" altLang="zh-CN" sz="3200" b="1">
                <a:solidFill>
                  <a:prstClr val="black"/>
                </a:solidFill>
                <a:ea typeface="楷体_GB2312" panose="02010609030101010101" pitchFamily="49" charset="-122"/>
              </a:rPr>
              <a:t>1</a:t>
            </a:r>
            <a:r>
              <a:rPr lang="zh-CN" altLang="en-US" sz="3200" b="1">
                <a:solidFill>
                  <a:prstClr val="black"/>
                </a:solidFill>
                <a:ea typeface="楷体_GB2312" panose="02010609030101010101" pitchFamily="49" charset="-122"/>
              </a:rPr>
              <a:t>天需要饲</a:t>
            </a:r>
          </a:p>
          <a:p>
            <a:pPr eaLnBrk="0" hangingPunct="0"/>
            <a:r>
              <a:rPr lang="zh-CN" altLang="en-US" sz="3200" b="1">
                <a:solidFill>
                  <a:prstClr val="black"/>
                </a:solidFill>
                <a:ea typeface="楷体_GB2312" panose="02010609030101010101" pitchFamily="49" charset="-122"/>
              </a:rPr>
              <a:t>料</a:t>
            </a:r>
            <a:r>
              <a:rPr lang="zh-CN" altLang="zh-CN" sz="3200" b="1">
                <a:solidFill>
                  <a:prstClr val="black"/>
                </a:solidFill>
                <a:ea typeface="楷体_GB2312" panose="02010609030101010101" pitchFamily="49" charset="-122"/>
              </a:rPr>
              <a:t>y</a:t>
            </a:r>
            <a:r>
              <a:rPr lang="zh-CN" altLang="en-US" sz="3200" b="1">
                <a:solidFill>
                  <a:prstClr val="black"/>
                </a:solidFill>
                <a:ea typeface="楷体_GB2312" panose="02010609030101010101" pitchFamily="49" charset="-122"/>
              </a:rPr>
              <a:t>千克呢？</a:t>
            </a:r>
          </a:p>
        </p:txBody>
      </p:sp>
      <p:pic>
        <p:nvPicPr>
          <p:cNvPr id="5128" name="Picture 8" descr="50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3357563"/>
            <a:ext cx="1568450"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0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grpId="0" nodeType="clickEffect">
                                  <p:stCondLst>
                                    <p:cond delay="0"/>
                                  </p:stCondLst>
                                  <p:childTnLst>
                                    <p:set>
                                      <p:cBhvr>
                                        <p:cTn id="6" dur="indefinite" fill="hold">
                                          <p:stCondLst>
                                            <p:cond delay="0"/>
                                          </p:stCondLst>
                                        </p:cTn>
                                        <p:tgtEl>
                                          <p:spTgt spid="12294"/>
                                        </p:tgtEl>
                                        <p:attrNameLst>
                                          <p:attrName>style.visibility</p:attrName>
                                        </p:attrNameLst>
                                      </p:cBhvr>
                                      <p:to>
                                        <p:strVal val="visible"/>
                                      </p:to>
                                    </p:set>
                                    <p:anim calcmode="lin" valueType="num">
                                      <p:cBhvr additive="base">
                                        <p:cTn id="7" dur="2000" fill="hold"/>
                                        <p:tgtEl>
                                          <p:spTgt spid="12294"/>
                                        </p:tgtEl>
                                        <p:attrNameLst>
                                          <p:attrName>ppt_x</p:attrName>
                                        </p:attrNameLst>
                                      </p:cBhvr>
                                      <p:tavLst>
                                        <p:tav tm="0">
                                          <p:val>
                                            <p:strVal val="#ppt_x"/>
                                          </p:val>
                                        </p:tav>
                                        <p:tav tm="100000">
                                          <p:val>
                                            <p:strVal val="#ppt_x"/>
                                          </p:val>
                                        </p:tav>
                                      </p:tavLst>
                                    </p:anim>
                                    <p:anim calcmode="lin" valueType="num">
                                      <p:cBhvr additive="base">
                                        <p:cTn id="8" dur="2000" fill="hold"/>
                                        <p:tgtEl>
                                          <p:spTgt spid="12294"/>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0"/>
                                  </p:stCondLst>
                                  <p:childTnLst>
                                    <p:set>
                                      <p:cBhvr>
                                        <p:cTn id="11" dur="indefinite" fill="hold">
                                          <p:stCondLst>
                                            <p:cond delay="0"/>
                                          </p:stCondLst>
                                        </p:cTn>
                                        <p:tgtEl>
                                          <p:spTgt spid="12295"/>
                                        </p:tgtEl>
                                        <p:attrNameLst>
                                          <p:attrName>style.visibility</p:attrName>
                                        </p:attrNameLst>
                                      </p:cBhvr>
                                      <p:to>
                                        <p:strVal val="visible"/>
                                      </p:to>
                                    </p:set>
                                    <p:anim calcmode="lin" valueType="num">
                                      <p:cBhvr additive="base">
                                        <p:cTn id="12" dur="2000" fill="hold"/>
                                        <p:tgtEl>
                                          <p:spTgt spid="12295"/>
                                        </p:tgtEl>
                                        <p:attrNameLst>
                                          <p:attrName>ppt_x</p:attrName>
                                        </p:attrNameLst>
                                      </p:cBhvr>
                                      <p:tavLst>
                                        <p:tav tm="0">
                                          <p:val>
                                            <p:strVal val="#ppt_x"/>
                                          </p:val>
                                        </p:tav>
                                        <p:tav tm="100000">
                                          <p:val>
                                            <p:strVal val="#ppt_x"/>
                                          </p:val>
                                        </p:tav>
                                      </p:tavLst>
                                    </p:anim>
                                    <p:anim calcmode="lin" valueType="num">
                                      <p:cBhvr additive="base">
                                        <p:cTn id="13" dur="20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autoUpdateAnimBg="0"/>
      <p:bldP spid="12295"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ChangeArrowheads="1"/>
          </p:cNvSpPr>
          <p:nvPr/>
        </p:nvSpPr>
        <p:spPr bwMode="auto">
          <a:xfrm>
            <a:off x="395288" y="765175"/>
            <a:ext cx="8424862" cy="2530475"/>
          </a:xfrm>
          <a:prstGeom prst="rect">
            <a:avLst/>
          </a:prstGeom>
          <a:noFill/>
          <a:ln w="9525">
            <a:noFill/>
            <a:miter lim="800000"/>
          </a:ln>
        </p:spPr>
        <p:txBody>
          <a:bodyPr wrap="none" anchor="ctr">
            <a:spAutoFit/>
          </a:bodyPr>
          <a:lstStyle/>
          <a:p>
            <a:pPr eaLnBrk="0" hangingPunct="0">
              <a:defRPr/>
            </a:pPr>
            <a:r>
              <a:rPr lang="zh-CN" altLang="en-US" sz="3200" b="1">
                <a:solidFill>
                  <a:srgbClr val="0000FF"/>
                </a:solidFill>
                <a:effectLst>
                  <a:outerShdw blurRad="38100" dist="38100" dir="2700000" algn="tl">
                    <a:srgbClr val="C0C0C0"/>
                  </a:outerShdw>
                </a:effectLst>
              </a:rPr>
              <a:t>据以往的统计资料</a:t>
            </a:r>
            <a:r>
              <a:rPr lang="zh-CN" altLang="zh-CN" sz="3200" b="1">
                <a:solidFill>
                  <a:srgbClr val="0000FF"/>
                </a:solidFill>
                <a:effectLst>
                  <a:outerShdw blurRad="38100" dist="38100" dir="2700000" algn="tl">
                    <a:srgbClr val="C0C0C0"/>
                  </a:outerShdw>
                </a:effectLst>
              </a:rPr>
              <a:t>,</a:t>
            </a:r>
            <a:r>
              <a:rPr lang="zh-CN" altLang="en-US" sz="3200" b="1">
                <a:solidFill>
                  <a:srgbClr val="0000FF"/>
                </a:solidFill>
                <a:effectLst>
                  <a:outerShdw blurRad="38100" dist="38100" dir="2700000" algn="tl">
                    <a:srgbClr val="C0C0C0"/>
                  </a:outerShdw>
                </a:effectLst>
              </a:rPr>
              <a:t>甲、乙两种作物的单位面积</a:t>
            </a:r>
          </a:p>
          <a:p>
            <a:pPr eaLnBrk="0" hangingPunct="0">
              <a:defRPr/>
            </a:pPr>
            <a:r>
              <a:rPr lang="zh-CN" altLang="en-US" sz="3200" b="1">
                <a:solidFill>
                  <a:srgbClr val="0000FF"/>
                </a:solidFill>
                <a:effectLst>
                  <a:outerShdw blurRad="38100" dist="38100" dir="2700000" algn="tl">
                    <a:srgbClr val="C0C0C0"/>
                  </a:outerShdw>
                </a:effectLst>
              </a:rPr>
              <a:t>产量的比是 </a:t>
            </a:r>
            <a:r>
              <a:rPr lang="zh-CN" altLang="zh-CN" sz="3200" b="1">
                <a:solidFill>
                  <a:srgbClr val="0000FF"/>
                </a:solidFill>
                <a:effectLst>
                  <a:outerShdw blurRad="38100" dist="38100" dir="2700000" algn="tl">
                    <a:srgbClr val="C0C0C0"/>
                  </a:outerShdw>
                </a:effectLst>
              </a:rPr>
              <a:t>1:1.5,</a:t>
            </a:r>
            <a:r>
              <a:rPr lang="zh-CN" altLang="en-US" sz="3200" b="1">
                <a:solidFill>
                  <a:srgbClr val="0000FF"/>
                </a:solidFill>
                <a:effectLst>
                  <a:outerShdw blurRad="38100" dist="38100" dir="2700000" algn="tl">
                    <a:srgbClr val="C0C0C0"/>
                  </a:outerShdw>
                </a:effectLst>
              </a:rPr>
              <a:t>现要在一块长</a:t>
            </a:r>
            <a:r>
              <a:rPr lang="zh-CN" altLang="zh-CN" sz="3200" b="1">
                <a:solidFill>
                  <a:srgbClr val="0000FF"/>
                </a:solidFill>
                <a:effectLst>
                  <a:outerShdw blurRad="38100" dist="38100" dir="2700000" algn="tl">
                    <a:srgbClr val="C0C0C0"/>
                  </a:outerShdw>
                </a:effectLst>
              </a:rPr>
              <a:t>200m,</a:t>
            </a:r>
            <a:r>
              <a:rPr lang="zh-CN" altLang="en-US" sz="3200" b="1">
                <a:solidFill>
                  <a:srgbClr val="0000FF"/>
                </a:solidFill>
                <a:effectLst>
                  <a:outerShdw blurRad="38100" dist="38100" dir="2700000" algn="tl">
                    <a:srgbClr val="C0C0C0"/>
                  </a:outerShdw>
                </a:effectLst>
              </a:rPr>
              <a:t>宽</a:t>
            </a:r>
            <a:r>
              <a:rPr lang="zh-CN" altLang="zh-CN" sz="3200" b="1">
                <a:solidFill>
                  <a:srgbClr val="0000FF"/>
                </a:solidFill>
                <a:effectLst>
                  <a:outerShdw blurRad="38100" dist="38100" dir="2700000" algn="tl">
                    <a:srgbClr val="C0C0C0"/>
                  </a:outerShdw>
                </a:effectLst>
              </a:rPr>
              <a:t>100m</a:t>
            </a:r>
          </a:p>
          <a:p>
            <a:pPr eaLnBrk="0" hangingPunct="0">
              <a:defRPr/>
            </a:pPr>
            <a:r>
              <a:rPr lang="zh-CN" altLang="en-US" sz="3200" b="1">
                <a:solidFill>
                  <a:srgbClr val="0000FF"/>
                </a:solidFill>
                <a:effectLst>
                  <a:outerShdw blurRad="38100" dist="38100" dir="2700000" algn="tl">
                    <a:srgbClr val="C0C0C0"/>
                  </a:outerShdw>
                </a:effectLst>
              </a:rPr>
              <a:t>的长方形土地上种植这两种作物</a:t>
            </a:r>
            <a:r>
              <a:rPr lang="zh-CN" altLang="zh-CN" sz="3200" b="1">
                <a:solidFill>
                  <a:srgbClr val="0000FF"/>
                </a:solidFill>
                <a:effectLst>
                  <a:outerShdw blurRad="38100" dist="38100" dir="2700000" algn="tl">
                    <a:srgbClr val="C0C0C0"/>
                  </a:outerShdw>
                </a:effectLst>
              </a:rPr>
              <a:t>,</a:t>
            </a:r>
            <a:r>
              <a:rPr lang="zh-CN" altLang="en-US" sz="3200" b="1">
                <a:solidFill>
                  <a:srgbClr val="0000FF"/>
                </a:solidFill>
                <a:effectLst>
                  <a:outerShdw blurRad="38100" dist="38100" dir="2700000" algn="tl">
                    <a:srgbClr val="C0C0C0"/>
                  </a:outerShdw>
                </a:effectLst>
              </a:rPr>
              <a:t>怎样把这块地</a:t>
            </a:r>
          </a:p>
          <a:p>
            <a:pPr eaLnBrk="0" hangingPunct="0">
              <a:defRPr/>
            </a:pPr>
            <a:r>
              <a:rPr lang="zh-CN" altLang="en-US" sz="3200" b="1">
                <a:solidFill>
                  <a:srgbClr val="0000FF"/>
                </a:solidFill>
                <a:effectLst>
                  <a:outerShdw blurRad="38100" dist="38100" dir="2700000" algn="tl">
                    <a:srgbClr val="C0C0C0"/>
                  </a:outerShdw>
                </a:effectLst>
              </a:rPr>
              <a:t>分为两个长方形</a:t>
            </a:r>
            <a:r>
              <a:rPr lang="zh-CN" altLang="zh-CN" sz="3200" b="1">
                <a:solidFill>
                  <a:srgbClr val="0000FF"/>
                </a:solidFill>
                <a:effectLst>
                  <a:outerShdw blurRad="38100" dist="38100" dir="2700000" algn="tl">
                    <a:srgbClr val="C0C0C0"/>
                  </a:outerShdw>
                </a:effectLst>
              </a:rPr>
              <a:t>,</a:t>
            </a:r>
            <a:r>
              <a:rPr lang="zh-CN" altLang="en-US" sz="3200" b="1">
                <a:solidFill>
                  <a:srgbClr val="0000FF"/>
                </a:solidFill>
                <a:effectLst>
                  <a:outerShdw blurRad="38100" dist="38100" dir="2700000" algn="tl">
                    <a:srgbClr val="C0C0C0"/>
                  </a:outerShdw>
                </a:effectLst>
              </a:rPr>
              <a:t>使甲、乙两种作物的总产量的</a:t>
            </a:r>
          </a:p>
          <a:p>
            <a:pPr eaLnBrk="0" hangingPunct="0">
              <a:defRPr/>
            </a:pPr>
            <a:r>
              <a:rPr lang="zh-CN" altLang="en-US" sz="3200" b="1">
                <a:solidFill>
                  <a:srgbClr val="0000FF"/>
                </a:solidFill>
                <a:effectLst>
                  <a:outerShdw blurRad="38100" dist="38100" dir="2700000" algn="tl">
                    <a:srgbClr val="C0C0C0"/>
                  </a:outerShdw>
                </a:effectLst>
              </a:rPr>
              <a:t>比是 </a:t>
            </a:r>
            <a:r>
              <a:rPr lang="zh-CN" altLang="zh-CN" sz="3200" b="1">
                <a:solidFill>
                  <a:srgbClr val="0000FF"/>
                </a:solidFill>
                <a:effectLst>
                  <a:outerShdw blurRad="38100" dist="38100" dir="2700000" algn="tl">
                    <a:srgbClr val="C0C0C0"/>
                  </a:outerShdw>
                </a:effectLst>
              </a:rPr>
              <a:t>3 : 4 (</a:t>
            </a:r>
            <a:r>
              <a:rPr lang="zh-CN" altLang="en-US" sz="3200" b="1">
                <a:solidFill>
                  <a:srgbClr val="0000FF"/>
                </a:solidFill>
                <a:effectLst>
                  <a:outerShdw blurRad="38100" dist="38100" dir="2700000" algn="tl">
                    <a:srgbClr val="C0C0C0"/>
                  </a:outerShdw>
                </a:effectLst>
              </a:rPr>
              <a:t>结果取整数</a:t>
            </a:r>
            <a:r>
              <a:rPr lang="zh-CN" altLang="zh-CN" sz="3200" b="1">
                <a:solidFill>
                  <a:srgbClr val="0000FF"/>
                </a:solidFill>
                <a:effectLst>
                  <a:outerShdw blurRad="38100" dist="38100" dir="2700000" algn="tl">
                    <a:srgbClr val="C0C0C0"/>
                  </a:outerShdw>
                </a:effectLst>
              </a:rPr>
              <a:t>)?       </a:t>
            </a:r>
            <a:endParaRPr lang="en-US" altLang="zh-CN" sz="3200" b="1">
              <a:solidFill>
                <a:srgbClr val="0000FF"/>
              </a:solidFill>
              <a:effectLst>
                <a:outerShdw blurRad="38100" dist="38100" dir="2700000" algn="tl">
                  <a:srgbClr val="C0C0C0"/>
                </a:outerShdw>
              </a:effectLst>
            </a:endParaRPr>
          </a:p>
        </p:txBody>
      </p:sp>
      <p:sp>
        <p:nvSpPr>
          <p:cNvPr id="6148" name="Text Box 4"/>
          <p:cNvSpPr txBox="1">
            <a:spLocks noChangeArrowheads="1"/>
          </p:cNvSpPr>
          <p:nvPr/>
        </p:nvSpPr>
        <p:spPr bwMode="auto">
          <a:xfrm>
            <a:off x="0" y="63388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endParaRPr lang="zh-CN" altLang="zh-CN" sz="2800" b="1">
              <a:solidFill>
                <a:prstClr val="black"/>
              </a:solidFill>
            </a:endParaRPr>
          </a:p>
        </p:txBody>
      </p:sp>
      <p:sp>
        <p:nvSpPr>
          <p:cNvPr id="6149" name="Text Box 5"/>
          <p:cNvSpPr txBox="1">
            <a:spLocks noChangeArrowheads="1"/>
          </p:cNvSpPr>
          <p:nvPr/>
        </p:nvSpPr>
        <p:spPr bwMode="auto">
          <a:xfrm>
            <a:off x="914400" y="59436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prstClr val="black"/>
                </a:solidFill>
              </a:rPr>
              <a:t>方</a:t>
            </a:r>
          </a:p>
        </p:txBody>
      </p:sp>
      <p:grpSp>
        <p:nvGrpSpPr>
          <p:cNvPr id="2" name="Group 6"/>
          <p:cNvGrpSpPr/>
          <p:nvPr/>
        </p:nvGrpSpPr>
        <p:grpSpPr bwMode="auto">
          <a:xfrm>
            <a:off x="5148263" y="2925763"/>
            <a:ext cx="3321050" cy="1830387"/>
            <a:chOff x="0" y="0"/>
            <a:chExt cx="2092" cy="1153"/>
          </a:xfrm>
        </p:grpSpPr>
        <p:sp>
          <p:nvSpPr>
            <p:cNvPr id="6151" name="Rectangle 7"/>
            <p:cNvSpPr>
              <a:spLocks noChangeArrowheads="1"/>
            </p:cNvSpPr>
            <p:nvPr/>
          </p:nvSpPr>
          <p:spPr bwMode="auto">
            <a:xfrm>
              <a:off x="278" y="146"/>
              <a:ext cx="1542" cy="861"/>
            </a:xfrm>
            <a:prstGeom prst="rect">
              <a:avLst/>
            </a:prstGeom>
            <a:solidFill>
              <a:schemeClr val="tx1"/>
            </a:solidFill>
            <a:ln w="3810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6152" name="Text Box 8"/>
            <p:cNvSpPr txBox="1">
              <a:spLocks noChangeArrowheads="1"/>
            </p:cNvSpPr>
            <p:nvPr/>
          </p:nvSpPr>
          <p:spPr bwMode="auto">
            <a:xfrm>
              <a:off x="6" y="817"/>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A</a:t>
              </a:r>
              <a:endParaRPr lang="en-US" altLang="zh-CN" sz="2800" b="1">
                <a:solidFill>
                  <a:prstClr val="black"/>
                </a:solidFill>
              </a:endParaRPr>
            </a:p>
          </p:txBody>
        </p:sp>
        <p:sp>
          <p:nvSpPr>
            <p:cNvPr id="6153" name="Text Box 9"/>
            <p:cNvSpPr txBox="1">
              <a:spLocks noChangeArrowheads="1"/>
            </p:cNvSpPr>
            <p:nvPr/>
          </p:nvSpPr>
          <p:spPr bwMode="auto">
            <a:xfrm>
              <a:off x="1814" y="826"/>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B</a:t>
              </a:r>
              <a:endParaRPr lang="en-US" altLang="zh-CN" sz="2800" b="1">
                <a:solidFill>
                  <a:prstClr val="black"/>
                </a:solidFill>
              </a:endParaRPr>
            </a:p>
          </p:txBody>
        </p:sp>
        <p:sp>
          <p:nvSpPr>
            <p:cNvPr id="6154" name="Text Box 10"/>
            <p:cNvSpPr txBox="1">
              <a:spLocks noChangeArrowheads="1"/>
            </p:cNvSpPr>
            <p:nvPr/>
          </p:nvSpPr>
          <p:spPr bwMode="auto">
            <a:xfrm>
              <a:off x="1814" y="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C</a:t>
              </a:r>
              <a:endParaRPr lang="en-US" altLang="zh-CN" sz="2800" b="1">
                <a:solidFill>
                  <a:prstClr val="black"/>
                </a:solidFill>
              </a:endParaRPr>
            </a:p>
          </p:txBody>
        </p:sp>
        <p:sp>
          <p:nvSpPr>
            <p:cNvPr id="6155" name="Text Box 11"/>
            <p:cNvSpPr txBox="1">
              <a:spLocks noChangeArrowheads="1"/>
            </p:cNvSpPr>
            <p:nvPr/>
          </p:nvSpPr>
          <p:spPr bwMode="auto">
            <a:xfrm>
              <a:off x="0" y="0"/>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D</a:t>
              </a:r>
              <a:endParaRPr lang="en-US" altLang="zh-CN" sz="2800" b="1">
                <a:solidFill>
                  <a:prstClr val="black"/>
                </a:solidFill>
              </a:endParaRPr>
            </a:p>
          </p:txBody>
        </p:sp>
      </p:grpSp>
      <p:sp>
        <p:nvSpPr>
          <p:cNvPr id="13324" name="Text Box 12"/>
          <p:cNvSpPr txBox="1">
            <a:spLocks noChangeArrowheads="1"/>
          </p:cNvSpPr>
          <p:nvPr/>
        </p:nvSpPr>
        <p:spPr bwMode="auto">
          <a:xfrm>
            <a:off x="250825" y="4797425"/>
            <a:ext cx="8620125" cy="517525"/>
          </a:xfrm>
          <a:prstGeom prst="rect">
            <a:avLst/>
          </a:prstGeom>
          <a:noFill/>
          <a:ln w="9525">
            <a:noFill/>
            <a:miter lim="800000"/>
          </a:ln>
        </p:spPr>
        <p:txBody>
          <a:bodyPr wrap="none">
            <a:spAutoFit/>
          </a:bodyPr>
          <a:lstStyle/>
          <a:p>
            <a:pPr eaLnBrk="0" hangingPunct="0">
              <a:defRPr/>
            </a:pPr>
            <a:r>
              <a:rPr lang="zh-CN" altLang="en-US" sz="2800" b="1">
                <a:solidFill>
                  <a:srgbClr val="0000FF"/>
                </a:solidFill>
                <a:effectLst>
                  <a:outerShdw blurRad="38100" dist="38100" dir="2700000" algn="tl">
                    <a:srgbClr val="C0C0C0"/>
                  </a:outerShdw>
                </a:effectLst>
              </a:rPr>
              <a:t>甲种作物的总产量 </a:t>
            </a:r>
            <a:r>
              <a:rPr lang="zh-CN" altLang="zh-CN" sz="2800" b="1">
                <a:solidFill>
                  <a:srgbClr val="0000FF"/>
                </a:solidFill>
                <a:effectLst>
                  <a:outerShdw blurRad="38100" dist="38100" dir="2700000" algn="tl">
                    <a:srgbClr val="C0C0C0"/>
                  </a:outerShdw>
                </a:effectLst>
              </a:rPr>
              <a:t>= </a:t>
            </a:r>
            <a:r>
              <a:rPr lang="zh-CN" altLang="en-US" sz="2800" b="1">
                <a:solidFill>
                  <a:srgbClr val="0000FF"/>
                </a:solidFill>
                <a:effectLst>
                  <a:outerShdw blurRad="38100" dist="38100" dir="2700000" algn="tl">
                    <a:srgbClr val="C0C0C0"/>
                  </a:outerShdw>
                </a:effectLst>
              </a:rPr>
              <a:t>甲的单位面积产量</a:t>
            </a:r>
            <a:r>
              <a:rPr lang="zh-CN" altLang="zh-CN" sz="2800" b="1">
                <a:solidFill>
                  <a:srgbClr val="0000FF"/>
                </a:solidFill>
                <a:effectLst>
                  <a:outerShdw blurRad="38100" dist="38100" dir="2700000" algn="tl">
                    <a:srgbClr val="C0C0C0"/>
                  </a:outerShdw>
                </a:effectLst>
              </a:rPr>
              <a:t>×</a:t>
            </a:r>
            <a:r>
              <a:rPr lang="zh-CN" altLang="en-US" sz="2800" b="1">
                <a:solidFill>
                  <a:srgbClr val="0000FF"/>
                </a:solidFill>
                <a:effectLst>
                  <a:outerShdw blurRad="38100" dist="38100" dir="2700000" algn="tl">
                    <a:srgbClr val="C0C0C0"/>
                  </a:outerShdw>
                </a:effectLst>
              </a:rPr>
              <a:t>甲的种植面积</a:t>
            </a:r>
          </a:p>
        </p:txBody>
      </p:sp>
      <p:sp>
        <p:nvSpPr>
          <p:cNvPr id="13325" name="Text Box 13"/>
          <p:cNvSpPr txBox="1">
            <a:spLocks noChangeArrowheads="1"/>
          </p:cNvSpPr>
          <p:nvPr/>
        </p:nvSpPr>
        <p:spPr bwMode="auto">
          <a:xfrm>
            <a:off x="250825" y="5373688"/>
            <a:ext cx="8718550" cy="519112"/>
          </a:xfrm>
          <a:prstGeom prst="rect">
            <a:avLst/>
          </a:prstGeom>
          <a:noFill/>
          <a:ln w="9525">
            <a:noFill/>
            <a:miter lim="800000"/>
          </a:ln>
        </p:spPr>
        <p:txBody>
          <a:bodyPr wrap="none">
            <a:spAutoFit/>
          </a:bodyPr>
          <a:lstStyle/>
          <a:p>
            <a:pPr eaLnBrk="0" hangingPunct="0">
              <a:defRPr/>
            </a:pPr>
            <a:r>
              <a:rPr lang="zh-CN" altLang="en-US" sz="2800" b="1">
                <a:solidFill>
                  <a:srgbClr val="0000FF"/>
                </a:solidFill>
                <a:effectLst>
                  <a:outerShdw blurRad="38100" dist="38100" dir="2700000" algn="tl">
                    <a:srgbClr val="C0C0C0"/>
                  </a:outerShdw>
                </a:effectLst>
              </a:rPr>
              <a:t>乙种作物的总产量 </a:t>
            </a:r>
            <a:r>
              <a:rPr lang="zh-CN" altLang="zh-CN" sz="2800" b="1">
                <a:solidFill>
                  <a:srgbClr val="0000FF"/>
                </a:solidFill>
                <a:effectLst>
                  <a:outerShdw blurRad="38100" dist="38100" dir="2700000" algn="tl">
                    <a:srgbClr val="C0C0C0"/>
                  </a:outerShdw>
                </a:effectLst>
              </a:rPr>
              <a:t>= </a:t>
            </a:r>
            <a:r>
              <a:rPr lang="zh-CN" altLang="en-US" sz="2800" b="1">
                <a:solidFill>
                  <a:srgbClr val="0000FF"/>
                </a:solidFill>
                <a:effectLst>
                  <a:outerShdw blurRad="38100" dist="38100" dir="2700000" algn="tl">
                    <a:srgbClr val="C0C0C0"/>
                  </a:outerShdw>
                </a:effectLst>
              </a:rPr>
              <a:t>乙的单位面积产量 </a:t>
            </a:r>
            <a:r>
              <a:rPr lang="zh-CN" altLang="zh-CN" sz="2800" b="1">
                <a:solidFill>
                  <a:srgbClr val="0000FF"/>
                </a:solidFill>
                <a:effectLst>
                  <a:outerShdw blurRad="38100" dist="38100" dir="2700000" algn="tl">
                    <a:srgbClr val="C0C0C0"/>
                  </a:outerShdw>
                </a:effectLst>
              </a:rPr>
              <a:t>×</a:t>
            </a:r>
            <a:r>
              <a:rPr lang="zh-CN" altLang="en-US" sz="2800" b="1">
                <a:solidFill>
                  <a:srgbClr val="0000FF"/>
                </a:solidFill>
                <a:effectLst>
                  <a:outerShdw blurRad="38100" dist="38100" dir="2700000" algn="tl">
                    <a:srgbClr val="C0C0C0"/>
                  </a:outerShdw>
                </a:effectLst>
              </a:rPr>
              <a:t>乙的种植面积</a:t>
            </a:r>
          </a:p>
        </p:txBody>
      </p:sp>
      <p:sp>
        <p:nvSpPr>
          <p:cNvPr id="13326" name="Rectangle 14"/>
          <p:cNvSpPr>
            <a:spLocks noChangeArrowheads="1"/>
          </p:cNvSpPr>
          <p:nvPr/>
        </p:nvSpPr>
        <p:spPr bwMode="auto">
          <a:xfrm>
            <a:off x="-104775" y="-95250"/>
            <a:ext cx="2659063" cy="1016000"/>
          </a:xfrm>
          <a:prstGeom prst="rect">
            <a:avLst/>
          </a:prstGeom>
          <a:noFill/>
          <a:ln w="9525">
            <a:noFill/>
            <a:miter lim="800000"/>
          </a:ln>
        </p:spPr>
        <p:txBody>
          <a:bodyPr anchor="ctr"/>
          <a:lstStyle/>
          <a:p>
            <a:pPr algn="ctr">
              <a:defRPr/>
            </a:pPr>
            <a:r>
              <a:rPr lang="zh-CN" altLang="en-US" sz="4400" b="1" i="1" u="sng">
                <a:solidFill>
                  <a:srgbClr val="FF3300"/>
                </a:solidFill>
                <a:effectLst>
                  <a:outerShdw blurRad="38100" dist="38100" dir="2700000" algn="tl">
                    <a:srgbClr val="C0C0C0"/>
                  </a:outerShdw>
                </a:effectLst>
              </a:rPr>
              <a:t>问题</a:t>
            </a:r>
            <a:r>
              <a:rPr lang="zh-CN" altLang="zh-CN" sz="4400" b="1" i="1" u="sng">
                <a:solidFill>
                  <a:srgbClr val="FF3300"/>
                </a:solidFill>
                <a:effectLst>
                  <a:outerShdw blurRad="38100" dist="38100" dir="2700000" algn="tl">
                    <a:srgbClr val="C0C0C0"/>
                  </a:outerShdw>
                </a:effectLst>
              </a:rPr>
              <a:t>2</a:t>
            </a:r>
            <a:endParaRPr lang="en-US" altLang="zh-CN" sz="4400" b="1" i="1" u="sng">
              <a:solidFill>
                <a:srgbClr val="FF3300"/>
              </a:solidFill>
              <a:effectLst>
                <a:outerShdw blurRad="38100" dist="38100" dir="2700000" algn="tl">
                  <a:srgbClr val="C0C0C0"/>
                </a:outerShdw>
              </a:effectLst>
            </a:endParaRPr>
          </a:p>
        </p:txBody>
      </p:sp>
    </p:spTree>
    <p:extLst>
      <p:ext uri="{BB962C8B-B14F-4D97-AF65-F5344CB8AC3E}">
        <p14:creationId xmlns:p14="http://schemas.microsoft.com/office/powerpoint/2010/main" val="1071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indefinite" fill="hold">
                                          <p:stCondLst>
                                            <p:cond delay="496"/>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indefinite" fill="hold">
                                          <p:stCondLst>
                                            <p:cond delay="0"/>
                                          </p:stCondLst>
                                        </p:cTn>
                                        <p:tgtEl>
                                          <p:spTgt spid="13324"/>
                                        </p:tgtEl>
                                        <p:attrNameLst>
                                          <p:attrName>style.visibility</p:attrName>
                                        </p:attrNameLst>
                                      </p:cBhvr>
                                      <p:to>
                                        <p:strVal val="visible"/>
                                      </p:to>
                                    </p:set>
                                    <p:animEffect transition="in" filter="wipe(left)">
                                      <p:cBhvr>
                                        <p:cTn id="11" dur="500"/>
                                        <p:tgtEl>
                                          <p:spTgt spid="133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indefinite" fill="hold">
                                          <p:stCondLst>
                                            <p:cond delay="0"/>
                                          </p:stCondLst>
                                        </p:cTn>
                                        <p:tgtEl>
                                          <p:spTgt spid="13325"/>
                                        </p:tgtEl>
                                        <p:attrNameLst>
                                          <p:attrName>style.visibility</p:attrName>
                                        </p:attrNameLst>
                                      </p:cBhvr>
                                      <p:to>
                                        <p:strVal val="visible"/>
                                      </p:to>
                                    </p:set>
                                    <p:animEffect transition="in" filter="wipe(left)">
                                      <p:cBhvr>
                                        <p:cTn id="16" dur="500"/>
                                        <p:tgtEl>
                                          <p:spTgt spid="1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autoUpdateAnimBg="0"/>
      <p:bldP spid="13325" grpId="0" autoUpdateAnimBg="0"/>
      <p:bldP spid="13326"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 Box 3"/>
          <p:cNvSpPr txBox="1">
            <a:spLocks noChangeArrowheads="1"/>
          </p:cNvSpPr>
          <p:nvPr/>
        </p:nvSpPr>
        <p:spPr bwMode="auto">
          <a:xfrm>
            <a:off x="3059113" y="333375"/>
            <a:ext cx="5775325" cy="457200"/>
          </a:xfrm>
          <a:prstGeom prst="rect">
            <a:avLst/>
          </a:prstGeom>
          <a:noFill/>
          <a:ln w="9525">
            <a:noFill/>
            <a:miter lim="800000"/>
          </a:ln>
        </p:spPr>
        <p:txBody>
          <a:bodyPr wrap="none">
            <a:spAutoFit/>
          </a:bodyPr>
          <a:lstStyle/>
          <a:p>
            <a:pPr eaLnBrk="0" hangingPunct="0">
              <a:defRPr/>
            </a:pPr>
            <a:r>
              <a:rPr lang="zh-CN" altLang="en-US" sz="2400" b="1">
                <a:solidFill>
                  <a:srgbClr val="0000FF"/>
                </a:solidFill>
                <a:effectLst>
                  <a:outerShdw blurRad="38100" dist="38100" dir="2700000" algn="tl">
                    <a:srgbClr val="C0C0C0"/>
                  </a:outerShdw>
                </a:effectLst>
              </a:rPr>
              <a:t>解：设</a:t>
            </a:r>
            <a:r>
              <a:rPr lang="zh-CN" altLang="zh-CN" sz="2400" b="1">
                <a:solidFill>
                  <a:srgbClr val="0000FF"/>
                </a:solidFill>
                <a:effectLst>
                  <a:outerShdw blurRad="38100" dist="38100" dir="2700000" algn="tl">
                    <a:srgbClr val="C0C0C0"/>
                  </a:outerShdw>
                </a:effectLst>
              </a:rPr>
              <a:t>AE</a:t>
            </a:r>
            <a:r>
              <a:rPr lang="zh-CN" altLang="en-US" sz="2400" b="1">
                <a:solidFill>
                  <a:srgbClr val="0000FF"/>
                </a:solidFill>
                <a:effectLst>
                  <a:outerShdw blurRad="38100" dist="38100" dir="2700000" algn="tl">
                    <a:srgbClr val="C0C0C0"/>
                  </a:outerShdw>
                </a:effectLst>
              </a:rPr>
              <a:t>为 </a:t>
            </a:r>
            <a:r>
              <a:rPr lang="zh-CN" altLang="zh-CN" sz="2400" b="1">
                <a:solidFill>
                  <a:srgbClr val="0000FF"/>
                </a:solidFill>
                <a:effectLst>
                  <a:outerShdw blurRad="38100" dist="38100" dir="2700000" algn="tl">
                    <a:srgbClr val="C0C0C0"/>
                  </a:outerShdw>
                </a:effectLst>
              </a:rPr>
              <a:t>x </a:t>
            </a:r>
            <a:r>
              <a:rPr lang="zh-CN" altLang="en-US" sz="2400" b="1">
                <a:solidFill>
                  <a:srgbClr val="0000FF"/>
                </a:solidFill>
                <a:effectLst>
                  <a:outerShdw blurRad="38100" dist="38100" dir="2700000" algn="tl">
                    <a:srgbClr val="C0C0C0"/>
                  </a:outerShdw>
                </a:effectLst>
              </a:rPr>
              <a:t>米</a:t>
            </a:r>
            <a:r>
              <a:rPr lang="zh-CN" altLang="zh-CN" sz="2400" b="1">
                <a:solidFill>
                  <a:srgbClr val="0000FF"/>
                </a:solidFill>
                <a:effectLst>
                  <a:outerShdw blurRad="38100" dist="38100" dir="2700000" algn="tl">
                    <a:srgbClr val="C0C0C0"/>
                  </a:outerShdw>
                </a:effectLst>
              </a:rPr>
              <a:t>,BE</a:t>
            </a:r>
            <a:r>
              <a:rPr lang="zh-CN" altLang="en-US" sz="2400" b="1">
                <a:solidFill>
                  <a:srgbClr val="0000FF"/>
                </a:solidFill>
                <a:effectLst>
                  <a:outerShdw blurRad="38100" dist="38100" dir="2700000" algn="tl">
                    <a:srgbClr val="C0C0C0"/>
                  </a:outerShdw>
                </a:effectLst>
              </a:rPr>
              <a:t>为 </a:t>
            </a:r>
            <a:r>
              <a:rPr lang="zh-CN" altLang="zh-CN" sz="2400" b="1">
                <a:solidFill>
                  <a:srgbClr val="0000FF"/>
                </a:solidFill>
                <a:effectLst>
                  <a:outerShdw blurRad="38100" dist="38100" dir="2700000" algn="tl">
                    <a:srgbClr val="C0C0C0"/>
                  </a:outerShdw>
                </a:effectLst>
              </a:rPr>
              <a:t>y </a:t>
            </a:r>
            <a:r>
              <a:rPr lang="zh-CN" altLang="en-US" sz="2400" b="1">
                <a:solidFill>
                  <a:srgbClr val="0000FF"/>
                </a:solidFill>
                <a:effectLst>
                  <a:outerShdw blurRad="38100" dist="38100" dir="2700000" algn="tl">
                    <a:srgbClr val="C0C0C0"/>
                  </a:outerShdw>
                </a:effectLst>
              </a:rPr>
              <a:t>米，由题意得：</a:t>
            </a:r>
          </a:p>
        </p:txBody>
      </p:sp>
      <p:grpSp>
        <p:nvGrpSpPr>
          <p:cNvPr id="2" name="Group 4"/>
          <p:cNvGrpSpPr/>
          <p:nvPr/>
        </p:nvGrpSpPr>
        <p:grpSpPr bwMode="auto">
          <a:xfrm>
            <a:off x="3124200" y="914400"/>
            <a:ext cx="4859338" cy="1169988"/>
            <a:chOff x="0" y="0"/>
            <a:chExt cx="1905" cy="737"/>
          </a:xfrm>
        </p:grpSpPr>
        <p:sp>
          <p:nvSpPr>
            <p:cNvPr id="7173" name="AutoShape 5"/>
            <p:cNvSpPr/>
            <p:nvPr/>
          </p:nvSpPr>
          <p:spPr bwMode="auto">
            <a:xfrm>
              <a:off x="0" y="95"/>
              <a:ext cx="90" cy="540"/>
            </a:xfrm>
            <a:prstGeom prst="leftBrace">
              <a:avLst>
                <a:gd name="adj1" fmla="val 5000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srgbClr val="0000FF"/>
                </a:solidFill>
                <a:latin typeface="Times New Roman" panose="02020603050405020304" pitchFamily="18" charset="0"/>
              </a:endParaRPr>
            </a:p>
            <a:p>
              <a:pPr algn="ctr" eaLnBrk="0" hangingPunct="0"/>
              <a:endParaRPr lang="en-US" altLang="zh-CN" sz="4400" b="1" i="1">
                <a:solidFill>
                  <a:srgbClr val="0000FF"/>
                </a:solidFill>
                <a:latin typeface="Times New Roman" panose="02020603050405020304" pitchFamily="18" charset="0"/>
              </a:endParaRPr>
            </a:p>
          </p:txBody>
        </p:sp>
        <p:sp>
          <p:nvSpPr>
            <p:cNvPr id="7174" name="Text Box 6"/>
            <p:cNvSpPr txBox="1">
              <a:spLocks noChangeArrowheads="1"/>
            </p:cNvSpPr>
            <p:nvPr/>
          </p:nvSpPr>
          <p:spPr bwMode="auto">
            <a:xfrm>
              <a:off x="181" y="0"/>
              <a:ext cx="1724" cy="7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 + y</a:t>
              </a:r>
              <a:r>
                <a:rPr lang="zh-CN" altLang="en-US" sz="2800" b="1">
                  <a:solidFill>
                    <a:srgbClr val="0000FF"/>
                  </a:solidFill>
                </a:rPr>
                <a:t>＝</a:t>
              </a:r>
              <a:r>
                <a:rPr lang="zh-CN" altLang="zh-CN" sz="2800" b="1">
                  <a:solidFill>
                    <a:srgbClr val="0000FF"/>
                  </a:solidFill>
                </a:rPr>
                <a:t>200</a:t>
              </a:r>
            </a:p>
            <a:p>
              <a:pPr eaLnBrk="0" hangingPunct="0">
                <a:spcBef>
                  <a:spcPct val="50000"/>
                </a:spcBef>
              </a:pPr>
              <a:r>
                <a:rPr lang="zh-CN" altLang="zh-CN" sz="2800" b="1">
                  <a:solidFill>
                    <a:srgbClr val="0000FF"/>
                  </a:solidFill>
                </a:rPr>
                <a:t>100 x: 1.5×100 y </a:t>
              </a:r>
              <a:r>
                <a:rPr lang="zh-CN" altLang="en-US" sz="2800" b="1">
                  <a:solidFill>
                    <a:srgbClr val="0000FF"/>
                  </a:solidFill>
                </a:rPr>
                <a:t>＝</a:t>
              </a:r>
              <a:r>
                <a:rPr lang="zh-CN" altLang="zh-CN" sz="2800" b="1">
                  <a:solidFill>
                    <a:srgbClr val="0000FF"/>
                  </a:solidFill>
                </a:rPr>
                <a:t>3:4</a:t>
              </a:r>
              <a:endParaRPr lang="en-US" altLang="zh-CN" sz="2800" b="1">
                <a:solidFill>
                  <a:srgbClr val="0000FF"/>
                </a:solidFill>
              </a:endParaRPr>
            </a:p>
          </p:txBody>
        </p:sp>
        <p:sp>
          <p:nvSpPr>
            <p:cNvPr id="7175" name="AutoShape 7"/>
            <p:cNvSpPr/>
            <p:nvPr/>
          </p:nvSpPr>
          <p:spPr bwMode="auto">
            <a:xfrm>
              <a:off x="91" y="181"/>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pSp>
      <p:sp>
        <p:nvSpPr>
          <p:cNvPr id="7176" name="Rectangle 8"/>
          <p:cNvSpPr>
            <a:spLocks noChangeArrowheads="1"/>
          </p:cNvSpPr>
          <p:nvPr/>
        </p:nvSpPr>
        <p:spPr bwMode="auto">
          <a:xfrm>
            <a:off x="346075" y="479425"/>
            <a:ext cx="2122488" cy="1290638"/>
          </a:xfrm>
          <a:prstGeom prst="rect">
            <a:avLst/>
          </a:prstGeom>
          <a:solidFill>
            <a:schemeClr val="tx1"/>
          </a:solidFill>
          <a:ln w="3810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7177" name="Text Box 9"/>
          <p:cNvSpPr txBox="1">
            <a:spLocks noChangeArrowheads="1"/>
          </p:cNvSpPr>
          <p:nvPr/>
        </p:nvSpPr>
        <p:spPr bwMode="auto">
          <a:xfrm>
            <a:off x="-25400" y="1485900"/>
            <a:ext cx="43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A</a:t>
            </a:r>
            <a:endParaRPr lang="en-US" altLang="zh-CN" sz="2800" b="1">
              <a:solidFill>
                <a:prstClr val="black"/>
              </a:solidFill>
            </a:endParaRPr>
          </a:p>
        </p:txBody>
      </p:sp>
      <p:sp>
        <p:nvSpPr>
          <p:cNvPr id="7178" name="Text Box 10"/>
          <p:cNvSpPr txBox="1">
            <a:spLocks noChangeArrowheads="1"/>
          </p:cNvSpPr>
          <p:nvPr/>
        </p:nvSpPr>
        <p:spPr bwMode="auto">
          <a:xfrm>
            <a:off x="2460625" y="149860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B</a:t>
            </a:r>
            <a:endParaRPr lang="en-US" altLang="zh-CN" sz="2800" b="1">
              <a:solidFill>
                <a:prstClr val="black"/>
              </a:solidFill>
            </a:endParaRPr>
          </a:p>
        </p:txBody>
      </p:sp>
      <p:sp>
        <p:nvSpPr>
          <p:cNvPr id="7179" name="Text Box 11"/>
          <p:cNvSpPr txBox="1">
            <a:spLocks noChangeArrowheads="1"/>
          </p:cNvSpPr>
          <p:nvPr/>
        </p:nvSpPr>
        <p:spPr bwMode="auto">
          <a:xfrm>
            <a:off x="2460625" y="260350"/>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C</a:t>
            </a:r>
            <a:endParaRPr lang="en-US" altLang="zh-CN" sz="2800" b="1">
              <a:solidFill>
                <a:prstClr val="black"/>
              </a:solidFill>
            </a:endParaRPr>
          </a:p>
        </p:txBody>
      </p:sp>
      <p:sp>
        <p:nvSpPr>
          <p:cNvPr id="7180" name="Text Box 12"/>
          <p:cNvSpPr txBox="1">
            <a:spLocks noChangeArrowheads="1"/>
          </p:cNvSpPr>
          <p:nvPr/>
        </p:nvSpPr>
        <p:spPr bwMode="auto">
          <a:xfrm>
            <a:off x="-33338" y="260350"/>
            <a:ext cx="4381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D</a:t>
            </a:r>
            <a:endParaRPr lang="en-US" altLang="zh-CN" sz="2800" b="1">
              <a:solidFill>
                <a:prstClr val="black"/>
              </a:solidFill>
            </a:endParaRPr>
          </a:p>
        </p:txBody>
      </p:sp>
      <p:sp>
        <p:nvSpPr>
          <p:cNvPr id="7181" name="Text Box 13"/>
          <p:cNvSpPr txBox="1">
            <a:spLocks noChangeArrowheads="1"/>
          </p:cNvSpPr>
          <p:nvPr/>
        </p:nvSpPr>
        <p:spPr bwMode="auto">
          <a:xfrm>
            <a:off x="1403350" y="1557338"/>
            <a:ext cx="388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600" b="1">
                <a:solidFill>
                  <a:prstClr val="black"/>
                </a:solidFill>
              </a:rPr>
              <a:t>●</a:t>
            </a:r>
          </a:p>
        </p:txBody>
      </p:sp>
      <p:sp>
        <p:nvSpPr>
          <p:cNvPr id="7182" name="Text Box 14"/>
          <p:cNvSpPr txBox="1">
            <a:spLocks noChangeArrowheads="1"/>
          </p:cNvSpPr>
          <p:nvPr/>
        </p:nvSpPr>
        <p:spPr bwMode="auto">
          <a:xfrm>
            <a:off x="1447800" y="190500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E</a:t>
            </a:r>
            <a:endParaRPr lang="en-US" altLang="zh-CN" sz="2800" b="1">
              <a:solidFill>
                <a:prstClr val="black"/>
              </a:solidFill>
            </a:endParaRPr>
          </a:p>
        </p:txBody>
      </p:sp>
      <p:sp>
        <p:nvSpPr>
          <p:cNvPr id="7183" name="Line 15"/>
          <p:cNvSpPr>
            <a:spLocks noChangeShapeType="1"/>
          </p:cNvSpPr>
          <p:nvPr/>
        </p:nvSpPr>
        <p:spPr bwMode="auto">
          <a:xfrm>
            <a:off x="1604963" y="274638"/>
            <a:ext cx="1587" cy="1700212"/>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84" name="Text Box 16"/>
          <p:cNvSpPr txBox="1">
            <a:spLocks noChangeArrowheads="1"/>
          </p:cNvSpPr>
          <p:nvPr/>
        </p:nvSpPr>
        <p:spPr bwMode="auto">
          <a:xfrm>
            <a:off x="1582738" y="134143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2800" b="1">
                <a:solidFill>
                  <a:prstClr val="black"/>
                </a:solidFill>
              </a:rPr>
              <a:t>┓</a:t>
            </a:r>
          </a:p>
        </p:txBody>
      </p:sp>
      <p:sp>
        <p:nvSpPr>
          <p:cNvPr id="7185" name="AutoShape 17"/>
          <p:cNvSpPr/>
          <p:nvPr/>
        </p:nvSpPr>
        <p:spPr bwMode="auto">
          <a:xfrm rot="-5400000">
            <a:off x="893762" y="1414463"/>
            <a:ext cx="92075" cy="1073150"/>
          </a:xfrm>
          <a:prstGeom prst="leftBrace">
            <a:avLst>
              <a:gd name="adj1" fmla="val 9712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7186" name="AutoShape 18"/>
          <p:cNvSpPr/>
          <p:nvPr/>
        </p:nvSpPr>
        <p:spPr bwMode="auto">
          <a:xfrm rot="-5400000">
            <a:off x="1978819" y="1556544"/>
            <a:ext cx="73025" cy="792163"/>
          </a:xfrm>
          <a:prstGeom prst="leftBrace">
            <a:avLst>
              <a:gd name="adj1" fmla="val 9039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7187" name="Rectangle 19"/>
          <p:cNvSpPr>
            <a:spLocks noChangeArrowheads="1"/>
          </p:cNvSpPr>
          <p:nvPr/>
        </p:nvSpPr>
        <p:spPr bwMode="auto">
          <a:xfrm>
            <a:off x="908050" y="1946275"/>
            <a:ext cx="38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x</a:t>
            </a:r>
            <a:endParaRPr lang="en-US" altLang="zh-CN" sz="2800" b="1">
              <a:solidFill>
                <a:prstClr val="black"/>
              </a:solidFill>
            </a:endParaRPr>
          </a:p>
        </p:txBody>
      </p:sp>
      <p:sp>
        <p:nvSpPr>
          <p:cNvPr id="7188" name="Rectangle 20"/>
          <p:cNvSpPr>
            <a:spLocks noChangeArrowheads="1"/>
          </p:cNvSpPr>
          <p:nvPr/>
        </p:nvSpPr>
        <p:spPr bwMode="auto">
          <a:xfrm>
            <a:off x="1835150" y="1844675"/>
            <a:ext cx="598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y</a:t>
            </a:r>
            <a:endParaRPr lang="en-US" altLang="zh-CN" sz="2800" b="1">
              <a:solidFill>
                <a:prstClr val="black"/>
              </a:solidFill>
            </a:endParaRPr>
          </a:p>
        </p:txBody>
      </p:sp>
      <p:grpSp>
        <p:nvGrpSpPr>
          <p:cNvPr id="3" name="Group 21"/>
          <p:cNvGrpSpPr/>
          <p:nvPr/>
        </p:nvGrpSpPr>
        <p:grpSpPr bwMode="auto">
          <a:xfrm>
            <a:off x="3059113" y="1989138"/>
            <a:ext cx="4392612" cy="2381250"/>
            <a:chOff x="0" y="0"/>
            <a:chExt cx="2767" cy="1500"/>
          </a:xfrm>
        </p:grpSpPr>
        <p:sp>
          <p:nvSpPr>
            <p:cNvPr id="7190" name="Text Box 22"/>
            <p:cNvSpPr txBox="1">
              <a:spLocks noChangeArrowheads="1"/>
            </p:cNvSpPr>
            <p:nvPr/>
          </p:nvSpPr>
          <p:spPr bwMode="auto">
            <a:xfrm>
              <a:off x="0" y="626"/>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rPr>
                <a:t>解方程组得</a:t>
              </a:r>
              <a:r>
                <a:rPr lang="zh-CN" altLang="zh-CN" sz="2800" b="1">
                  <a:solidFill>
                    <a:srgbClr val="0000FF"/>
                  </a:solidFill>
                </a:rPr>
                <a:t>:</a:t>
              </a:r>
              <a:endParaRPr lang="en-US" altLang="zh-CN" sz="2800" b="1">
                <a:solidFill>
                  <a:srgbClr val="0000FF"/>
                </a:solidFill>
              </a:endParaRPr>
            </a:p>
          </p:txBody>
        </p:sp>
        <p:sp>
          <p:nvSpPr>
            <p:cNvPr id="7191" name="AutoShape 23"/>
            <p:cNvSpPr/>
            <p:nvPr/>
          </p:nvSpPr>
          <p:spPr bwMode="auto">
            <a:xfrm>
              <a:off x="1393" y="363"/>
              <a:ext cx="59" cy="948"/>
            </a:xfrm>
            <a:prstGeom prst="leftBrace">
              <a:avLst>
                <a:gd name="adj1" fmla="val 13389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7192" name="Text Box 24"/>
            <p:cNvSpPr txBox="1">
              <a:spLocks noChangeArrowheads="1"/>
            </p:cNvSpPr>
            <p:nvPr/>
          </p:nvSpPr>
          <p:spPr bwMode="auto">
            <a:xfrm>
              <a:off x="1529" y="220"/>
              <a:ext cx="1044" cy="114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a:t>
              </a:r>
              <a:r>
                <a:rPr lang="zh-CN" altLang="en-US" sz="2800" b="1">
                  <a:solidFill>
                    <a:srgbClr val="0000FF"/>
                  </a:solidFill>
                </a:rPr>
                <a:t>＝ </a:t>
              </a:r>
            </a:p>
            <a:p>
              <a:pPr eaLnBrk="0" hangingPunct="0">
                <a:spcBef>
                  <a:spcPct val="50000"/>
                </a:spcBef>
              </a:pPr>
              <a:endParaRPr lang="zh-CN" altLang="en-US" sz="2800" b="1">
                <a:solidFill>
                  <a:srgbClr val="0000FF"/>
                </a:solidFill>
              </a:endParaRPr>
            </a:p>
            <a:p>
              <a:pPr eaLnBrk="0" hangingPunct="0">
                <a:spcBef>
                  <a:spcPct val="50000"/>
                </a:spcBef>
              </a:pPr>
              <a:r>
                <a:rPr lang="zh-CN" altLang="zh-CN" sz="2800" b="1">
                  <a:solidFill>
                    <a:srgbClr val="0000FF"/>
                  </a:solidFill>
                </a:rPr>
                <a:t>y  </a:t>
              </a:r>
              <a:r>
                <a:rPr lang="zh-CN" altLang="en-US" sz="2800" b="1">
                  <a:solidFill>
                    <a:srgbClr val="0000FF"/>
                  </a:solidFill>
                </a:rPr>
                <a:t>＝ </a:t>
              </a:r>
            </a:p>
          </p:txBody>
        </p:sp>
        <p:sp>
          <p:nvSpPr>
            <p:cNvPr id="7193" name="AutoShape 25"/>
            <p:cNvSpPr/>
            <p:nvPr/>
          </p:nvSpPr>
          <p:spPr bwMode="auto">
            <a:xfrm>
              <a:off x="1439" y="318"/>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aphicFrame>
          <p:nvGraphicFramePr>
            <p:cNvPr id="7194" name="Object 26"/>
            <p:cNvGraphicFramePr/>
            <p:nvPr/>
          </p:nvGraphicFramePr>
          <p:xfrm>
            <a:off x="1996" y="0"/>
            <a:ext cx="771" cy="683"/>
          </p:xfrm>
          <a:graphic>
            <a:graphicData uri="http://schemas.openxmlformats.org/presentationml/2006/ole">
              <mc:AlternateContent xmlns:mc="http://schemas.openxmlformats.org/markup-compatibility/2006">
                <mc:Choice xmlns:v="urn:schemas-microsoft-com:vml" Requires="v">
                  <p:oleObj r:id="rId3" imgW="444500" imgH="393700" progId="Equations">
                    <p:embed/>
                  </p:oleObj>
                </mc:Choice>
                <mc:Fallback>
                  <p:oleObj r:id="rId3" imgW="444500" imgH="3937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 y="0"/>
                          <a:ext cx="77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95" name="Object 27"/>
            <p:cNvGraphicFramePr/>
            <p:nvPr/>
          </p:nvGraphicFramePr>
          <p:xfrm>
            <a:off x="2097" y="817"/>
            <a:ext cx="661" cy="683"/>
          </p:xfrm>
          <a:graphic>
            <a:graphicData uri="http://schemas.openxmlformats.org/presentationml/2006/ole">
              <mc:AlternateContent xmlns:mc="http://schemas.openxmlformats.org/markup-compatibility/2006">
                <mc:Choice xmlns:v="urn:schemas-microsoft-com:vml" Requires="v">
                  <p:oleObj r:id="rId5" imgW="381000" imgH="393700" progId="Equations">
                    <p:embed/>
                  </p:oleObj>
                </mc:Choice>
                <mc:Fallback>
                  <p:oleObj r:id="rId5" imgW="381000" imgH="3937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 y="817"/>
                          <a:ext cx="66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8"/>
          <p:cNvGrpSpPr/>
          <p:nvPr/>
        </p:nvGrpSpPr>
        <p:grpSpPr bwMode="auto">
          <a:xfrm>
            <a:off x="3203575" y="4292600"/>
            <a:ext cx="4084638" cy="1169988"/>
            <a:chOff x="0" y="0"/>
            <a:chExt cx="2573" cy="737"/>
          </a:xfrm>
        </p:grpSpPr>
        <p:sp>
          <p:nvSpPr>
            <p:cNvPr id="7197" name="Text Box 29"/>
            <p:cNvSpPr txBox="1">
              <a:spLocks noChangeArrowheads="1"/>
            </p:cNvSpPr>
            <p:nvPr/>
          </p:nvSpPr>
          <p:spPr bwMode="auto">
            <a:xfrm>
              <a:off x="0" y="227"/>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rPr>
                <a:t>由题意取值</a:t>
              </a:r>
              <a:r>
                <a:rPr lang="zh-CN" altLang="zh-CN" sz="2800" b="1">
                  <a:solidFill>
                    <a:srgbClr val="0000FF"/>
                  </a:solidFill>
                </a:rPr>
                <a:t>:</a:t>
              </a:r>
              <a:endParaRPr lang="en-US" altLang="zh-CN" sz="2800" b="1">
                <a:solidFill>
                  <a:srgbClr val="0000FF"/>
                </a:solidFill>
              </a:endParaRPr>
            </a:p>
          </p:txBody>
        </p:sp>
        <p:grpSp>
          <p:nvGrpSpPr>
            <p:cNvPr id="7198" name="Group 30"/>
            <p:cNvGrpSpPr/>
            <p:nvPr/>
          </p:nvGrpSpPr>
          <p:grpSpPr bwMode="auto">
            <a:xfrm>
              <a:off x="1348" y="0"/>
              <a:ext cx="1225" cy="737"/>
              <a:chOff x="0" y="0"/>
              <a:chExt cx="1225" cy="737"/>
            </a:xfrm>
          </p:grpSpPr>
          <p:sp>
            <p:nvSpPr>
              <p:cNvPr id="7199" name="AutoShape 31"/>
              <p:cNvSpPr/>
              <p:nvPr/>
            </p:nvSpPr>
            <p:spPr bwMode="auto">
              <a:xfrm>
                <a:off x="0" y="95"/>
                <a:ext cx="90" cy="540"/>
              </a:xfrm>
              <a:prstGeom prst="leftBrace">
                <a:avLst>
                  <a:gd name="adj1" fmla="val 5000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7200" name="Text Box 32"/>
              <p:cNvSpPr txBox="1">
                <a:spLocks noChangeArrowheads="1"/>
              </p:cNvSpPr>
              <p:nvPr/>
            </p:nvSpPr>
            <p:spPr bwMode="auto">
              <a:xfrm>
                <a:off x="181" y="0"/>
                <a:ext cx="1044" cy="7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 106</a:t>
                </a:r>
              </a:p>
              <a:p>
                <a:pPr eaLnBrk="0" hangingPunct="0">
                  <a:spcBef>
                    <a:spcPct val="50000"/>
                  </a:spcBef>
                </a:pPr>
                <a:r>
                  <a:rPr lang="zh-CN" altLang="zh-CN" sz="2800" b="1">
                    <a:solidFill>
                      <a:srgbClr val="0000FF"/>
                    </a:solidFill>
                  </a:rPr>
                  <a:t>y  ≈ 94</a:t>
                </a:r>
                <a:endParaRPr lang="en-US" altLang="zh-CN" sz="2800" b="1">
                  <a:solidFill>
                    <a:srgbClr val="0000FF"/>
                  </a:solidFill>
                </a:endParaRPr>
              </a:p>
            </p:txBody>
          </p:sp>
          <p:sp>
            <p:nvSpPr>
              <p:cNvPr id="7201" name="AutoShape 33"/>
              <p:cNvSpPr/>
              <p:nvPr/>
            </p:nvSpPr>
            <p:spPr bwMode="auto">
              <a:xfrm>
                <a:off x="91" y="181"/>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pSp>
      </p:grpSp>
      <p:sp>
        <p:nvSpPr>
          <p:cNvPr id="14370" name="Text Box 34"/>
          <p:cNvSpPr txBox="1">
            <a:spLocks noChangeArrowheads="1"/>
          </p:cNvSpPr>
          <p:nvPr/>
        </p:nvSpPr>
        <p:spPr bwMode="auto">
          <a:xfrm>
            <a:off x="323850" y="5445125"/>
            <a:ext cx="81756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0000FF"/>
                </a:solidFill>
              </a:rPr>
              <a:t>答： 过长方形土地的长边上离一端约</a:t>
            </a:r>
            <a:r>
              <a:rPr lang="zh-CN" altLang="zh-CN" sz="2400" b="1">
                <a:solidFill>
                  <a:srgbClr val="0000FF"/>
                </a:solidFill>
              </a:rPr>
              <a:t>106</a:t>
            </a:r>
            <a:r>
              <a:rPr lang="zh-CN" altLang="en-US" sz="2400" b="1">
                <a:solidFill>
                  <a:srgbClr val="0000FF"/>
                </a:solidFill>
              </a:rPr>
              <a:t>米处</a:t>
            </a:r>
            <a:r>
              <a:rPr lang="zh-CN" altLang="zh-CN" sz="2400" b="1">
                <a:solidFill>
                  <a:srgbClr val="0000FF"/>
                </a:solidFill>
              </a:rPr>
              <a:t>,</a:t>
            </a:r>
            <a:r>
              <a:rPr lang="zh-CN" altLang="en-US" sz="2400" b="1">
                <a:solidFill>
                  <a:srgbClr val="0000FF"/>
                </a:solidFill>
              </a:rPr>
              <a:t>把这块地分为</a:t>
            </a:r>
          </a:p>
          <a:p>
            <a:pPr eaLnBrk="0" hangingPunct="0"/>
            <a:r>
              <a:rPr lang="zh-CN" altLang="en-US" sz="2400" b="1">
                <a:solidFill>
                  <a:srgbClr val="0000FF"/>
                </a:solidFill>
              </a:rPr>
              <a:t>两个长方形</a:t>
            </a:r>
            <a:r>
              <a:rPr lang="zh-CN" altLang="zh-CN" sz="2400" b="1">
                <a:solidFill>
                  <a:srgbClr val="0000FF"/>
                </a:solidFill>
              </a:rPr>
              <a:t>.</a:t>
            </a:r>
            <a:r>
              <a:rPr lang="zh-CN" altLang="en-US" sz="2400" b="1">
                <a:solidFill>
                  <a:srgbClr val="0000FF"/>
                </a:solidFill>
              </a:rPr>
              <a:t>较大一块地种甲种作物</a:t>
            </a:r>
            <a:r>
              <a:rPr lang="zh-CN" altLang="zh-CN" sz="2400" b="1">
                <a:solidFill>
                  <a:srgbClr val="0000FF"/>
                </a:solidFill>
              </a:rPr>
              <a:t>,</a:t>
            </a:r>
            <a:r>
              <a:rPr lang="zh-CN" altLang="en-US" sz="2400" b="1">
                <a:solidFill>
                  <a:srgbClr val="0000FF"/>
                </a:solidFill>
              </a:rPr>
              <a:t>较小一块地种乙种作物</a:t>
            </a:r>
            <a:r>
              <a:rPr lang="zh-CN" altLang="zh-CN" sz="2400" b="1">
                <a:solidFill>
                  <a:srgbClr val="0000FF"/>
                </a:solidFill>
              </a:rPr>
              <a:t>.</a:t>
            </a:r>
            <a:endParaRPr lang="en-US" altLang="zh-CN" sz="2400" b="1">
              <a:solidFill>
                <a:srgbClr val="0000FF"/>
              </a:solidFill>
            </a:endParaRPr>
          </a:p>
        </p:txBody>
      </p:sp>
    </p:spTree>
    <p:extLst>
      <p:ext uri="{BB962C8B-B14F-4D97-AF65-F5344CB8AC3E}">
        <p14:creationId xmlns:p14="http://schemas.microsoft.com/office/powerpoint/2010/main" val="64790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stCondLst>
                                            <p:cond delay="0"/>
                                          </p:stCondLst>
                                        </p:cTn>
                                        <p:tgtEl>
                                          <p:spTgt spid="14339"/>
                                        </p:tgtEl>
                                        <p:attrNameLst>
                                          <p:attrName>style.visibility</p:attrName>
                                        </p:attrNameLst>
                                      </p:cBhvr>
                                      <p:to>
                                        <p:strVal val="visible"/>
                                      </p:to>
                                    </p:set>
                                    <p:animEffect transition="in" filter="wipe(left)">
                                      <p:cBhvr>
                                        <p:cTn id="7" dur="1000"/>
                                        <p:tgtEl>
                                          <p:spTgt spid="143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indefinite"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indefinite"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indefinite"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indefinite" fill="hold">
                                          <p:stCondLst>
                                            <p:cond delay="0"/>
                                          </p:stCondLst>
                                        </p:cTn>
                                        <p:tgtEl>
                                          <p:spTgt spid="14370"/>
                                        </p:tgtEl>
                                        <p:attrNameLst>
                                          <p:attrName>style.visibility</p:attrName>
                                        </p:attrNameLst>
                                      </p:cBhvr>
                                      <p:to>
                                        <p:strVal val="visible"/>
                                      </p:to>
                                    </p:set>
                                    <p:animEffect transition="in" filter="wipe(left)">
                                      <p:cBhvr>
                                        <p:cTn id="27" dur="2000"/>
                                        <p:tgtEl>
                                          <p:spTgt spid="14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utoUpdateAnimBg="0"/>
      <p:bldP spid="14370"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ChangeArrowheads="1"/>
          </p:cNvSpPr>
          <p:nvPr/>
        </p:nvSpPr>
        <p:spPr bwMode="auto">
          <a:xfrm>
            <a:off x="346075" y="479425"/>
            <a:ext cx="2122488" cy="1290638"/>
          </a:xfrm>
          <a:prstGeom prst="rect">
            <a:avLst/>
          </a:prstGeom>
          <a:solidFill>
            <a:schemeClr val="tx1"/>
          </a:solidFill>
          <a:ln w="38100">
            <a:solidFill>
              <a:srgbClr val="000000"/>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8196" name="Text Box 4"/>
          <p:cNvSpPr txBox="1">
            <a:spLocks noChangeArrowheads="1"/>
          </p:cNvSpPr>
          <p:nvPr/>
        </p:nvSpPr>
        <p:spPr bwMode="auto">
          <a:xfrm>
            <a:off x="-25400" y="1485900"/>
            <a:ext cx="43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A</a:t>
            </a:r>
            <a:endParaRPr lang="en-US" altLang="zh-CN" sz="2800" b="1">
              <a:solidFill>
                <a:prstClr val="black"/>
              </a:solidFill>
            </a:endParaRPr>
          </a:p>
        </p:txBody>
      </p:sp>
      <p:sp>
        <p:nvSpPr>
          <p:cNvPr id="8197" name="Text Box 5"/>
          <p:cNvSpPr txBox="1">
            <a:spLocks noChangeArrowheads="1"/>
          </p:cNvSpPr>
          <p:nvPr/>
        </p:nvSpPr>
        <p:spPr bwMode="auto">
          <a:xfrm>
            <a:off x="2268538" y="168592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B</a:t>
            </a:r>
            <a:endParaRPr lang="en-US" altLang="zh-CN" sz="2800" b="1">
              <a:solidFill>
                <a:prstClr val="black"/>
              </a:solidFill>
            </a:endParaRPr>
          </a:p>
        </p:txBody>
      </p:sp>
      <p:sp>
        <p:nvSpPr>
          <p:cNvPr id="8198" name="Text Box 6"/>
          <p:cNvSpPr txBox="1">
            <a:spLocks noChangeArrowheads="1"/>
          </p:cNvSpPr>
          <p:nvPr/>
        </p:nvSpPr>
        <p:spPr bwMode="auto">
          <a:xfrm>
            <a:off x="2339975" y="11588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C</a:t>
            </a:r>
            <a:endParaRPr lang="en-US" altLang="zh-CN" sz="2800" b="1">
              <a:solidFill>
                <a:prstClr val="black"/>
              </a:solidFill>
            </a:endParaRPr>
          </a:p>
        </p:txBody>
      </p:sp>
      <p:sp>
        <p:nvSpPr>
          <p:cNvPr id="8199" name="Text Box 7"/>
          <p:cNvSpPr txBox="1">
            <a:spLocks noChangeArrowheads="1"/>
          </p:cNvSpPr>
          <p:nvPr/>
        </p:nvSpPr>
        <p:spPr bwMode="auto">
          <a:xfrm>
            <a:off x="-33338" y="260350"/>
            <a:ext cx="43815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D</a:t>
            </a:r>
            <a:endParaRPr lang="en-US" altLang="zh-CN" sz="2800" b="1">
              <a:solidFill>
                <a:prstClr val="black"/>
              </a:solidFill>
            </a:endParaRPr>
          </a:p>
        </p:txBody>
      </p:sp>
      <p:sp>
        <p:nvSpPr>
          <p:cNvPr id="8200" name="Text Box 8"/>
          <p:cNvSpPr txBox="1">
            <a:spLocks noChangeArrowheads="1"/>
          </p:cNvSpPr>
          <p:nvPr/>
        </p:nvSpPr>
        <p:spPr bwMode="auto">
          <a:xfrm>
            <a:off x="2268538" y="1004888"/>
            <a:ext cx="3889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600" b="1">
                <a:solidFill>
                  <a:prstClr val="black"/>
                </a:solidFill>
              </a:rPr>
              <a:t>●</a:t>
            </a:r>
          </a:p>
        </p:txBody>
      </p:sp>
      <p:sp>
        <p:nvSpPr>
          <p:cNvPr id="8201" name="Text Box 9"/>
          <p:cNvSpPr txBox="1">
            <a:spLocks noChangeArrowheads="1"/>
          </p:cNvSpPr>
          <p:nvPr/>
        </p:nvSpPr>
        <p:spPr bwMode="auto">
          <a:xfrm>
            <a:off x="2124075" y="1181100"/>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E</a:t>
            </a:r>
            <a:endParaRPr lang="en-US" altLang="zh-CN" sz="2800" b="1">
              <a:solidFill>
                <a:prstClr val="black"/>
              </a:solidFill>
            </a:endParaRPr>
          </a:p>
        </p:txBody>
      </p:sp>
      <p:sp>
        <p:nvSpPr>
          <p:cNvPr id="8202" name="Line 10"/>
          <p:cNvSpPr>
            <a:spLocks noChangeShapeType="1"/>
          </p:cNvSpPr>
          <p:nvPr/>
        </p:nvSpPr>
        <p:spPr bwMode="auto">
          <a:xfrm flipH="1">
            <a:off x="0" y="1196975"/>
            <a:ext cx="2843213" cy="0"/>
          </a:xfrm>
          <a:prstGeom prst="line">
            <a:avLst/>
          </a:prstGeom>
          <a:noFill/>
          <a:ln w="57150">
            <a:solidFill>
              <a:srgbClr val="0000FF"/>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03" name="Text Box 11"/>
          <p:cNvSpPr txBox="1">
            <a:spLocks noChangeArrowheads="1"/>
          </p:cNvSpPr>
          <p:nvPr/>
        </p:nvSpPr>
        <p:spPr bwMode="auto">
          <a:xfrm rot="-5400000">
            <a:off x="1968500" y="738188"/>
            <a:ext cx="541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2800" b="1">
                <a:solidFill>
                  <a:prstClr val="black"/>
                </a:solidFill>
              </a:rPr>
              <a:t>┓</a:t>
            </a:r>
          </a:p>
        </p:txBody>
      </p:sp>
      <p:sp>
        <p:nvSpPr>
          <p:cNvPr id="8204" name="AutoShape 12"/>
          <p:cNvSpPr/>
          <p:nvPr/>
        </p:nvSpPr>
        <p:spPr bwMode="auto">
          <a:xfrm rot="10800000">
            <a:off x="2627313" y="1196975"/>
            <a:ext cx="215900" cy="584200"/>
          </a:xfrm>
          <a:prstGeom prst="leftBrace">
            <a:avLst>
              <a:gd name="adj1" fmla="val 22549"/>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8205" name="AutoShape 13"/>
          <p:cNvSpPr/>
          <p:nvPr/>
        </p:nvSpPr>
        <p:spPr bwMode="auto">
          <a:xfrm flipH="1">
            <a:off x="2700338" y="476250"/>
            <a:ext cx="142875" cy="720725"/>
          </a:xfrm>
          <a:prstGeom prst="leftBrace">
            <a:avLst>
              <a:gd name="adj1" fmla="val 42037"/>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8206" name="Rectangle 14"/>
          <p:cNvSpPr>
            <a:spLocks noChangeArrowheads="1"/>
          </p:cNvSpPr>
          <p:nvPr/>
        </p:nvSpPr>
        <p:spPr bwMode="auto">
          <a:xfrm>
            <a:off x="2843213" y="1196975"/>
            <a:ext cx="598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y</a:t>
            </a:r>
            <a:endParaRPr lang="en-US" altLang="zh-CN" sz="2800" b="1">
              <a:solidFill>
                <a:prstClr val="black"/>
              </a:solidFill>
            </a:endParaRPr>
          </a:p>
        </p:txBody>
      </p:sp>
      <p:sp>
        <p:nvSpPr>
          <p:cNvPr id="8207" name="Rectangle 15"/>
          <p:cNvSpPr>
            <a:spLocks noChangeArrowheads="1"/>
          </p:cNvSpPr>
          <p:nvPr/>
        </p:nvSpPr>
        <p:spPr bwMode="auto">
          <a:xfrm>
            <a:off x="2843213" y="549275"/>
            <a:ext cx="5984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zh-CN" sz="2800" b="1">
                <a:solidFill>
                  <a:prstClr val="black"/>
                </a:solidFill>
              </a:rPr>
              <a:t>x</a:t>
            </a:r>
            <a:endParaRPr lang="en-US" altLang="zh-CN" sz="2800" b="1">
              <a:solidFill>
                <a:prstClr val="black"/>
              </a:solidFill>
            </a:endParaRPr>
          </a:p>
        </p:txBody>
      </p:sp>
      <p:sp>
        <p:nvSpPr>
          <p:cNvPr id="15376" name="Text Box 16"/>
          <p:cNvSpPr txBox="1">
            <a:spLocks noChangeArrowheads="1"/>
          </p:cNvSpPr>
          <p:nvPr/>
        </p:nvSpPr>
        <p:spPr bwMode="auto">
          <a:xfrm>
            <a:off x="3059113" y="333375"/>
            <a:ext cx="5775325" cy="457200"/>
          </a:xfrm>
          <a:prstGeom prst="rect">
            <a:avLst/>
          </a:prstGeom>
          <a:noFill/>
          <a:ln w="9525">
            <a:noFill/>
            <a:miter lim="800000"/>
          </a:ln>
        </p:spPr>
        <p:txBody>
          <a:bodyPr wrap="none">
            <a:spAutoFit/>
          </a:bodyPr>
          <a:lstStyle/>
          <a:p>
            <a:pPr eaLnBrk="0" hangingPunct="0">
              <a:defRPr/>
            </a:pPr>
            <a:r>
              <a:rPr lang="zh-CN" altLang="en-US" sz="2400" b="1">
                <a:solidFill>
                  <a:srgbClr val="0000FF"/>
                </a:solidFill>
                <a:effectLst>
                  <a:outerShdw blurRad="38100" dist="38100" dir="2700000" algn="tl">
                    <a:srgbClr val="C0C0C0"/>
                  </a:outerShdw>
                </a:effectLst>
              </a:rPr>
              <a:t>解：设</a:t>
            </a:r>
            <a:r>
              <a:rPr lang="zh-CN" altLang="zh-CN" sz="2400" b="1">
                <a:solidFill>
                  <a:srgbClr val="0000FF"/>
                </a:solidFill>
                <a:effectLst>
                  <a:outerShdw blurRad="38100" dist="38100" dir="2700000" algn="tl">
                    <a:srgbClr val="C0C0C0"/>
                  </a:outerShdw>
                </a:effectLst>
              </a:rPr>
              <a:t>CE</a:t>
            </a:r>
            <a:r>
              <a:rPr lang="zh-CN" altLang="en-US" sz="2400" b="1">
                <a:solidFill>
                  <a:srgbClr val="0000FF"/>
                </a:solidFill>
                <a:effectLst>
                  <a:outerShdw blurRad="38100" dist="38100" dir="2700000" algn="tl">
                    <a:srgbClr val="C0C0C0"/>
                  </a:outerShdw>
                </a:effectLst>
              </a:rPr>
              <a:t>为 </a:t>
            </a:r>
            <a:r>
              <a:rPr lang="zh-CN" altLang="zh-CN" sz="2400" b="1">
                <a:solidFill>
                  <a:srgbClr val="0000FF"/>
                </a:solidFill>
                <a:effectLst>
                  <a:outerShdw blurRad="38100" dist="38100" dir="2700000" algn="tl">
                    <a:srgbClr val="C0C0C0"/>
                  </a:outerShdw>
                </a:effectLst>
              </a:rPr>
              <a:t>x </a:t>
            </a:r>
            <a:r>
              <a:rPr lang="zh-CN" altLang="en-US" sz="2400" b="1">
                <a:solidFill>
                  <a:srgbClr val="0000FF"/>
                </a:solidFill>
                <a:effectLst>
                  <a:outerShdw blurRad="38100" dist="38100" dir="2700000" algn="tl">
                    <a:srgbClr val="C0C0C0"/>
                  </a:outerShdw>
                </a:effectLst>
              </a:rPr>
              <a:t>米</a:t>
            </a:r>
            <a:r>
              <a:rPr lang="zh-CN" altLang="zh-CN" sz="2400" b="1">
                <a:solidFill>
                  <a:srgbClr val="0000FF"/>
                </a:solidFill>
                <a:effectLst>
                  <a:outerShdw blurRad="38100" dist="38100" dir="2700000" algn="tl">
                    <a:srgbClr val="C0C0C0"/>
                  </a:outerShdw>
                </a:effectLst>
              </a:rPr>
              <a:t>,BE</a:t>
            </a:r>
            <a:r>
              <a:rPr lang="zh-CN" altLang="en-US" sz="2400" b="1">
                <a:solidFill>
                  <a:srgbClr val="0000FF"/>
                </a:solidFill>
                <a:effectLst>
                  <a:outerShdw blurRad="38100" dist="38100" dir="2700000" algn="tl">
                    <a:srgbClr val="C0C0C0"/>
                  </a:outerShdw>
                </a:effectLst>
              </a:rPr>
              <a:t>为 </a:t>
            </a:r>
            <a:r>
              <a:rPr lang="zh-CN" altLang="zh-CN" sz="2400" b="1">
                <a:solidFill>
                  <a:srgbClr val="0000FF"/>
                </a:solidFill>
                <a:effectLst>
                  <a:outerShdw blurRad="38100" dist="38100" dir="2700000" algn="tl">
                    <a:srgbClr val="C0C0C0"/>
                  </a:outerShdw>
                </a:effectLst>
              </a:rPr>
              <a:t>y </a:t>
            </a:r>
            <a:r>
              <a:rPr lang="zh-CN" altLang="en-US" sz="2400" b="1">
                <a:solidFill>
                  <a:srgbClr val="0000FF"/>
                </a:solidFill>
                <a:effectLst>
                  <a:outerShdw blurRad="38100" dist="38100" dir="2700000" algn="tl">
                    <a:srgbClr val="C0C0C0"/>
                  </a:outerShdw>
                </a:effectLst>
              </a:rPr>
              <a:t>米，由题意得：</a:t>
            </a:r>
          </a:p>
        </p:txBody>
      </p:sp>
      <p:grpSp>
        <p:nvGrpSpPr>
          <p:cNvPr id="2" name="Group 17"/>
          <p:cNvGrpSpPr/>
          <p:nvPr/>
        </p:nvGrpSpPr>
        <p:grpSpPr bwMode="auto">
          <a:xfrm>
            <a:off x="3133725" y="933450"/>
            <a:ext cx="4859338" cy="1169988"/>
            <a:chOff x="0" y="0"/>
            <a:chExt cx="1905" cy="737"/>
          </a:xfrm>
        </p:grpSpPr>
        <p:sp>
          <p:nvSpPr>
            <p:cNvPr id="8210" name="AutoShape 18"/>
            <p:cNvSpPr/>
            <p:nvPr/>
          </p:nvSpPr>
          <p:spPr bwMode="auto">
            <a:xfrm>
              <a:off x="0" y="95"/>
              <a:ext cx="90" cy="540"/>
            </a:xfrm>
            <a:prstGeom prst="leftBrace">
              <a:avLst>
                <a:gd name="adj1" fmla="val 5000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8211" name="Text Box 19"/>
            <p:cNvSpPr txBox="1">
              <a:spLocks noChangeArrowheads="1"/>
            </p:cNvSpPr>
            <p:nvPr/>
          </p:nvSpPr>
          <p:spPr bwMode="auto">
            <a:xfrm>
              <a:off x="181" y="0"/>
              <a:ext cx="1724" cy="7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 + y</a:t>
              </a:r>
              <a:r>
                <a:rPr lang="zh-CN" altLang="en-US" sz="2800" b="1">
                  <a:solidFill>
                    <a:srgbClr val="0000FF"/>
                  </a:solidFill>
                </a:rPr>
                <a:t>＝</a:t>
              </a:r>
              <a:r>
                <a:rPr lang="zh-CN" altLang="zh-CN" sz="2800" b="1">
                  <a:solidFill>
                    <a:srgbClr val="0000FF"/>
                  </a:solidFill>
                </a:rPr>
                <a:t>100</a:t>
              </a:r>
            </a:p>
            <a:p>
              <a:pPr eaLnBrk="0" hangingPunct="0">
                <a:spcBef>
                  <a:spcPct val="50000"/>
                </a:spcBef>
              </a:pPr>
              <a:r>
                <a:rPr lang="zh-CN" altLang="zh-CN" sz="2800" b="1">
                  <a:solidFill>
                    <a:srgbClr val="0000FF"/>
                  </a:solidFill>
                </a:rPr>
                <a:t>200 x: 1.5×200 y </a:t>
              </a:r>
              <a:r>
                <a:rPr lang="zh-CN" altLang="en-US" sz="2800" b="1">
                  <a:solidFill>
                    <a:srgbClr val="0000FF"/>
                  </a:solidFill>
                </a:rPr>
                <a:t>＝</a:t>
              </a:r>
              <a:r>
                <a:rPr lang="zh-CN" altLang="zh-CN" sz="2800" b="1">
                  <a:solidFill>
                    <a:srgbClr val="0000FF"/>
                  </a:solidFill>
                </a:rPr>
                <a:t>3:4</a:t>
              </a:r>
              <a:endParaRPr lang="en-US" altLang="zh-CN" sz="2800" b="1">
                <a:solidFill>
                  <a:srgbClr val="0000FF"/>
                </a:solidFill>
              </a:endParaRPr>
            </a:p>
          </p:txBody>
        </p:sp>
        <p:sp>
          <p:nvSpPr>
            <p:cNvPr id="8212" name="AutoShape 20"/>
            <p:cNvSpPr/>
            <p:nvPr/>
          </p:nvSpPr>
          <p:spPr bwMode="auto">
            <a:xfrm>
              <a:off x="91" y="181"/>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pSp>
      <p:grpSp>
        <p:nvGrpSpPr>
          <p:cNvPr id="3" name="Group 21"/>
          <p:cNvGrpSpPr/>
          <p:nvPr/>
        </p:nvGrpSpPr>
        <p:grpSpPr bwMode="auto">
          <a:xfrm>
            <a:off x="3059113" y="2055813"/>
            <a:ext cx="4378325" cy="2381250"/>
            <a:chOff x="0" y="0"/>
            <a:chExt cx="2758" cy="1500"/>
          </a:xfrm>
        </p:grpSpPr>
        <p:sp>
          <p:nvSpPr>
            <p:cNvPr id="8214" name="Text Box 22"/>
            <p:cNvSpPr txBox="1">
              <a:spLocks noChangeArrowheads="1"/>
            </p:cNvSpPr>
            <p:nvPr/>
          </p:nvSpPr>
          <p:spPr bwMode="auto">
            <a:xfrm>
              <a:off x="0" y="626"/>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rPr>
                <a:t>解方程组得</a:t>
              </a:r>
              <a:r>
                <a:rPr lang="zh-CN" altLang="zh-CN" sz="2800" b="1">
                  <a:solidFill>
                    <a:srgbClr val="0000FF"/>
                  </a:solidFill>
                </a:rPr>
                <a:t>:</a:t>
              </a:r>
              <a:endParaRPr lang="en-US" altLang="zh-CN" sz="2800" b="1">
                <a:solidFill>
                  <a:srgbClr val="0000FF"/>
                </a:solidFill>
              </a:endParaRPr>
            </a:p>
          </p:txBody>
        </p:sp>
        <p:sp>
          <p:nvSpPr>
            <p:cNvPr id="8215" name="AutoShape 23"/>
            <p:cNvSpPr/>
            <p:nvPr/>
          </p:nvSpPr>
          <p:spPr bwMode="auto">
            <a:xfrm>
              <a:off x="1393" y="363"/>
              <a:ext cx="59" cy="948"/>
            </a:xfrm>
            <a:prstGeom prst="leftBrace">
              <a:avLst>
                <a:gd name="adj1" fmla="val 13389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srgbClr val="0000FF"/>
                </a:solidFill>
                <a:latin typeface="Times New Roman" panose="02020603050405020304" pitchFamily="18" charset="0"/>
              </a:endParaRPr>
            </a:p>
            <a:p>
              <a:pPr algn="ctr" eaLnBrk="0" hangingPunct="0"/>
              <a:endParaRPr lang="en-US" altLang="zh-CN" sz="4400" b="1" i="1">
                <a:solidFill>
                  <a:srgbClr val="0000FF"/>
                </a:solidFill>
                <a:latin typeface="Times New Roman" panose="02020603050405020304" pitchFamily="18" charset="0"/>
              </a:endParaRPr>
            </a:p>
          </p:txBody>
        </p:sp>
        <p:sp>
          <p:nvSpPr>
            <p:cNvPr id="8216" name="Text Box 24"/>
            <p:cNvSpPr txBox="1">
              <a:spLocks noChangeArrowheads="1"/>
            </p:cNvSpPr>
            <p:nvPr/>
          </p:nvSpPr>
          <p:spPr bwMode="auto">
            <a:xfrm>
              <a:off x="1529" y="220"/>
              <a:ext cx="1044" cy="1141"/>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a:t>
              </a:r>
              <a:r>
                <a:rPr lang="zh-CN" altLang="en-US" sz="2800" b="1">
                  <a:solidFill>
                    <a:srgbClr val="0000FF"/>
                  </a:solidFill>
                </a:rPr>
                <a:t>＝ </a:t>
              </a:r>
            </a:p>
            <a:p>
              <a:pPr eaLnBrk="0" hangingPunct="0">
                <a:spcBef>
                  <a:spcPct val="50000"/>
                </a:spcBef>
              </a:pPr>
              <a:endParaRPr lang="zh-CN" altLang="en-US" sz="2800" b="1">
                <a:solidFill>
                  <a:srgbClr val="0000FF"/>
                </a:solidFill>
              </a:endParaRPr>
            </a:p>
            <a:p>
              <a:pPr eaLnBrk="0" hangingPunct="0">
                <a:spcBef>
                  <a:spcPct val="50000"/>
                </a:spcBef>
              </a:pPr>
              <a:r>
                <a:rPr lang="zh-CN" altLang="zh-CN" sz="2800" b="1">
                  <a:solidFill>
                    <a:srgbClr val="0000FF"/>
                  </a:solidFill>
                </a:rPr>
                <a:t>y  </a:t>
              </a:r>
              <a:r>
                <a:rPr lang="zh-CN" altLang="en-US" sz="2800" b="1">
                  <a:solidFill>
                    <a:srgbClr val="0000FF"/>
                  </a:solidFill>
                </a:rPr>
                <a:t>＝ </a:t>
              </a:r>
            </a:p>
          </p:txBody>
        </p:sp>
        <p:sp>
          <p:nvSpPr>
            <p:cNvPr id="8217" name="AutoShape 25"/>
            <p:cNvSpPr/>
            <p:nvPr/>
          </p:nvSpPr>
          <p:spPr bwMode="auto">
            <a:xfrm>
              <a:off x="1439" y="318"/>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aphicFrame>
          <p:nvGraphicFramePr>
            <p:cNvPr id="8218" name="Object 26"/>
            <p:cNvGraphicFramePr/>
            <p:nvPr/>
          </p:nvGraphicFramePr>
          <p:xfrm>
            <a:off x="2051" y="0"/>
            <a:ext cx="660" cy="683"/>
          </p:xfrm>
          <a:graphic>
            <a:graphicData uri="http://schemas.openxmlformats.org/presentationml/2006/ole">
              <mc:AlternateContent xmlns:mc="http://schemas.openxmlformats.org/markup-compatibility/2006">
                <mc:Choice xmlns:v="urn:schemas-microsoft-com:vml" Requires="v">
                  <p:oleObj r:id="rId3" imgW="381000" imgH="393700" progId="Equations">
                    <p:embed/>
                  </p:oleObj>
                </mc:Choice>
                <mc:Fallback>
                  <p:oleObj r:id="rId3" imgW="381000" imgH="3937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 y="0"/>
                          <a:ext cx="660"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19" name="Object 27"/>
            <p:cNvGraphicFramePr/>
            <p:nvPr/>
          </p:nvGraphicFramePr>
          <p:xfrm>
            <a:off x="2097" y="817"/>
            <a:ext cx="661" cy="683"/>
          </p:xfrm>
          <a:graphic>
            <a:graphicData uri="http://schemas.openxmlformats.org/presentationml/2006/ole">
              <mc:AlternateContent xmlns:mc="http://schemas.openxmlformats.org/markup-compatibility/2006">
                <mc:Choice xmlns:v="urn:schemas-microsoft-com:vml" Requires="v">
                  <p:oleObj r:id="rId5" imgW="381000" imgH="393700" progId="Equations">
                    <p:embed/>
                  </p:oleObj>
                </mc:Choice>
                <mc:Fallback>
                  <p:oleObj r:id="rId5" imgW="381000" imgH="3937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 y="817"/>
                          <a:ext cx="661"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28"/>
          <p:cNvGrpSpPr/>
          <p:nvPr/>
        </p:nvGrpSpPr>
        <p:grpSpPr bwMode="auto">
          <a:xfrm>
            <a:off x="3203575" y="4292600"/>
            <a:ext cx="4084638" cy="1169988"/>
            <a:chOff x="0" y="0"/>
            <a:chExt cx="2573" cy="737"/>
          </a:xfrm>
        </p:grpSpPr>
        <p:sp>
          <p:nvSpPr>
            <p:cNvPr id="8221" name="Text Box 29"/>
            <p:cNvSpPr txBox="1">
              <a:spLocks noChangeArrowheads="1"/>
            </p:cNvSpPr>
            <p:nvPr/>
          </p:nvSpPr>
          <p:spPr bwMode="auto">
            <a:xfrm>
              <a:off x="0" y="227"/>
              <a:ext cx="13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rPr>
                <a:t>由题意取值</a:t>
              </a:r>
              <a:r>
                <a:rPr lang="zh-CN" altLang="zh-CN" sz="2800" b="1">
                  <a:solidFill>
                    <a:srgbClr val="0000FF"/>
                  </a:solidFill>
                </a:rPr>
                <a:t>:</a:t>
              </a:r>
              <a:endParaRPr lang="en-US" altLang="zh-CN" sz="2800" b="1">
                <a:solidFill>
                  <a:srgbClr val="0000FF"/>
                </a:solidFill>
              </a:endParaRPr>
            </a:p>
          </p:txBody>
        </p:sp>
        <p:grpSp>
          <p:nvGrpSpPr>
            <p:cNvPr id="8222" name="Group 30"/>
            <p:cNvGrpSpPr/>
            <p:nvPr/>
          </p:nvGrpSpPr>
          <p:grpSpPr bwMode="auto">
            <a:xfrm>
              <a:off x="1348" y="0"/>
              <a:ext cx="1225" cy="737"/>
              <a:chOff x="0" y="0"/>
              <a:chExt cx="1225" cy="737"/>
            </a:xfrm>
          </p:grpSpPr>
          <p:sp>
            <p:nvSpPr>
              <p:cNvPr id="8223" name="AutoShape 31"/>
              <p:cNvSpPr/>
              <p:nvPr/>
            </p:nvSpPr>
            <p:spPr bwMode="auto">
              <a:xfrm>
                <a:off x="0" y="95"/>
                <a:ext cx="90" cy="540"/>
              </a:xfrm>
              <a:prstGeom prst="leftBrace">
                <a:avLst>
                  <a:gd name="adj1" fmla="val 50000"/>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endParaRPr lang="en-US" altLang="zh-CN" sz="4400" b="1" i="1">
                  <a:solidFill>
                    <a:prstClr val="black"/>
                  </a:solidFill>
                  <a:latin typeface="Times New Roman" panose="02020603050405020304" pitchFamily="18" charset="0"/>
                </a:endParaRPr>
              </a:p>
              <a:p>
                <a:pPr algn="ctr" eaLnBrk="0" hangingPunct="0"/>
                <a:endParaRPr lang="en-US" altLang="zh-CN" sz="2400" b="1">
                  <a:solidFill>
                    <a:prstClr val="black"/>
                  </a:solidFill>
                  <a:latin typeface="Times New Roman" panose="02020603050405020304" pitchFamily="18" charset="0"/>
                </a:endParaRPr>
              </a:p>
            </p:txBody>
          </p:sp>
          <p:sp>
            <p:nvSpPr>
              <p:cNvPr id="8224" name="Text Box 32"/>
              <p:cNvSpPr txBox="1">
                <a:spLocks noChangeArrowheads="1"/>
              </p:cNvSpPr>
              <p:nvPr/>
            </p:nvSpPr>
            <p:spPr bwMode="auto">
              <a:xfrm>
                <a:off x="181" y="0"/>
                <a:ext cx="1044" cy="7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0000FF"/>
                    </a:solidFill>
                  </a:rPr>
                  <a:t>X≈ 53</a:t>
                </a:r>
              </a:p>
              <a:p>
                <a:pPr eaLnBrk="0" hangingPunct="0">
                  <a:spcBef>
                    <a:spcPct val="50000"/>
                  </a:spcBef>
                </a:pPr>
                <a:r>
                  <a:rPr lang="zh-CN" altLang="zh-CN" sz="2800" b="1">
                    <a:solidFill>
                      <a:srgbClr val="0000FF"/>
                    </a:solidFill>
                  </a:rPr>
                  <a:t>y  ≈ 47</a:t>
                </a:r>
                <a:endParaRPr lang="en-US" altLang="zh-CN" sz="2800" b="1">
                  <a:solidFill>
                    <a:srgbClr val="0000FF"/>
                  </a:solidFill>
                </a:endParaRPr>
              </a:p>
            </p:txBody>
          </p:sp>
          <p:sp>
            <p:nvSpPr>
              <p:cNvPr id="8225" name="AutoShape 33"/>
              <p:cNvSpPr/>
              <p:nvPr/>
            </p:nvSpPr>
            <p:spPr bwMode="auto">
              <a:xfrm>
                <a:off x="91" y="181"/>
                <a:ext cx="90" cy="454"/>
              </a:xfrm>
              <a:prstGeom prst="leftBrace">
                <a:avLst>
                  <a:gd name="adj1" fmla="val 420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grpSp>
      </p:grpSp>
      <p:sp>
        <p:nvSpPr>
          <p:cNvPr id="15394" name="Text Box 34"/>
          <p:cNvSpPr txBox="1">
            <a:spLocks noChangeArrowheads="1"/>
          </p:cNvSpPr>
          <p:nvPr/>
        </p:nvSpPr>
        <p:spPr bwMode="auto">
          <a:xfrm>
            <a:off x="395288" y="5373688"/>
            <a:ext cx="8056562"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0000FF"/>
                </a:solidFill>
              </a:rPr>
              <a:t>答： 过长方形土地的短边上离一端约</a:t>
            </a:r>
            <a:r>
              <a:rPr lang="zh-CN" altLang="zh-CN" sz="2400" b="1">
                <a:solidFill>
                  <a:srgbClr val="0000FF"/>
                </a:solidFill>
              </a:rPr>
              <a:t>53</a:t>
            </a:r>
            <a:r>
              <a:rPr lang="zh-CN" altLang="en-US" sz="2400" b="1">
                <a:solidFill>
                  <a:srgbClr val="0000FF"/>
                </a:solidFill>
              </a:rPr>
              <a:t>米处</a:t>
            </a:r>
            <a:r>
              <a:rPr lang="zh-CN" altLang="zh-CN" sz="2400" b="1">
                <a:solidFill>
                  <a:srgbClr val="0000FF"/>
                </a:solidFill>
              </a:rPr>
              <a:t>,</a:t>
            </a:r>
            <a:r>
              <a:rPr lang="zh-CN" altLang="en-US" sz="2400" b="1">
                <a:solidFill>
                  <a:srgbClr val="0000FF"/>
                </a:solidFill>
              </a:rPr>
              <a:t>把这块地分为</a:t>
            </a:r>
          </a:p>
          <a:p>
            <a:pPr eaLnBrk="0" hangingPunct="0"/>
            <a:r>
              <a:rPr lang="zh-CN" altLang="en-US" sz="2400" b="1">
                <a:solidFill>
                  <a:srgbClr val="0000FF"/>
                </a:solidFill>
              </a:rPr>
              <a:t>两个长方形</a:t>
            </a:r>
            <a:r>
              <a:rPr lang="zh-CN" altLang="zh-CN" sz="2400" b="1">
                <a:solidFill>
                  <a:srgbClr val="0000FF"/>
                </a:solidFill>
              </a:rPr>
              <a:t>.</a:t>
            </a:r>
            <a:r>
              <a:rPr lang="zh-CN" altLang="en-US" sz="2400" b="1">
                <a:solidFill>
                  <a:srgbClr val="0000FF"/>
                </a:solidFill>
              </a:rPr>
              <a:t>较大一块地种甲种作物</a:t>
            </a:r>
            <a:r>
              <a:rPr lang="zh-CN" altLang="zh-CN" sz="2400" b="1">
                <a:solidFill>
                  <a:srgbClr val="0000FF"/>
                </a:solidFill>
              </a:rPr>
              <a:t>,</a:t>
            </a:r>
            <a:r>
              <a:rPr lang="zh-CN" altLang="en-US" sz="2400" b="1">
                <a:solidFill>
                  <a:srgbClr val="0000FF"/>
                </a:solidFill>
              </a:rPr>
              <a:t>较小一块地种乙种作物</a:t>
            </a:r>
            <a:r>
              <a:rPr lang="zh-CN" altLang="zh-CN" sz="2400" b="1">
                <a:solidFill>
                  <a:srgbClr val="0000FF"/>
                </a:solidFill>
              </a:rPr>
              <a:t>.</a:t>
            </a:r>
            <a:endParaRPr lang="en-US" altLang="zh-CN" sz="2400" b="1">
              <a:solidFill>
                <a:srgbClr val="0000FF"/>
              </a:solidFill>
            </a:endParaRPr>
          </a:p>
        </p:txBody>
      </p:sp>
    </p:spTree>
    <p:extLst>
      <p:ext uri="{BB962C8B-B14F-4D97-AF65-F5344CB8AC3E}">
        <p14:creationId xmlns:p14="http://schemas.microsoft.com/office/powerpoint/2010/main" val="420119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stCondLst>
                                            <p:cond delay="0"/>
                                          </p:stCondLst>
                                        </p:cTn>
                                        <p:tgtEl>
                                          <p:spTgt spid="15376"/>
                                        </p:tgtEl>
                                        <p:attrNameLst>
                                          <p:attrName>style.visibility</p:attrName>
                                        </p:attrNameLst>
                                      </p:cBhvr>
                                      <p:to>
                                        <p:strVal val="visible"/>
                                      </p:to>
                                    </p:set>
                                    <p:animEffect transition="in" filter="wipe(left)">
                                      <p:cBhvr>
                                        <p:cTn id="7" dur="1000"/>
                                        <p:tgtEl>
                                          <p:spTgt spid="153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indefinite"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indefinite"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indefinite"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indefinite" fill="hold">
                                          <p:stCondLst>
                                            <p:cond delay="0"/>
                                          </p:stCondLst>
                                        </p:cTn>
                                        <p:tgtEl>
                                          <p:spTgt spid="15394"/>
                                        </p:tgtEl>
                                        <p:attrNameLst>
                                          <p:attrName>style.visibility</p:attrName>
                                        </p:attrNameLst>
                                      </p:cBhvr>
                                      <p:to>
                                        <p:strVal val="visible"/>
                                      </p:to>
                                    </p:set>
                                    <p:animEffect transition="in" filter="wipe(left)">
                                      <p:cBhvr>
                                        <p:cTn id="27" dur="2000"/>
                                        <p:tgtEl>
                                          <p:spTgt spid="15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autoUpdateAnimBg="0"/>
      <p:bldP spid="15394"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0" y="774700"/>
            <a:ext cx="9396413" cy="2225675"/>
          </a:xfrm>
          <a:prstGeom prst="rect">
            <a:avLst/>
          </a:prstGeom>
          <a:noFill/>
          <a:ln w="9525">
            <a:noFill/>
            <a:miter lim="800000"/>
          </a:ln>
        </p:spPr>
        <p:txBody>
          <a:bodyPr>
            <a:spAutoFit/>
          </a:bodyPr>
          <a:lstStyle/>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如图</a:t>
            </a:r>
            <a:r>
              <a:rPr lang="zh-CN" altLang="en-US" sz="2800" b="1">
                <a:solidFill>
                  <a:srgbClr val="0000FF"/>
                </a:solidFill>
                <a:effectLst>
                  <a:outerShdw blurRad="38100" dist="38100" dir="2700000" algn="tl">
                    <a:srgbClr val="000000"/>
                  </a:outerShdw>
                </a:effectLst>
              </a:rPr>
              <a:t>：长青</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化工厂与</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两地有公路、铁路相连。这家</a:t>
            </a:r>
          </a:p>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工厂从</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地购买一批原料运回工厂，制成产品运到</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地。</a:t>
            </a:r>
          </a:p>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公路运价为</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1.5</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800" b="1">
                <a:solidFill>
                  <a:srgbClr val="0000FF"/>
                </a:solidFill>
                <a:effectLst>
                  <a:outerShdw blurRad="38100" dist="38100" dir="2700000" algn="tl">
                    <a:srgbClr val="000000"/>
                  </a:outerShdw>
                </a:effectLst>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千米），铁路运 运价</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1.2</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800" b="1">
                <a:solidFill>
                  <a:srgbClr val="0000FF"/>
                </a:solidFill>
                <a:effectLst>
                  <a:outerShdw blurRad="38100" dist="38100" dir="2700000" algn="tl">
                    <a:srgbClr val="000000"/>
                  </a:outerShdw>
                </a:effectLst>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千米），这两次运输共支出公路运费</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15000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元，铁路运费</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97200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元。这批产品重多少吨</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原料重多少吨</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endParaRPr lang="en-US" altLang="zh-CN" sz="2800" b="1">
              <a:solidFill>
                <a:srgbClr val="0000FF"/>
              </a:solidFill>
              <a:effectLst>
                <a:outerShdw blurRad="38100" dist="38100" dir="2700000" algn="tl">
                  <a:srgbClr val="000000"/>
                </a:outerShdw>
              </a:effectLst>
              <a:latin typeface="华文楷体" pitchFamily="2" charset="-122"/>
              <a:ea typeface="华文楷体" pitchFamily="2" charset="-122"/>
            </a:endParaRPr>
          </a:p>
        </p:txBody>
      </p:sp>
      <p:sp>
        <p:nvSpPr>
          <p:cNvPr id="9220" name="未知"/>
          <p:cNvSpPr/>
          <p:nvPr/>
        </p:nvSpPr>
        <p:spPr bwMode="auto">
          <a:xfrm>
            <a:off x="827088" y="3357563"/>
            <a:ext cx="5545137" cy="815975"/>
          </a:xfrm>
          <a:custGeom>
            <a:avLst/>
            <a:gdLst>
              <a:gd name="T0" fmla="*/ 0 w 3493"/>
              <a:gd name="T1" fmla="*/ 106 h 514"/>
              <a:gd name="T2" fmla="*/ 182 w 3493"/>
              <a:gd name="T3" fmla="*/ 15 h 514"/>
              <a:gd name="T4" fmla="*/ 363 w 3493"/>
              <a:gd name="T5" fmla="*/ 15 h 514"/>
              <a:gd name="T6" fmla="*/ 590 w 3493"/>
              <a:gd name="T7" fmla="*/ 60 h 514"/>
              <a:gd name="T8" fmla="*/ 862 w 3493"/>
              <a:gd name="T9" fmla="*/ 106 h 514"/>
              <a:gd name="T10" fmla="*/ 1180 w 3493"/>
              <a:gd name="T11" fmla="*/ 60 h 514"/>
              <a:gd name="T12" fmla="*/ 1407 w 3493"/>
              <a:gd name="T13" fmla="*/ 15 h 514"/>
              <a:gd name="T14" fmla="*/ 1769 w 3493"/>
              <a:gd name="T15" fmla="*/ 15 h 514"/>
              <a:gd name="T16" fmla="*/ 2042 w 3493"/>
              <a:gd name="T17" fmla="*/ 106 h 514"/>
              <a:gd name="T18" fmla="*/ 2268 w 3493"/>
              <a:gd name="T19" fmla="*/ 60 h 514"/>
              <a:gd name="T20" fmla="*/ 2586 w 3493"/>
              <a:gd name="T21" fmla="*/ 151 h 514"/>
              <a:gd name="T22" fmla="*/ 2858 w 3493"/>
              <a:gd name="T23" fmla="*/ 287 h 514"/>
              <a:gd name="T24" fmla="*/ 3130 w 3493"/>
              <a:gd name="T25" fmla="*/ 468 h 514"/>
              <a:gd name="T26" fmla="*/ 3493 w 3493"/>
              <a:gd name="T27" fmla="*/ 514 h 5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93"/>
              <a:gd name="T43" fmla="*/ 0 h 514"/>
              <a:gd name="T44" fmla="*/ 3493 w 3493"/>
              <a:gd name="T45" fmla="*/ 514 h 5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93" h="514">
                <a:moveTo>
                  <a:pt x="0" y="106"/>
                </a:moveTo>
                <a:cubicBezTo>
                  <a:pt x="61" y="68"/>
                  <a:pt x="122" y="30"/>
                  <a:pt x="182" y="15"/>
                </a:cubicBezTo>
                <a:cubicBezTo>
                  <a:pt x="242" y="0"/>
                  <a:pt x="295" y="8"/>
                  <a:pt x="363" y="15"/>
                </a:cubicBezTo>
                <a:cubicBezTo>
                  <a:pt x="431" y="22"/>
                  <a:pt x="507" y="45"/>
                  <a:pt x="590" y="60"/>
                </a:cubicBezTo>
                <a:cubicBezTo>
                  <a:pt x="673" y="75"/>
                  <a:pt x="764" y="106"/>
                  <a:pt x="862" y="106"/>
                </a:cubicBezTo>
                <a:cubicBezTo>
                  <a:pt x="960" y="106"/>
                  <a:pt x="1089" y="75"/>
                  <a:pt x="1180" y="60"/>
                </a:cubicBezTo>
                <a:cubicBezTo>
                  <a:pt x="1271" y="45"/>
                  <a:pt x="1309" y="22"/>
                  <a:pt x="1407" y="15"/>
                </a:cubicBezTo>
                <a:cubicBezTo>
                  <a:pt x="1505" y="8"/>
                  <a:pt x="1663" y="0"/>
                  <a:pt x="1769" y="15"/>
                </a:cubicBezTo>
                <a:cubicBezTo>
                  <a:pt x="1875" y="30"/>
                  <a:pt x="1959" y="99"/>
                  <a:pt x="2042" y="106"/>
                </a:cubicBezTo>
                <a:cubicBezTo>
                  <a:pt x="2125" y="113"/>
                  <a:pt x="2177" y="52"/>
                  <a:pt x="2268" y="60"/>
                </a:cubicBezTo>
                <a:cubicBezTo>
                  <a:pt x="2359" y="68"/>
                  <a:pt x="2488" y="113"/>
                  <a:pt x="2586" y="151"/>
                </a:cubicBezTo>
                <a:cubicBezTo>
                  <a:pt x="2684" y="189"/>
                  <a:pt x="2767" y="234"/>
                  <a:pt x="2858" y="287"/>
                </a:cubicBezTo>
                <a:cubicBezTo>
                  <a:pt x="2949" y="340"/>
                  <a:pt x="3024" y="430"/>
                  <a:pt x="3130" y="468"/>
                </a:cubicBezTo>
                <a:cubicBezTo>
                  <a:pt x="3236" y="506"/>
                  <a:pt x="3425" y="506"/>
                  <a:pt x="3493" y="514"/>
                </a:cubicBezTo>
              </a:path>
            </a:pathLst>
          </a:custGeom>
          <a:noFill/>
          <a:ln w="762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9221" name="未知"/>
          <p:cNvSpPr/>
          <p:nvPr/>
        </p:nvSpPr>
        <p:spPr bwMode="auto">
          <a:xfrm>
            <a:off x="6445250" y="4173538"/>
            <a:ext cx="935038" cy="479425"/>
          </a:xfrm>
          <a:custGeom>
            <a:avLst/>
            <a:gdLst>
              <a:gd name="T0" fmla="*/ 0 w 771"/>
              <a:gd name="T1" fmla="*/ 0 h 317"/>
              <a:gd name="T2" fmla="*/ 90 w 771"/>
              <a:gd name="T3" fmla="*/ 45 h 317"/>
              <a:gd name="T4" fmla="*/ 226 w 771"/>
              <a:gd name="T5" fmla="*/ 136 h 317"/>
              <a:gd name="T6" fmla="*/ 362 w 771"/>
              <a:gd name="T7" fmla="*/ 136 h 317"/>
              <a:gd name="T8" fmla="*/ 498 w 771"/>
              <a:gd name="T9" fmla="*/ 181 h 317"/>
              <a:gd name="T10" fmla="*/ 635 w 771"/>
              <a:gd name="T11" fmla="*/ 181 h 317"/>
              <a:gd name="T12" fmla="*/ 680 w 771"/>
              <a:gd name="T13" fmla="*/ 227 h 317"/>
              <a:gd name="T14" fmla="*/ 771 w 771"/>
              <a:gd name="T15" fmla="*/ 317 h 317"/>
              <a:gd name="T16" fmla="*/ 0 60000 65536"/>
              <a:gd name="T17" fmla="*/ 0 60000 65536"/>
              <a:gd name="T18" fmla="*/ 0 60000 65536"/>
              <a:gd name="T19" fmla="*/ 0 60000 65536"/>
              <a:gd name="T20" fmla="*/ 0 60000 65536"/>
              <a:gd name="T21" fmla="*/ 0 60000 65536"/>
              <a:gd name="T22" fmla="*/ 0 60000 65536"/>
              <a:gd name="T23" fmla="*/ 0 60000 65536"/>
              <a:gd name="T24" fmla="*/ 0 w 771"/>
              <a:gd name="T25" fmla="*/ 0 h 317"/>
              <a:gd name="T26" fmla="*/ 771 w 771"/>
              <a:gd name="T27" fmla="*/ 317 h 3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1" h="317">
                <a:moveTo>
                  <a:pt x="0" y="0"/>
                </a:moveTo>
                <a:cubicBezTo>
                  <a:pt x="26" y="11"/>
                  <a:pt x="53" y="22"/>
                  <a:pt x="90" y="45"/>
                </a:cubicBezTo>
                <a:cubicBezTo>
                  <a:pt x="127" y="68"/>
                  <a:pt x="181" y="121"/>
                  <a:pt x="226" y="136"/>
                </a:cubicBezTo>
                <a:cubicBezTo>
                  <a:pt x="271" y="151"/>
                  <a:pt x="317" y="129"/>
                  <a:pt x="362" y="136"/>
                </a:cubicBezTo>
                <a:cubicBezTo>
                  <a:pt x="407" y="143"/>
                  <a:pt x="453" y="174"/>
                  <a:pt x="498" y="181"/>
                </a:cubicBezTo>
                <a:cubicBezTo>
                  <a:pt x="543" y="188"/>
                  <a:pt x="605" y="173"/>
                  <a:pt x="635" y="181"/>
                </a:cubicBezTo>
                <a:cubicBezTo>
                  <a:pt x="665" y="189"/>
                  <a:pt x="657" y="204"/>
                  <a:pt x="680" y="227"/>
                </a:cubicBezTo>
                <a:cubicBezTo>
                  <a:pt x="703" y="250"/>
                  <a:pt x="737" y="283"/>
                  <a:pt x="771" y="317"/>
                </a:cubicBezTo>
              </a:path>
            </a:pathLst>
          </a:custGeom>
          <a:noFill/>
          <a:ln w="76200">
            <a:solidFill>
              <a:srgbClr val="FF0066"/>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9222" name="未知"/>
          <p:cNvSpPr/>
          <p:nvPr/>
        </p:nvSpPr>
        <p:spPr bwMode="auto">
          <a:xfrm>
            <a:off x="2341563" y="4964113"/>
            <a:ext cx="5038725" cy="1081087"/>
          </a:xfrm>
          <a:custGeom>
            <a:avLst/>
            <a:gdLst>
              <a:gd name="T0" fmla="*/ 3719 w 3719"/>
              <a:gd name="T1" fmla="*/ 0 h 734"/>
              <a:gd name="T2" fmla="*/ 3674 w 3719"/>
              <a:gd name="T3" fmla="*/ 182 h 734"/>
              <a:gd name="T4" fmla="*/ 3538 w 3719"/>
              <a:gd name="T5" fmla="*/ 182 h 734"/>
              <a:gd name="T6" fmla="*/ 3402 w 3719"/>
              <a:gd name="T7" fmla="*/ 182 h 734"/>
              <a:gd name="T8" fmla="*/ 3356 w 3719"/>
              <a:gd name="T9" fmla="*/ 273 h 734"/>
              <a:gd name="T10" fmla="*/ 3220 w 3719"/>
              <a:gd name="T11" fmla="*/ 318 h 734"/>
              <a:gd name="T12" fmla="*/ 3084 w 3719"/>
              <a:gd name="T13" fmla="*/ 273 h 734"/>
              <a:gd name="T14" fmla="*/ 2857 w 3719"/>
              <a:gd name="T15" fmla="*/ 318 h 734"/>
              <a:gd name="T16" fmla="*/ 2721 w 3719"/>
              <a:gd name="T17" fmla="*/ 409 h 734"/>
              <a:gd name="T18" fmla="*/ 2631 w 3719"/>
              <a:gd name="T19" fmla="*/ 545 h 734"/>
              <a:gd name="T20" fmla="*/ 2449 w 3719"/>
              <a:gd name="T21" fmla="*/ 681 h 734"/>
              <a:gd name="T22" fmla="*/ 2222 w 3719"/>
              <a:gd name="T23" fmla="*/ 681 h 734"/>
              <a:gd name="T24" fmla="*/ 1905 w 3719"/>
              <a:gd name="T25" fmla="*/ 681 h 734"/>
              <a:gd name="T26" fmla="*/ 1270 w 3719"/>
              <a:gd name="T27" fmla="*/ 545 h 734"/>
              <a:gd name="T28" fmla="*/ 907 w 3719"/>
              <a:gd name="T29" fmla="*/ 681 h 734"/>
              <a:gd name="T30" fmla="*/ 544 w 3719"/>
              <a:gd name="T31" fmla="*/ 726 h 734"/>
              <a:gd name="T32" fmla="*/ 91 w 3719"/>
              <a:gd name="T33" fmla="*/ 726 h 734"/>
              <a:gd name="T34" fmla="*/ 0 w 3719"/>
              <a:gd name="T35" fmla="*/ 681 h 7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19"/>
              <a:gd name="T55" fmla="*/ 0 h 734"/>
              <a:gd name="T56" fmla="*/ 3719 w 3719"/>
              <a:gd name="T57" fmla="*/ 734 h 7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19" h="734">
                <a:moveTo>
                  <a:pt x="3719" y="0"/>
                </a:moveTo>
                <a:cubicBezTo>
                  <a:pt x="3711" y="76"/>
                  <a:pt x="3704" y="152"/>
                  <a:pt x="3674" y="182"/>
                </a:cubicBezTo>
                <a:cubicBezTo>
                  <a:pt x="3644" y="212"/>
                  <a:pt x="3583" y="182"/>
                  <a:pt x="3538" y="182"/>
                </a:cubicBezTo>
                <a:cubicBezTo>
                  <a:pt x="3493" y="182"/>
                  <a:pt x="3432" y="167"/>
                  <a:pt x="3402" y="182"/>
                </a:cubicBezTo>
                <a:cubicBezTo>
                  <a:pt x="3372" y="197"/>
                  <a:pt x="3386" y="250"/>
                  <a:pt x="3356" y="273"/>
                </a:cubicBezTo>
                <a:cubicBezTo>
                  <a:pt x="3326" y="296"/>
                  <a:pt x="3265" y="318"/>
                  <a:pt x="3220" y="318"/>
                </a:cubicBezTo>
                <a:cubicBezTo>
                  <a:pt x="3175" y="318"/>
                  <a:pt x="3144" y="273"/>
                  <a:pt x="3084" y="273"/>
                </a:cubicBezTo>
                <a:cubicBezTo>
                  <a:pt x="3024" y="273"/>
                  <a:pt x="2918" y="295"/>
                  <a:pt x="2857" y="318"/>
                </a:cubicBezTo>
                <a:cubicBezTo>
                  <a:pt x="2796" y="341"/>
                  <a:pt x="2759" y="371"/>
                  <a:pt x="2721" y="409"/>
                </a:cubicBezTo>
                <a:cubicBezTo>
                  <a:pt x="2683" y="447"/>
                  <a:pt x="2676" y="500"/>
                  <a:pt x="2631" y="545"/>
                </a:cubicBezTo>
                <a:cubicBezTo>
                  <a:pt x="2586" y="590"/>
                  <a:pt x="2517" y="658"/>
                  <a:pt x="2449" y="681"/>
                </a:cubicBezTo>
                <a:cubicBezTo>
                  <a:pt x="2381" y="704"/>
                  <a:pt x="2313" y="681"/>
                  <a:pt x="2222" y="681"/>
                </a:cubicBezTo>
                <a:cubicBezTo>
                  <a:pt x="2131" y="681"/>
                  <a:pt x="2064" y="704"/>
                  <a:pt x="1905" y="681"/>
                </a:cubicBezTo>
                <a:cubicBezTo>
                  <a:pt x="1746" y="658"/>
                  <a:pt x="1436" y="545"/>
                  <a:pt x="1270" y="545"/>
                </a:cubicBezTo>
                <a:cubicBezTo>
                  <a:pt x="1104" y="545"/>
                  <a:pt x="1028" y="651"/>
                  <a:pt x="907" y="681"/>
                </a:cubicBezTo>
                <a:cubicBezTo>
                  <a:pt x="786" y="711"/>
                  <a:pt x="680" y="719"/>
                  <a:pt x="544" y="726"/>
                </a:cubicBezTo>
                <a:cubicBezTo>
                  <a:pt x="408" y="733"/>
                  <a:pt x="182" y="734"/>
                  <a:pt x="91" y="726"/>
                </a:cubicBezTo>
                <a:cubicBezTo>
                  <a:pt x="0" y="718"/>
                  <a:pt x="15" y="696"/>
                  <a:pt x="0" y="681"/>
                </a:cubicBezTo>
              </a:path>
            </a:pathLst>
          </a:custGeom>
          <a:noFill/>
          <a:ln w="762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9223" name="未知"/>
          <p:cNvSpPr/>
          <p:nvPr/>
        </p:nvSpPr>
        <p:spPr bwMode="auto">
          <a:xfrm>
            <a:off x="827088" y="5541963"/>
            <a:ext cx="1441450" cy="431800"/>
          </a:xfrm>
          <a:custGeom>
            <a:avLst/>
            <a:gdLst>
              <a:gd name="T0" fmla="*/ 0 w 908"/>
              <a:gd name="T1" fmla="*/ 0 h 272"/>
              <a:gd name="T2" fmla="*/ 182 w 908"/>
              <a:gd name="T3" fmla="*/ 90 h 272"/>
              <a:gd name="T4" fmla="*/ 318 w 908"/>
              <a:gd name="T5" fmla="*/ 90 h 272"/>
              <a:gd name="T6" fmla="*/ 454 w 908"/>
              <a:gd name="T7" fmla="*/ 90 h 272"/>
              <a:gd name="T8" fmla="*/ 590 w 908"/>
              <a:gd name="T9" fmla="*/ 181 h 272"/>
              <a:gd name="T10" fmla="*/ 636 w 908"/>
              <a:gd name="T11" fmla="*/ 226 h 272"/>
              <a:gd name="T12" fmla="*/ 772 w 908"/>
              <a:gd name="T13" fmla="*/ 181 h 272"/>
              <a:gd name="T14" fmla="*/ 908 w 908"/>
              <a:gd name="T15" fmla="*/ 272 h 272"/>
              <a:gd name="T16" fmla="*/ 0 60000 65536"/>
              <a:gd name="T17" fmla="*/ 0 60000 65536"/>
              <a:gd name="T18" fmla="*/ 0 60000 65536"/>
              <a:gd name="T19" fmla="*/ 0 60000 65536"/>
              <a:gd name="T20" fmla="*/ 0 60000 65536"/>
              <a:gd name="T21" fmla="*/ 0 60000 65536"/>
              <a:gd name="T22" fmla="*/ 0 60000 65536"/>
              <a:gd name="T23" fmla="*/ 0 60000 65536"/>
              <a:gd name="T24" fmla="*/ 0 w 908"/>
              <a:gd name="T25" fmla="*/ 0 h 272"/>
              <a:gd name="T26" fmla="*/ 908 w 908"/>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8" h="272">
                <a:moveTo>
                  <a:pt x="0" y="0"/>
                </a:moveTo>
                <a:cubicBezTo>
                  <a:pt x="64" y="37"/>
                  <a:pt x="129" y="75"/>
                  <a:pt x="182" y="90"/>
                </a:cubicBezTo>
                <a:cubicBezTo>
                  <a:pt x="235" y="105"/>
                  <a:pt x="273" y="90"/>
                  <a:pt x="318" y="90"/>
                </a:cubicBezTo>
                <a:cubicBezTo>
                  <a:pt x="363" y="90"/>
                  <a:pt x="409" y="75"/>
                  <a:pt x="454" y="90"/>
                </a:cubicBezTo>
                <a:cubicBezTo>
                  <a:pt x="499" y="105"/>
                  <a:pt x="560" y="158"/>
                  <a:pt x="590" y="181"/>
                </a:cubicBezTo>
                <a:cubicBezTo>
                  <a:pt x="620" y="204"/>
                  <a:pt x="606" y="226"/>
                  <a:pt x="636" y="226"/>
                </a:cubicBezTo>
                <a:cubicBezTo>
                  <a:pt x="666" y="226"/>
                  <a:pt x="727" y="173"/>
                  <a:pt x="772" y="181"/>
                </a:cubicBezTo>
                <a:cubicBezTo>
                  <a:pt x="817" y="189"/>
                  <a:pt x="862" y="230"/>
                  <a:pt x="908" y="272"/>
                </a:cubicBezTo>
              </a:path>
            </a:pathLst>
          </a:custGeom>
          <a:noFill/>
          <a:ln w="76200">
            <a:solidFill>
              <a:srgbClr val="FF0066"/>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9224" name="Text Box 8"/>
          <p:cNvSpPr txBox="1">
            <a:spLocks noChangeArrowheads="1"/>
          </p:cNvSpPr>
          <p:nvPr/>
        </p:nvSpPr>
        <p:spPr bwMode="auto">
          <a:xfrm>
            <a:off x="323850" y="3381375"/>
            <a:ext cx="50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prstClr val="black"/>
                </a:solidFill>
              </a:rPr>
              <a:t>A</a:t>
            </a:r>
            <a:endParaRPr lang="en-US" altLang="zh-CN" sz="2800" b="1">
              <a:solidFill>
                <a:prstClr val="black"/>
              </a:solidFill>
            </a:endParaRPr>
          </a:p>
        </p:txBody>
      </p:sp>
      <p:sp>
        <p:nvSpPr>
          <p:cNvPr id="9225" name="Text Box 9"/>
          <p:cNvSpPr txBox="1">
            <a:spLocks noChangeArrowheads="1"/>
          </p:cNvSpPr>
          <p:nvPr/>
        </p:nvSpPr>
        <p:spPr bwMode="auto">
          <a:xfrm>
            <a:off x="323850" y="5326063"/>
            <a:ext cx="503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prstClr val="black"/>
                </a:solidFill>
              </a:rPr>
              <a:t>B</a:t>
            </a:r>
            <a:endParaRPr lang="en-US" altLang="zh-CN" sz="2800" b="1">
              <a:solidFill>
                <a:prstClr val="black"/>
              </a:solidFill>
            </a:endParaRPr>
          </a:p>
        </p:txBody>
      </p:sp>
      <p:sp>
        <p:nvSpPr>
          <p:cNvPr id="9226" name="Text Box 10"/>
          <p:cNvSpPr txBox="1">
            <a:spLocks noChangeArrowheads="1"/>
          </p:cNvSpPr>
          <p:nvPr/>
        </p:nvSpPr>
        <p:spPr bwMode="auto">
          <a:xfrm>
            <a:off x="2339975" y="3525838"/>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铁路</a:t>
            </a:r>
            <a:r>
              <a:rPr lang="zh-CN" altLang="zh-CN" sz="2800" b="1">
                <a:solidFill>
                  <a:srgbClr val="000099"/>
                </a:solidFill>
                <a:latin typeface="华文楷体" pitchFamily="2" charset="-122"/>
                <a:ea typeface="华文楷体" pitchFamily="2" charset="-122"/>
              </a:rPr>
              <a:t>120km</a:t>
            </a:r>
            <a:endParaRPr lang="en-US" altLang="zh-CN" sz="2800" b="1">
              <a:solidFill>
                <a:srgbClr val="000099"/>
              </a:solidFill>
              <a:latin typeface="华文楷体" pitchFamily="2" charset="-122"/>
              <a:ea typeface="华文楷体" pitchFamily="2" charset="-122"/>
            </a:endParaRPr>
          </a:p>
        </p:txBody>
      </p:sp>
      <p:sp>
        <p:nvSpPr>
          <p:cNvPr id="9227" name="Text Box 11"/>
          <p:cNvSpPr txBox="1">
            <a:spLocks noChangeArrowheads="1"/>
          </p:cNvSpPr>
          <p:nvPr/>
        </p:nvSpPr>
        <p:spPr bwMode="auto">
          <a:xfrm>
            <a:off x="6300788" y="3668713"/>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FF33CC"/>
                </a:solidFill>
                <a:latin typeface="华文楷体" pitchFamily="2" charset="-122"/>
                <a:ea typeface="华文楷体" pitchFamily="2" charset="-122"/>
              </a:rPr>
              <a:t>公路</a:t>
            </a:r>
            <a:r>
              <a:rPr lang="zh-CN" altLang="zh-CN" sz="2800" b="1">
                <a:solidFill>
                  <a:srgbClr val="FF33CC"/>
                </a:solidFill>
                <a:latin typeface="华文楷体" pitchFamily="2" charset="-122"/>
                <a:ea typeface="华文楷体" pitchFamily="2" charset="-122"/>
              </a:rPr>
              <a:t>10km</a:t>
            </a:r>
            <a:endParaRPr lang="en-US" altLang="zh-CN" sz="2800" b="1">
              <a:solidFill>
                <a:srgbClr val="FF33CC"/>
              </a:solidFill>
              <a:latin typeface="华文楷体" pitchFamily="2" charset="-122"/>
              <a:ea typeface="华文楷体" pitchFamily="2" charset="-122"/>
            </a:endParaRPr>
          </a:p>
        </p:txBody>
      </p:sp>
      <p:sp>
        <p:nvSpPr>
          <p:cNvPr id="9228" name="Text Box 12"/>
          <p:cNvSpPr txBox="1">
            <a:spLocks noChangeArrowheads="1"/>
          </p:cNvSpPr>
          <p:nvPr/>
        </p:nvSpPr>
        <p:spPr bwMode="auto">
          <a:xfrm>
            <a:off x="468313" y="5876925"/>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FF33CC"/>
                </a:solidFill>
                <a:latin typeface="华文楷体" pitchFamily="2" charset="-122"/>
                <a:ea typeface="华文楷体" pitchFamily="2" charset="-122"/>
              </a:rPr>
              <a:t>公路</a:t>
            </a:r>
            <a:r>
              <a:rPr lang="zh-CN" altLang="zh-CN" sz="2800" b="1">
                <a:solidFill>
                  <a:srgbClr val="FF33CC"/>
                </a:solidFill>
                <a:latin typeface="华文楷体" pitchFamily="2" charset="-122"/>
                <a:ea typeface="华文楷体" pitchFamily="2" charset="-122"/>
              </a:rPr>
              <a:t>20km</a:t>
            </a:r>
            <a:endParaRPr lang="en-US" altLang="zh-CN" sz="2800" b="1">
              <a:solidFill>
                <a:srgbClr val="FF33CC"/>
              </a:solidFill>
              <a:latin typeface="华文楷体" pitchFamily="2" charset="-122"/>
              <a:ea typeface="华文楷体" pitchFamily="2" charset="-122"/>
            </a:endParaRPr>
          </a:p>
        </p:txBody>
      </p:sp>
      <p:sp>
        <p:nvSpPr>
          <p:cNvPr id="9229" name="Text Box 13"/>
          <p:cNvSpPr txBox="1">
            <a:spLocks noChangeArrowheads="1"/>
          </p:cNvSpPr>
          <p:nvPr/>
        </p:nvSpPr>
        <p:spPr bwMode="auto">
          <a:xfrm>
            <a:off x="3635375" y="6021388"/>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铁路</a:t>
            </a:r>
            <a:r>
              <a:rPr lang="zh-CN" altLang="zh-CN" sz="2800" b="1">
                <a:solidFill>
                  <a:srgbClr val="000099"/>
                </a:solidFill>
                <a:latin typeface="华文楷体" pitchFamily="2" charset="-122"/>
                <a:ea typeface="华文楷体" pitchFamily="2" charset="-122"/>
              </a:rPr>
              <a:t>110km</a:t>
            </a:r>
            <a:endParaRPr lang="en-US" altLang="zh-CN" sz="2800" b="1">
              <a:solidFill>
                <a:srgbClr val="000099"/>
              </a:solidFill>
              <a:latin typeface="华文楷体" pitchFamily="2" charset="-122"/>
              <a:ea typeface="华文楷体" pitchFamily="2" charset="-122"/>
            </a:endParaRPr>
          </a:p>
        </p:txBody>
      </p:sp>
      <p:sp>
        <p:nvSpPr>
          <p:cNvPr id="9230" name="Text Box 14"/>
          <p:cNvSpPr txBox="1">
            <a:spLocks noChangeArrowheads="1"/>
          </p:cNvSpPr>
          <p:nvPr/>
        </p:nvSpPr>
        <p:spPr bwMode="auto">
          <a:xfrm>
            <a:off x="7307263" y="4508500"/>
            <a:ext cx="208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银溪化工厂</a:t>
            </a:r>
          </a:p>
        </p:txBody>
      </p:sp>
      <p:sp>
        <p:nvSpPr>
          <p:cNvPr id="9231" name="Oval 15"/>
          <p:cNvSpPr>
            <a:spLocks noChangeArrowheads="1"/>
          </p:cNvSpPr>
          <p:nvPr/>
        </p:nvSpPr>
        <p:spPr bwMode="auto">
          <a:xfrm>
            <a:off x="7307263" y="4724400"/>
            <a:ext cx="144462" cy="144463"/>
          </a:xfrm>
          <a:prstGeom prst="ellipse">
            <a:avLst/>
          </a:prstGeom>
          <a:solidFill>
            <a:srgbClr val="66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9232" name="Oval 16"/>
          <p:cNvSpPr>
            <a:spLocks noChangeArrowheads="1"/>
          </p:cNvSpPr>
          <p:nvPr/>
        </p:nvSpPr>
        <p:spPr bwMode="auto">
          <a:xfrm>
            <a:off x="611188" y="3429000"/>
            <a:ext cx="217487" cy="215900"/>
          </a:xfrm>
          <a:prstGeom prst="ellipse">
            <a:avLst/>
          </a:prstGeom>
          <a:gradFill rotWithShape="1">
            <a:gsLst>
              <a:gs pos="0">
                <a:srgbClr val="FFFFFF"/>
              </a:gs>
              <a:gs pos="100000">
                <a:srgbClr val="660066"/>
              </a:gs>
            </a:gsLst>
            <a:path path="shape">
              <a:fillToRect l="50000" t="50000" r="50000" b="50000"/>
            </a:path>
          </a:gra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6401" name="Rectangle 17"/>
          <p:cNvSpPr>
            <a:spLocks noChangeArrowheads="1"/>
          </p:cNvSpPr>
          <p:nvPr/>
        </p:nvSpPr>
        <p:spPr bwMode="auto">
          <a:xfrm>
            <a:off x="-104775" y="-95250"/>
            <a:ext cx="2657475" cy="1016000"/>
          </a:xfrm>
          <a:prstGeom prst="rect">
            <a:avLst/>
          </a:prstGeom>
          <a:noFill/>
          <a:ln w="9525">
            <a:noFill/>
            <a:miter lim="800000"/>
          </a:ln>
        </p:spPr>
        <p:txBody>
          <a:bodyPr anchor="ctr"/>
          <a:lstStyle/>
          <a:p>
            <a:pPr algn="ctr">
              <a:defRPr/>
            </a:pPr>
            <a:r>
              <a:rPr lang="zh-CN" altLang="en-US" sz="4400" b="1" i="1" u="sng">
                <a:solidFill>
                  <a:srgbClr val="FF3300"/>
                </a:solidFill>
                <a:effectLst>
                  <a:outerShdw blurRad="38100" dist="38100" dir="2700000" algn="tl">
                    <a:srgbClr val="000000"/>
                  </a:outerShdw>
                </a:effectLst>
              </a:rPr>
              <a:t>问题</a:t>
            </a:r>
            <a:r>
              <a:rPr lang="zh-CN" altLang="zh-CN" sz="4400" b="1" i="1" u="sng">
                <a:solidFill>
                  <a:srgbClr val="FF3300"/>
                </a:solidFill>
                <a:effectLst>
                  <a:outerShdw blurRad="38100" dist="38100" dir="2700000" algn="tl">
                    <a:srgbClr val="000000"/>
                  </a:outerShdw>
                </a:effectLst>
              </a:rPr>
              <a:t>3</a:t>
            </a:r>
            <a:endParaRPr lang="en-US" altLang="zh-CN" sz="4400" b="1" i="1" u="sng">
              <a:solidFill>
                <a:srgbClr val="FF3300"/>
              </a:solidFill>
              <a:effectLst>
                <a:outerShdw blurRad="38100" dist="38100" dir="2700000" algn="tl">
                  <a:srgbClr val="000000"/>
                </a:outerShdw>
              </a:effectLst>
            </a:endParaRPr>
          </a:p>
        </p:txBody>
      </p:sp>
    </p:spTree>
    <p:extLst>
      <p:ext uri="{BB962C8B-B14F-4D97-AF65-F5344CB8AC3E}">
        <p14:creationId xmlns:p14="http://schemas.microsoft.com/office/powerpoint/2010/main" val="1634745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3"/>
          <p:cNvSpPr txBox="1">
            <a:spLocks noChangeArrowheads="1"/>
          </p:cNvSpPr>
          <p:nvPr/>
        </p:nvSpPr>
        <p:spPr bwMode="auto">
          <a:xfrm>
            <a:off x="0" y="0"/>
            <a:ext cx="4643438" cy="2773363"/>
          </a:xfrm>
          <a:prstGeom prst="rect">
            <a:avLst/>
          </a:prstGeom>
          <a:noFill/>
          <a:ln w="9525">
            <a:noFill/>
            <a:miter lim="800000"/>
          </a:ln>
        </p:spPr>
        <p:txBody>
          <a:bodyPr>
            <a:spAutoFit/>
          </a:bodyPr>
          <a:lstStyle/>
          <a:p>
            <a:pPr eaLnBrk="0" hangingPunct="0">
              <a:defRPr/>
            </a:pP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如图</a:t>
            </a:r>
            <a:r>
              <a:rPr lang="zh-CN" altLang="en-US" sz="2200" b="1">
                <a:solidFill>
                  <a:srgbClr val="0000FF"/>
                </a:solidFill>
                <a:effectLst>
                  <a:outerShdw blurRad="38100" dist="38100" dir="2700000" algn="tl">
                    <a:srgbClr val="000000"/>
                  </a:outerShdw>
                </a:effectLst>
              </a:rPr>
              <a:t>：长青</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化工厂与</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两地有公路、铁路相连。这家工厂从</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地购买一批原料运回工厂，制成产品运到</a:t>
            </a:r>
          </a:p>
          <a:p>
            <a:pPr eaLnBrk="0" hangingPunct="0">
              <a:defRPr/>
            </a:pP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地。公路运价为</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1.5</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200" b="1">
                <a:solidFill>
                  <a:srgbClr val="0000FF"/>
                </a:solidFill>
                <a:effectLst>
                  <a:outerShdw blurRad="38100" dist="38100" dir="2700000" algn="tl">
                    <a:srgbClr val="000000"/>
                  </a:outerShdw>
                </a:effectLst>
              </a:rPr>
              <a:t>·</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千米），铁路运价为</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1.2</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200" b="1">
                <a:solidFill>
                  <a:srgbClr val="0000FF"/>
                </a:solidFill>
                <a:effectLst>
                  <a:outerShdw blurRad="38100" dist="38100" dir="2700000" algn="tl">
                    <a:srgbClr val="000000"/>
                  </a:outerShdw>
                </a:effectLst>
              </a:rPr>
              <a:t>·</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千米），这两次运输共支出公路运费</a:t>
            </a:r>
          </a:p>
          <a:p>
            <a:pPr eaLnBrk="0" hangingPunct="0">
              <a:defRPr/>
            </a:pP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15000</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元，铁路运费</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97200</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元。</a:t>
            </a:r>
          </a:p>
          <a:p>
            <a:pPr eaLnBrk="0" hangingPunct="0">
              <a:defRPr/>
            </a:pP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这批产品重多少吨</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200" b="1">
                <a:solidFill>
                  <a:srgbClr val="0000FF"/>
                </a:solidFill>
                <a:effectLst>
                  <a:outerShdw blurRad="38100" dist="38100" dir="2700000" algn="tl">
                    <a:srgbClr val="000000"/>
                  </a:outerShdw>
                </a:effectLst>
                <a:latin typeface="华文楷体" pitchFamily="2" charset="-122"/>
                <a:ea typeface="华文楷体" pitchFamily="2" charset="-122"/>
              </a:rPr>
              <a:t>原料重多少吨</a:t>
            </a:r>
            <a:r>
              <a:rPr lang="zh-CN" altLang="zh-CN" sz="2200" b="1">
                <a:solidFill>
                  <a:srgbClr val="0000FF"/>
                </a:solidFill>
                <a:effectLst>
                  <a:outerShdw blurRad="38100" dist="38100" dir="2700000" algn="tl">
                    <a:srgbClr val="000000"/>
                  </a:outerShdw>
                </a:effectLst>
                <a:latin typeface="华文楷体" pitchFamily="2" charset="-122"/>
                <a:ea typeface="华文楷体" pitchFamily="2" charset="-122"/>
              </a:rPr>
              <a:t>?</a:t>
            </a:r>
            <a:endParaRPr lang="en-US" altLang="zh-CN" sz="2200" b="1">
              <a:solidFill>
                <a:srgbClr val="0000FF"/>
              </a:solidFill>
              <a:effectLst>
                <a:outerShdw blurRad="38100" dist="38100" dir="2700000" algn="tl">
                  <a:srgbClr val="000000"/>
                </a:outerShdw>
              </a:effectLst>
              <a:latin typeface="华文楷体" pitchFamily="2" charset="-122"/>
              <a:ea typeface="华文楷体" pitchFamily="2" charset="-122"/>
            </a:endParaRPr>
          </a:p>
        </p:txBody>
      </p:sp>
      <p:pic>
        <p:nvPicPr>
          <p:cNvPr id="10244" name="Picture 4" descr="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7075" y="333375"/>
            <a:ext cx="4427538"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3" name="Group 5"/>
          <p:cNvGraphicFramePr>
            <a:graphicFrameLocks noGrp="1"/>
          </p:cNvGraphicFramePr>
          <p:nvPr/>
        </p:nvGraphicFramePr>
        <p:xfrm>
          <a:off x="107950" y="3573463"/>
          <a:ext cx="8891588" cy="2039938"/>
        </p:xfrm>
        <a:graphic>
          <a:graphicData uri="http://schemas.openxmlformats.org/drawingml/2006/table">
            <a:tbl>
              <a:tblPr/>
              <a:tblGrid>
                <a:gridCol w="212407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2016125">
                  <a:extLst>
                    <a:ext uri="{9D8B030D-6E8A-4147-A177-3AD203B41FA5}">
                      <a16:colId xmlns:a16="http://schemas.microsoft.com/office/drawing/2014/main" val="20002"/>
                    </a:ext>
                  </a:extLst>
                </a:gridCol>
                <a:gridCol w="2951163">
                  <a:extLst>
                    <a:ext uri="{9D8B030D-6E8A-4147-A177-3AD203B41FA5}">
                      <a16:colId xmlns:a16="http://schemas.microsoft.com/office/drawing/2014/main" val="20003"/>
                    </a:ext>
                  </a:extLst>
                </a:gridCol>
              </a:tblGrid>
              <a:tr h="6858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产品</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x</a:t>
                      </a: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原料</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y</a:t>
                      </a: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合计</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636588">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公路运费</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a:t>
                      </a: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元</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a:t>
                      </a:r>
                      <a:endParaRPr kumimoji="0" lang="en-US"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1"/>
                  </a:ext>
                </a:extLst>
              </a:tr>
              <a:tr h="71755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铁路运费</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a:t>
                      </a:r>
                      <a:r>
                        <a:rPr kumimoji="0" lang="zh-CN" altLang="en-US"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元</a:t>
                      </a:r>
                      <a:r>
                        <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rPr>
                        <a:t>)</a:t>
                      </a:r>
                      <a:endParaRPr kumimoji="0" lang="en-US"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华文楷体" pitchFamily="2" charset="-122"/>
                        <a:ea typeface="华文楷体" pitchFamily="2"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bl>
          </a:graphicData>
        </a:graphic>
      </p:graphicFrame>
      <p:sp>
        <p:nvSpPr>
          <p:cNvPr id="17435" name="Text Box 27"/>
          <p:cNvSpPr txBox="1">
            <a:spLocks noChangeArrowheads="1"/>
          </p:cNvSpPr>
          <p:nvPr/>
        </p:nvSpPr>
        <p:spPr bwMode="auto">
          <a:xfrm>
            <a:off x="2232025" y="4351338"/>
            <a:ext cx="1655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1.5×20x</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36" name="Text Box 28"/>
          <p:cNvSpPr txBox="1">
            <a:spLocks noChangeArrowheads="1"/>
          </p:cNvSpPr>
          <p:nvPr/>
        </p:nvSpPr>
        <p:spPr bwMode="auto">
          <a:xfrm>
            <a:off x="4175125" y="4351338"/>
            <a:ext cx="1655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1.5×10y</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37" name="Text Box 29"/>
          <p:cNvSpPr txBox="1">
            <a:spLocks noChangeArrowheads="1"/>
          </p:cNvSpPr>
          <p:nvPr/>
        </p:nvSpPr>
        <p:spPr bwMode="auto">
          <a:xfrm>
            <a:off x="6119813" y="4422775"/>
            <a:ext cx="2663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1.5×(20x+10y)</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38" name="Text Box 30"/>
          <p:cNvSpPr txBox="1">
            <a:spLocks noChangeArrowheads="1"/>
          </p:cNvSpPr>
          <p:nvPr/>
        </p:nvSpPr>
        <p:spPr bwMode="auto">
          <a:xfrm>
            <a:off x="2159000" y="4999038"/>
            <a:ext cx="18716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1.2×110x</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39" name="Text Box 31"/>
          <p:cNvSpPr txBox="1">
            <a:spLocks noChangeArrowheads="1"/>
          </p:cNvSpPr>
          <p:nvPr/>
        </p:nvSpPr>
        <p:spPr bwMode="auto">
          <a:xfrm>
            <a:off x="4176713" y="4999038"/>
            <a:ext cx="1871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1.2×120y</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40" name="Text Box 32"/>
          <p:cNvSpPr txBox="1">
            <a:spLocks noChangeArrowheads="1"/>
          </p:cNvSpPr>
          <p:nvPr/>
        </p:nvSpPr>
        <p:spPr bwMode="auto">
          <a:xfrm>
            <a:off x="5975350" y="4999038"/>
            <a:ext cx="2952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srgbClr val="FF33CC"/>
                </a:solidFill>
                <a:latin typeface="黑体" panose="02010609060101010101" pitchFamily="49" charset="-122"/>
                <a:ea typeface="黑体" panose="02010609060101010101" pitchFamily="49" charset="-122"/>
              </a:rPr>
              <a:t>1.2×(110x+120y)</a:t>
            </a:r>
            <a:endParaRPr lang="en-US" altLang="zh-CN" sz="2800" b="1">
              <a:solidFill>
                <a:srgbClr val="FF33CC"/>
              </a:solidFill>
              <a:latin typeface="黑体" panose="02010609060101010101" pitchFamily="49" charset="-122"/>
              <a:ea typeface="黑体" panose="02010609060101010101" pitchFamily="49" charset="-122"/>
            </a:endParaRPr>
          </a:p>
        </p:txBody>
      </p:sp>
      <p:sp>
        <p:nvSpPr>
          <p:cNvPr id="17441" name="Text Box 33"/>
          <p:cNvSpPr txBox="1">
            <a:spLocks noChangeArrowheads="1"/>
          </p:cNvSpPr>
          <p:nvPr/>
        </p:nvSpPr>
        <p:spPr bwMode="auto">
          <a:xfrm>
            <a:off x="34925" y="2781300"/>
            <a:ext cx="5113338" cy="519113"/>
          </a:xfrm>
          <a:prstGeom prst="rect">
            <a:avLst/>
          </a:prstGeom>
          <a:noFill/>
          <a:ln w="9525">
            <a:noFill/>
            <a:miter lim="800000"/>
          </a:ln>
        </p:spPr>
        <p:txBody>
          <a:bodyPr>
            <a:spAutoFit/>
          </a:bodyPr>
          <a:lstStyle/>
          <a:p>
            <a:pPr eaLnBrk="0" hangingPunct="0">
              <a:spcBef>
                <a:spcPct val="50000"/>
              </a:spcBef>
              <a:defRPr/>
            </a:pPr>
            <a:r>
              <a:rPr lang="zh-CN" altLang="en-US"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解：设产品重</a:t>
            </a:r>
            <a:r>
              <a:rPr lang="zh-CN" altLang="zh-CN"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x</a:t>
            </a:r>
            <a:r>
              <a:rPr lang="zh-CN" altLang="en-US"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吨</a:t>
            </a:r>
            <a:r>
              <a:rPr lang="zh-CN" altLang="zh-CN"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a:t>
            </a:r>
            <a:r>
              <a:rPr lang="zh-CN" altLang="en-US"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原料重</a:t>
            </a:r>
            <a:r>
              <a:rPr lang="zh-CN" altLang="zh-CN"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y</a:t>
            </a:r>
            <a:r>
              <a:rPr lang="zh-CN" altLang="en-US" sz="2800" b="1">
                <a:solidFill>
                  <a:srgbClr val="FF0000"/>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吨。</a:t>
            </a:r>
          </a:p>
        </p:txBody>
      </p:sp>
    </p:spTree>
    <p:extLst>
      <p:ext uri="{BB962C8B-B14F-4D97-AF65-F5344CB8AC3E}">
        <p14:creationId xmlns:p14="http://schemas.microsoft.com/office/powerpoint/2010/main" val="120398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indefinite" fill="hold">
                                          <p:stCondLst>
                                            <p:cond delay="0"/>
                                          </p:stCondLst>
                                        </p:cTn>
                                        <p:tgtEl>
                                          <p:spTgt spid="17441"/>
                                        </p:tgtEl>
                                        <p:attrNameLst>
                                          <p:attrName>style.visibility</p:attrName>
                                        </p:attrNameLst>
                                      </p:cBhvr>
                                      <p:to>
                                        <p:strVal val="visible"/>
                                      </p:to>
                                    </p:set>
                                    <p:animEffect transition="in" filter="slide(fromLeft)">
                                      <p:cBhvr>
                                        <p:cTn id="7" dur="500"/>
                                        <p:tgtEl>
                                          <p:spTgt spid="1744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indefinite" fill="hold">
                                          <p:stCondLst>
                                            <p:cond delay="0"/>
                                          </p:stCondLst>
                                        </p:cTn>
                                        <p:tgtEl>
                                          <p:spTgt spid="17413"/>
                                        </p:tgtEl>
                                        <p:attrNameLst>
                                          <p:attrName>style.visibility</p:attrName>
                                        </p:attrNameLst>
                                      </p:cBhvr>
                                      <p:to>
                                        <p:strVal val="visible"/>
                                      </p:to>
                                    </p:set>
                                    <p:animEffect transition="in" filter="slide(fromBottom)">
                                      <p:cBhvr>
                                        <p:cTn id="12" dur="500"/>
                                        <p:tgtEl>
                                          <p:spTgt spid="174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indefinite" fill="hold">
                                          <p:stCondLst>
                                            <p:cond delay="0"/>
                                          </p:stCondLst>
                                        </p:cTn>
                                        <p:tgtEl>
                                          <p:spTgt spid="17435"/>
                                        </p:tgtEl>
                                        <p:attrNameLst>
                                          <p:attrName>style.visibility</p:attrName>
                                        </p:attrNameLst>
                                      </p:cBhvr>
                                      <p:to>
                                        <p:strVal val="visible"/>
                                      </p:to>
                                    </p:set>
                                    <p:animEffect transition="in" filter="slide(fromLeft)">
                                      <p:cBhvr>
                                        <p:cTn id="17" dur="500"/>
                                        <p:tgtEl>
                                          <p:spTgt spid="1743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indefinite" fill="hold">
                                          <p:stCondLst>
                                            <p:cond delay="0"/>
                                          </p:stCondLst>
                                        </p:cTn>
                                        <p:tgtEl>
                                          <p:spTgt spid="17436"/>
                                        </p:tgtEl>
                                        <p:attrNameLst>
                                          <p:attrName>style.visibility</p:attrName>
                                        </p:attrNameLst>
                                      </p:cBhvr>
                                      <p:to>
                                        <p:strVal val="visible"/>
                                      </p:to>
                                    </p:set>
                                    <p:animEffect transition="in" filter="slide(fromLeft)">
                                      <p:cBhvr>
                                        <p:cTn id="22" dur="500"/>
                                        <p:tgtEl>
                                          <p:spTgt spid="1743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indefinite" fill="hold">
                                          <p:stCondLst>
                                            <p:cond delay="0"/>
                                          </p:stCondLst>
                                        </p:cTn>
                                        <p:tgtEl>
                                          <p:spTgt spid="17437"/>
                                        </p:tgtEl>
                                        <p:attrNameLst>
                                          <p:attrName>style.visibility</p:attrName>
                                        </p:attrNameLst>
                                      </p:cBhvr>
                                      <p:to>
                                        <p:strVal val="visible"/>
                                      </p:to>
                                    </p:set>
                                    <p:animEffect transition="in" filter="slide(fromLeft)">
                                      <p:cBhvr>
                                        <p:cTn id="27" dur="500"/>
                                        <p:tgtEl>
                                          <p:spTgt spid="1743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indefinite" fill="hold">
                                          <p:stCondLst>
                                            <p:cond delay="0"/>
                                          </p:stCondLst>
                                        </p:cTn>
                                        <p:tgtEl>
                                          <p:spTgt spid="17438"/>
                                        </p:tgtEl>
                                        <p:attrNameLst>
                                          <p:attrName>style.visibility</p:attrName>
                                        </p:attrNameLst>
                                      </p:cBhvr>
                                      <p:to>
                                        <p:strVal val="visible"/>
                                      </p:to>
                                    </p:set>
                                    <p:animEffect transition="in" filter="slide(fromLeft)">
                                      <p:cBhvr>
                                        <p:cTn id="32" dur="500"/>
                                        <p:tgtEl>
                                          <p:spTgt spid="1743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indefinite" fill="hold">
                                          <p:stCondLst>
                                            <p:cond delay="0"/>
                                          </p:stCondLst>
                                        </p:cTn>
                                        <p:tgtEl>
                                          <p:spTgt spid="17439"/>
                                        </p:tgtEl>
                                        <p:attrNameLst>
                                          <p:attrName>style.visibility</p:attrName>
                                        </p:attrNameLst>
                                      </p:cBhvr>
                                      <p:to>
                                        <p:strVal val="visible"/>
                                      </p:to>
                                    </p:set>
                                    <p:animEffect transition="in" filter="slide(fromLeft)">
                                      <p:cBhvr>
                                        <p:cTn id="37" dur="500"/>
                                        <p:tgtEl>
                                          <p:spTgt spid="1743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indefinite" fill="hold">
                                          <p:stCondLst>
                                            <p:cond delay="0"/>
                                          </p:stCondLst>
                                        </p:cTn>
                                        <p:tgtEl>
                                          <p:spTgt spid="17440"/>
                                        </p:tgtEl>
                                        <p:attrNameLst>
                                          <p:attrName>style.visibility</p:attrName>
                                        </p:attrNameLst>
                                      </p:cBhvr>
                                      <p:to>
                                        <p:strVal val="visible"/>
                                      </p:to>
                                    </p:set>
                                    <p:animEffect transition="in" filter="slide(fromLeft)">
                                      <p:cBhvr>
                                        <p:cTn id="42" dur="500"/>
                                        <p:tgtEl>
                                          <p:spTgt spid="17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5" grpId="0" autoUpdateAnimBg="0"/>
      <p:bldP spid="17436" grpId="0" autoUpdateAnimBg="0"/>
      <p:bldP spid="17437" grpId="0" autoUpdateAnimBg="0"/>
      <p:bldP spid="17438" grpId="0" autoUpdateAnimBg="0"/>
      <p:bldP spid="17439" grpId="0" autoUpdateAnimBg="0"/>
      <p:bldP spid="17440" grpId="0" autoUpdateAnimBg="0"/>
      <p:bldP spid="17441"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3"/>
          <p:cNvSpPr txBox="1">
            <a:spLocks noChangeArrowheads="1"/>
          </p:cNvSpPr>
          <p:nvPr/>
        </p:nvSpPr>
        <p:spPr bwMode="auto">
          <a:xfrm>
            <a:off x="34925" y="549275"/>
            <a:ext cx="9398000" cy="2651125"/>
          </a:xfrm>
          <a:prstGeom prst="rect">
            <a:avLst/>
          </a:prstGeom>
          <a:noFill/>
          <a:ln w="9525">
            <a:noFill/>
            <a:miter lim="800000"/>
          </a:ln>
        </p:spPr>
        <p:txBody>
          <a:bodyPr>
            <a:spAutoFit/>
          </a:bodyPr>
          <a:lstStyle/>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如图</a:t>
            </a:r>
            <a:r>
              <a:rPr lang="zh-CN" altLang="en-US" sz="2800" b="1">
                <a:solidFill>
                  <a:srgbClr val="0000FF"/>
                </a:solidFill>
                <a:effectLst>
                  <a:outerShdw blurRad="38100" dist="38100" dir="2700000" algn="tl">
                    <a:srgbClr val="000000"/>
                  </a:outerShdw>
                </a:effectLst>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银溪化工厂与</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两地有公路、铁路相连。这家</a:t>
            </a:r>
          </a:p>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工厂从</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地购买一批每吨</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1000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元的原料运回工厂，制成每吨</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8000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元的产品运到</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B</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地。公路运价为</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1.5</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800" b="1">
                <a:solidFill>
                  <a:srgbClr val="0000FF"/>
                </a:solidFill>
                <a:effectLst>
                  <a:outerShdw blurRad="38100" dist="38100" dir="2700000" algn="tl">
                    <a:srgbClr val="000000"/>
                  </a:outerShdw>
                </a:effectLst>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千米），铁路运价为</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1.2</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（吨</a:t>
            </a:r>
            <a:r>
              <a:rPr lang="zh-CN" altLang="zh-CN" sz="2800" b="1">
                <a:solidFill>
                  <a:srgbClr val="0000FF"/>
                </a:solidFill>
                <a:effectLst>
                  <a:outerShdw blurRad="38100" dist="38100" dir="2700000" algn="tl">
                    <a:srgbClr val="000000"/>
                  </a:outerShdw>
                </a:effectLst>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千米</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，这两次运输共支出公路运</a:t>
            </a:r>
          </a:p>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费</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15000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元，铁路运费</a:t>
            </a:r>
            <a:r>
              <a:rPr lang="zh-CN" altLang="zh-CN" sz="2800" b="1">
                <a:solidFill>
                  <a:srgbClr val="0000FF"/>
                </a:solidFill>
                <a:effectLst>
                  <a:outerShdw blurRad="38100" dist="38100" dir="2700000" algn="tl">
                    <a:srgbClr val="000000"/>
                  </a:outerShdw>
                </a:effectLst>
                <a:latin typeface="华文楷体" pitchFamily="2" charset="-122"/>
                <a:ea typeface="华文楷体" pitchFamily="2" charset="-122"/>
              </a:rPr>
              <a:t>97200</a:t>
            </a: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元。这批产品的销售款比原</a:t>
            </a:r>
          </a:p>
          <a:p>
            <a:pPr eaLnBrk="0" hangingPunct="0">
              <a:defRPr/>
            </a:pPr>
            <a:r>
              <a:rPr lang="zh-CN" altLang="en-US" sz="2800" b="1">
                <a:solidFill>
                  <a:srgbClr val="0000FF"/>
                </a:solidFill>
                <a:effectLst>
                  <a:outerShdw blurRad="38100" dist="38100" dir="2700000" algn="tl">
                    <a:srgbClr val="000000"/>
                  </a:outerShdw>
                </a:effectLst>
                <a:latin typeface="华文楷体" pitchFamily="2" charset="-122"/>
                <a:ea typeface="华文楷体" pitchFamily="2" charset="-122"/>
              </a:rPr>
              <a:t>料费与运输费的和多多少元？</a:t>
            </a:r>
          </a:p>
        </p:txBody>
      </p:sp>
      <p:sp>
        <p:nvSpPr>
          <p:cNvPr id="18436" name="未知"/>
          <p:cNvSpPr/>
          <p:nvPr/>
        </p:nvSpPr>
        <p:spPr bwMode="auto">
          <a:xfrm>
            <a:off x="827088" y="3357563"/>
            <a:ext cx="5545137" cy="815975"/>
          </a:xfrm>
          <a:custGeom>
            <a:avLst/>
            <a:gdLst>
              <a:gd name="T0" fmla="*/ 0 w 3493"/>
              <a:gd name="T1" fmla="*/ 106 h 514"/>
              <a:gd name="T2" fmla="*/ 182 w 3493"/>
              <a:gd name="T3" fmla="*/ 15 h 514"/>
              <a:gd name="T4" fmla="*/ 363 w 3493"/>
              <a:gd name="T5" fmla="*/ 15 h 514"/>
              <a:gd name="T6" fmla="*/ 590 w 3493"/>
              <a:gd name="T7" fmla="*/ 60 h 514"/>
              <a:gd name="T8" fmla="*/ 862 w 3493"/>
              <a:gd name="T9" fmla="*/ 106 h 514"/>
              <a:gd name="T10" fmla="*/ 1180 w 3493"/>
              <a:gd name="T11" fmla="*/ 60 h 514"/>
              <a:gd name="T12" fmla="*/ 1407 w 3493"/>
              <a:gd name="T13" fmla="*/ 15 h 514"/>
              <a:gd name="T14" fmla="*/ 1769 w 3493"/>
              <a:gd name="T15" fmla="*/ 15 h 514"/>
              <a:gd name="T16" fmla="*/ 2042 w 3493"/>
              <a:gd name="T17" fmla="*/ 106 h 514"/>
              <a:gd name="T18" fmla="*/ 2268 w 3493"/>
              <a:gd name="T19" fmla="*/ 60 h 514"/>
              <a:gd name="T20" fmla="*/ 2586 w 3493"/>
              <a:gd name="T21" fmla="*/ 151 h 514"/>
              <a:gd name="T22" fmla="*/ 2858 w 3493"/>
              <a:gd name="T23" fmla="*/ 287 h 514"/>
              <a:gd name="T24" fmla="*/ 3130 w 3493"/>
              <a:gd name="T25" fmla="*/ 468 h 514"/>
              <a:gd name="T26" fmla="*/ 3493 w 3493"/>
              <a:gd name="T27" fmla="*/ 514 h 5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93"/>
              <a:gd name="T43" fmla="*/ 0 h 514"/>
              <a:gd name="T44" fmla="*/ 3493 w 3493"/>
              <a:gd name="T45" fmla="*/ 514 h 5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93" h="514">
                <a:moveTo>
                  <a:pt x="0" y="106"/>
                </a:moveTo>
                <a:cubicBezTo>
                  <a:pt x="61" y="68"/>
                  <a:pt x="122" y="30"/>
                  <a:pt x="182" y="15"/>
                </a:cubicBezTo>
                <a:cubicBezTo>
                  <a:pt x="242" y="0"/>
                  <a:pt x="295" y="8"/>
                  <a:pt x="363" y="15"/>
                </a:cubicBezTo>
                <a:cubicBezTo>
                  <a:pt x="431" y="22"/>
                  <a:pt x="507" y="45"/>
                  <a:pt x="590" y="60"/>
                </a:cubicBezTo>
                <a:cubicBezTo>
                  <a:pt x="673" y="75"/>
                  <a:pt x="764" y="106"/>
                  <a:pt x="862" y="106"/>
                </a:cubicBezTo>
                <a:cubicBezTo>
                  <a:pt x="960" y="106"/>
                  <a:pt x="1089" y="75"/>
                  <a:pt x="1180" y="60"/>
                </a:cubicBezTo>
                <a:cubicBezTo>
                  <a:pt x="1271" y="45"/>
                  <a:pt x="1309" y="22"/>
                  <a:pt x="1407" y="15"/>
                </a:cubicBezTo>
                <a:cubicBezTo>
                  <a:pt x="1505" y="8"/>
                  <a:pt x="1663" y="0"/>
                  <a:pt x="1769" y="15"/>
                </a:cubicBezTo>
                <a:cubicBezTo>
                  <a:pt x="1875" y="30"/>
                  <a:pt x="1959" y="99"/>
                  <a:pt x="2042" y="106"/>
                </a:cubicBezTo>
                <a:cubicBezTo>
                  <a:pt x="2125" y="113"/>
                  <a:pt x="2177" y="52"/>
                  <a:pt x="2268" y="60"/>
                </a:cubicBezTo>
                <a:cubicBezTo>
                  <a:pt x="2359" y="68"/>
                  <a:pt x="2488" y="113"/>
                  <a:pt x="2586" y="151"/>
                </a:cubicBezTo>
                <a:cubicBezTo>
                  <a:pt x="2684" y="189"/>
                  <a:pt x="2767" y="234"/>
                  <a:pt x="2858" y="287"/>
                </a:cubicBezTo>
                <a:cubicBezTo>
                  <a:pt x="2949" y="340"/>
                  <a:pt x="3024" y="430"/>
                  <a:pt x="3130" y="468"/>
                </a:cubicBezTo>
                <a:cubicBezTo>
                  <a:pt x="3236" y="506"/>
                  <a:pt x="3425" y="506"/>
                  <a:pt x="3493" y="514"/>
                </a:cubicBezTo>
              </a:path>
            </a:pathLst>
          </a:custGeom>
          <a:noFill/>
          <a:ln w="762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37" name="未知"/>
          <p:cNvSpPr/>
          <p:nvPr/>
        </p:nvSpPr>
        <p:spPr bwMode="auto">
          <a:xfrm>
            <a:off x="6445250" y="4173538"/>
            <a:ext cx="935038" cy="479425"/>
          </a:xfrm>
          <a:custGeom>
            <a:avLst/>
            <a:gdLst>
              <a:gd name="T0" fmla="*/ 0 w 771"/>
              <a:gd name="T1" fmla="*/ 0 h 317"/>
              <a:gd name="T2" fmla="*/ 90 w 771"/>
              <a:gd name="T3" fmla="*/ 45 h 317"/>
              <a:gd name="T4" fmla="*/ 226 w 771"/>
              <a:gd name="T5" fmla="*/ 136 h 317"/>
              <a:gd name="T6" fmla="*/ 362 w 771"/>
              <a:gd name="T7" fmla="*/ 136 h 317"/>
              <a:gd name="T8" fmla="*/ 498 w 771"/>
              <a:gd name="T9" fmla="*/ 181 h 317"/>
              <a:gd name="T10" fmla="*/ 635 w 771"/>
              <a:gd name="T11" fmla="*/ 181 h 317"/>
              <a:gd name="T12" fmla="*/ 680 w 771"/>
              <a:gd name="T13" fmla="*/ 227 h 317"/>
              <a:gd name="T14" fmla="*/ 771 w 771"/>
              <a:gd name="T15" fmla="*/ 317 h 317"/>
              <a:gd name="T16" fmla="*/ 0 60000 65536"/>
              <a:gd name="T17" fmla="*/ 0 60000 65536"/>
              <a:gd name="T18" fmla="*/ 0 60000 65536"/>
              <a:gd name="T19" fmla="*/ 0 60000 65536"/>
              <a:gd name="T20" fmla="*/ 0 60000 65536"/>
              <a:gd name="T21" fmla="*/ 0 60000 65536"/>
              <a:gd name="T22" fmla="*/ 0 60000 65536"/>
              <a:gd name="T23" fmla="*/ 0 60000 65536"/>
              <a:gd name="T24" fmla="*/ 0 w 771"/>
              <a:gd name="T25" fmla="*/ 0 h 317"/>
              <a:gd name="T26" fmla="*/ 771 w 771"/>
              <a:gd name="T27" fmla="*/ 317 h 3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71" h="317">
                <a:moveTo>
                  <a:pt x="0" y="0"/>
                </a:moveTo>
                <a:cubicBezTo>
                  <a:pt x="26" y="11"/>
                  <a:pt x="53" y="22"/>
                  <a:pt x="90" y="45"/>
                </a:cubicBezTo>
                <a:cubicBezTo>
                  <a:pt x="127" y="68"/>
                  <a:pt x="181" y="121"/>
                  <a:pt x="226" y="136"/>
                </a:cubicBezTo>
                <a:cubicBezTo>
                  <a:pt x="271" y="151"/>
                  <a:pt x="317" y="129"/>
                  <a:pt x="362" y="136"/>
                </a:cubicBezTo>
                <a:cubicBezTo>
                  <a:pt x="407" y="143"/>
                  <a:pt x="453" y="174"/>
                  <a:pt x="498" y="181"/>
                </a:cubicBezTo>
                <a:cubicBezTo>
                  <a:pt x="543" y="188"/>
                  <a:pt x="605" y="173"/>
                  <a:pt x="635" y="181"/>
                </a:cubicBezTo>
                <a:cubicBezTo>
                  <a:pt x="665" y="189"/>
                  <a:pt x="657" y="204"/>
                  <a:pt x="680" y="227"/>
                </a:cubicBezTo>
                <a:cubicBezTo>
                  <a:pt x="703" y="250"/>
                  <a:pt x="737" y="283"/>
                  <a:pt x="771" y="317"/>
                </a:cubicBezTo>
              </a:path>
            </a:pathLst>
          </a:custGeom>
          <a:noFill/>
          <a:ln w="76200">
            <a:solidFill>
              <a:srgbClr val="FF0066"/>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38" name="未知"/>
          <p:cNvSpPr/>
          <p:nvPr/>
        </p:nvSpPr>
        <p:spPr bwMode="auto">
          <a:xfrm>
            <a:off x="2341563" y="4964113"/>
            <a:ext cx="5038725" cy="1081087"/>
          </a:xfrm>
          <a:custGeom>
            <a:avLst/>
            <a:gdLst>
              <a:gd name="T0" fmla="*/ 3719 w 3719"/>
              <a:gd name="T1" fmla="*/ 0 h 734"/>
              <a:gd name="T2" fmla="*/ 3674 w 3719"/>
              <a:gd name="T3" fmla="*/ 182 h 734"/>
              <a:gd name="T4" fmla="*/ 3538 w 3719"/>
              <a:gd name="T5" fmla="*/ 182 h 734"/>
              <a:gd name="T6" fmla="*/ 3402 w 3719"/>
              <a:gd name="T7" fmla="*/ 182 h 734"/>
              <a:gd name="T8" fmla="*/ 3356 w 3719"/>
              <a:gd name="T9" fmla="*/ 273 h 734"/>
              <a:gd name="T10" fmla="*/ 3220 w 3719"/>
              <a:gd name="T11" fmla="*/ 318 h 734"/>
              <a:gd name="T12" fmla="*/ 3084 w 3719"/>
              <a:gd name="T13" fmla="*/ 273 h 734"/>
              <a:gd name="T14" fmla="*/ 2857 w 3719"/>
              <a:gd name="T15" fmla="*/ 318 h 734"/>
              <a:gd name="T16" fmla="*/ 2721 w 3719"/>
              <a:gd name="T17" fmla="*/ 409 h 734"/>
              <a:gd name="T18" fmla="*/ 2631 w 3719"/>
              <a:gd name="T19" fmla="*/ 545 h 734"/>
              <a:gd name="T20" fmla="*/ 2449 w 3719"/>
              <a:gd name="T21" fmla="*/ 681 h 734"/>
              <a:gd name="T22" fmla="*/ 2222 w 3719"/>
              <a:gd name="T23" fmla="*/ 681 h 734"/>
              <a:gd name="T24" fmla="*/ 1905 w 3719"/>
              <a:gd name="T25" fmla="*/ 681 h 734"/>
              <a:gd name="T26" fmla="*/ 1270 w 3719"/>
              <a:gd name="T27" fmla="*/ 545 h 734"/>
              <a:gd name="T28" fmla="*/ 907 w 3719"/>
              <a:gd name="T29" fmla="*/ 681 h 734"/>
              <a:gd name="T30" fmla="*/ 544 w 3719"/>
              <a:gd name="T31" fmla="*/ 726 h 734"/>
              <a:gd name="T32" fmla="*/ 91 w 3719"/>
              <a:gd name="T33" fmla="*/ 726 h 734"/>
              <a:gd name="T34" fmla="*/ 0 w 3719"/>
              <a:gd name="T35" fmla="*/ 681 h 7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19"/>
              <a:gd name="T55" fmla="*/ 0 h 734"/>
              <a:gd name="T56" fmla="*/ 3719 w 3719"/>
              <a:gd name="T57" fmla="*/ 734 h 7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19" h="734">
                <a:moveTo>
                  <a:pt x="3719" y="0"/>
                </a:moveTo>
                <a:cubicBezTo>
                  <a:pt x="3711" y="76"/>
                  <a:pt x="3704" y="152"/>
                  <a:pt x="3674" y="182"/>
                </a:cubicBezTo>
                <a:cubicBezTo>
                  <a:pt x="3644" y="212"/>
                  <a:pt x="3583" y="182"/>
                  <a:pt x="3538" y="182"/>
                </a:cubicBezTo>
                <a:cubicBezTo>
                  <a:pt x="3493" y="182"/>
                  <a:pt x="3432" y="167"/>
                  <a:pt x="3402" y="182"/>
                </a:cubicBezTo>
                <a:cubicBezTo>
                  <a:pt x="3372" y="197"/>
                  <a:pt x="3386" y="250"/>
                  <a:pt x="3356" y="273"/>
                </a:cubicBezTo>
                <a:cubicBezTo>
                  <a:pt x="3326" y="296"/>
                  <a:pt x="3265" y="318"/>
                  <a:pt x="3220" y="318"/>
                </a:cubicBezTo>
                <a:cubicBezTo>
                  <a:pt x="3175" y="318"/>
                  <a:pt x="3144" y="273"/>
                  <a:pt x="3084" y="273"/>
                </a:cubicBezTo>
                <a:cubicBezTo>
                  <a:pt x="3024" y="273"/>
                  <a:pt x="2918" y="295"/>
                  <a:pt x="2857" y="318"/>
                </a:cubicBezTo>
                <a:cubicBezTo>
                  <a:pt x="2796" y="341"/>
                  <a:pt x="2759" y="371"/>
                  <a:pt x="2721" y="409"/>
                </a:cubicBezTo>
                <a:cubicBezTo>
                  <a:pt x="2683" y="447"/>
                  <a:pt x="2676" y="500"/>
                  <a:pt x="2631" y="545"/>
                </a:cubicBezTo>
                <a:cubicBezTo>
                  <a:pt x="2586" y="590"/>
                  <a:pt x="2517" y="658"/>
                  <a:pt x="2449" y="681"/>
                </a:cubicBezTo>
                <a:cubicBezTo>
                  <a:pt x="2381" y="704"/>
                  <a:pt x="2313" y="681"/>
                  <a:pt x="2222" y="681"/>
                </a:cubicBezTo>
                <a:cubicBezTo>
                  <a:pt x="2131" y="681"/>
                  <a:pt x="2064" y="704"/>
                  <a:pt x="1905" y="681"/>
                </a:cubicBezTo>
                <a:cubicBezTo>
                  <a:pt x="1746" y="658"/>
                  <a:pt x="1436" y="545"/>
                  <a:pt x="1270" y="545"/>
                </a:cubicBezTo>
                <a:cubicBezTo>
                  <a:pt x="1104" y="545"/>
                  <a:pt x="1028" y="651"/>
                  <a:pt x="907" y="681"/>
                </a:cubicBezTo>
                <a:cubicBezTo>
                  <a:pt x="786" y="711"/>
                  <a:pt x="680" y="719"/>
                  <a:pt x="544" y="726"/>
                </a:cubicBezTo>
                <a:cubicBezTo>
                  <a:pt x="408" y="733"/>
                  <a:pt x="182" y="734"/>
                  <a:pt x="91" y="726"/>
                </a:cubicBezTo>
                <a:cubicBezTo>
                  <a:pt x="0" y="718"/>
                  <a:pt x="15" y="696"/>
                  <a:pt x="0" y="681"/>
                </a:cubicBezTo>
              </a:path>
            </a:pathLst>
          </a:custGeom>
          <a:noFill/>
          <a:ln w="76200" cap="rnd">
            <a:solidFill>
              <a:schemeClr val="tx1"/>
            </a:solidFill>
            <a:prstDash val="sysDot"/>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39" name="未知"/>
          <p:cNvSpPr/>
          <p:nvPr/>
        </p:nvSpPr>
        <p:spPr bwMode="auto">
          <a:xfrm>
            <a:off x="827088" y="5541963"/>
            <a:ext cx="1441450" cy="431800"/>
          </a:xfrm>
          <a:custGeom>
            <a:avLst/>
            <a:gdLst>
              <a:gd name="T0" fmla="*/ 0 w 908"/>
              <a:gd name="T1" fmla="*/ 0 h 272"/>
              <a:gd name="T2" fmla="*/ 182 w 908"/>
              <a:gd name="T3" fmla="*/ 90 h 272"/>
              <a:gd name="T4" fmla="*/ 318 w 908"/>
              <a:gd name="T5" fmla="*/ 90 h 272"/>
              <a:gd name="T6" fmla="*/ 454 w 908"/>
              <a:gd name="T7" fmla="*/ 90 h 272"/>
              <a:gd name="T8" fmla="*/ 590 w 908"/>
              <a:gd name="T9" fmla="*/ 181 h 272"/>
              <a:gd name="T10" fmla="*/ 636 w 908"/>
              <a:gd name="T11" fmla="*/ 226 h 272"/>
              <a:gd name="T12" fmla="*/ 772 w 908"/>
              <a:gd name="T13" fmla="*/ 181 h 272"/>
              <a:gd name="T14" fmla="*/ 908 w 908"/>
              <a:gd name="T15" fmla="*/ 272 h 272"/>
              <a:gd name="T16" fmla="*/ 0 60000 65536"/>
              <a:gd name="T17" fmla="*/ 0 60000 65536"/>
              <a:gd name="T18" fmla="*/ 0 60000 65536"/>
              <a:gd name="T19" fmla="*/ 0 60000 65536"/>
              <a:gd name="T20" fmla="*/ 0 60000 65536"/>
              <a:gd name="T21" fmla="*/ 0 60000 65536"/>
              <a:gd name="T22" fmla="*/ 0 60000 65536"/>
              <a:gd name="T23" fmla="*/ 0 60000 65536"/>
              <a:gd name="T24" fmla="*/ 0 w 908"/>
              <a:gd name="T25" fmla="*/ 0 h 272"/>
              <a:gd name="T26" fmla="*/ 908 w 908"/>
              <a:gd name="T27" fmla="*/ 272 h 2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8" h="272">
                <a:moveTo>
                  <a:pt x="0" y="0"/>
                </a:moveTo>
                <a:cubicBezTo>
                  <a:pt x="64" y="37"/>
                  <a:pt x="129" y="75"/>
                  <a:pt x="182" y="90"/>
                </a:cubicBezTo>
                <a:cubicBezTo>
                  <a:pt x="235" y="105"/>
                  <a:pt x="273" y="90"/>
                  <a:pt x="318" y="90"/>
                </a:cubicBezTo>
                <a:cubicBezTo>
                  <a:pt x="363" y="90"/>
                  <a:pt x="409" y="75"/>
                  <a:pt x="454" y="90"/>
                </a:cubicBezTo>
                <a:cubicBezTo>
                  <a:pt x="499" y="105"/>
                  <a:pt x="560" y="158"/>
                  <a:pt x="590" y="181"/>
                </a:cubicBezTo>
                <a:cubicBezTo>
                  <a:pt x="620" y="204"/>
                  <a:pt x="606" y="226"/>
                  <a:pt x="636" y="226"/>
                </a:cubicBezTo>
                <a:cubicBezTo>
                  <a:pt x="666" y="226"/>
                  <a:pt x="727" y="173"/>
                  <a:pt x="772" y="181"/>
                </a:cubicBezTo>
                <a:cubicBezTo>
                  <a:pt x="817" y="189"/>
                  <a:pt x="862" y="230"/>
                  <a:pt x="908" y="272"/>
                </a:cubicBezTo>
              </a:path>
            </a:pathLst>
          </a:custGeom>
          <a:noFill/>
          <a:ln w="76200">
            <a:solidFill>
              <a:srgbClr val="FF0066"/>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40" name="Text Box 8"/>
          <p:cNvSpPr txBox="1">
            <a:spLocks noChangeArrowheads="1"/>
          </p:cNvSpPr>
          <p:nvPr/>
        </p:nvSpPr>
        <p:spPr bwMode="auto">
          <a:xfrm>
            <a:off x="323850" y="3381375"/>
            <a:ext cx="503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prstClr val="black"/>
                </a:solidFill>
              </a:rPr>
              <a:t>A</a:t>
            </a:r>
            <a:endParaRPr lang="en-US" altLang="zh-CN" sz="2800" b="1">
              <a:solidFill>
                <a:prstClr val="black"/>
              </a:solidFill>
            </a:endParaRPr>
          </a:p>
        </p:txBody>
      </p:sp>
      <p:sp>
        <p:nvSpPr>
          <p:cNvPr id="18441" name="Text Box 9"/>
          <p:cNvSpPr txBox="1">
            <a:spLocks noChangeArrowheads="1"/>
          </p:cNvSpPr>
          <p:nvPr/>
        </p:nvSpPr>
        <p:spPr bwMode="auto">
          <a:xfrm>
            <a:off x="323850" y="5326063"/>
            <a:ext cx="5032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zh-CN" sz="2800" b="1">
                <a:solidFill>
                  <a:prstClr val="black"/>
                </a:solidFill>
              </a:rPr>
              <a:t>B</a:t>
            </a:r>
            <a:endParaRPr lang="en-US" altLang="zh-CN" sz="2800" b="1">
              <a:solidFill>
                <a:prstClr val="black"/>
              </a:solidFill>
            </a:endParaRPr>
          </a:p>
        </p:txBody>
      </p:sp>
      <p:sp>
        <p:nvSpPr>
          <p:cNvPr id="18442" name="Text Box 10"/>
          <p:cNvSpPr txBox="1">
            <a:spLocks noChangeArrowheads="1"/>
          </p:cNvSpPr>
          <p:nvPr/>
        </p:nvSpPr>
        <p:spPr bwMode="auto">
          <a:xfrm>
            <a:off x="2339975" y="3525838"/>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铁路</a:t>
            </a:r>
            <a:r>
              <a:rPr lang="zh-CN" altLang="zh-CN" sz="2800" b="1">
                <a:solidFill>
                  <a:srgbClr val="000099"/>
                </a:solidFill>
                <a:latin typeface="华文楷体" pitchFamily="2" charset="-122"/>
                <a:ea typeface="华文楷体" pitchFamily="2" charset="-122"/>
              </a:rPr>
              <a:t>120km</a:t>
            </a:r>
            <a:endParaRPr lang="en-US" altLang="zh-CN" sz="2800" b="1">
              <a:solidFill>
                <a:srgbClr val="000099"/>
              </a:solidFill>
              <a:latin typeface="华文楷体" pitchFamily="2" charset="-122"/>
              <a:ea typeface="华文楷体" pitchFamily="2" charset="-122"/>
            </a:endParaRPr>
          </a:p>
        </p:txBody>
      </p:sp>
      <p:sp>
        <p:nvSpPr>
          <p:cNvPr id="18443" name="Text Box 11"/>
          <p:cNvSpPr txBox="1">
            <a:spLocks noChangeArrowheads="1"/>
          </p:cNvSpPr>
          <p:nvPr/>
        </p:nvSpPr>
        <p:spPr bwMode="auto">
          <a:xfrm>
            <a:off x="6300788" y="3668713"/>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FF33CC"/>
                </a:solidFill>
                <a:latin typeface="华文楷体" pitchFamily="2" charset="-122"/>
                <a:ea typeface="华文楷体" pitchFamily="2" charset="-122"/>
              </a:rPr>
              <a:t>公路</a:t>
            </a:r>
            <a:r>
              <a:rPr lang="zh-CN" altLang="zh-CN" sz="2800" b="1">
                <a:solidFill>
                  <a:srgbClr val="FF33CC"/>
                </a:solidFill>
                <a:latin typeface="华文楷体" pitchFamily="2" charset="-122"/>
                <a:ea typeface="华文楷体" pitchFamily="2" charset="-122"/>
              </a:rPr>
              <a:t>10km</a:t>
            </a:r>
            <a:endParaRPr lang="en-US" altLang="zh-CN" sz="2800" b="1">
              <a:solidFill>
                <a:srgbClr val="FF33CC"/>
              </a:solidFill>
              <a:latin typeface="华文楷体" pitchFamily="2" charset="-122"/>
              <a:ea typeface="华文楷体" pitchFamily="2" charset="-122"/>
            </a:endParaRPr>
          </a:p>
        </p:txBody>
      </p:sp>
      <p:sp>
        <p:nvSpPr>
          <p:cNvPr id="18444" name="Text Box 12"/>
          <p:cNvSpPr txBox="1">
            <a:spLocks noChangeArrowheads="1"/>
          </p:cNvSpPr>
          <p:nvPr/>
        </p:nvSpPr>
        <p:spPr bwMode="auto">
          <a:xfrm>
            <a:off x="468313" y="5876925"/>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FF33CC"/>
                </a:solidFill>
                <a:latin typeface="华文楷体" pitchFamily="2" charset="-122"/>
                <a:ea typeface="华文楷体" pitchFamily="2" charset="-122"/>
              </a:rPr>
              <a:t>公路</a:t>
            </a:r>
            <a:r>
              <a:rPr lang="zh-CN" altLang="zh-CN" sz="2800" b="1">
                <a:solidFill>
                  <a:srgbClr val="FF33CC"/>
                </a:solidFill>
                <a:latin typeface="华文楷体" pitchFamily="2" charset="-122"/>
                <a:ea typeface="华文楷体" pitchFamily="2" charset="-122"/>
              </a:rPr>
              <a:t>20km</a:t>
            </a:r>
            <a:endParaRPr lang="en-US" altLang="zh-CN" sz="2800" b="1">
              <a:solidFill>
                <a:srgbClr val="FF33CC"/>
              </a:solidFill>
              <a:latin typeface="华文楷体" pitchFamily="2" charset="-122"/>
              <a:ea typeface="华文楷体" pitchFamily="2" charset="-122"/>
            </a:endParaRPr>
          </a:p>
        </p:txBody>
      </p:sp>
      <p:sp>
        <p:nvSpPr>
          <p:cNvPr id="18445" name="Text Box 13"/>
          <p:cNvSpPr txBox="1">
            <a:spLocks noChangeArrowheads="1"/>
          </p:cNvSpPr>
          <p:nvPr/>
        </p:nvSpPr>
        <p:spPr bwMode="auto">
          <a:xfrm>
            <a:off x="3635375" y="6021388"/>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铁路</a:t>
            </a:r>
            <a:r>
              <a:rPr lang="zh-CN" altLang="zh-CN" sz="2800" b="1">
                <a:solidFill>
                  <a:srgbClr val="000099"/>
                </a:solidFill>
                <a:latin typeface="华文楷体" pitchFamily="2" charset="-122"/>
                <a:ea typeface="华文楷体" pitchFamily="2" charset="-122"/>
              </a:rPr>
              <a:t>110km</a:t>
            </a:r>
            <a:endParaRPr lang="en-US" altLang="zh-CN" sz="2800" b="1">
              <a:solidFill>
                <a:srgbClr val="000099"/>
              </a:solidFill>
              <a:latin typeface="华文楷体" pitchFamily="2" charset="-122"/>
              <a:ea typeface="华文楷体" pitchFamily="2" charset="-122"/>
            </a:endParaRPr>
          </a:p>
        </p:txBody>
      </p:sp>
      <p:sp>
        <p:nvSpPr>
          <p:cNvPr id="18446" name="Text Box 14"/>
          <p:cNvSpPr txBox="1">
            <a:spLocks noChangeArrowheads="1"/>
          </p:cNvSpPr>
          <p:nvPr/>
        </p:nvSpPr>
        <p:spPr bwMode="auto">
          <a:xfrm>
            <a:off x="7307263" y="4508500"/>
            <a:ext cx="2089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800" b="1">
                <a:solidFill>
                  <a:srgbClr val="000099"/>
                </a:solidFill>
                <a:latin typeface="华文楷体" pitchFamily="2" charset="-122"/>
                <a:ea typeface="华文楷体" pitchFamily="2" charset="-122"/>
              </a:rPr>
              <a:t>银溪化工厂</a:t>
            </a:r>
          </a:p>
        </p:txBody>
      </p:sp>
      <p:sp>
        <p:nvSpPr>
          <p:cNvPr id="18447" name="Oval 15"/>
          <p:cNvSpPr>
            <a:spLocks noChangeArrowheads="1"/>
          </p:cNvSpPr>
          <p:nvPr/>
        </p:nvSpPr>
        <p:spPr bwMode="auto">
          <a:xfrm>
            <a:off x="7307263" y="4724400"/>
            <a:ext cx="144462" cy="144463"/>
          </a:xfrm>
          <a:prstGeom prst="ellipse">
            <a:avLst/>
          </a:prstGeom>
          <a:solidFill>
            <a:srgbClr val="66CC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48" name="Oval 16"/>
          <p:cNvSpPr>
            <a:spLocks noChangeArrowheads="1"/>
          </p:cNvSpPr>
          <p:nvPr/>
        </p:nvSpPr>
        <p:spPr bwMode="auto">
          <a:xfrm>
            <a:off x="611188" y="3429000"/>
            <a:ext cx="217487" cy="215900"/>
          </a:xfrm>
          <a:prstGeom prst="ellipse">
            <a:avLst/>
          </a:prstGeom>
          <a:gradFill rotWithShape="1">
            <a:gsLst>
              <a:gs pos="0">
                <a:srgbClr val="FFFFFF"/>
              </a:gs>
              <a:gs pos="100000">
                <a:srgbClr val="660066"/>
              </a:gs>
            </a:gsLst>
            <a:path path="shape">
              <a:fillToRect l="50000" t="50000" r="50000" b="50000"/>
            </a:path>
          </a:gra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8449" name="Rectangle 17"/>
          <p:cNvSpPr>
            <a:spLocks noChangeArrowheads="1"/>
          </p:cNvSpPr>
          <p:nvPr/>
        </p:nvSpPr>
        <p:spPr bwMode="auto">
          <a:xfrm>
            <a:off x="-177800" y="-239713"/>
            <a:ext cx="2660650" cy="1016001"/>
          </a:xfrm>
          <a:prstGeom prst="rect">
            <a:avLst/>
          </a:prstGeom>
          <a:noFill/>
          <a:ln w="9525">
            <a:noFill/>
            <a:miter lim="800000"/>
          </a:ln>
        </p:spPr>
        <p:txBody>
          <a:bodyPr anchor="ctr"/>
          <a:lstStyle/>
          <a:p>
            <a:pPr algn="ctr">
              <a:defRPr/>
            </a:pPr>
            <a:r>
              <a:rPr lang="zh-CN" altLang="en-US" sz="4400" b="1" i="1" u="sng">
                <a:solidFill>
                  <a:srgbClr val="FF3300"/>
                </a:solidFill>
                <a:effectLst>
                  <a:outerShdw blurRad="38100" dist="38100" dir="2700000" algn="tl">
                    <a:srgbClr val="000000"/>
                  </a:outerShdw>
                </a:effectLst>
              </a:rPr>
              <a:t>问题</a:t>
            </a:r>
            <a:r>
              <a:rPr lang="zh-CN" altLang="zh-CN" sz="4400" b="1" i="1" u="sng">
                <a:solidFill>
                  <a:srgbClr val="FF3300"/>
                </a:solidFill>
                <a:effectLst>
                  <a:outerShdw blurRad="38100" dist="38100" dir="2700000" algn="tl">
                    <a:srgbClr val="000000"/>
                  </a:outerShdw>
                </a:effectLst>
              </a:rPr>
              <a:t>3</a:t>
            </a:r>
            <a:endParaRPr lang="en-US" altLang="zh-CN" sz="4400" b="1" i="1" u="sng">
              <a:solidFill>
                <a:srgbClr val="FF3300"/>
              </a:solidFill>
              <a:effectLst>
                <a:outerShdw blurRad="38100" dist="38100" dir="2700000" algn="tl">
                  <a:srgbClr val="000000"/>
                </a:outerShdw>
              </a:effectLst>
            </a:endParaRPr>
          </a:p>
        </p:txBody>
      </p:sp>
    </p:spTree>
    <p:extLst>
      <p:ext uri="{BB962C8B-B14F-4D97-AF65-F5344CB8AC3E}">
        <p14:creationId xmlns:p14="http://schemas.microsoft.com/office/powerpoint/2010/main" val="217569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indefinite"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indefinite" fill="hold">
                                          <p:stCondLst>
                                            <p:cond delay="0"/>
                                          </p:stCondLst>
                                        </p:cTn>
                                        <p:tgtEl>
                                          <p:spTgt spid="18436"/>
                                        </p:tgtEl>
                                        <p:attrNameLst>
                                          <p:attrName>style.visibility</p:attrName>
                                        </p:attrNameLst>
                                      </p:cBhvr>
                                      <p:to>
                                        <p:strVal val="visible"/>
                                      </p:to>
                                    </p:set>
                                    <p:animEffect transition="in" filter="dissolve">
                                      <p:cBhvr>
                                        <p:cTn id="11" dur="500"/>
                                        <p:tgtEl>
                                          <p:spTgt spid="18436"/>
                                        </p:tgtEl>
                                      </p:cBhvr>
                                    </p:animEffect>
                                  </p:childTnLst>
                                </p:cTn>
                              </p:par>
                              <p:par>
                                <p:cTn id="12" presetID="9" presetClass="entr" presetSubtype="0" fill="hold" grpId="0" nodeType="withEffect">
                                  <p:stCondLst>
                                    <p:cond delay="0"/>
                                  </p:stCondLst>
                                  <p:childTnLst>
                                    <p:set>
                                      <p:cBhvr>
                                        <p:cTn id="13" dur="indefinite" fill="hold">
                                          <p:stCondLst>
                                            <p:cond delay="0"/>
                                          </p:stCondLst>
                                        </p:cTn>
                                        <p:tgtEl>
                                          <p:spTgt spid="18437"/>
                                        </p:tgtEl>
                                        <p:attrNameLst>
                                          <p:attrName>style.visibility</p:attrName>
                                        </p:attrNameLst>
                                      </p:cBhvr>
                                      <p:to>
                                        <p:strVal val="visible"/>
                                      </p:to>
                                    </p:set>
                                    <p:animEffect transition="in" filter="dissolve">
                                      <p:cBhvr>
                                        <p:cTn id="14" dur="500"/>
                                        <p:tgtEl>
                                          <p:spTgt spid="18437"/>
                                        </p:tgtEl>
                                      </p:cBhvr>
                                    </p:animEffect>
                                  </p:childTnLst>
                                </p:cTn>
                              </p:par>
                              <p:par>
                                <p:cTn id="15" presetID="9" presetClass="entr" presetSubtype="0" fill="hold" grpId="0" nodeType="withEffect">
                                  <p:stCondLst>
                                    <p:cond delay="0"/>
                                  </p:stCondLst>
                                  <p:childTnLst>
                                    <p:set>
                                      <p:cBhvr>
                                        <p:cTn id="16" dur="indefinite" fill="hold">
                                          <p:stCondLst>
                                            <p:cond delay="0"/>
                                          </p:stCondLst>
                                        </p:cTn>
                                        <p:tgtEl>
                                          <p:spTgt spid="18438"/>
                                        </p:tgtEl>
                                        <p:attrNameLst>
                                          <p:attrName>style.visibility</p:attrName>
                                        </p:attrNameLst>
                                      </p:cBhvr>
                                      <p:to>
                                        <p:strVal val="visible"/>
                                      </p:to>
                                    </p:set>
                                    <p:animEffect transition="in" filter="dissolve">
                                      <p:cBhvr>
                                        <p:cTn id="17" dur="500"/>
                                        <p:tgtEl>
                                          <p:spTgt spid="18438"/>
                                        </p:tgtEl>
                                      </p:cBhvr>
                                    </p:animEffect>
                                  </p:childTnLst>
                                </p:cTn>
                              </p:par>
                              <p:par>
                                <p:cTn id="18" presetID="9" presetClass="entr" presetSubtype="0" fill="hold" grpId="0" nodeType="withEffect">
                                  <p:stCondLst>
                                    <p:cond delay="0"/>
                                  </p:stCondLst>
                                  <p:childTnLst>
                                    <p:set>
                                      <p:cBhvr>
                                        <p:cTn id="19" dur="indefinite" fill="hold">
                                          <p:stCondLst>
                                            <p:cond delay="0"/>
                                          </p:stCondLst>
                                        </p:cTn>
                                        <p:tgtEl>
                                          <p:spTgt spid="18439"/>
                                        </p:tgtEl>
                                        <p:attrNameLst>
                                          <p:attrName>style.visibility</p:attrName>
                                        </p:attrNameLst>
                                      </p:cBhvr>
                                      <p:to>
                                        <p:strVal val="visible"/>
                                      </p:to>
                                    </p:set>
                                    <p:animEffect transition="in" filter="dissolve">
                                      <p:cBhvr>
                                        <p:cTn id="20" dur="500"/>
                                        <p:tgtEl>
                                          <p:spTgt spid="18439"/>
                                        </p:tgtEl>
                                      </p:cBhvr>
                                    </p:animEffect>
                                  </p:childTnLst>
                                </p:cTn>
                              </p:par>
                              <p:par>
                                <p:cTn id="21" presetID="9" presetClass="entr" presetSubtype="0" fill="hold" grpId="0" nodeType="withEffect">
                                  <p:stCondLst>
                                    <p:cond delay="0"/>
                                  </p:stCondLst>
                                  <p:childTnLst>
                                    <p:set>
                                      <p:cBhvr>
                                        <p:cTn id="22" dur="indefinite" fill="hold">
                                          <p:stCondLst>
                                            <p:cond delay="0"/>
                                          </p:stCondLst>
                                        </p:cTn>
                                        <p:tgtEl>
                                          <p:spTgt spid="18440"/>
                                        </p:tgtEl>
                                        <p:attrNameLst>
                                          <p:attrName>style.visibility</p:attrName>
                                        </p:attrNameLst>
                                      </p:cBhvr>
                                      <p:to>
                                        <p:strVal val="visible"/>
                                      </p:to>
                                    </p:set>
                                    <p:animEffect transition="in" filter="dissolve">
                                      <p:cBhvr>
                                        <p:cTn id="23" dur="500"/>
                                        <p:tgtEl>
                                          <p:spTgt spid="18440"/>
                                        </p:tgtEl>
                                      </p:cBhvr>
                                    </p:animEffect>
                                  </p:childTnLst>
                                </p:cTn>
                              </p:par>
                              <p:par>
                                <p:cTn id="24" presetID="9" presetClass="entr" presetSubtype="0" fill="hold" grpId="0" nodeType="withEffect">
                                  <p:stCondLst>
                                    <p:cond delay="0"/>
                                  </p:stCondLst>
                                  <p:childTnLst>
                                    <p:set>
                                      <p:cBhvr>
                                        <p:cTn id="25" dur="indefinite" fill="hold">
                                          <p:stCondLst>
                                            <p:cond delay="0"/>
                                          </p:stCondLst>
                                        </p:cTn>
                                        <p:tgtEl>
                                          <p:spTgt spid="18441"/>
                                        </p:tgtEl>
                                        <p:attrNameLst>
                                          <p:attrName>style.visibility</p:attrName>
                                        </p:attrNameLst>
                                      </p:cBhvr>
                                      <p:to>
                                        <p:strVal val="visible"/>
                                      </p:to>
                                    </p:set>
                                    <p:animEffect transition="in" filter="dissolve">
                                      <p:cBhvr>
                                        <p:cTn id="26" dur="500"/>
                                        <p:tgtEl>
                                          <p:spTgt spid="1844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indefinite" fill="hold">
                                          <p:stCondLst>
                                            <p:cond delay="0"/>
                                          </p:stCondLst>
                                        </p:cTn>
                                        <p:tgtEl>
                                          <p:spTgt spid="18442"/>
                                        </p:tgtEl>
                                        <p:attrNameLst>
                                          <p:attrName>style.visibility</p:attrName>
                                        </p:attrNameLst>
                                      </p:cBhvr>
                                      <p:to>
                                        <p:strVal val="visible"/>
                                      </p:to>
                                    </p:set>
                                    <p:animEffect transition="in" filter="dissolve">
                                      <p:cBhvr>
                                        <p:cTn id="31" dur="500"/>
                                        <p:tgtEl>
                                          <p:spTgt spid="18442"/>
                                        </p:tgtEl>
                                      </p:cBhvr>
                                    </p:animEffect>
                                  </p:childTnLst>
                                </p:cTn>
                              </p:par>
                              <p:par>
                                <p:cTn id="32" presetID="9" presetClass="entr" presetSubtype="0" fill="hold" grpId="0" nodeType="withEffect">
                                  <p:stCondLst>
                                    <p:cond delay="0"/>
                                  </p:stCondLst>
                                  <p:childTnLst>
                                    <p:set>
                                      <p:cBhvr>
                                        <p:cTn id="33" dur="indefinite" fill="hold">
                                          <p:stCondLst>
                                            <p:cond delay="0"/>
                                          </p:stCondLst>
                                        </p:cTn>
                                        <p:tgtEl>
                                          <p:spTgt spid="18443"/>
                                        </p:tgtEl>
                                        <p:attrNameLst>
                                          <p:attrName>style.visibility</p:attrName>
                                        </p:attrNameLst>
                                      </p:cBhvr>
                                      <p:to>
                                        <p:strVal val="visible"/>
                                      </p:to>
                                    </p:set>
                                    <p:animEffect transition="in" filter="dissolve">
                                      <p:cBhvr>
                                        <p:cTn id="34" dur="500"/>
                                        <p:tgtEl>
                                          <p:spTgt spid="18443"/>
                                        </p:tgtEl>
                                      </p:cBhvr>
                                    </p:animEffect>
                                  </p:childTnLst>
                                </p:cTn>
                              </p:par>
                              <p:par>
                                <p:cTn id="35" presetID="9" presetClass="entr" presetSubtype="0" fill="hold" grpId="0" nodeType="withEffect">
                                  <p:stCondLst>
                                    <p:cond delay="0"/>
                                  </p:stCondLst>
                                  <p:childTnLst>
                                    <p:set>
                                      <p:cBhvr>
                                        <p:cTn id="36" dur="indefinite" fill="hold">
                                          <p:stCondLst>
                                            <p:cond delay="0"/>
                                          </p:stCondLst>
                                        </p:cTn>
                                        <p:tgtEl>
                                          <p:spTgt spid="18444"/>
                                        </p:tgtEl>
                                        <p:attrNameLst>
                                          <p:attrName>style.visibility</p:attrName>
                                        </p:attrNameLst>
                                      </p:cBhvr>
                                      <p:to>
                                        <p:strVal val="visible"/>
                                      </p:to>
                                    </p:set>
                                    <p:animEffect transition="in" filter="dissolve">
                                      <p:cBhvr>
                                        <p:cTn id="37" dur="500"/>
                                        <p:tgtEl>
                                          <p:spTgt spid="18444"/>
                                        </p:tgtEl>
                                      </p:cBhvr>
                                    </p:animEffect>
                                  </p:childTnLst>
                                </p:cTn>
                              </p:par>
                              <p:par>
                                <p:cTn id="38" presetID="9" presetClass="entr" presetSubtype="0" fill="hold" grpId="0" nodeType="withEffect">
                                  <p:stCondLst>
                                    <p:cond delay="0"/>
                                  </p:stCondLst>
                                  <p:childTnLst>
                                    <p:set>
                                      <p:cBhvr>
                                        <p:cTn id="39" dur="indefinite" fill="hold">
                                          <p:stCondLst>
                                            <p:cond delay="0"/>
                                          </p:stCondLst>
                                        </p:cTn>
                                        <p:tgtEl>
                                          <p:spTgt spid="18445"/>
                                        </p:tgtEl>
                                        <p:attrNameLst>
                                          <p:attrName>style.visibility</p:attrName>
                                        </p:attrNameLst>
                                      </p:cBhvr>
                                      <p:to>
                                        <p:strVal val="visible"/>
                                      </p:to>
                                    </p:set>
                                    <p:animEffect transition="in" filter="dissolve">
                                      <p:cBhvr>
                                        <p:cTn id="40" dur="500"/>
                                        <p:tgtEl>
                                          <p:spTgt spid="18445"/>
                                        </p:tgtEl>
                                      </p:cBhvr>
                                    </p:animEffect>
                                  </p:childTnLst>
                                </p:cTn>
                              </p:par>
                              <p:par>
                                <p:cTn id="41" presetID="9" presetClass="entr" presetSubtype="0" fill="hold" grpId="0" nodeType="withEffect">
                                  <p:stCondLst>
                                    <p:cond delay="0"/>
                                  </p:stCondLst>
                                  <p:childTnLst>
                                    <p:set>
                                      <p:cBhvr>
                                        <p:cTn id="42" dur="indefinite" fill="hold">
                                          <p:stCondLst>
                                            <p:cond delay="0"/>
                                          </p:stCondLst>
                                        </p:cTn>
                                        <p:tgtEl>
                                          <p:spTgt spid="18446"/>
                                        </p:tgtEl>
                                        <p:attrNameLst>
                                          <p:attrName>style.visibility</p:attrName>
                                        </p:attrNameLst>
                                      </p:cBhvr>
                                      <p:to>
                                        <p:strVal val="visible"/>
                                      </p:to>
                                    </p:set>
                                    <p:animEffect transition="in" filter="dissolve">
                                      <p:cBhvr>
                                        <p:cTn id="43" dur="500"/>
                                        <p:tgtEl>
                                          <p:spTgt spid="18446"/>
                                        </p:tgtEl>
                                      </p:cBhvr>
                                    </p:animEffect>
                                  </p:childTnLst>
                                </p:cTn>
                              </p:par>
                              <p:par>
                                <p:cTn id="44" presetID="1" presetClass="entr" presetSubtype="0" fill="hold" grpId="0" nodeType="withEffect">
                                  <p:stCondLst>
                                    <p:cond delay="0"/>
                                  </p:stCondLst>
                                  <p:childTnLst>
                                    <p:set>
                                      <p:cBhvr>
                                        <p:cTn id="45" dur="indefinite" fill="hold">
                                          <p:stCondLst>
                                            <p:cond delay="0"/>
                                          </p:stCondLst>
                                        </p:cTn>
                                        <p:tgtEl>
                                          <p:spTgt spid="1844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indefinite" fill="hold">
                                          <p:stCondLst>
                                            <p:cond delay="0"/>
                                          </p:stCondLst>
                                        </p:cTn>
                                        <p:tgtEl>
                                          <p:spTgt spid="18448"/>
                                        </p:tgtEl>
                                        <p:attrNameLst>
                                          <p:attrName>style.visibility</p:attrName>
                                        </p:attrNameLst>
                                      </p:cBhvr>
                                      <p:to>
                                        <p:strVal val="visible"/>
                                      </p:to>
                                    </p:set>
                                  </p:childTnLst>
                                </p:cTn>
                              </p:par>
                            </p:childTnLst>
                          </p:cTn>
                        </p:par>
                        <p:par>
                          <p:cTn id="50" fill="hold">
                            <p:stCondLst>
                              <p:cond delay="0"/>
                            </p:stCondLst>
                            <p:childTnLst>
                              <p:par>
                                <p:cTn id="51" presetID="0" presetClass="path" presetSubtype="0" accel="50000" decel="50000" fill="hold" grpId="1" nodeType="afterEffect">
                                  <p:stCondLst>
                                    <p:cond delay="0"/>
                                  </p:stCondLst>
                                  <p:childTnLst>
                                    <p:animMotion origin="layout" path="M 0.01458 -0.00716 C 0.01857 -0.01017 0.02257 -0.01317 0.02812 -0.01618 C 0.03368 -0.01919 0.04288 -0.02381 0.04843 -0.0252 C 0.05399 -0.02659 0.05781 -0.02543 0.06198 -0.0252 C 0.06614 -0.02497 0.06892 -0.02427 0.07395 -0.02312 C 0.07899 -0.02196 0.08698 -0.01988 0.09253 -0.01849 C 0.09809 -0.01711 0.10191 -0.01641 0.10781 -0.0141 C 0.11371 -0.01179 0.12257 -0.00739 0.12812 -0.00508 C 0.13368 -0.00277 0.13715 -0.00161 0.14166 -0.00046 C 0.14618 0.0007 0.14982 0.00232 0.1552 0.00185 C 0.16059 0.00139 0.16718 -0.00046 0.17395 -0.00277 C 0.18073 -0.00508 0.18732 -0.00948 0.196 -0.01179 C 0.20468 -0.0141 0.21823 -0.01502 0.22638 -0.01618 C 0.23437 -0.01734 0.23975 -0.01734 0.24513 -0.01849 C 0.25052 -0.01965 0.25364 -0.02242 0.25868 -0.02312 C 0.26371 -0.02381 0.26909 -0.02265 0.27534 -0.02312 C 0.28194 -0.02358 0.29132 -0.0252 0.29757 -0.0252 C 0.30382 -0.0252 0.30781 -0.02358 0.31284 -0.02312 C 0.31788 -0.02265 0.32274 -0.02497 0.32812 -0.02312 C 0.3335 -0.02127 0.34027 -0.01526 0.34513 -0.01179 C 0.35 -0.00832 0.35277 -0.00393 0.35694 -0.00277 C 0.36111 -0.00161 0.3651 -0.00393 0.37048 -0.00508 C 0.37569 -0.00624 0.38385 -0.00763 0.38923 -0.00948 C 0.39461 -0.01132 0.39687 -0.01618 0.40277 -0.01618 C 0.40868 -0.01618 0.41632 -0.01271 0.42482 -0.00948 C 0.43333 -0.00624 0.44583 0.00024 0.45347 0.00394 C 0.46111 0.00763 0.46597 0.00948 0.47048 0.01295 C 0.475 0.01642 0.47534 0.02081 0.48073 0.02428 C 0.48593 0.02775 0.49704 0.0296 0.50277 0.0333 C 0.5085 0.037 0.51007 0.04162 0.51441 0.04694 C 0.51909 0.05226 0.52448 0.05966 0.52986 0.06498 C 0.53524 0.07029 0.54079 0.07561 0.5467 0.07862 C 0.55243 0.08162 0.55902 0.08116 0.56545 0.08301 C 0.57187 0.08486 0.58003 0.08856 0.58576 0.08972 C 0.59132 0.09087 0.59427 0.08972 0.5993 0.08972 C 0.60434 0.08972 0.61128 0.08972 0.61632 0.08972 C 0.62135 0.08972 0.62534 0.08717 0.62986 0.08972 C 0.63437 0.09226 0.63958 0.10151 0.6434 0.10567 C 0.64722 0.10983 0.65034 0.11168 0.65347 0.11469 C 0.65659 0.11769 0.65885 0.12232 0.66198 0.1237 C 0.6651 0.12509 0.66823 0.12324 0.67222 0.1237 C 0.67621 0.12417 0.68177 0.12463 0.68576 0.12602 C 0.68975 0.1274 0.69132 0.13087 0.696 0.13272 C 0.70069 0.13457 0.7092 0.1318 0.71458 0.13711 C 0.71996 0.14243 0.72552 0.15677 0.72812 0.1644 C 0.73073 0.17203 0.7302 0.17711 0.72986 0.18243 " pathEditMode="relative" rAng="0" ptsTypes="aaaaaaaaaaaaaaaaaaaaaaaaaaaaaaaaaaaaaaaaaaaaaA">
                                      <p:cBhvr>
                                        <p:cTn id="52" dur="5000" fill="hold"/>
                                        <p:tgtEl>
                                          <p:spTgt spid="18448"/>
                                        </p:tgtEl>
                                        <p:attrNameLst>
                                          <p:attrName>ppt_x</p:attrName>
                                          <p:attrName>ppt_y</p:attrName>
                                        </p:attrNameLst>
                                      </p:cBhvr>
                                      <p:rCtr x="0" y="0"/>
                                    </p:animMotion>
                                  </p:childTnLst>
                                </p:cTn>
                              </p:par>
                            </p:childTnLst>
                          </p:cTn>
                        </p:par>
                      </p:childTnLst>
                    </p:cTn>
                  </p:par>
                  <p:par>
                    <p:cTn id="53" fill="hold">
                      <p:stCondLst>
                        <p:cond delay="indefinite"/>
                      </p:stCondLst>
                      <p:childTnLst>
                        <p:par>
                          <p:cTn id="54" fill="hold">
                            <p:stCondLst>
                              <p:cond delay="0"/>
                            </p:stCondLst>
                            <p:childTnLst>
                              <p:par>
                                <p:cTn id="55" presetID="24" presetClass="emph" presetSubtype="0" fill="hold" grpId="2" nodeType="clickEffect">
                                  <p:stCondLst>
                                    <p:cond delay="0"/>
                                  </p:stCondLst>
                                  <p:childTnLst>
                                    <p:animClr clrSpc="hsl" dir="cw">
                                      <p:cBhvr override="childStyle">
                                        <p:cTn id="56" dur="500" fill="hold"/>
                                        <p:tgtEl>
                                          <p:spTgt spid="18448"/>
                                        </p:tgtEl>
                                        <p:attrNameLst>
                                          <p:attrName>style.color</p:attrName>
                                        </p:attrNameLst>
                                      </p:cBhvr>
                                      <p:by>
                                        <p:hsl h="0" s="-12549" l="-25098"/>
                                      </p:by>
                                    </p:animClr>
                                    <p:animClr clrSpc="hsl" dir="cw">
                                      <p:cBhvr>
                                        <p:cTn id="57" dur="500" fill="hold"/>
                                        <p:tgtEl>
                                          <p:spTgt spid="18448"/>
                                        </p:tgtEl>
                                        <p:attrNameLst>
                                          <p:attrName>fillcolor</p:attrName>
                                        </p:attrNameLst>
                                      </p:cBhvr>
                                      <p:by>
                                        <p:hsl h="0" s="-12549" l="-25098"/>
                                      </p:by>
                                    </p:animClr>
                                    <p:animClr clrSpc="hsl" dir="cw">
                                      <p:cBhvr>
                                        <p:cTn id="58" dur="500" fill="hold"/>
                                        <p:tgtEl>
                                          <p:spTgt spid="18448"/>
                                        </p:tgtEl>
                                        <p:attrNameLst>
                                          <p:attrName>stroke.color</p:attrName>
                                        </p:attrNameLst>
                                      </p:cBhvr>
                                      <p:by>
                                        <p:hsl h="0" s="-12549" l="-25098"/>
                                      </p:by>
                                    </p:animClr>
                                    <p:set>
                                      <p:cBhvr>
                                        <p:cTn id="59" dur="500" fill="hold"/>
                                        <p:tgtEl>
                                          <p:spTgt spid="18448"/>
                                        </p:tgtEl>
                                        <p:attrNameLst>
                                          <p:attrName>fill.type</p:attrName>
                                        </p:attrNameLst>
                                      </p:cBhvr>
                                      <p:to>
                                        <p:strVal val="solid"/>
                                      </p:to>
                                    </p:set>
                                  </p:childTnLst>
                                </p:cTn>
                              </p:par>
                            </p:childTnLst>
                          </p:cTn>
                        </p:par>
                        <p:par>
                          <p:cTn id="60" fill="hold">
                            <p:stCondLst>
                              <p:cond delay="500"/>
                            </p:stCondLst>
                            <p:childTnLst>
                              <p:par>
                                <p:cTn id="61" presetID="0" presetClass="path" presetSubtype="0" accel="50000" decel="50000" fill="hold" grpId="3" nodeType="afterEffect">
                                  <p:stCondLst>
                                    <p:cond delay="0"/>
                                  </p:stCondLst>
                                  <p:childTnLst>
                                    <p:animMotion origin="layout" path="M 0.72986 0.18244 C 0.72986 0.18752 0.72986 0.19284 0.72986 0.19839 C 0.72986 0.20394 0.7309 0.21111 0.72986 0.21642 C 0.72882 0.22174 0.7276 0.22498 0.72309 0.22983 C 0.71857 0.23469 0.70868 0.24394 0.70277 0.24579 C 0.69687 0.24764 0.69184 0.24001 0.6875 0.24116 C 0.68316 0.24232 0.67986 0.24833 0.67725 0.25249 C 0.67465 0.25665 0.67586 0.2629 0.67222 0.2659 C 0.66857 0.26891 0.65972 0.27053 0.6552 0.27053 C 0.65069 0.27053 0.64878 0.26729 0.64513 0.2659 C 0.64149 0.26452 0.63715 0.2622 0.63316 0.26151 C 0.62916 0.26082 0.62517 0.26082 0.62135 0.26151 C 0.61736 0.2622 0.61319 0.26359 0.60937 0.2659 C 0.6059 0.26822 0.60364 0.27122 0.5993 0.27492 C 0.59496 0.27862 0.58767 0.2844 0.58402 0.28856 C 0.58038 0.29272 0.57986 0.29573 0.57725 0.29989 C 0.57465 0.30405 0.57135 0.30845 0.56857 0.3133 C 0.56614 0.31816 0.56562 0.32463 0.5618 0.32926 C 0.55833 0.33388 0.55086 0.33712 0.5467 0.34059 C 0.54253 0.34405 0.54114 0.34775 0.53663 0.3496 C 0.53194 0.35145 0.52274 0.35215 0.51788 0.35168 C 0.51302 0.35122 0.5118 0.34752 0.50781 0.34729 C 0.50364 0.34706 0.49739 0.34891 0.49253 0.3496 C 0.48767 0.3503 0.48385 0.35122 0.47899 0.35168 C 0.47413 0.35215 0.4677 0.35284 0.46371 0.35168 C 0.45954 0.35053 0.46024 0.34729 0.45503 0.34498 C 0.45017 0.34267 0.44027 0.34012 0.43316 0.33827 C 0.42604 0.33642 0.41857 0.3355 0.41284 0.33365 C 0.40694 0.3318 0.40243 0.32879 0.39757 0.32694 C 0.3927 0.32509 0.38854 0.32348 0.38402 0.32232 C 0.37951 0.32116 0.37604 0.31978 0.37048 0.32024 C 0.36493 0.3207 0.35555 0.32278 0.35017 0.32463 C 0.34479 0.32648 0.34201 0.32902 0.33836 0.33157 C 0.33472 0.33411 0.33211 0.33758 0.32812 0.34059 C 0.32413 0.34359 0.31909 0.34706 0.31458 0.3496 C 0.31007 0.35215 0.30607 0.35492 0.30104 0.35631 C 0.296 0.3577 0.28993 0.35793 0.28402 0.35862 C 0.27812 0.35931 0.27257 0.36047 0.26545 0.3607 C 0.25833 0.36093 0.24809 0.36024 0.24166 0.3607 C 0.23524 0.36116 0.23177 0.36255 0.22638 0.36301 C 0.22083 0.36348 0.21336 0.36348 0.20781 0.36301 C 0.20225 0.36255 0.19757 0.36232 0.19253 0.3607 C 0.1875 0.35908 0.18263 0.357 0.17725 0.354 C 0.17187 0.35099 0.16493 0.34683 0.16041 0.34267 C 0.1559 0.3385 0.1559 0.32995 0.15017 0.32926 C 0.14444 0.32856 0.13316 0.33897 0.12638 0.33827 C 0.11961 0.33758 0.11458 0.32949 0.10954 0.32463 C 0.10451 0.31978 0.10052 0.31192 0.096 0.30891 C 0.09149 0.3059 0.08732 0.30706 0.08229 0.3066 C 0.07725 0.30613 0.07048 0.30613 0.06545 0.3066 C 0.06041 0.30706 0.05642 0.30891 0.05191 0.30891 C 0.04739 0.30891 0.04201 0.30798 0.03836 0.3066 C 0.03472 0.30521 0.03333 0.3022 0.02986 0.29989 C 0.02638 0.29758 0.021 0.2955 0.01788 0.29319 " pathEditMode="relative" rAng="0" ptsTypes="aaaaaaaaaaaaaaaaaaaaaaaaaaaaaaaaaaaaaaaaaaaaaaaaaaaaaA">
                                      <p:cBhvr>
                                        <p:cTn id="62" dur="5000" fill="hold"/>
                                        <p:tgtEl>
                                          <p:spTgt spid="18448"/>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6" grpId="0" animBg="1"/>
      <p:bldP spid="18437" grpId="0" animBg="1"/>
      <p:bldP spid="18438" grpId="0" animBg="1"/>
      <p:bldP spid="18439" grpId="0" animBg="1"/>
      <p:bldP spid="18440" grpId="0" autoUpdateAnimBg="0"/>
      <p:bldP spid="18441" grpId="0" autoUpdateAnimBg="0"/>
      <p:bldP spid="18442" grpId="0" autoUpdateAnimBg="0"/>
      <p:bldP spid="18443" grpId="0" autoUpdateAnimBg="0"/>
      <p:bldP spid="18444" grpId="0" autoUpdateAnimBg="0"/>
      <p:bldP spid="18445" grpId="0" autoUpdateAnimBg="0"/>
      <p:bldP spid="18446" grpId="0" autoUpdateAnimBg="0"/>
      <p:bldP spid="18447" grpId="0" animBg="1"/>
      <p:bldP spid="18448" grpId="0" animBg="1"/>
      <p:bldP spid="18448" grpId="1" animBg="1"/>
      <p:bldP spid="18448" grpId="2" animBg="1"/>
      <p:bldP spid="18448" grpId="3" animBg="1"/>
      <p:bldP spid="18449"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3" descr="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4450"/>
            <a:ext cx="74168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4"/>
          <p:cNvSpPr txBox="1">
            <a:spLocks noChangeArrowheads="1"/>
          </p:cNvSpPr>
          <p:nvPr/>
        </p:nvSpPr>
        <p:spPr bwMode="auto">
          <a:xfrm>
            <a:off x="755650" y="3357563"/>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产品销售款 － （原料费＋运输费）</a:t>
            </a:r>
          </a:p>
        </p:txBody>
      </p:sp>
      <p:sp>
        <p:nvSpPr>
          <p:cNvPr id="19461" name="Text Box 5"/>
          <p:cNvSpPr txBox="1">
            <a:spLocks noChangeArrowheads="1"/>
          </p:cNvSpPr>
          <p:nvPr/>
        </p:nvSpPr>
        <p:spPr bwMode="auto">
          <a:xfrm>
            <a:off x="468313" y="3860800"/>
            <a:ext cx="15478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8000x</a:t>
            </a:r>
            <a:endParaRPr lang="en-US" altLang="zh-CN" sz="2800" b="1">
              <a:solidFill>
                <a:srgbClr val="0000FF"/>
              </a:solidFill>
              <a:latin typeface="华文楷体" pitchFamily="2" charset="-122"/>
              <a:ea typeface="华文楷体" pitchFamily="2" charset="-122"/>
            </a:endParaRPr>
          </a:p>
        </p:txBody>
      </p:sp>
      <p:sp>
        <p:nvSpPr>
          <p:cNvPr id="19462" name="Text Box 6"/>
          <p:cNvSpPr txBox="1">
            <a:spLocks noChangeArrowheads="1"/>
          </p:cNvSpPr>
          <p:nvPr/>
        </p:nvSpPr>
        <p:spPr bwMode="auto">
          <a:xfrm>
            <a:off x="2124075" y="3860800"/>
            <a:ext cx="4895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(1000y+15000+97200</a:t>
            </a:r>
            <a:r>
              <a:rPr lang="zh-CN" altLang="en-US" sz="2800" b="1">
                <a:solidFill>
                  <a:srgbClr val="0000FF"/>
                </a:solidFill>
                <a:latin typeface="华文楷体" pitchFamily="2" charset="-122"/>
                <a:ea typeface="华文楷体" pitchFamily="2" charset="-122"/>
              </a:rPr>
              <a:t>）</a:t>
            </a:r>
          </a:p>
        </p:txBody>
      </p:sp>
      <p:sp>
        <p:nvSpPr>
          <p:cNvPr id="19463" name="Text Box 7"/>
          <p:cNvSpPr txBox="1">
            <a:spLocks noChangeArrowheads="1"/>
          </p:cNvSpPr>
          <p:nvPr/>
        </p:nvSpPr>
        <p:spPr bwMode="auto">
          <a:xfrm>
            <a:off x="468313" y="4437063"/>
            <a:ext cx="8569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8000×300 </a:t>
            </a:r>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1000×400+15000+97200</a:t>
            </a:r>
            <a:r>
              <a:rPr lang="zh-CN" altLang="en-US" sz="2800" b="1">
                <a:solidFill>
                  <a:srgbClr val="0000FF"/>
                </a:solidFill>
                <a:latin typeface="华文楷体" pitchFamily="2" charset="-122"/>
                <a:ea typeface="华文楷体" pitchFamily="2" charset="-122"/>
              </a:rPr>
              <a:t>）</a:t>
            </a:r>
          </a:p>
        </p:txBody>
      </p:sp>
      <p:sp>
        <p:nvSpPr>
          <p:cNvPr id="19464" name="Text Box 8"/>
          <p:cNvSpPr txBox="1">
            <a:spLocks noChangeArrowheads="1"/>
          </p:cNvSpPr>
          <p:nvPr/>
        </p:nvSpPr>
        <p:spPr bwMode="auto">
          <a:xfrm>
            <a:off x="395288" y="4941888"/>
            <a:ext cx="8570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2400000</a:t>
            </a:r>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400000 </a:t>
            </a:r>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15000 </a:t>
            </a:r>
            <a:r>
              <a:rPr lang="zh-CN" altLang="en-US" sz="2800" b="1">
                <a:solidFill>
                  <a:srgbClr val="0000FF"/>
                </a:solidFill>
                <a:latin typeface="华文楷体" pitchFamily="2" charset="-122"/>
                <a:ea typeface="华文楷体" pitchFamily="2" charset="-122"/>
              </a:rPr>
              <a:t>－ </a:t>
            </a:r>
            <a:r>
              <a:rPr lang="zh-CN" altLang="zh-CN" sz="2800" b="1">
                <a:solidFill>
                  <a:srgbClr val="0000FF"/>
                </a:solidFill>
                <a:latin typeface="华文楷体" pitchFamily="2" charset="-122"/>
                <a:ea typeface="华文楷体" pitchFamily="2" charset="-122"/>
              </a:rPr>
              <a:t>97200</a:t>
            </a:r>
            <a:r>
              <a:rPr lang="zh-CN" altLang="en-US" sz="2800" b="1">
                <a:solidFill>
                  <a:srgbClr val="0000FF"/>
                </a:solidFill>
                <a:latin typeface="华文楷体" pitchFamily="2" charset="-122"/>
                <a:ea typeface="华文楷体" pitchFamily="2" charset="-122"/>
              </a:rPr>
              <a:t>＝</a:t>
            </a:r>
            <a:r>
              <a:rPr lang="zh-CN" altLang="zh-CN" sz="2800" b="1">
                <a:solidFill>
                  <a:srgbClr val="0000FF"/>
                </a:solidFill>
                <a:latin typeface="华文楷体" pitchFamily="2" charset="-122"/>
                <a:ea typeface="华文楷体" pitchFamily="2" charset="-122"/>
              </a:rPr>
              <a:t>1887800</a:t>
            </a:r>
            <a:endParaRPr lang="en-US" altLang="zh-CN" sz="2800" b="1">
              <a:solidFill>
                <a:srgbClr val="0000FF"/>
              </a:solidFill>
              <a:latin typeface="华文楷体" pitchFamily="2" charset="-122"/>
              <a:ea typeface="华文楷体" pitchFamily="2" charset="-122"/>
            </a:endParaRPr>
          </a:p>
        </p:txBody>
      </p:sp>
      <p:sp>
        <p:nvSpPr>
          <p:cNvPr id="19465" name="Text Box 9"/>
          <p:cNvSpPr txBox="1">
            <a:spLocks noChangeArrowheads="1"/>
          </p:cNvSpPr>
          <p:nvPr/>
        </p:nvSpPr>
        <p:spPr bwMode="auto">
          <a:xfrm>
            <a:off x="611188" y="5518150"/>
            <a:ext cx="7993062"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a:solidFill>
                  <a:srgbClr val="0000FF"/>
                </a:solidFill>
                <a:latin typeface="华文楷体" pitchFamily="2" charset="-122"/>
                <a:ea typeface="华文楷体" pitchFamily="2" charset="-122"/>
              </a:rPr>
              <a:t>答</a:t>
            </a:r>
            <a:r>
              <a:rPr lang="zh-CN" altLang="zh-CN" sz="2800" b="1">
                <a:solidFill>
                  <a:srgbClr val="0000FF"/>
                </a:solidFill>
                <a:latin typeface="华文楷体" pitchFamily="2" charset="-122"/>
                <a:ea typeface="华文楷体" pitchFamily="2" charset="-122"/>
              </a:rPr>
              <a:t>:</a:t>
            </a:r>
            <a:r>
              <a:rPr lang="zh-CN" altLang="en-US" sz="2800" b="1">
                <a:solidFill>
                  <a:srgbClr val="0000FF"/>
                </a:solidFill>
                <a:latin typeface="华文楷体" pitchFamily="2" charset="-122"/>
                <a:ea typeface="华文楷体" pitchFamily="2" charset="-122"/>
              </a:rPr>
              <a:t>这批产品的销售款比原料费与运输费的和                多</a:t>
            </a:r>
            <a:r>
              <a:rPr lang="zh-CN" altLang="zh-CN" sz="2800" b="1">
                <a:solidFill>
                  <a:srgbClr val="0000FF"/>
                </a:solidFill>
                <a:latin typeface="华文楷体" pitchFamily="2" charset="-122"/>
                <a:ea typeface="华文楷体" pitchFamily="2" charset="-122"/>
              </a:rPr>
              <a:t>1887800</a:t>
            </a:r>
            <a:r>
              <a:rPr lang="zh-CN" altLang="en-US" sz="2800" b="1">
                <a:solidFill>
                  <a:srgbClr val="0000FF"/>
                </a:solidFill>
                <a:latin typeface="华文楷体" pitchFamily="2" charset="-122"/>
                <a:ea typeface="华文楷体" pitchFamily="2" charset="-122"/>
              </a:rPr>
              <a:t>元。</a:t>
            </a:r>
          </a:p>
        </p:txBody>
      </p:sp>
    </p:spTree>
    <p:extLst>
      <p:ext uri="{BB962C8B-B14F-4D97-AF65-F5344CB8AC3E}">
        <p14:creationId xmlns:p14="http://schemas.microsoft.com/office/powerpoint/2010/main" val="23743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stCondLst>
                                            <p:cond delay="0"/>
                                          </p:stCondLst>
                                        </p:cTn>
                                        <p:tgtEl>
                                          <p:spTgt spid="194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indefinite" fill="hold">
                                          <p:stCondLst>
                                            <p:cond delay="0"/>
                                          </p:stCondLst>
                                        </p:cTn>
                                        <p:tgtEl>
                                          <p:spTgt spid="194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indefinite" fill="hold">
                                          <p:stCondLst>
                                            <p:cond delay="0"/>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indefinite" fill="hold">
                                          <p:stCondLst>
                                            <p:cond delay="0"/>
                                          </p:stCondLst>
                                        </p:cTn>
                                        <p:tgtEl>
                                          <p:spTgt spid="19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utoUpdateAnimBg="0"/>
      <p:bldP spid="19461" grpId="0" autoUpdateAnimBg="0"/>
      <p:bldP spid="19462" grpId="0" autoUpdateAnimBg="0"/>
      <p:bldP spid="19463" grpId="0" autoUpdateAnimBg="0"/>
      <p:bldP spid="19464" grpId="0" autoUpdateAnimBg="0"/>
      <p:bldP spid="19465"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136525" y="990600"/>
            <a:ext cx="9007475" cy="1739900"/>
            <a:chOff x="86" y="1872"/>
            <a:chExt cx="5674" cy="1096"/>
          </a:xfrm>
        </p:grpSpPr>
        <p:sp>
          <p:nvSpPr>
            <p:cNvPr id="29698" name="Text Box 5"/>
            <p:cNvSpPr txBox="1">
              <a:spLocks noChangeArrowheads="1"/>
            </p:cNvSpPr>
            <p:nvPr/>
          </p:nvSpPr>
          <p:spPr bwMode="auto">
            <a:xfrm>
              <a:off x="86" y="1872"/>
              <a:ext cx="5674"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1</a:t>
              </a:r>
              <a:r>
                <a:rPr lang="zh-CN" altLang="en-US" sz="3600" b="1">
                  <a:solidFill>
                    <a:prstClr val="black"/>
                  </a:solidFill>
                  <a:latin typeface="Times New Roman" panose="02020603050405020304" pitchFamily="18" charset="0"/>
                </a:rPr>
                <a:t>、已知           是二元一次方程组</a:t>
              </a:r>
            </a:p>
            <a:p>
              <a:endParaRPr lang="zh-CN" altLang="en-US" sz="3600" b="1">
                <a:solidFill>
                  <a:prstClr val="black"/>
                </a:solidFill>
                <a:latin typeface="Times New Roman" panose="02020603050405020304" pitchFamily="18" charset="0"/>
              </a:endParaRPr>
            </a:p>
            <a:p>
              <a:r>
                <a:rPr lang="zh-CN" altLang="en-US" sz="3600" b="1">
                  <a:solidFill>
                    <a:prstClr val="black"/>
                  </a:solidFill>
                  <a:latin typeface="Times New Roman" panose="02020603050405020304" pitchFamily="18" charset="0"/>
                </a:rPr>
                <a:t>的解，则 </a:t>
              </a:r>
              <a:r>
                <a:rPr lang="en-US" altLang="zh-CN" sz="3600" b="1" i="1">
                  <a:solidFill>
                    <a:prstClr val="black"/>
                  </a:solidFill>
                  <a:latin typeface="Times New Roman" panose="02020603050405020304" pitchFamily="18" charset="0"/>
                </a:rPr>
                <a:t>a=</a:t>
              </a:r>
              <a:r>
                <a:rPr lang="en-US" altLang="zh-CN" sz="3600" b="1" i="1" u="sng">
                  <a:solidFill>
                    <a:prstClr val="black"/>
                  </a:solidFill>
                  <a:latin typeface="Times New Roman" panose="02020603050405020304" pitchFamily="18" charset="0"/>
                </a:rPr>
                <a:t>      </a:t>
              </a:r>
              <a:r>
                <a:rPr lang="zh-CN" altLang="en-US" sz="3600" b="1" i="1">
                  <a:solidFill>
                    <a:prstClr val="black"/>
                  </a:solidFill>
                  <a:latin typeface="Times New Roman" panose="02020603050405020304" pitchFamily="18" charset="0"/>
                </a:rPr>
                <a:t>，</a:t>
              </a:r>
              <a:r>
                <a:rPr lang="en-US" altLang="zh-CN" sz="3600" b="1" i="1">
                  <a:solidFill>
                    <a:prstClr val="black"/>
                  </a:solidFill>
                  <a:latin typeface="Times New Roman" panose="02020603050405020304" pitchFamily="18" charset="0"/>
                </a:rPr>
                <a:t>b=</a:t>
              </a:r>
              <a:r>
                <a:rPr lang="en-US" altLang="zh-CN" sz="3600" b="1" i="1" u="sng">
                  <a:solidFill>
                    <a:prstClr val="black"/>
                  </a:solidFill>
                  <a:latin typeface="Times New Roman" panose="02020603050405020304" pitchFamily="18" charset="0"/>
                </a:rPr>
                <a:t>       </a:t>
              </a:r>
              <a:r>
                <a:rPr lang="zh-CN" altLang="en-US" sz="3600" b="1" i="1">
                  <a:solidFill>
                    <a:prstClr val="black"/>
                  </a:solidFill>
                  <a:latin typeface="Times New Roman" panose="02020603050405020304" pitchFamily="18" charset="0"/>
                </a:rPr>
                <a:t>。</a:t>
              </a:r>
              <a:r>
                <a:rPr lang="zh-CN" altLang="en-US" sz="3600" b="1" i="1" u="sng">
                  <a:solidFill>
                    <a:prstClr val="black"/>
                  </a:solidFill>
                  <a:latin typeface="Times New Roman" panose="02020603050405020304" pitchFamily="18" charset="0"/>
                </a:rPr>
                <a:t>    </a:t>
              </a:r>
              <a:r>
                <a:rPr lang="zh-CN" altLang="en-US" sz="3600" b="1" i="1">
                  <a:solidFill>
                    <a:prstClr val="black"/>
                  </a:solidFill>
                  <a:latin typeface="Times New Roman" panose="02020603050405020304" pitchFamily="18" charset="0"/>
                </a:rPr>
                <a:t>   </a:t>
              </a:r>
              <a:endParaRPr lang="zh-CN" altLang="en-US" sz="3600" b="1" i="1" u="sng">
                <a:solidFill>
                  <a:prstClr val="black"/>
                </a:solidFill>
                <a:latin typeface="Times New Roman" panose="02020603050405020304" pitchFamily="18" charset="0"/>
              </a:endParaRPr>
            </a:p>
          </p:txBody>
        </p:sp>
        <p:graphicFrame>
          <p:nvGraphicFramePr>
            <p:cNvPr id="29699" name="Object 6"/>
            <p:cNvGraphicFramePr/>
            <p:nvPr/>
          </p:nvGraphicFramePr>
          <p:xfrm>
            <a:off x="1152" y="1872"/>
            <a:ext cx="912" cy="640"/>
          </p:xfrm>
          <a:graphic>
            <a:graphicData uri="http://schemas.openxmlformats.org/presentationml/2006/ole">
              <mc:AlternateContent xmlns:mc="http://schemas.openxmlformats.org/markup-compatibility/2006">
                <mc:Choice xmlns:v="urn:schemas-microsoft-com:vml" Requires="v">
                  <p:oleObj r:id="rId2" imgW="876300" imgH="876300" progId="Equations">
                    <p:embed/>
                  </p:oleObj>
                </mc:Choice>
                <mc:Fallback>
                  <p:oleObj r:id="rId2" imgW="876300" imgH="8763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 y="1872"/>
                          <a:ext cx="912" cy="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0" name="Object 7"/>
            <p:cNvGraphicFramePr/>
            <p:nvPr/>
          </p:nvGraphicFramePr>
          <p:xfrm>
            <a:off x="4272" y="1920"/>
            <a:ext cx="1344" cy="708"/>
          </p:xfrm>
          <a:graphic>
            <a:graphicData uri="http://schemas.openxmlformats.org/presentationml/2006/ole">
              <mc:AlternateContent xmlns:mc="http://schemas.openxmlformats.org/markup-compatibility/2006">
                <mc:Choice xmlns:v="urn:schemas-microsoft-com:vml" Requires="v">
                  <p:oleObj r:id="rId4" imgW="1663700" imgH="876300" progId="Equations">
                    <p:embed/>
                  </p:oleObj>
                </mc:Choice>
                <mc:Fallback>
                  <p:oleObj r:id="rId4" imgW="1663700" imgH="8763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1920"/>
                          <a:ext cx="1344" cy="7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6265" name="Text Box 9"/>
          <p:cNvSpPr txBox="1">
            <a:spLocks noChangeArrowheads="1"/>
          </p:cNvSpPr>
          <p:nvPr/>
        </p:nvSpPr>
        <p:spPr bwMode="auto">
          <a:xfrm>
            <a:off x="2895600" y="2057400"/>
            <a:ext cx="43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4000" b="1">
                <a:solidFill>
                  <a:srgbClr val="FF0000"/>
                </a:solidFill>
                <a:latin typeface="Times New Roman" panose="02020603050405020304" pitchFamily="18" charset="0"/>
              </a:rPr>
              <a:t>4</a:t>
            </a:r>
          </a:p>
        </p:txBody>
      </p:sp>
      <p:sp>
        <p:nvSpPr>
          <p:cNvPr id="96266" name="Text Box 10"/>
          <p:cNvSpPr txBox="1">
            <a:spLocks noChangeArrowheads="1"/>
          </p:cNvSpPr>
          <p:nvPr/>
        </p:nvSpPr>
        <p:spPr bwMode="auto">
          <a:xfrm>
            <a:off x="4572000" y="2057400"/>
            <a:ext cx="4889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4800" b="1">
                <a:solidFill>
                  <a:srgbClr val="FF0000"/>
                </a:solidFill>
                <a:latin typeface="Times New Roman" panose="02020603050405020304" pitchFamily="18" charset="0"/>
              </a:rPr>
              <a:t>1</a:t>
            </a:r>
          </a:p>
        </p:txBody>
      </p:sp>
      <p:pic>
        <p:nvPicPr>
          <p:cNvPr id="29703" name="Picture 11" descr="313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5943600"/>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8" name="Rectangle 12"/>
          <p:cNvSpPr>
            <a:spLocks noRot="1" noChangeArrowheads="1"/>
          </p:cNvSpPr>
          <p:nvPr/>
        </p:nvSpPr>
        <p:spPr bwMode="auto">
          <a:xfrm>
            <a:off x="76200" y="3048000"/>
            <a:ext cx="8763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0000FF"/>
              </a:buClr>
              <a:buSzPct val="70000"/>
              <a:buFont typeface="Wingdings" panose="05000000000000000000" pitchFamily="2" charset="2"/>
              <a:buNone/>
            </a:pPr>
            <a:r>
              <a:rPr lang="en-US" altLang="zh-CN" sz="3600" b="1">
                <a:solidFill>
                  <a:prstClr val="black"/>
                </a:solidFill>
              </a:rPr>
              <a:t>2</a:t>
            </a:r>
            <a:r>
              <a:rPr lang="zh-CN" altLang="en-US" sz="3600" b="1">
                <a:solidFill>
                  <a:prstClr val="black"/>
                </a:solidFill>
              </a:rPr>
              <a:t>、写出一个二元一次方程</a:t>
            </a:r>
            <a:r>
              <a:rPr lang="en-US" altLang="zh-CN" sz="3600" b="1">
                <a:solidFill>
                  <a:prstClr val="black"/>
                </a:solidFill>
              </a:rPr>
              <a:t>,</a:t>
            </a:r>
            <a:r>
              <a:rPr lang="zh-CN" altLang="en-US" sz="3600" b="1">
                <a:solidFill>
                  <a:prstClr val="black"/>
                </a:solidFill>
              </a:rPr>
              <a:t>使得它的一个解为</a:t>
            </a:r>
          </a:p>
        </p:txBody>
      </p:sp>
      <p:grpSp>
        <p:nvGrpSpPr>
          <p:cNvPr id="3" name="Group 15"/>
          <p:cNvGrpSpPr/>
          <p:nvPr/>
        </p:nvGrpSpPr>
        <p:grpSpPr bwMode="auto">
          <a:xfrm>
            <a:off x="1371600" y="4419600"/>
            <a:ext cx="1760538" cy="1295400"/>
            <a:chOff x="864" y="2784"/>
            <a:chExt cx="1109" cy="816"/>
          </a:xfrm>
        </p:grpSpPr>
        <p:sp>
          <p:nvSpPr>
            <p:cNvPr id="29706" name="AutoShape 13"/>
            <p:cNvSpPr/>
            <p:nvPr/>
          </p:nvSpPr>
          <p:spPr bwMode="auto">
            <a:xfrm>
              <a:off x="864" y="2832"/>
              <a:ext cx="221" cy="672"/>
            </a:xfrm>
            <a:prstGeom prst="leftBrace">
              <a:avLst>
                <a:gd name="adj1" fmla="val 2532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aphicFrame>
          <p:nvGraphicFramePr>
            <p:cNvPr id="29707" name="Object 14"/>
            <p:cNvGraphicFramePr/>
            <p:nvPr/>
          </p:nvGraphicFramePr>
          <p:xfrm>
            <a:off x="1200" y="2784"/>
            <a:ext cx="773" cy="816"/>
          </p:xfrm>
          <a:graphic>
            <a:graphicData uri="http://schemas.openxmlformats.org/presentationml/2006/ole">
              <mc:AlternateContent xmlns:mc="http://schemas.openxmlformats.org/markup-compatibility/2006">
                <mc:Choice xmlns:v="urn:schemas-microsoft-com:vml" Requires="v">
                  <p:oleObj r:id="rId7" imgW="355600" imgH="431165" progId="">
                    <p:embed/>
                  </p:oleObj>
                </mc:Choice>
                <mc:Fallback>
                  <p:oleObj r:id="rId7" imgW="355600" imgH="431165"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 y="2784"/>
                          <a:ext cx="773" cy="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51051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6265"/>
                                        </p:tgtEl>
                                        <p:attrNameLst>
                                          <p:attrName>style.visibility</p:attrName>
                                        </p:attrNameLst>
                                      </p:cBhvr>
                                      <p:to>
                                        <p:strVal val="visible"/>
                                      </p:to>
                                    </p:set>
                                    <p:anim calcmode="lin" valueType="num">
                                      <p:cBhvr additive="base">
                                        <p:cTn id="12" dur="500" fill="hold"/>
                                        <p:tgtEl>
                                          <p:spTgt spid="96265"/>
                                        </p:tgtEl>
                                        <p:attrNameLst>
                                          <p:attrName>ppt_x</p:attrName>
                                        </p:attrNameLst>
                                      </p:cBhvr>
                                      <p:tavLst>
                                        <p:tav tm="0">
                                          <p:val>
                                            <p:strVal val="0-#ppt_w/2"/>
                                          </p:val>
                                        </p:tav>
                                        <p:tav tm="100000">
                                          <p:val>
                                            <p:strVal val="#ppt_x"/>
                                          </p:val>
                                        </p:tav>
                                      </p:tavLst>
                                    </p:anim>
                                    <p:anim calcmode="lin" valueType="num">
                                      <p:cBhvr additive="base">
                                        <p:cTn id="13" dur="500" fill="hold"/>
                                        <p:tgtEl>
                                          <p:spTgt spid="9626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6266"/>
                                        </p:tgtEl>
                                        <p:attrNameLst>
                                          <p:attrName>style.visibility</p:attrName>
                                        </p:attrNameLst>
                                      </p:cBhvr>
                                      <p:to>
                                        <p:strVal val="visible"/>
                                      </p:to>
                                    </p:set>
                                    <p:anim calcmode="lin" valueType="num">
                                      <p:cBhvr additive="base">
                                        <p:cTn id="18" dur="500" fill="hold"/>
                                        <p:tgtEl>
                                          <p:spTgt spid="96266"/>
                                        </p:tgtEl>
                                        <p:attrNameLst>
                                          <p:attrName>ppt_x</p:attrName>
                                        </p:attrNameLst>
                                      </p:cBhvr>
                                      <p:tavLst>
                                        <p:tav tm="0">
                                          <p:val>
                                            <p:strVal val="0-#ppt_w/2"/>
                                          </p:val>
                                        </p:tav>
                                        <p:tav tm="100000">
                                          <p:val>
                                            <p:strVal val="#ppt_x"/>
                                          </p:val>
                                        </p:tav>
                                      </p:tavLst>
                                    </p:anim>
                                    <p:anim calcmode="lin" valueType="num">
                                      <p:cBhvr additive="base">
                                        <p:cTn id="19" dur="500" fill="hold"/>
                                        <p:tgtEl>
                                          <p:spTgt spid="9626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96268"/>
                                        </p:tgtEl>
                                        <p:attrNameLst>
                                          <p:attrName>style.visibility</p:attrName>
                                        </p:attrNameLst>
                                      </p:cBhvr>
                                      <p:to>
                                        <p:strVal val="visible"/>
                                      </p:to>
                                    </p:set>
                                    <p:animEffect transition="in" filter="diamond(in)">
                                      <p:cBhvr>
                                        <p:cTn id="24" dur="2000"/>
                                        <p:tgtEl>
                                          <p:spTgt spid="96268"/>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heckerboard(across)">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p:bldP spid="96266" grpId="0"/>
      <p:bldP spid="9626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01_10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ChangeArrowheads="1"/>
          </p:cNvSpPr>
          <p:nvPr/>
        </p:nvSpPr>
        <p:spPr bwMode="auto">
          <a:xfrm>
            <a:off x="322263" y="765175"/>
            <a:ext cx="2089150" cy="576263"/>
          </a:xfrm>
          <a:prstGeom prst="rect">
            <a:avLst/>
          </a:prstGeom>
          <a:solidFill>
            <a:srgbClr val="66C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800" b="1">
                <a:solidFill>
                  <a:srgbClr val="FF3399"/>
                </a:solidFill>
                <a:ea typeface="楷体_GB2312" panose="02010609030101010101" pitchFamily="49" charset="-122"/>
              </a:rPr>
              <a:t>实际问题</a:t>
            </a:r>
          </a:p>
        </p:txBody>
      </p:sp>
      <p:sp>
        <p:nvSpPr>
          <p:cNvPr id="20484" name="Text Box 4"/>
          <p:cNvSpPr txBox="1">
            <a:spLocks noChangeArrowheads="1"/>
          </p:cNvSpPr>
          <p:nvPr/>
        </p:nvSpPr>
        <p:spPr bwMode="auto">
          <a:xfrm>
            <a:off x="2627313" y="595313"/>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400" b="1">
                <a:solidFill>
                  <a:prstClr val="black"/>
                </a:solidFill>
                <a:ea typeface="楷体_GB2312" panose="02010609030101010101" pitchFamily="49" charset="-122"/>
              </a:rPr>
              <a:t>设未知数，列方程组</a:t>
            </a:r>
          </a:p>
        </p:txBody>
      </p:sp>
      <p:sp>
        <p:nvSpPr>
          <p:cNvPr id="20485" name="Rectangle 5"/>
          <p:cNvSpPr>
            <a:spLocks noChangeArrowheads="1"/>
          </p:cNvSpPr>
          <p:nvPr/>
        </p:nvSpPr>
        <p:spPr bwMode="auto">
          <a:xfrm>
            <a:off x="5651500" y="620713"/>
            <a:ext cx="3168650" cy="863600"/>
          </a:xfrm>
          <a:prstGeom prst="rect">
            <a:avLst/>
          </a:prstGeom>
          <a:solidFill>
            <a:srgbClr val="66C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800" b="1">
                <a:solidFill>
                  <a:srgbClr val="FF3399"/>
                </a:solidFill>
                <a:ea typeface="楷体_GB2312" panose="02010609030101010101" pitchFamily="49" charset="-122"/>
              </a:rPr>
              <a:t>数学问题</a:t>
            </a:r>
          </a:p>
          <a:p>
            <a:pPr algn="ctr" eaLnBrk="0" hangingPunct="0"/>
            <a:r>
              <a:rPr lang="zh-CN" altLang="en-US" sz="2800" b="1">
                <a:solidFill>
                  <a:srgbClr val="FF3399"/>
                </a:solidFill>
                <a:ea typeface="楷体_GB2312" panose="02010609030101010101" pitchFamily="49" charset="-122"/>
              </a:rPr>
              <a:t>（二元一次方程组）</a:t>
            </a:r>
          </a:p>
        </p:txBody>
      </p:sp>
      <p:sp>
        <p:nvSpPr>
          <p:cNvPr id="20486" name="Line 6"/>
          <p:cNvSpPr>
            <a:spLocks noChangeShapeType="1"/>
          </p:cNvSpPr>
          <p:nvPr/>
        </p:nvSpPr>
        <p:spPr bwMode="auto">
          <a:xfrm>
            <a:off x="2411413" y="1052513"/>
            <a:ext cx="3240087"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487" name="Rectangle 7"/>
          <p:cNvSpPr>
            <a:spLocks noChangeArrowheads="1"/>
          </p:cNvSpPr>
          <p:nvPr/>
        </p:nvSpPr>
        <p:spPr bwMode="auto">
          <a:xfrm>
            <a:off x="5651500" y="5229225"/>
            <a:ext cx="3168650" cy="863600"/>
          </a:xfrm>
          <a:prstGeom prst="rect">
            <a:avLst/>
          </a:prstGeom>
          <a:solidFill>
            <a:srgbClr val="66C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800" b="1">
                <a:solidFill>
                  <a:srgbClr val="FF3399"/>
                </a:solidFill>
                <a:ea typeface="楷体_GB2312" panose="02010609030101010101" pitchFamily="49" charset="-122"/>
              </a:rPr>
              <a:t>数学问题的解</a:t>
            </a:r>
          </a:p>
          <a:p>
            <a:pPr algn="ctr" eaLnBrk="0" hangingPunct="0"/>
            <a:r>
              <a:rPr lang="zh-CN" altLang="en-US" sz="2800" b="1">
                <a:solidFill>
                  <a:srgbClr val="FF3399"/>
                </a:solidFill>
                <a:ea typeface="楷体_GB2312" panose="02010609030101010101" pitchFamily="49" charset="-122"/>
              </a:rPr>
              <a:t>（</a:t>
            </a:r>
            <a:r>
              <a:rPr lang="zh-CN" altLang="zh-CN" sz="2800" b="1">
                <a:solidFill>
                  <a:srgbClr val="FF3399"/>
                </a:solidFill>
                <a:ea typeface="楷体_GB2312" panose="02010609030101010101" pitchFamily="49" charset="-122"/>
              </a:rPr>
              <a:t>x=a , y=b</a:t>
            </a:r>
            <a:r>
              <a:rPr lang="zh-CN" altLang="en-US" sz="2800" b="1">
                <a:solidFill>
                  <a:srgbClr val="FF3399"/>
                </a:solidFill>
                <a:ea typeface="楷体_GB2312" panose="02010609030101010101" pitchFamily="49" charset="-122"/>
              </a:rPr>
              <a:t>）</a:t>
            </a:r>
          </a:p>
        </p:txBody>
      </p:sp>
      <p:sp>
        <p:nvSpPr>
          <p:cNvPr id="20488" name="Line 8"/>
          <p:cNvSpPr>
            <a:spLocks noChangeShapeType="1"/>
          </p:cNvSpPr>
          <p:nvPr/>
        </p:nvSpPr>
        <p:spPr bwMode="auto">
          <a:xfrm>
            <a:off x="7164388" y="1484313"/>
            <a:ext cx="0" cy="374491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489" name="Text Box 9"/>
          <p:cNvSpPr txBox="1">
            <a:spLocks noChangeArrowheads="1"/>
          </p:cNvSpPr>
          <p:nvPr/>
        </p:nvSpPr>
        <p:spPr bwMode="auto">
          <a:xfrm>
            <a:off x="6443663" y="2420938"/>
            <a:ext cx="549275"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zh-CN" altLang="en-US" sz="2400" b="1">
                <a:solidFill>
                  <a:prstClr val="black"/>
                </a:solidFill>
                <a:ea typeface="楷体_GB2312" panose="02010609030101010101" pitchFamily="49" charset="-122"/>
              </a:rPr>
              <a:t>解 方 程 组</a:t>
            </a:r>
          </a:p>
        </p:txBody>
      </p:sp>
      <p:sp>
        <p:nvSpPr>
          <p:cNvPr id="20490" name="Text Box 10"/>
          <p:cNvSpPr txBox="1">
            <a:spLocks noChangeArrowheads="1"/>
          </p:cNvSpPr>
          <p:nvPr/>
        </p:nvSpPr>
        <p:spPr bwMode="auto">
          <a:xfrm>
            <a:off x="7019925" y="2492375"/>
            <a:ext cx="17637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lang="zh-CN" altLang="en-US" sz="2400" b="1">
                <a:solidFill>
                  <a:prstClr val="black"/>
                </a:solidFill>
                <a:ea typeface="楷体_GB2312" panose="02010609030101010101" pitchFamily="49" charset="-122"/>
              </a:rPr>
              <a:t>代入法</a:t>
            </a:r>
          </a:p>
          <a:p>
            <a:pPr algn="ctr" eaLnBrk="0" hangingPunct="0">
              <a:spcBef>
                <a:spcPct val="50000"/>
              </a:spcBef>
            </a:pPr>
            <a:r>
              <a:rPr lang="zh-CN" altLang="en-US" sz="2400" b="1">
                <a:solidFill>
                  <a:prstClr val="black"/>
                </a:solidFill>
                <a:ea typeface="楷体_GB2312" panose="02010609030101010101" pitchFamily="49" charset="-122"/>
              </a:rPr>
              <a:t>加减法</a:t>
            </a:r>
          </a:p>
          <a:p>
            <a:pPr algn="ctr" eaLnBrk="0" hangingPunct="0">
              <a:spcBef>
                <a:spcPct val="50000"/>
              </a:spcBef>
            </a:pPr>
            <a:r>
              <a:rPr lang="zh-CN" altLang="en-US" sz="2400" b="1">
                <a:solidFill>
                  <a:prstClr val="black"/>
                </a:solidFill>
                <a:ea typeface="楷体_GB2312" panose="02010609030101010101" pitchFamily="49" charset="-122"/>
              </a:rPr>
              <a:t>（消元）</a:t>
            </a:r>
          </a:p>
        </p:txBody>
      </p:sp>
      <p:sp>
        <p:nvSpPr>
          <p:cNvPr id="20491" name="Line 11"/>
          <p:cNvSpPr>
            <a:spLocks noChangeShapeType="1"/>
          </p:cNvSpPr>
          <p:nvPr/>
        </p:nvSpPr>
        <p:spPr bwMode="auto">
          <a:xfrm flipH="1">
            <a:off x="2700338" y="5661025"/>
            <a:ext cx="295116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492" name="Rectangle 12"/>
          <p:cNvSpPr>
            <a:spLocks noChangeArrowheads="1"/>
          </p:cNvSpPr>
          <p:nvPr/>
        </p:nvSpPr>
        <p:spPr bwMode="auto">
          <a:xfrm>
            <a:off x="215900" y="5300663"/>
            <a:ext cx="2484438" cy="576262"/>
          </a:xfrm>
          <a:prstGeom prst="rect">
            <a:avLst/>
          </a:prstGeom>
          <a:solidFill>
            <a:srgbClr val="66C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800" b="1">
                <a:solidFill>
                  <a:srgbClr val="FF3399"/>
                </a:solidFill>
                <a:ea typeface="楷体_GB2312" panose="02010609030101010101" pitchFamily="49" charset="-122"/>
              </a:rPr>
              <a:t>实际问题的答案</a:t>
            </a:r>
          </a:p>
        </p:txBody>
      </p:sp>
      <p:sp>
        <p:nvSpPr>
          <p:cNvPr id="20493" name="Line 13"/>
          <p:cNvSpPr>
            <a:spLocks noChangeShapeType="1"/>
          </p:cNvSpPr>
          <p:nvPr/>
        </p:nvSpPr>
        <p:spPr bwMode="auto">
          <a:xfrm>
            <a:off x="1331913" y="1341438"/>
            <a:ext cx="0" cy="3959225"/>
          </a:xfrm>
          <a:prstGeom prst="line">
            <a:avLst/>
          </a:prstGeom>
          <a:noFill/>
          <a:ln w="28575"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0494" name="AutoShape 14"/>
          <p:cNvSpPr>
            <a:spLocks noChangeArrowheads="1"/>
          </p:cNvSpPr>
          <p:nvPr/>
        </p:nvSpPr>
        <p:spPr bwMode="auto">
          <a:xfrm>
            <a:off x="3276600" y="1916113"/>
            <a:ext cx="2016125" cy="2592387"/>
          </a:xfrm>
          <a:prstGeom prst="curvedLeftArrow">
            <a:avLst>
              <a:gd name="adj1" fmla="val 25717"/>
              <a:gd name="adj2" fmla="val 51433"/>
              <a:gd name="adj3" fmla="val 33333"/>
            </a:avLst>
          </a:prstGeom>
          <a:solidFill>
            <a:srgbClr val="66CC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20495" name="Text Box 15"/>
          <p:cNvSpPr txBox="1">
            <a:spLocks noChangeArrowheads="1"/>
          </p:cNvSpPr>
          <p:nvPr/>
        </p:nvSpPr>
        <p:spPr bwMode="auto">
          <a:xfrm>
            <a:off x="3132138" y="5203825"/>
            <a:ext cx="1763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lang="zh-CN" altLang="en-US" sz="2400" b="1">
                <a:solidFill>
                  <a:prstClr val="black"/>
                </a:solidFill>
                <a:ea typeface="楷体_GB2312" panose="02010609030101010101" pitchFamily="49" charset="-122"/>
              </a:rPr>
              <a:t>检验</a:t>
            </a:r>
          </a:p>
        </p:txBody>
      </p:sp>
    </p:spTree>
    <p:extLst>
      <p:ext uri="{BB962C8B-B14F-4D97-AF65-F5344CB8AC3E}">
        <p14:creationId xmlns:p14="http://schemas.microsoft.com/office/powerpoint/2010/main" val="34964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stCondLst>
                                            <p:cond delay="0"/>
                                          </p:stCondLst>
                                        </p:cTn>
                                        <p:tgtEl>
                                          <p:spTgt spid="20483"/>
                                        </p:tgtEl>
                                        <p:attrNameLst>
                                          <p:attrName>style.visibility</p:attrName>
                                        </p:attrNameLst>
                                      </p:cBhvr>
                                      <p:to>
                                        <p:strVal val="visible"/>
                                      </p:to>
                                    </p:set>
                                    <p:animEffect transition="in" filter="wipe(left)">
                                      <p:cBhvr>
                                        <p:cTn id="7" dur="500"/>
                                        <p:tgtEl>
                                          <p:spTgt spid="204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indefinite" fill="hold">
                                          <p:stCondLst>
                                            <p:cond delay="0"/>
                                          </p:stCondLst>
                                        </p:cTn>
                                        <p:tgtEl>
                                          <p:spTgt spid="20486"/>
                                        </p:tgtEl>
                                        <p:attrNameLst>
                                          <p:attrName>style.visibility</p:attrName>
                                        </p:attrNameLst>
                                      </p:cBhvr>
                                      <p:to>
                                        <p:strVal val="visible"/>
                                      </p:to>
                                    </p:set>
                                    <p:animEffect transition="in" filter="wipe(left)">
                                      <p:cBhvr>
                                        <p:cTn id="12" dur="500"/>
                                        <p:tgtEl>
                                          <p:spTgt spid="20486"/>
                                        </p:tgtEl>
                                      </p:cBhvr>
                                    </p:animEffect>
                                  </p:childTnLst>
                                </p:cTn>
                              </p:par>
                              <p:par>
                                <p:cTn id="13" presetID="22" presetClass="entr" presetSubtype="8" fill="hold" grpId="0" nodeType="withEffect">
                                  <p:stCondLst>
                                    <p:cond delay="0"/>
                                  </p:stCondLst>
                                  <p:childTnLst>
                                    <p:set>
                                      <p:cBhvr>
                                        <p:cTn id="14" dur="indefinite" fill="hold">
                                          <p:stCondLst>
                                            <p:cond delay="0"/>
                                          </p:stCondLst>
                                        </p:cTn>
                                        <p:tgtEl>
                                          <p:spTgt spid="20484"/>
                                        </p:tgtEl>
                                        <p:attrNameLst>
                                          <p:attrName>style.visibility</p:attrName>
                                        </p:attrNameLst>
                                      </p:cBhvr>
                                      <p:to>
                                        <p:strVal val="visible"/>
                                      </p:to>
                                    </p:set>
                                    <p:animEffect transition="in" filter="wipe(left)">
                                      <p:cBhvr>
                                        <p:cTn id="15" dur="500"/>
                                        <p:tgtEl>
                                          <p:spTgt spid="204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indefinite" fill="hold">
                                          <p:stCondLst>
                                            <p:cond delay="0"/>
                                          </p:stCondLst>
                                        </p:cTn>
                                        <p:tgtEl>
                                          <p:spTgt spid="20485"/>
                                        </p:tgtEl>
                                        <p:attrNameLst>
                                          <p:attrName>style.visibility</p:attrName>
                                        </p:attrNameLst>
                                      </p:cBhvr>
                                      <p:to>
                                        <p:strVal val="visible"/>
                                      </p:to>
                                    </p:set>
                                    <p:animEffect transition="in" filter="wipe(left)">
                                      <p:cBhvr>
                                        <p:cTn id="20" dur="500"/>
                                        <p:tgtEl>
                                          <p:spTgt spid="2048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indefinite" fill="hold">
                                          <p:stCondLst>
                                            <p:cond delay="0"/>
                                          </p:stCondLst>
                                        </p:cTn>
                                        <p:tgtEl>
                                          <p:spTgt spid="20488"/>
                                        </p:tgtEl>
                                        <p:attrNameLst>
                                          <p:attrName>style.visibility</p:attrName>
                                        </p:attrNameLst>
                                      </p:cBhvr>
                                      <p:to>
                                        <p:strVal val="visible"/>
                                      </p:to>
                                    </p:set>
                                    <p:animEffect transition="in" filter="wipe(up)">
                                      <p:cBhvr>
                                        <p:cTn id="25" dur="500"/>
                                        <p:tgtEl>
                                          <p:spTgt spid="2048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indefinite" fill="hold">
                                          <p:stCondLst>
                                            <p:cond delay="0"/>
                                          </p:stCondLst>
                                        </p:cTn>
                                        <p:tgtEl>
                                          <p:spTgt spid="20489"/>
                                        </p:tgtEl>
                                        <p:attrNameLst>
                                          <p:attrName>style.visibility</p:attrName>
                                        </p:attrNameLst>
                                      </p:cBhvr>
                                      <p:to>
                                        <p:strVal val="visible"/>
                                      </p:to>
                                    </p:set>
                                    <p:animEffect transition="in" filter="wipe(up)">
                                      <p:cBhvr>
                                        <p:cTn id="29" dur="500"/>
                                        <p:tgtEl>
                                          <p:spTgt spid="20489"/>
                                        </p:tgtEl>
                                      </p:cBhvr>
                                    </p:animEffect>
                                  </p:childTnLst>
                                </p:cTn>
                              </p:par>
                              <p:par>
                                <p:cTn id="30" presetID="22" presetClass="entr" presetSubtype="1" fill="hold" grpId="0" nodeType="withEffect">
                                  <p:stCondLst>
                                    <p:cond delay="0"/>
                                  </p:stCondLst>
                                  <p:childTnLst>
                                    <p:set>
                                      <p:cBhvr>
                                        <p:cTn id="31" dur="indefinite" fill="hold">
                                          <p:stCondLst>
                                            <p:cond delay="0"/>
                                          </p:stCondLst>
                                        </p:cTn>
                                        <p:tgtEl>
                                          <p:spTgt spid="20490"/>
                                        </p:tgtEl>
                                        <p:attrNameLst>
                                          <p:attrName>style.visibility</p:attrName>
                                        </p:attrNameLst>
                                      </p:cBhvr>
                                      <p:to>
                                        <p:strVal val="visible"/>
                                      </p:to>
                                    </p:set>
                                    <p:animEffect transition="in" filter="wipe(up)">
                                      <p:cBhvr>
                                        <p:cTn id="32" dur="500"/>
                                        <p:tgtEl>
                                          <p:spTgt spid="204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indefinite" fill="hold">
                                          <p:stCondLst>
                                            <p:cond delay="0"/>
                                          </p:stCondLst>
                                        </p:cTn>
                                        <p:tgtEl>
                                          <p:spTgt spid="20487"/>
                                        </p:tgtEl>
                                        <p:attrNameLst>
                                          <p:attrName>style.visibility</p:attrName>
                                        </p:attrNameLst>
                                      </p:cBhvr>
                                      <p:to>
                                        <p:strVal val="visible"/>
                                      </p:to>
                                    </p:set>
                                    <p:animEffect transition="in" filter="wipe(up)">
                                      <p:cBhvr>
                                        <p:cTn id="37" dur="500"/>
                                        <p:tgtEl>
                                          <p:spTgt spid="2048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indefinite" fill="hold">
                                          <p:stCondLst>
                                            <p:cond delay="0"/>
                                          </p:stCondLst>
                                        </p:cTn>
                                        <p:tgtEl>
                                          <p:spTgt spid="20491"/>
                                        </p:tgtEl>
                                        <p:attrNameLst>
                                          <p:attrName>style.visibility</p:attrName>
                                        </p:attrNameLst>
                                      </p:cBhvr>
                                      <p:to>
                                        <p:strVal val="visible"/>
                                      </p:to>
                                    </p:set>
                                    <p:animEffect transition="in" filter="wipe(right)">
                                      <p:cBhvr>
                                        <p:cTn id="42" dur="500"/>
                                        <p:tgtEl>
                                          <p:spTgt spid="20491"/>
                                        </p:tgtEl>
                                      </p:cBhvr>
                                    </p:animEffect>
                                  </p:childTnLst>
                                </p:cTn>
                              </p:par>
                              <p:par>
                                <p:cTn id="43" presetID="22" presetClass="entr" presetSubtype="2" fill="hold" grpId="0" nodeType="withEffect">
                                  <p:stCondLst>
                                    <p:cond delay="0"/>
                                  </p:stCondLst>
                                  <p:childTnLst>
                                    <p:set>
                                      <p:cBhvr>
                                        <p:cTn id="44" dur="indefinite" fill="hold">
                                          <p:stCondLst>
                                            <p:cond delay="0"/>
                                          </p:stCondLst>
                                        </p:cTn>
                                        <p:tgtEl>
                                          <p:spTgt spid="20495"/>
                                        </p:tgtEl>
                                        <p:attrNameLst>
                                          <p:attrName>style.visibility</p:attrName>
                                        </p:attrNameLst>
                                      </p:cBhvr>
                                      <p:to>
                                        <p:strVal val="visible"/>
                                      </p:to>
                                    </p:set>
                                    <p:animEffect transition="in" filter="wipe(right)">
                                      <p:cBhvr>
                                        <p:cTn id="45" dur="500"/>
                                        <p:tgtEl>
                                          <p:spTgt spid="20495"/>
                                        </p:tgtEl>
                                      </p:cBhvr>
                                    </p:animEffect>
                                  </p:childTnLst>
                                </p:cTn>
                              </p:par>
                            </p:childTnLst>
                          </p:cTn>
                        </p:par>
                        <p:par>
                          <p:cTn id="46" fill="hold">
                            <p:stCondLst>
                              <p:cond delay="500"/>
                            </p:stCondLst>
                            <p:childTnLst>
                              <p:par>
                                <p:cTn id="47" presetID="22" presetClass="entr" presetSubtype="2" fill="hold" grpId="0" nodeType="afterEffect">
                                  <p:stCondLst>
                                    <p:cond delay="0"/>
                                  </p:stCondLst>
                                  <p:childTnLst>
                                    <p:set>
                                      <p:cBhvr>
                                        <p:cTn id="48" dur="indefinite" fill="hold">
                                          <p:stCondLst>
                                            <p:cond delay="0"/>
                                          </p:stCondLst>
                                        </p:cTn>
                                        <p:tgtEl>
                                          <p:spTgt spid="20492"/>
                                        </p:tgtEl>
                                        <p:attrNameLst>
                                          <p:attrName>style.visibility</p:attrName>
                                        </p:attrNameLst>
                                      </p:cBhvr>
                                      <p:to>
                                        <p:strVal val="visible"/>
                                      </p:to>
                                    </p:set>
                                    <p:animEffect transition="in" filter="wipe(right)">
                                      <p:cBhvr>
                                        <p:cTn id="49" dur="500"/>
                                        <p:tgtEl>
                                          <p:spTgt spid="2049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indefinite" fill="hold">
                                          <p:stCondLst>
                                            <p:cond delay="0"/>
                                          </p:stCondLst>
                                        </p:cTn>
                                        <p:tgtEl>
                                          <p:spTgt spid="20493"/>
                                        </p:tgtEl>
                                        <p:attrNameLst>
                                          <p:attrName>style.visibility</p:attrName>
                                        </p:attrNameLst>
                                      </p:cBhvr>
                                      <p:to>
                                        <p:strVal val="visible"/>
                                      </p:to>
                                    </p:set>
                                    <p:animEffect transition="in" filter="wipe(up)">
                                      <p:cBhvr>
                                        <p:cTn id="54" dur="500"/>
                                        <p:tgtEl>
                                          <p:spTgt spid="2049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indefinite" fill="hold">
                                          <p:stCondLst>
                                            <p:cond delay="0"/>
                                          </p:stCondLst>
                                        </p:cTn>
                                        <p:tgtEl>
                                          <p:spTgt spid="20494"/>
                                        </p:tgtEl>
                                        <p:attrNameLst>
                                          <p:attrName>style.visibility</p:attrName>
                                        </p:attrNameLst>
                                      </p:cBhvr>
                                      <p:to>
                                        <p:strVal val="visible"/>
                                      </p:to>
                                    </p:set>
                                    <p:animEffect transition="in" filter="wipe(up)">
                                      <p:cBhvr>
                                        <p:cTn id="59" dur="500"/>
                                        <p:tgtEl>
                                          <p:spTgt spid="20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nimBg="1" autoUpdateAnimBg="0"/>
      <p:bldP spid="20484" grpId="0" autoUpdateAnimBg="0"/>
      <p:bldP spid="20485" grpId="0" animBg="1" autoUpdateAnimBg="0"/>
      <p:bldP spid="20486" grpId="0" animBg="1"/>
      <p:bldP spid="20487" grpId="0" animBg="1" autoUpdateAnimBg="0"/>
      <p:bldP spid="20488" grpId="0" animBg="1"/>
      <p:bldP spid="20489" grpId="0" autoUpdateAnimBg="0"/>
      <p:bldP spid="20490" grpId="0" autoUpdateAnimBg="0"/>
      <p:bldP spid="20491" grpId="0" animBg="1"/>
      <p:bldP spid="20492" grpId="0" animBg="1" autoUpdateAnimBg="0"/>
      <p:bldP spid="20493" grpId="0" animBg="1"/>
      <p:bldP spid="20494" grpId="0" animBg="1"/>
      <p:bldP spid="20495"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4294967295"/>
          </p:nvPr>
        </p:nvSpPr>
        <p:spPr>
          <a:xfrm>
            <a:off x="323850" y="1989138"/>
            <a:ext cx="8496300" cy="4535487"/>
          </a:xfrm>
        </p:spPr>
        <p:txBody>
          <a:bodyPr/>
          <a:lstStyle/>
          <a:p>
            <a:pPr>
              <a:buFont typeface="Wingdings" panose="05000000000000000000" pitchFamily="2" charset="2"/>
              <a:buNone/>
            </a:pPr>
            <a:r>
              <a:rPr lang="en-US" altLang="zh-CN" sz="3600" b="0"/>
              <a:t>⑴</a:t>
            </a:r>
            <a:r>
              <a:rPr lang="zh-CN" altLang="en-US" sz="3600" b="0"/>
              <a:t>审题，弄清</a:t>
            </a:r>
            <a:r>
              <a:rPr lang="zh-CN" altLang="en-US" sz="3600" b="0" u="sng"/>
              <a:t>	</a:t>
            </a:r>
            <a:r>
              <a:rPr lang="zh-CN" altLang="en-US" sz="3600" b="0"/>
              <a:t>，及题中的</a:t>
            </a:r>
            <a:r>
              <a:rPr lang="zh-CN" altLang="en-US" sz="3600" b="0" u="sng"/>
              <a:t>		  </a:t>
            </a:r>
            <a:r>
              <a:rPr lang="zh-CN" altLang="en-US" sz="3600" b="0"/>
              <a:t>；</a:t>
            </a:r>
          </a:p>
          <a:p>
            <a:pPr>
              <a:buFont typeface="Wingdings" panose="05000000000000000000" pitchFamily="2" charset="2"/>
              <a:buNone/>
            </a:pPr>
            <a:r>
              <a:rPr lang="zh-CN" altLang="en-US" sz="3600" b="0"/>
              <a:t>⑵设未知数</a:t>
            </a:r>
            <a:r>
              <a:rPr lang="en-US" altLang="zh-CN" sz="3600" b="0"/>
              <a:t>,</a:t>
            </a:r>
            <a:r>
              <a:rPr lang="zh-CN" altLang="en-US" sz="3600" b="0"/>
              <a:t>可</a:t>
            </a:r>
            <a:r>
              <a:rPr lang="zh-CN" altLang="en-US" sz="3600" b="0" u="sng"/>
              <a:t>		</a:t>
            </a:r>
            <a:r>
              <a:rPr lang="zh-CN" altLang="en-US" sz="3600" b="0"/>
              <a:t>，也可</a:t>
            </a:r>
            <a:r>
              <a:rPr lang="zh-CN" altLang="en-US" sz="3600" b="0" u="sng"/>
              <a:t>		  </a:t>
            </a:r>
            <a:r>
              <a:rPr lang="zh-CN" altLang="en-US" sz="3600" b="0"/>
              <a:t>；</a:t>
            </a:r>
          </a:p>
          <a:p>
            <a:pPr>
              <a:buFont typeface="Wingdings" panose="05000000000000000000" pitchFamily="2" charset="2"/>
              <a:buNone/>
            </a:pPr>
            <a:r>
              <a:rPr lang="zh-CN" altLang="en-US" sz="3600" b="0"/>
              <a:t>⑶根据题目中所给的关系找出</a:t>
            </a:r>
            <a:r>
              <a:rPr lang="zh-CN" altLang="en-US" sz="3600" b="0" u="sng"/>
              <a:t>		 </a:t>
            </a:r>
            <a:r>
              <a:rPr lang="zh-CN" altLang="en-US" sz="3600" b="0"/>
              <a:t>，列出方程；						</a:t>
            </a:r>
          </a:p>
          <a:p>
            <a:pPr>
              <a:buFont typeface="Wingdings" panose="05000000000000000000" pitchFamily="2" charset="2"/>
              <a:buNone/>
            </a:pPr>
            <a:r>
              <a:rPr lang="zh-CN" altLang="en-US" sz="3600" b="0"/>
              <a:t>⑷</a:t>
            </a:r>
            <a:r>
              <a:rPr lang="zh-CN" altLang="en-US" sz="3600" b="0" u="sng"/>
              <a:t>		  </a:t>
            </a:r>
            <a:r>
              <a:rPr lang="zh-CN" altLang="en-US" sz="3600" b="0"/>
              <a:t>，检验解的正确性；</a:t>
            </a:r>
          </a:p>
        </p:txBody>
      </p:sp>
      <p:sp>
        <p:nvSpPr>
          <p:cNvPr id="54275" name="Text Box 3"/>
          <p:cNvSpPr txBox="1">
            <a:spLocks noChangeArrowheads="1"/>
          </p:cNvSpPr>
          <p:nvPr/>
        </p:nvSpPr>
        <p:spPr bwMode="auto">
          <a:xfrm>
            <a:off x="3124200" y="20574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题意</a:t>
            </a:r>
          </a:p>
        </p:txBody>
      </p:sp>
      <p:sp>
        <p:nvSpPr>
          <p:cNvPr id="54276" name="Text Box 4"/>
          <p:cNvSpPr txBox="1">
            <a:spLocks noChangeArrowheads="1"/>
          </p:cNvSpPr>
          <p:nvPr/>
        </p:nvSpPr>
        <p:spPr bwMode="auto">
          <a:xfrm>
            <a:off x="3200400" y="2667000"/>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直接设元</a:t>
            </a:r>
          </a:p>
        </p:txBody>
      </p:sp>
      <p:sp>
        <p:nvSpPr>
          <p:cNvPr id="54277" name="Text Box 5"/>
          <p:cNvSpPr txBox="1">
            <a:spLocks noChangeArrowheads="1"/>
          </p:cNvSpPr>
          <p:nvPr/>
        </p:nvSpPr>
        <p:spPr bwMode="auto">
          <a:xfrm>
            <a:off x="6324600" y="26670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间接设元</a:t>
            </a:r>
          </a:p>
        </p:txBody>
      </p:sp>
      <p:sp>
        <p:nvSpPr>
          <p:cNvPr id="54278" name="Text Box 6"/>
          <p:cNvSpPr txBox="1">
            <a:spLocks noChangeArrowheads="1"/>
          </p:cNvSpPr>
          <p:nvPr/>
        </p:nvSpPr>
        <p:spPr bwMode="auto">
          <a:xfrm>
            <a:off x="6324600" y="32766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相等关系</a:t>
            </a:r>
          </a:p>
        </p:txBody>
      </p:sp>
      <p:sp>
        <p:nvSpPr>
          <p:cNvPr id="54279" name="Text Box 7"/>
          <p:cNvSpPr txBox="1">
            <a:spLocks noChangeArrowheads="1"/>
          </p:cNvSpPr>
          <p:nvPr/>
        </p:nvSpPr>
        <p:spPr bwMode="auto">
          <a:xfrm>
            <a:off x="990600" y="449580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解方程组</a:t>
            </a:r>
          </a:p>
        </p:txBody>
      </p:sp>
      <p:sp>
        <p:nvSpPr>
          <p:cNvPr id="54280" name="Text Box 8"/>
          <p:cNvSpPr txBox="1">
            <a:spLocks noChangeArrowheads="1"/>
          </p:cNvSpPr>
          <p:nvPr/>
        </p:nvSpPr>
        <p:spPr bwMode="auto">
          <a:xfrm>
            <a:off x="6324600" y="205740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相等关系</a:t>
            </a:r>
          </a:p>
        </p:txBody>
      </p:sp>
      <p:sp>
        <p:nvSpPr>
          <p:cNvPr id="3081" name="Rectangle 9"/>
          <p:cNvSpPr>
            <a:spLocks noChangeArrowheads="1"/>
          </p:cNvSpPr>
          <p:nvPr/>
        </p:nvSpPr>
        <p:spPr bwMode="auto">
          <a:xfrm>
            <a:off x="0" y="1550988"/>
            <a:ext cx="6249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spcBef>
                <a:spcPct val="20000"/>
              </a:spcBef>
              <a:buFont typeface="Wingdings" panose="05000000000000000000" pitchFamily="2" charset="2"/>
              <a:buNone/>
            </a:pP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列方程解应用题的一般步骤：</a:t>
            </a:r>
          </a:p>
        </p:txBody>
      </p:sp>
      <p:sp>
        <p:nvSpPr>
          <p:cNvPr id="3082" name="Text Box 10"/>
          <p:cNvSpPr txBox="1">
            <a:spLocks noChangeArrowheads="1"/>
          </p:cNvSpPr>
          <p:nvPr/>
        </p:nvSpPr>
        <p:spPr bwMode="auto">
          <a:xfrm>
            <a:off x="250825" y="404813"/>
            <a:ext cx="1619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a:solidFill>
                  <a:srgbClr val="FF0000"/>
                </a:solidFill>
                <a:latin typeface="Times New Roman" panose="02020603050405020304" pitchFamily="18" charset="0"/>
                <a:ea typeface="华文新魏" pitchFamily="2" charset="-122"/>
              </a:rPr>
              <a:t>复习</a:t>
            </a:r>
          </a:p>
        </p:txBody>
      </p:sp>
    </p:spTree>
    <p:extLst>
      <p:ext uri="{BB962C8B-B14F-4D97-AF65-F5344CB8AC3E}">
        <p14:creationId xmlns:p14="http://schemas.microsoft.com/office/powerpoint/2010/main" val="369455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anim calcmode="lin" valueType="num">
                                      <p:cBhvr>
                                        <p:cTn id="7" dur="1000" fill="hold"/>
                                        <p:tgtEl>
                                          <p:spTgt spid="54275"/>
                                        </p:tgtEl>
                                        <p:attrNameLst>
                                          <p:attrName>ppt_w</p:attrName>
                                        </p:attrNameLst>
                                      </p:cBhvr>
                                      <p:tavLst>
                                        <p:tav tm="0">
                                          <p:val>
                                            <p:fltVal val="0"/>
                                          </p:val>
                                        </p:tav>
                                        <p:tav tm="100000">
                                          <p:val>
                                            <p:strVal val="#ppt_w"/>
                                          </p:val>
                                        </p:tav>
                                      </p:tavLst>
                                    </p:anim>
                                    <p:anim calcmode="lin" valueType="num">
                                      <p:cBhvr>
                                        <p:cTn id="8" dur="1000" fill="hold"/>
                                        <p:tgtEl>
                                          <p:spTgt spid="54275"/>
                                        </p:tgtEl>
                                        <p:attrNameLst>
                                          <p:attrName>ppt_h</p:attrName>
                                        </p:attrNameLst>
                                      </p:cBhvr>
                                      <p:tavLst>
                                        <p:tav tm="0">
                                          <p:val>
                                            <p:fltVal val="0"/>
                                          </p:val>
                                        </p:tav>
                                        <p:tav tm="100000">
                                          <p:val>
                                            <p:strVal val="#ppt_h"/>
                                          </p:val>
                                        </p:tav>
                                      </p:tavLst>
                                    </p:anim>
                                    <p:anim calcmode="lin" valueType="num">
                                      <p:cBhvr>
                                        <p:cTn id="9" dur="1000" fill="hold"/>
                                        <p:tgtEl>
                                          <p:spTgt spid="5427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427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iterate type="lt">
                                    <p:tmPct val="0"/>
                                  </p:iterate>
                                  <p:childTnLst>
                                    <p:set>
                                      <p:cBhvr>
                                        <p:cTn id="14" dur="1" fill="hold">
                                          <p:stCondLst>
                                            <p:cond delay="0"/>
                                          </p:stCondLst>
                                        </p:cTn>
                                        <p:tgtEl>
                                          <p:spTgt spid="54280"/>
                                        </p:tgtEl>
                                        <p:attrNameLst>
                                          <p:attrName>style.visibility</p:attrName>
                                        </p:attrNameLst>
                                      </p:cBhvr>
                                      <p:to>
                                        <p:strVal val="visible"/>
                                      </p:to>
                                    </p:set>
                                    <p:anim calcmode="lin" valueType="num">
                                      <p:cBhvr>
                                        <p:cTn id="15" dur="1000" fill="hold"/>
                                        <p:tgtEl>
                                          <p:spTgt spid="54280"/>
                                        </p:tgtEl>
                                        <p:attrNameLst>
                                          <p:attrName>ppt_w</p:attrName>
                                        </p:attrNameLst>
                                      </p:cBhvr>
                                      <p:tavLst>
                                        <p:tav tm="0">
                                          <p:val>
                                            <p:fltVal val="0"/>
                                          </p:val>
                                        </p:tav>
                                        <p:tav tm="100000">
                                          <p:val>
                                            <p:strVal val="#ppt_w"/>
                                          </p:val>
                                        </p:tav>
                                      </p:tavLst>
                                    </p:anim>
                                    <p:anim calcmode="lin" valueType="num">
                                      <p:cBhvr>
                                        <p:cTn id="16" dur="1000" fill="hold"/>
                                        <p:tgtEl>
                                          <p:spTgt spid="54280"/>
                                        </p:tgtEl>
                                        <p:attrNameLst>
                                          <p:attrName>ppt_h</p:attrName>
                                        </p:attrNameLst>
                                      </p:cBhvr>
                                      <p:tavLst>
                                        <p:tav tm="0">
                                          <p:val>
                                            <p:fltVal val="0"/>
                                          </p:val>
                                        </p:tav>
                                        <p:tav tm="100000">
                                          <p:val>
                                            <p:strVal val="#ppt_h"/>
                                          </p:val>
                                        </p:tav>
                                      </p:tavLst>
                                    </p:anim>
                                    <p:anim calcmode="lin" valueType="num">
                                      <p:cBhvr>
                                        <p:cTn id="17" dur="1000" fill="hold"/>
                                        <p:tgtEl>
                                          <p:spTgt spid="5428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542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54276"/>
                                        </p:tgtEl>
                                        <p:attrNameLst>
                                          <p:attrName>style.visibility</p:attrName>
                                        </p:attrNameLst>
                                      </p:cBhvr>
                                      <p:to>
                                        <p:strVal val="visible"/>
                                      </p:to>
                                    </p:set>
                                    <p:anim calcmode="lin" valueType="num">
                                      <p:cBhvr>
                                        <p:cTn id="23" dur="1000" fill="hold"/>
                                        <p:tgtEl>
                                          <p:spTgt spid="54276"/>
                                        </p:tgtEl>
                                        <p:attrNameLst>
                                          <p:attrName>ppt_w</p:attrName>
                                        </p:attrNameLst>
                                      </p:cBhvr>
                                      <p:tavLst>
                                        <p:tav tm="0">
                                          <p:val>
                                            <p:fltVal val="0"/>
                                          </p:val>
                                        </p:tav>
                                        <p:tav tm="100000">
                                          <p:val>
                                            <p:strVal val="#ppt_w"/>
                                          </p:val>
                                        </p:tav>
                                      </p:tavLst>
                                    </p:anim>
                                    <p:anim calcmode="lin" valueType="num">
                                      <p:cBhvr>
                                        <p:cTn id="24" dur="1000" fill="hold"/>
                                        <p:tgtEl>
                                          <p:spTgt spid="54276"/>
                                        </p:tgtEl>
                                        <p:attrNameLst>
                                          <p:attrName>ppt_h</p:attrName>
                                        </p:attrNameLst>
                                      </p:cBhvr>
                                      <p:tavLst>
                                        <p:tav tm="0">
                                          <p:val>
                                            <p:fltVal val="0"/>
                                          </p:val>
                                        </p:tav>
                                        <p:tav tm="100000">
                                          <p:val>
                                            <p:strVal val="#ppt_h"/>
                                          </p:val>
                                        </p:tav>
                                      </p:tavLst>
                                    </p:anim>
                                    <p:anim calcmode="lin" valueType="num">
                                      <p:cBhvr>
                                        <p:cTn id="25" dur="1000" fill="hold"/>
                                        <p:tgtEl>
                                          <p:spTgt spid="54276"/>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42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54277"/>
                                        </p:tgtEl>
                                        <p:attrNameLst>
                                          <p:attrName>style.visibility</p:attrName>
                                        </p:attrNameLst>
                                      </p:cBhvr>
                                      <p:to>
                                        <p:strVal val="visible"/>
                                      </p:to>
                                    </p:set>
                                    <p:anim calcmode="lin" valueType="num">
                                      <p:cBhvr>
                                        <p:cTn id="31" dur="1000" fill="hold"/>
                                        <p:tgtEl>
                                          <p:spTgt spid="54277"/>
                                        </p:tgtEl>
                                        <p:attrNameLst>
                                          <p:attrName>ppt_w</p:attrName>
                                        </p:attrNameLst>
                                      </p:cBhvr>
                                      <p:tavLst>
                                        <p:tav tm="0">
                                          <p:val>
                                            <p:fltVal val="0"/>
                                          </p:val>
                                        </p:tav>
                                        <p:tav tm="100000">
                                          <p:val>
                                            <p:strVal val="#ppt_w"/>
                                          </p:val>
                                        </p:tav>
                                      </p:tavLst>
                                    </p:anim>
                                    <p:anim calcmode="lin" valueType="num">
                                      <p:cBhvr>
                                        <p:cTn id="32" dur="1000" fill="hold"/>
                                        <p:tgtEl>
                                          <p:spTgt spid="54277"/>
                                        </p:tgtEl>
                                        <p:attrNameLst>
                                          <p:attrName>ppt_h</p:attrName>
                                        </p:attrNameLst>
                                      </p:cBhvr>
                                      <p:tavLst>
                                        <p:tav tm="0">
                                          <p:val>
                                            <p:fltVal val="0"/>
                                          </p:val>
                                        </p:tav>
                                        <p:tav tm="100000">
                                          <p:val>
                                            <p:strVal val="#ppt_h"/>
                                          </p:val>
                                        </p:tav>
                                      </p:tavLst>
                                    </p:anim>
                                    <p:anim calcmode="lin" valueType="num">
                                      <p:cBhvr>
                                        <p:cTn id="33" dur="1000" fill="hold"/>
                                        <p:tgtEl>
                                          <p:spTgt spid="54277"/>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542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54278"/>
                                        </p:tgtEl>
                                        <p:attrNameLst>
                                          <p:attrName>style.visibility</p:attrName>
                                        </p:attrNameLst>
                                      </p:cBhvr>
                                      <p:to>
                                        <p:strVal val="visible"/>
                                      </p:to>
                                    </p:set>
                                    <p:anim calcmode="lin" valueType="num">
                                      <p:cBhvr>
                                        <p:cTn id="39" dur="1000" fill="hold"/>
                                        <p:tgtEl>
                                          <p:spTgt spid="54278"/>
                                        </p:tgtEl>
                                        <p:attrNameLst>
                                          <p:attrName>ppt_w</p:attrName>
                                        </p:attrNameLst>
                                      </p:cBhvr>
                                      <p:tavLst>
                                        <p:tav tm="0">
                                          <p:val>
                                            <p:fltVal val="0"/>
                                          </p:val>
                                        </p:tav>
                                        <p:tav tm="100000">
                                          <p:val>
                                            <p:strVal val="#ppt_w"/>
                                          </p:val>
                                        </p:tav>
                                      </p:tavLst>
                                    </p:anim>
                                    <p:anim calcmode="lin" valueType="num">
                                      <p:cBhvr>
                                        <p:cTn id="40" dur="1000" fill="hold"/>
                                        <p:tgtEl>
                                          <p:spTgt spid="54278"/>
                                        </p:tgtEl>
                                        <p:attrNameLst>
                                          <p:attrName>ppt_h</p:attrName>
                                        </p:attrNameLst>
                                      </p:cBhvr>
                                      <p:tavLst>
                                        <p:tav tm="0">
                                          <p:val>
                                            <p:fltVal val="0"/>
                                          </p:val>
                                        </p:tav>
                                        <p:tav tm="100000">
                                          <p:val>
                                            <p:strVal val="#ppt_h"/>
                                          </p:val>
                                        </p:tav>
                                      </p:tavLst>
                                    </p:anim>
                                    <p:anim calcmode="lin" valueType="num">
                                      <p:cBhvr>
                                        <p:cTn id="41" dur="1000" fill="hold"/>
                                        <p:tgtEl>
                                          <p:spTgt spid="54278"/>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5427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ID="15" presetClass="entr" presetSubtype="0" fill="hold" grpId="0" nodeType="clickEffect">
                                  <p:stCondLst>
                                    <p:cond delay="0"/>
                                  </p:stCondLst>
                                  <p:childTnLst>
                                    <p:set>
                                      <p:cBhvr>
                                        <p:cTn id="46" dur="1" fill="hold">
                                          <p:stCondLst>
                                            <p:cond delay="0"/>
                                          </p:stCondLst>
                                        </p:cTn>
                                        <p:tgtEl>
                                          <p:spTgt spid="54279"/>
                                        </p:tgtEl>
                                        <p:attrNameLst>
                                          <p:attrName>style.visibility</p:attrName>
                                        </p:attrNameLst>
                                      </p:cBhvr>
                                      <p:to>
                                        <p:strVal val="visible"/>
                                      </p:to>
                                    </p:set>
                                    <p:anim calcmode="lin" valueType="num">
                                      <p:cBhvr>
                                        <p:cTn id="47" dur="1000" fill="hold"/>
                                        <p:tgtEl>
                                          <p:spTgt spid="54279"/>
                                        </p:tgtEl>
                                        <p:attrNameLst>
                                          <p:attrName>ppt_w</p:attrName>
                                        </p:attrNameLst>
                                      </p:cBhvr>
                                      <p:tavLst>
                                        <p:tav tm="0">
                                          <p:val>
                                            <p:fltVal val="0"/>
                                          </p:val>
                                        </p:tav>
                                        <p:tav tm="100000">
                                          <p:val>
                                            <p:strVal val="#ppt_w"/>
                                          </p:val>
                                        </p:tav>
                                      </p:tavLst>
                                    </p:anim>
                                    <p:anim calcmode="lin" valueType="num">
                                      <p:cBhvr>
                                        <p:cTn id="48" dur="1000" fill="hold"/>
                                        <p:tgtEl>
                                          <p:spTgt spid="54279"/>
                                        </p:tgtEl>
                                        <p:attrNameLst>
                                          <p:attrName>ppt_h</p:attrName>
                                        </p:attrNameLst>
                                      </p:cBhvr>
                                      <p:tavLst>
                                        <p:tav tm="0">
                                          <p:val>
                                            <p:fltVal val="0"/>
                                          </p:val>
                                        </p:tav>
                                        <p:tav tm="100000">
                                          <p:val>
                                            <p:strVal val="#ppt_h"/>
                                          </p:val>
                                        </p:tav>
                                      </p:tavLst>
                                    </p:anim>
                                    <p:anim calcmode="lin" valueType="num">
                                      <p:cBhvr>
                                        <p:cTn id="49" dur="1000" fill="hold"/>
                                        <p:tgtEl>
                                          <p:spTgt spid="54279"/>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5427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P spid="54276" grpId="0"/>
      <p:bldP spid="54277" grpId="0"/>
      <p:bldP spid="54278" grpId="0"/>
      <p:bldP spid="54279" grpId="0"/>
      <p:bldP spid="5428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1447800" y="788988"/>
            <a:ext cx="7221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a:t>
            </a:r>
            <a:r>
              <a:rPr kumimoji="1" lang="zh-CN" altLang="en-US" sz="2400" b="1">
                <a:solidFill>
                  <a:prstClr val="black"/>
                </a:solidFill>
                <a:latin typeface="Times New Roman" panose="02020603050405020304" pitchFamily="18" charset="0"/>
              </a:rPr>
              <a:t>、</a:t>
            </a:r>
            <a:r>
              <a:rPr kumimoji="1" lang="zh-CN" altLang="en-US" sz="3200" b="1">
                <a:solidFill>
                  <a:prstClr val="black"/>
                </a:solidFill>
                <a:latin typeface="Times New Roman" panose="02020603050405020304" pitchFamily="18" charset="0"/>
              </a:rPr>
              <a:t>实际问题中常见得类型及数量关系。</a:t>
            </a:r>
          </a:p>
        </p:txBody>
      </p:sp>
      <p:grpSp>
        <p:nvGrpSpPr>
          <p:cNvPr id="2" name="Group 3"/>
          <p:cNvGrpSpPr/>
          <p:nvPr/>
        </p:nvGrpSpPr>
        <p:grpSpPr bwMode="auto">
          <a:xfrm>
            <a:off x="1408113" y="4800600"/>
            <a:ext cx="6745287" cy="1676400"/>
            <a:chOff x="887" y="2832"/>
            <a:chExt cx="4249" cy="1056"/>
          </a:xfrm>
        </p:grpSpPr>
        <p:grpSp>
          <p:nvGrpSpPr>
            <p:cNvPr id="4100" name="Group 4"/>
            <p:cNvGrpSpPr/>
            <p:nvPr/>
          </p:nvGrpSpPr>
          <p:grpSpPr bwMode="auto">
            <a:xfrm>
              <a:off x="1152" y="3373"/>
              <a:ext cx="2048" cy="515"/>
              <a:chOff x="1218" y="3181"/>
              <a:chExt cx="2048" cy="515"/>
            </a:xfrm>
          </p:grpSpPr>
          <p:sp>
            <p:nvSpPr>
              <p:cNvPr id="4101" name="Text Box 5"/>
              <p:cNvSpPr txBox="1">
                <a:spLocks noChangeArrowheads="1"/>
              </p:cNvSpPr>
              <p:nvPr/>
            </p:nvSpPr>
            <p:spPr bwMode="auto">
              <a:xfrm>
                <a:off x="1218" y="3290"/>
                <a:ext cx="9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利润率 </a:t>
                </a:r>
                <a:r>
                  <a:rPr kumimoji="1" lang="en-US" altLang="zh-CN" sz="2400" b="1">
                    <a:solidFill>
                      <a:prstClr val="black"/>
                    </a:solidFill>
                    <a:latin typeface="Times New Roman" panose="02020603050405020304" pitchFamily="18" charset="0"/>
                  </a:rPr>
                  <a:t>=</a:t>
                </a:r>
              </a:p>
            </p:txBody>
          </p:sp>
          <p:grpSp>
            <p:nvGrpSpPr>
              <p:cNvPr id="4102" name="Group 6"/>
              <p:cNvGrpSpPr/>
              <p:nvPr/>
            </p:nvGrpSpPr>
            <p:grpSpPr bwMode="auto">
              <a:xfrm>
                <a:off x="2044" y="3181"/>
                <a:ext cx="502" cy="515"/>
                <a:chOff x="2678" y="3181"/>
                <a:chExt cx="502" cy="515"/>
              </a:xfrm>
            </p:grpSpPr>
            <p:sp>
              <p:nvSpPr>
                <p:cNvPr id="4103" name="Text Box 7"/>
                <p:cNvSpPr txBox="1">
                  <a:spLocks noChangeArrowheads="1"/>
                </p:cNvSpPr>
                <p:nvPr/>
              </p:nvSpPr>
              <p:spPr bwMode="auto">
                <a:xfrm>
                  <a:off x="2678" y="318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利润</a:t>
                  </a:r>
                </a:p>
              </p:txBody>
            </p:sp>
            <p:sp>
              <p:nvSpPr>
                <p:cNvPr id="4104" name="Text Box 8"/>
                <p:cNvSpPr txBox="1">
                  <a:spLocks noChangeArrowheads="1"/>
                </p:cNvSpPr>
                <p:nvPr/>
              </p:nvSpPr>
              <p:spPr bwMode="auto">
                <a:xfrm>
                  <a:off x="2678" y="340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进价</a:t>
                  </a:r>
                </a:p>
              </p:txBody>
            </p:sp>
            <p:sp>
              <p:nvSpPr>
                <p:cNvPr id="4105" name="Line 9"/>
                <p:cNvSpPr>
                  <a:spLocks noChangeShapeType="1"/>
                </p:cNvSpPr>
                <p:nvPr/>
              </p:nvSpPr>
              <p:spPr bwMode="auto">
                <a:xfrm>
                  <a:off x="2736" y="3456"/>
                  <a:ext cx="38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sp>
            <p:nvSpPr>
              <p:cNvPr id="4106" name="Text Box 10"/>
              <p:cNvSpPr txBox="1">
                <a:spLocks noChangeArrowheads="1"/>
              </p:cNvSpPr>
              <p:nvPr/>
            </p:nvSpPr>
            <p:spPr bwMode="auto">
              <a:xfrm>
                <a:off x="2476" y="3325"/>
                <a:ext cx="7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×100</a:t>
                </a:r>
                <a:r>
                  <a:rPr kumimoji="1" lang="zh-CN" altLang="en-US" sz="2400" b="1">
                    <a:solidFill>
                      <a:prstClr val="black"/>
                    </a:solidFill>
                    <a:latin typeface="Times New Roman" panose="02020603050405020304" pitchFamily="18" charset="0"/>
                  </a:rPr>
                  <a:t>％</a:t>
                </a:r>
              </a:p>
            </p:txBody>
          </p:sp>
        </p:grpSp>
        <p:grpSp>
          <p:nvGrpSpPr>
            <p:cNvPr id="4107" name="Group 11"/>
            <p:cNvGrpSpPr/>
            <p:nvPr/>
          </p:nvGrpSpPr>
          <p:grpSpPr bwMode="auto">
            <a:xfrm>
              <a:off x="4016" y="3264"/>
              <a:ext cx="1120" cy="515"/>
              <a:chOff x="1216" y="3648"/>
              <a:chExt cx="1120" cy="515"/>
            </a:xfrm>
          </p:grpSpPr>
          <p:sp>
            <p:nvSpPr>
              <p:cNvPr id="4108" name="Text Box 12"/>
              <p:cNvSpPr txBox="1">
                <a:spLocks noChangeArrowheads="1"/>
              </p:cNvSpPr>
              <p:nvPr/>
            </p:nvSpPr>
            <p:spPr bwMode="auto">
              <a:xfrm>
                <a:off x="1216" y="3770"/>
                <a:ext cx="6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折率 </a:t>
                </a:r>
                <a:r>
                  <a:rPr kumimoji="1" lang="en-US" altLang="zh-CN" sz="2400" b="1">
                    <a:solidFill>
                      <a:prstClr val="black"/>
                    </a:solidFill>
                    <a:latin typeface="Times New Roman" panose="02020603050405020304" pitchFamily="18" charset="0"/>
                  </a:rPr>
                  <a:t>=</a:t>
                </a:r>
              </a:p>
            </p:txBody>
          </p:sp>
          <p:grpSp>
            <p:nvGrpSpPr>
              <p:cNvPr id="4109" name="Group 13"/>
              <p:cNvGrpSpPr/>
              <p:nvPr/>
            </p:nvGrpSpPr>
            <p:grpSpPr bwMode="auto">
              <a:xfrm>
                <a:off x="1824" y="3648"/>
                <a:ext cx="512" cy="515"/>
                <a:chOff x="2246" y="3709"/>
                <a:chExt cx="512" cy="515"/>
              </a:xfrm>
            </p:grpSpPr>
            <p:sp>
              <p:nvSpPr>
                <p:cNvPr id="4110" name="Text Box 14"/>
                <p:cNvSpPr txBox="1">
                  <a:spLocks noChangeArrowheads="1"/>
                </p:cNvSpPr>
                <p:nvPr/>
              </p:nvSpPr>
              <p:spPr bwMode="auto">
                <a:xfrm>
                  <a:off x="2246" y="3709"/>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售价</a:t>
                  </a:r>
                </a:p>
              </p:txBody>
            </p:sp>
            <p:sp>
              <p:nvSpPr>
                <p:cNvPr id="4111" name="Text Box 15"/>
                <p:cNvSpPr txBox="1">
                  <a:spLocks noChangeArrowheads="1"/>
                </p:cNvSpPr>
                <p:nvPr/>
              </p:nvSpPr>
              <p:spPr bwMode="auto">
                <a:xfrm>
                  <a:off x="2256" y="393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标价</a:t>
                  </a:r>
                </a:p>
              </p:txBody>
            </p:sp>
            <p:sp>
              <p:nvSpPr>
                <p:cNvPr id="4112" name="Line 16"/>
                <p:cNvSpPr>
                  <a:spLocks noChangeShapeType="1"/>
                </p:cNvSpPr>
                <p:nvPr/>
              </p:nvSpPr>
              <p:spPr bwMode="auto">
                <a:xfrm>
                  <a:off x="2304" y="3984"/>
                  <a:ext cx="384"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sp>
          <p:nvSpPr>
            <p:cNvPr id="4113" name="Rectangle 17"/>
            <p:cNvSpPr>
              <a:spLocks noChangeArrowheads="1"/>
            </p:cNvSpPr>
            <p:nvPr/>
          </p:nvSpPr>
          <p:spPr bwMode="auto">
            <a:xfrm>
              <a:off x="1152" y="3120"/>
              <a:ext cx="17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利润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售价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进价 </a:t>
              </a:r>
            </a:p>
          </p:txBody>
        </p:sp>
        <p:sp>
          <p:nvSpPr>
            <p:cNvPr id="4114" name="Rectangle 18"/>
            <p:cNvSpPr>
              <a:spLocks noChangeArrowheads="1"/>
            </p:cNvSpPr>
            <p:nvPr/>
          </p:nvSpPr>
          <p:spPr bwMode="auto">
            <a:xfrm>
              <a:off x="887" y="2832"/>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⑶.  </a:t>
              </a:r>
              <a:r>
                <a:rPr kumimoji="1" lang="zh-CN" altLang="en-US" sz="2400" b="1">
                  <a:solidFill>
                    <a:prstClr val="black"/>
                  </a:solidFill>
                  <a:latin typeface="Times New Roman" panose="02020603050405020304" pitchFamily="18" charset="0"/>
                </a:rPr>
                <a:t>利润问题</a:t>
              </a:r>
            </a:p>
          </p:txBody>
        </p:sp>
      </p:grpSp>
      <p:sp>
        <p:nvSpPr>
          <p:cNvPr id="55315" name="Rectangle 19"/>
          <p:cNvSpPr>
            <a:spLocks noChangeArrowheads="1"/>
          </p:cNvSpPr>
          <p:nvPr/>
        </p:nvSpPr>
        <p:spPr bwMode="auto">
          <a:xfrm>
            <a:off x="1476375" y="2276475"/>
            <a:ext cx="83058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70000"/>
              </a:lnSpc>
              <a:spcBef>
                <a:spcPct val="50000"/>
              </a:spcBef>
            </a:pPr>
            <a:r>
              <a:rPr kumimoji="1" lang="en-US" altLang="zh-CN" sz="2400" b="1">
                <a:solidFill>
                  <a:prstClr val="black"/>
                </a:solidFill>
                <a:latin typeface="Times New Roman" panose="02020603050405020304" pitchFamily="18" charset="0"/>
              </a:rPr>
              <a:t>⑵.  </a:t>
            </a:r>
            <a:r>
              <a:rPr kumimoji="1" lang="zh-CN" altLang="en-US" sz="2400" b="1">
                <a:solidFill>
                  <a:prstClr val="black"/>
                </a:solidFill>
                <a:latin typeface="Times New Roman" panose="02020603050405020304" pitchFamily="18" charset="0"/>
              </a:rPr>
              <a:t>行程问题</a:t>
            </a:r>
          </a:p>
          <a:p>
            <a:pPr>
              <a:lnSpc>
                <a:spcPct val="70000"/>
              </a:lnSpc>
              <a:spcBef>
                <a:spcPct val="50000"/>
              </a:spcBef>
            </a:pPr>
            <a:r>
              <a:rPr kumimoji="1" lang="zh-CN" altLang="en-US" sz="2400" b="1">
                <a:solidFill>
                  <a:prstClr val="black"/>
                </a:solidFill>
                <a:latin typeface="Times New Roman" panose="02020603050405020304" pitchFamily="18" charset="0"/>
              </a:rPr>
              <a:t>       路程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速度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时间</a:t>
            </a:r>
          </a:p>
          <a:p>
            <a:pPr>
              <a:lnSpc>
                <a:spcPct val="60000"/>
              </a:lnSpc>
              <a:spcBef>
                <a:spcPct val="50000"/>
              </a:spcBef>
            </a:pPr>
            <a:r>
              <a:rPr kumimoji="1" lang="zh-CN" altLang="en-US" sz="2400" b="1">
                <a:solidFill>
                  <a:prstClr val="black"/>
                </a:solidFill>
                <a:latin typeface="Times New Roman" panose="02020603050405020304" pitchFamily="18" charset="0"/>
              </a:rPr>
              <a:t>       顺风（水）速度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航速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风速（水速）  </a:t>
            </a:r>
          </a:p>
          <a:p>
            <a:pPr>
              <a:lnSpc>
                <a:spcPct val="50000"/>
              </a:lnSpc>
              <a:spcBef>
                <a:spcPct val="50000"/>
              </a:spcBef>
            </a:pPr>
            <a:r>
              <a:rPr kumimoji="1" lang="zh-CN" altLang="en-US" sz="2400" b="1">
                <a:solidFill>
                  <a:prstClr val="black"/>
                </a:solidFill>
                <a:latin typeface="Times New Roman" panose="02020603050405020304" pitchFamily="18" charset="0"/>
              </a:rPr>
              <a:t>       逆风（水）速度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航速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风速（水速）</a:t>
            </a:r>
          </a:p>
          <a:p>
            <a:pPr>
              <a:lnSpc>
                <a:spcPct val="80000"/>
              </a:lnSpc>
              <a:spcBef>
                <a:spcPct val="50000"/>
              </a:spcBef>
            </a:pPr>
            <a:r>
              <a:rPr kumimoji="1" lang="zh-CN" altLang="en-US" sz="2400" b="1">
                <a:solidFill>
                  <a:prstClr val="black"/>
                </a:solidFill>
                <a:latin typeface="Times New Roman" panose="02020603050405020304" pitchFamily="18" charset="0"/>
              </a:rPr>
              <a:t>       ①相遇问题：两者路程之和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总路程</a:t>
            </a:r>
          </a:p>
          <a:p>
            <a:pPr>
              <a:lnSpc>
                <a:spcPct val="80000"/>
              </a:lnSpc>
              <a:spcBef>
                <a:spcPct val="50000"/>
              </a:spcBef>
            </a:pPr>
            <a:r>
              <a:rPr kumimoji="1" lang="zh-CN" altLang="en-US" sz="2400" b="1">
                <a:solidFill>
                  <a:prstClr val="black"/>
                </a:solidFill>
                <a:latin typeface="Times New Roman" panose="02020603050405020304" pitchFamily="18" charset="0"/>
              </a:rPr>
              <a:t>       ②追及问题：两者路程之差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总路程</a:t>
            </a:r>
          </a:p>
        </p:txBody>
      </p:sp>
      <p:sp>
        <p:nvSpPr>
          <p:cNvPr id="55316" name="Rectangle 20"/>
          <p:cNvSpPr>
            <a:spLocks noChangeArrowheads="1"/>
          </p:cNvSpPr>
          <p:nvPr/>
        </p:nvSpPr>
        <p:spPr bwMode="auto">
          <a:xfrm>
            <a:off x="1447800" y="1497013"/>
            <a:ext cx="640080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60000"/>
              </a:lnSpc>
              <a:spcBef>
                <a:spcPct val="50000"/>
              </a:spcBef>
            </a:pPr>
            <a:r>
              <a:rPr kumimoji="1" lang="en-US" altLang="zh-CN" sz="2400" b="1">
                <a:solidFill>
                  <a:prstClr val="black"/>
                </a:solidFill>
                <a:latin typeface="Times New Roman" panose="02020603050405020304" pitchFamily="18" charset="0"/>
              </a:rPr>
              <a:t>⑴ . </a:t>
            </a:r>
            <a:r>
              <a:rPr kumimoji="1" lang="zh-CN" altLang="en-US" sz="2400" b="1">
                <a:solidFill>
                  <a:prstClr val="black"/>
                </a:solidFill>
                <a:latin typeface="Times New Roman" panose="02020603050405020304" pitchFamily="18" charset="0"/>
              </a:rPr>
              <a:t>工作量问题 </a:t>
            </a:r>
          </a:p>
          <a:p>
            <a:pPr>
              <a:lnSpc>
                <a:spcPct val="60000"/>
              </a:lnSpc>
              <a:spcBef>
                <a:spcPct val="50000"/>
              </a:spcBef>
            </a:pPr>
            <a:r>
              <a:rPr kumimoji="1" lang="zh-CN" altLang="en-US" sz="2400" b="1">
                <a:solidFill>
                  <a:prstClr val="black"/>
                </a:solidFill>
                <a:latin typeface="Times New Roman" panose="02020603050405020304" pitchFamily="18" charset="0"/>
              </a:rPr>
              <a:t>       工作量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工作效率 </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工作时间</a:t>
            </a:r>
          </a:p>
        </p:txBody>
      </p:sp>
    </p:spTree>
    <p:extLst>
      <p:ext uri="{BB962C8B-B14F-4D97-AF65-F5344CB8AC3E}">
        <p14:creationId xmlns:p14="http://schemas.microsoft.com/office/powerpoint/2010/main" val="1048439351"/>
      </p:ext>
    </p:extLst>
  </p:cSld>
  <p:clrMapOvr>
    <a:masterClrMapping/>
  </p:clrMapOvr>
  <p:transition spd="med">
    <p:split dir="in"/>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1000" fill="hold"/>
                                        <p:tgtEl>
                                          <p:spTgt spid="55298"/>
                                        </p:tgtEl>
                                        <p:attrNameLst>
                                          <p:attrName>ppt_w</p:attrName>
                                        </p:attrNameLst>
                                      </p:cBhvr>
                                      <p:tavLst>
                                        <p:tav tm="0">
                                          <p:val>
                                            <p:fltVal val="0"/>
                                          </p:val>
                                        </p:tav>
                                        <p:tav tm="100000">
                                          <p:val>
                                            <p:strVal val="#ppt_w"/>
                                          </p:val>
                                        </p:tav>
                                      </p:tavLst>
                                    </p:anim>
                                    <p:anim calcmode="lin" valueType="num">
                                      <p:cBhvr>
                                        <p:cTn id="8" dur="1000" fill="hold"/>
                                        <p:tgtEl>
                                          <p:spTgt spid="55298"/>
                                        </p:tgtEl>
                                        <p:attrNameLst>
                                          <p:attrName>ppt_h</p:attrName>
                                        </p:attrNameLst>
                                      </p:cBhvr>
                                      <p:tavLst>
                                        <p:tav tm="0">
                                          <p:val>
                                            <p:fltVal val="0"/>
                                          </p:val>
                                        </p:tav>
                                        <p:tav tm="100000">
                                          <p:val>
                                            <p:strVal val="#ppt_h"/>
                                          </p:val>
                                        </p:tav>
                                      </p:tavLst>
                                    </p:anim>
                                    <p:anim calcmode="lin" valueType="num">
                                      <p:cBhvr>
                                        <p:cTn id="9" dur="1000" fill="hold"/>
                                        <p:tgtEl>
                                          <p:spTgt spid="552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52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55316"/>
                                        </p:tgtEl>
                                        <p:attrNameLst>
                                          <p:attrName>style.visibility</p:attrName>
                                        </p:attrNameLst>
                                      </p:cBhvr>
                                      <p:to>
                                        <p:strVal val="visible"/>
                                      </p:to>
                                    </p:set>
                                    <p:anim calcmode="lin" valueType="num">
                                      <p:cBhvr>
                                        <p:cTn id="15" dur="500" fill="hold"/>
                                        <p:tgtEl>
                                          <p:spTgt spid="55316"/>
                                        </p:tgtEl>
                                        <p:attrNameLst>
                                          <p:attrName>ppt_x</p:attrName>
                                        </p:attrNameLst>
                                      </p:cBhvr>
                                      <p:tavLst>
                                        <p:tav tm="0">
                                          <p:val>
                                            <p:strVal val="#ppt_x-#ppt_w/2"/>
                                          </p:val>
                                        </p:tav>
                                        <p:tav tm="100000">
                                          <p:val>
                                            <p:strVal val="#ppt_x"/>
                                          </p:val>
                                        </p:tav>
                                      </p:tavLst>
                                    </p:anim>
                                    <p:anim calcmode="lin" valueType="num">
                                      <p:cBhvr>
                                        <p:cTn id="16" dur="500" fill="hold"/>
                                        <p:tgtEl>
                                          <p:spTgt spid="55316"/>
                                        </p:tgtEl>
                                        <p:attrNameLst>
                                          <p:attrName>ppt_y</p:attrName>
                                        </p:attrNameLst>
                                      </p:cBhvr>
                                      <p:tavLst>
                                        <p:tav tm="0">
                                          <p:val>
                                            <p:strVal val="#ppt_y"/>
                                          </p:val>
                                        </p:tav>
                                        <p:tav tm="100000">
                                          <p:val>
                                            <p:strVal val="#ppt_y"/>
                                          </p:val>
                                        </p:tav>
                                      </p:tavLst>
                                    </p:anim>
                                    <p:anim calcmode="lin" valueType="num">
                                      <p:cBhvr>
                                        <p:cTn id="17" dur="500" fill="hold"/>
                                        <p:tgtEl>
                                          <p:spTgt spid="55316"/>
                                        </p:tgtEl>
                                        <p:attrNameLst>
                                          <p:attrName>ppt_w</p:attrName>
                                        </p:attrNameLst>
                                      </p:cBhvr>
                                      <p:tavLst>
                                        <p:tav tm="0">
                                          <p:val>
                                            <p:fltVal val="0"/>
                                          </p:val>
                                        </p:tav>
                                        <p:tav tm="100000">
                                          <p:val>
                                            <p:strVal val="#ppt_w"/>
                                          </p:val>
                                        </p:tav>
                                      </p:tavLst>
                                    </p:anim>
                                    <p:anim calcmode="lin" valueType="num">
                                      <p:cBhvr>
                                        <p:cTn id="18" dur="500" fill="hold"/>
                                        <p:tgtEl>
                                          <p:spTgt spid="5531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55315"/>
                                        </p:tgtEl>
                                        <p:attrNameLst>
                                          <p:attrName>style.visibility</p:attrName>
                                        </p:attrNameLst>
                                      </p:cBhvr>
                                      <p:to>
                                        <p:strVal val="visible"/>
                                      </p:to>
                                    </p:set>
                                    <p:anim calcmode="lin" valueType="num">
                                      <p:cBhvr>
                                        <p:cTn id="23" dur="500" fill="hold"/>
                                        <p:tgtEl>
                                          <p:spTgt spid="55315"/>
                                        </p:tgtEl>
                                        <p:attrNameLst>
                                          <p:attrName>ppt_x</p:attrName>
                                        </p:attrNameLst>
                                      </p:cBhvr>
                                      <p:tavLst>
                                        <p:tav tm="0">
                                          <p:val>
                                            <p:strVal val="#ppt_x-#ppt_w/2"/>
                                          </p:val>
                                        </p:tav>
                                        <p:tav tm="100000">
                                          <p:val>
                                            <p:strVal val="#ppt_x"/>
                                          </p:val>
                                        </p:tav>
                                      </p:tavLst>
                                    </p:anim>
                                    <p:anim calcmode="lin" valueType="num">
                                      <p:cBhvr>
                                        <p:cTn id="24" dur="500" fill="hold"/>
                                        <p:tgtEl>
                                          <p:spTgt spid="55315"/>
                                        </p:tgtEl>
                                        <p:attrNameLst>
                                          <p:attrName>ppt_y</p:attrName>
                                        </p:attrNameLst>
                                      </p:cBhvr>
                                      <p:tavLst>
                                        <p:tav tm="0">
                                          <p:val>
                                            <p:strVal val="#ppt_y"/>
                                          </p:val>
                                        </p:tav>
                                        <p:tav tm="100000">
                                          <p:val>
                                            <p:strVal val="#ppt_y"/>
                                          </p:val>
                                        </p:tav>
                                      </p:tavLst>
                                    </p:anim>
                                    <p:anim calcmode="lin" valueType="num">
                                      <p:cBhvr>
                                        <p:cTn id="25" dur="500" fill="hold"/>
                                        <p:tgtEl>
                                          <p:spTgt spid="55315"/>
                                        </p:tgtEl>
                                        <p:attrNameLst>
                                          <p:attrName>ppt_w</p:attrName>
                                        </p:attrNameLst>
                                      </p:cBhvr>
                                      <p:tavLst>
                                        <p:tav tm="0">
                                          <p:val>
                                            <p:fltVal val="0"/>
                                          </p:val>
                                        </p:tav>
                                        <p:tav tm="100000">
                                          <p:val>
                                            <p:strVal val="#ppt_w"/>
                                          </p:val>
                                        </p:tav>
                                      </p:tavLst>
                                    </p:anim>
                                    <p:anim calcmode="lin" valueType="num">
                                      <p:cBhvr>
                                        <p:cTn id="26" dur="500" fill="hold"/>
                                        <p:tgtEl>
                                          <p:spTgt spid="55315"/>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utoUpdateAnimBg="0"/>
      <p:bldP spid="55315" grpId="0" autoUpdateAnimBg="0"/>
      <p:bldP spid="55316"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609600" y="381000"/>
            <a:ext cx="7924800" cy="1600200"/>
          </a:xfrm>
        </p:spPr>
        <p:txBody>
          <a:bodyPr/>
          <a:lstStyle/>
          <a:p>
            <a:pPr algn="l"/>
            <a:r>
              <a:rPr lang="zh-CN" altLang="en-US" sz="2800" b="1"/>
              <a:t>一批货物要运往某地，货主准备租用汽车运输公司的甲、乙两种货车，已知过去两次租用这两种货车的情况如下表：</a:t>
            </a:r>
          </a:p>
        </p:txBody>
      </p:sp>
      <p:pic>
        <p:nvPicPr>
          <p:cNvPr id="5123" name="Picture 3"/>
          <p:cNvPicPr>
            <a:picLocks noGrp="1" noChangeAspect="1" noChangeArrowheads="1"/>
          </p:cNvPicPr>
          <p:nvPr>
            <p:ph type="body" idx="4294967295"/>
          </p:nvPr>
        </p:nvPicPr>
        <p:blipFill>
          <a:blip r:embed="rId2" cstate="print">
            <a:extLst>
              <a:ext uri="{28A0092B-C50C-407E-A947-70E740481C1C}">
                <a14:useLocalDpi xmlns:a14="http://schemas.microsoft.com/office/drawing/2010/main" val="0"/>
              </a:ext>
            </a:extLst>
          </a:blip>
          <a:srcRect/>
          <a:stretch>
            <a:fillRect/>
          </a:stretch>
        </p:blipFill>
        <p:spPr>
          <a:xfrm>
            <a:off x="533400" y="1905000"/>
            <a:ext cx="7920038" cy="2009775"/>
          </a:xfrm>
        </p:spPr>
      </p:pic>
      <p:sp>
        <p:nvSpPr>
          <p:cNvPr id="8196" name="Text Box 4"/>
          <p:cNvSpPr txBox="1">
            <a:spLocks noChangeArrowheads="1"/>
          </p:cNvSpPr>
          <p:nvPr/>
        </p:nvSpPr>
        <p:spPr bwMode="auto">
          <a:xfrm>
            <a:off x="685800" y="5029200"/>
            <a:ext cx="7696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rPr>
              <a:t> </a:t>
            </a:r>
            <a:r>
              <a:rPr lang="zh-CN" altLang="en-US" sz="2800" b="1">
                <a:solidFill>
                  <a:prstClr val="black"/>
                </a:solidFill>
                <a:latin typeface="Times New Roman" panose="02020603050405020304" pitchFamily="18" charset="0"/>
              </a:rPr>
              <a:t>（２）这批货物需租用</a:t>
            </a:r>
            <a:r>
              <a:rPr lang="en-US" altLang="zh-CN" sz="2800" b="1">
                <a:solidFill>
                  <a:prstClr val="black"/>
                </a:solidFill>
                <a:latin typeface="Times New Roman" panose="02020603050405020304" pitchFamily="18" charset="0"/>
              </a:rPr>
              <a:t>5</a:t>
            </a:r>
            <a:r>
              <a:rPr lang="zh-CN" altLang="en-US" sz="2800" b="1">
                <a:solidFill>
                  <a:prstClr val="black"/>
                </a:solidFill>
                <a:latin typeface="Times New Roman" panose="02020603050405020304" pitchFamily="18" charset="0"/>
              </a:rPr>
              <a:t>辆甲种货车、</a:t>
            </a:r>
            <a:r>
              <a:rPr lang="en-US" altLang="zh-CN" sz="2800" b="1">
                <a:solidFill>
                  <a:prstClr val="black"/>
                </a:solidFill>
                <a:latin typeface="Times New Roman" panose="02020603050405020304" pitchFamily="18" charset="0"/>
              </a:rPr>
              <a:t>2</a:t>
            </a:r>
            <a:r>
              <a:rPr lang="zh-CN" altLang="en-US" sz="2800" b="1">
                <a:solidFill>
                  <a:prstClr val="black"/>
                </a:solidFill>
                <a:latin typeface="Times New Roman" panose="02020603050405020304" pitchFamily="18" charset="0"/>
              </a:rPr>
              <a:t>辆乙种货车刚好一次运完，如果每吨付</a:t>
            </a:r>
            <a:r>
              <a:rPr lang="en-US" altLang="zh-CN" sz="2800" b="1">
                <a:solidFill>
                  <a:prstClr val="black"/>
                </a:solidFill>
                <a:latin typeface="Times New Roman" panose="02020603050405020304" pitchFamily="18" charset="0"/>
              </a:rPr>
              <a:t>20</a:t>
            </a:r>
            <a:r>
              <a:rPr lang="zh-CN" altLang="en-US" sz="2800" b="1">
                <a:solidFill>
                  <a:prstClr val="black"/>
                </a:solidFill>
                <a:latin typeface="Times New Roman" panose="02020603050405020304" pitchFamily="18" charset="0"/>
              </a:rPr>
              <a:t>元运费，货主应付运费多少元？</a:t>
            </a:r>
          </a:p>
        </p:txBody>
      </p:sp>
      <p:sp>
        <p:nvSpPr>
          <p:cNvPr id="8199" name="Text Box 7"/>
          <p:cNvSpPr txBox="1">
            <a:spLocks noChangeArrowheads="1"/>
          </p:cNvSpPr>
          <p:nvPr/>
        </p:nvSpPr>
        <p:spPr bwMode="auto">
          <a:xfrm>
            <a:off x="304800" y="4019550"/>
            <a:ext cx="62293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问</a:t>
            </a:r>
            <a:r>
              <a:rPr kumimoji="1" lang="zh-CN" altLang="en-US" sz="2800" b="1">
                <a:solidFill>
                  <a:prstClr val="black"/>
                </a:solidFill>
                <a:latin typeface="Times New Roman" panose="02020603050405020304" pitchFamily="18" charset="0"/>
                <a:sym typeface="Wingdings" panose="05000000000000000000" pitchFamily="2" charset="2"/>
              </a:rPr>
              <a:t>：　　每辆甲种货车能装货多少吨？</a:t>
            </a:r>
          </a:p>
          <a:p>
            <a:r>
              <a:rPr kumimoji="1" lang="zh-CN" altLang="en-US" sz="2800" b="1">
                <a:solidFill>
                  <a:prstClr val="black"/>
                </a:solidFill>
                <a:latin typeface="Times New Roman" panose="02020603050405020304" pitchFamily="18" charset="0"/>
                <a:sym typeface="Wingdings" panose="05000000000000000000" pitchFamily="2" charset="2"/>
              </a:rPr>
              <a:t>　　　　每辆乙种货车可装货多少吨？</a:t>
            </a:r>
            <a:endParaRPr kumimoji="1" lang="zh-CN" altLang="en-US" sz="2800" b="1">
              <a:solidFill>
                <a:prstClr val="black"/>
              </a:solidFill>
              <a:latin typeface="Times New Roman" panose="02020603050405020304" pitchFamily="18" charset="0"/>
            </a:endParaRPr>
          </a:p>
        </p:txBody>
      </p:sp>
      <p:sp>
        <p:nvSpPr>
          <p:cNvPr id="8201" name="Text Box 9"/>
          <p:cNvSpPr txBox="1">
            <a:spLocks noChangeArrowheads="1"/>
          </p:cNvSpPr>
          <p:nvPr/>
        </p:nvSpPr>
        <p:spPr bwMode="auto">
          <a:xfrm>
            <a:off x="762000" y="4005263"/>
            <a:ext cx="125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（１）</a:t>
            </a:r>
          </a:p>
        </p:txBody>
      </p:sp>
      <p:sp>
        <p:nvSpPr>
          <p:cNvPr id="5127" name="Text Box 10"/>
          <p:cNvSpPr txBox="1">
            <a:spLocks noChangeArrowheads="1"/>
          </p:cNvSpPr>
          <p:nvPr/>
        </p:nvSpPr>
        <p:spPr bwMode="auto">
          <a:xfrm>
            <a:off x="6796088" y="2424113"/>
            <a:ext cx="1255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（吨）</a:t>
            </a:r>
          </a:p>
        </p:txBody>
      </p:sp>
      <p:sp>
        <p:nvSpPr>
          <p:cNvPr id="5128" name="Text Box 11"/>
          <p:cNvSpPr txBox="1">
            <a:spLocks noChangeArrowheads="1"/>
          </p:cNvSpPr>
          <p:nvPr/>
        </p:nvSpPr>
        <p:spPr bwMode="auto">
          <a:xfrm>
            <a:off x="0" y="0"/>
            <a:ext cx="2224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ea typeface="方正舒体" pitchFamily="2" charset="-122"/>
              </a:rPr>
              <a:t>温故知新：</a:t>
            </a:r>
          </a:p>
        </p:txBody>
      </p:sp>
    </p:spTree>
    <p:extLst>
      <p:ext uri="{BB962C8B-B14F-4D97-AF65-F5344CB8AC3E}">
        <p14:creationId xmlns:p14="http://schemas.microsoft.com/office/powerpoint/2010/main" val="297253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slide(fromBottom)">
                                      <p:cBhvr>
                                        <p:cTn id="7" dur="500"/>
                                        <p:tgtEl>
                                          <p:spTgt spid="81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blinds(horizontal)">
                                      <p:cBhvr>
                                        <p:cTn id="12" dur="500"/>
                                        <p:tgtEl>
                                          <p:spTgt spid="8196"/>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utoUpdateAnimBg="0"/>
      <p:bldP spid="8199" grpId="0" autoUpdateAnimBg="0"/>
      <p:bldP spid="8201" grpId="0"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762000" y="5973763"/>
            <a:ext cx="838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Comic Sans MS" panose="030F0702030302020204" pitchFamily="66" charset="0"/>
              </a:rPr>
              <a:t>答：要刚好一次运完，货主应付运费</a:t>
            </a:r>
            <a:r>
              <a:rPr lang="en-US" altLang="zh-CN" sz="3200" b="1">
                <a:solidFill>
                  <a:prstClr val="black"/>
                </a:solidFill>
                <a:latin typeface="宋体" panose="02010600030101010101" pitchFamily="2" charset="-122"/>
              </a:rPr>
              <a:t>500</a:t>
            </a:r>
            <a:r>
              <a:rPr lang="zh-CN" altLang="en-US" sz="3200" b="1">
                <a:solidFill>
                  <a:prstClr val="black"/>
                </a:solidFill>
                <a:latin typeface="Comic Sans MS" panose="030F0702030302020204" pitchFamily="66" charset="0"/>
              </a:rPr>
              <a:t>元。</a:t>
            </a:r>
          </a:p>
        </p:txBody>
      </p:sp>
      <p:pic>
        <p:nvPicPr>
          <p:cNvPr id="9220" name="Picture 4" descr="j0187423">
            <a:hlinkClick r:id="" action="ppaction://hlinkshowjump?jump=lastslide"/>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2667000"/>
            <a:ext cx="16224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152400" y="642938"/>
            <a:ext cx="59928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解</a:t>
            </a:r>
            <a:r>
              <a:rPr kumimoji="1" lang="zh-CN" altLang="en-US" sz="3200" b="1">
                <a:solidFill>
                  <a:prstClr val="black"/>
                </a:solidFill>
                <a:latin typeface="Times New Roman" panose="02020603050405020304" pitchFamily="18" charset="0"/>
                <a:sym typeface="Wingdings" panose="05000000000000000000" pitchFamily="2" charset="2"/>
              </a:rPr>
              <a:t> </a:t>
            </a:r>
            <a:r>
              <a:rPr kumimoji="1" lang="en-US" altLang="zh-CN" sz="3200" b="1">
                <a:solidFill>
                  <a:prstClr val="black"/>
                </a:solidFill>
                <a:latin typeface="Times New Roman" panose="02020603050405020304" pitchFamily="18" charset="0"/>
                <a:sym typeface="Wingdings" panose="05000000000000000000" pitchFamily="2" charset="2"/>
              </a:rPr>
              <a:t>:(1)</a:t>
            </a:r>
            <a:r>
              <a:rPr kumimoji="1" lang="zh-CN" altLang="en-US" sz="3200" b="1">
                <a:solidFill>
                  <a:prstClr val="black"/>
                </a:solidFill>
                <a:latin typeface="Times New Roman" panose="02020603050405020304" pitchFamily="18" charset="0"/>
              </a:rPr>
              <a:t>设甲种货车每辆可运</a:t>
            </a:r>
            <a:r>
              <a:rPr kumimoji="1" lang="en-US" altLang="zh-CN" sz="3200" b="1">
                <a:solidFill>
                  <a:prstClr val="black"/>
                </a:solidFill>
                <a:latin typeface="Times New Roman" panose="02020603050405020304" pitchFamily="18" charset="0"/>
              </a:rPr>
              <a:t>x</a:t>
            </a:r>
            <a:r>
              <a:rPr kumimoji="1" lang="zh-CN" altLang="en-US" sz="3200" b="1">
                <a:solidFill>
                  <a:prstClr val="black"/>
                </a:solidFill>
                <a:latin typeface="Times New Roman" panose="02020603050405020304" pitchFamily="18" charset="0"/>
              </a:rPr>
              <a:t>吨，</a:t>
            </a:r>
          </a:p>
          <a:p>
            <a:r>
              <a:rPr kumimoji="1" lang="zh-CN" altLang="en-US" sz="3200" b="1">
                <a:solidFill>
                  <a:prstClr val="black"/>
                </a:solidFill>
                <a:latin typeface="Times New Roman" panose="02020603050405020304" pitchFamily="18" charset="0"/>
              </a:rPr>
              <a:t>               乙种货车每辆可运</a:t>
            </a:r>
            <a:r>
              <a:rPr kumimoji="1" lang="en-US" altLang="zh-CN" sz="3200" b="1">
                <a:solidFill>
                  <a:prstClr val="black"/>
                </a:solidFill>
                <a:latin typeface="Times New Roman" panose="02020603050405020304" pitchFamily="18" charset="0"/>
              </a:rPr>
              <a:t>y</a:t>
            </a:r>
            <a:r>
              <a:rPr kumimoji="1" lang="zh-CN" altLang="en-US" sz="3200" b="1">
                <a:solidFill>
                  <a:prstClr val="black"/>
                </a:solidFill>
                <a:latin typeface="Times New Roman" panose="02020603050405020304" pitchFamily="18" charset="0"/>
              </a:rPr>
              <a:t>吨</a:t>
            </a:r>
            <a:r>
              <a:rPr kumimoji="1" lang="en-US" altLang="zh-CN" sz="3200" b="1">
                <a:solidFill>
                  <a:prstClr val="black"/>
                </a:solidFill>
                <a:latin typeface="Times New Roman" panose="02020603050405020304" pitchFamily="18" charset="0"/>
              </a:rPr>
              <a:t>.</a:t>
            </a:r>
          </a:p>
        </p:txBody>
      </p:sp>
      <p:sp>
        <p:nvSpPr>
          <p:cNvPr id="9222" name="Text Box 6"/>
          <p:cNvSpPr txBox="1">
            <a:spLocks noChangeArrowheads="1"/>
          </p:cNvSpPr>
          <p:nvPr/>
        </p:nvSpPr>
        <p:spPr bwMode="auto">
          <a:xfrm>
            <a:off x="747713" y="1738313"/>
            <a:ext cx="22240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由题意得：</a:t>
            </a:r>
          </a:p>
        </p:txBody>
      </p:sp>
      <p:sp>
        <p:nvSpPr>
          <p:cNvPr id="9223" name="Rectangle 7"/>
          <p:cNvSpPr>
            <a:spLocks noChangeArrowheads="1"/>
          </p:cNvSpPr>
          <p:nvPr/>
        </p:nvSpPr>
        <p:spPr bwMode="auto">
          <a:xfrm>
            <a:off x="2035175" y="1520825"/>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8000" b="1">
                <a:solidFill>
                  <a:srgbClr val="080808"/>
                </a:solidFill>
                <a:latin typeface="Times New Roman" panose="02020603050405020304" pitchFamily="18" charset="0"/>
              </a:rPr>
              <a:t>｛</a:t>
            </a:r>
          </a:p>
        </p:txBody>
      </p:sp>
      <p:sp>
        <p:nvSpPr>
          <p:cNvPr id="9224" name="Text Box 8"/>
          <p:cNvSpPr txBox="1">
            <a:spLocks noChangeArrowheads="1"/>
          </p:cNvSpPr>
          <p:nvPr/>
        </p:nvSpPr>
        <p:spPr bwMode="auto">
          <a:xfrm>
            <a:off x="2971800" y="1592263"/>
            <a:ext cx="51863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080808"/>
                </a:solidFill>
                <a:latin typeface="Times New Roman" panose="02020603050405020304" pitchFamily="18" charset="0"/>
              </a:rPr>
              <a:t>4x+5y=28.5</a:t>
            </a:r>
          </a:p>
        </p:txBody>
      </p:sp>
      <p:sp>
        <p:nvSpPr>
          <p:cNvPr id="9225" name="Text Box 9"/>
          <p:cNvSpPr txBox="1">
            <a:spLocks noChangeArrowheads="1"/>
          </p:cNvSpPr>
          <p:nvPr/>
        </p:nvSpPr>
        <p:spPr bwMode="auto">
          <a:xfrm>
            <a:off x="2971800" y="2239963"/>
            <a:ext cx="1866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3x+6y=27</a:t>
            </a:r>
          </a:p>
        </p:txBody>
      </p:sp>
      <p:sp>
        <p:nvSpPr>
          <p:cNvPr id="9226" name="Text Box 10"/>
          <p:cNvSpPr txBox="1">
            <a:spLocks noChangeArrowheads="1"/>
          </p:cNvSpPr>
          <p:nvPr/>
        </p:nvSpPr>
        <p:spPr bwMode="auto">
          <a:xfrm>
            <a:off x="833438" y="2697163"/>
            <a:ext cx="4103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80808"/>
                </a:solidFill>
                <a:latin typeface="Times New Roman" panose="02020603050405020304" pitchFamily="18" charset="0"/>
              </a:rPr>
              <a:t>解这个方程组，得</a:t>
            </a:r>
          </a:p>
        </p:txBody>
      </p:sp>
      <p:sp>
        <p:nvSpPr>
          <p:cNvPr id="9227" name="Text Box 11"/>
          <p:cNvSpPr txBox="1">
            <a:spLocks noChangeArrowheads="1"/>
          </p:cNvSpPr>
          <p:nvPr/>
        </p:nvSpPr>
        <p:spPr bwMode="auto">
          <a:xfrm>
            <a:off x="2136775" y="3206750"/>
            <a:ext cx="2663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x = 4</a:t>
            </a:r>
          </a:p>
        </p:txBody>
      </p:sp>
      <p:sp>
        <p:nvSpPr>
          <p:cNvPr id="9228" name="Rectangle 12"/>
          <p:cNvSpPr>
            <a:spLocks noChangeArrowheads="1"/>
          </p:cNvSpPr>
          <p:nvPr/>
        </p:nvSpPr>
        <p:spPr bwMode="auto">
          <a:xfrm>
            <a:off x="1274763" y="3203575"/>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6600" b="1">
                <a:solidFill>
                  <a:srgbClr val="080808"/>
                </a:solidFill>
                <a:latin typeface="Times New Roman" panose="02020603050405020304" pitchFamily="18" charset="0"/>
              </a:rPr>
              <a:t>｛</a:t>
            </a:r>
          </a:p>
        </p:txBody>
      </p:sp>
      <p:sp>
        <p:nvSpPr>
          <p:cNvPr id="9229" name="Text Box 13"/>
          <p:cNvSpPr txBox="1">
            <a:spLocks noChangeArrowheads="1"/>
          </p:cNvSpPr>
          <p:nvPr/>
        </p:nvSpPr>
        <p:spPr bwMode="auto">
          <a:xfrm>
            <a:off x="882650" y="5122863"/>
            <a:ext cx="81089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 ( 5x+2y)</a:t>
            </a:r>
            <a:r>
              <a:rPr kumimoji="1" lang="en-US" altLang="zh-CN" sz="4000" b="1">
                <a:solidFill>
                  <a:prstClr val="black"/>
                </a:solidFill>
                <a:latin typeface="Times New Roman" panose="02020603050405020304" pitchFamily="18" charset="0"/>
                <a:sym typeface="Symbol" panose="05050102010706020507" pitchFamily="18" charset="2"/>
              </a:rPr>
              <a:t></a:t>
            </a:r>
            <a:r>
              <a:rPr kumimoji="1" lang="en-US" altLang="zh-CN" sz="3200" b="1">
                <a:solidFill>
                  <a:prstClr val="black"/>
                </a:solidFill>
                <a:latin typeface="Times New Roman" panose="02020603050405020304" pitchFamily="18" charset="0"/>
                <a:sym typeface="Symbol" panose="05050102010706020507" pitchFamily="18" charset="2"/>
              </a:rPr>
              <a:t>20= </a:t>
            </a:r>
            <a:r>
              <a:rPr kumimoji="1" lang="en-US" altLang="zh-CN" sz="3200" b="1">
                <a:solidFill>
                  <a:prstClr val="black"/>
                </a:solidFill>
                <a:latin typeface="Times New Roman" panose="02020603050405020304" pitchFamily="18" charset="0"/>
              </a:rPr>
              <a:t>( 5 </a:t>
            </a:r>
            <a:r>
              <a:rPr kumimoji="1" lang="en-US" altLang="zh-CN" sz="4000" b="1">
                <a:solidFill>
                  <a:prstClr val="black"/>
                </a:solidFill>
                <a:latin typeface="Times New Roman" panose="02020603050405020304" pitchFamily="18" charset="0"/>
                <a:sym typeface="Symbol" panose="05050102010706020507" pitchFamily="18" charset="2"/>
              </a:rPr>
              <a:t> </a:t>
            </a:r>
            <a:r>
              <a:rPr kumimoji="1" lang="en-US" altLang="zh-CN" sz="3200" b="1">
                <a:solidFill>
                  <a:prstClr val="black"/>
                </a:solidFill>
                <a:latin typeface="Times New Roman" panose="02020603050405020304" pitchFamily="18" charset="0"/>
                <a:sym typeface="Symbol" panose="05050102010706020507" pitchFamily="18" charset="2"/>
              </a:rPr>
              <a:t>4</a:t>
            </a:r>
            <a:r>
              <a:rPr kumimoji="1" lang="en-US" altLang="zh-CN" sz="3200" b="1">
                <a:solidFill>
                  <a:prstClr val="black"/>
                </a:solidFill>
                <a:latin typeface="Times New Roman" panose="02020603050405020304" pitchFamily="18" charset="0"/>
              </a:rPr>
              <a:t> +2 </a:t>
            </a:r>
            <a:r>
              <a:rPr kumimoji="1" lang="en-US" altLang="zh-CN" sz="4000" b="1">
                <a:solidFill>
                  <a:prstClr val="black"/>
                </a:solidFill>
                <a:latin typeface="Times New Roman" panose="02020603050405020304" pitchFamily="18" charset="0"/>
                <a:sym typeface="Symbol" panose="05050102010706020507" pitchFamily="18" charset="2"/>
              </a:rPr>
              <a:t></a:t>
            </a:r>
            <a:r>
              <a:rPr kumimoji="1" lang="en-US" altLang="zh-CN" sz="3200" b="1">
                <a:solidFill>
                  <a:prstClr val="black"/>
                </a:solidFill>
                <a:latin typeface="Times New Roman" panose="02020603050405020304" pitchFamily="18" charset="0"/>
                <a:sym typeface="Symbol" panose="05050102010706020507" pitchFamily="18" charset="2"/>
              </a:rPr>
              <a:t>2.5</a:t>
            </a:r>
            <a:r>
              <a:rPr kumimoji="1" lang="en-US" altLang="zh-CN" sz="3200" b="1">
                <a:solidFill>
                  <a:prstClr val="black"/>
                </a:solidFill>
                <a:latin typeface="Times New Roman" panose="02020603050405020304" pitchFamily="18" charset="0"/>
              </a:rPr>
              <a:t>)</a:t>
            </a:r>
            <a:r>
              <a:rPr kumimoji="1" lang="en-US" altLang="zh-CN" sz="4000" b="1">
                <a:solidFill>
                  <a:prstClr val="black"/>
                </a:solidFill>
                <a:latin typeface="Times New Roman" panose="02020603050405020304" pitchFamily="18" charset="0"/>
                <a:sym typeface="Symbol" panose="05050102010706020507" pitchFamily="18" charset="2"/>
              </a:rPr>
              <a:t></a:t>
            </a:r>
            <a:r>
              <a:rPr kumimoji="1" lang="en-US" altLang="zh-CN" sz="3200" b="1">
                <a:solidFill>
                  <a:prstClr val="black"/>
                </a:solidFill>
                <a:latin typeface="Times New Roman" panose="02020603050405020304" pitchFamily="18" charset="0"/>
                <a:sym typeface="Symbol" panose="05050102010706020507" pitchFamily="18" charset="2"/>
              </a:rPr>
              <a:t>20=500(</a:t>
            </a:r>
            <a:r>
              <a:rPr kumimoji="1" lang="zh-CN" altLang="en-US" sz="3200" b="1">
                <a:solidFill>
                  <a:prstClr val="black"/>
                </a:solidFill>
                <a:latin typeface="Times New Roman" panose="02020603050405020304" pitchFamily="18" charset="0"/>
                <a:sym typeface="Symbol" panose="05050102010706020507" pitchFamily="18" charset="2"/>
              </a:rPr>
              <a:t>元</a:t>
            </a:r>
            <a:r>
              <a:rPr kumimoji="1" lang="en-US" altLang="zh-CN" sz="3200" b="1">
                <a:solidFill>
                  <a:prstClr val="black"/>
                </a:solidFill>
                <a:latin typeface="Times New Roman" panose="02020603050405020304" pitchFamily="18" charset="0"/>
                <a:sym typeface="Symbol" panose="05050102010706020507" pitchFamily="18" charset="2"/>
              </a:rPr>
              <a:t>)</a:t>
            </a:r>
          </a:p>
        </p:txBody>
      </p:sp>
      <p:sp>
        <p:nvSpPr>
          <p:cNvPr id="9230" name="Rectangle 14"/>
          <p:cNvSpPr>
            <a:spLocks noChangeArrowheads="1"/>
          </p:cNvSpPr>
          <p:nvPr/>
        </p:nvSpPr>
        <p:spPr bwMode="auto">
          <a:xfrm>
            <a:off x="2162175" y="3687763"/>
            <a:ext cx="1330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y = 2.5</a:t>
            </a:r>
          </a:p>
        </p:txBody>
      </p:sp>
      <p:sp>
        <p:nvSpPr>
          <p:cNvPr id="9232" name="Text Box 16"/>
          <p:cNvSpPr txBox="1">
            <a:spLocks noChangeArrowheads="1"/>
          </p:cNvSpPr>
          <p:nvPr/>
        </p:nvSpPr>
        <p:spPr bwMode="auto">
          <a:xfrm>
            <a:off x="722313" y="4267200"/>
            <a:ext cx="60594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答：甲种货车每辆可运</a:t>
            </a:r>
            <a:r>
              <a:rPr kumimoji="1" lang="en-US" altLang="zh-CN" sz="3200" b="1">
                <a:solidFill>
                  <a:prstClr val="black"/>
                </a:solidFill>
                <a:latin typeface="Times New Roman" panose="02020603050405020304" pitchFamily="18" charset="0"/>
              </a:rPr>
              <a:t>4</a:t>
            </a:r>
            <a:r>
              <a:rPr kumimoji="1" lang="zh-CN" altLang="en-US" sz="3200" b="1">
                <a:solidFill>
                  <a:prstClr val="black"/>
                </a:solidFill>
                <a:latin typeface="Times New Roman" panose="02020603050405020304" pitchFamily="18" charset="0"/>
              </a:rPr>
              <a:t>吨，</a:t>
            </a:r>
          </a:p>
          <a:p>
            <a:r>
              <a:rPr kumimoji="1" lang="zh-CN" altLang="en-US" sz="3200" b="1">
                <a:solidFill>
                  <a:prstClr val="black"/>
                </a:solidFill>
                <a:latin typeface="Times New Roman" panose="02020603050405020304" pitchFamily="18" charset="0"/>
              </a:rPr>
              <a:t>        乙种货车每辆可运</a:t>
            </a:r>
            <a:r>
              <a:rPr kumimoji="1" lang="en-US" altLang="zh-CN" sz="3200" b="1">
                <a:solidFill>
                  <a:prstClr val="black"/>
                </a:solidFill>
                <a:latin typeface="Times New Roman" panose="02020603050405020304" pitchFamily="18" charset="0"/>
              </a:rPr>
              <a:t>2.5</a:t>
            </a:r>
            <a:r>
              <a:rPr kumimoji="1" lang="zh-CN" altLang="en-US" sz="3200" b="1">
                <a:solidFill>
                  <a:prstClr val="black"/>
                </a:solidFill>
                <a:latin typeface="Times New Roman" panose="02020603050405020304" pitchFamily="18" charset="0"/>
              </a:rPr>
              <a:t>吨</a:t>
            </a:r>
            <a:r>
              <a:rPr kumimoji="1" lang="en-US" altLang="zh-CN" sz="3200" b="1">
                <a:solidFill>
                  <a:prstClr val="black"/>
                </a:solidFill>
                <a:latin typeface="Times New Roman" panose="02020603050405020304" pitchFamily="18" charset="0"/>
              </a:rPr>
              <a:t>.</a:t>
            </a:r>
          </a:p>
          <a:p>
            <a:endParaRPr kumimoji="1" lang="en-US" altLang="zh-CN" sz="3200" b="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8762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slide(fromTop)">
                                      <p:cBhvr>
                                        <p:cTn id="7" dur="500"/>
                                        <p:tgtEl>
                                          <p:spTgt spid="92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blinds(horizontal)">
                                      <p:cBhvr>
                                        <p:cTn id="12" dur="500"/>
                                        <p:tgtEl>
                                          <p:spTgt spid="9222"/>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9223"/>
                                        </p:tgtEl>
                                        <p:attrNameLst>
                                          <p:attrName>style.visibility</p:attrName>
                                        </p:attrNameLst>
                                      </p:cBhvr>
                                      <p:to>
                                        <p:strVal val="visible"/>
                                      </p:to>
                                    </p:set>
                                    <p:animEffect transition="in" filter="blinds(horizontal)">
                                      <p:cBhvr>
                                        <p:cTn id="16" dur="500"/>
                                        <p:tgtEl>
                                          <p:spTgt spid="92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224"/>
                                        </p:tgtEl>
                                        <p:attrNameLst>
                                          <p:attrName>style.visibility</p:attrName>
                                        </p:attrNameLst>
                                      </p:cBhvr>
                                      <p:to>
                                        <p:strVal val="visible"/>
                                      </p:to>
                                    </p:set>
                                    <p:animEffect transition="in" filter="blinds(horizontal)">
                                      <p:cBhvr>
                                        <p:cTn id="21" dur="500"/>
                                        <p:tgtEl>
                                          <p:spTgt spid="92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225"/>
                                        </p:tgtEl>
                                        <p:attrNameLst>
                                          <p:attrName>style.visibility</p:attrName>
                                        </p:attrNameLst>
                                      </p:cBhvr>
                                      <p:to>
                                        <p:strVal val="visible"/>
                                      </p:to>
                                    </p:set>
                                    <p:animEffect transition="in" filter="blinds(horizontal)">
                                      <p:cBhvr>
                                        <p:cTn id="26" dur="500"/>
                                        <p:tgtEl>
                                          <p:spTgt spid="922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9226"/>
                                        </p:tgtEl>
                                        <p:attrNameLst>
                                          <p:attrName>style.visibility</p:attrName>
                                        </p:attrNameLst>
                                      </p:cBhvr>
                                      <p:to>
                                        <p:strVal val="visible"/>
                                      </p:to>
                                    </p:set>
                                    <p:animEffect transition="in" filter="checkerboard(across)">
                                      <p:cBhvr>
                                        <p:cTn id="31" dur="500"/>
                                        <p:tgtEl>
                                          <p:spTgt spid="922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92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9227"/>
                                        </p:tgtEl>
                                        <p:attrNameLst>
                                          <p:attrName>style.visibility</p:attrName>
                                        </p:attrNameLst>
                                      </p:cBhvr>
                                      <p:to>
                                        <p:strVal val="visible"/>
                                      </p:to>
                                    </p:set>
                                    <p:animEffect transition="in" filter="blinds(horizontal)">
                                      <p:cBhvr>
                                        <p:cTn id="39" dur="500"/>
                                        <p:tgtEl>
                                          <p:spTgt spid="922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9230"/>
                                        </p:tgtEl>
                                        <p:attrNameLst>
                                          <p:attrName>style.visibility</p:attrName>
                                        </p:attrNameLst>
                                      </p:cBhvr>
                                      <p:to>
                                        <p:strVal val="visible"/>
                                      </p:to>
                                    </p:set>
                                    <p:animEffect transition="in" filter="blinds(horizontal)">
                                      <p:cBhvr>
                                        <p:cTn id="44" dur="500"/>
                                        <p:tgtEl>
                                          <p:spTgt spid="9230"/>
                                        </p:tgtEl>
                                      </p:cBhvr>
                                    </p:animEffect>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grpId="0" nodeType="clickEffect">
                                  <p:stCondLst>
                                    <p:cond delay="0"/>
                                  </p:stCondLst>
                                  <p:childTnLst>
                                    <p:set>
                                      <p:cBhvr>
                                        <p:cTn id="48" dur="1" fill="hold">
                                          <p:stCondLst>
                                            <p:cond delay="0"/>
                                          </p:stCondLst>
                                        </p:cTn>
                                        <p:tgtEl>
                                          <p:spTgt spid="9232"/>
                                        </p:tgtEl>
                                        <p:attrNameLst>
                                          <p:attrName>style.visibility</p:attrName>
                                        </p:attrNameLst>
                                      </p:cBhvr>
                                      <p:to>
                                        <p:strVal val="visible"/>
                                      </p:to>
                                    </p:set>
                                    <p:animEffect transition="in" filter="checkerboard(across)">
                                      <p:cBhvr>
                                        <p:cTn id="49" dur="500"/>
                                        <p:tgtEl>
                                          <p:spTgt spid="9232"/>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499"/>
                                          </p:stCondLst>
                                        </p:cTn>
                                        <p:tgtEl>
                                          <p:spTgt spid="92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9229"/>
                                        </p:tgtEl>
                                        <p:attrNameLst>
                                          <p:attrName>style.visibility</p:attrName>
                                        </p:attrNameLst>
                                      </p:cBhvr>
                                      <p:to>
                                        <p:strVal val="visible"/>
                                      </p:to>
                                    </p:set>
                                    <p:animEffect transition="in" filter="slide(fromBottom)">
                                      <p:cBhvr>
                                        <p:cTn id="57" dur="500"/>
                                        <p:tgtEl>
                                          <p:spTgt spid="9229"/>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9219"/>
                                        </p:tgtEl>
                                        <p:attrNameLst>
                                          <p:attrName>style.visibility</p:attrName>
                                        </p:attrNameLst>
                                      </p:cBhvr>
                                      <p:to>
                                        <p:strVal val="visible"/>
                                      </p:to>
                                    </p:set>
                                    <p:animEffect transition="in" filter="checkerboard(across)">
                                      <p:cBhvr>
                                        <p:cTn id="62"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21" grpId="0" autoUpdateAnimBg="0"/>
      <p:bldP spid="9222" grpId="0" autoUpdateAnimBg="0"/>
      <p:bldP spid="9223" grpId="0" autoUpdateAnimBg="0"/>
      <p:bldP spid="9224" grpId="0" autoUpdateAnimBg="0"/>
      <p:bldP spid="9225" grpId="0" autoUpdateAnimBg="0"/>
      <p:bldP spid="9226" grpId="0" autoUpdateAnimBg="0"/>
      <p:bldP spid="9227" grpId="0" autoUpdateAnimBg="0"/>
      <p:bldP spid="9228" grpId="0" autoUpdateAnimBg="0"/>
      <p:bldP spid="9229" grpId="0" autoUpdateAnimBg="0"/>
      <p:bldP spid="9230" grpId="0" autoUpdateAnimBg="0"/>
      <p:bldP spid="9232"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04800" y="1066800"/>
            <a:ext cx="85471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、在这道题目中，有部分条件是以表格的形式</a:t>
            </a:r>
          </a:p>
          <a:p>
            <a:r>
              <a:rPr kumimoji="1" lang="zh-CN" altLang="en-US" sz="3200" b="1">
                <a:solidFill>
                  <a:prstClr val="black"/>
                </a:solidFill>
                <a:latin typeface="Times New Roman" panose="02020603050405020304" pitchFamily="18" charset="0"/>
              </a:rPr>
              <a:t>给出的，这就要求同学们在审题时要真正读</a:t>
            </a:r>
          </a:p>
          <a:p>
            <a:r>
              <a:rPr kumimoji="1" lang="zh-CN" altLang="en-US" sz="3200" b="1">
                <a:solidFill>
                  <a:prstClr val="black"/>
                </a:solidFill>
                <a:latin typeface="Times New Roman" panose="02020603050405020304" pitchFamily="18" charset="0"/>
              </a:rPr>
              <a:t>懂表中的信息，这样才能找到解题的方向。</a:t>
            </a:r>
          </a:p>
          <a:p>
            <a:endParaRPr kumimoji="1" lang="zh-CN" altLang="en-US" sz="3200" b="1">
              <a:solidFill>
                <a:prstClr val="black"/>
              </a:solidFill>
              <a:latin typeface="Times New Roman" panose="02020603050405020304" pitchFamily="18" charset="0"/>
            </a:endParaRPr>
          </a:p>
          <a:p>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、本题中的单位运价是每吨</a:t>
            </a:r>
            <a:r>
              <a:rPr kumimoji="1" lang="en-US" altLang="zh-CN" sz="3200" b="1">
                <a:solidFill>
                  <a:prstClr val="black"/>
                </a:solidFill>
                <a:latin typeface="Times New Roman" panose="02020603050405020304" pitchFamily="18" charset="0"/>
              </a:rPr>
              <a:t>20</a:t>
            </a:r>
            <a:r>
              <a:rPr kumimoji="1" lang="zh-CN" altLang="en-US" sz="3200" b="1">
                <a:solidFill>
                  <a:prstClr val="black"/>
                </a:solidFill>
                <a:latin typeface="Times New Roman" panose="02020603050405020304" pitchFamily="18" charset="0"/>
              </a:rPr>
              <a:t>元，有时，单位</a:t>
            </a:r>
          </a:p>
          <a:p>
            <a:r>
              <a:rPr kumimoji="1" lang="zh-CN" altLang="en-US" sz="3200" b="1">
                <a:solidFill>
                  <a:prstClr val="black"/>
                </a:solidFill>
                <a:latin typeface="Times New Roman" panose="02020603050405020304" pitchFamily="18" charset="0"/>
              </a:rPr>
              <a:t>运价还可以以下面的形式出现。</a:t>
            </a:r>
          </a:p>
        </p:txBody>
      </p:sp>
    </p:spTree>
    <p:extLst>
      <p:ext uri="{BB962C8B-B14F-4D97-AF65-F5344CB8AC3E}">
        <p14:creationId xmlns:p14="http://schemas.microsoft.com/office/powerpoint/2010/main" val="2128917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1"/>
          <p:cNvSpPr txBox="1">
            <a:spLocks noChangeArrowheads="1"/>
          </p:cNvSpPr>
          <p:nvPr/>
        </p:nvSpPr>
        <p:spPr bwMode="auto">
          <a:xfrm>
            <a:off x="250825" y="1728788"/>
            <a:ext cx="9063038"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长青化工厂与</a:t>
            </a:r>
            <a:r>
              <a:rPr kumimoji="1" lang="en-US" altLang="zh-CN" sz="3200" b="1">
                <a:solidFill>
                  <a:prstClr val="black"/>
                </a:solidFill>
                <a:latin typeface="Times New Roman" panose="02020603050405020304" pitchFamily="18" charset="0"/>
              </a:rPr>
              <a:t>A</a:t>
            </a:r>
            <a:r>
              <a:rPr kumimoji="1" lang="zh-CN" altLang="en-US" sz="3200" b="1">
                <a:solidFill>
                  <a:prstClr val="black"/>
                </a:solidFill>
                <a:latin typeface="Times New Roman" panose="02020603050405020304" pitchFamily="18" charset="0"/>
              </a:rPr>
              <a:t>地相距</a:t>
            </a:r>
            <a:r>
              <a:rPr kumimoji="1" lang="en-US" altLang="zh-CN" sz="3200" b="1">
                <a:solidFill>
                  <a:prstClr val="black"/>
                </a:solidFill>
                <a:latin typeface="Times New Roman" panose="02020603050405020304" pitchFamily="18" charset="0"/>
              </a:rPr>
              <a:t>150</a:t>
            </a:r>
            <a:r>
              <a:rPr kumimoji="1" lang="zh-CN" altLang="en-US" sz="3200" b="1">
                <a:solidFill>
                  <a:prstClr val="black"/>
                </a:solidFill>
                <a:latin typeface="Times New Roman" panose="02020603050405020304" pitchFamily="18" charset="0"/>
              </a:rPr>
              <a:t>千米，工厂要将</a:t>
            </a:r>
            <a:r>
              <a:rPr kumimoji="1" lang="en-US" altLang="zh-CN" sz="3200" b="1">
                <a:solidFill>
                  <a:prstClr val="black"/>
                </a:solidFill>
                <a:latin typeface="Times New Roman" panose="02020603050405020304" pitchFamily="18" charset="0"/>
              </a:rPr>
              <a:t>200</a:t>
            </a:r>
            <a:r>
              <a:rPr kumimoji="1" lang="zh-CN" altLang="en-US" sz="3200" b="1">
                <a:solidFill>
                  <a:prstClr val="black"/>
                </a:solidFill>
                <a:latin typeface="Times New Roman" panose="02020603050405020304" pitchFamily="18" charset="0"/>
              </a:rPr>
              <a:t>吨货物用汽车运往</a:t>
            </a:r>
            <a:r>
              <a:rPr kumimoji="1" lang="en-US" altLang="zh-CN" sz="3200" b="1">
                <a:solidFill>
                  <a:prstClr val="black"/>
                </a:solidFill>
                <a:latin typeface="Times New Roman" panose="02020603050405020304" pitchFamily="18" charset="0"/>
              </a:rPr>
              <a:t>A</a:t>
            </a:r>
            <a:r>
              <a:rPr kumimoji="1" lang="zh-CN" altLang="en-US" sz="3200" b="1">
                <a:solidFill>
                  <a:prstClr val="black"/>
                </a:solidFill>
                <a:latin typeface="Times New Roman" panose="02020603050405020304" pitchFamily="18" charset="0"/>
              </a:rPr>
              <a:t>地，已知公路运价是</a:t>
            </a:r>
            <a:r>
              <a:rPr kumimoji="1" lang="en-US" altLang="zh-CN" sz="3200" b="1">
                <a:solidFill>
                  <a:prstClr val="black"/>
                </a:solidFill>
                <a:latin typeface="Times New Roman" panose="02020603050405020304" pitchFamily="18" charset="0"/>
              </a:rPr>
              <a:t>1.5</a:t>
            </a:r>
            <a:r>
              <a:rPr kumimoji="1" lang="zh-CN" altLang="en-US" sz="3200" b="1">
                <a:solidFill>
                  <a:prstClr val="black"/>
                </a:solidFill>
                <a:latin typeface="Times New Roman" panose="02020603050405020304" pitchFamily="18" charset="0"/>
              </a:rPr>
              <a:t>元</a:t>
            </a:r>
            <a:r>
              <a:rPr kumimoji="1" lang="en-US" altLang="zh-CN" sz="3200" b="1">
                <a:solidFill>
                  <a:prstClr val="black"/>
                </a:solidFill>
                <a:latin typeface="Times New Roman" panose="02020603050405020304" pitchFamily="18" charset="0"/>
              </a:rPr>
              <a:t>/</a:t>
            </a:r>
            <a:r>
              <a:rPr kumimoji="1" lang="zh-CN" altLang="en-US" sz="3200" b="1">
                <a:solidFill>
                  <a:prstClr val="black"/>
                </a:solidFill>
                <a:latin typeface="Times New Roman" panose="02020603050405020304" pitchFamily="18" charset="0"/>
              </a:rPr>
              <a:t>（吨</a:t>
            </a:r>
            <a:r>
              <a:rPr kumimoji="1" lang="en-US" altLang="zh-CN" sz="3200" b="1">
                <a:solidFill>
                  <a:prstClr val="black"/>
                </a:solidFill>
                <a:latin typeface="Times New Roman" panose="02020603050405020304" pitchFamily="18" charset="0"/>
                <a:cs typeface="Times New Roman" panose="02020603050405020304" pitchFamily="18" charset="0"/>
              </a:rPr>
              <a:t>·</a:t>
            </a:r>
            <a:r>
              <a:rPr kumimoji="1" lang="zh-CN" altLang="en-US" sz="3200" b="1">
                <a:solidFill>
                  <a:prstClr val="black"/>
                </a:solidFill>
                <a:latin typeface="Times New Roman" panose="02020603050405020304" pitchFamily="18" charset="0"/>
              </a:rPr>
              <a:t>千米），则需付运费</a:t>
            </a:r>
            <a:r>
              <a:rPr kumimoji="1" lang="en-US" altLang="zh-CN" sz="3200" b="1">
                <a:solidFill>
                  <a:prstClr val="black"/>
                </a:solidFill>
                <a:latin typeface="Times New Roman" panose="02020603050405020304" pitchFamily="18" charset="0"/>
              </a:rPr>
              <a:t>_________</a:t>
            </a:r>
            <a:r>
              <a:rPr kumimoji="1" lang="zh-CN" altLang="en-US" sz="3200" b="1">
                <a:solidFill>
                  <a:prstClr val="black"/>
                </a:solidFill>
                <a:latin typeface="Times New Roman" panose="02020603050405020304" pitchFamily="18" charset="0"/>
              </a:rPr>
              <a:t>元</a:t>
            </a:r>
            <a:r>
              <a:rPr kumimoji="1" lang="en-US" altLang="zh-CN" sz="3200" b="1">
                <a:solidFill>
                  <a:prstClr val="black"/>
                </a:solidFill>
                <a:latin typeface="Times New Roman" panose="02020603050405020304" pitchFamily="18" charset="0"/>
              </a:rPr>
              <a:t>.</a:t>
            </a:r>
          </a:p>
          <a:p>
            <a:endParaRPr kumimoji="1" lang="en-US" altLang="zh-CN" sz="3200" b="1">
              <a:solidFill>
                <a:prstClr val="black"/>
              </a:solidFill>
              <a:latin typeface="Times New Roman" panose="02020603050405020304" pitchFamily="18" charset="0"/>
            </a:endParaRPr>
          </a:p>
        </p:txBody>
      </p:sp>
      <p:graphicFrame>
        <p:nvGraphicFramePr>
          <p:cNvPr id="32773" name="Object 5"/>
          <p:cNvGraphicFramePr>
            <a:graphicFrameLocks noChangeAspect="1"/>
          </p:cNvGraphicFramePr>
          <p:nvPr/>
        </p:nvGraphicFramePr>
        <p:xfrm>
          <a:off x="2667000" y="4114800"/>
          <a:ext cx="5334000" cy="547688"/>
        </p:xfrm>
        <a:graphic>
          <a:graphicData uri="http://schemas.openxmlformats.org/presentationml/2006/ole">
            <mc:AlternateContent xmlns:mc="http://schemas.openxmlformats.org/markup-compatibility/2006">
              <mc:Choice xmlns:v="urn:schemas-microsoft-com:vml" Requires="v">
                <p:oleObj name="Equation" r:id="rId2" imgW="2349500" imgH="241300" progId="Equations">
                  <p:embed/>
                </p:oleObj>
              </mc:Choice>
              <mc:Fallback>
                <p:oleObj name="Equation" r:id="rId2" imgW="2349500" imgH="2413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114800"/>
                        <a:ext cx="53340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4" name="Text Box 6"/>
          <p:cNvSpPr txBox="1">
            <a:spLocks noChangeArrowheads="1"/>
          </p:cNvSpPr>
          <p:nvPr/>
        </p:nvSpPr>
        <p:spPr bwMode="auto">
          <a:xfrm>
            <a:off x="4140200" y="2708275"/>
            <a:ext cx="120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FF0000"/>
                </a:solidFill>
                <a:latin typeface="Times New Roman" panose="02020603050405020304" pitchFamily="18" charset="0"/>
              </a:rPr>
              <a:t>45000</a:t>
            </a:r>
          </a:p>
        </p:txBody>
      </p:sp>
      <p:sp>
        <p:nvSpPr>
          <p:cNvPr id="8197" name="Text Box 9"/>
          <p:cNvSpPr txBox="1">
            <a:spLocks noChangeArrowheads="1"/>
          </p:cNvSpPr>
          <p:nvPr/>
        </p:nvSpPr>
        <p:spPr bwMode="auto">
          <a:xfrm>
            <a:off x="2895600" y="762000"/>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0000"/>
                </a:solidFill>
                <a:latin typeface="Times New Roman" panose="02020603050405020304" pitchFamily="18" charset="0"/>
                <a:ea typeface="方正舒体" pitchFamily="2" charset="-122"/>
              </a:rPr>
              <a:t>想一想：</a:t>
            </a:r>
          </a:p>
        </p:txBody>
      </p:sp>
    </p:spTree>
    <p:extLst>
      <p:ext uri="{BB962C8B-B14F-4D97-AF65-F5344CB8AC3E}">
        <p14:creationId xmlns:p14="http://schemas.microsoft.com/office/powerpoint/2010/main" val="125158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slide(fromBottom)">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barn(outHorizontal)">
                                      <p:cBhvr>
                                        <p:cTn id="12"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4" grpId="0"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1371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srgbClr val="FF00FF"/>
                </a:solidFill>
                <a:latin typeface="Times New Roman" panose="02020603050405020304" pitchFamily="18" charset="0"/>
                <a:ea typeface="方正舒体" pitchFamily="2" charset="-122"/>
              </a:rPr>
              <a:t>探究：</a:t>
            </a:r>
          </a:p>
        </p:txBody>
      </p:sp>
      <p:sp>
        <p:nvSpPr>
          <p:cNvPr id="9219" name="Text Box 4"/>
          <p:cNvSpPr txBox="1">
            <a:spLocks noChangeArrowheads="1"/>
          </p:cNvSpPr>
          <p:nvPr/>
        </p:nvSpPr>
        <p:spPr bwMode="auto">
          <a:xfrm>
            <a:off x="0" y="533400"/>
            <a:ext cx="903128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2800" b="1">
                <a:solidFill>
                  <a:srgbClr val="080808"/>
                </a:solidFill>
                <a:latin typeface="Times New Roman" panose="02020603050405020304" pitchFamily="18" charset="0"/>
              </a:rPr>
              <a:t>        </a:t>
            </a:r>
            <a:r>
              <a:rPr kumimoji="1" lang="zh-CN" altLang="en-US" sz="2800" b="1">
                <a:solidFill>
                  <a:srgbClr val="080808"/>
                </a:solidFill>
                <a:latin typeface="Times New Roman" panose="02020603050405020304" pitchFamily="18" charset="0"/>
              </a:rPr>
              <a:t>长青化工厂</a:t>
            </a:r>
            <a:r>
              <a:rPr kumimoji="1" lang="zh-CN" altLang="en-US" sz="2800" b="1">
                <a:solidFill>
                  <a:srgbClr val="C0504D"/>
                </a:solidFill>
                <a:latin typeface="Times New Roman" panose="02020603050405020304" pitchFamily="18" charset="0"/>
              </a:rPr>
              <a:t>用汽车</a:t>
            </a:r>
            <a:r>
              <a:rPr kumimoji="1" lang="zh-CN" altLang="en-US" sz="2800" b="1">
                <a:solidFill>
                  <a:srgbClr val="080808"/>
                </a:solidFill>
                <a:latin typeface="Times New Roman" panose="02020603050405020304" pitchFamily="18" charset="0"/>
              </a:rPr>
              <a:t>从</a:t>
            </a:r>
            <a:r>
              <a:rPr kumimoji="1" lang="en-US" altLang="zh-CN" sz="2800" b="1">
                <a:solidFill>
                  <a:srgbClr val="080808"/>
                </a:solidFill>
                <a:latin typeface="Times New Roman" panose="02020603050405020304" pitchFamily="18" charset="0"/>
              </a:rPr>
              <a:t>A</a:t>
            </a:r>
            <a:r>
              <a:rPr kumimoji="1" lang="zh-CN" altLang="en-US" sz="2800" b="1">
                <a:solidFill>
                  <a:srgbClr val="080808"/>
                </a:solidFill>
                <a:latin typeface="Times New Roman" panose="02020603050405020304" pitchFamily="18" charset="0"/>
              </a:rPr>
              <a:t>地购买一批</a:t>
            </a:r>
            <a:r>
              <a:rPr kumimoji="1" lang="zh-CN" altLang="en-US" sz="2800" b="1">
                <a:solidFill>
                  <a:srgbClr val="FF0000"/>
                </a:solidFill>
                <a:latin typeface="Times New Roman" panose="02020603050405020304" pitchFamily="18" charset="0"/>
              </a:rPr>
              <a:t>原料</a:t>
            </a:r>
            <a:r>
              <a:rPr kumimoji="1" lang="zh-CN" altLang="en-US" sz="2800" b="1">
                <a:solidFill>
                  <a:srgbClr val="080808"/>
                </a:solidFill>
                <a:latin typeface="Times New Roman" panose="02020603050405020304" pitchFamily="18" charset="0"/>
              </a:rPr>
              <a:t>运回工厂，</a:t>
            </a:r>
          </a:p>
          <a:p>
            <a:pPr>
              <a:spcBef>
                <a:spcPct val="20000"/>
              </a:spcBef>
            </a:pPr>
            <a:r>
              <a:rPr kumimoji="1" lang="zh-CN" altLang="en-US" sz="2800" b="1">
                <a:solidFill>
                  <a:srgbClr val="080808"/>
                </a:solidFill>
                <a:latin typeface="Times New Roman" panose="02020603050405020304" pitchFamily="18" charset="0"/>
              </a:rPr>
              <a:t>制成</a:t>
            </a:r>
            <a:r>
              <a:rPr kumimoji="1" lang="zh-CN" altLang="en-US" sz="2800" b="1">
                <a:solidFill>
                  <a:srgbClr val="FF0000"/>
                </a:solidFill>
                <a:latin typeface="Times New Roman" panose="02020603050405020304" pitchFamily="18" charset="0"/>
              </a:rPr>
              <a:t>产品</a:t>
            </a:r>
            <a:r>
              <a:rPr kumimoji="1" lang="zh-CN" altLang="en-US" sz="2800" b="1">
                <a:solidFill>
                  <a:prstClr val="black"/>
                </a:solidFill>
                <a:latin typeface="Times New Roman" panose="02020603050405020304" pitchFamily="18" charset="0"/>
              </a:rPr>
              <a:t>后</a:t>
            </a:r>
            <a:r>
              <a:rPr kumimoji="1" lang="zh-CN" altLang="en-US" sz="2800" b="1">
                <a:solidFill>
                  <a:srgbClr val="C0504D"/>
                </a:solidFill>
                <a:latin typeface="Times New Roman" panose="02020603050405020304" pitchFamily="18" charset="0"/>
              </a:rPr>
              <a:t>用火车</a:t>
            </a:r>
            <a:r>
              <a:rPr kumimoji="1" lang="zh-CN" altLang="en-US" sz="2800" b="1">
                <a:solidFill>
                  <a:srgbClr val="080808"/>
                </a:solidFill>
                <a:latin typeface="Times New Roman" panose="02020603050405020304" pitchFamily="18" charset="0"/>
              </a:rPr>
              <a:t>运到</a:t>
            </a:r>
            <a:r>
              <a:rPr kumimoji="1" lang="en-US" altLang="zh-CN" sz="2800" b="1">
                <a:solidFill>
                  <a:srgbClr val="080808"/>
                </a:solidFill>
                <a:latin typeface="Times New Roman" panose="02020603050405020304" pitchFamily="18" charset="0"/>
              </a:rPr>
              <a:t>B</a:t>
            </a:r>
            <a:r>
              <a:rPr kumimoji="1" lang="zh-CN" altLang="en-US" sz="2800" b="1">
                <a:solidFill>
                  <a:srgbClr val="080808"/>
                </a:solidFill>
                <a:latin typeface="Times New Roman" panose="02020603050405020304" pitchFamily="18" charset="0"/>
              </a:rPr>
              <a:t>地。工厂与</a:t>
            </a:r>
            <a:r>
              <a:rPr kumimoji="1" lang="en-US" altLang="zh-CN" sz="2800" b="1">
                <a:solidFill>
                  <a:srgbClr val="080808"/>
                </a:solidFill>
                <a:latin typeface="Times New Roman" panose="02020603050405020304" pitchFamily="18" charset="0"/>
              </a:rPr>
              <a:t>A</a:t>
            </a:r>
            <a:r>
              <a:rPr kumimoji="1" lang="zh-CN" altLang="en-US" sz="2800" b="1">
                <a:solidFill>
                  <a:srgbClr val="080808"/>
                </a:solidFill>
                <a:latin typeface="Times New Roman" panose="02020603050405020304" pitchFamily="18" charset="0"/>
              </a:rPr>
              <a:t>地相距</a:t>
            </a:r>
            <a:r>
              <a:rPr kumimoji="1" lang="en-US" altLang="zh-CN" sz="2800" b="1">
                <a:solidFill>
                  <a:srgbClr val="080808"/>
                </a:solidFill>
                <a:latin typeface="Times New Roman" panose="02020603050405020304" pitchFamily="18" charset="0"/>
              </a:rPr>
              <a:t>80</a:t>
            </a:r>
            <a:r>
              <a:rPr kumimoji="1" lang="zh-CN" altLang="en-US" sz="2800" b="1">
                <a:solidFill>
                  <a:srgbClr val="080808"/>
                </a:solidFill>
                <a:latin typeface="Times New Roman" panose="02020603050405020304" pitchFamily="18" charset="0"/>
              </a:rPr>
              <a:t>千米，</a:t>
            </a:r>
          </a:p>
          <a:p>
            <a:pPr>
              <a:spcBef>
                <a:spcPct val="20000"/>
              </a:spcBef>
            </a:pPr>
            <a:r>
              <a:rPr kumimoji="1" lang="zh-CN" altLang="en-US" sz="2800" b="1">
                <a:solidFill>
                  <a:prstClr val="black"/>
                </a:solidFill>
                <a:latin typeface="Times New Roman" panose="02020603050405020304" pitchFamily="18" charset="0"/>
              </a:rPr>
              <a:t>与</a:t>
            </a:r>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地相距</a:t>
            </a:r>
            <a:r>
              <a:rPr kumimoji="1" lang="en-US" altLang="zh-CN" sz="2800" b="1">
                <a:solidFill>
                  <a:prstClr val="black"/>
                </a:solidFill>
                <a:latin typeface="Times New Roman" panose="02020603050405020304" pitchFamily="18" charset="0"/>
              </a:rPr>
              <a:t>150</a:t>
            </a:r>
            <a:r>
              <a:rPr kumimoji="1" lang="zh-CN" altLang="en-US" sz="2800" b="1">
                <a:solidFill>
                  <a:prstClr val="black"/>
                </a:solidFill>
                <a:latin typeface="Times New Roman" panose="02020603050405020304" pitchFamily="18" charset="0"/>
              </a:rPr>
              <a:t>千米。公路运价为</a:t>
            </a:r>
            <a:r>
              <a:rPr kumimoji="1" lang="en-US" altLang="zh-CN" sz="2800" b="1">
                <a:solidFill>
                  <a:prstClr val="black"/>
                </a:solidFill>
                <a:latin typeface="Times New Roman" panose="02020603050405020304" pitchFamily="18" charset="0"/>
              </a:rPr>
              <a:t>1.5</a:t>
            </a:r>
            <a:r>
              <a:rPr kumimoji="1" lang="zh-CN" altLang="en-US" sz="2800" b="1">
                <a:solidFill>
                  <a:prstClr val="black"/>
                </a:solidFill>
                <a:latin typeface="Times New Roman" panose="02020603050405020304" pitchFamily="18" charset="0"/>
              </a:rPr>
              <a:t>元</a:t>
            </a:r>
            <a:r>
              <a:rPr kumimoji="1" lang="en-US" altLang="zh-CN" sz="2800" b="1">
                <a:solidFill>
                  <a:prstClr val="black"/>
                </a:solidFill>
                <a:latin typeface="Times New Roman" panose="02020603050405020304" pitchFamily="18" charset="0"/>
              </a:rPr>
              <a:t>/</a:t>
            </a:r>
            <a:r>
              <a:rPr kumimoji="1" lang="zh-CN" altLang="en-US" sz="2800" b="1">
                <a:solidFill>
                  <a:prstClr val="black"/>
                </a:solidFill>
                <a:latin typeface="Times New Roman" panose="02020603050405020304" pitchFamily="18" charset="0"/>
              </a:rPr>
              <a:t>（吨</a:t>
            </a:r>
            <a:r>
              <a:rPr kumimoji="1" lang="en-US" altLang="zh-CN" sz="2800" b="1">
                <a:solidFill>
                  <a:prstClr val="black"/>
                </a:solidFill>
                <a:latin typeface="Times New Roman" panose="02020603050405020304" pitchFamily="18" charset="0"/>
                <a:cs typeface="Times New Roman" panose="02020603050405020304" pitchFamily="18" charset="0"/>
              </a:rPr>
              <a:t>·</a:t>
            </a:r>
            <a:r>
              <a:rPr kumimoji="1" lang="zh-CN" altLang="en-US" sz="2800" b="1">
                <a:solidFill>
                  <a:prstClr val="black"/>
                </a:solidFill>
                <a:latin typeface="Times New Roman" panose="02020603050405020304" pitchFamily="18" charset="0"/>
              </a:rPr>
              <a:t>千米），</a:t>
            </a:r>
          </a:p>
          <a:p>
            <a:pPr>
              <a:spcBef>
                <a:spcPct val="20000"/>
              </a:spcBef>
            </a:pPr>
            <a:r>
              <a:rPr kumimoji="1" lang="zh-CN" altLang="en-US" sz="2800" b="1">
                <a:solidFill>
                  <a:prstClr val="black"/>
                </a:solidFill>
                <a:latin typeface="Times New Roman" panose="02020603050405020304" pitchFamily="18" charset="0"/>
              </a:rPr>
              <a:t>铁路运价为</a:t>
            </a:r>
            <a:r>
              <a:rPr kumimoji="1" lang="en-US" altLang="zh-CN" sz="2800" b="1">
                <a:solidFill>
                  <a:prstClr val="black"/>
                </a:solidFill>
                <a:latin typeface="Times New Roman" panose="02020603050405020304" pitchFamily="18" charset="0"/>
              </a:rPr>
              <a:t>1.2</a:t>
            </a:r>
            <a:r>
              <a:rPr kumimoji="1" lang="zh-CN" altLang="en-US" sz="2800" b="1">
                <a:solidFill>
                  <a:prstClr val="black"/>
                </a:solidFill>
                <a:latin typeface="Times New Roman" panose="02020603050405020304" pitchFamily="18" charset="0"/>
              </a:rPr>
              <a:t>元</a:t>
            </a:r>
            <a:r>
              <a:rPr kumimoji="1" lang="en-US" altLang="zh-CN" sz="2800" b="1">
                <a:solidFill>
                  <a:prstClr val="black"/>
                </a:solidFill>
                <a:latin typeface="Times New Roman" panose="02020603050405020304" pitchFamily="18" charset="0"/>
              </a:rPr>
              <a:t>/</a:t>
            </a:r>
            <a:r>
              <a:rPr kumimoji="1" lang="zh-CN" altLang="en-US" sz="2800" b="1">
                <a:solidFill>
                  <a:prstClr val="black"/>
                </a:solidFill>
                <a:latin typeface="Times New Roman" panose="02020603050405020304" pitchFamily="18" charset="0"/>
              </a:rPr>
              <a:t>（吨</a:t>
            </a:r>
            <a:r>
              <a:rPr kumimoji="1" lang="en-US" altLang="zh-CN" sz="2800" b="1">
                <a:solidFill>
                  <a:prstClr val="black"/>
                </a:solidFill>
                <a:latin typeface="Times New Roman" panose="02020603050405020304" pitchFamily="18" charset="0"/>
                <a:cs typeface="Times New Roman" panose="02020603050405020304" pitchFamily="18" charset="0"/>
              </a:rPr>
              <a:t>·</a:t>
            </a:r>
            <a:r>
              <a:rPr kumimoji="1" lang="zh-CN" altLang="en-US" sz="2800" b="1">
                <a:solidFill>
                  <a:prstClr val="black"/>
                </a:solidFill>
                <a:latin typeface="Times New Roman" panose="02020603050405020304" pitchFamily="18" charset="0"/>
              </a:rPr>
              <a:t>千米），</a:t>
            </a:r>
            <a:r>
              <a:rPr kumimoji="1" lang="zh-CN" altLang="en-US" sz="2800" b="1">
                <a:solidFill>
                  <a:srgbClr val="080808"/>
                </a:solidFill>
                <a:latin typeface="Times New Roman" panose="02020603050405020304" pitchFamily="18" charset="0"/>
              </a:rPr>
              <a:t>这两次运输支出公路运费</a:t>
            </a:r>
          </a:p>
          <a:p>
            <a:pPr>
              <a:spcBef>
                <a:spcPct val="20000"/>
              </a:spcBef>
            </a:pPr>
            <a:r>
              <a:rPr kumimoji="1" lang="en-US" altLang="zh-CN" sz="2800" b="1">
                <a:solidFill>
                  <a:srgbClr val="009900"/>
                </a:solidFill>
                <a:latin typeface="Times New Roman" panose="02020603050405020304" pitchFamily="18" charset="0"/>
              </a:rPr>
              <a:t>15000</a:t>
            </a:r>
            <a:r>
              <a:rPr kumimoji="1" lang="zh-CN" altLang="en-US" sz="2800" b="1">
                <a:solidFill>
                  <a:srgbClr val="009900"/>
                </a:solidFill>
                <a:latin typeface="Times New Roman" panose="02020603050405020304" pitchFamily="18" charset="0"/>
              </a:rPr>
              <a:t>元</a:t>
            </a:r>
            <a:r>
              <a:rPr kumimoji="1" lang="zh-CN" altLang="en-US" sz="2800" b="1">
                <a:solidFill>
                  <a:srgbClr val="080808"/>
                </a:solidFill>
                <a:latin typeface="Times New Roman" panose="02020603050405020304" pitchFamily="18" charset="0"/>
              </a:rPr>
              <a:t>，铁路运费</a:t>
            </a:r>
            <a:r>
              <a:rPr kumimoji="1" lang="en-US" altLang="zh-CN" sz="2800" b="1">
                <a:solidFill>
                  <a:srgbClr val="009900"/>
                </a:solidFill>
                <a:latin typeface="Times New Roman" panose="02020603050405020304" pitchFamily="18" charset="0"/>
              </a:rPr>
              <a:t>97200</a:t>
            </a:r>
            <a:r>
              <a:rPr kumimoji="1" lang="zh-CN" altLang="en-US" sz="2800" b="1">
                <a:solidFill>
                  <a:srgbClr val="009900"/>
                </a:solidFill>
                <a:latin typeface="Times New Roman" panose="02020603050405020304" pitchFamily="18" charset="0"/>
              </a:rPr>
              <a:t>元</a:t>
            </a:r>
            <a:r>
              <a:rPr kumimoji="1" lang="zh-CN" altLang="en-US" sz="2800" b="1">
                <a:solidFill>
                  <a:srgbClr val="080808"/>
                </a:solidFill>
                <a:latin typeface="Times New Roman" panose="02020603050405020304" pitchFamily="18" charset="0"/>
              </a:rPr>
              <a:t>。</a:t>
            </a:r>
            <a:r>
              <a:rPr kumimoji="1" lang="zh-CN" altLang="en-US" sz="2800" b="1">
                <a:solidFill>
                  <a:prstClr val="black"/>
                </a:solidFill>
                <a:latin typeface="Times New Roman" panose="02020603050405020304" pitchFamily="18" charset="0"/>
              </a:rPr>
              <a:t>求工厂从</a:t>
            </a:r>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地购得的原料</a:t>
            </a:r>
          </a:p>
          <a:p>
            <a:pPr>
              <a:spcBef>
                <a:spcPct val="20000"/>
              </a:spcBef>
            </a:pPr>
            <a:r>
              <a:rPr kumimoji="1" lang="zh-CN" altLang="en-US" sz="2800" b="1">
                <a:solidFill>
                  <a:prstClr val="black"/>
                </a:solidFill>
                <a:latin typeface="Times New Roman" panose="02020603050405020304" pitchFamily="18" charset="0"/>
              </a:rPr>
              <a:t>有多少吨？制成的产品有多少吨？</a:t>
            </a:r>
          </a:p>
        </p:txBody>
      </p:sp>
      <p:sp>
        <p:nvSpPr>
          <p:cNvPr id="33797" name="Text Box 5"/>
          <p:cNvSpPr txBox="1">
            <a:spLocks noChangeArrowheads="1"/>
          </p:cNvSpPr>
          <p:nvPr/>
        </p:nvSpPr>
        <p:spPr bwMode="auto">
          <a:xfrm>
            <a:off x="533400" y="3581400"/>
            <a:ext cx="732631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解：设购得的原料为</a:t>
            </a:r>
            <a:r>
              <a:rPr kumimoji="1" lang="en-US" altLang="zh-CN" sz="2800" b="1">
                <a:solidFill>
                  <a:prstClr val="black"/>
                </a:solidFill>
                <a:latin typeface="Times New Roman" panose="02020603050405020304" pitchFamily="18" charset="0"/>
              </a:rPr>
              <a:t>x</a:t>
            </a:r>
            <a:r>
              <a:rPr kumimoji="1" lang="zh-CN" altLang="en-US" sz="2800" b="1">
                <a:solidFill>
                  <a:prstClr val="black"/>
                </a:solidFill>
                <a:latin typeface="Times New Roman" panose="02020603050405020304" pitchFamily="18" charset="0"/>
              </a:rPr>
              <a:t>吨，制成的产品为</a:t>
            </a:r>
            <a:r>
              <a:rPr kumimoji="1" lang="en-US" altLang="zh-CN" sz="2800" b="1">
                <a:solidFill>
                  <a:prstClr val="black"/>
                </a:solidFill>
                <a:latin typeface="Times New Roman" panose="02020603050405020304" pitchFamily="18" charset="0"/>
              </a:rPr>
              <a:t>y</a:t>
            </a:r>
            <a:r>
              <a:rPr kumimoji="1" lang="zh-CN" altLang="en-US" sz="2800" b="1">
                <a:solidFill>
                  <a:prstClr val="black"/>
                </a:solidFill>
                <a:latin typeface="Times New Roman" panose="02020603050405020304" pitchFamily="18" charset="0"/>
              </a:rPr>
              <a:t>吨，</a:t>
            </a:r>
          </a:p>
          <a:p>
            <a:endParaRPr kumimoji="1" lang="zh-CN" altLang="en-US" sz="2800" b="1">
              <a:solidFill>
                <a:prstClr val="black"/>
              </a:solidFill>
              <a:latin typeface="Times New Roman" panose="02020603050405020304" pitchFamily="18" charset="0"/>
            </a:endParaRPr>
          </a:p>
          <a:p>
            <a:r>
              <a:rPr kumimoji="1" lang="zh-CN" altLang="en-US" sz="2800" b="1">
                <a:solidFill>
                  <a:prstClr val="black"/>
                </a:solidFill>
                <a:latin typeface="Times New Roman" panose="02020603050405020304" pitchFamily="18" charset="0"/>
              </a:rPr>
              <a:t>根据题意得</a:t>
            </a:r>
          </a:p>
        </p:txBody>
      </p:sp>
      <p:sp>
        <p:nvSpPr>
          <p:cNvPr id="33798" name="Rectangle 6"/>
          <p:cNvSpPr>
            <a:spLocks noChangeArrowheads="1"/>
          </p:cNvSpPr>
          <p:nvPr/>
        </p:nvSpPr>
        <p:spPr bwMode="auto">
          <a:xfrm>
            <a:off x="2395538" y="4062413"/>
            <a:ext cx="18700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6000" b="1">
                <a:solidFill>
                  <a:srgbClr val="080808"/>
                </a:solidFill>
                <a:latin typeface="Times New Roman" panose="02020603050405020304" pitchFamily="18" charset="0"/>
              </a:rPr>
              <a:t>｛</a:t>
            </a:r>
          </a:p>
        </p:txBody>
      </p:sp>
      <p:sp>
        <p:nvSpPr>
          <p:cNvPr id="33799" name="Text Box 7"/>
          <p:cNvSpPr txBox="1">
            <a:spLocks noChangeArrowheads="1"/>
          </p:cNvSpPr>
          <p:nvPr/>
        </p:nvSpPr>
        <p:spPr bwMode="auto">
          <a:xfrm>
            <a:off x="3124200" y="4048125"/>
            <a:ext cx="5186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80808"/>
                </a:solidFill>
                <a:latin typeface="Times New Roman" panose="02020603050405020304" pitchFamily="18" charset="0"/>
              </a:rPr>
              <a:t>1.5 × 80 × x=15000</a:t>
            </a:r>
          </a:p>
        </p:txBody>
      </p:sp>
      <p:sp>
        <p:nvSpPr>
          <p:cNvPr id="33800" name="Text Box 8"/>
          <p:cNvSpPr txBox="1">
            <a:spLocks noChangeArrowheads="1"/>
          </p:cNvSpPr>
          <p:nvPr/>
        </p:nvSpPr>
        <p:spPr bwMode="auto">
          <a:xfrm>
            <a:off x="3124200" y="46942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80808"/>
                </a:solidFill>
                <a:latin typeface="Times New Roman" panose="02020603050405020304" pitchFamily="18" charset="0"/>
              </a:rPr>
              <a:t>1.2×150 × y=97200</a:t>
            </a:r>
          </a:p>
        </p:txBody>
      </p:sp>
      <p:grpSp>
        <p:nvGrpSpPr>
          <p:cNvPr id="2" name="Group 14"/>
          <p:cNvGrpSpPr/>
          <p:nvPr/>
        </p:nvGrpSpPr>
        <p:grpSpPr bwMode="auto">
          <a:xfrm>
            <a:off x="898525" y="5105400"/>
            <a:ext cx="7454900" cy="1552575"/>
            <a:chOff x="566" y="3216"/>
            <a:chExt cx="4696" cy="978"/>
          </a:xfrm>
        </p:grpSpPr>
        <p:sp>
          <p:nvSpPr>
            <p:cNvPr id="9225" name="Text Box 9"/>
            <p:cNvSpPr txBox="1">
              <a:spLocks noChangeArrowheads="1"/>
            </p:cNvSpPr>
            <p:nvPr/>
          </p:nvSpPr>
          <p:spPr bwMode="auto">
            <a:xfrm>
              <a:off x="566" y="3403"/>
              <a:ext cx="8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解得：</a:t>
              </a:r>
            </a:p>
          </p:txBody>
        </p:sp>
        <p:sp>
          <p:nvSpPr>
            <p:cNvPr id="9226" name="Rectangle 10"/>
            <p:cNvSpPr>
              <a:spLocks noChangeArrowheads="1"/>
            </p:cNvSpPr>
            <p:nvPr/>
          </p:nvSpPr>
          <p:spPr bwMode="auto">
            <a:xfrm>
              <a:off x="1536" y="3234"/>
              <a:ext cx="1178"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6000" b="1">
                  <a:solidFill>
                    <a:srgbClr val="080808"/>
                  </a:solidFill>
                  <a:latin typeface="Times New Roman" panose="02020603050405020304" pitchFamily="18" charset="0"/>
                </a:rPr>
                <a:t>｛</a:t>
              </a:r>
            </a:p>
          </p:txBody>
        </p:sp>
        <p:sp>
          <p:nvSpPr>
            <p:cNvPr id="9227" name="Text Box 11"/>
            <p:cNvSpPr txBox="1">
              <a:spLocks noChangeArrowheads="1"/>
            </p:cNvSpPr>
            <p:nvPr/>
          </p:nvSpPr>
          <p:spPr bwMode="auto">
            <a:xfrm>
              <a:off x="1995" y="3216"/>
              <a:ext cx="3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80808"/>
                  </a:solidFill>
                  <a:latin typeface="Times New Roman" panose="02020603050405020304" pitchFamily="18" charset="0"/>
                </a:rPr>
                <a:t>x=125</a:t>
              </a:r>
            </a:p>
          </p:txBody>
        </p:sp>
        <p:sp>
          <p:nvSpPr>
            <p:cNvPr id="9228" name="Text Box 12"/>
            <p:cNvSpPr txBox="1">
              <a:spLocks noChangeArrowheads="1"/>
            </p:cNvSpPr>
            <p:nvPr/>
          </p:nvSpPr>
          <p:spPr bwMode="auto">
            <a:xfrm>
              <a:off x="1995" y="3632"/>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80808"/>
                  </a:solidFill>
                  <a:latin typeface="Times New Roman" panose="02020603050405020304" pitchFamily="18" charset="0"/>
                </a:rPr>
                <a:t>y=540</a:t>
              </a:r>
            </a:p>
          </p:txBody>
        </p:sp>
      </p:grpSp>
      <p:sp>
        <p:nvSpPr>
          <p:cNvPr id="33805" name="Text Box 13"/>
          <p:cNvSpPr txBox="1">
            <a:spLocks noChangeArrowheads="1"/>
          </p:cNvSpPr>
          <p:nvPr/>
        </p:nvSpPr>
        <p:spPr bwMode="auto">
          <a:xfrm>
            <a:off x="228600" y="6172200"/>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答：购得的原料为</a:t>
            </a:r>
            <a:r>
              <a:rPr kumimoji="1" lang="en-US" altLang="zh-CN" sz="2800" b="1">
                <a:solidFill>
                  <a:prstClr val="black"/>
                </a:solidFill>
                <a:latin typeface="Times New Roman" panose="02020603050405020304" pitchFamily="18" charset="0"/>
              </a:rPr>
              <a:t>125</a:t>
            </a:r>
            <a:r>
              <a:rPr kumimoji="1" lang="zh-CN" altLang="en-US" sz="2800" b="1">
                <a:solidFill>
                  <a:prstClr val="black"/>
                </a:solidFill>
                <a:latin typeface="Times New Roman" panose="02020603050405020304" pitchFamily="18" charset="0"/>
              </a:rPr>
              <a:t>吨，制成的产品为</a:t>
            </a:r>
            <a:r>
              <a:rPr kumimoji="1" lang="en-US" altLang="zh-CN" sz="2800" b="1">
                <a:solidFill>
                  <a:prstClr val="black"/>
                </a:solidFill>
                <a:latin typeface="Times New Roman" panose="02020603050405020304" pitchFamily="18" charset="0"/>
              </a:rPr>
              <a:t>540</a:t>
            </a:r>
            <a:r>
              <a:rPr kumimoji="1" lang="zh-CN" altLang="en-US" sz="2800" b="1">
                <a:solidFill>
                  <a:prstClr val="black"/>
                </a:solidFill>
                <a:latin typeface="Times New Roman" panose="02020603050405020304" pitchFamily="18" charset="0"/>
              </a:rPr>
              <a:t>吨。</a:t>
            </a:r>
          </a:p>
        </p:txBody>
      </p:sp>
    </p:spTree>
    <p:extLst>
      <p:ext uri="{BB962C8B-B14F-4D97-AF65-F5344CB8AC3E}">
        <p14:creationId xmlns:p14="http://schemas.microsoft.com/office/powerpoint/2010/main" val="6939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blinds(horizontal)">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798"/>
                                        </p:tgtEl>
                                        <p:attrNameLst>
                                          <p:attrName>style.visibility</p:attrName>
                                        </p:attrNameLst>
                                      </p:cBhvr>
                                      <p:to>
                                        <p:strVal val="visible"/>
                                      </p:to>
                                    </p:set>
                                    <p:animEffect transition="in" filter="blinds(horizontal)">
                                      <p:cBhvr>
                                        <p:cTn id="12" dur="500"/>
                                        <p:tgtEl>
                                          <p:spTgt spid="337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blinds(horizontal)">
                                      <p:cBhvr>
                                        <p:cTn id="17" dur="500"/>
                                        <p:tgtEl>
                                          <p:spTgt spid="337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blinds(horizontal)">
                                      <p:cBhvr>
                                        <p:cTn id="22" dur="500"/>
                                        <p:tgtEl>
                                          <p:spTgt spid="3380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slide(fromBottom)">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3805"/>
                                        </p:tgtEl>
                                        <p:attrNameLst>
                                          <p:attrName>style.visibility</p:attrName>
                                        </p:attrNameLst>
                                      </p:cBhvr>
                                      <p:to>
                                        <p:strVal val="visible"/>
                                      </p:to>
                                    </p:set>
                                    <p:animEffect transition="in" filter="slide(fromBottom)">
                                      <p:cBhvr>
                                        <p:cTn id="32" dur="500"/>
                                        <p:tgtEl>
                                          <p:spTgt spid="33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utoUpdateAnimBg="0"/>
      <p:bldP spid="33798" grpId="0" autoUpdateAnimBg="0"/>
      <p:bldP spid="33799" grpId="0" autoUpdateAnimBg="0"/>
      <p:bldP spid="33800" grpId="0" autoUpdateAnimBg="0"/>
      <p:bldP spid="33805"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152400" y="914400"/>
            <a:ext cx="8751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这道题中的量有很多，不妨我们画一个示意图。</a:t>
            </a:r>
          </a:p>
        </p:txBody>
      </p:sp>
      <p:sp>
        <p:nvSpPr>
          <p:cNvPr id="10243" name="Freeform 3"/>
          <p:cNvSpPr/>
          <p:nvPr/>
        </p:nvSpPr>
        <p:spPr bwMode="auto">
          <a:xfrm>
            <a:off x="2532063" y="2122488"/>
            <a:ext cx="4402137" cy="862012"/>
          </a:xfrm>
          <a:custGeom>
            <a:avLst/>
            <a:gdLst>
              <a:gd name="T0" fmla="*/ 0 w 2773"/>
              <a:gd name="T1" fmla="*/ 116 h 543"/>
              <a:gd name="T2" fmla="*/ 901 w 2773"/>
              <a:gd name="T3" fmla="*/ 15 h 543"/>
              <a:gd name="T4" fmla="*/ 1755 w 2773"/>
              <a:gd name="T5" fmla="*/ 205 h 543"/>
              <a:gd name="T6" fmla="*/ 2389 w 2773"/>
              <a:gd name="T7" fmla="*/ 399 h 543"/>
              <a:gd name="T8" fmla="*/ 2773 w 2773"/>
              <a:gd name="T9" fmla="*/ 543 h 543"/>
              <a:gd name="T10" fmla="*/ 0 60000 65536"/>
              <a:gd name="T11" fmla="*/ 0 60000 65536"/>
              <a:gd name="T12" fmla="*/ 0 60000 65536"/>
              <a:gd name="T13" fmla="*/ 0 60000 65536"/>
              <a:gd name="T14" fmla="*/ 0 60000 65536"/>
              <a:gd name="T15" fmla="*/ 0 w 2773"/>
              <a:gd name="T16" fmla="*/ 0 h 543"/>
              <a:gd name="T17" fmla="*/ 2773 w 2773"/>
              <a:gd name="T18" fmla="*/ 543 h 543"/>
            </a:gdLst>
            <a:ahLst/>
            <a:cxnLst>
              <a:cxn ang="T10">
                <a:pos x="T0" y="T1"/>
              </a:cxn>
              <a:cxn ang="T11">
                <a:pos x="T2" y="T3"/>
              </a:cxn>
              <a:cxn ang="T12">
                <a:pos x="T4" y="T5"/>
              </a:cxn>
              <a:cxn ang="T13">
                <a:pos x="T6" y="T7"/>
              </a:cxn>
              <a:cxn ang="T14">
                <a:pos x="T8" y="T9"/>
              </a:cxn>
            </a:cxnLst>
            <a:rect l="T15" t="T16" r="T17" b="T18"/>
            <a:pathLst>
              <a:path w="2773" h="543">
                <a:moveTo>
                  <a:pt x="0" y="116"/>
                </a:moveTo>
                <a:cubicBezTo>
                  <a:pt x="149" y="99"/>
                  <a:pt x="609" y="0"/>
                  <a:pt x="901" y="15"/>
                </a:cubicBezTo>
                <a:cubicBezTo>
                  <a:pt x="1193" y="30"/>
                  <a:pt x="1507" y="141"/>
                  <a:pt x="1755" y="205"/>
                </a:cubicBezTo>
                <a:cubicBezTo>
                  <a:pt x="2003" y="269"/>
                  <a:pt x="2219" y="343"/>
                  <a:pt x="2389" y="399"/>
                </a:cubicBezTo>
                <a:cubicBezTo>
                  <a:pt x="2559" y="455"/>
                  <a:pt x="2709" y="519"/>
                  <a:pt x="2773" y="543"/>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0244" name="Text Box 4"/>
          <p:cNvSpPr txBox="1">
            <a:spLocks noChangeArrowheads="1"/>
          </p:cNvSpPr>
          <p:nvPr/>
        </p:nvSpPr>
        <p:spPr bwMode="auto">
          <a:xfrm>
            <a:off x="1828800" y="2057400"/>
            <a:ext cx="79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地</a:t>
            </a:r>
          </a:p>
        </p:txBody>
      </p:sp>
      <p:sp>
        <p:nvSpPr>
          <p:cNvPr id="10245" name="Text Box 5"/>
          <p:cNvSpPr txBox="1">
            <a:spLocks noChangeArrowheads="1"/>
          </p:cNvSpPr>
          <p:nvPr/>
        </p:nvSpPr>
        <p:spPr bwMode="auto">
          <a:xfrm>
            <a:off x="457200" y="3276600"/>
            <a:ext cx="777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地</a:t>
            </a:r>
          </a:p>
        </p:txBody>
      </p:sp>
      <p:sp>
        <p:nvSpPr>
          <p:cNvPr id="10246" name="Text Box 6"/>
          <p:cNvSpPr txBox="1">
            <a:spLocks noChangeArrowheads="1"/>
          </p:cNvSpPr>
          <p:nvPr/>
        </p:nvSpPr>
        <p:spPr bwMode="auto">
          <a:xfrm>
            <a:off x="6781800" y="2667000"/>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长青化工厂</a:t>
            </a:r>
          </a:p>
        </p:txBody>
      </p:sp>
      <p:sp>
        <p:nvSpPr>
          <p:cNvPr id="10247" name="Freeform 7"/>
          <p:cNvSpPr/>
          <p:nvPr/>
        </p:nvSpPr>
        <p:spPr bwMode="auto">
          <a:xfrm>
            <a:off x="1143000" y="2933700"/>
            <a:ext cx="6032500" cy="1295400"/>
          </a:xfrm>
          <a:custGeom>
            <a:avLst/>
            <a:gdLst>
              <a:gd name="T0" fmla="*/ 0 w 3800"/>
              <a:gd name="T1" fmla="*/ 408 h 816"/>
              <a:gd name="T2" fmla="*/ 1392 w 3800"/>
              <a:gd name="T3" fmla="*/ 792 h 816"/>
              <a:gd name="T4" fmla="*/ 2640 w 3800"/>
              <a:gd name="T5" fmla="*/ 552 h 816"/>
              <a:gd name="T6" fmla="*/ 3648 w 3800"/>
              <a:gd name="T7" fmla="*/ 72 h 816"/>
              <a:gd name="T8" fmla="*/ 3552 w 3800"/>
              <a:gd name="T9" fmla="*/ 120 h 816"/>
              <a:gd name="T10" fmla="*/ 0 60000 65536"/>
              <a:gd name="T11" fmla="*/ 0 60000 65536"/>
              <a:gd name="T12" fmla="*/ 0 60000 65536"/>
              <a:gd name="T13" fmla="*/ 0 60000 65536"/>
              <a:gd name="T14" fmla="*/ 0 60000 65536"/>
              <a:gd name="T15" fmla="*/ 0 w 3800"/>
              <a:gd name="T16" fmla="*/ 0 h 816"/>
              <a:gd name="T17" fmla="*/ 3800 w 3800"/>
              <a:gd name="T18" fmla="*/ 816 h 816"/>
            </a:gdLst>
            <a:ahLst/>
            <a:cxnLst>
              <a:cxn ang="T10">
                <a:pos x="T0" y="T1"/>
              </a:cxn>
              <a:cxn ang="T11">
                <a:pos x="T2" y="T3"/>
              </a:cxn>
              <a:cxn ang="T12">
                <a:pos x="T4" y="T5"/>
              </a:cxn>
              <a:cxn ang="T13">
                <a:pos x="T6" y="T7"/>
              </a:cxn>
              <a:cxn ang="T14">
                <a:pos x="T8" y="T9"/>
              </a:cxn>
            </a:cxnLst>
            <a:rect l="T15" t="T16" r="T17" b="T18"/>
            <a:pathLst>
              <a:path w="3800" h="816">
                <a:moveTo>
                  <a:pt x="0" y="408"/>
                </a:moveTo>
                <a:cubicBezTo>
                  <a:pt x="476" y="588"/>
                  <a:pt x="952" y="768"/>
                  <a:pt x="1392" y="792"/>
                </a:cubicBezTo>
                <a:cubicBezTo>
                  <a:pt x="1832" y="816"/>
                  <a:pt x="2264" y="672"/>
                  <a:pt x="2640" y="552"/>
                </a:cubicBezTo>
                <a:cubicBezTo>
                  <a:pt x="3016" y="432"/>
                  <a:pt x="3496" y="144"/>
                  <a:pt x="3648" y="72"/>
                </a:cubicBezTo>
                <a:cubicBezTo>
                  <a:pt x="3800" y="0"/>
                  <a:pt x="3676" y="60"/>
                  <a:pt x="3552" y="120"/>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0248" name="Text Box 8"/>
          <p:cNvSpPr txBox="1">
            <a:spLocks noChangeArrowheads="1"/>
          </p:cNvSpPr>
          <p:nvPr/>
        </p:nvSpPr>
        <p:spPr bwMode="auto">
          <a:xfrm>
            <a:off x="3048000" y="2209800"/>
            <a:ext cx="1525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srgbClr val="680068"/>
                </a:solidFill>
                <a:latin typeface="Times New Roman" panose="02020603050405020304" pitchFamily="18" charset="0"/>
              </a:rPr>
              <a:t>公路</a:t>
            </a:r>
            <a:r>
              <a:rPr kumimoji="1" lang="en-US" altLang="zh-CN" sz="2400" b="1">
                <a:solidFill>
                  <a:srgbClr val="680068"/>
                </a:solidFill>
                <a:latin typeface="Times New Roman" panose="02020603050405020304" pitchFamily="18" charset="0"/>
              </a:rPr>
              <a:t>80km</a:t>
            </a:r>
          </a:p>
        </p:txBody>
      </p:sp>
      <p:sp>
        <p:nvSpPr>
          <p:cNvPr id="10249" name="Text Box 9"/>
          <p:cNvSpPr txBox="1">
            <a:spLocks noChangeArrowheads="1"/>
          </p:cNvSpPr>
          <p:nvPr/>
        </p:nvSpPr>
        <p:spPr bwMode="auto">
          <a:xfrm>
            <a:off x="2819400" y="4191000"/>
            <a:ext cx="1677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srgbClr val="FF0000"/>
                </a:solidFill>
                <a:latin typeface="Times New Roman" panose="02020603050405020304" pitchFamily="18" charset="0"/>
              </a:rPr>
              <a:t>铁路</a:t>
            </a:r>
            <a:r>
              <a:rPr kumimoji="1" lang="en-US" altLang="zh-CN" sz="2400" b="1">
                <a:solidFill>
                  <a:srgbClr val="FF0000"/>
                </a:solidFill>
                <a:latin typeface="Times New Roman" panose="02020603050405020304" pitchFamily="18" charset="0"/>
              </a:rPr>
              <a:t>150km</a:t>
            </a:r>
          </a:p>
        </p:txBody>
      </p:sp>
      <p:sp>
        <p:nvSpPr>
          <p:cNvPr id="10250" name="Text Box 10"/>
          <p:cNvSpPr txBox="1">
            <a:spLocks noChangeArrowheads="1"/>
          </p:cNvSpPr>
          <p:nvPr/>
        </p:nvSpPr>
        <p:spPr bwMode="auto">
          <a:xfrm>
            <a:off x="2743200" y="17526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srgbClr val="C0504D"/>
                </a:solidFill>
                <a:latin typeface="Times New Roman" panose="02020603050405020304" pitchFamily="18" charset="0"/>
              </a:rPr>
              <a:t>原料</a:t>
            </a:r>
          </a:p>
        </p:txBody>
      </p:sp>
      <p:sp>
        <p:nvSpPr>
          <p:cNvPr id="10251" name="Text Box 11"/>
          <p:cNvSpPr txBox="1">
            <a:spLocks noChangeArrowheads="1"/>
          </p:cNvSpPr>
          <p:nvPr/>
        </p:nvSpPr>
        <p:spPr bwMode="auto">
          <a:xfrm>
            <a:off x="2362200" y="3657600"/>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srgbClr val="C0504D"/>
                </a:solidFill>
                <a:latin typeface="Times New Roman" panose="02020603050405020304" pitchFamily="18" charset="0"/>
              </a:rPr>
              <a:t>产品</a:t>
            </a:r>
          </a:p>
        </p:txBody>
      </p:sp>
      <p:sp>
        <p:nvSpPr>
          <p:cNvPr id="10252" name="Text Box 12"/>
          <p:cNvSpPr txBox="1">
            <a:spLocks noChangeArrowheads="1"/>
          </p:cNvSpPr>
          <p:nvPr/>
        </p:nvSpPr>
        <p:spPr bwMode="auto">
          <a:xfrm>
            <a:off x="3657600" y="1752600"/>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C0504D"/>
                </a:solidFill>
                <a:latin typeface="Times New Roman" panose="02020603050405020304" pitchFamily="18" charset="0"/>
              </a:rPr>
              <a:t>1.5</a:t>
            </a:r>
            <a:r>
              <a:rPr kumimoji="1" lang="zh-CN" altLang="en-US" sz="2400" b="1">
                <a:solidFill>
                  <a:srgbClr val="C0504D"/>
                </a:solidFill>
                <a:latin typeface="Times New Roman" panose="02020603050405020304" pitchFamily="18" charset="0"/>
              </a:rPr>
              <a:t>元</a:t>
            </a:r>
            <a:r>
              <a:rPr kumimoji="1" lang="en-US" altLang="zh-CN" sz="2400" b="1">
                <a:solidFill>
                  <a:srgbClr val="C0504D"/>
                </a:solidFill>
                <a:latin typeface="Times New Roman" panose="02020603050405020304" pitchFamily="18" charset="0"/>
              </a:rPr>
              <a:t>/</a:t>
            </a:r>
            <a:r>
              <a:rPr kumimoji="1" lang="zh-CN" altLang="en-US" sz="2400" b="1">
                <a:solidFill>
                  <a:srgbClr val="C0504D"/>
                </a:solidFill>
                <a:latin typeface="Times New Roman" panose="02020603050405020304" pitchFamily="18" charset="0"/>
              </a:rPr>
              <a:t>（吨</a:t>
            </a:r>
            <a:r>
              <a:rPr kumimoji="1" lang="en-US" altLang="zh-CN" sz="2400" b="1">
                <a:solidFill>
                  <a:srgbClr val="C0504D"/>
                </a:solidFill>
                <a:latin typeface="Times New Roman" panose="02020603050405020304" pitchFamily="18" charset="0"/>
                <a:cs typeface="Times New Roman" panose="02020603050405020304" pitchFamily="18" charset="0"/>
              </a:rPr>
              <a:t>·</a:t>
            </a:r>
            <a:r>
              <a:rPr kumimoji="1" lang="zh-CN" altLang="en-US" sz="2400" b="1">
                <a:solidFill>
                  <a:srgbClr val="C0504D"/>
                </a:solidFill>
                <a:latin typeface="Times New Roman" panose="02020603050405020304" pitchFamily="18" charset="0"/>
              </a:rPr>
              <a:t>千米）</a:t>
            </a:r>
          </a:p>
        </p:txBody>
      </p:sp>
      <p:sp>
        <p:nvSpPr>
          <p:cNvPr id="10253" name="Text Box 13"/>
          <p:cNvSpPr txBox="1">
            <a:spLocks noChangeArrowheads="1"/>
          </p:cNvSpPr>
          <p:nvPr/>
        </p:nvSpPr>
        <p:spPr bwMode="auto">
          <a:xfrm>
            <a:off x="3429000" y="3581400"/>
            <a:ext cx="2563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C0504D"/>
                </a:solidFill>
                <a:latin typeface="Times New Roman" panose="02020603050405020304" pitchFamily="18" charset="0"/>
              </a:rPr>
              <a:t>1.2</a:t>
            </a:r>
            <a:r>
              <a:rPr kumimoji="1" lang="zh-CN" altLang="en-US" sz="2400" b="1">
                <a:solidFill>
                  <a:srgbClr val="C0504D"/>
                </a:solidFill>
                <a:latin typeface="Times New Roman" panose="02020603050405020304" pitchFamily="18" charset="0"/>
              </a:rPr>
              <a:t>元</a:t>
            </a:r>
            <a:r>
              <a:rPr kumimoji="1" lang="en-US" altLang="zh-CN" sz="2400" b="1">
                <a:solidFill>
                  <a:srgbClr val="C0504D"/>
                </a:solidFill>
                <a:latin typeface="Times New Roman" panose="02020603050405020304" pitchFamily="18" charset="0"/>
              </a:rPr>
              <a:t>/</a:t>
            </a:r>
            <a:r>
              <a:rPr kumimoji="1" lang="zh-CN" altLang="en-US" sz="2400" b="1">
                <a:solidFill>
                  <a:srgbClr val="C0504D"/>
                </a:solidFill>
                <a:latin typeface="Times New Roman" panose="02020603050405020304" pitchFamily="18" charset="0"/>
              </a:rPr>
              <a:t>（吨</a:t>
            </a:r>
            <a:r>
              <a:rPr kumimoji="1" lang="en-US" altLang="zh-CN" sz="2400" b="1">
                <a:solidFill>
                  <a:srgbClr val="C0504D"/>
                </a:solidFill>
                <a:latin typeface="Times New Roman" panose="02020603050405020304" pitchFamily="18" charset="0"/>
                <a:cs typeface="Times New Roman" panose="02020603050405020304" pitchFamily="18" charset="0"/>
              </a:rPr>
              <a:t>·</a:t>
            </a:r>
            <a:r>
              <a:rPr kumimoji="1" lang="zh-CN" altLang="en-US" sz="2400" b="1">
                <a:solidFill>
                  <a:srgbClr val="C0504D"/>
                </a:solidFill>
                <a:latin typeface="Times New Roman" panose="02020603050405020304" pitchFamily="18" charset="0"/>
              </a:rPr>
              <a:t>千米）</a:t>
            </a:r>
          </a:p>
        </p:txBody>
      </p:sp>
      <p:sp>
        <p:nvSpPr>
          <p:cNvPr id="10254" name="Text Box 14"/>
          <p:cNvSpPr txBox="1">
            <a:spLocks noChangeArrowheads="1"/>
          </p:cNvSpPr>
          <p:nvPr/>
        </p:nvSpPr>
        <p:spPr bwMode="auto">
          <a:xfrm>
            <a:off x="1279525" y="4972050"/>
            <a:ext cx="36480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公路运费：</a:t>
            </a:r>
            <a:r>
              <a:rPr kumimoji="1" lang="en-US" altLang="zh-CN" sz="3200" b="1">
                <a:solidFill>
                  <a:prstClr val="black"/>
                </a:solidFill>
                <a:latin typeface="Times New Roman" panose="02020603050405020304" pitchFamily="18" charset="0"/>
              </a:rPr>
              <a:t>15000</a:t>
            </a:r>
            <a:r>
              <a:rPr kumimoji="1" lang="zh-CN" altLang="en-US" sz="3200" b="1">
                <a:solidFill>
                  <a:prstClr val="black"/>
                </a:solidFill>
                <a:latin typeface="Times New Roman" panose="02020603050405020304" pitchFamily="18" charset="0"/>
              </a:rPr>
              <a:t>元</a:t>
            </a:r>
          </a:p>
          <a:p>
            <a:r>
              <a:rPr kumimoji="1" lang="zh-CN" altLang="en-US" sz="3200" b="1">
                <a:solidFill>
                  <a:prstClr val="black"/>
                </a:solidFill>
                <a:latin typeface="Times New Roman" panose="02020603050405020304" pitchFamily="18" charset="0"/>
              </a:rPr>
              <a:t>铁路运费：</a:t>
            </a:r>
            <a:r>
              <a:rPr kumimoji="1" lang="en-US" altLang="zh-CN" sz="3200" b="1">
                <a:solidFill>
                  <a:prstClr val="black"/>
                </a:solidFill>
                <a:latin typeface="Times New Roman" panose="02020603050405020304" pitchFamily="18" charset="0"/>
              </a:rPr>
              <a:t>97200</a:t>
            </a:r>
            <a:r>
              <a:rPr kumimoji="1" lang="zh-CN" altLang="en-US" sz="3200" b="1">
                <a:solidFill>
                  <a:prstClr val="black"/>
                </a:solidFill>
                <a:latin typeface="Times New Roman" panose="02020603050405020304" pitchFamily="18" charset="0"/>
              </a:rPr>
              <a:t>元</a:t>
            </a:r>
          </a:p>
        </p:txBody>
      </p:sp>
    </p:spTree>
    <p:extLst>
      <p:ext uri="{BB962C8B-B14F-4D97-AF65-F5344CB8AC3E}">
        <p14:creationId xmlns:p14="http://schemas.microsoft.com/office/powerpoint/2010/main" val="1119020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p:txBody>
          <a:bodyPr/>
          <a:lstStyle/>
          <a:p>
            <a:pPr algn="l"/>
            <a:r>
              <a:rPr lang="zh-CN" altLang="en-US" b="1">
                <a:solidFill>
                  <a:srgbClr val="680068"/>
                </a:solidFill>
              </a:rPr>
              <a:t>回顾本题的思考过程：</a:t>
            </a:r>
          </a:p>
        </p:txBody>
      </p:sp>
      <p:sp>
        <p:nvSpPr>
          <p:cNvPr id="11267" name="Text Box 3"/>
          <p:cNvSpPr txBox="1">
            <a:spLocks noChangeArrowheads="1"/>
          </p:cNvSpPr>
          <p:nvPr/>
        </p:nvSpPr>
        <p:spPr bwMode="auto">
          <a:xfrm>
            <a:off x="152400" y="1703388"/>
            <a:ext cx="8751888"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题中的量很多，并且相互关联，这时，我们</a:t>
            </a:r>
          </a:p>
          <a:p>
            <a:r>
              <a:rPr kumimoji="1" lang="zh-CN" altLang="en-US" sz="3200" b="1">
                <a:solidFill>
                  <a:prstClr val="black"/>
                </a:solidFill>
                <a:latin typeface="Times New Roman" panose="02020603050405020304" pitchFamily="18" charset="0"/>
              </a:rPr>
              <a:t>可画一张示意图，把题中的条件在图中标出来，</a:t>
            </a:r>
          </a:p>
          <a:p>
            <a:r>
              <a:rPr kumimoji="1" lang="zh-CN" altLang="en-US" sz="3200" b="1">
                <a:solidFill>
                  <a:prstClr val="black"/>
                </a:solidFill>
                <a:latin typeface="Times New Roman" panose="02020603050405020304" pitchFamily="18" charset="0"/>
              </a:rPr>
              <a:t>这样比较直观，能帮助我们比较顺利地找出</a:t>
            </a:r>
          </a:p>
          <a:p>
            <a:r>
              <a:rPr kumimoji="1" lang="zh-CN" altLang="en-US" sz="3200" b="1">
                <a:solidFill>
                  <a:prstClr val="black"/>
                </a:solidFill>
                <a:latin typeface="Times New Roman" panose="02020603050405020304" pitchFamily="18" charset="0"/>
              </a:rPr>
              <a:t>题中的相等关系。</a:t>
            </a:r>
          </a:p>
          <a:p>
            <a:r>
              <a:rPr kumimoji="1" lang="zh-CN" altLang="en-US" sz="3200" b="1">
                <a:solidFill>
                  <a:prstClr val="black"/>
                </a:solidFill>
                <a:latin typeface="Times New Roman" panose="02020603050405020304" pitchFamily="18" charset="0"/>
              </a:rPr>
              <a:t>         可见，画示意图是解决道路运输问题</a:t>
            </a:r>
          </a:p>
          <a:p>
            <a:r>
              <a:rPr kumimoji="1" lang="zh-CN" altLang="en-US" sz="3200" b="1">
                <a:solidFill>
                  <a:prstClr val="black"/>
                </a:solidFill>
                <a:latin typeface="Times New Roman" panose="02020603050405020304" pitchFamily="18" charset="0"/>
              </a:rPr>
              <a:t>的手段之一。</a:t>
            </a:r>
          </a:p>
        </p:txBody>
      </p:sp>
    </p:spTree>
    <p:extLst>
      <p:ext uri="{BB962C8B-B14F-4D97-AF65-F5344CB8AC3E}">
        <p14:creationId xmlns:p14="http://schemas.microsoft.com/office/powerpoint/2010/main" val="309822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body" sz="half" idx="4294967295"/>
          </p:nvPr>
        </p:nvSpPr>
        <p:spPr>
          <a:xfrm>
            <a:off x="762000" y="1905000"/>
            <a:ext cx="8382000" cy="4525963"/>
          </a:xfrm>
        </p:spPr>
        <p:txBody>
          <a:bodyPr/>
          <a:lstStyle/>
          <a:p>
            <a:pPr>
              <a:buFont typeface="Arial" panose="020B0604020202020204" pitchFamily="34" charset="0"/>
              <a:buNone/>
            </a:pPr>
            <a:r>
              <a:rPr lang="zh-CN" altLang="en-US" sz="3600" b="0"/>
              <a:t>３、若方程						</a:t>
            </a:r>
          </a:p>
          <a:p>
            <a:pPr>
              <a:buFont typeface="Arial" panose="020B0604020202020204" pitchFamily="34" charset="0"/>
              <a:buNone/>
            </a:pPr>
            <a:r>
              <a:rPr lang="zh-CN" altLang="en-US" sz="3600" b="0"/>
              <a:t>是关于</a:t>
            </a:r>
            <a:r>
              <a:rPr lang="zh-CN" altLang="zh-CN" sz="3600" b="0"/>
              <a:t>x</a:t>
            </a:r>
            <a:r>
              <a:rPr lang="zh-CN" altLang="en-US" sz="3600" b="0"/>
              <a:t>、</a:t>
            </a:r>
            <a:r>
              <a:rPr lang="zh-CN" altLang="zh-CN" sz="3600" b="0"/>
              <a:t>y</a:t>
            </a:r>
            <a:r>
              <a:rPr lang="zh-CN" altLang="en-US" sz="3600" b="0"/>
              <a:t>的二元一次方程，	</a:t>
            </a:r>
          </a:p>
          <a:p>
            <a:pPr>
              <a:buFont typeface="Arial" panose="020B0604020202020204" pitchFamily="34" charset="0"/>
              <a:buNone/>
            </a:pPr>
            <a:r>
              <a:rPr lang="zh-CN" altLang="en-US" sz="3600" b="0"/>
              <a:t>求			     的值。			</a:t>
            </a:r>
          </a:p>
        </p:txBody>
      </p:sp>
      <p:graphicFrame>
        <p:nvGraphicFramePr>
          <p:cNvPr id="30722" name="Object 3"/>
          <p:cNvGraphicFramePr>
            <a:graphicFrameLocks noGrp="1"/>
          </p:cNvGraphicFramePr>
          <p:nvPr>
            <p:ph sz="quarter" idx="4294967295"/>
          </p:nvPr>
        </p:nvGraphicFramePr>
        <p:xfrm>
          <a:off x="3200400" y="1752600"/>
          <a:ext cx="4667250" cy="903288"/>
        </p:xfrm>
        <a:graphic>
          <a:graphicData uri="http://schemas.openxmlformats.org/presentationml/2006/ole">
            <mc:AlternateContent xmlns:mc="http://schemas.openxmlformats.org/markup-compatibility/2006">
              <mc:Choice xmlns:v="urn:schemas-microsoft-com:vml" Requires="v">
                <p:oleObj r:id="rId2" imgW="28346400" imgH="5486400" progId="">
                  <p:embed/>
                </p:oleObj>
              </mc:Choice>
              <mc:Fallback>
                <p:oleObj r:id="rId2" imgW="28346400" imgH="5486400" progId="">
                  <p:embed/>
                  <p:pic>
                    <p:nvPicPr>
                      <p:cNvPr id="0" name=""/>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466725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4"/>
          <p:cNvGraphicFramePr>
            <a:graphicFrameLocks noGrp="1"/>
          </p:cNvGraphicFramePr>
          <p:nvPr>
            <p:ph sz="quarter" idx="4294967295"/>
          </p:nvPr>
        </p:nvGraphicFramePr>
        <p:xfrm>
          <a:off x="1863725" y="3048000"/>
          <a:ext cx="2338388" cy="669925"/>
        </p:xfrm>
        <a:graphic>
          <a:graphicData uri="http://schemas.openxmlformats.org/presentationml/2006/ole">
            <mc:AlternateContent xmlns:mc="http://schemas.openxmlformats.org/markup-compatibility/2006">
              <mc:Choice xmlns:v="urn:schemas-microsoft-com:vml" Requires="v">
                <p:oleObj r:id="rId4" imgW="11887200" imgH="4876800" progId="">
                  <p:embed/>
                </p:oleObj>
              </mc:Choice>
              <mc:Fallback>
                <p:oleObj r:id="rId4" imgW="11887200" imgH="4876800" progId="">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3725" y="3048000"/>
                        <a:ext cx="2338388"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724" name="Group 5"/>
          <p:cNvGrpSpPr/>
          <p:nvPr/>
        </p:nvGrpSpPr>
        <p:grpSpPr bwMode="auto">
          <a:xfrm>
            <a:off x="1260475" y="765175"/>
            <a:ext cx="2209800" cy="885825"/>
            <a:chOff x="0" y="0"/>
            <a:chExt cx="1392" cy="557"/>
          </a:xfrm>
        </p:grpSpPr>
        <p:sp>
          <p:nvSpPr>
            <p:cNvPr id="30725" name="Rectangle 6"/>
            <p:cNvSpPr>
              <a:spLocks noChangeArrowheads="1"/>
            </p:cNvSpPr>
            <p:nvPr/>
          </p:nvSpPr>
          <p:spPr bwMode="auto">
            <a:xfrm>
              <a:off x="0" y="317"/>
              <a:ext cx="1296" cy="240"/>
            </a:xfrm>
            <a:prstGeom prst="rect">
              <a:avLst/>
            </a:prstGeom>
            <a:gradFill rotWithShape="1">
              <a:gsLst>
                <a:gs pos="0">
                  <a:schemeClr val="bg1"/>
                </a:gs>
                <a:gs pos="100000">
                  <a:srgbClr val="8ED0F4"/>
                </a:gs>
              </a:gsLst>
              <a:lin ang="5400000" scaled="1"/>
            </a:gradFill>
            <a:ln w="9525">
              <a:solidFill>
                <a:schemeClr val="accent1"/>
              </a:solidFill>
              <a:miter lim="800000"/>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91143" name="Text Box 7"/>
            <p:cNvSpPr txBox="1">
              <a:spLocks noChangeArrowheads="1"/>
            </p:cNvSpPr>
            <p:nvPr/>
          </p:nvSpPr>
          <p:spPr bwMode="auto">
            <a:xfrm>
              <a:off x="432" y="0"/>
              <a:ext cx="960" cy="365"/>
            </a:xfrm>
            <a:prstGeom prst="rect">
              <a:avLst/>
            </a:prstGeom>
            <a:noFill/>
            <a:ln w="9525">
              <a:no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prstClr val="black"/>
                  </a:solidFill>
                  <a:effectLst>
                    <a:outerShdw blurRad="38100" dist="38100" dir="2700000" algn="tl">
                      <a:srgbClr val="C0C0C0"/>
                    </a:outerShdw>
                  </a:effectLst>
                  <a:latin typeface="华文中宋" pitchFamily="2" charset="-122"/>
                  <a:ea typeface="华文中宋" pitchFamily="2" charset="-122"/>
                </a:rPr>
                <a:t>做一做</a:t>
              </a:r>
            </a:p>
          </p:txBody>
        </p:sp>
        <p:sp>
          <p:nvSpPr>
            <p:cNvPr id="30727" name="未知"/>
            <p:cNvSpPr>
              <a:spLocks noChangeArrowheads="1"/>
            </p:cNvSpPr>
            <p:nvPr/>
          </p:nvSpPr>
          <p:spPr bwMode="auto">
            <a:xfrm>
              <a:off x="48" y="269"/>
              <a:ext cx="384" cy="192"/>
            </a:xfrm>
            <a:custGeom>
              <a:avLst/>
              <a:gdLst>
                <a:gd name="T0" fmla="*/ 0 w 384"/>
                <a:gd name="T1" fmla="*/ 0 h 240"/>
                <a:gd name="T2" fmla="*/ 384 w 384"/>
                <a:gd name="T3" fmla="*/ 0 h 240"/>
                <a:gd name="T4" fmla="*/ 192 w 384"/>
                <a:gd name="T5" fmla="*/ 240 h 240"/>
                <a:gd name="T6" fmla="*/ 0 w 384"/>
                <a:gd name="T7" fmla="*/ 0 h 240"/>
              </a:gdLst>
              <a:ahLst/>
              <a:cxnLst>
                <a:cxn ang="0">
                  <a:pos x="T0" y="T1"/>
                </a:cxn>
                <a:cxn ang="0">
                  <a:pos x="T2" y="T3"/>
                </a:cxn>
                <a:cxn ang="0">
                  <a:pos x="T4" y="T5"/>
                </a:cxn>
                <a:cxn ang="0">
                  <a:pos x="T6" y="T7"/>
                </a:cxn>
              </a:cxnLst>
              <a:rect l="0" t="0" r="r" b="b"/>
              <a:pathLst>
                <a:path w="384" h="240">
                  <a:moveTo>
                    <a:pt x="0" y="0"/>
                  </a:moveTo>
                  <a:lnTo>
                    <a:pt x="384" y="0"/>
                  </a:lnTo>
                  <a:lnTo>
                    <a:pt x="192" y="240"/>
                  </a:lnTo>
                  <a:lnTo>
                    <a:pt x="0" y="0"/>
                  </a:lnTo>
                  <a:close/>
                </a:path>
              </a:pathLst>
            </a:custGeom>
            <a:gradFill rotWithShape="1">
              <a:gsLst>
                <a:gs pos="0">
                  <a:srgbClr val="777777"/>
                </a:gs>
                <a:gs pos="50000">
                  <a:srgbClr val="FFFFFF"/>
                </a:gs>
                <a:gs pos="100000">
                  <a:srgbClr val="777777"/>
                </a:gs>
              </a:gsLst>
              <a:lin ang="0" scaled="1"/>
            </a:gradFill>
            <a:ln>
              <a:noFill/>
            </a:ln>
            <a:extLst>
              <a:ext uri="{91240B29-F687-4F45-9708-019B960494DF}">
                <a14:hiddenLine xmlns:a14="http://schemas.microsoft.com/office/drawing/2010/main" w="9525">
                  <a:solidFill>
                    <a:srgbClr val="000000"/>
                  </a:solidFill>
                  <a:rou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91145" name="未知"/>
            <p:cNvSpPr/>
            <p:nvPr/>
          </p:nvSpPr>
          <p:spPr bwMode="auto">
            <a:xfrm>
              <a:off x="192" y="424"/>
              <a:ext cx="96" cy="9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1">
              <a:gsLst>
                <a:gs pos="0">
                  <a:schemeClr val="bg1"/>
                </a:gs>
                <a:gs pos="50000">
                  <a:srgbClr val="969696"/>
                </a:gs>
                <a:gs pos="100000">
                  <a:schemeClr val="bg1"/>
                </a:gs>
              </a:gsLst>
              <a:lin ang="0" scaled="1"/>
            </a:gradFill>
            <a:ln w="9525" cmpd="sng">
              <a:solidFill>
                <a:srgbClr val="000000"/>
              </a:solidFill>
              <a:round/>
            </a:ln>
          </p:spPr>
          <p:txBody>
            <a:bodyPr>
              <a:spAutoFit/>
            </a:bodyPr>
            <a:lstStyle/>
            <a:p>
              <a:pPr>
                <a:defRPr/>
              </a:pPr>
              <a:endParaRPr lang="zh-CN" altLang="en-US">
                <a:solidFill>
                  <a:prstClr val="black"/>
                </a:solidFill>
              </a:endParaRPr>
            </a:p>
          </p:txBody>
        </p:sp>
        <p:sp>
          <p:nvSpPr>
            <p:cNvPr id="30729" name="未知"/>
            <p:cNvSpPr>
              <a:spLocks noChangeArrowheads="1"/>
            </p:cNvSpPr>
            <p:nvPr/>
          </p:nvSpPr>
          <p:spPr bwMode="auto">
            <a:xfrm>
              <a:off x="48" y="77"/>
              <a:ext cx="384" cy="240"/>
            </a:xfrm>
            <a:custGeom>
              <a:avLst/>
              <a:gdLst>
                <a:gd name="T0" fmla="*/ 0 w 336"/>
                <a:gd name="T1" fmla="*/ 0 h 240"/>
                <a:gd name="T2" fmla="*/ 336 w 336"/>
                <a:gd name="T3" fmla="*/ 0 h 240"/>
                <a:gd name="T4" fmla="*/ 336 w 336"/>
                <a:gd name="T5" fmla="*/ 192 h 240"/>
                <a:gd name="T6" fmla="*/ 192 w 336"/>
                <a:gd name="T7" fmla="*/ 240 h 240"/>
                <a:gd name="T8" fmla="*/ 96 w 336"/>
                <a:gd name="T9" fmla="*/ 240 h 240"/>
                <a:gd name="T10" fmla="*/ 0 w 336"/>
                <a:gd name="T11" fmla="*/ 192 h 240"/>
                <a:gd name="T12" fmla="*/ 0 w 336"/>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336" h="240">
                  <a:moveTo>
                    <a:pt x="0" y="0"/>
                  </a:moveTo>
                  <a:lnTo>
                    <a:pt x="336" y="0"/>
                  </a:lnTo>
                  <a:lnTo>
                    <a:pt x="336" y="192"/>
                  </a:lnTo>
                  <a:lnTo>
                    <a:pt x="192" y="240"/>
                  </a:lnTo>
                  <a:lnTo>
                    <a:pt x="96" y="240"/>
                  </a:lnTo>
                  <a:lnTo>
                    <a:pt x="0" y="192"/>
                  </a:lnTo>
                  <a:lnTo>
                    <a:pt x="0" y="0"/>
                  </a:lnTo>
                  <a:close/>
                </a:path>
              </a:pathLst>
            </a:custGeom>
            <a:gradFill rotWithShape="1">
              <a:gsLst>
                <a:gs pos="0">
                  <a:srgbClr val="FF9933"/>
                </a:gs>
                <a:gs pos="50000">
                  <a:srgbClr val="FFFF99"/>
                </a:gs>
                <a:gs pos="100000">
                  <a:srgbClr val="FF9933"/>
                </a:gs>
              </a:gsLst>
              <a:lin ang="0" scaled="1"/>
            </a:gradFill>
            <a:ln w="9525">
              <a:solidFill>
                <a:srgbClr val="FF9933"/>
              </a:solidFill>
              <a:rou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0730" name="Oval 11"/>
            <p:cNvSpPr>
              <a:spLocks noChangeArrowheads="1"/>
            </p:cNvSpPr>
            <p:nvPr/>
          </p:nvSpPr>
          <p:spPr bwMode="auto">
            <a:xfrm>
              <a:off x="48" y="29"/>
              <a:ext cx="383" cy="96"/>
            </a:xfrm>
            <a:prstGeom prst="ellipse">
              <a:avLst/>
            </a:prstGeom>
            <a:gradFill rotWithShape="1">
              <a:gsLst>
                <a:gs pos="0">
                  <a:srgbClr val="FFFFFF"/>
                </a:gs>
                <a:gs pos="100000">
                  <a:schemeClr val="accent1"/>
                </a:gs>
              </a:gsLst>
              <a:path path="shape">
                <a:fillToRect l="50000" t="50000" r="50000" b="50000"/>
              </a:path>
            </a:gradFill>
            <a:ln w="9525">
              <a:solidFill>
                <a:srgbClr val="FF9933"/>
              </a:solidFill>
              <a:rou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0731" name="Oval 12"/>
            <p:cNvSpPr>
              <a:spLocks noChangeArrowheads="1"/>
            </p:cNvSpPr>
            <p:nvPr/>
          </p:nvSpPr>
          <p:spPr bwMode="auto">
            <a:xfrm>
              <a:off x="192" y="29"/>
              <a:ext cx="96" cy="48"/>
            </a:xfrm>
            <a:prstGeom prst="ellipse">
              <a:avLst/>
            </a:prstGeom>
            <a:gradFill rotWithShape="1">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pic>
        <p:nvPicPr>
          <p:cNvPr id="30732" name="Picture 13" descr="dw04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450" y="5302250"/>
            <a:ext cx="1446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14" descr="dw059"/>
          <p:cNvPicPr>
            <a:picLocks noChangeAspect="1" noChangeArrowheads="1"/>
          </p:cNvPicPr>
          <p:nvPr/>
        </p:nvPicPr>
        <p:blipFill>
          <a:blip r:embed="rId7" cstate="print">
            <a:lum contrast="-6000"/>
            <a:extLst>
              <a:ext uri="{28A0092B-C50C-407E-A947-70E740481C1C}">
                <a14:useLocalDpi xmlns:a14="http://schemas.microsoft.com/office/drawing/2010/main" val="0"/>
              </a:ext>
            </a:extLst>
          </a:blip>
          <a:srcRect/>
          <a:stretch>
            <a:fillRect/>
          </a:stretch>
        </p:blipFill>
        <p:spPr bwMode="auto">
          <a:xfrm>
            <a:off x="3563938" y="4941888"/>
            <a:ext cx="1731962"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314760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25" y="609600"/>
            <a:ext cx="871537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70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4294967295"/>
          </p:nvPr>
        </p:nvSpPr>
        <p:spPr>
          <a:xfrm>
            <a:off x="0" y="1600200"/>
            <a:ext cx="9144000" cy="2819400"/>
          </a:xfrm>
        </p:spPr>
        <p:txBody>
          <a:bodyPr>
            <a:normAutofit fontScale="62500" lnSpcReduction="20000"/>
          </a:bodyPr>
          <a:lstStyle/>
          <a:p>
            <a:pPr>
              <a:lnSpc>
                <a:spcPct val="90000"/>
              </a:lnSpc>
              <a:buFontTx/>
              <a:buNone/>
            </a:pPr>
            <a:r>
              <a:rPr lang="en-US" altLang="zh-CN" b="0">
                <a:solidFill>
                  <a:schemeClr val="bg2"/>
                </a:solidFill>
              </a:rPr>
              <a:t>          </a:t>
            </a:r>
            <a:r>
              <a:rPr lang="zh-CN" altLang="en-US" b="0">
                <a:solidFill>
                  <a:srgbClr val="080808"/>
                </a:solidFill>
              </a:rPr>
              <a:t>如图</a:t>
            </a:r>
            <a:r>
              <a:rPr lang="en-US" altLang="zh-CN" b="0">
                <a:solidFill>
                  <a:srgbClr val="080808"/>
                </a:solidFill>
              </a:rPr>
              <a:t>8.3-2</a:t>
            </a:r>
            <a:r>
              <a:rPr lang="zh-CN" altLang="en-US" b="0">
                <a:solidFill>
                  <a:srgbClr val="080808"/>
                </a:solidFill>
              </a:rPr>
              <a:t>，长青化工厂与</a:t>
            </a:r>
            <a:r>
              <a:rPr lang="en-US" altLang="zh-CN" b="0">
                <a:solidFill>
                  <a:srgbClr val="080808"/>
                </a:solidFill>
              </a:rPr>
              <a:t>A</a:t>
            </a:r>
            <a:r>
              <a:rPr lang="zh-CN" altLang="en-US" b="0">
                <a:solidFill>
                  <a:srgbClr val="080808"/>
                </a:solidFill>
              </a:rPr>
              <a:t>，</a:t>
            </a:r>
            <a:r>
              <a:rPr lang="en-US" altLang="zh-CN" b="0">
                <a:solidFill>
                  <a:srgbClr val="080808"/>
                </a:solidFill>
              </a:rPr>
              <a:t>B</a:t>
            </a:r>
            <a:r>
              <a:rPr lang="zh-CN" altLang="en-US" b="0">
                <a:solidFill>
                  <a:srgbClr val="080808"/>
                </a:solidFill>
              </a:rPr>
              <a:t>两地有公路、     铁路相连。这家工厂从</a:t>
            </a:r>
            <a:r>
              <a:rPr lang="en-US" altLang="zh-CN" b="0">
                <a:solidFill>
                  <a:srgbClr val="080808"/>
                </a:solidFill>
              </a:rPr>
              <a:t>A</a:t>
            </a:r>
            <a:r>
              <a:rPr lang="zh-CN" altLang="en-US" b="0">
                <a:solidFill>
                  <a:srgbClr val="080808"/>
                </a:solidFill>
              </a:rPr>
              <a:t>地购买一批</a:t>
            </a:r>
            <a:r>
              <a:rPr lang="zh-CN" altLang="en-US" b="0">
                <a:solidFill>
                  <a:srgbClr val="0033CC"/>
                </a:solidFill>
              </a:rPr>
              <a:t>原料</a:t>
            </a:r>
            <a:r>
              <a:rPr lang="zh-CN" altLang="en-US" b="0">
                <a:solidFill>
                  <a:srgbClr val="080808"/>
                </a:solidFill>
              </a:rPr>
              <a:t>运回</a:t>
            </a:r>
          </a:p>
          <a:p>
            <a:pPr>
              <a:lnSpc>
                <a:spcPct val="90000"/>
              </a:lnSpc>
              <a:buFontTx/>
              <a:buNone/>
            </a:pPr>
            <a:r>
              <a:rPr lang="zh-CN" altLang="en-US" b="0">
                <a:solidFill>
                  <a:srgbClr val="080808"/>
                </a:solidFill>
              </a:rPr>
              <a:t>    工厂，制成</a:t>
            </a:r>
            <a:r>
              <a:rPr lang="zh-CN" altLang="en-US" b="0">
                <a:solidFill>
                  <a:srgbClr val="0033CC"/>
                </a:solidFill>
              </a:rPr>
              <a:t>产品</a:t>
            </a:r>
            <a:r>
              <a:rPr lang="zh-CN" altLang="en-US" b="0">
                <a:solidFill>
                  <a:srgbClr val="080808"/>
                </a:solidFill>
              </a:rPr>
              <a:t>运到</a:t>
            </a:r>
            <a:r>
              <a:rPr lang="en-US" altLang="zh-CN" b="0">
                <a:solidFill>
                  <a:srgbClr val="080808"/>
                </a:solidFill>
              </a:rPr>
              <a:t>B</a:t>
            </a:r>
            <a:r>
              <a:rPr lang="zh-CN" altLang="en-US" b="0">
                <a:solidFill>
                  <a:srgbClr val="080808"/>
                </a:solidFill>
              </a:rPr>
              <a:t>地。</a:t>
            </a:r>
          </a:p>
          <a:p>
            <a:pPr>
              <a:lnSpc>
                <a:spcPct val="90000"/>
              </a:lnSpc>
              <a:buFontTx/>
              <a:buNone/>
            </a:pPr>
            <a:r>
              <a:rPr lang="zh-CN" altLang="en-US" b="0">
                <a:solidFill>
                  <a:srgbClr val="080808"/>
                </a:solidFill>
              </a:rPr>
              <a:t>    公路运价为</a:t>
            </a:r>
            <a:r>
              <a:rPr lang="en-US" altLang="zh-CN" b="0">
                <a:solidFill>
                  <a:srgbClr val="FF0000"/>
                </a:solidFill>
              </a:rPr>
              <a:t>1.5</a:t>
            </a:r>
            <a:r>
              <a:rPr lang="zh-CN" altLang="en-US" b="0">
                <a:solidFill>
                  <a:srgbClr val="FF0000"/>
                </a:solidFill>
              </a:rPr>
              <a:t>元</a:t>
            </a:r>
            <a:r>
              <a:rPr lang="en-US" altLang="zh-CN" b="0">
                <a:solidFill>
                  <a:srgbClr val="FF0000"/>
                </a:solidFill>
              </a:rPr>
              <a:t>/</a:t>
            </a:r>
            <a:r>
              <a:rPr lang="zh-CN" altLang="en-US" b="0">
                <a:solidFill>
                  <a:srgbClr val="FF0000"/>
                </a:solidFill>
              </a:rPr>
              <a:t>（吨</a:t>
            </a:r>
            <a:r>
              <a:rPr lang="en-US" altLang="zh-CN" b="0">
                <a:solidFill>
                  <a:srgbClr val="FF0000"/>
                </a:solidFill>
              </a:rPr>
              <a:t>·</a:t>
            </a:r>
            <a:r>
              <a:rPr lang="zh-CN" altLang="en-US" b="0">
                <a:solidFill>
                  <a:srgbClr val="FF0000"/>
                </a:solidFill>
              </a:rPr>
              <a:t>千米）</a:t>
            </a:r>
            <a:r>
              <a:rPr lang="zh-CN" altLang="en-US" b="0">
                <a:solidFill>
                  <a:srgbClr val="990033"/>
                </a:solidFill>
              </a:rPr>
              <a:t>，</a:t>
            </a:r>
          </a:p>
          <a:p>
            <a:pPr>
              <a:lnSpc>
                <a:spcPct val="90000"/>
              </a:lnSpc>
              <a:buFontTx/>
              <a:buNone/>
            </a:pPr>
            <a:r>
              <a:rPr lang="zh-CN" altLang="en-US" b="0">
                <a:solidFill>
                  <a:srgbClr val="080808"/>
                </a:solidFill>
              </a:rPr>
              <a:t>    铁路运价为</a:t>
            </a:r>
            <a:r>
              <a:rPr lang="en-US" altLang="zh-CN" b="0">
                <a:solidFill>
                  <a:srgbClr val="FF0000"/>
                </a:solidFill>
              </a:rPr>
              <a:t>1.2</a:t>
            </a:r>
            <a:r>
              <a:rPr lang="zh-CN" altLang="en-US" b="0">
                <a:solidFill>
                  <a:srgbClr val="FF0000"/>
                </a:solidFill>
              </a:rPr>
              <a:t>元</a:t>
            </a:r>
            <a:r>
              <a:rPr lang="en-US" altLang="zh-CN" b="0">
                <a:solidFill>
                  <a:srgbClr val="FF0000"/>
                </a:solidFill>
              </a:rPr>
              <a:t>/</a:t>
            </a:r>
            <a:r>
              <a:rPr lang="zh-CN" altLang="en-US" b="0">
                <a:solidFill>
                  <a:srgbClr val="FF0000"/>
                </a:solidFill>
              </a:rPr>
              <a:t>（吨</a:t>
            </a:r>
            <a:r>
              <a:rPr lang="en-US" altLang="zh-CN" b="0">
                <a:solidFill>
                  <a:srgbClr val="FF0000"/>
                </a:solidFill>
              </a:rPr>
              <a:t>·</a:t>
            </a:r>
            <a:r>
              <a:rPr lang="zh-CN" altLang="en-US" b="0">
                <a:solidFill>
                  <a:srgbClr val="FF0000"/>
                </a:solidFill>
              </a:rPr>
              <a:t>千米）</a:t>
            </a:r>
            <a:r>
              <a:rPr lang="zh-CN" altLang="en-US" b="0">
                <a:solidFill>
                  <a:srgbClr val="990033"/>
                </a:solidFill>
              </a:rPr>
              <a:t>，</a:t>
            </a:r>
          </a:p>
          <a:p>
            <a:pPr>
              <a:lnSpc>
                <a:spcPct val="90000"/>
              </a:lnSpc>
              <a:buFontTx/>
              <a:buNone/>
            </a:pPr>
            <a:r>
              <a:rPr lang="zh-CN" altLang="en-US" b="0">
                <a:solidFill>
                  <a:srgbClr val="080808"/>
                </a:solidFill>
              </a:rPr>
              <a:t>    这两次运输共支出公路运费</a:t>
            </a:r>
            <a:r>
              <a:rPr lang="en-US" altLang="zh-CN" b="0">
                <a:solidFill>
                  <a:srgbClr val="009900"/>
                </a:solidFill>
              </a:rPr>
              <a:t>15000</a:t>
            </a:r>
            <a:r>
              <a:rPr lang="zh-CN" altLang="en-US" b="0">
                <a:solidFill>
                  <a:srgbClr val="009900"/>
                </a:solidFill>
              </a:rPr>
              <a:t>元</a:t>
            </a:r>
            <a:r>
              <a:rPr lang="zh-CN" altLang="en-US" b="0">
                <a:solidFill>
                  <a:srgbClr val="080808"/>
                </a:solidFill>
              </a:rPr>
              <a:t>，</a:t>
            </a:r>
          </a:p>
          <a:p>
            <a:pPr>
              <a:lnSpc>
                <a:spcPct val="90000"/>
              </a:lnSpc>
              <a:buFontTx/>
              <a:buNone/>
            </a:pPr>
            <a:r>
              <a:rPr lang="zh-CN" altLang="en-US" b="0">
                <a:solidFill>
                  <a:srgbClr val="080808"/>
                </a:solidFill>
              </a:rPr>
              <a:t>    铁路运费</a:t>
            </a:r>
            <a:r>
              <a:rPr lang="en-US" altLang="zh-CN" b="0">
                <a:solidFill>
                  <a:srgbClr val="009900"/>
                </a:solidFill>
              </a:rPr>
              <a:t>97200</a:t>
            </a:r>
            <a:r>
              <a:rPr lang="zh-CN" altLang="en-US" b="0">
                <a:solidFill>
                  <a:srgbClr val="009900"/>
                </a:solidFill>
              </a:rPr>
              <a:t>元</a:t>
            </a:r>
            <a:r>
              <a:rPr lang="zh-CN" altLang="en-US" b="0">
                <a:solidFill>
                  <a:srgbClr val="080808"/>
                </a:solidFill>
              </a:rPr>
              <a:t>。</a:t>
            </a:r>
          </a:p>
          <a:p>
            <a:pPr>
              <a:lnSpc>
                <a:spcPct val="90000"/>
              </a:lnSpc>
              <a:buFontTx/>
              <a:buNone/>
            </a:pPr>
            <a:endParaRPr lang="zh-CN" altLang="en-US" b="0">
              <a:solidFill>
                <a:srgbClr val="080808"/>
              </a:solidFill>
            </a:endParaRPr>
          </a:p>
          <a:p>
            <a:pPr>
              <a:lnSpc>
                <a:spcPct val="90000"/>
              </a:lnSpc>
              <a:buFontTx/>
              <a:buNone/>
            </a:pPr>
            <a:endParaRPr lang="zh-CN" altLang="en-US" b="0">
              <a:solidFill>
                <a:srgbClr val="080808"/>
              </a:solidFill>
            </a:endParaRPr>
          </a:p>
          <a:p>
            <a:pPr>
              <a:lnSpc>
                <a:spcPct val="90000"/>
              </a:lnSpc>
              <a:buFontTx/>
              <a:buNone/>
            </a:pPr>
            <a:r>
              <a:rPr lang="zh-CN" altLang="en-US" b="0">
                <a:solidFill>
                  <a:srgbClr val="080808"/>
                </a:solidFill>
              </a:rPr>
              <a:t>　</a:t>
            </a:r>
          </a:p>
        </p:txBody>
      </p:sp>
      <p:sp>
        <p:nvSpPr>
          <p:cNvPr id="11266" name="Rectangle 2"/>
          <p:cNvSpPr>
            <a:spLocks noGrp="1" noChangeArrowheads="1"/>
          </p:cNvSpPr>
          <p:nvPr>
            <p:ph type="title" idx="4294967295"/>
          </p:nvPr>
        </p:nvSpPr>
        <p:spPr>
          <a:xfrm>
            <a:off x="0" y="0"/>
            <a:ext cx="2057400" cy="914400"/>
          </a:xfrm>
        </p:spPr>
        <p:txBody>
          <a:bodyPr>
            <a:normAutofit fontScale="90000"/>
          </a:bodyPr>
          <a:lstStyle/>
          <a:p>
            <a:r>
              <a:rPr lang="zh-CN" altLang="en-US" sz="6600" b="1" u="sng">
                <a:effectLst>
                  <a:outerShdw blurRad="38100" dist="38100" dir="2700000" algn="tl">
                    <a:srgbClr val="C0C0C0"/>
                  </a:outerShdw>
                </a:effectLst>
                <a:latin typeface="方正舒体" pitchFamily="2" charset="-122"/>
                <a:ea typeface="方正舒体" pitchFamily="2" charset="-122"/>
              </a:rPr>
              <a:t>探究</a:t>
            </a:r>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0"/>
            <a:ext cx="49815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7"/>
          <p:cNvSpPr txBox="1">
            <a:spLocks noChangeArrowheads="1"/>
          </p:cNvSpPr>
          <p:nvPr/>
        </p:nvSpPr>
        <p:spPr bwMode="auto">
          <a:xfrm>
            <a:off x="409575" y="5181600"/>
            <a:ext cx="5080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3200" b="1">
                <a:solidFill>
                  <a:srgbClr val="080808"/>
                </a:solidFill>
                <a:latin typeface="Times New Roman" panose="02020603050405020304" pitchFamily="18" charset="0"/>
              </a:rPr>
              <a:t>问：购得的原料有多少吨？</a:t>
            </a:r>
          </a:p>
          <a:p>
            <a:pPr>
              <a:spcBef>
                <a:spcPct val="20000"/>
              </a:spcBef>
            </a:pPr>
            <a:r>
              <a:rPr kumimoji="1" lang="zh-CN" altLang="en-US" sz="3200" b="1">
                <a:solidFill>
                  <a:srgbClr val="080808"/>
                </a:solidFill>
                <a:latin typeface="Times New Roman" panose="02020603050405020304" pitchFamily="18" charset="0"/>
              </a:rPr>
              <a:t>        制成的产品有多少吨？</a:t>
            </a:r>
            <a:endParaRPr kumimoji="1" lang="zh-CN" altLang="en-US" sz="320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806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1271"/>
                                        </p:tgtEl>
                                        <p:attrNameLst>
                                          <p:attrName>style.visibility</p:attrName>
                                        </p:attrNameLst>
                                      </p:cBhvr>
                                      <p:to>
                                        <p:strVal val="visible"/>
                                      </p:to>
                                    </p:set>
                                    <p:animEffect transition="in" filter="slide(fromBottom)">
                                      <p:cBhvr>
                                        <p:cTn id="11"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76200" y="762000"/>
            <a:ext cx="9115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80808"/>
                </a:solidFill>
                <a:latin typeface="黑体" panose="02010609060101010101" pitchFamily="49" charset="-122"/>
                <a:ea typeface="黑体" panose="02010609060101010101" pitchFamily="49" charset="-122"/>
              </a:rPr>
              <a:t>设产品重</a:t>
            </a:r>
            <a:r>
              <a:rPr kumimoji="1" lang="en-US" altLang="zh-CN" sz="2800" b="1">
                <a:solidFill>
                  <a:srgbClr val="080808"/>
                </a:solidFill>
                <a:latin typeface="黑体" panose="02010609060101010101" pitchFamily="49" charset="-122"/>
                <a:ea typeface="黑体" panose="02010609060101010101" pitchFamily="49" charset="-122"/>
              </a:rPr>
              <a:t>x</a:t>
            </a:r>
            <a:r>
              <a:rPr kumimoji="1" lang="zh-CN" altLang="en-US" sz="2800" b="1">
                <a:solidFill>
                  <a:srgbClr val="080808"/>
                </a:solidFill>
                <a:latin typeface="黑体" panose="02010609060101010101" pitchFamily="49" charset="-122"/>
                <a:ea typeface="黑体" panose="02010609060101010101" pitchFamily="49" charset="-122"/>
              </a:rPr>
              <a:t>吨，原料重</a:t>
            </a:r>
            <a:r>
              <a:rPr kumimoji="1" lang="en-US" altLang="zh-CN" sz="2800" b="1">
                <a:solidFill>
                  <a:srgbClr val="080808"/>
                </a:solidFill>
                <a:latin typeface="黑体" panose="02010609060101010101" pitchFamily="49" charset="-122"/>
                <a:ea typeface="黑体" panose="02010609060101010101" pitchFamily="49" charset="-122"/>
              </a:rPr>
              <a:t>y</a:t>
            </a:r>
            <a:r>
              <a:rPr kumimoji="1" lang="zh-CN" altLang="en-US" sz="2800" b="1">
                <a:solidFill>
                  <a:srgbClr val="080808"/>
                </a:solidFill>
                <a:latin typeface="黑体" panose="02010609060101010101" pitchFamily="49" charset="-122"/>
                <a:ea typeface="黑体" panose="02010609060101010101" pitchFamily="49" charset="-122"/>
              </a:rPr>
              <a:t>吨。根据题中数量关系填写下表：</a:t>
            </a:r>
          </a:p>
        </p:txBody>
      </p:sp>
      <p:graphicFrame>
        <p:nvGraphicFramePr>
          <p:cNvPr id="48169" name="Group 41"/>
          <p:cNvGraphicFramePr>
            <a:graphicFrameLocks noGrp="1"/>
          </p:cNvGraphicFramePr>
          <p:nvPr/>
        </p:nvGraphicFramePr>
        <p:xfrm>
          <a:off x="762000" y="1371600"/>
          <a:ext cx="7467600" cy="2423160"/>
        </p:xfrm>
        <a:graphic>
          <a:graphicData uri="http://schemas.openxmlformats.org/drawingml/2006/table">
            <a:tbl>
              <a:tblPr/>
              <a:tblGrid>
                <a:gridCol w="1866900">
                  <a:extLst>
                    <a:ext uri="{9D8B030D-6E8A-4147-A177-3AD203B41FA5}">
                      <a16:colId xmlns:a16="http://schemas.microsoft.com/office/drawing/2014/main" val="20000"/>
                    </a:ext>
                  </a:extLst>
                </a:gridCol>
                <a:gridCol w="1866900">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1866900">
                  <a:extLst>
                    <a:ext uri="{9D8B030D-6E8A-4147-A177-3AD203B41FA5}">
                      <a16:colId xmlns:a16="http://schemas.microsoft.com/office/drawing/2014/main" val="20003"/>
                    </a:ext>
                  </a:extLst>
                </a:gridCol>
              </a:tblGrid>
              <a:tr h="5334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原料</a:t>
                      </a: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x</a:t>
                      </a: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吨</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产品</a:t>
                      </a: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y</a:t>
                      </a: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吨</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合计</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09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公路运费（元）</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09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铁路运费（元）</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8160" name="Text Box 32"/>
          <p:cNvSpPr txBox="1">
            <a:spLocks noChangeArrowheads="1"/>
          </p:cNvSpPr>
          <p:nvPr/>
        </p:nvSpPr>
        <p:spPr bwMode="auto">
          <a:xfrm>
            <a:off x="2971800" y="2300288"/>
            <a:ext cx="125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1.5x</a:t>
            </a:r>
            <a:r>
              <a:rPr kumimoji="1" lang="en-US" altLang="zh-CN" sz="2800" b="1">
                <a:solidFill>
                  <a:srgbClr val="FF0000"/>
                </a:solidFill>
                <a:latin typeface="Times New Roman" panose="02020603050405020304" pitchFamily="18" charset="0"/>
                <a:cs typeface="Times New Roman" panose="02020603050405020304" pitchFamily="18" charset="0"/>
              </a:rPr>
              <a:t>·</a:t>
            </a:r>
            <a:r>
              <a:rPr kumimoji="1" lang="en-US" altLang="zh-CN" sz="2800" b="1">
                <a:solidFill>
                  <a:srgbClr val="FF0000"/>
                </a:solidFill>
                <a:latin typeface="Times New Roman" panose="02020603050405020304" pitchFamily="18" charset="0"/>
              </a:rPr>
              <a:t>10</a:t>
            </a:r>
          </a:p>
        </p:txBody>
      </p:sp>
      <p:sp>
        <p:nvSpPr>
          <p:cNvPr id="48161" name="Text Box 33"/>
          <p:cNvSpPr txBox="1">
            <a:spLocks noChangeArrowheads="1"/>
          </p:cNvSpPr>
          <p:nvPr/>
        </p:nvSpPr>
        <p:spPr bwMode="auto">
          <a:xfrm>
            <a:off x="4691063" y="2300288"/>
            <a:ext cx="151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1.5y </a:t>
            </a:r>
            <a:r>
              <a:rPr kumimoji="1" lang="en-US" altLang="zh-CN" sz="2800" b="1">
                <a:solidFill>
                  <a:srgbClr val="FF0000"/>
                </a:solidFill>
                <a:latin typeface="Times New Roman" panose="02020603050405020304" pitchFamily="18" charset="0"/>
                <a:cs typeface="Times New Roman" panose="02020603050405020304" pitchFamily="18" charset="0"/>
              </a:rPr>
              <a:t>·120</a:t>
            </a:r>
          </a:p>
        </p:txBody>
      </p:sp>
      <p:sp>
        <p:nvSpPr>
          <p:cNvPr id="48162" name="Text Box 34"/>
          <p:cNvSpPr txBox="1">
            <a:spLocks noChangeArrowheads="1"/>
          </p:cNvSpPr>
          <p:nvPr/>
        </p:nvSpPr>
        <p:spPr bwMode="auto">
          <a:xfrm>
            <a:off x="2895600" y="3138488"/>
            <a:ext cx="151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1.2x </a:t>
            </a:r>
            <a:r>
              <a:rPr kumimoji="1" lang="en-US" altLang="zh-CN" sz="2800" b="1">
                <a:solidFill>
                  <a:srgbClr val="FF0000"/>
                </a:solidFill>
                <a:latin typeface="Times New Roman" panose="02020603050405020304" pitchFamily="18" charset="0"/>
                <a:cs typeface="Times New Roman" panose="02020603050405020304" pitchFamily="18" charset="0"/>
              </a:rPr>
              <a:t>·120</a:t>
            </a:r>
          </a:p>
        </p:txBody>
      </p:sp>
      <p:sp>
        <p:nvSpPr>
          <p:cNvPr id="48163" name="Text Box 35"/>
          <p:cNvSpPr txBox="1">
            <a:spLocks noChangeArrowheads="1"/>
          </p:cNvSpPr>
          <p:nvPr/>
        </p:nvSpPr>
        <p:spPr bwMode="auto">
          <a:xfrm>
            <a:off x="4724400" y="3138488"/>
            <a:ext cx="151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1.2y </a:t>
            </a:r>
            <a:r>
              <a:rPr kumimoji="1" lang="en-US" altLang="zh-CN" sz="2800" b="1">
                <a:solidFill>
                  <a:srgbClr val="FF0000"/>
                </a:solidFill>
                <a:latin typeface="Times New Roman" panose="02020603050405020304" pitchFamily="18" charset="0"/>
                <a:cs typeface="Times New Roman" panose="02020603050405020304" pitchFamily="18" charset="0"/>
              </a:rPr>
              <a:t>·110</a:t>
            </a:r>
          </a:p>
        </p:txBody>
      </p:sp>
      <p:sp>
        <p:nvSpPr>
          <p:cNvPr id="48164" name="Text Box 36"/>
          <p:cNvSpPr txBox="1">
            <a:spLocks noChangeArrowheads="1"/>
          </p:cNvSpPr>
          <p:nvPr/>
        </p:nvSpPr>
        <p:spPr bwMode="auto">
          <a:xfrm>
            <a:off x="6546850" y="2300288"/>
            <a:ext cx="1073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15000</a:t>
            </a:r>
          </a:p>
        </p:txBody>
      </p:sp>
      <p:sp>
        <p:nvSpPr>
          <p:cNvPr id="48165" name="Text Box 37"/>
          <p:cNvSpPr txBox="1">
            <a:spLocks noChangeArrowheads="1"/>
          </p:cNvSpPr>
          <p:nvPr/>
        </p:nvSpPr>
        <p:spPr bwMode="auto">
          <a:xfrm>
            <a:off x="6629400" y="3214688"/>
            <a:ext cx="1073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0000"/>
                </a:solidFill>
                <a:latin typeface="Times New Roman" panose="02020603050405020304" pitchFamily="18" charset="0"/>
              </a:rPr>
              <a:t>97200</a:t>
            </a:r>
          </a:p>
        </p:txBody>
      </p:sp>
      <p:sp>
        <p:nvSpPr>
          <p:cNvPr id="48167" name="Text Box 39"/>
          <p:cNvSpPr txBox="1">
            <a:spLocks noChangeArrowheads="1"/>
          </p:cNvSpPr>
          <p:nvPr/>
        </p:nvSpPr>
        <p:spPr bwMode="auto">
          <a:xfrm>
            <a:off x="762000" y="4800600"/>
            <a:ext cx="79359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680068"/>
                </a:solidFill>
                <a:latin typeface="Times New Roman" panose="02020603050405020304" pitchFamily="18" charset="0"/>
              </a:rPr>
              <a:t>列表分析是解决道路运输问题的另一手段。</a:t>
            </a:r>
          </a:p>
        </p:txBody>
      </p:sp>
    </p:spTree>
    <p:extLst>
      <p:ext uri="{BB962C8B-B14F-4D97-AF65-F5344CB8AC3E}">
        <p14:creationId xmlns:p14="http://schemas.microsoft.com/office/powerpoint/2010/main" val="20945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160"/>
                                        </p:tgtEl>
                                        <p:attrNameLst>
                                          <p:attrName>style.visibility</p:attrName>
                                        </p:attrNameLst>
                                      </p:cBhvr>
                                      <p:to>
                                        <p:strVal val="visible"/>
                                      </p:to>
                                    </p:set>
                                    <p:animEffect transition="in" filter="blinds(horizontal)">
                                      <p:cBhvr>
                                        <p:cTn id="7" dur="500"/>
                                        <p:tgtEl>
                                          <p:spTgt spid="481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162"/>
                                        </p:tgtEl>
                                        <p:attrNameLst>
                                          <p:attrName>style.visibility</p:attrName>
                                        </p:attrNameLst>
                                      </p:cBhvr>
                                      <p:to>
                                        <p:strVal val="visible"/>
                                      </p:to>
                                    </p:set>
                                    <p:animEffect transition="in" filter="blinds(horizontal)">
                                      <p:cBhvr>
                                        <p:cTn id="12" dur="500"/>
                                        <p:tgtEl>
                                          <p:spTgt spid="481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161"/>
                                        </p:tgtEl>
                                        <p:attrNameLst>
                                          <p:attrName>style.visibility</p:attrName>
                                        </p:attrNameLst>
                                      </p:cBhvr>
                                      <p:to>
                                        <p:strVal val="visible"/>
                                      </p:to>
                                    </p:set>
                                    <p:animEffect transition="in" filter="blinds(horizontal)">
                                      <p:cBhvr>
                                        <p:cTn id="17" dur="500"/>
                                        <p:tgtEl>
                                          <p:spTgt spid="481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163"/>
                                        </p:tgtEl>
                                        <p:attrNameLst>
                                          <p:attrName>style.visibility</p:attrName>
                                        </p:attrNameLst>
                                      </p:cBhvr>
                                      <p:to>
                                        <p:strVal val="visible"/>
                                      </p:to>
                                    </p:set>
                                    <p:animEffect transition="in" filter="blinds(horizontal)">
                                      <p:cBhvr>
                                        <p:cTn id="22" dur="500"/>
                                        <p:tgtEl>
                                          <p:spTgt spid="481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164"/>
                                        </p:tgtEl>
                                        <p:attrNameLst>
                                          <p:attrName>style.visibility</p:attrName>
                                        </p:attrNameLst>
                                      </p:cBhvr>
                                      <p:to>
                                        <p:strVal val="visible"/>
                                      </p:to>
                                    </p:set>
                                    <p:animEffect transition="in" filter="blinds(horizontal)">
                                      <p:cBhvr>
                                        <p:cTn id="27" dur="500"/>
                                        <p:tgtEl>
                                          <p:spTgt spid="481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8165"/>
                                        </p:tgtEl>
                                        <p:attrNameLst>
                                          <p:attrName>style.visibility</p:attrName>
                                        </p:attrNameLst>
                                      </p:cBhvr>
                                      <p:to>
                                        <p:strVal val="visible"/>
                                      </p:to>
                                    </p:set>
                                    <p:animEffect transition="in" filter="blinds(horizontal)">
                                      <p:cBhvr>
                                        <p:cTn id="32" dur="500"/>
                                        <p:tgtEl>
                                          <p:spTgt spid="4816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48167"/>
                                        </p:tgtEl>
                                        <p:attrNameLst>
                                          <p:attrName>style.visibility</p:attrName>
                                        </p:attrNameLst>
                                      </p:cBhvr>
                                      <p:to>
                                        <p:strVal val="visible"/>
                                      </p:to>
                                    </p:set>
                                    <p:animEffect transition="in" filter="slide(fromBottom)">
                                      <p:cBhvr>
                                        <p:cTn id="37" dur="500"/>
                                        <p:tgtEl>
                                          <p:spTgt spid="48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60" grpId="0" autoUpdateAnimBg="0"/>
      <p:bldP spid="48161" grpId="0" autoUpdateAnimBg="0"/>
      <p:bldP spid="48162" grpId="0" autoUpdateAnimBg="0"/>
      <p:bldP spid="48163" grpId="0" autoUpdateAnimBg="0"/>
      <p:bldP spid="48164" grpId="0" autoUpdateAnimBg="0"/>
      <p:bldP spid="48165" grpId="0" autoUpdateAnimBg="0"/>
      <p:bldP spid="48167" grpId="0"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6513" y="201613"/>
            <a:ext cx="77724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a:solidFill>
                  <a:srgbClr val="080808"/>
                </a:solidFill>
                <a:latin typeface="Times New Roman" panose="02020603050405020304" pitchFamily="18" charset="0"/>
              </a:rPr>
              <a:t>解：设原料重</a:t>
            </a:r>
            <a:r>
              <a:rPr kumimoji="1" lang="en-US" altLang="zh-CN" sz="3200" b="1">
                <a:solidFill>
                  <a:srgbClr val="080808"/>
                </a:solidFill>
                <a:latin typeface="Times New Roman" panose="02020603050405020304" pitchFamily="18" charset="0"/>
              </a:rPr>
              <a:t>x</a:t>
            </a:r>
            <a:r>
              <a:rPr kumimoji="1" lang="zh-CN" altLang="en-US" sz="3200" b="1">
                <a:solidFill>
                  <a:srgbClr val="080808"/>
                </a:solidFill>
                <a:latin typeface="Times New Roman" panose="02020603050405020304" pitchFamily="18" charset="0"/>
              </a:rPr>
              <a:t>吨，产品重</a:t>
            </a:r>
            <a:r>
              <a:rPr kumimoji="1" lang="en-US" altLang="zh-CN" sz="3200" b="1">
                <a:solidFill>
                  <a:srgbClr val="080808"/>
                </a:solidFill>
                <a:latin typeface="Times New Roman" panose="02020603050405020304" pitchFamily="18" charset="0"/>
              </a:rPr>
              <a:t>y</a:t>
            </a:r>
            <a:r>
              <a:rPr kumimoji="1" lang="zh-CN" altLang="en-US" sz="3200" b="1">
                <a:solidFill>
                  <a:srgbClr val="080808"/>
                </a:solidFill>
                <a:latin typeface="Times New Roman" panose="02020603050405020304" pitchFamily="18" charset="0"/>
              </a:rPr>
              <a:t>吨，则</a:t>
            </a:r>
          </a:p>
        </p:txBody>
      </p:sp>
      <p:sp>
        <p:nvSpPr>
          <p:cNvPr id="15363" name="Rectangle 3"/>
          <p:cNvSpPr>
            <a:spLocks noChangeArrowheads="1"/>
          </p:cNvSpPr>
          <p:nvPr/>
        </p:nvSpPr>
        <p:spPr bwMode="auto">
          <a:xfrm>
            <a:off x="827088" y="993775"/>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8000" b="1">
                <a:solidFill>
                  <a:srgbClr val="080808"/>
                </a:solidFill>
                <a:latin typeface="Times New Roman" panose="02020603050405020304" pitchFamily="18" charset="0"/>
              </a:rPr>
              <a:t>｛</a:t>
            </a:r>
          </a:p>
        </p:txBody>
      </p:sp>
      <p:sp>
        <p:nvSpPr>
          <p:cNvPr id="15364" name="Text Box 4"/>
          <p:cNvSpPr txBox="1">
            <a:spLocks noChangeArrowheads="1"/>
          </p:cNvSpPr>
          <p:nvPr/>
        </p:nvSpPr>
        <p:spPr bwMode="auto">
          <a:xfrm>
            <a:off x="1763713" y="1065213"/>
            <a:ext cx="51863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080808"/>
                </a:solidFill>
                <a:latin typeface="Times New Roman" panose="02020603050405020304" pitchFamily="18" charset="0"/>
              </a:rPr>
              <a:t>1.5×</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10x+20y</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=15000</a:t>
            </a:r>
          </a:p>
        </p:txBody>
      </p:sp>
      <p:sp>
        <p:nvSpPr>
          <p:cNvPr id="15365" name="Text Box 5"/>
          <p:cNvSpPr txBox="1">
            <a:spLocks noChangeArrowheads="1"/>
          </p:cNvSpPr>
          <p:nvPr/>
        </p:nvSpPr>
        <p:spPr bwMode="auto">
          <a:xfrm>
            <a:off x="1763713" y="1712913"/>
            <a:ext cx="50212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1.2×</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120x+110y</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=97200</a:t>
            </a:r>
          </a:p>
        </p:txBody>
      </p:sp>
      <p:sp>
        <p:nvSpPr>
          <p:cNvPr id="15366" name="Text Box 6"/>
          <p:cNvSpPr txBox="1">
            <a:spLocks noChangeArrowheads="1"/>
          </p:cNvSpPr>
          <p:nvPr/>
        </p:nvSpPr>
        <p:spPr bwMode="auto">
          <a:xfrm>
            <a:off x="539750" y="2217738"/>
            <a:ext cx="4103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80808"/>
                </a:solidFill>
                <a:latin typeface="Times New Roman" panose="02020603050405020304" pitchFamily="18" charset="0"/>
              </a:rPr>
              <a:t>解这个方程组，得</a:t>
            </a:r>
          </a:p>
        </p:txBody>
      </p:sp>
      <p:sp>
        <p:nvSpPr>
          <p:cNvPr id="15367" name="Text Box 7"/>
          <p:cNvSpPr txBox="1">
            <a:spLocks noChangeArrowheads="1"/>
          </p:cNvSpPr>
          <p:nvPr/>
        </p:nvSpPr>
        <p:spPr bwMode="auto">
          <a:xfrm>
            <a:off x="2195513" y="2794000"/>
            <a:ext cx="26638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x = 400</a:t>
            </a:r>
          </a:p>
          <a:p>
            <a:r>
              <a:rPr lang="en-US" altLang="zh-CN" sz="3200" b="1">
                <a:solidFill>
                  <a:srgbClr val="080808"/>
                </a:solidFill>
                <a:latin typeface="Times New Roman" panose="02020603050405020304" pitchFamily="18" charset="0"/>
              </a:rPr>
              <a:t>y = 300</a:t>
            </a:r>
          </a:p>
        </p:txBody>
      </p:sp>
      <p:sp>
        <p:nvSpPr>
          <p:cNvPr id="15368" name="Rectangle 10"/>
          <p:cNvSpPr>
            <a:spLocks noChangeArrowheads="1"/>
          </p:cNvSpPr>
          <p:nvPr/>
        </p:nvSpPr>
        <p:spPr bwMode="auto">
          <a:xfrm>
            <a:off x="1333500" y="2794000"/>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6600" b="1">
                <a:solidFill>
                  <a:srgbClr val="080808"/>
                </a:solidFill>
                <a:latin typeface="Times New Roman" panose="02020603050405020304" pitchFamily="18" charset="0"/>
              </a:rPr>
              <a:t>｛</a:t>
            </a:r>
          </a:p>
        </p:txBody>
      </p:sp>
      <p:sp>
        <p:nvSpPr>
          <p:cNvPr id="15369" name="Text Box 11"/>
          <p:cNvSpPr txBox="1">
            <a:spLocks noChangeArrowheads="1"/>
          </p:cNvSpPr>
          <p:nvPr/>
        </p:nvSpPr>
        <p:spPr bwMode="auto">
          <a:xfrm>
            <a:off x="523875" y="4191000"/>
            <a:ext cx="8747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答：购得的原料重</a:t>
            </a:r>
            <a:r>
              <a:rPr kumimoji="1" lang="en-US" altLang="zh-CN" sz="3200" b="1">
                <a:solidFill>
                  <a:prstClr val="black"/>
                </a:solidFill>
                <a:latin typeface="Times New Roman" panose="02020603050405020304" pitchFamily="18" charset="0"/>
              </a:rPr>
              <a:t>400</a:t>
            </a:r>
            <a:r>
              <a:rPr kumimoji="1" lang="zh-CN" altLang="en-US" sz="3200" b="1">
                <a:solidFill>
                  <a:prstClr val="black"/>
                </a:solidFill>
                <a:latin typeface="Times New Roman" panose="02020603050405020304" pitchFamily="18" charset="0"/>
              </a:rPr>
              <a:t>吨，制成的产品重</a:t>
            </a:r>
            <a:r>
              <a:rPr kumimoji="1" lang="en-US" altLang="zh-CN" sz="3200" b="1">
                <a:solidFill>
                  <a:prstClr val="black"/>
                </a:solidFill>
                <a:latin typeface="Times New Roman" panose="02020603050405020304" pitchFamily="18" charset="0"/>
              </a:rPr>
              <a:t>300</a:t>
            </a:r>
            <a:r>
              <a:rPr kumimoji="1" lang="zh-CN" altLang="en-US" sz="3200" b="1">
                <a:solidFill>
                  <a:prstClr val="black"/>
                </a:solidFill>
                <a:latin typeface="Times New Roman" panose="02020603050405020304" pitchFamily="18" charset="0"/>
              </a:rPr>
              <a:t>吨。</a:t>
            </a:r>
          </a:p>
        </p:txBody>
      </p:sp>
      <p:sp>
        <p:nvSpPr>
          <p:cNvPr id="14348" name="Text Box 12"/>
          <p:cNvSpPr txBox="1">
            <a:spLocks noChangeArrowheads="1"/>
          </p:cNvSpPr>
          <p:nvPr/>
        </p:nvSpPr>
        <p:spPr bwMode="auto">
          <a:xfrm>
            <a:off x="2209800" y="5257800"/>
            <a:ext cx="3448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680068"/>
                </a:solidFill>
                <a:latin typeface="Times New Roman" panose="02020603050405020304" pitchFamily="18" charset="0"/>
              </a:rPr>
              <a:t>（再添条件变题）</a:t>
            </a:r>
          </a:p>
        </p:txBody>
      </p:sp>
    </p:spTree>
    <p:extLst>
      <p:ext uri="{BB962C8B-B14F-4D97-AF65-F5344CB8AC3E}">
        <p14:creationId xmlns:p14="http://schemas.microsoft.com/office/powerpoint/2010/main" val="352608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8"/>
                                        </p:tgtEl>
                                        <p:attrNameLst>
                                          <p:attrName>style.visibility</p:attrName>
                                        </p:attrNameLst>
                                      </p:cBhvr>
                                      <p:to>
                                        <p:strVal val="visible"/>
                                      </p:to>
                                    </p:set>
                                    <p:anim calcmode="lin" valueType="num">
                                      <p:cBhvr additive="base">
                                        <p:cTn id="7" dur="500" fill="hold"/>
                                        <p:tgtEl>
                                          <p:spTgt spid="14348"/>
                                        </p:tgtEl>
                                        <p:attrNameLst>
                                          <p:attrName>ppt_x</p:attrName>
                                        </p:attrNameLst>
                                      </p:cBhvr>
                                      <p:tavLst>
                                        <p:tav tm="0">
                                          <p:val>
                                            <p:strVal val="#ppt_x"/>
                                          </p:val>
                                        </p:tav>
                                        <p:tav tm="100000">
                                          <p:val>
                                            <p:strVal val="#ppt_x"/>
                                          </p:val>
                                        </p:tav>
                                      </p:tavLst>
                                    </p:anim>
                                    <p:anim calcmode="lin" valueType="num">
                                      <p:cBhvr additive="base">
                                        <p:cTn id="8" dur="500" fill="hold"/>
                                        <p:tgtEl>
                                          <p:spTgt spid="14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8" grpId="0"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xfrm>
            <a:off x="-228600" y="1371600"/>
            <a:ext cx="9372600" cy="2819400"/>
          </a:xfrm>
        </p:spPr>
        <p:txBody>
          <a:bodyPr>
            <a:normAutofit fontScale="85000" lnSpcReduction="20000"/>
          </a:bodyPr>
          <a:lstStyle/>
          <a:p>
            <a:pPr>
              <a:lnSpc>
                <a:spcPct val="90000"/>
              </a:lnSpc>
              <a:buFontTx/>
              <a:buNone/>
            </a:pPr>
            <a:r>
              <a:rPr lang="en-US" altLang="zh-CN" b="0">
                <a:solidFill>
                  <a:schemeClr val="bg2"/>
                </a:solidFill>
              </a:rPr>
              <a:t>    </a:t>
            </a:r>
            <a:r>
              <a:rPr lang="zh-CN" altLang="en-US" b="0">
                <a:solidFill>
                  <a:srgbClr val="080808"/>
                </a:solidFill>
              </a:rPr>
              <a:t>如图</a:t>
            </a:r>
            <a:r>
              <a:rPr lang="en-US" altLang="zh-CN" b="0">
                <a:solidFill>
                  <a:srgbClr val="080808"/>
                </a:solidFill>
              </a:rPr>
              <a:t>8.3-2</a:t>
            </a:r>
            <a:r>
              <a:rPr lang="zh-CN" altLang="en-US" b="0">
                <a:solidFill>
                  <a:srgbClr val="080808"/>
                </a:solidFill>
              </a:rPr>
              <a:t>，长青化工厂与</a:t>
            </a:r>
            <a:r>
              <a:rPr lang="en-US" altLang="zh-CN" b="0">
                <a:solidFill>
                  <a:srgbClr val="080808"/>
                </a:solidFill>
              </a:rPr>
              <a:t>A</a:t>
            </a:r>
            <a:r>
              <a:rPr lang="zh-CN" altLang="en-US" b="0">
                <a:solidFill>
                  <a:srgbClr val="080808"/>
                </a:solidFill>
              </a:rPr>
              <a:t>，</a:t>
            </a:r>
            <a:r>
              <a:rPr lang="en-US" altLang="zh-CN" b="0">
                <a:solidFill>
                  <a:srgbClr val="080808"/>
                </a:solidFill>
              </a:rPr>
              <a:t>B</a:t>
            </a:r>
            <a:r>
              <a:rPr lang="zh-CN" altLang="en-US" b="0">
                <a:solidFill>
                  <a:srgbClr val="080808"/>
                </a:solidFill>
              </a:rPr>
              <a:t>两地有公路、铁路相连。这家工厂从</a:t>
            </a:r>
            <a:r>
              <a:rPr lang="en-US" altLang="zh-CN" b="0">
                <a:solidFill>
                  <a:srgbClr val="080808"/>
                </a:solidFill>
              </a:rPr>
              <a:t>A</a:t>
            </a:r>
            <a:r>
              <a:rPr lang="zh-CN" altLang="en-US" b="0">
                <a:solidFill>
                  <a:srgbClr val="080808"/>
                </a:solidFill>
              </a:rPr>
              <a:t>地购买一批</a:t>
            </a:r>
            <a:r>
              <a:rPr lang="zh-CN" altLang="en-US" b="0">
                <a:solidFill>
                  <a:srgbClr val="0033CC"/>
                </a:solidFill>
              </a:rPr>
              <a:t>原料</a:t>
            </a:r>
            <a:r>
              <a:rPr lang="zh-CN" altLang="en-US" b="0">
                <a:solidFill>
                  <a:srgbClr val="080808"/>
                </a:solidFill>
              </a:rPr>
              <a:t>运回工厂，制成</a:t>
            </a:r>
            <a:r>
              <a:rPr lang="zh-CN" altLang="en-US" b="0">
                <a:solidFill>
                  <a:srgbClr val="0033CC"/>
                </a:solidFill>
              </a:rPr>
              <a:t>产品</a:t>
            </a:r>
            <a:r>
              <a:rPr lang="zh-CN" altLang="en-US" b="0">
                <a:solidFill>
                  <a:srgbClr val="080808"/>
                </a:solidFill>
              </a:rPr>
              <a:t>运到</a:t>
            </a:r>
            <a:r>
              <a:rPr lang="en-US" altLang="zh-CN" b="0">
                <a:solidFill>
                  <a:srgbClr val="080808"/>
                </a:solidFill>
              </a:rPr>
              <a:t>B</a:t>
            </a:r>
            <a:r>
              <a:rPr lang="zh-CN" altLang="en-US" b="0">
                <a:solidFill>
                  <a:srgbClr val="080808"/>
                </a:solidFill>
              </a:rPr>
              <a:t>地。公路运价为</a:t>
            </a:r>
            <a:r>
              <a:rPr lang="en-US" altLang="zh-CN" b="0">
                <a:solidFill>
                  <a:srgbClr val="FF0000"/>
                </a:solidFill>
              </a:rPr>
              <a:t>1.5</a:t>
            </a:r>
            <a:r>
              <a:rPr lang="zh-CN" altLang="en-US" b="0">
                <a:solidFill>
                  <a:srgbClr val="FF0000"/>
                </a:solidFill>
              </a:rPr>
              <a:t>元</a:t>
            </a:r>
            <a:r>
              <a:rPr lang="en-US" altLang="zh-CN" b="0">
                <a:solidFill>
                  <a:srgbClr val="FF0000"/>
                </a:solidFill>
              </a:rPr>
              <a:t>/</a:t>
            </a:r>
            <a:r>
              <a:rPr lang="zh-CN" altLang="en-US" b="0">
                <a:solidFill>
                  <a:srgbClr val="FF0000"/>
                </a:solidFill>
              </a:rPr>
              <a:t>（吨</a:t>
            </a:r>
            <a:r>
              <a:rPr lang="en-US" altLang="zh-CN" b="0">
                <a:solidFill>
                  <a:srgbClr val="FF0000"/>
                </a:solidFill>
              </a:rPr>
              <a:t>·</a:t>
            </a:r>
            <a:r>
              <a:rPr lang="zh-CN" altLang="en-US" b="0">
                <a:solidFill>
                  <a:srgbClr val="FF0000"/>
                </a:solidFill>
              </a:rPr>
              <a:t>千米）</a:t>
            </a:r>
            <a:r>
              <a:rPr lang="zh-CN" altLang="en-US" b="0">
                <a:solidFill>
                  <a:srgbClr val="990033"/>
                </a:solidFill>
              </a:rPr>
              <a:t>，</a:t>
            </a:r>
            <a:r>
              <a:rPr lang="zh-CN" altLang="en-US" b="0">
                <a:solidFill>
                  <a:srgbClr val="080808"/>
                </a:solidFill>
              </a:rPr>
              <a:t>铁路运价为</a:t>
            </a:r>
            <a:r>
              <a:rPr lang="en-US" altLang="zh-CN" b="0">
                <a:solidFill>
                  <a:srgbClr val="FF0000"/>
                </a:solidFill>
              </a:rPr>
              <a:t>1.2</a:t>
            </a:r>
            <a:r>
              <a:rPr lang="zh-CN" altLang="en-US" b="0">
                <a:solidFill>
                  <a:srgbClr val="FF0000"/>
                </a:solidFill>
              </a:rPr>
              <a:t>元</a:t>
            </a:r>
            <a:r>
              <a:rPr lang="en-US" altLang="zh-CN" b="0">
                <a:solidFill>
                  <a:srgbClr val="FF0000"/>
                </a:solidFill>
              </a:rPr>
              <a:t>/</a:t>
            </a:r>
            <a:r>
              <a:rPr lang="zh-CN" altLang="en-US" b="0">
                <a:solidFill>
                  <a:srgbClr val="FF0000"/>
                </a:solidFill>
              </a:rPr>
              <a:t>（吨</a:t>
            </a:r>
            <a:r>
              <a:rPr lang="en-US" altLang="zh-CN" b="0">
                <a:solidFill>
                  <a:srgbClr val="FF0000"/>
                </a:solidFill>
              </a:rPr>
              <a:t>·</a:t>
            </a:r>
            <a:r>
              <a:rPr lang="zh-CN" altLang="en-US" b="0">
                <a:solidFill>
                  <a:srgbClr val="FF0000"/>
                </a:solidFill>
              </a:rPr>
              <a:t>千米）</a:t>
            </a:r>
            <a:r>
              <a:rPr lang="zh-CN" altLang="en-US" b="0">
                <a:solidFill>
                  <a:srgbClr val="990033"/>
                </a:solidFill>
              </a:rPr>
              <a:t>，</a:t>
            </a:r>
            <a:r>
              <a:rPr lang="zh-CN" altLang="en-US" b="0">
                <a:solidFill>
                  <a:srgbClr val="080808"/>
                </a:solidFill>
              </a:rPr>
              <a:t>这两次运输共支出公路运费</a:t>
            </a:r>
            <a:r>
              <a:rPr lang="en-US" altLang="zh-CN" b="0">
                <a:solidFill>
                  <a:srgbClr val="009900"/>
                </a:solidFill>
              </a:rPr>
              <a:t>15000</a:t>
            </a:r>
            <a:r>
              <a:rPr lang="zh-CN" altLang="en-US" b="0">
                <a:solidFill>
                  <a:srgbClr val="009900"/>
                </a:solidFill>
              </a:rPr>
              <a:t>元</a:t>
            </a:r>
            <a:r>
              <a:rPr lang="zh-CN" altLang="en-US" b="0">
                <a:solidFill>
                  <a:srgbClr val="080808"/>
                </a:solidFill>
              </a:rPr>
              <a:t>，铁路运费</a:t>
            </a:r>
            <a:r>
              <a:rPr lang="en-US" altLang="zh-CN" b="0">
                <a:solidFill>
                  <a:srgbClr val="009900"/>
                </a:solidFill>
              </a:rPr>
              <a:t>97200</a:t>
            </a:r>
            <a:r>
              <a:rPr lang="zh-CN" altLang="en-US" b="0">
                <a:solidFill>
                  <a:srgbClr val="009900"/>
                </a:solidFill>
              </a:rPr>
              <a:t>元</a:t>
            </a:r>
            <a:r>
              <a:rPr lang="zh-CN" altLang="en-US" b="0">
                <a:solidFill>
                  <a:srgbClr val="080808"/>
                </a:solidFill>
              </a:rPr>
              <a:t>。</a:t>
            </a:r>
          </a:p>
          <a:p>
            <a:pPr>
              <a:lnSpc>
                <a:spcPct val="90000"/>
              </a:lnSpc>
              <a:buFontTx/>
              <a:buNone/>
            </a:pPr>
            <a:endParaRPr lang="zh-CN" altLang="en-US" b="0">
              <a:solidFill>
                <a:srgbClr val="080808"/>
              </a:solidFill>
            </a:endParaRPr>
          </a:p>
          <a:p>
            <a:pPr>
              <a:lnSpc>
                <a:spcPct val="90000"/>
              </a:lnSpc>
              <a:buFontTx/>
              <a:buNone/>
            </a:pPr>
            <a:endParaRPr lang="zh-CN" altLang="en-US" b="0">
              <a:solidFill>
                <a:srgbClr val="080808"/>
              </a:solidFill>
            </a:endParaRPr>
          </a:p>
          <a:p>
            <a:pPr>
              <a:lnSpc>
                <a:spcPct val="90000"/>
              </a:lnSpc>
              <a:buFontTx/>
              <a:buNone/>
            </a:pPr>
            <a:r>
              <a:rPr lang="zh-CN" altLang="en-US" b="0">
                <a:solidFill>
                  <a:srgbClr val="080808"/>
                </a:solidFill>
              </a:rPr>
              <a:t>　</a:t>
            </a:r>
          </a:p>
        </p:txBody>
      </p:sp>
      <p:sp>
        <p:nvSpPr>
          <p:cNvPr id="40963" name="Rectangle 3"/>
          <p:cNvSpPr>
            <a:spLocks noGrp="1" noChangeArrowheads="1"/>
          </p:cNvSpPr>
          <p:nvPr>
            <p:ph type="title" idx="4294967295"/>
          </p:nvPr>
        </p:nvSpPr>
        <p:spPr>
          <a:xfrm>
            <a:off x="0" y="0"/>
            <a:ext cx="2057400" cy="914400"/>
          </a:xfrm>
        </p:spPr>
        <p:txBody>
          <a:bodyPr>
            <a:normAutofit fontScale="90000"/>
          </a:bodyPr>
          <a:lstStyle/>
          <a:p>
            <a:r>
              <a:rPr lang="zh-CN" altLang="en-US" sz="6600" b="1" u="sng">
                <a:effectLst>
                  <a:outerShdw blurRad="38100" dist="38100" dir="2700000" algn="tl">
                    <a:srgbClr val="C0C0C0"/>
                  </a:outerShdw>
                </a:effectLst>
                <a:latin typeface="方正舒体" pitchFamily="2" charset="-122"/>
                <a:ea typeface="方正舒体" pitchFamily="2" charset="-122"/>
              </a:rPr>
              <a:t>探究</a:t>
            </a:r>
          </a:p>
        </p:txBody>
      </p:sp>
      <p:pic>
        <p:nvPicPr>
          <p:cNvPr id="163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0"/>
            <a:ext cx="4448175"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76200" y="3587750"/>
            <a:ext cx="57912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3200" b="1">
                <a:solidFill>
                  <a:srgbClr val="080808"/>
                </a:solidFill>
                <a:latin typeface="Times New Roman" panose="02020603050405020304" pitchFamily="18" charset="0"/>
              </a:rPr>
              <a:t>问：       购得的原料有多少吨？</a:t>
            </a:r>
          </a:p>
          <a:p>
            <a:pPr>
              <a:spcBef>
                <a:spcPct val="20000"/>
              </a:spcBef>
            </a:pPr>
            <a:r>
              <a:rPr kumimoji="1" lang="zh-CN" altLang="en-US" sz="3200" b="1">
                <a:solidFill>
                  <a:srgbClr val="080808"/>
                </a:solidFill>
                <a:latin typeface="Times New Roman" panose="02020603050405020304" pitchFamily="18" charset="0"/>
              </a:rPr>
              <a:t>               制成的产品有多少吨？</a:t>
            </a:r>
            <a:endParaRPr kumimoji="1" lang="zh-CN" altLang="en-US" sz="3200">
              <a:solidFill>
                <a:prstClr val="black"/>
              </a:solidFill>
              <a:latin typeface="Times New Roman" panose="02020603050405020304" pitchFamily="18" charset="0"/>
            </a:endParaRPr>
          </a:p>
        </p:txBody>
      </p:sp>
      <p:sp>
        <p:nvSpPr>
          <p:cNvPr id="16390" name="Text Box 6"/>
          <p:cNvSpPr txBox="1">
            <a:spLocks noChangeArrowheads="1"/>
          </p:cNvSpPr>
          <p:nvPr/>
        </p:nvSpPr>
        <p:spPr bwMode="auto">
          <a:xfrm>
            <a:off x="762000" y="3581400"/>
            <a:ext cx="1203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a:t>
            </a:r>
          </a:p>
        </p:txBody>
      </p:sp>
      <p:sp>
        <p:nvSpPr>
          <p:cNvPr id="16391" name="Text Box 7"/>
          <p:cNvSpPr txBox="1">
            <a:spLocks noChangeArrowheads="1"/>
          </p:cNvSpPr>
          <p:nvPr/>
        </p:nvSpPr>
        <p:spPr bwMode="auto">
          <a:xfrm>
            <a:off x="1127125" y="4792663"/>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40968" name="Text Box 8"/>
          <p:cNvSpPr txBox="1">
            <a:spLocks noChangeArrowheads="1"/>
          </p:cNvSpPr>
          <p:nvPr/>
        </p:nvSpPr>
        <p:spPr bwMode="auto">
          <a:xfrm>
            <a:off x="685800" y="4648200"/>
            <a:ext cx="96012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en-US" altLang="zh-CN" sz="3200" b="1">
                <a:solidFill>
                  <a:srgbClr val="0033CC"/>
                </a:solidFill>
                <a:latin typeface="Times New Roman" panose="02020603050405020304" pitchFamily="18" charset="0"/>
              </a:rPr>
              <a:t> </a:t>
            </a:r>
            <a:r>
              <a:rPr kumimoji="1" lang="zh-CN" altLang="en-US" sz="3200" b="1">
                <a:solidFill>
                  <a:srgbClr val="1F497D"/>
                </a:solidFill>
                <a:latin typeface="Times New Roman" panose="02020603050405020304" pitchFamily="18" charset="0"/>
              </a:rPr>
              <a:t>（</a:t>
            </a:r>
            <a:r>
              <a:rPr kumimoji="1" lang="en-US" altLang="zh-CN" sz="3200" b="1">
                <a:solidFill>
                  <a:srgbClr val="1F497D"/>
                </a:solidFill>
                <a:latin typeface="Times New Roman" panose="02020603050405020304" pitchFamily="18" charset="0"/>
              </a:rPr>
              <a:t>2</a:t>
            </a:r>
            <a:r>
              <a:rPr kumimoji="1" lang="zh-CN" altLang="en-US" sz="3200" b="1">
                <a:solidFill>
                  <a:srgbClr val="1F497D"/>
                </a:solidFill>
                <a:latin typeface="Times New Roman" panose="02020603050405020304" pitchFamily="18" charset="0"/>
              </a:rPr>
              <a:t>）</a:t>
            </a:r>
            <a:r>
              <a:rPr kumimoji="1" lang="zh-CN" altLang="en-US" sz="3200" b="1">
                <a:solidFill>
                  <a:srgbClr val="0033CC"/>
                </a:solidFill>
                <a:latin typeface="Times New Roman" panose="02020603050405020304" pitchFamily="18" charset="0"/>
              </a:rPr>
              <a:t>若原料每吨</a:t>
            </a:r>
            <a:r>
              <a:rPr kumimoji="1" lang="en-US" altLang="zh-CN" sz="3200" b="1">
                <a:solidFill>
                  <a:srgbClr val="0033CC"/>
                </a:solidFill>
                <a:latin typeface="Times New Roman" panose="02020603050405020304" pitchFamily="18" charset="0"/>
              </a:rPr>
              <a:t>1000</a:t>
            </a:r>
            <a:r>
              <a:rPr kumimoji="1" lang="zh-CN" altLang="en-US" sz="3200" b="1">
                <a:solidFill>
                  <a:srgbClr val="0033CC"/>
                </a:solidFill>
                <a:latin typeface="Times New Roman" panose="02020603050405020304" pitchFamily="18" charset="0"/>
              </a:rPr>
              <a:t>元，制成的产品每吨</a:t>
            </a:r>
          </a:p>
          <a:p>
            <a:pPr>
              <a:spcBef>
                <a:spcPct val="20000"/>
              </a:spcBef>
            </a:pPr>
            <a:r>
              <a:rPr kumimoji="1" lang="zh-CN" altLang="en-US" sz="3200" b="1">
                <a:solidFill>
                  <a:srgbClr val="0033CC"/>
                </a:solidFill>
                <a:latin typeface="Times New Roman" panose="02020603050405020304" pitchFamily="18" charset="0"/>
              </a:rPr>
              <a:t>           </a:t>
            </a:r>
            <a:r>
              <a:rPr kumimoji="1" lang="en-US" altLang="zh-CN" sz="3200" b="1">
                <a:solidFill>
                  <a:srgbClr val="0033CC"/>
                </a:solidFill>
                <a:latin typeface="Times New Roman" panose="02020603050405020304" pitchFamily="18" charset="0"/>
              </a:rPr>
              <a:t>8000 </a:t>
            </a:r>
            <a:r>
              <a:rPr kumimoji="1" lang="zh-CN" altLang="en-US" sz="3200" b="1">
                <a:solidFill>
                  <a:srgbClr val="0033CC"/>
                </a:solidFill>
                <a:latin typeface="Times New Roman" panose="02020603050405020304" pitchFamily="18" charset="0"/>
              </a:rPr>
              <a:t>元，</a:t>
            </a:r>
            <a:endParaRPr kumimoji="1" lang="zh-CN" altLang="en-US" sz="3200" b="1">
              <a:solidFill>
                <a:srgbClr val="080808"/>
              </a:solidFill>
              <a:latin typeface="Times New Roman" panose="02020603050405020304" pitchFamily="18" charset="0"/>
            </a:endParaRPr>
          </a:p>
          <a:p>
            <a:endParaRPr kumimoji="1" lang="en-US" altLang="zh-CN" sz="3200" b="1">
              <a:solidFill>
                <a:prstClr val="black"/>
              </a:solidFill>
              <a:latin typeface="Times New Roman" panose="02020603050405020304" pitchFamily="18" charset="0"/>
            </a:endParaRPr>
          </a:p>
        </p:txBody>
      </p:sp>
      <p:sp>
        <p:nvSpPr>
          <p:cNvPr id="40969" name="Text Box 9"/>
          <p:cNvSpPr txBox="1">
            <a:spLocks noChangeArrowheads="1"/>
          </p:cNvSpPr>
          <p:nvPr/>
        </p:nvSpPr>
        <p:spPr bwMode="auto">
          <a:xfrm>
            <a:off x="212725" y="5199063"/>
            <a:ext cx="8626475" cy="1238250"/>
          </a:xfrm>
          <a:prstGeom prst="rect">
            <a:avLst/>
          </a:prstGeom>
          <a:noFill/>
          <a:ln w="12700" cap="sq">
            <a:noFill/>
            <a:miter lim="800000"/>
            <a:headEnd type="none" w="sm" len="sm"/>
            <a:tailEnd type="none" w="sm" len="sm"/>
          </a:ln>
          <a:effectLst/>
        </p:spPr>
        <p:txBody>
          <a:bodyPr>
            <a:spAutoFit/>
          </a:bodyPr>
          <a:lstStyle/>
          <a:p>
            <a:pPr>
              <a:spcBef>
                <a:spcPct val="20000"/>
              </a:spcBef>
              <a:defRPr/>
            </a:pPr>
            <a:r>
              <a:rPr kumimoji="1" lang="en-US" altLang="zh-CN" sz="3200" b="1">
                <a:solidFill>
                  <a:srgbClr val="080808"/>
                </a:solidFill>
                <a:latin typeface="Times New Roman" panose="02020603050405020304" pitchFamily="18" charset="0"/>
              </a:rPr>
              <a:t>                                </a:t>
            </a:r>
            <a:r>
              <a:rPr kumimoji="1" lang="zh-CN" altLang="en-US" sz="3200" b="1">
                <a:solidFill>
                  <a:srgbClr val="080808"/>
                </a:solidFill>
                <a:latin typeface="Times New Roman" panose="02020603050405020304" pitchFamily="18" charset="0"/>
              </a:rPr>
              <a:t>这批产品的销售款比原料费</a:t>
            </a:r>
          </a:p>
          <a:p>
            <a:pPr>
              <a:spcBef>
                <a:spcPct val="20000"/>
              </a:spcBef>
              <a:defRPr/>
            </a:pPr>
            <a:r>
              <a:rPr kumimoji="1" lang="zh-CN" altLang="en-US" sz="3200" b="1">
                <a:solidFill>
                  <a:srgbClr val="080808"/>
                </a:solidFill>
                <a:latin typeface="Times New Roman" panose="02020603050405020304" pitchFamily="18" charset="0"/>
              </a:rPr>
              <a:t>             与运输费的和</a:t>
            </a:r>
            <a:r>
              <a:rPr kumimoji="1" lang="zh-CN" altLang="en-US" sz="3600" b="1">
                <a:solidFill>
                  <a:srgbClr val="FF0000"/>
                </a:solidFill>
                <a:effectLst>
                  <a:outerShdw blurRad="38100" dist="38100" dir="2700000" algn="tl">
                    <a:srgbClr val="C0C0C0"/>
                  </a:outerShdw>
                </a:effectLst>
                <a:latin typeface="Times New Roman" panose="02020603050405020304" pitchFamily="18" charset="0"/>
              </a:rPr>
              <a:t>多</a:t>
            </a:r>
            <a:r>
              <a:rPr kumimoji="1" lang="zh-CN" altLang="en-US" sz="3200" b="1">
                <a:solidFill>
                  <a:srgbClr val="080808"/>
                </a:solidFill>
                <a:latin typeface="Times New Roman" panose="02020603050405020304" pitchFamily="18" charset="0"/>
              </a:rPr>
              <a:t>多少元？</a:t>
            </a:r>
            <a:endParaRPr kumimoji="1" lang="zh-CN" altLang="en-US" sz="2400">
              <a:solidFill>
                <a:prstClr val="black"/>
              </a:solidFill>
              <a:latin typeface="Times New Roman" panose="02020603050405020304" pitchFamily="18" charset="0"/>
            </a:endParaRPr>
          </a:p>
        </p:txBody>
      </p:sp>
      <p:sp>
        <p:nvSpPr>
          <p:cNvPr id="40970" name="Text Box 10"/>
          <p:cNvSpPr txBox="1">
            <a:spLocks noChangeArrowheads="1"/>
          </p:cNvSpPr>
          <p:nvPr/>
        </p:nvSpPr>
        <p:spPr bwMode="auto">
          <a:xfrm>
            <a:off x="5565775" y="4833938"/>
            <a:ext cx="1327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00"/>
                </a:solidFill>
                <a:latin typeface="Times New Roman" panose="02020603050405020304" pitchFamily="18" charset="0"/>
              </a:rPr>
              <a:t>___</a:t>
            </a:r>
          </a:p>
        </p:txBody>
      </p:sp>
      <p:sp>
        <p:nvSpPr>
          <p:cNvPr id="40971" name="Text Box 11"/>
          <p:cNvSpPr txBox="1">
            <a:spLocks noChangeArrowheads="1"/>
          </p:cNvSpPr>
          <p:nvPr/>
        </p:nvSpPr>
        <p:spPr bwMode="auto">
          <a:xfrm>
            <a:off x="7165975" y="4833938"/>
            <a:ext cx="1327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00"/>
                </a:solidFill>
                <a:latin typeface="Times New Roman" panose="02020603050405020304" pitchFamily="18" charset="0"/>
              </a:rPr>
              <a:t>___</a:t>
            </a:r>
          </a:p>
        </p:txBody>
      </p:sp>
      <p:sp>
        <p:nvSpPr>
          <p:cNvPr id="40972" name="Text Box 12"/>
          <p:cNvSpPr txBox="1">
            <a:spLocks noChangeArrowheads="1"/>
          </p:cNvSpPr>
          <p:nvPr/>
        </p:nvSpPr>
        <p:spPr bwMode="auto">
          <a:xfrm>
            <a:off x="1976438" y="5514975"/>
            <a:ext cx="1327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6000" b="1">
                <a:solidFill>
                  <a:srgbClr val="FF0000"/>
                </a:solidFill>
                <a:latin typeface="Times New Roman" panose="02020603050405020304" pitchFamily="18" charset="0"/>
              </a:rPr>
              <a:t>___</a:t>
            </a:r>
          </a:p>
        </p:txBody>
      </p:sp>
    </p:spTree>
    <p:extLst>
      <p:ext uri="{BB962C8B-B14F-4D97-AF65-F5344CB8AC3E}">
        <p14:creationId xmlns:p14="http://schemas.microsoft.com/office/powerpoint/2010/main" val="250920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8"/>
                                        </p:tgtEl>
                                        <p:attrNameLst>
                                          <p:attrName>style.visibility</p:attrName>
                                        </p:attrNameLst>
                                      </p:cBhvr>
                                      <p:to>
                                        <p:strVal val="visible"/>
                                      </p:to>
                                    </p:set>
                                    <p:anim calcmode="lin" valueType="num">
                                      <p:cBhvr additive="base">
                                        <p:cTn id="7" dur="500" fill="hold"/>
                                        <p:tgtEl>
                                          <p:spTgt spid="40968"/>
                                        </p:tgtEl>
                                        <p:attrNameLst>
                                          <p:attrName>ppt_x</p:attrName>
                                        </p:attrNameLst>
                                      </p:cBhvr>
                                      <p:tavLst>
                                        <p:tav tm="0">
                                          <p:val>
                                            <p:strVal val="#ppt_x"/>
                                          </p:val>
                                        </p:tav>
                                        <p:tav tm="100000">
                                          <p:val>
                                            <p:strVal val="#ppt_x"/>
                                          </p:val>
                                        </p:tav>
                                      </p:tavLst>
                                    </p:anim>
                                    <p:anim calcmode="lin" valueType="num">
                                      <p:cBhvr additive="base">
                                        <p:cTn id="8" dur="500" fill="hold"/>
                                        <p:tgtEl>
                                          <p:spTgt spid="409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0969"/>
                                        </p:tgtEl>
                                        <p:attrNameLst>
                                          <p:attrName>style.visibility</p:attrName>
                                        </p:attrNameLst>
                                      </p:cBhvr>
                                      <p:to>
                                        <p:strVal val="visible"/>
                                      </p:to>
                                    </p:set>
                                    <p:animEffect transition="in" filter="slide(fromBottom)">
                                      <p:cBhvr>
                                        <p:cTn id="13" dur="500"/>
                                        <p:tgtEl>
                                          <p:spTgt spid="4096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0970"/>
                                        </p:tgtEl>
                                        <p:attrNameLst>
                                          <p:attrName>style.visibility</p:attrName>
                                        </p:attrNameLst>
                                      </p:cBhvr>
                                      <p:to>
                                        <p:strVal val="visible"/>
                                      </p:to>
                                    </p:set>
                                    <p:animEffect transition="in" filter="blinds(horizontal)">
                                      <p:cBhvr>
                                        <p:cTn id="18" dur="500"/>
                                        <p:tgtEl>
                                          <p:spTgt spid="4097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0971"/>
                                        </p:tgtEl>
                                        <p:attrNameLst>
                                          <p:attrName>style.visibility</p:attrName>
                                        </p:attrNameLst>
                                      </p:cBhvr>
                                      <p:to>
                                        <p:strVal val="visible"/>
                                      </p:to>
                                    </p:set>
                                    <p:animEffect transition="in" filter="blinds(horizontal)">
                                      <p:cBhvr>
                                        <p:cTn id="23" dur="500"/>
                                        <p:tgtEl>
                                          <p:spTgt spid="4097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0972"/>
                                        </p:tgtEl>
                                        <p:attrNameLst>
                                          <p:attrName>style.visibility</p:attrName>
                                        </p:attrNameLst>
                                      </p:cBhvr>
                                      <p:to>
                                        <p:strVal val="visible"/>
                                      </p:to>
                                    </p:set>
                                    <p:animEffect transition="in" filter="blinds(horizontal)">
                                      <p:cBhvr>
                                        <p:cTn id="28" dur="500"/>
                                        <p:tgtEl>
                                          <p:spTgt spid="40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8" grpId="0" autoUpdateAnimBg="0"/>
      <p:bldP spid="40969" grpId="0" autoUpdateAnimBg="0"/>
      <p:bldP spid="40970" grpId="0" autoUpdateAnimBg="0"/>
      <p:bldP spid="40971" grpId="0" autoUpdateAnimBg="0"/>
      <p:bldP spid="40972"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838200" y="1676400"/>
            <a:ext cx="8099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   8000x </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1000y+15000+97200</a:t>
            </a:r>
            <a:r>
              <a:rPr lang="zh-CN" altLang="en-US" sz="3200" b="1">
                <a:solidFill>
                  <a:srgbClr val="080808"/>
                </a:solidFill>
                <a:latin typeface="Times New Roman" panose="02020603050405020304" pitchFamily="18" charset="0"/>
              </a:rPr>
              <a:t>）</a:t>
            </a:r>
          </a:p>
          <a:p>
            <a:r>
              <a:rPr lang="en-US" altLang="zh-CN" sz="3200" b="1">
                <a:solidFill>
                  <a:srgbClr val="080808"/>
                </a:solidFill>
                <a:latin typeface="Times New Roman" panose="02020603050405020304" pitchFamily="18" charset="0"/>
              </a:rPr>
              <a:t>=8000 × 300</a:t>
            </a:r>
            <a:r>
              <a:rPr lang="zh-CN" altLang="en-US" sz="3200" b="1">
                <a:solidFill>
                  <a:srgbClr val="080808"/>
                </a:solidFill>
                <a:latin typeface="Times New Roman" panose="02020603050405020304" pitchFamily="18" charset="0"/>
              </a:rPr>
              <a:t>－（</a:t>
            </a:r>
            <a:r>
              <a:rPr lang="en-US" altLang="zh-CN" sz="3200" b="1">
                <a:solidFill>
                  <a:srgbClr val="080808"/>
                </a:solidFill>
                <a:latin typeface="Times New Roman" panose="02020603050405020304" pitchFamily="18" charset="0"/>
              </a:rPr>
              <a:t>1000×400+15000+97200</a:t>
            </a:r>
            <a:r>
              <a:rPr lang="zh-CN" altLang="en-US" sz="3200" b="1">
                <a:solidFill>
                  <a:srgbClr val="080808"/>
                </a:solidFill>
                <a:latin typeface="Times New Roman" panose="02020603050405020304" pitchFamily="18" charset="0"/>
              </a:rPr>
              <a:t>）</a:t>
            </a:r>
          </a:p>
          <a:p>
            <a:r>
              <a:rPr lang="en-US" altLang="zh-CN" sz="3200" b="1">
                <a:solidFill>
                  <a:srgbClr val="080808"/>
                </a:solidFill>
                <a:latin typeface="Times New Roman" panose="02020603050405020304" pitchFamily="18" charset="0"/>
              </a:rPr>
              <a:t>=1887800</a:t>
            </a:r>
            <a:r>
              <a:rPr lang="zh-CN" altLang="en-US" sz="3200" b="1">
                <a:solidFill>
                  <a:srgbClr val="080808"/>
                </a:solidFill>
                <a:latin typeface="Times New Roman" panose="02020603050405020304" pitchFamily="18" charset="0"/>
              </a:rPr>
              <a:t>（元）</a:t>
            </a:r>
          </a:p>
        </p:txBody>
      </p:sp>
      <p:sp>
        <p:nvSpPr>
          <p:cNvPr id="17411" name="Text Box 3"/>
          <p:cNvSpPr txBox="1">
            <a:spLocks noChangeArrowheads="1"/>
          </p:cNvSpPr>
          <p:nvPr/>
        </p:nvSpPr>
        <p:spPr bwMode="auto">
          <a:xfrm>
            <a:off x="801688" y="3375025"/>
            <a:ext cx="79914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80808"/>
                </a:solidFill>
                <a:latin typeface="Times New Roman" panose="02020603050405020304" pitchFamily="18" charset="0"/>
              </a:rPr>
              <a:t>答：这批产品的销售款比原料费与运输费的和多</a:t>
            </a:r>
            <a:r>
              <a:rPr lang="en-US" altLang="zh-CN" sz="3200" b="1">
                <a:solidFill>
                  <a:srgbClr val="080808"/>
                </a:solidFill>
                <a:latin typeface="Times New Roman" panose="02020603050405020304" pitchFamily="18" charset="0"/>
              </a:rPr>
              <a:t>1887800</a:t>
            </a:r>
            <a:r>
              <a:rPr lang="zh-CN" altLang="en-US" sz="3200" b="1">
                <a:solidFill>
                  <a:srgbClr val="080808"/>
                </a:solidFill>
                <a:latin typeface="Times New Roman" panose="02020603050405020304" pitchFamily="18" charset="0"/>
              </a:rPr>
              <a:t>元。</a:t>
            </a:r>
          </a:p>
        </p:txBody>
      </p:sp>
      <p:sp>
        <p:nvSpPr>
          <p:cNvPr id="17412" name="Text Box 4"/>
          <p:cNvSpPr txBox="1">
            <a:spLocks noChangeArrowheads="1"/>
          </p:cNvSpPr>
          <p:nvPr/>
        </p:nvSpPr>
        <p:spPr bwMode="auto">
          <a:xfrm>
            <a:off x="762000" y="1143000"/>
            <a:ext cx="65341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 销售款</a:t>
            </a:r>
            <a:r>
              <a:rPr lang="zh-CN" altLang="en-US" sz="3200" b="1">
                <a:solidFill>
                  <a:srgbClr val="080808"/>
                </a:solidFill>
                <a:latin typeface="Times New Roman" panose="02020603050405020304" pitchFamily="18" charset="0"/>
              </a:rPr>
              <a:t>－（原料费</a:t>
            </a:r>
            <a:r>
              <a:rPr lang="en-US" altLang="zh-CN" sz="3200" b="1">
                <a:solidFill>
                  <a:srgbClr val="080808"/>
                </a:solidFill>
                <a:latin typeface="Times New Roman" panose="02020603050405020304" pitchFamily="18" charset="0"/>
              </a:rPr>
              <a:t>+</a:t>
            </a:r>
            <a:r>
              <a:rPr lang="zh-CN" altLang="en-US" sz="3200" b="1">
                <a:solidFill>
                  <a:srgbClr val="080808"/>
                </a:solidFill>
                <a:latin typeface="Times New Roman" panose="02020603050405020304" pitchFamily="18" charset="0"/>
              </a:rPr>
              <a:t>运输费）</a:t>
            </a:r>
          </a:p>
          <a:p>
            <a:r>
              <a:rPr lang="zh-CN" altLang="en-US" sz="3200" b="1">
                <a:solidFill>
                  <a:srgbClr val="080808"/>
                </a:solidFill>
                <a:latin typeface="Times New Roman" panose="02020603050405020304" pitchFamily="18" charset="0"/>
              </a:rPr>
              <a:t> </a:t>
            </a:r>
            <a:r>
              <a:rPr lang="en-US" altLang="zh-CN" sz="3200" b="1">
                <a:solidFill>
                  <a:srgbClr val="080808"/>
                </a:solidFill>
                <a:latin typeface="Times New Roman" panose="02020603050405020304" pitchFamily="18" charset="0"/>
              </a:rPr>
              <a:t>=</a:t>
            </a:r>
          </a:p>
          <a:p>
            <a:endParaRPr lang="en-US" altLang="zh-CN" sz="3200" b="1">
              <a:solidFill>
                <a:srgbClr val="080808"/>
              </a:solidFill>
              <a:latin typeface="Times New Roman" panose="02020603050405020304" pitchFamily="18" charset="0"/>
            </a:endParaRPr>
          </a:p>
        </p:txBody>
      </p:sp>
    </p:spTree>
    <p:extLst>
      <p:ext uri="{BB962C8B-B14F-4D97-AF65-F5344CB8AC3E}">
        <p14:creationId xmlns:p14="http://schemas.microsoft.com/office/powerpoint/2010/main" val="24903925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57200" y="304800"/>
            <a:ext cx="3794125" cy="685800"/>
          </a:xfrm>
        </p:spPr>
        <p:txBody>
          <a:bodyPr>
            <a:normAutofit fontScale="90000"/>
          </a:bodyPr>
          <a:lstStyle/>
          <a:p>
            <a:pPr algn="l"/>
            <a:r>
              <a:rPr lang="zh-CN" altLang="en-US" b="1">
                <a:solidFill>
                  <a:srgbClr val="CC0000"/>
                </a:solidFill>
                <a:ea typeface="华文新魏" pitchFamily="2" charset="-122"/>
              </a:rPr>
              <a:t>小结：</a:t>
            </a:r>
          </a:p>
        </p:txBody>
      </p:sp>
      <p:sp>
        <p:nvSpPr>
          <p:cNvPr id="30727" name="Text Box 7"/>
          <p:cNvSpPr txBox="1">
            <a:spLocks noChangeArrowheads="1"/>
          </p:cNvSpPr>
          <p:nvPr/>
        </p:nvSpPr>
        <p:spPr bwMode="auto">
          <a:xfrm>
            <a:off x="533400" y="4343400"/>
            <a:ext cx="80930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000" b="1">
                <a:solidFill>
                  <a:prstClr val="black"/>
                </a:solidFill>
                <a:latin typeface="华文新魏" pitchFamily="2" charset="-122"/>
                <a:ea typeface="华文新魏" pitchFamily="2" charset="-122"/>
              </a:rPr>
              <a:t>2</a:t>
            </a:r>
            <a:r>
              <a:rPr kumimoji="1" lang="zh-CN" altLang="en-US" sz="4000" b="1">
                <a:solidFill>
                  <a:prstClr val="black"/>
                </a:solidFill>
                <a:latin typeface="华文新魏" pitchFamily="2" charset="-122"/>
                <a:ea typeface="华文新魏" pitchFamily="2" charset="-122"/>
              </a:rPr>
              <a:t>、根据题意，选择适当的未知数，</a:t>
            </a:r>
          </a:p>
          <a:p>
            <a:r>
              <a:rPr kumimoji="1" lang="zh-CN" altLang="en-US" sz="4000" b="1">
                <a:solidFill>
                  <a:prstClr val="black"/>
                </a:solidFill>
                <a:latin typeface="华文新魏" pitchFamily="2" charset="-122"/>
                <a:ea typeface="华文新魏" pitchFamily="2" charset="-122"/>
              </a:rPr>
              <a:t>      可直接设元，也可间接设元。</a:t>
            </a:r>
          </a:p>
        </p:txBody>
      </p:sp>
      <p:sp>
        <p:nvSpPr>
          <p:cNvPr id="30728" name="Text Box 8"/>
          <p:cNvSpPr txBox="1">
            <a:spLocks noChangeArrowheads="1"/>
          </p:cNvSpPr>
          <p:nvPr/>
        </p:nvSpPr>
        <p:spPr bwMode="auto">
          <a:xfrm>
            <a:off x="533400" y="2895600"/>
            <a:ext cx="70231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000" b="1">
                <a:solidFill>
                  <a:prstClr val="black"/>
                </a:solidFill>
                <a:latin typeface="华文新魏" pitchFamily="2" charset="-122"/>
                <a:ea typeface="华文新魏" pitchFamily="2" charset="-122"/>
              </a:rPr>
              <a:t>1</a:t>
            </a:r>
            <a:r>
              <a:rPr kumimoji="1" lang="zh-CN" altLang="en-US" sz="4000" b="1">
                <a:solidFill>
                  <a:prstClr val="black"/>
                </a:solidFill>
                <a:latin typeface="华文新魏" pitchFamily="2" charset="-122"/>
                <a:ea typeface="华文新魏" pitchFamily="2" charset="-122"/>
              </a:rPr>
              <a:t>、要善于从图表中获取信息，</a:t>
            </a:r>
          </a:p>
          <a:p>
            <a:r>
              <a:rPr kumimoji="1" lang="zh-CN" altLang="en-US" sz="4000" b="1">
                <a:solidFill>
                  <a:prstClr val="black"/>
                </a:solidFill>
                <a:latin typeface="华文新魏" pitchFamily="2" charset="-122"/>
                <a:ea typeface="华文新魏" pitchFamily="2" charset="-122"/>
              </a:rPr>
              <a:t>      并会利用图表来处理信息。</a:t>
            </a:r>
          </a:p>
        </p:txBody>
      </p:sp>
      <p:sp>
        <p:nvSpPr>
          <p:cNvPr id="30730" name="Text Box 10"/>
          <p:cNvSpPr txBox="1">
            <a:spLocks noChangeArrowheads="1"/>
          </p:cNvSpPr>
          <p:nvPr/>
        </p:nvSpPr>
        <p:spPr bwMode="auto">
          <a:xfrm>
            <a:off x="609600" y="990600"/>
            <a:ext cx="7262813"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kumimoji="1" lang="zh-CN" altLang="en-US" sz="3200" b="1">
                <a:solidFill>
                  <a:srgbClr val="009900"/>
                </a:solidFill>
                <a:latin typeface="Times New Roman" panose="02020603050405020304" pitchFamily="18" charset="0"/>
              </a:rPr>
              <a:t>在用二元一次方程组解决实际问题时，</a:t>
            </a:r>
          </a:p>
          <a:p>
            <a:pPr>
              <a:spcBef>
                <a:spcPct val="20000"/>
              </a:spcBef>
            </a:pPr>
            <a:r>
              <a:rPr kumimoji="1" lang="zh-CN" altLang="en-US" sz="3200" b="1">
                <a:solidFill>
                  <a:srgbClr val="009900"/>
                </a:solidFill>
                <a:latin typeface="Times New Roman" panose="02020603050405020304" pitchFamily="18" charset="0"/>
              </a:rPr>
              <a:t> 可借助哪些方式辅助分析问题中的相等</a:t>
            </a:r>
          </a:p>
          <a:p>
            <a:pPr>
              <a:spcBef>
                <a:spcPct val="20000"/>
              </a:spcBef>
            </a:pPr>
            <a:r>
              <a:rPr kumimoji="1" lang="zh-CN" altLang="en-US" sz="3200" b="1">
                <a:solidFill>
                  <a:srgbClr val="009900"/>
                </a:solidFill>
                <a:latin typeface="Times New Roman" panose="02020603050405020304" pitchFamily="18" charset="0"/>
              </a:rPr>
              <a:t> 关系？你会怎样设定未知数 ？</a:t>
            </a:r>
          </a:p>
          <a:p>
            <a:endParaRPr kumimoji="1" lang="en-US" altLang="zh-CN" sz="3200" b="1">
              <a:solidFill>
                <a:prstClr val="black"/>
              </a:solidFill>
              <a:latin typeface="Times New Roman" panose="02020603050405020304" pitchFamily="18" charset="0"/>
            </a:endParaRPr>
          </a:p>
        </p:txBody>
      </p:sp>
    </p:spTree>
    <p:extLst>
      <p:ext uri="{BB962C8B-B14F-4D97-AF65-F5344CB8AC3E}">
        <p14:creationId xmlns:p14="http://schemas.microsoft.com/office/powerpoint/2010/main" val="2802301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Effect transition="in" filter="blinds(horizontal)">
                                      <p:cBhvr>
                                        <p:cTn id="7" dur="500"/>
                                        <p:tgtEl>
                                          <p:spTgt spid="3073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0728"/>
                                        </p:tgtEl>
                                        <p:attrNameLst>
                                          <p:attrName>style.visibility</p:attrName>
                                        </p:attrNameLst>
                                      </p:cBhvr>
                                      <p:to>
                                        <p:strVal val="visible"/>
                                      </p:to>
                                    </p:set>
                                    <p:animEffect transition="in" filter="slide(fromBottom)">
                                      <p:cBhvr>
                                        <p:cTn id="12" dur="500"/>
                                        <p:tgtEl>
                                          <p:spTgt spid="3072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0727"/>
                                        </p:tgtEl>
                                        <p:attrNameLst>
                                          <p:attrName>style.visibility</p:attrName>
                                        </p:attrNameLst>
                                      </p:cBhvr>
                                      <p:to>
                                        <p:strVal val="visible"/>
                                      </p:to>
                                    </p:set>
                                    <p:animEffect transition="in" filter="slide(fromLeft)">
                                      <p:cBhvr>
                                        <p:cTn id="17" dur="500"/>
                                        <p:tgtEl>
                                          <p:spTgt spid="3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utoUpdateAnimBg="0"/>
      <p:bldP spid="30728" grpId="0" autoUpdateAnimBg="0"/>
      <p:bldP spid="30730"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28600" y="758825"/>
            <a:ext cx="82200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北京和上海都有某种仪器可供外地使用。其中北京</a:t>
            </a:r>
          </a:p>
          <a:p>
            <a:r>
              <a:rPr kumimoji="1" lang="zh-CN" altLang="en-US" sz="2800" b="1">
                <a:solidFill>
                  <a:prstClr val="black"/>
                </a:solidFill>
                <a:latin typeface="Times New Roman" panose="02020603050405020304" pitchFamily="18" charset="0"/>
              </a:rPr>
              <a:t>可提供</a:t>
            </a:r>
            <a:r>
              <a:rPr kumimoji="1" lang="en-US" altLang="zh-CN" sz="2800" b="1">
                <a:solidFill>
                  <a:prstClr val="black"/>
                </a:solidFill>
                <a:latin typeface="Times New Roman" panose="02020603050405020304" pitchFamily="18" charset="0"/>
              </a:rPr>
              <a:t>10</a:t>
            </a:r>
            <a:r>
              <a:rPr kumimoji="1" lang="zh-CN" altLang="en-US" sz="2800" b="1">
                <a:solidFill>
                  <a:prstClr val="black"/>
                </a:solidFill>
                <a:latin typeface="Times New Roman" panose="02020603050405020304" pitchFamily="18" charset="0"/>
              </a:rPr>
              <a:t>台，上海可提供</a:t>
            </a:r>
            <a:r>
              <a:rPr kumimoji="1" lang="en-US" altLang="zh-CN" sz="2800" b="1">
                <a:solidFill>
                  <a:prstClr val="black"/>
                </a:solidFill>
                <a:latin typeface="Times New Roman" panose="02020603050405020304" pitchFamily="18" charset="0"/>
              </a:rPr>
              <a:t>4</a:t>
            </a:r>
            <a:r>
              <a:rPr kumimoji="1" lang="zh-CN" altLang="en-US" sz="2800" b="1">
                <a:solidFill>
                  <a:prstClr val="black"/>
                </a:solidFill>
                <a:latin typeface="Times New Roman" panose="02020603050405020304" pitchFamily="18" charset="0"/>
              </a:rPr>
              <a:t>台。已知重庆需要</a:t>
            </a:r>
            <a:r>
              <a:rPr kumimoji="1" lang="en-US" altLang="zh-CN" sz="2800" b="1">
                <a:solidFill>
                  <a:prstClr val="black"/>
                </a:solidFill>
                <a:latin typeface="Times New Roman" panose="02020603050405020304" pitchFamily="18" charset="0"/>
              </a:rPr>
              <a:t>8</a:t>
            </a:r>
            <a:r>
              <a:rPr kumimoji="1" lang="zh-CN" altLang="en-US" sz="2800" b="1">
                <a:solidFill>
                  <a:prstClr val="black"/>
                </a:solidFill>
                <a:latin typeface="Times New Roman" panose="02020603050405020304" pitchFamily="18" charset="0"/>
              </a:rPr>
              <a:t>台，</a:t>
            </a:r>
          </a:p>
          <a:p>
            <a:r>
              <a:rPr kumimoji="1" lang="zh-CN" altLang="en-US" sz="2800" b="1">
                <a:solidFill>
                  <a:prstClr val="black"/>
                </a:solidFill>
                <a:latin typeface="Times New Roman" panose="02020603050405020304" pitchFamily="18" charset="0"/>
              </a:rPr>
              <a:t>武汉需要</a:t>
            </a:r>
            <a:r>
              <a:rPr kumimoji="1" lang="en-US" altLang="zh-CN" sz="2800" b="1">
                <a:solidFill>
                  <a:prstClr val="black"/>
                </a:solidFill>
                <a:latin typeface="Times New Roman" panose="02020603050405020304" pitchFamily="18" charset="0"/>
              </a:rPr>
              <a:t>6</a:t>
            </a:r>
            <a:r>
              <a:rPr kumimoji="1" lang="zh-CN" altLang="en-US" sz="2800" b="1">
                <a:solidFill>
                  <a:prstClr val="black"/>
                </a:solidFill>
                <a:latin typeface="Times New Roman" panose="02020603050405020304" pitchFamily="18" charset="0"/>
              </a:rPr>
              <a:t>台，从北京、上海将仪器运往重庆、武汉</a:t>
            </a:r>
          </a:p>
          <a:p>
            <a:r>
              <a:rPr kumimoji="1" lang="zh-CN" altLang="en-US" sz="2800" b="1">
                <a:solidFill>
                  <a:prstClr val="black"/>
                </a:solidFill>
                <a:latin typeface="Times New Roman" panose="02020603050405020304" pitchFamily="18" charset="0"/>
              </a:rPr>
              <a:t>的费用如下表所示。有关部门计划用</a:t>
            </a:r>
            <a:r>
              <a:rPr kumimoji="1" lang="en-US" altLang="zh-CN" sz="2800" b="1">
                <a:solidFill>
                  <a:prstClr val="black"/>
                </a:solidFill>
                <a:latin typeface="Times New Roman" panose="02020603050405020304" pitchFamily="18" charset="0"/>
              </a:rPr>
              <a:t>8000</a:t>
            </a:r>
            <a:r>
              <a:rPr kumimoji="1" lang="zh-CN" altLang="en-US" sz="2800" b="1">
                <a:solidFill>
                  <a:prstClr val="black"/>
                </a:solidFill>
                <a:latin typeface="Times New Roman" panose="02020603050405020304" pitchFamily="18" charset="0"/>
              </a:rPr>
              <a:t>元运送这</a:t>
            </a:r>
          </a:p>
          <a:p>
            <a:r>
              <a:rPr kumimoji="1" lang="zh-CN" altLang="en-US" sz="2800" b="1">
                <a:solidFill>
                  <a:prstClr val="black"/>
                </a:solidFill>
                <a:latin typeface="Times New Roman" panose="02020603050405020304" pitchFamily="18" charset="0"/>
              </a:rPr>
              <a:t>些仪器，请你设计一种方案，使武汉、重庆能得到</a:t>
            </a:r>
          </a:p>
          <a:p>
            <a:r>
              <a:rPr kumimoji="1" lang="zh-CN" altLang="en-US" sz="2800" b="1">
                <a:solidFill>
                  <a:prstClr val="black"/>
                </a:solidFill>
                <a:latin typeface="Times New Roman" panose="02020603050405020304" pitchFamily="18" charset="0"/>
              </a:rPr>
              <a:t>所需仪器，而且运费</a:t>
            </a:r>
            <a:r>
              <a:rPr kumimoji="1" lang="zh-CN" altLang="en-US" sz="2800" b="1">
                <a:solidFill>
                  <a:srgbClr val="FF0000"/>
                </a:solidFill>
                <a:latin typeface="Times New Roman" panose="02020603050405020304" pitchFamily="18" charset="0"/>
              </a:rPr>
              <a:t>正好够用</a:t>
            </a:r>
            <a:r>
              <a:rPr kumimoji="1" lang="zh-CN" altLang="en-US" sz="2800" b="1">
                <a:solidFill>
                  <a:prstClr val="black"/>
                </a:solidFill>
                <a:latin typeface="Times New Roman" panose="02020603050405020304" pitchFamily="18" charset="0"/>
              </a:rPr>
              <a:t>。</a:t>
            </a:r>
          </a:p>
        </p:txBody>
      </p:sp>
      <p:sp>
        <p:nvSpPr>
          <p:cNvPr id="19459" name="Rectangle 4"/>
          <p:cNvSpPr>
            <a:spLocks noChangeArrowheads="1"/>
          </p:cNvSpPr>
          <p:nvPr/>
        </p:nvSpPr>
        <p:spPr bwMode="auto">
          <a:xfrm>
            <a:off x="3143250" y="2833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grpSp>
        <p:nvGrpSpPr>
          <p:cNvPr id="19460" name="Group 143"/>
          <p:cNvGrpSpPr/>
          <p:nvPr/>
        </p:nvGrpSpPr>
        <p:grpSpPr bwMode="auto">
          <a:xfrm>
            <a:off x="1295400" y="3505200"/>
            <a:ext cx="6492875" cy="2505075"/>
            <a:chOff x="864" y="2208"/>
            <a:chExt cx="4090" cy="1578"/>
          </a:xfrm>
        </p:grpSpPr>
        <p:sp>
          <p:nvSpPr>
            <p:cNvPr id="19461" name="Rectangle 5"/>
            <p:cNvSpPr>
              <a:spLocks noChangeArrowheads="1"/>
            </p:cNvSpPr>
            <p:nvPr/>
          </p:nvSpPr>
          <p:spPr bwMode="auto">
            <a:xfrm>
              <a:off x="1419" y="2215"/>
              <a:ext cx="67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运费表</a:t>
              </a:r>
              <a:endParaRPr kumimoji="1" lang="zh-CN" altLang="en-US" sz="2800" b="1">
                <a:solidFill>
                  <a:prstClr val="black"/>
                </a:solidFill>
                <a:latin typeface="Times New Roman" panose="02020603050405020304" pitchFamily="18" charset="0"/>
              </a:endParaRPr>
            </a:p>
          </p:txBody>
        </p:sp>
        <p:sp>
          <p:nvSpPr>
            <p:cNvPr id="19462" name="Rectangle 6"/>
            <p:cNvSpPr>
              <a:spLocks noChangeArrowheads="1"/>
            </p:cNvSpPr>
            <p:nvPr/>
          </p:nvSpPr>
          <p:spPr bwMode="auto">
            <a:xfrm>
              <a:off x="2062" y="2208"/>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63" name="Rectangle 7"/>
            <p:cNvSpPr>
              <a:spLocks noChangeArrowheads="1"/>
            </p:cNvSpPr>
            <p:nvPr/>
          </p:nvSpPr>
          <p:spPr bwMode="auto">
            <a:xfrm>
              <a:off x="2271" y="2208"/>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64" name="Rectangle 8"/>
            <p:cNvSpPr>
              <a:spLocks noChangeArrowheads="1"/>
            </p:cNvSpPr>
            <p:nvPr/>
          </p:nvSpPr>
          <p:spPr bwMode="auto">
            <a:xfrm>
              <a:off x="2697" y="2208"/>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65" name="Rectangle 9"/>
            <p:cNvSpPr>
              <a:spLocks noChangeArrowheads="1"/>
            </p:cNvSpPr>
            <p:nvPr/>
          </p:nvSpPr>
          <p:spPr bwMode="auto">
            <a:xfrm>
              <a:off x="3024" y="2208"/>
              <a:ext cx="11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单位：（元</a:t>
              </a:r>
              <a:endParaRPr kumimoji="1" lang="zh-CN" altLang="en-US" sz="2800" b="1">
                <a:solidFill>
                  <a:prstClr val="black"/>
                </a:solidFill>
                <a:latin typeface="Times New Roman" panose="02020603050405020304" pitchFamily="18" charset="0"/>
              </a:endParaRPr>
            </a:p>
          </p:txBody>
        </p:sp>
        <p:sp>
          <p:nvSpPr>
            <p:cNvPr id="19466" name="Rectangle 10"/>
            <p:cNvSpPr>
              <a:spLocks noChangeArrowheads="1"/>
            </p:cNvSpPr>
            <p:nvPr/>
          </p:nvSpPr>
          <p:spPr bwMode="auto">
            <a:xfrm>
              <a:off x="4128" y="2208"/>
              <a:ext cx="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a:t>
              </a:r>
              <a:endParaRPr kumimoji="1" lang="en-US" altLang="zh-CN" sz="2800" b="1">
                <a:solidFill>
                  <a:prstClr val="black"/>
                </a:solidFill>
                <a:latin typeface="Times New Roman" panose="02020603050405020304" pitchFamily="18" charset="0"/>
              </a:endParaRPr>
            </a:p>
          </p:txBody>
        </p:sp>
        <p:sp>
          <p:nvSpPr>
            <p:cNvPr id="19467" name="Rectangle 11"/>
            <p:cNvSpPr>
              <a:spLocks noChangeArrowheads="1"/>
            </p:cNvSpPr>
            <p:nvPr/>
          </p:nvSpPr>
          <p:spPr bwMode="auto">
            <a:xfrm>
              <a:off x="4224" y="2208"/>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台）</a:t>
              </a:r>
              <a:endParaRPr kumimoji="1" lang="zh-CN" altLang="en-US" sz="2800" b="1">
                <a:solidFill>
                  <a:prstClr val="black"/>
                </a:solidFill>
                <a:latin typeface="Times New Roman" panose="02020603050405020304" pitchFamily="18" charset="0"/>
              </a:endParaRPr>
            </a:p>
          </p:txBody>
        </p:sp>
        <p:sp>
          <p:nvSpPr>
            <p:cNvPr id="19468" name="Rectangle 12"/>
            <p:cNvSpPr>
              <a:spLocks noChangeArrowheads="1"/>
            </p:cNvSpPr>
            <p:nvPr/>
          </p:nvSpPr>
          <p:spPr bwMode="auto">
            <a:xfrm>
              <a:off x="4574" y="2208"/>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69" name="Rectangle 13"/>
            <p:cNvSpPr>
              <a:spLocks noChangeArrowheads="1"/>
            </p:cNvSpPr>
            <p:nvPr/>
          </p:nvSpPr>
          <p:spPr bwMode="auto">
            <a:xfrm>
              <a:off x="1933" y="2541"/>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终点</a:t>
              </a:r>
              <a:endParaRPr kumimoji="1" lang="zh-CN" altLang="en-US" sz="2800" b="1">
                <a:solidFill>
                  <a:prstClr val="black"/>
                </a:solidFill>
                <a:latin typeface="Times New Roman" panose="02020603050405020304" pitchFamily="18" charset="0"/>
              </a:endParaRPr>
            </a:p>
          </p:txBody>
        </p:sp>
        <p:sp>
          <p:nvSpPr>
            <p:cNvPr id="19470" name="Rectangle 14"/>
            <p:cNvSpPr>
              <a:spLocks noChangeArrowheads="1"/>
            </p:cNvSpPr>
            <p:nvPr/>
          </p:nvSpPr>
          <p:spPr bwMode="auto">
            <a:xfrm>
              <a:off x="2361" y="2534"/>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71" name="Rectangle 15"/>
            <p:cNvSpPr>
              <a:spLocks noChangeArrowheads="1"/>
            </p:cNvSpPr>
            <p:nvPr/>
          </p:nvSpPr>
          <p:spPr bwMode="auto">
            <a:xfrm>
              <a:off x="918" y="2857"/>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起点</a:t>
              </a:r>
              <a:endParaRPr kumimoji="1" lang="zh-CN" altLang="en-US" sz="2800" b="1">
                <a:solidFill>
                  <a:prstClr val="black"/>
                </a:solidFill>
                <a:latin typeface="Times New Roman" panose="02020603050405020304" pitchFamily="18" charset="0"/>
              </a:endParaRPr>
            </a:p>
          </p:txBody>
        </p:sp>
        <p:sp>
          <p:nvSpPr>
            <p:cNvPr id="19472" name="Rectangle 16"/>
            <p:cNvSpPr>
              <a:spLocks noChangeArrowheads="1"/>
            </p:cNvSpPr>
            <p:nvPr/>
          </p:nvSpPr>
          <p:spPr bwMode="auto">
            <a:xfrm>
              <a:off x="1346" y="2850"/>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73" name="Rectangle 17"/>
            <p:cNvSpPr>
              <a:spLocks noChangeArrowheads="1"/>
            </p:cNvSpPr>
            <p:nvPr/>
          </p:nvSpPr>
          <p:spPr bwMode="auto">
            <a:xfrm>
              <a:off x="2839" y="2699"/>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武汉</a:t>
              </a:r>
              <a:endParaRPr kumimoji="1" lang="zh-CN" altLang="en-US" sz="2800" b="1">
                <a:solidFill>
                  <a:prstClr val="black"/>
                </a:solidFill>
                <a:latin typeface="Times New Roman" panose="02020603050405020304" pitchFamily="18" charset="0"/>
              </a:endParaRPr>
            </a:p>
          </p:txBody>
        </p:sp>
        <p:sp>
          <p:nvSpPr>
            <p:cNvPr id="19474" name="Rectangle 18"/>
            <p:cNvSpPr>
              <a:spLocks noChangeArrowheads="1"/>
            </p:cNvSpPr>
            <p:nvPr/>
          </p:nvSpPr>
          <p:spPr bwMode="auto">
            <a:xfrm>
              <a:off x="3267" y="2692"/>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75" name="Rectangle 19"/>
            <p:cNvSpPr>
              <a:spLocks noChangeArrowheads="1"/>
            </p:cNvSpPr>
            <p:nvPr/>
          </p:nvSpPr>
          <p:spPr bwMode="auto">
            <a:xfrm>
              <a:off x="4085" y="2699"/>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重庆</a:t>
              </a:r>
              <a:endParaRPr kumimoji="1" lang="zh-CN" altLang="en-US" sz="2800" b="1">
                <a:solidFill>
                  <a:prstClr val="black"/>
                </a:solidFill>
                <a:latin typeface="Times New Roman" panose="02020603050405020304" pitchFamily="18" charset="0"/>
              </a:endParaRPr>
            </a:p>
          </p:txBody>
        </p:sp>
        <p:sp>
          <p:nvSpPr>
            <p:cNvPr id="19476" name="Rectangle 20"/>
            <p:cNvSpPr>
              <a:spLocks noChangeArrowheads="1"/>
            </p:cNvSpPr>
            <p:nvPr/>
          </p:nvSpPr>
          <p:spPr bwMode="auto">
            <a:xfrm>
              <a:off x="4514" y="2692"/>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477" name="Rectangle 21"/>
            <p:cNvSpPr>
              <a:spLocks noChangeArrowheads="1"/>
            </p:cNvSpPr>
            <p:nvPr/>
          </p:nvSpPr>
          <p:spPr bwMode="auto">
            <a:xfrm>
              <a:off x="884" y="2480"/>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78" name="Line 22"/>
            <p:cNvSpPr>
              <a:spLocks noChangeShapeType="1"/>
            </p:cNvSpPr>
            <p:nvPr/>
          </p:nvSpPr>
          <p:spPr bwMode="auto">
            <a:xfrm>
              <a:off x="884" y="2480"/>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79" name="Line 23"/>
            <p:cNvSpPr>
              <a:spLocks noChangeShapeType="1"/>
            </p:cNvSpPr>
            <p:nvPr/>
          </p:nvSpPr>
          <p:spPr bwMode="auto">
            <a:xfrm>
              <a:off x="884"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0" name="Rectangle 24"/>
            <p:cNvSpPr>
              <a:spLocks noChangeArrowheads="1"/>
            </p:cNvSpPr>
            <p:nvPr/>
          </p:nvSpPr>
          <p:spPr bwMode="auto">
            <a:xfrm>
              <a:off x="884" y="2480"/>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81" name="Line 25"/>
            <p:cNvSpPr>
              <a:spLocks noChangeShapeType="1"/>
            </p:cNvSpPr>
            <p:nvPr/>
          </p:nvSpPr>
          <p:spPr bwMode="auto">
            <a:xfrm>
              <a:off x="884" y="2480"/>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2" name="Line 26"/>
            <p:cNvSpPr>
              <a:spLocks noChangeShapeType="1"/>
            </p:cNvSpPr>
            <p:nvPr/>
          </p:nvSpPr>
          <p:spPr bwMode="auto">
            <a:xfrm>
              <a:off x="884"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3" name="Rectangle 27"/>
            <p:cNvSpPr>
              <a:spLocks noChangeArrowheads="1"/>
            </p:cNvSpPr>
            <p:nvPr/>
          </p:nvSpPr>
          <p:spPr bwMode="auto">
            <a:xfrm>
              <a:off x="893" y="2480"/>
              <a:ext cx="1554"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84" name="Line 28"/>
            <p:cNvSpPr>
              <a:spLocks noChangeShapeType="1"/>
            </p:cNvSpPr>
            <p:nvPr/>
          </p:nvSpPr>
          <p:spPr bwMode="auto">
            <a:xfrm>
              <a:off x="893" y="2480"/>
              <a:ext cx="155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5" name="Rectangle 29"/>
            <p:cNvSpPr>
              <a:spLocks noChangeArrowheads="1"/>
            </p:cNvSpPr>
            <p:nvPr/>
          </p:nvSpPr>
          <p:spPr bwMode="auto">
            <a:xfrm>
              <a:off x="2447" y="2480"/>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86" name="Line 30"/>
            <p:cNvSpPr>
              <a:spLocks noChangeShapeType="1"/>
            </p:cNvSpPr>
            <p:nvPr/>
          </p:nvSpPr>
          <p:spPr bwMode="auto">
            <a:xfrm>
              <a:off x="2447" y="2480"/>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7" name="Line 31"/>
            <p:cNvSpPr>
              <a:spLocks noChangeShapeType="1"/>
            </p:cNvSpPr>
            <p:nvPr/>
          </p:nvSpPr>
          <p:spPr bwMode="auto">
            <a:xfrm>
              <a:off x="2447"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88" name="Rectangle 32"/>
            <p:cNvSpPr>
              <a:spLocks noChangeArrowheads="1"/>
            </p:cNvSpPr>
            <p:nvPr/>
          </p:nvSpPr>
          <p:spPr bwMode="auto">
            <a:xfrm>
              <a:off x="2456" y="2480"/>
              <a:ext cx="1196"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89" name="Line 33"/>
            <p:cNvSpPr>
              <a:spLocks noChangeShapeType="1"/>
            </p:cNvSpPr>
            <p:nvPr/>
          </p:nvSpPr>
          <p:spPr bwMode="auto">
            <a:xfrm>
              <a:off x="2456" y="2480"/>
              <a:ext cx="1196"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0" name="Rectangle 34"/>
            <p:cNvSpPr>
              <a:spLocks noChangeArrowheads="1"/>
            </p:cNvSpPr>
            <p:nvPr/>
          </p:nvSpPr>
          <p:spPr bwMode="auto">
            <a:xfrm>
              <a:off x="3652" y="2480"/>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91" name="Line 35"/>
            <p:cNvSpPr>
              <a:spLocks noChangeShapeType="1"/>
            </p:cNvSpPr>
            <p:nvPr/>
          </p:nvSpPr>
          <p:spPr bwMode="auto">
            <a:xfrm>
              <a:off x="3652" y="2480"/>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2" name="Line 36"/>
            <p:cNvSpPr>
              <a:spLocks noChangeShapeType="1"/>
            </p:cNvSpPr>
            <p:nvPr/>
          </p:nvSpPr>
          <p:spPr bwMode="auto">
            <a:xfrm>
              <a:off x="3652"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3" name="Rectangle 37"/>
            <p:cNvSpPr>
              <a:spLocks noChangeArrowheads="1"/>
            </p:cNvSpPr>
            <p:nvPr/>
          </p:nvSpPr>
          <p:spPr bwMode="auto">
            <a:xfrm>
              <a:off x="3661" y="2480"/>
              <a:ext cx="1283"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94" name="Line 38"/>
            <p:cNvSpPr>
              <a:spLocks noChangeShapeType="1"/>
            </p:cNvSpPr>
            <p:nvPr/>
          </p:nvSpPr>
          <p:spPr bwMode="auto">
            <a:xfrm>
              <a:off x="3661" y="2480"/>
              <a:ext cx="1283"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5" name="Rectangle 39"/>
            <p:cNvSpPr>
              <a:spLocks noChangeArrowheads="1"/>
            </p:cNvSpPr>
            <p:nvPr/>
          </p:nvSpPr>
          <p:spPr bwMode="auto">
            <a:xfrm>
              <a:off x="4944" y="2480"/>
              <a:ext cx="10"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96" name="Line 40"/>
            <p:cNvSpPr>
              <a:spLocks noChangeShapeType="1"/>
            </p:cNvSpPr>
            <p:nvPr/>
          </p:nvSpPr>
          <p:spPr bwMode="auto">
            <a:xfrm>
              <a:off x="4944" y="2480"/>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7" name="Line 41"/>
            <p:cNvSpPr>
              <a:spLocks noChangeShapeType="1"/>
            </p:cNvSpPr>
            <p:nvPr/>
          </p:nvSpPr>
          <p:spPr bwMode="auto">
            <a:xfrm>
              <a:off x="4944"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498" name="Rectangle 42"/>
            <p:cNvSpPr>
              <a:spLocks noChangeArrowheads="1"/>
            </p:cNvSpPr>
            <p:nvPr/>
          </p:nvSpPr>
          <p:spPr bwMode="auto">
            <a:xfrm>
              <a:off x="4944" y="2480"/>
              <a:ext cx="10"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499" name="Line 43"/>
            <p:cNvSpPr>
              <a:spLocks noChangeShapeType="1"/>
            </p:cNvSpPr>
            <p:nvPr/>
          </p:nvSpPr>
          <p:spPr bwMode="auto">
            <a:xfrm>
              <a:off x="4944" y="2480"/>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0" name="Line 44"/>
            <p:cNvSpPr>
              <a:spLocks noChangeShapeType="1"/>
            </p:cNvSpPr>
            <p:nvPr/>
          </p:nvSpPr>
          <p:spPr bwMode="auto">
            <a:xfrm>
              <a:off x="4944" y="2480"/>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1" name="Rectangle 45"/>
            <p:cNvSpPr>
              <a:spLocks noChangeArrowheads="1"/>
            </p:cNvSpPr>
            <p:nvPr/>
          </p:nvSpPr>
          <p:spPr bwMode="auto">
            <a:xfrm>
              <a:off x="884" y="2490"/>
              <a:ext cx="9" cy="63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02" name="Line 46"/>
            <p:cNvSpPr>
              <a:spLocks noChangeShapeType="1"/>
            </p:cNvSpPr>
            <p:nvPr/>
          </p:nvSpPr>
          <p:spPr bwMode="auto">
            <a:xfrm>
              <a:off x="884" y="2490"/>
              <a:ext cx="1" cy="63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3" name="Rectangle 47"/>
            <p:cNvSpPr>
              <a:spLocks noChangeArrowheads="1"/>
            </p:cNvSpPr>
            <p:nvPr/>
          </p:nvSpPr>
          <p:spPr bwMode="auto">
            <a:xfrm>
              <a:off x="2447" y="2490"/>
              <a:ext cx="9" cy="63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04" name="Line 48"/>
            <p:cNvSpPr>
              <a:spLocks noChangeShapeType="1"/>
            </p:cNvSpPr>
            <p:nvPr/>
          </p:nvSpPr>
          <p:spPr bwMode="auto">
            <a:xfrm>
              <a:off x="2447" y="2490"/>
              <a:ext cx="1" cy="63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5" name="Rectangle 49"/>
            <p:cNvSpPr>
              <a:spLocks noChangeArrowheads="1"/>
            </p:cNvSpPr>
            <p:nvPr/>
          </p:nvSpPr>
          <p:spPr bwMode="auto">
            <a:xfrm>
              <a:off x="3652" y="2490"/>
              <a:ext cx="9" cy="63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06" name="Line 50"/>
            <p:cNvSpPr>
              <a:spLocks noChangeShapeType="1"/>
            </p:cNvSpPr>
            <p:nvPr/>
          </p:nvSpPr>
          <p:spPr bwMode="auto">
            <a:xfrm>
              <a:off x="3652" y="2490"/>
              <a:ext cx="1" cy="63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7" name="Rectangle 51"/>
            <p:cNvSpPr>
              <a:spLocks noChangeArrowheads="1"/>
            </p:cNvSpPr>
            <p:nvPr/>
          </p:nvSpPr>
          <p:spPr bwMode="auto">
            <a:xfrm>
              <a:off x="4944" y="2490"/>
              <a:ext cx="10" cy="63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08" name="Line 52"/>
            <p:cNvSpPr>
              <a:spLocks noChangeShapeType="1"/>
            </p:cNvSpPr>
            <p:nvPr/>
          </p:nvSpPr>
          <p:spPr bwMode="auto">
            <a:xfrm>
              <a:off x="4944" y="2490"/>
              <a:ext cx="1" cy="632"/>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09" name="Rectangle 53"/>
            <p:cNvSpPr>
              <a:spLocks noChangeArrowheads="1"/>
            </p:cNvSpPr>
            <p:nvPr/>
          </p:nvSpPr>
          <p:spPr bwMode="auto">
            <a:xfrm>
              <a:off x="1456" y="3183"/>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北京</a:t>
              </a:r>
              <a:endParaRPr kumimoji="1" lang="zh-CN" altLang="en-US" sz="2800" b="1">
                <a:solidFill>
                  <a:prstClr val="black"/>
                </a:solidFill>
                <a:latin typeface="Times New Roman" panose="02020603050405020304" pitchFamily="18" charset="0"/>
              </a:endParaRPr>
            </a:p>
          </p:txBody>
        </p:sp>
        <p:sp>
          <p:nvSpPr>
            <p:cNvPr id="19510" name="Rectangle 54"/>
            <p:cNvSpPr>
              <a:spLocks noChangeArrowheads="1"/>
            </p:cNvSpPr>
            <p:nvPr/>
          </p:nvSpPr>
          <p:spPr bwMode="auto">
            <a:xfrm>
              <a:off x="1884" y="3176"/>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11" name="Rectangle 55"/>
            <p:cNvSpPr>
              <a:spLocks noChangeArrowheads="1"/>
            </p:cNvSpPr>
            <p:nvPr/>
          </p:nvSpPr>
          <p:spPr bwMode="auto">
            <a:xfrm>
              <a:off x="2892" y="3173"/>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400</a:t>
              </a:r>
              <a:endParaRPr kumimoji="1" lang="en-US" altLang="zh-CN" sz="2800" b="1">
                <a:solidFill>
                  <a:prstClr val="black"/>
                </a:solidFill>
                <a:latin typeface="Times New Roman" panose="02020603050405020304" pitchFamily="18" charset="0"/>
              </a:endParaRPr>
            </a:p>
          </p:txBody>
        </p:sp>
        <p:sp>
          <p:nvSpPr>
            <p:cNvPr id="19512" name="Rectangle 56"/>
            <p:cNvSpPr>
              <a:spLocks noChangeArrowheads="1"/>
            </p:cNvSpPr>
            <p:nvPr/>
          </p:nvSpPr>
          <p:spPr bwMode="auto">
            <a:xfrm>
              <a:off x="3213" y="3173"/>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13" name="Rectangle 57"/>
            <p:cNvSpPr>
              <a:spLocks noChangeArrowheads="1"/>
            </p:cNvSpPr>
            <p:nvPr/>
          </p:nvSpPr>
          <p:spPr bwMode="auto">
            <a:xfrm>
              <a:off x="4139" y="3173"/>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800</a:t>
              </a:r>
              <a:endParaRPr kumimoji="1" lang="en-US" altLang="zh-CN" sz="2800" b="1">
                <a:solidFill>
                  <a:prstClr val="black"/>
                </a:solidFill>
                <a:latin typeface="Times New Roman" panose="02020603050405020304" pitchFamily="18" charset="0"/>
              </a:endParaRPr>
            </a:p>
          </p:txBody>
        </p:sp>
        <p:sp>
          <p:nvSpPr>
            <p:cNvPr id="19514" name="Rectangle 58"/>
            <p:cNvSpPr>
              <a:spLocks noChangeArrowheads="1"/>
            </p:cNvSpPr>
            <p:nvPr/>
          </p:nvSpPr>
          <p:spPr bwMode="auto">
            <a:xfrm>
              <a:off x="4460" y="3173"/>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15" name="Rectangle 59"/>
            <p:cNvSpPr>
              <a:spLocks noChangeArrowheads="1"/>
            </p:cNvSpPr>
            <p:nvPr/>
          </p:nvSpPr>
          <p:spPr bwMode="auto">
            <a:xfrm>
              <a:off x="884" y="3122"/>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16" name="Line 60"/>
            <p:cNvSpPr>
              <a:spLocks noChangeShapeType="1"/>
            </p:cNvSpPr>
            <p:nvPr/>
          </p:nvSpPr>
          <p:spPr bwMode="auto">
            <a:xfrm>
              <a:off x="884" y="3122"/>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17" name="Line 61"/>
            <p:cNvSpPr>
              <a:spLocks noChangeShapeType="1"/>
            </p:cNvSpPr>
            <p:nvPr/>
          </p:nvSpPr>
          <p:spPr bwMode="auto">
            <a:xfrm>
              <a:off x="884" y="3122"/>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18" name="Rectangle 62"/>
            <p:cNvSpPr>
              <a:spLocks noChangeArrowheads="1"/>
            </p:cNvSpPr>
            <p:nvPr/>
          </p:nvSpPr>
          <p:spPr bwMode="auto">
            <a:xfrm>
              <a:off x="893" y="3122"/>
              <a:ext cx="1554"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19" name="Line 63"/>
            <p:cNvSpPr>
              <a:spLocks noChangeShapeType="1"/>
            </p:cNvSpPr>
            <p:nvPr/>
          </p:nvSpPr>
          <p:spPr bwMode="auto">
            <a:xfrm>
              <a:off x="893" y="3122"/>
              <a:ext cx="155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0" name="Rectangle 64"/>
            <p:cNvSpPr>
              <a:spLocks noChangeArrowheads="1"/>
            </p:cNvSpPr>
            <p:nvPr/>
          </p:nvSpPr>
          <p:spPr bwMode="auto">
            <a:xfrm>
              <a:off x="2447" y="3122"/>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21" name="Line 65"/>
            <p:cNvSpPr>
              <a:spLocks noChangeShapeType="1"/>
            </p:cNvSpPr>
            <p:nvPr/>
          </p:nvSpPr>
          <p:spPr bwMode="auto">
            <a:xfrm>
              <a:off x="2447" y="3122"/>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2" name="Line 66"/>
            <p:cNvSpPr>
              <a:spLocks noChangeShapeType="1"/>
            </p:cNvSpPr>
            <p:nvPr/>
          </p:nvSpPr>
          <p:spPr bwMode="auto">
            <a:xfrm>
              <a:off x="2447" y="3122"/>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3" name="Rectangle 67"/>
            <p:cNvSpPr>
              <a:spLocks noChangeArrowheads="1"/>
            </p:cNvSpPr>
            <p:nvPr/>
          </p:nvSpPr>
          <p:spPr bwMode="auto">
            <a:xfrm>
              <a:off x="2456" y="3122"/>
              <a:ext cx="1196"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24" name="Line 68"/>
            <p:cNvSpPr>
              <a:spLocks noChangeShapeType="1"/>
            </p:cNvSpPr>
            <p:nvPr/>
          </p:nvSpPr>
          <p:spPr bwMode="auto">
            <a:xfrm>
              <a:off x="2456" y="3122"/>
              <a:ext cx="1196"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5" name="Rectangle 69"/>
            <p:cNvSpPr>
              <a:spLocks noChangeArrowheads="1"/>
            </p:cNvSpPr>
            <p:nvPr/>
          </p:nvSpPr>
          <p:spPr bwMode="auto">
            <a:xfrm>
              <a:off x="3652" y="3122"/>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26" name="Line 70"/>
            <p:cNvSpPr>
              <a:spLocks noChangeShapeType="1"/>
            </p:cNvSpPr>
            <p:nvPr/>
          </p:nvSpPr>
          <p:spPr bwMode="auto">
            <a:xfrm>
              <a:off x="3652" y="3122"/>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7" name="Line 71"/>
            <p:cNvSpPr>
              <a:spLocks noChangeShapeType="1"/>
            </p:cNvSpPr>
            <p:nvPr/>
          </p:nvSpPr>
          <p:spPr bwMode="auto">
            <a:xfrm>
              <a:off x="3652" y="3122"/>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28" name="Rectangle 72"/>
            <p:cNvSpPr>
              <a:spLocks noChangeArrowheads="1"/>
            </p:cNvSpPr>
            <p:nvPr/>
          </p:nvSpPr>
          <p:spPr bwMode="auto">
            <a:xfrm>
              <a:off x="3661" y="3122"/>
              <a:ext cx="1283"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29" name="Line 73"/>
            <p:cNvSpPr>
              <a:spLocks noChangeShapeType="1"/>
            </p:cNvSpPr>
            <p:nvPr/>
          </p:nvSpPr>
          <p:spPr bwMode="auto">
            <a:xfrm>
              <a:off x="3661" y="3122"/>
              <a:ext cx="1283"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0" name="Rectangle 74"/>
            <p:cNvSpPr>
              <a:spLocks noChangeArrowheads="1"/>
            </p:cNvSpPr>
            <p:nvPr/>
          </p:nvSpPr>
          <p:spPr bwMode="auto">
            <a:xfrm>
              <a:off x="4944" y="3122"/>
              <a:ext cx="10"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31" name="Line 75"/>
            <p:cNvSpPr>
              <a:spLocks noChangeShapeType="1"/>
            </p:cNvSpPr>
            <p:nvPr/>
          </p:nvSpPr>
          <p:spPr bwMode="auto">
            <a:xfrm>
              <a:off x="4944" y="3122"/>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2" name="Line 76"/>
            <p:cNvSpPr>
              <a:spLocks noChangeShapeType="1"/>
            </p:cNvSpPr>
            <p:nvPr/>
          </p:nvSpPr>
          <p:spPr bwMode="auto">
            <a:xfrm>
              <a:off x="4944" y="3122"/>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3" name="Rectangle 77"/>
            <p:cNvSpPr>
              <a:spLocks noChangeArrowheads="1"/>
            </p:cNvSpPr>
            <p:nvPr/>
          </p:nvSpPr>
          <p:spPr bwMode="auto">
            <a:xfrm>
              <a:off x="884" y="3132"/>
              <a:ext cx="9" cy="316"/>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34" name="Line 78"/>
            <p:cNvSpPr>
              <a:spLocks noChangeShapeType="1"/>
            </p:cNvSpPr>
            <p:nvPr/>
          </p:nvSpPr>
          <p:spPr bwMode="auto">
            <a:xfrm>
              <a:off x="884" y="3132"/>
              <a:ext cx="1" cy="31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5" name="Rectangle 79"/>
            <p:cNvSpPr>
              <a:spLocks noChangeArrowheads="1"/>
            </p:cNvSpPr>
            <p:nvPr/>
          </p:nvSpPr>
          <p:spPr bwMode="auto">
            <a:xfrm>
              <a:off x="2447" y="3132"/>
              <a:ext cx="9" cy="316"/>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36" name="Line 80"/>
            <p:cNvSpPr>
              <a:spLocks noChangeShapeType="1"/>
            </p:cNvSpPr>
            <p:nvPr/>
          </p:nvSpPr>
          <p:spPr bwMode="auto">
            <a:xfrm>
              <a:off x="2447" y="3132"/>
              <a:ext cx="1" cy="31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7" name="Rectangle 81"/>
            <p:cNvSpPr>
              <a:spLocks noChangeArrowheads="1"/>
            </p:cNvSpPr>
            <p:nvPr/>
          </p:nvSpPr>
          <p:spPr bwMode="auto">
            <a:xfrm>
              <a:off x="3652" y="3132"/>
              <a:ext cx="9" cy="316"/>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38" name="Line 82"/>
            <p:cNvSpPr>
              <a:spLocks noChangeShapeType="1"/>
            </p:cNvSpPr>
            <p:nvPr/>
          </p:nvSpPr>
          <p:spPr bwMode="auto">
            <a:xfrm>
              <a:off x="3652" y="3132"/>
              <a:ext cx="1" cy="31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39" name="Rectangle 83"/>
            <p:cNvSpPr>
              <a:spLocks noChangeArrowheads="1"/>
            </p:cNvSpPr>
            <p:nvPr/>
          </p:nvSpPr>
          <p:spPr bwMode="auto">
            <a:xfrm>
              <a:off x="4944" y="3132"/>
              <a:ext cx="10" cy="316"/>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40" name="Line 84"/>
            <p:cNvSpPr>
              <a:spLocks noChangeShapeType="1"/>
            </p:cNvSpPr>
            <p:nvPr/>
          </p:nvSpPr>
          <p:spPr bwMode="auto">
            <a:xfrm>
              <a:off x="4944" y="3132"/>
              <a:ext cx="1" cy="31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41" name="Rectangle 85"/>
            <p:cNvSpPr>
              <a:spLocks noChangeArrowheads="1"/>
            </p:cNvSpPr>
            <p:nvPr/>
          </p:nvSpPr>
          <p:spPr bwMode="auto">
            <a:xfrm>
              <a:off x="1456" y="3509"/>
              <a:ext cx="45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00"/>
                  </a:solidFill>
                  <a:latin typeface="宋体" panose="02010600030101010101" pitchFamily="2" charset="-122"/>
                </a:rPr>
                <a:t>上海</a:t>
              </a:r>
              <a:endParaRPr kumimoji="1" lang="zh-CN" altLang="en-US" sz="2800" b="1">
                <a:solidFill>
                  <a:prstClr val="black"/>
                </a:solidFill>
                <a:latin typeface="Times New Roman" panose="02020603050405020304" pitchFamily="18" charset="0"/>
              </a:endParaRPr>
            </a:p>
          </p:txBody>
        </p:sp>
        <p:sp>
          <p:nvSpPr>
            <p:cNvPr id="19542" name="Rectangle 86"/>
            <p:cNvSpPr>
              <a:spLocks noChangeArrowheads="1"/>
            </p:cNvSpPr>
            <p:nvPr/>
          </p:nvSpPr>
          <p:spPr bwMode="auto">
            <a:xfrm>
              <a:off x="1884" y="3502"/>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43" name="Rectangle 87"/>
            <p:cNvSpPr>
              <a:spLocks noChangeArrowheads="1"/>
            </p:cNvSpPr>
            <p:nvPr/>
          </p:nvSpPr>
          <p:spPr bwMode="auto">
            <a:xfrm>
              <a:off x="2892" y="3499"/>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300</a:t>
              </a:r>
              <a:endParaRPr kumimoji="1" lang="en-US" altLang="zh-CN" sz="2800" b="1">
                <a:solidFill>
                  <a:prstClr val="black"/>
                </a:solidFill>
                <a:latin typeface="Times New Roman" panose="02020603050405020304" pitchFamily="18" charset="0"/>
              </a:endParaRPr>
            </a:p>
          </p:txBody>
        </p:sp>
        <p:sp>
          <p:nvSpPr>
            <p:cNvPr id="19544" name="Rectangle 88"/>
            <p:cNvSpPr>
              <a:spLocks noChangeArrowheads="1"/>
            </p:cNvSpPr>
            <p:nvPr/>
          </p:nvSpPr>
          <p:spPr bwMode="auto">
            <a:xfrm>
              <a:off x="3213" y="3499"/>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45" name="Rectangle 89"/>
            <p:cNvSpPr>
              <a:spLocks noChangeArrowheads="1"/>
            </p:cNvSpPr>
            <p:nvPr/>
          </p:nvSpPr>
          <p:spPr bwMode="auto">
            <a:xfrm>
              <a:off x="4139" y="3499"/>
              <a:ext cx="3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500</a:t>
              </a:r>
              <a:endParaRPr kumimoji="1" lang="en-US" altLang="zh-CN" sz="2800" b="1">
                <a:solidFill>
                  <a:prstClr val="black"/>
                </a:solidFill>
                <a:latin typeface="Times New Roman" panose="02020603050405020304" pitchFamily="18" charset="0"/>
              </a:endParaRPr>
            </a:p>
          </p:txBody>
        </p:sp>
        <p:sp>
          <p:nvSpPr>
            <p:cNvPr id="19546" name="Rectangle 90"/>
            <p:cNvSpPr>
              <a:spLocks noChangeArrowheads="1"/>
            </p:cNvSpPr>
            <p:nvPr/>
          </p:nvSpPr>
          <p:spPr bwMode="auto">
            <a:xfrm>
              <a:off x="4460" y="3499"/>
              <a:ext cx="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000000"/>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sp>
          <p:nvSpPr>
            <p:cNvPr id="19547" name="Rectangle 91"/>
            <p:cNvSpPr>
              <a:spLocks noChangeArrowheads="1"/>
            </p:cNvSpPr>
            <p:nvPr/>
          </p:nvSpPr>
          <p:spPr bwMode="auto">
            <a:xfrm>
              <a:off x="884" y="3448"/>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48" name="Line 92"/>
            <p:cNvSpPr>
              <a:spLocks noChangeShapeType="1"/>
            </p:cNvSpPr>
            <p:nvPr/>
          </p:nvSpPr>
          <p:spPr bwMode="auto">
            <a:xfrm>
              <a:off x="884" y="3448"/>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49" name="Line 93"/>
            <p:cNvSpPr>
              <a:spLocks noChangeShapeType="1"/>
            </p:cNvSpPr>
            <p:nvPr/>
          </p:nvSpPr>
          <p:spPr bwMode="auto">
            <a:xfrm>
              <a:off x="884" y="3448"/>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0" name="Rectangle 94"/>
            <p:cNvSpPr>
              <a:spLocks noChangeArrowheads="1"/>
            </p:cNvSpPr>
            <p:nvPr/>
          </p:nvSpPr>
          <p:spPr bwMode="auto">
            <a:xfrm>
              <a:off x="893" y="3448"/>
              <a:ext cx="1554"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51" name="Line 95"/>
            <p:cNvSpPr>
              <a:spLocks noChangeShapeType="1"/>
            </p:cNvSpPr>
            <p:nvPr/>
          </p:nvSpPr>
          <p:spPr bwMode="auto">
            <a:xfrm>
              <a:off x="893" y="3448"/>
              <a:ext cx="155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2" name="Rectangle 96"/>
            <p:cNvSpPr>
              <a:spLocks noChangeArrowheads="1"/>
            </p:cNvSpPr>
            <p:nvPr/>
          </p:nvSpPr>
          <p:spPr bwMode="auto">
            <a:xfrm>
              <a:off x="2447" y="3448"/>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53" name="Line 97"/>
            <p:cNvSpPr>
              <a:spLocks noChangeShapeType="1"/>
            </p:cNvSpPr>
            <p:nvPr/>
          </p:nvSpPr>
          <p:spPr bwMode="auto">
            <a:xfrm>
              <a:off x="2447" y="3448"/>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4" name="Line 98"/>
            <p:cNvSpPr>
              <a:spLocks noChangeShapeType="1"/>
            </p:cNvSpPr>
            <p:nvPr/>
          </p:nvSpPr>
          <p:spPr bwMode="auto">
            <a:xfrm>
              <a:off x="2447" y="3448"/>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5" name="Rectangle 99"/>
            <p:cNvSpPr>
              <a:spLocks noChangeArrowheads="1"/>
            </p:cNvSpPr>
            <p:nvPr/>
          </p:nvSpPr>
          <p:spPr bwMode="auto">
            <a:xfrm>
              <a:off x="2456" y="3448"/>
              <a:ext cx="1196"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56" name="Line 100"/>
            <p:cNvSpPr>
              <a:spLocks noChangeShapeType="1"/>
            </p:cNvSpPr>
            <p:nvPr/>
          </p:nvSpPr>
          <p:spPr bwMode="auto">
            <a:xfrm>
              <a:off x="2456" y="3448"/>
              <a:ext cx="1196"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7" name="Rectangle 101"/>
            <p:cNvSpPr>
              <a:spLocks noChangeArrowheads="1"/>
            </p:cNvSpPr>
            <p:nvPr/>
          </p:nvSpPr>
          <p:spPr bwMode="auto">
            <a:xfrm>
              <a:off x="3652" y="3448"/>
              <a:ext cx="9"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58" name="Line 102"/>
            <p:cNvSpPr>
              <a:spLocks noChangeShapeType="1"/>
            </p:cNvSpPr>
            <p:nvPr/>
          </p:nvSpPr>
          <p:spPr bwMode="auto">
            <a:xfrm>
              <a:off x="3652" y="3448"/>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59" name="Line 103"/>
            <p:cNvSpPr>
              <a:spLocks noChangeShapeType="1"/>
            </p:cNvSpPr>
            <p:nvPr/>
          </p:nvSpPr>
          <p:spPr bwMode="auto">
            <a:xfrm>
              <a:off x="3652" y="3448"/>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0" name="Rectangle 104"/>
            <p:cNvSpPr>
              <a:spLocks noChangeArrowheads="1"/>
            </p:cNvSpPr>
            <p:nvPr/>
          </p:nvSpPr>
          <p:spPr bwMode="auto">
            <a:xfrm>
              <a:off x="3661" y="3448"/>
              <a:ext cx="1283"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61" name="Line 105"/>
            <p:cNvSpPr>
              <a:spLocks noChangeShapeType="1"/>
            </p:cNvSpPr>
            <p:nvPr/>
          </p:nvSpPr>
          <p:spPr bwMode="auto">
            <a:xfrm>
              <a:off x="3661" y="3448"/>
              <a:ext cx="1283"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2" name="Rectangle 106"/>
            <p:cNvSpPr>
              <a:spLocks noChangeArrowheads="1"/>
            </p:cNvSpPr>
            <p:nvPr/>
          </p:nvSpPr>
          <p:spPr bwMode="auto">
            <a:xfrm>
              <a:off x="4944" y="3448"/>
              <a:ext cx="10" cy="1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63" name="Line 107"/>
            <p:cNvSpPr>
              <a:spLocks noChangeShapeType="1"/>
            </p:cNvSpPr>
            <p:nvPr/>
          </p:nvSpPr>
          <p:spPr bwMode="auto">
            <a:xfrm>
              <a:off x="4944" y="3448"/>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4" name="Line 108"/>
            <p:cNvSpPr>
              <a:spLocks noChangeShapeType="1"/>
            </p:cNvSpPr>
            <p:nvPr/>
          </p:nvSpPr>
          <p:spPr bwMode="auto">
            <a:xfrm>
              <a:off x="4944" y="3448"/>
              <a:ext cx="1" cy="1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5" name="Rectangle 109"/>
            <p:cNvSpPr>
              <a:spLocks noChangeArrowheads="1"/>
            </p:cNvSpPr>
            <p:nvPr/>
          </p:nvSpPr>
          <p:spPr bwMode="auto">
            <a:xfrm>
              <a:off x="884" y="3458"/>
              <a:ext cx="9" cy="31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66" name="Line 110"/>
            <p:cNvSpPr>
              <a:spLocks noChangeShapeType="1"/>
            </p:cNvSpPr>
            <p:nvPr/>
          </p:nvSpPr>
          <p:spPr bwMode="auto">
            <a:xfrm>
              <a:off x="884" y="3458"/>
              <a:ext cx="1" cy="31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7" name="Rectangle 111"/>
            <p:cNvSpPr>
              <a:spLocks noChangeArrowheads="1"/>
            </p:cNvSpPr>
            <p:nvPr/>
          </p:nvSpPr>
          <p:spPr bwMode="auto">
            <a:xfrm>
              <a:off x="884" y="3777"/>
              <a:ext cx="9"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68" name="Line 112"/>
            <p:cNvSpPr>
              <a:spLocks noChangeShapeType="1"/>
            </p:cNvSpPr>
            <p:nvPr/>
          </p:nvSpPr>
          <p:spPr bwMode="auto">
            <a:xfrm>
              <a:off x="884" y="3777"/>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69" name="Line 113"/>
            <p:cNvSpPr>
              <a:spLocks noChangeShapeType="1"/>
            </p:cNvSpPr>
            <p:nvPr/>
          </p:nvSpPr>
          <p:spPr bwMode="auto">
            <a:xfrm>
              <a:off x="884"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0" name="Rectangle 114"/>
            <p:cNvSpPr>
              <a:spLocks noChangeArrowheads="1"/>
            </p:cNvSpPr>
            <p:nvPr/>
          </p:nvSpPr>
          <p:spPr bwMode="auto">
            <a:xfrm>
              <a:off x="884" y="3777"/>
              <a:ext cx="9"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71" name="Line 115"/>
            <p:cNvSpPr>
              <a:spLocks noChangeShapeType="1"/>
            </p:cNvSpPr>
            <p:nvPr/>
          </p:nvSpPr>
          <p:spPr bwMode="auto">
            <a:xfrm>
              <a:off x="884" y="3777"/>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2" name="Line 116"/>
            <p:cNvSpPr>
              <a:spLocks noChangeShapeType="1"/>
            </p:cNvSpPr>
            <p:nvPr/>
          </p:nvSpPr>
          <p:spPr bwMode="auto">
            <a:xfrm>
              <a:off x="884"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3" name="Rectangle 117"/>
            <p:cNvSpPr>
              <a:spLocks noChangeArrowheads="1"/>
            </p:cNvSpPr>
            <p:nvPr/>
          </p:nvSpPr>
          <p:spPr bwMode="auto">
            <a:xfrm>
              <a:off x="893" y="3777"/>
              <a:ext cx="1554"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74" name="Line 118"/>
            <p:cNvSpPr>
              <a:spLocks noChangeShapeType="1"/>
            </p:cNvSpPr>
            <p:nvPr/>
          </p:nvSpPr>
          <p:spPr bwMode="auto">
            <a:xfrm>
              <a:off x="893" y="3777"/>
              <a:ext cx="1554"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5" name="Rectangle 119"/>
            <p:cNvSpPr>
              <a:spLocks noChangeArrowheads="1"/>
            </p:cNvSpPr>
            <p:nvPr/>
          </p:nvSpPr>
          <p:spPr bwMode="auto">
            <a:xfrm>
              <a:off x="2447" y="3458"/>
              <a:ext cx="9" cy="31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76" name="Line 120"/>
            <p:cNvSpPr>
              <a:spLocks noChangeShapeType="1"/>
            </p:cNvSpPr>
            <p:nvPr/>
          </p:nvSpPr>
          <p:spPr bwMode="auto">
            <a:xfrm>
              <a:off x="2447" y="3458"/>
              <a:ext cx="1" cy="31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7" name="Rectangle 121"/>
            <p:cNvSpPr>
              <a:spLocks noChangeArrowheads="1"/>
            </p:cNvSpPr>
            <p:nvPr/>
          </p:nvSpPr>
          <p:spPr bwMode="auto">
            <a:xfrm>
              <a:off x="2447" y="3777"/>
              <a:ext cx="9"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78" name="Line 122"/>
            <p:cNvSpPr>
              <a:spLocks noChangeShapeType="1"/>
            </p:cNvSpPr>
            <p:nvPr/>
          </p:nvSpPr>
          <p:spPr bwMode="auto">
            <a:xfrm>
              <a:off x="2447" y="3777"/>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79" name="Line 123"/>
            <p:cNvSpPr>
              <a:spLocks noChangeShapeType="1"/>
            </p:cNvSpPr>
            <p:nvPr/>
          </p:nvSpPr>
          <p:spPr bwMode="auto">
            <a:xfrm>
              <a:off x="2447"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0" name="Rectangle 124"/>
            <p:cNvSpPr>
              <a:spLocks noChangeArrowheads="1"/>
            </p:cNvSpPr>
            <p:nvPr/>
          </p:nvSpPr>
          <p:spPr bwMode="auto">
            <a:xfrm>
              <a:off x="2456" y="3777"/>
              <a:ext cx="1196"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81" name="Line 125"/>
            <p:cNvSpPr>
              <a:spLocks noChangeShapeType="1"/>
            </p:cNvSpPr>
            <p:nvPr/>
          </p:nvSpPr>
          <p:spPr bwMode="auto">
            <a:xfrm>
              <a:off x="2456" y="3777"/>
              <a:ext cx="1196"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2" name="Rectangle 126"/>
            <p:cNvSpPr>
              <a:spLocks noChangeArrowheads="1"/>
            </p:cNvSpPr>
            <p:nvPr/>
          </p:nvSpPr>
          <p:spPr bwMode="auto">
            <a:xfrm>
              <a:off x="3652" y="3458"/>
              <a:ext cx="9" cy="31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83" name="Line 127"/>
            <p:cNvSpPr>
              <a:spLocks noChangeShapeType="1"/>
            </p:cNvSpPr>
            <p:nvPr/>
          </p:nvSpPr>
          <p:spPr bwMode="auto">
            <a:xfrm>
              <a:off x="3652" y="3458"/>
              <a:ext cx="1" cy="31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4" name="Rectangle 128"/>
            <p:cNvSpPr>
              <a:spLocks noChangeArrowheads="1"/>
            </p:cNvSpPr>
            <p:nvPr/>
          </p:nvSpPr>
          <p:spPr bwMode="auto">
            <a:xfrm>
              <a:off x="3652" y="3777"/>
              <a:ext cx="9"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85" name="Line 129"/>
            <p:cNvSpPr>
              <a:spLocks noChangeShapeType="1"/>
            </p:cNvSpPr>
            <p:nvPr/>
          </p:nvSpPr>
          <p:spPr bwMode="auto">
            <a:xfrm>
              <a:off x="3652" y="3777"/>
              <a:ext cx="9"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6" name="Line 130"/>
            <p:cNvSpPr>
              <a:spLocks noChangeShapeType="1"/>
            </p:cNvSpPr>
            <p:nvPr/>
          </p:nvSpPr>
          <p:spPr bwMode="auto">
            <a:xfrm>
              <a:off x="3652"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7" name="Rectangle 131"/>
            <p:cNvSpPr>
              <a:spLocks noChangeArrowheads="1"/>
            </p:cNvSpPr>
            <p:nvPr/>
          </p:nvSpPr>
          <p:spPr bwMode="auto">
            <a:xfrm>
              <a:off x="3661" y="3777"/>
              <a:ext cx="1283"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88" name="Line 132"/>
            <p:cNvSpPr>
              <a:spLocks noChangeShapeType="1"/>
            </p:cNvSpPr>
            <p:nvPr/>
          </p:nvSpPr>
          <p:spPr bwMode="auto">
            <a:xfrm>
              <a:off x="3661" y="3777"/>
              <a:ext cx="1283"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89" name="Rectangle 133"/>
            <p:cNvSpPr>
              <a:spLocks noChangeArrowheads="1"/>
            </p:cNvSpPr>
            <p:nvPr/>
          </p:nvSpPr>
          <p:spPr bwMode="auto">
            <a:xfrm>
              <a:off x="4944" y="3458"/>
              <a:ext cx="10" cy="31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90" name="Line 134"/>
            <p:cNvSpPr>
              <a:spLocks noChangeShapeType="1"/>
            </p:cNvSpPr>
            <p:nvPr/>
          </p:nvSpPr>
          <p:spPr bwMode="auto">
            <a:xfrm>
              <a:off x="4944" y="3458"/>
              <a:ext cx="1" cy="31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91" name="Rectangle 135"/>
            <p:cNvSpPr>
              <a:spLocks noChangeArrowheads="1"/>
            </p:cNvSpPr>
            <p:nvPr/>
          </p:nvSpPr>
          <p:spPr bwMode="auto">
            <a:xfrm>
              <a:off x="4944" y="3777"/>
              <a:ext cx="10"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92" name="Line 136"/>
            <p:cNvSpPr>
              <a:spLocks noChangeShapeType="1"/>
            </p:cNvSpPr>
            <p:nvPr/>
          </p:nvSpPr>
          <p:spPr bwMode="auto">
            <a:xfrm>
              <a:off x="4944" y="3777"/>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93" name="Line 137"/>
            <p:cNvSpPr>
              <a:spLocks noChangeShapeType="1"/>
            </p:cNvSpPr>
            <p:nvPr/>
          </p:nvSpPr>
          <p:spPr bwMode="auto">
            <a:xfrm>
              <a:off x="4944"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94" name="Rectangle 138"/>
            <p:cNvSpPr>
              <a:spLocks noChangeArrowheads="1"/>
            </p:cNvSpPr>
            <p:nvPr/>
          </p:nvSpPr>
          <p:spPr bwMode="auto">
            <a:xfrm>
              <a:off x="4944" y="3777"/>
              <a:ext cx="10" cy="9"/>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19595" name="Line 139"/>
            <p:cNvSpPr>
              <a:spLocks noChangeShapeType="1"/>
            </p:cNvSpPr>
            <p:nvPr/>
          </p:nvSpPr>
          <p:spPr bwMode="auto">
            <a:xfrm>
              <a:off x="4944" y="3777"/>
              <a:ext cx="1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96" name="Line 140"/>
            <p:cNvSpPr>
              <a:spLocks noChangeShapeType="1"/>
            </p:cNvSpPr>
            <p:nvPr/>
          </p:nvSpPr>
          <p:spPr bwMode="auto">
            <a:xfrm>
              <a:off x="4944" y="3777"/>
              <a:ext cx="1" cy="9"/>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9597" name="Line 141"/>
            <p:cNvSpPr>
              <a:spLocks noChangeShapeType="1"/>
            </p:cNvSpPr>
            <p:nvPr/>
          </p:nvSpPr>
          <p:spPr bwMode="auto">
            <a:xfrm flipH="1" flipV="1">
              <a:off x="864" y="2524"/>
              <a:ext cx="1551" cy="576"/>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9598" name="Text Box 144"/>
          <p:cNvSpPr txBox="1">
            <a:spLocks noChangeArrowheads="1"/>
          </p:cNvSpPr>
          <p:nvPr/>
        </p:nvSpPr>
        <p:spPr bwMode="auto">
          <a:xfrm>
            <a:off x="441325" y="217488"/>
            <a:ext cx="1816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0000"/>
                </a:solidFill>
                <a:latin typeface="Times New Roman" panose="02020603050405020304" pitchFamily="18" charset="0"/>
                <a:ea typeface="方正舒体" pitchFamily="2" charset="-122"/>
              </a:rPr>
              <a:t>练一练：</a:t>
            </a:r>
          </a:p>
        </p:txBody>
      </p:sp>
    </p:spTree>
    <p:extLst>
      <p:ext uri="{BB962C8B-B14F-4D97-AF65-F5344CB8AC3E}">
        <p14:creationId xmlns:p14="http://schemas.microsoft.com/office/powerpoint/2010/main" val="40437111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8" name="Text Box 18"/>
          <p:cNvSpPr txBox="1">
            <a:spLocks noChangeArrowheads="1"/>
          </p:cNvSpPr>
          <p:nvPr/>
        </p:nvSpPr>
        <p:spPr bwMode="auto">
          <a:xfrm rot="2280000">
            <a:off x="3048000" y="22860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imes New Roman" panose="02020603050405020304" pitchFamily="18" charset="0"/>
              </a:rPr>
              <a:t>400</a:t>
            </a:r>
            <a:r>
              <a:rPr kumimoji="1" lang="zh-CN" altLang="en-US" sz="3600" b="1">
                <a:solidFill>
                  <a:prstClr val="black"/>
                </a:solidFill>
                <a:latin typeface="Times New Roman" panose="02020603050405020304" pitchFamily="18" charset="0"/>
              </a:rPr>
              <a:t>元</a:t>
            </a:r>
          </a:p>
        </p:txBody>
      </p:sp>
      <p:sp>
        <p:nvSpPr>
          <p:cNvPr id="5143" name="Text Box 23"/>
          <p:cNvSpPr txBox="1">
            <a:spLocks noChangeArrowheads="1"/>
          </p:cNvSpPr>
          <p:nvPr/>
        </p:nvSpPr>
        <p:spPr bwMode="auto">
          <a:xfrm rot="2040000">
            <a:off x="2276475" y="1985963"/>
            <a:ext cx="28575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00"/>
                </a:solidFill>
                <a:latin typeface="Times New Roman" panose="02020603050405020304" pitchFamily="18" charset="0"/>
              </a:rPr>
              <a:t> 400(10-x)</a:t>
            </a:r>
            <a:r>
              <a:rPr kumimoji="1" lang="zh-CN" altLang="en-US" sz="3600" b="1">
                <a:solidFill>
                  <a:srgbClr val="FF0000"/>
                </a:solidFill>
                <a:latin typeface="Times New Roman" panose="02020603050405020304" pitchFamily="18" charset="0"/>
              </a:rPr>
              <a:t>元</a:t>
            </a:r>
          </a:p>
        </p:txBody>
      </p:sp>
      <p:sp>
        <p:nvSpPr>
          <p:cNvPr id="20484" name="Oval 2"/>
          <p:cNvSpPr>
            <a:spLocks noChangeArrowheads="1"/>
          </p:cNvSpPr>
          <p:nvPr/>
        </p:nvSpPr>
        <p:spPr bwMode="auto">
          <a:xfrm>
            <a:off x="762000" y="228600"/>
            <a:ext cx="2209800" cy="1524000"/>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20485" name="Text Box 3"/>
          <p:cNvSpPr txBox="1">
            <a:spLocks noChangeArrowheads="1"/>
          </p:cNvSpPr>
          <p:nvPr/>
        </p:nvSpPr>
        <p:spPr bwMode="auto">
          <a:xfrm>
            <a:off x="1066800" y="228600"/>
            <a:ext cx="2133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Times New Roman" panose="02020603050405020304" pitchFamily="18" charset="0"/>
              </a:rPr>
              <a:t>北京</a:t>
            </a:r>
          </a:p>
        </p:txBody>
      </p:sp>
      <p:sp>
        <p:nvSpPr>
          <p:cNvPr id="20486" name="Oval 4"/>
          <p:cNvSpPr>
            <a:spLocks noChangeArrowheads="1"/>
          </p:cNvSpPr>
          <p:nvPr/>
        </p:nvSpPr>
        <p:spPr bwMode="auto">
          <a:xfrm>
            <a:off x="5791200" y="228600"/>
            <a:ext cx="2209800" cy="1524000"/>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20487" name="Oval 5"/>
          <p:cNvSpPr>
            <a:spLocks noChangeArrowheads="1"/>
          </p:cNvSpPr>
          <p:nvPr/>
        </p:nvSpPr>
        <p:spPr bwMode="auto">
          <a:xfrm>
            <a:off x="838200" y="4343400"/>
            <a:ext cx="2209800" cy="1524000"/>
          </a:xfrm>
          <a:prstGeom prst="ellipse">
            <a:avLst/>
          </a:prstGeom>
          <a:solidFill>
            <a:srgbClr val="FF00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20488" name="Oval 6"/>
          <p:cNvSpPr>
            <a:spLocks noChangeArrowheads="1"/>
          </p:cNvSpPr>
          <p:nvPr/>
        </p:nvSpPr>
        <p:spPr bwMode="auto">
          <a:xfrm>
            <a:off x="5791200" y="4343400"/>
            <a:ext cx="2209800" cy="1524000"/>
          </a:xfrm>
          <a:prstGeom prst="ellipse">
            <a:avLst/>
          </a:prstGeom>
          <a:solidFill>
            <a:srgbClr val="FF00FF"/>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solidFill>
                <a:prstClr val="black"/>
              </a:solidFill>
              <a:latin typeface="Times New Roman" panose="02020603050405020304" pitchFamily="18" charset="0"/>
            </a:endParaRPr>
          </a:p>
        </p:txBody>
      </p:sp>
      <p:sp>
        <p:nvSpPr>
          <p:cNvPr id="20489" name="Text Box 7"/>
          <p:cNvSpPr txBox="1">
            <a:spLocks noChangeArrowheads="1"/>
          </p:cNvSpPr>
          <p:nvPr/>
        </p:nvSpPr>
        <p:spPr bwMode="auto">
          <a:xfrm>
            <a:off x="6019800" y="228600"/>
            <a:ext cx="1676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Times New Roman" panose="02020603050405020304" pitchFamily="18" charset="0"/>
              </a:rPr>
              <a:t>上海</a:t>
            </a:r>
          </a:p>
        </p:txBody>
      </p:sp>
      <p:sp>
        <p:nvSpPr>
          <p:cNvPr id="20490" name="Text Box 8"/>
          <p:cNvSpPr txBox="1">
            <a:spLocks noChangeArrowheads="1"/>
          </p:cNvSpPr>
          <p:nvPr/>
        </p:nvSpPr>
        <p:spPr bwMode="auto">
          <a:xfrm>
            <a:off x="1143000" y="4419600"/>
            <a:ext cx="3048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Times New Roman" panose="02020603050405020304" pitchFamily="18" charset="0"/>
              </a:rPr>
              <a:t>重庆</a:t>
            </a:r>
          </a:p>
        </p:txBody>
      </p:sp>
      <p:sp>
        <p:nvSpPr>
          <p:cNvPr id="20491" name="Text Box 9"/>
          <p:cNvSpPr txBox="1">
            <a:spLocks noChangeArrowheads="1"/>
          </p:cNvSpPr>
          <p:nvPr/>
        </p:nvSpPr>
        <p:spPr bwMode="auto">
          <a:xfrm>
            <a:off x="6096000" y="4495800"/>
            <a:ext cx="2286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Times New Roman" panose="02020603050405020304" pitchFamily="18" charset="0"/>
              </a:rPr>
              <a:t>武汉</a:t>
            </a:r>
          </a:p>
        </p:txBody>
      </p:sp>
      <p:sp>
        <p:nvSpPr>
          <p:cNvPr id="20492" name="Text Box 10"/>
          <p:cNvSpPr txBox="1">
            <a:spLocks noChangeArrowheads="1"/>
          </p:cNvSpPr>
          <p:nvPr/>
        </p:nvSpPr>
        <p:spPr bwMode="auto">
          <a:xfrm>
            <a:off x="1219200" y="914400"/>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5400" b="1">
                <a:solidFill>
                  <a:prstClr val="black"/>
                </a:solidFill>
                <a:latin typeface="华文新魏" pitchFamily="2" charset="-122"/>
                <a:ea typeface="华文新魏" pitchFamily="2" charset="-122"/>
              </a:rPr>
              <a:t>10</a:t>
            </a:r>
            <a:r>
              <a:rPr kumimoji="1" lang="zh-CN" altLang="en-US" sz="5400" b="1">
                <a:solidFill>
                  <a:prstClr val="black"/>
                </a:solidFill>
                <a:latin typeface="华文新魏" pitchFamily="2" charset="-122"/>
                <a:ea typeface="华文新魏" pitchFamily="2" charset="-122"/>
              </a:rPr>
              <a:t>台</a:t>
            </a:r>
          </a:p>
        </p:txBody>
      </p:sp>
      <p:sp>
        <p:nvSpPr>
          <p:cNvPr id="20493" name="Text Box 11"/>
          <p:cNvSpPr txBox="1">
            <a:spLocks noChangeArrowheads="1"/>
          </p:cNvSpPr>
          <p:nvPr/>
        </p:nvSpPr>
        <p:spPr bwMode="auto">
          <a:xfrm>
            <a:off x="6324600" y="914400"/>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5400" b="1">
                <a:solidFill>
                  <a:prstClr val="black"/>
                </a:solidFill>
                <a:latin typeface="华文新魏" pitchFamily="2" charset="-122"/>
                <a:ea typeface="华文新魏" pitchFamily="2" charset="-122"/>
              </a:rPr>
              <a:t>4</a:t>
            </a:r>
            <a:r>
              <a:rPr kumimoji="1" lang="zh-CN" altLang="en-US" sz="5400" b="1">
                <a:solidFill>
                  <a:prstClr val="black"/>
                </a:solidFill>
                <a:latin typeface="华文新魏" pitchFamily="2" charset="-122"/>
                <a:ea typeface="华文新魏" pitchFamily="2" charset="-122"/>
              </a:rPr>
              <a:t>台</a:t>
            </a:r>
          </a:p>
        </p:txBody>
      </p:sp>
      <p:sp>
        <p:nvSpPr>
          <p:cNvPr id="5132" name="Text Box 12"/>
          <p:cNvSpPr txBox="1">
            <a:spLocks noChangeArrowheads="1"/>
          </p:cNvSpPr>
          <p:nvPr/>
        </p:nvSpPr>
        <p:spPr bwMode="auto">
          <a:xfrm>
            <a:off x="533400" y="5638800"/>
            <a:ext cx="3124200" cy="9144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华文新魏" pitchFamily="2" charset="-122"/>
                <a:ea typeface="华文新魏" pitchFamily="2" charset="-122"/>
              </a:rPr>
              <a:t>需要</a:t>
            </a:r>
            <a:r>
              <a:rPr kumimoji="1" lang="en-US" altLang="zh-CN" sz="5400" b="1">
                <a:solidFill>
                  <a:prstClr val="black"/>
                </a:solidFill>
                <a:latin typeface="华文新魏" pitchFamily="2" charset="-122"/>
                <a:ea typeface="华文新魏" pitchFamily="2" charset="-122"/>
              </a:rPr>
              <a:t>8</a:t>
            </a:r>
            <a:r>
              <a:rPr kumimoji="1" lang="zh-CN" altLang="en-US" sz="5400" b="1">
                <a:solidFill>
                  <a:prstClr val="black"/>
                </a:solidFill>
                <a:latin typeface="华文新魏" pitchFamily="2" charset="-122"/>
                <a:ea typeface="华文新魏" pitchFamily="2" charset="-122"/>
              </a:rPr>
              <a:t>台</a:t>
            </a:r>
          </a:p>
        </p:txBody>
      </p:sp>
      <p:sp>
        <p:nvSpPr>
          <p:cNvPr id="5133" name="Text Box 13"/>
          <p:cNvSpPr txBox="1">
            <a:spLocks noChangeArrowheads="1"/>
          </p:cNvSpPr>
          <p:nvPr/>
        </p:nvSpPr>
        <p:spPr bwMode="auto">
          <a:xfrm>
            <a:off x="5562600" y="5562600"/>
            <a:ext cx="2743200" cy="91440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5400" b="1">
                <a:solidFill>
                  <a:prstClr val="black"/>
                </a:solidFill>
                <a:latin typeface="华文新魏" pitchFamily="2" charset="-122"/>
                <a:ea typeface="华文新魏" pitchFamily="2" charset="-122"/>
              </a:rPr>
              <a:t>需要</a:t>
            </a:r>
            <a:r>
              <a:rPr kumimoji="1" lang="en-US" altLang="zh-CN" sz="5400" b="1">
                <a:solidFill>
                  <a:prstClr val="black"/>
                </a:solidFill>
                <a:latin typeface="华文新魏" pitchFamily="2" charset="-122"/>
                <a:ea typeface="华文新魏" pitchFamily="2" charset="-122"/>
              </a:rPr>
              <a:t>6</a:t>
            </a:r>
            <a:r>
              <a:rPr kumimoji="1" lang="zh-CN" altLang="en-US" sz="5400" b="1">
                <a:solidFill>
                  <a:prstClr val="black"/>
                </a:solidFill>
                <a:latin typeface="华文新魏" pitchFamily="2" charset="-122"/>
                <a:ea typeface="华文新魏" pitchFamily="2" charset="-122"/>
              </a:rPr>
              <a:t>台</a:t>
            </a:r>
          </a:p>
        </p:txBody>
      </p:sp>
      <p:sp>
        <p:nvSpPr>
          <p:cNvPr id="5134" name="Line 14"/>
          <p:cNvSpPr>
            <a:spLocks noChangeShapeType="1"/>
          </p:cNvSpPr>
          <p:nvPr/>
        </p:nvSpPr>
        <p:spPr bwMode="auto">
          <a:xfrm>
            <a:off x="1828800" y="1905000"/>
            <a:ext cx="0" cy="2362200"/>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35" name="Text Box 15"/>
          <p:cNvSpPr txBox="1">
            <a:spLocks noChangeArrowheads="1"/>
          </p:cNvSpPr>
          <p:nvPr/>
        </p:nvSpPr>
        <p:spPr bwMode="auto">
          <a:xfrm rot="5400000">
            <a:off x="677863" y="2963862"/>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4000" b="1">
                <a:solidFill>
                  <a:prstClr val="black"/>
                </a:solidFill>
                <a:latin typeface="Times New Roman" panose="02020603050405020304" pitchFamily="18" charset="0"/>
              </a:rPr>
              <a:t>800</a:t>
            </a:r>
            <a:r>
              <a:rPr kumimoji="1" lang="zh-CN" altLang="en-US" sz="4000" b="1">
                <a:solidFill>
                  <a:prstClr val="black"/>
                </a:solidFill>
                <a:latin typeface="Times New Roman" panose="02020603050405020304" pitchFamily="18" charset="0"/>
              </a:rPr>
              <a:t>元</a:t>
            </a:r>
          </a:p>
        </p:txBody>
      </p:sp>
      <p:sp>
        <p:nvSpPr>
          <p:cNvPr id="5136" name="Line 16"/>
          <p:cNvSpPr>
            <a:spLocks noChangeShapeType="1"/>
          </p:cNvSpPr>
          <p:nvPr/>
        </p:nvSpPr>
        <p:spPr bwMode="auto">
          <a:xfrm flipH="1">
            <a:off x="2438400" y="1905000"/>
            <a:ext cx="4114800" cy="2362200"/>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37" name="Line 17"/>
          <p:cNvSpPr>
            <a:spLocks noChangeShapeType="1"/>
          </p:cNvSpPr>
          <p:nvPr/>
        </p:nvSpPr>
        <p:spPr bwMode="auto">
          <a:xfrm>
            <a:off x="2286000" y="1828800"/>
            <a:ext cx="3733800" cy="2514600"/>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39" name="Text Box 19"/>
          <p:cNvSpPr txBox="1">
            <a:spLocks noChangeArrowheads="1"/>
          </p:cNvSpPr>
          <p:nvPr/>
        </p:nvSpPr>
        <p:spPr bwMode="auto">
          <a:xfrm rot="-1800000">
            <a:off x="3048000" y="3581400"/>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66"/>
                </a:solidFill>
                <a:latin typeface="Times New Roman" panose="02020603050405020304" pitchFamily="18" charset="0"/>
              </a:rPr>
              <a:t>500</a:t>
            </a:r>
            <a:r>
              <a:rPr kumimoji="1" lang="zh-CN" altLang="en-US" sz="3600" b="1">
                <a:solidFill>
                  <a:srgbClr val="FF0066"/>
                </a:solidFill>
                <a:latin typeface="Times New Roman" panose="02020603050405020304" pitchFamily="18" charset="0"/>
              </a:rPr>
              <a:t>元</a:t>
            </a:r>
          </a:p>
        </p:txBody>
      </p:sp>
      <p:sp>
        <p:nvSpPr>
          <p:cNvPr id="5140" name="Line 20"/>
          <p:cNvSpPr>
            <a:spLocks noChangeShapeType="1"/>
          </p:cNvSpPr>
          <p:nvPr/>
        </p:nvSpPr>
        <p:spPr bwMode="auto">
          <a:xfrm>
            <a:off x="6934200" y="1905000"/>
            <a:ext cx="0" cy="2362200"/>
          </a:xfrm>
          <a:prstGeom prst="line">
            <a:avLst/>
          </a:prstGeom>
          <a:noFill/>
          <a:ln w="1270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41" name="Text Box 21"/>
          <p:cNvSpPr txBox="1">
            <a:spLocks noChangeArrowheads="1"/>
          </p:cNvSpPr>
          <p:nvPr/>
        </p:nvSpPr>
        <p:spPr bwMode="auto">
          <a:xfrm rot="5400000">
            <a:off x="6721475" y="2955925"/>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66"/>
                </a:solidFill>
                <a:latin typeface="Times New Roman" panose="02020603050405020304" pitchFamily="18" charset="0"/>
              </a:rPr>
              <a:t>300</a:t>
            </a:r>
            <a:r>
              <a:rPr kumimoji="1" lang="zh-CN" altLang="en-US" sz="3600" b="1">
                <a:solidFill>
                  <a:srgbClr val="FF0066"/>
                </a:solidFill>
                <a:latin typeface="Times New Roman" panose="02020603050405020304" pitchFamily="18" charset="0"/>
              </a:rPr>
              <a:t>元</a:t>
            </a:r>
          </a:p>
        </p:txBody>
      </p:sp>
      <p:sp>
        <p:nvSpPr>
          <p:cNvPr id="5142" name="Text Box 22"/>
          <p:cNvSpPr txBox="1">
            <a:spLocks noChangeArrowheads="1"/>
          </p:cNvSpPr>
          <p:nvPr/>
        </p:nvSpPr>
        <p:spPr bwMode="auto">
          <a:xfrm rot="5400000">
            <a:off x="388938" y="2692400"/>
            <a:ext cx="1981200" cy="7016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4000" b="1">
                <a:solidFill>
                  <a:srgbClr val="FF0000"/>
                </a:solidFill>
                <a:latin typeface="Times New Roman" panose="02020603050405020304" pitchFamily="18" charset="0"/>
              </a:rPr>
              <a:t> 800x</a:t>
            </a:r>
            <a:r>
              <a:rPr kumimoji="1" lang="zh-CN" altLang="en-US" sz="4000" b="1">
                <a:solidFill>
                  <a:srgbClr val="FF0000"/>
                </a:solidFill>
                <a:latin typeface="Times New Roman" panose="02020603050405020304" pitchFamily="18" charset="0"/>
              </a:rPr>
              <a:t>元</a:t>
            </a:r>
          </a:p>
        </p:txBody>
      </p:sp>
      <p:sp>
        <p:nvSpPr>
          <p:cNvPr id="5144" name="Text Box 24"/>
          <p:cNvSpPr txBox="1">
            <a:spLocks noChangeArrowheads="1"/>
          </p:cNvSpPr>
          <p:nvPr/>
        </p:nvSpPr>
        <p:spPr bwMode="auto">
          <a:xfrm rot="-1800000">
            <a:off x="2965450" y="3703638"/>
            <a:ext cx="15748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00"/>
                </a:solidFill>
                <a:latin typeface="Times New Roman" panose="02020603050405020304" pitchFamily="18" charset="0"/>
              </a:rPr>
              <a:t>500y</a:t>
            </a:r>
            <a:r>
              <a:rPr kumimoji="1" lang="zh-CN" altLang="en-US" sz="3600" b="1">
                <a:solidFill>
                  <a:srgbClr val="FF0000"/>
                </a:solidFill>
                <a:latin typeface="Times New Roman" panose="02020603050405020304" pitchFamily="18" charset="0"/>
              </a:rPr>
              <a:t>元</a:t>
            </a:r>
          </a:p>
        </p:txBody>
      </p:sp>
      <p:sp>
        <p:nvSpPr>
          <p:cNvPr id="5145" name="Text Box 25"/>
          <p:cNvSpPr txBox="1">
            <a:spLocks noChangeArrowheads="1"/>
          </p:cNvSpPr>
          <p:nvPr/>
        </p:nvSpPr>
        <p:spPr bwMode="auto">
          <a:xfrm rot="5400000">
            <a:off x="6197600" y="2689225"/>
            <a:ext cx="2362200" cy="6413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00"/>
                </a:solidFill>
                <a:latin typeface="Times New Roman" panose="02020603050405020304" pitchFamily="18" charset="0"/>
              </a:rPr>
              <a:t>300(4-y )</a:t>
            </a:r>
            <a:r>
              <a:rPr kumimoji="1" lang="zh-CN" altLang="en-US" sz="3600" b="1">
                <a:solidFill>
                  <a:srgbClr val="FF0000"/>
                </a:solidFill>
                <a:latin typeface="Times New Roman" panose="02020603050405020304" pitchFamily="18" charset="0"/>
              </a:rPr>
              <a:t>元</a:t>
            </a:r>
          </a:p>
        </p:txBody>
      </p:sp>
    </p:spTree>
    <p:extLst>
      <p:ext uri="{BB962C8B-B14F-4D97-AF65-F5344CB8AC3E}">
        <p14:creationId xmlns:p14="http://schemas.microsoft.com/office/powerpoint/2010/main" val="41028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32"/>
                                        </p:tgtEl>
                                        <p:attrNameLst>
                                          <p:attrName>style.visibility</p:attrName>
                                        </p:attrNameLst>
                                      </p:cBhvr>
                                      <p:to>
                                        <p:strVal val="visible"/>
                                      </p:to>
                                    </p:set>
                                    <p:anim calcmode="lin" valueType="num">
                                      <p:cBhvr additive="base">
                                        <p:cTn id="7" dur="500" fill="hold"/>
                                        <p:tgtEl>
                                          <p:spTgt spid="5132"/>
                                        </p:tgtEl>
                                        <p:attrNameLst>
                                          <p:attrName>ppt_x</p:attrName>
                                        </p:attrNameLst>
                                      </p:cBhvr>
                                      <p:tavLst>
                                        <p:tav tm="0">
                                          <p:val>
                                            <p:strVal val="0-#ppt_w/2"/>
                                          </p:val>
                                        </p:tav>
                                        <p:tav tm="100000">
                                          <p:val>
                                            <p:strVal val="#ppt_x"/>
                                          </p:val>
                                        </p:tav>
                                      </p:tavLst>
                                    </p:anim>
                                    <p:anim calcmode="lin" valueType="num">
                                      <p:cBhvr additive="base">
                                        <p:cTn id="8" dur="500" fill="hold"/>
                                        <p:tgtEl>
                                          <p:spTgt spid="51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133"/>
                                        </p:tgtEl>
                                        <p:attrNameLst>
                                          <p:attrName>style.visibility</p:attrName>
                                        </p:attrNameLst>
                                      </p:cBhvr>
                                      <p:to>
                                        <p:strVal val="visible"/>
                                      </p:to>
                                    </p:set>
                                    <p:anim calcmode="lin" valueType="num">
                                      <p:cBhvr additive="base">
                                        <p:cTn id="13" dur="500" fill="hold"/>
                                        <p:tgtEl>
                                          <p:spTgt spid="5133"/>
                                        </p:tgtEl>
                                        <p:attrNameLst>
                                          <p:attrName>ppt_x</p:attrName>
                                        </p:attrNameLst>
                                      </p:cBhvr>
                                      <p:tavLst>
                                        <p:tav tm="0">
                                          <p:val>
                                            <p:strVal val="1+#ppt_w/2"/>
                                          </p:val>
                                        </p:tav>
                                        <p:tav tm="100000">
                                          <p:val>
                                            <p:strVal val="#ppt_x"/>
                                          </p:val>
                                        </p:tav>
                                      </p:tavLst>
                                    </p:anim>
                                    <p:anim calcmode="lin" valueType="num">
                                      <p:cBhvr additive="base">
                                        <p:cTn id="14" dur="500" fill="hold"/>
                                        <p:tgtEl>
                                          <p:spTgt spid="51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34"/>
                                        </p:tgtEl>
                                        <p:attrNameLst>
                                          <p:attrName>style.visibility</p:attrName>
                                        </p:attrNameLst>
                                      </p:cBhvr>
                                      <p:to>
                                        <p:strVal val="visible"/>
                                      </p:to>
                                    </p:set>
                                    <p:anim calcmode="lin" valueType="num">
                                      <p:cBhvr additive="base">
                                        <p:cTn id="19" dur="500" fill="hold"/>
                                        <p:tgtEl>
                                          <p:spTgt spid="5134"/>
                                        </p:tgtEl>
                                        <p:attrNameLst>
                                          <p:attrName>ppt_x</p:attrName>
                                        </p:attrNameLst>
                                      </p:cBhvr>
                                      <p:tavLst>
                                        <p:tav tm="0">
                                          <p:val>
                                            <p:strVal val="0-#ppt_w/2"/>
                                          </p:val>
                                        </p:tav>
                                        <p:tav tm="100000">
                                          <p:val>
                                            <p:strVal val="#ppt_x"/>
                                          </p:val>
                                        </p:tav>
                                      </p:tavLst>
                                    </p:anim>
                                    <p:anim calcmode="lin" valueType="num">
                                      <p:cBhvr additive="base">
                                        <p:cTn id="20" dur="500" fill="hold"/>
                                        <p:tgtEl>
                                          <p:spTgt spid="51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35"/>
                                        </p:tgtEl>
                                        <p:attrNameLst>
                                          <p:attrName>style.visibility</p:attrName>
                                        </p:attrNameLst>
                                      </p:cBhvr>
                                      <p:to>
                                        <p:strVal val="visible"/>
                                      </p:to>
                                    </p:set>
                                    <p:anim calcmode="lin" valueType="num">
                                      <p:cBhvr additive="base">
                                        <p:cTn id="25" dur="500" fill="hold"/>
                                        <p:tgtEl>
                                          <p:spTgt spid="5135"/>
                                        </p:tgtEl>
                                        <p:attrNameLst>
                                          <p:attrName>ppt_x</p:attrName>
                                        </p:attrNameLst>
                                      </p:cBhvr>
                                      <p:tavLst>
                                        <p:tav tm="0">
                                          <p:val>
                                            <p:strVal val="0-#ppt_w/2"/>
                                          </p:val>
                                        </p:tav>
                                        <p:tav tm="100000">
                                          <p:val>
                                            <p:strVal val="#ppt_x"/>
                                          </p:val>
                                        </p:tav>
                                      </p:tavLst>
                                    </p:anim>
                                    <p:anim calcmode="lin" valueType="num">
                                      <p:cBhvr additive="base">
                                        <p:cTn id="26" dur="500" fill="hold"/>
                                        <p:tgtEl>
                                          <p:spTgt spid="51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136"/>
                                        </p:tgtEl>
                                        <p:attrNameLst>
                                          <p:attrName>style.visibility</p:attrName>
                                        </p:attrNameLst>
                                      </p:cBhvr>
                                      <p:to>
                                        <p:strVal val="visible"/>
                                      </p:to>
                                    </p:set>
                                    <p:anim calcmode="lin" valueType="num">
                                      <p:cBhvr additive="base">
                                        <p:cTn id="31" dur="500" fill="hold"/>
                                        <p:tgtEl>
                                          <p:spTgt spid="5136"/>
                                        </p:tgtEl>
                                        <p:attrNameLst>
                                          <p:attrName>ppt_x</p:attrName>
                                        </p:attrNameLst>
                                      </p:cBhvr>
                                      <p:tavLst>
                                        <p:tav tm="0">
                                          <p:val>
                                            <p:strVal val="1+#ppt_w/2"/>
                                          </p:val>
                                        </p:tav>
                                        <p:tav tm="100000">
                                          <p:val>
                                            <p:strVal val="#ppt_x"/>
                                          </p:val>
                                        </p:tav>
                                      </p:tavLst>
                                    </p:anim>
                                    <p:anim calcmode="lin" valueType="num">
                                      <p:cBhvr additive="base">
                                        <p:cTn id="32" dur="500" fill="hold"/>
                                        <p:tgtEl>
                                          <p:spTgt spid="513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139"/>
                                        </p:tgtEl>
                                        <p:attrNameLst>
                                          <p:attrName>style.visibility</p:attrName>
                                        </p:attrNameLst>
                                      </p:cBhvr>
                                      <p:to>
                                        <p:strVal val="visible"/>
                                      </p:to>
                                    </p:set>
                                    <p:anim calcmode="lin" valueType="num">
                                      <p:cBhvr additive="base">
                                        <p:cTn id="37" dur="500" fill="hold"/>
                                        <p:tgtEl>
                                          <p:spTgt spid="5139"/>
                                        </p:tgtEl>
                                        <p:attrNameLst>
                                          <p:attrName>ppt_x</p:attrName>
                                        </p:attrNameLst>
                                      </p:cBhvr>
                                      <p:tavLst>
                                        <p:tav tm="0">
                                          <p:val>
                                            <p:strVal val="0-#ppt_w/2"/>
                                          </p:val>
                                        </p:tav>
                                        <p:tav tm="100000">
                                          <p:val>
                                            <p:strVal val="#ppt_x"/>
                                          </p:val>
                                        </p:tav>
                                      </p:tavLst>
                                    </p:anim>
                                    <p:anim calcmode="lin" valueType="num">
                                      <p:cBhvr additive="base">
                                        <p:cTn id="38" dur="500" fill="hold"/>
                                        <p:tgtEl>
                                          <p:spTgt spid="51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137"/>
                                        </p:tgtEl>
                                        <p:attrNameLst>
                                          <p:attrName>style.visibility</p:attrName>
                                        </p:attrNameLst>
                                      </p:cBhvr>
                                      <p:to>
                                        <p:strVal val="visible"/>
                                      </p:to>
                                    </p:set>
                                    <p:anim calcmode="lin" valueType="num">
                                      <p:cBhvr additive="base">
                                        <p:cTn id="43" dur="500" fill="hold"/>
                                        <p:tgtEl>
                                          <p:spTgt spid="5137"/>
                                        </p:tgtEl>
                                        <p:attrNameLst>
                                          <p:attrName>ppt_x</p:attrName>
                                        </p:attrNameLst>
                                      </p:cBhvr>
                                      <p:tavLst>
                                        <p:tav tm="0">
                                          <p:val>
                                            <p:strVal val="1+#ppt_w/2"/>
                                          </p:val>
                                        </p:tav>
                                        <p:tav tm="100000">
                                          <p:val>
                                            <p:strVal val="#ppt_x"/>
                                          </p:val>
                                        </p:tav>
                                      </p:tavLst>
                                    </p:anim>
                                    <p:anim calcmode="lin" valueType="num">
                                      <p:cBhvr additive="base">
                                        <p:cTn id="44" dur="500" fill="hold"/>
                                        <p:tgtEl>
                                          <p:spTgt spid="513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138"/>
                                        </p:tgtEl>
                                        <p:attrNameLst>
                                          <p:attrName>style.visibility</p:attrName>
                                        </p:attrNameLst>
                                      </p:cBhvr>
                                      <p:to>
                                        <p:strVal val="visible"/>
                                      </p:to>
                                    </p:set>
                                    <p:anim calcmode="lin" valueType="num">
                                      <p:cBhvr additive="base">
                                        <p:cTn id="49" dur="500" fill="hold"/>
                                        <p:tgtEl>
                                          <p:spTgt spid="5138"/>
                                        </p:tgtEl>
                                        <p:attrNameLst>
                                          <p:attrName>ppt_x</p:attrName>
                                        </p:attrNameLst>
                                      </p:cBhvr>
                                      <p:tavLst>
                                        <p:tav tm="0">
                                          <p:val>
                                            <p:strVal val="0-#ppt_w/2"/>
                                          </p:val>
                                        </p:tav>
                                        <p:tav tm="100000">
                                          <p:val>
                                            <p:strVal val="#ppt_x"/>
                                          </p:val>
                                        </p:tav>
                                      </p:tavLst>
                                    </p:anim>
                                    <p:anim calcmode="lin" valueType="num">
                                      <p:cBhvr additive="base">
                                        <p:cTn id="50" dur="500" fill="hold"/>
                                        <p:tgtEl>
                                          <p:spTgt spid="513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140"/>
                                        </p:tgtEl>
                                        <p:attrNameLst>
                                          <p:attrName>style.visibility</p:attrName>
                                        </p:attrNameLst>
                                      </p:cBhvr>
                                      <p:to>
                                        <p:strVal val="visible"/>
                                      </p:to>
                                    </p:set>
                                    <p:anim calcmode="lin" valueType="num">
                                      <p:cBhvr additive="base">
                                        <p:cTn id="55" dur="500" fill="hold"/>
                                        <p:tgtEl>
                                          <p:spTgt spid="5140"/>
                                        </p:tgtEl>
                                        <p:attrNameLst>
                                          <p:attrName>ppt_x</p:attrName>
                                        </p:attrNameLst>
                                      </p:cBhvr>
                                      <p:tavLst>
                                        <p:tav tm="0">
                                          <p:val>
                                            <p:strVal val="1+#ppt_w/2"/>
                                          </p:val>
                                        </p:tav>
                                        <p:tav tm="100000">
                                          <p:val>
                                            <p:strVal val="#ppt_x"/>
                                          </p:val>
                                        </p:tav>
                                      </p:tavLst>
                                    </p:anim>
                                    <p:anim calcmode="lin" valueType="num">
                                      <p:cBhvr additive="base">
                                        <p:cTn id="56" dur="500" fill="hold"/>
                                        <p:tgtEl>
                                          <p:spTgt spid="514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5141"/>
                                        </p:tgtEl>
                                        <p:attrNameLst>
                                          <p:attrName>style.visibility</p:attrName>
                                        </p:attrNameLst>
                                      </p:cBhvr>
                                      <p:to>
                                        <p:strVal val="visible"/>
                                      </p:to>
                                    </p:set>
                                    <p:anim calcmode="lin" valueType="num">
                                      <p:cBhvr additive="base">
                                        <p:cTn id="61" dur="500" fill="hold"/>
                                        <p:tgtEl>
                                          <p:spTgt spid="5141"/>
                                        </p:tgtEl>
                                        <p:attrNameLst>
                                          <p:attrName>ppt_x</p:attrName>
                                        </p:attrNameLst>
                                      </p:cBhvr>
                                      <p:tavLst>
                                        <p:tav tm="0">
                                          <p:val>
                                            <p:strVal val="1+#ppt_w/2"/>
                                          </p:val>
                                        </p:tav>
                                        <p:tav tm="100000">
                                          <p:val>
                                            <p:strVal val="#ppt_x"/>
                                          </p:val>
                                        </p:tav>
                                      </p:tavLst>
                                    </p:anim>
                                    <p:anim calcmode="lin" valueType="num">
                                      <p:cBhvr additive="base">
                                        <p:cTn id="62" dur="500" fill="hold"/>
                                        <p:tgtEl>
                                          <p:spTgt spid="514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142"/>
                                        </p:tgtEl>
                                        <p:attrNameLst>
                                          <p:attrName>style.visibility</p:attrName>
                                        </p:attrNameLst>
                                      </p:cBhvr>
                                      <p:to>
                                        <p:strVal val="visible"/>
                                      </p:to>
                                    </p:set>
                                    <p:animEffect transition="in" filter="blinds(horizontal)">
                                      <p:cBhvr>
                                        <p:cTn id="67" dur="500"/>
                                        <p:tgtEl>
                                          <p:spTgt spid="514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143"/>
                                        </p:tgtEl>
                                        <p:attrNameLst>
                                          <p:attrName>style.visibility</p:attrName>
                                        </p:attrNameLst>
                                      </p:cBhvr>
                                      <p:to>
                                        <p:strVal val="visible"/>
                                      </p:to>
                                    </p:set>
                                    <p:animEffect transition="in" filter="blinds(horizontal)">
                                      <p:cBhvr>
                                        <p:cTn id="72" dur="500"/>
                                        <p:tgtEl>
                                          <p:spTgt spid="514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144"/>
                                        </p:tgtEl>
                                        <p:attrNameLst>
                                          <p:attrName>style.visibility</p:attrName>
                                        </p:attrNameLst>
                                      </p:cBhvr>
                                      <p:to>
                                        <p:strVal val="visible"/>
                                      </p:to>
                                    </p:set>
                                    <p:animEffect transition="in" filter="blinds(horizontal)">
                                      <p:cBhvr>
                                        <p:cTn id="77" dur="500"/>
                                        <p:tgtEl>
                                          <p:spTgt spid="514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145"/>
                                        </p:tgtEl>
                                        <p:attrNameLst>
                                          <p:attrName>style.visibility</p:attrName>
                                        </p:attrNameLst>
                                      </p:cBhvr>
                                      <p:to>
                                        <p:strVal val="visible"/>
                                      </p:to>
                                    </p:set>
                                    <p:animEffect transition="in" filter="blinds(horizontal)">
                                      <p:cBhvr>
                                        <p:cTn id="82" dur="500"/>
                                        <p:tgtEl>
                                          <p:spTgt spid="5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autoUpdateAnimBg="0"/>
      <p:bldP spid="5143" grpId="0" animBg="1" autoUpdateAnimBg="0"/>
      <p:bldP spid="5132" grpId="0" animBg="1" autoUpdateAnimBg="0"/>
      <p:bldP spid="5133" grpId="0" animBg="1" autoUpdateAnimBg="0"/>
      <p:bldP spid="5134" grpId="0" animBg="1"/>
      <p:bldP spid="5135" grpId="0" autoUpdateAnimBg="0"/>
      <p:bldP spid="5136" grpId="0" animBg="1"/>
      <p:bldP spid="5137" grpId="0" animBg="1"/>
      <p:bldP spid="5139" grpId="0" autoUpdateAnimBg="0"/>
      <p:bldP spid="5140" grpId="0" animBg="1"/>
      <p:bldP spid="5141" grpId="0" autoUpdateAnimBg="0"/>
      <p:bldP spid="5142" grpId="0" animBg="1" autoUpdateAnimBg="0"/>
      <p:bldP spid="5144" grpId="0" animBg="1" autoUpdateAnimBg="0"/>
      <p:bldP spid="5145" grpId="0" animBg="1"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685800" y="762000"/>
            <a:ext cx="8035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解：设北京运往重庆</a:t>
            </a:r>
            <a:r>
              <a:rPr kumimoji="1" lang="en-US" altLang="zh-CN" sz="3200" b="1">
                <a:solidFill>
                  <a:prstClr val="black"/>
                </a:solidFill>
                <a:latin typeface="Times New Roman" panose="02020603050405020304" pitchFamily="18" charset="0"/>
              </a:rPr>
              <a:t>x</a:t>
            </a:r>
            <a:r>
              <a:rPr kumimoji="1" lang="zh-CN" altLang="en-US" sz="3200" b="1">
                <a:solidFill>
                  <a:prstClr val="black"/>
                </a:solidFill>
                <a:latin typeface="Times New Roman" panose="02020603050405020304" pitchFamily="18" charset="0"/>
              </a:rPr>
              <a:t>台，上海运往重庆</a:t>
            </a:r>
            <a:r>
              <a:rPr kumimoji="1" lang="en-US" altLang="zh-CN" sz="3200" b="1">
                <a:solidFill>
                  <a:prstClr val="black"/>
                </a:solidFill>
                <a:latin typeface="Times New Roman" panose="02020603050405020304" pitchFamily="18" charset="0"/>
              </a:rPr>
              <a:t>y</a:t>
            </a:r>
            <a:r>
              <a:rPr kumimoji="1" lang="zh-CN" altLang="en-US" sz="3200" b="1">
                <a:solidFill>
                  <a:prstClr val="black"/>
                </a:solidFill>
                <a:latin typeface="Times New Roman" panose="02020603050405020304" pitchFamily="18" charset="0"/>
              </a:rPr>
              <a:t>台</a:t>
            </a:r>
            <a:r>
              <a:rPr kumimoji="1" lang="en-US" altLang="zh-CN" sz="3200" b="1">
                <a:solidFill>
                  <a:prstClr val="black"/>
                </a:solidFill>
                <a:latin typeface="Times New Roman" panose="02020603050405020304" pitchFamily="18" charset="0"/>
              </a:rPr>
              <a:t>.</a:t>
            </a:r>
          </a:p>
        </p:txBody>
      </p:sp>
      <p:sp>
        <p:nvSpPr>
          <p:cNvPr id="21507" name="Rectangle 3"/>
          <p:cNvSpPr>
            <a:spLocks noChangeArrowheads="1"/>
          </p:cNvSpPr>
          <p:nvPr/>
        </p:nvSpPr>
        <p:spPr bwMode="auto">
          <a:xfrm>
            <a:off x="912813" y="1908175"/>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8000" b="1">
                <a:solidFill>
                  <a:srgbClr val="080808"/>
                </a:solidFill>
                <a:latin typeface="Times New Roman" panose="02020603050405020304" pitchFamily="18" charset="0"/>
              </a:rPr>
              <a:t>｛</a:t>
            </a:r>
          </a:p>
        </p:txBody>
      </p:sp>
      <p:sp>
        <p:nvSpPr>
          <p:cNvPr id="21508" name="Text Box 4"/>
          <p:cNvSpPr txBox="1">
            <a:spLocks noChangeArrowheads="1"/>
          </p:cNvSpPr>
          <p:nvPr/>
        </p:nvSpPr>
        <p:spPr bwMode="auto">
          <a:xfrm>
            <a:off x="1849438" y="1979613"/>
            <a:ext cx="71421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080808"/>
                </a:solidFill>
                <a:latin typeface="Times New Roman" panose="02020603050405020304" pitchFamily="18" charset="0"/>
              </a:rPr>
              <a:t>800x+400(10-x)+500y+300(4-y)=8000</a:t>
            </a:r>
          </a:p>
        </p:txBody>
      </p:sp>
      <p:sp>
        <p:nvSpPr>
          <p:cNvPr id="21509" name="Text Box 5"/>
          <p:cNvSpPr txBox="1">
            <a:spLocks noChangeArrowheads="1"/>
          </p:cNvSpPr>
          <p:nvPr/>
        </p:nvSpPr>
        <p:spPr bwMode="auto">
          <a:xfrm>
            <a:off x="1849438" y="2627313"/>
            <a:ext cx="1257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x+y=8</a:t>
            </a:r>
          </a:p>
        </p:txBody>
      </p:sp>
      <p:sp>
        <p:nvSpPr>
          <p:cNvPr id="21510" name="Text Box 6"/>
          <p:cNvSpPr txBox="1">
            <a:spLocks noChangeArrowheads="1"/>
          </p:cNvSpPr>
          <p:nvPr/>
        </p:nvSpPr>
        <p:spPr bwMode="auto">
          <a:xfrm>
            <a:off x="625475" y="3132138"/>
            <a:ext cx="4103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80808"/>
                </a:solidFill>
                <a:latin typeface="Times New Roman" panose="02020603050405020304" pitchFamily="18" charset="0"/>
              </a:rPr>
              <a:t>解这个方程组，得</a:t>
            </a:r>
          </a:p>
        </p:txBody>
      </p:sp>
      <p:sp>
        <p:nvSpPr>
          <p:cNvPr id="21511" name="Text Box 7"/>
          <p:cNvSpPr txBox="1">
            <a:spLocks noChangeArrowheads="1"/>
          </p:cNvSpPr>
          <p:nvPr/>
        </p:nvSpPr>
        <p:spPr bwMode="auto">
          <a:xfrm>
            <a:off x="2281238" y="3708400"/>
            <a:ext cx="26638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80808"/>
                </a:solidFill>
                <a:latin typeface="Times New Roman" panose="02020603050405020304" pitchFamily="18" charset="0"/>
              </a:rPr>
              <a:t>x = 6</a:t>
            </a:r>
          </a:p>
          <a:p>
            <a:r>
              <a:rPr lang="en-US" altLang="zh-CN" sz="3200" b="1">
                <a:solidFill>
                  <a:srgbClr val="080808"/>
                </a:solidFill>
                <a:latin typeface="Times New Roman" panose="02020603050405020304" pitchFamily="18" charset="0"/>
              </a:rPr>
              <a:t>y = 2</a:t>
            </a:r>
          </a:p>
        </p:txBody>
      </p:sp>
      <p:sp>
        <p:nvSpPr>
          <p:cNvPr id="21512" name="Rectangle 8"/>
          <p:cNvSpPr>
            <a:spLocks noChangeArrowheads="1"/>
          </p:cNvSpPr>
          <p:nvPr/>
        </p:nvSpPr>
        <p:spPr bwMode="auto">
          <a:xfrm>
            <a:off x="1419225" y="3708400"/>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kumimoji="1" lang="zh-CN" altLang="en-US" sz="6600" b="1">
                <a:solidFill>
                  <a:srgbClr val="080808"/>
                </a:solidFill>
                <a:latin typeface="Times New Roman" panose="02020603050405020304" pitchFamily="18" charset="0"/>
              </a:rPr>
              <a:t>｛</a:t>
            </a:r>
          </a:p>
        </p:txBody>
      </p:sp>
      <p:sp>
        <p:nvSpPr>
          <p:cNvPr id="21513" name="Text Box 9"/>
          <p:cNvSpPr txBox="1">
            <a:spLocks noChangeArrowheads="1"/>
          </p:cNvSpPr>
          <p:nvPr/>
        </p:nvSpPr>
        <p:spPr bwMode="auto">
          <a:xfrm>
            <a:off x="609600" y="5105400"/>
            <a:ext cx="71183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答：北京运往重庆</a:t>
            </a:r>
            <a:r>
              <a:rPr kumimoji="1" lang="en-US" altLang="zh-CN" sz="3200" b="1">
                <a:solidFill>
                  <a:prstClr val="black"/>
                </a:solidFill>
                <a:latin typeface="Times New Roman" panose="02020603050405020304" pitchFamily="18" charset="0"/>
              </a:rPr>
              <a:t>6</a:t>
            </a:r>
            <a:r>
              <a:rPr kumimoji="1" lang="zh-CN" altLang="en-US" sz="3200" b="1">
                <a:solidFill>
                  <a:prstClr val="black"/>
                </a:solidFill>
                <a:latin typeface="Times New Roman" panose="02020603050405020304" pitchFamily="18" charset="0"/>
              </a:rPr>
              <a:t>台，运往武汉</a:t>
            </a:r>
            <a:r>
              <a:rPr kumimoji="1" lang="en-US" altLang="zh-CN" sz="3200" b="1">
                <a:solidFill>
                  <a:prstClr val="black"/>
                </a:solidFill>
                <a:latin typeface="Times New Roman" panose="02020603050405020304" pitchFamily="18" charset="0"/>
              </a:rPr>
              <a:t>4</a:t>
            </a:r>
            <a:r>
              <a:rPr kumimoji="1" lang="zh-CN" altLang="en-US" sz="3200" b="1">
                <a:solidFill>
                  <a:prstClr val="black"/>
                </a:solidFill>
                <a:latin typeface="Times New Roman" panose="02020603050405020304" pitchFamily="18" charset="0"/>
              </a:rPr>
              <a:t>台；</a:t>
            </a:r>
          </a:p>
          <a:p>
            <a:r>
              <a:rPr kumimoji="1" lang="zh-CN" altLang="en-US" sz="3200" b="1">
                <a:solidFill>
                  <a:prstClr val="black"/>
                </a:solidFill>
                <a:latin typeface="Times New Roman" panose="02020603050405020304" pitchFamily="18" charset="0"/>
              </a:rPr>
              <a:t>        上海运往重庆</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台，运往武汉</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台。</a:t>
            </a:r>
          </a:p>
        </p:txBody>
      </p:sp>
      <p:sp>
        <p:nvSpPr>
          <p:cNvPr id="21514" name="Text Box 10"/>
          <p:cNvSpPr txBox="1">
            <a:spLocks noChangeArrowheads="1"/>
          </p:cNvSpPr>
          <p:nvPr/>
        </p:nvSpPr>
        <p:spPr bwMode="auto">
          <a:xfrm>
            <a:off x="974725" y="1439863"/>
            <a:ext cx="2224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由题意得：</a:t>
            </a:r>
          </a:p>
        </p:txBody>
      </p:sp>
    </p:spTree>
    <p:extLst>
      <p:ext uri="{BB962C8B-B14F-4D97-AF65-F5344CB8AC3E}">
        <p14:creationId xmlns:p14="http://schemas.microsoft.com/office/powerpoint/2010/main" val="3263014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6400800" y="4953000"/>
            <a:ext cx="213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3600">
              <a:solidFill>
                <a:prstClr val="black"/>
              </a:solidFill>
              <a:latin typeface="Times New Roman" panose="02020603050405020304" pitchFamily="18" charset="0"/>
            </a:endParaRPr>
          </a:p>
        </p:txBody>
      </p:sp>
      <p:grpSp>
        <p:nvGrpSpPr>
          <p:cNvPr id="31746" name="Group 3"/>
          <p:cNvGrpSpPr/>
          <p:nvPr/>
        </p:nvGrpSpPr>
        <p:grpSpPr bwMode="auto">
          <a:xfrm>
            <a:off x="38100" y="914400"/>
            <a:ext cx="8915400" cy="5035550"/>
            <a:chOff x="144" y="768"/>
            <a:chExt cx="5616" cy="3172"/>
          </a:xfrm>
        </p:grpSpPr>
        <p:grpSp>
          <p:nvGrpSpPr>
            <p:cNvPr id="31747" name="Group 4"/>
            <p:cNvGrpSpPr/>
            <p:nvPr/>
          </p:nvGrpSpPr>
          <p:grpSpPr bwMode="auto">
            <a:xfrm>
              <a:off x="144" y="768"/>
              <a:ext cx="5472" cy="3172"/>
              <a:chOff x="144" y="768"/>
              <a:chExt cx="5472" cy="3172"/>
            </a:xfrm>
          </p:grpSpPr>
          <p:sp>
            <p:nvSpPr>
              <p:cNvPr id="31748" name="Text Box 5"/>
              <p:cNvSpPr txBox="1">
                <a:spLocks noChangeArrowheads="1"/>
              </p:cNvSpPr>
              <p:nvPr/>
            </p:nvSpPr>
            <p:spPr bwMode="auto">
              <a:xfrm>
                <a:off x="144" y="768"/>
                <a:ext cx="5472" cy="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3600" b="1">
                    <a:solidFill>
                      <a:prstClr val="black"/>
                    </a:solidFill>
                    <a:latin typeface="宋体" panose="02010600030101010101" pitchFamily="2" charset="-122"/>
                  </a:rPr>
                  <a:t>　</a:t>
                </a:r>
                <a:r>
                  <a:rPr lang="en-US" altLang="zh-CN" sz="3600" b="1">
                    <a:solidFill>
                      <a:prstClr val="black"/>
                    </a:solidFill>
                    <a:latin typeface="宋体" panose="02010600030101010101" pitchFamily="2" charset="-122"/>
                  </a:rPr>
                  <a:t>4.</a:t>
                </a:r>
                <a:r>
                  <a:rPr lang="zh-CN" altLang="en-US" sz="3600" b="1">
                    <a:solidFill>
                      <a:prstClr val="black"/>
                    </a:solidFill>
                    <a:latin typeface="宋体" panose="02010600030101010101" pitchFamily="2" charset="-122"/>
                  </a:rPr>
                  <a:t>　已知下列三对值：</a:t>
                </a:r>
              </a:p>
              <a:p>
                <a:pPr algn="just">
                  <a:spcBef>
                    <a:spcPct val="50000"/>
                  </a:spcBef>
                </a:pPr>
                <a:r>
                  <a:rPr lang="zh-CN" altLang="en-US" sz="3600" b="1" i="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6</a:t>
                </a:r>
                <a:r>
                  <a:rPr lang="zh-CN" altLang="en-US" sz="3600" b="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10</a:t>
                </a:r>
                <a:r>
                  <a:rPr lang="zh-CN" altLang="en-US" sz="3600" b="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10</a:t>
                </a:r>
              </a:p>
              <a:p>
                <a:pPr algn="just">
                  <a:spcBef>
                    <a:spcPct val="50000"/>
                  </a:spcBef>
                </a:pPr>
                <a:r>
                  <a:rPr lang="zh-CN" altLang="en-US" sz="3600" b="1">
                    <a:solidFill>
                      <a:prstClr val="black"/>
                    </a:solidFill>
                    <a:latin typeface="宋体" panose="02010600030101010101" pitchFamily="2" charset="-122"/>
                  </a:rPr>
                  <a:t>　　  </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9</a:t>
                </a:r>
                <a:r>
                  <a:rPr lang="zh-CN" altLang="en-US" sz="3600" b="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6</a:t>
                </a:r>
                <a:r>
                  <a:rPr lang="zh-CN" altLang="en-US" sz="3600" b="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1</a:t>
                </a:r>
              </a:p>
              <a:p>
                <a:pPr>
                  <a:spcBef>
                    <a:spcPct val="50000"/>
                  </a:spcBef>
                </a:pP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1</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 </a:t>
                </a:r>
                <a:r>
                  <a:rPr lang="zh-CN" altLang="en-US" sz="3600" b="1">
                    <a:solidFill>
                      <a:prstClr val="black"/>
                    </a:solidFill>
                    <a:latin typeface="Times New Roman" panose="02020603050405020304" pitchFamily="18" charset="0"/>
                  </a:rPr>
                  <a:t>哪几对数值使方程　</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6</a:t>
                </a:r>
                <a:r>
                  <a:rPr lang="zh-CN" altLang="en-US" sz="3600" b="1">
                    <a:solidFill>
                      <a:prstClr val="black"/>
                    </a:solidFill>
                    <a:latin typeface="Times New Roman" panose="02020603050405020304" pitchFamily="18" charset="0"/>
                  </a:rPr>
                  <a:t>的左、右两边的值相等？</a:t>
                </a:r>
              </a:p>
              <a:p>
                <a:pPr>
                  <a:spcBef>
                    <a:spcPct val="50000"/>
                  </a:spcBef>
                </a:pP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2</a:t>
                </a:r>
                <a:r>
                  <a:rPr lang="zh-CN" altLang="en-US" sz="3600" b="1">
                    <a:solidFill>
                      <a:prstClr val="black"/>
                    </a:solidFill>
                    <a:latin typeface="Times New Roman" panose="02020603050405020304" pitchFamily="18" charset="0"/>
                  </a:rPr>
                  <a:t>）哪几对数值是方程组　　　　　　　　　的解？ </a:t>
                </a:r>
              </a:p>
            </p:txBody>
          </p:sp>
          <p:sp>
            <p:nvSpPr>
              <p:cNvPr id="31749" name="AutoShape 6"/>
              <p:cNvSpPr/>
              <p:nvPr/>
            </p:nvSpPr>
            <p:spPr bwMode="auto">
              <a:xfrm>
                <a:off x="768" y="1488"/>
                <a:ext cx="96" cy="624"/>
              </a:xfrm>
              <a:prstGeom prst="leftBrace">
                <a:avLst>
                  <a:gd name="adj1" fmla="val 541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1750" name="AutoShape 7"/>
              <p:cNvSpPr/>
              <p:nvPr/>
            </p:nvSpPr>
            <p:spPr bwMode="auto">
              <a:xfrm>
                <a:off x="4176" y="1488"/>
                <a:ext cx="96" cy="624"/>
              </a:xfrm>
              <a:prstGeom prst="leftBrace">
                <a:avLst>
                  <a:gd name="adj1" fmla="val 541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1751" name="AutoShape 8"/>
              <p:cNvSpPr/>
              <p:nvPr/>
            </p:nvSpPr>
            <p:spPr bwMode="auto">
              <a:xfrm>
                <a:off x="2496" y="1488"/>
                <a:ext cx="96" cy="624"/>
              </a:xfrm>
              <a:prstGeom prst="leftBrace">
                <a:avLst>
                  <a:gd name="adj1" fmla="val 541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31752" name="AutoShape 9"/>
            <p:cNvSpPr/>
            <p:nvPr/>
          </p:nvSpPr>
          <p:spPr bwMode="auto">
            <a:xfrm>
              <a:off x="3600" y="3120"/>
              <a:ext cx="96" cy="624"/>
            </a:xfrm>
            <a:prstGeom prst="leftBrace">
              <a:avLst>
                <a:gd name="adj1" fmla="val 541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1753" name="Text Box 10"/>
            <p:cNvSpPr txBox="1">
              <a:spLocks noChangeArrowheads="1"/>
            </p:cNvSpPr>
            <p:nvPr/>
          </p:nvSpPr>
          <p:spPr bwMode="auto">
            <a:xfrm>
              <a:off x="3744" y="2976"/>
              <a:ext cx="201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3600" b="1" i="1">
                  <a:solidFill>
                    <a:prstClr val="black"/>
                  </a:solidFill>
                  <a:latin typeface="Times New Roman" panose="02020603050405020304" pitchFamily="18" charset="0"/>
                </a:rPr>
                <a:t>　</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6</a:t>
              </a:r>
              <a:r>
                <a:rPr lang="zh-CN" altLang="en-US" sz="3600" b="1">
                  <a:solidFill>
                    <a:prstClr val="black"/>
                  </a:solidFill>
                  <a:latin typeface="Times New Roman" panose="02020603050405020304" pitchFamily="18" charset="0"/>
                </a:rPr>
                <a:t>　</a:t>
              </a:r>
            </a:p>
            <a:p>
              <a:pPr algn="just" eaLnBrk="0" hangingPunct="0"/>
              <a:r>
                <a:rPr lang="en-US" altLang="zh-CN" sz="3600" b="1">
                  <a:solidFill>
                    <a:prstClr val="black"/>
                  </a:solidFill>
                  <a:latin typeface="宋体" panose="02010600030101010101" pitchFamily="2" charset="-122"/>
                </a:rPr>
                <a:t>2</a:t>
              </a:r>
              <a:r>
                <a:rPr lang="en-US" altLang="zh-CN" sz="3600" b="1" i="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31</a:t>
              </a:r>
              <a:r>
                <a:rPr lang="en-US" altLang="zh-CN" sz="3600" b="1" i="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11</a:t>
              </a:r>
              <a:endParaRPr lang="en-US" altLang="zh-CN" sz="3600" b="1">
                <a:solidFill>
                  <a:prstClr val="black"/>
                </a:solidFill>
                <a:latin typeface="宋体" panose="02010600030101010101" pitchFamily="2" charset="-122"/>
              </a:endParaRPr>
            </a:p>
            <a:p>
              <a:pPr algn="just" eaLnBrk="0" hangingPunct="0"/>
              <a:endParaRPr lang="en-US" altLang="zh-CN" sz="3600">
                <a:solidFill>
                  <a:prstClr val="black"/>
                </a:solidFill>
                <a:latin typeface="Times New Roman" panose="02020603050405020304" pitchFamily="18" charset="0"/>
              </a:endParaRPr>
            </a:p>
          </p:txBody>
        </p:sp>
      </p:grpSp>
      <p:graphicFrame>
        <p:nvGraphicFramePr>
          <p:cNvPr id="31754" name="Object 1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265" progId="Equations">
                  <p:embed/>
                </p:oleObj>
              </mc:Choice>
              <mc:Fallback>
                <p:oleObj r:id="rId2" imgW="114300" imgH="215265"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5" name="Object 12"/>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r:id="rId4" imgW="114300" imgH="215265" progId="Equations">
                  <p:embed/>
                </p:oleObj>
              </mc:Choice>
              <mc:Fallback>
                <p:oleObj r:id="rId4" imgW="114300" imgH="215265"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6" name="Rectangle 13"/>
          <p:cNvSpPr>
            <a:spLocks noChangeArrowheads="1"/>
          </p:cNvSpPr>
          <p:nvPr/>
        </p:nvSpPr>
        <p:spPr bwMode="auto">
          <a:xfrm>
            <a:off x="449580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aphicFrame>
        <p:nvGraphicFramePr>
          <p:cNvPr id="31757" name="Object 14"/>
          <p:cNvGraphicFramePr/>
          <p:nvPr/>
        </p:nvGraphicFramePr>
        <p:xfrm>
          <a:off x="5105400" y="3352800"/>
          <a:ext cx="466725" cy="838200"/>
        </p:xfrm>
        <a:graphic>
          <a:graphicData uri="http://schemas.openxmlformats.org/presentationml/2006/ole">
            <mc:AlternateContent xmlns:mc="http://schemas.openxmlformats.org/markup-compatibility/2006">
              <mc:Choice xmlns:v="urn:schemas-microsoft-com:vml" Requires="v">
                <p:oleObj r:id="rId5" imgW="152400" imgH="393065" progId="Equations">
                  <p:embed/>
                </p:oleObj>
              </mc:Choice>
              <mc:Fallback>
                <p:oleObj r:id="rId5" imgW="152400" imgH="393065"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352800"/>
                        <a:ext cx="4667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58" name="Object 15"/>
          <p:cNvGraphicFramePr/>
          <p:nvPr/>
        </p:nvGraphicFramePr>
        <p:xfrm>
          <a:off x="5791200" y="4267200"/>
          <a:ext cx="466725" cy="838200"/>
        </p:xfrm>
        <a:graphic>
          <a:graphicData uri="http://schemas.openxmlformats.org/presentationml/2006/ole">
            <mc:AlternateContent xmlns:mc="http://schemas.openxmlformats.org/markup-compatibility/2006">
              <mc:Choice xmlns:v="urn:schemas-microsoft-com:vml" Requires="v">
                <p:oleObj r:id="rId7" imgW="152400" imgH="393065" progId="Equations">
                  <p:embed/>
                </p:oleObj>
              </mc:Choice>
              <mc:Fallback>
                <p:oleObj r:id="rId7" imgW="152400" imgH="393065"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267200"/>
                        <a:ext cx="4667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276236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4294967295"/>
          </p:nvPr>
        </p:nvSpPr>
        <p:spPr>
          <a:xfrm>
            <a:off x="695325" y="1873250"/>
            <a:ext cx="7772400" cy="4110038"/>
          </a:xfrm>
        </p:spPr>
        <p:txBody>
          <a:bodyPr/>
          <a:lstStyle/>
          <a:p>
            <a:r>
              <a:rPr lang="en-US" altLang="zh-CN" b="0"/>
              <a:t>(2004</a:t>
            </a:r>
            <a:r>
              <a:rPr lang="zh-CN" altLang="en-US" b="0"/>
              <a:t>，黄冈</a:t>
            </a:r>
            <a:r>
              <a:rPr lang="en-US" altLang="zh-CN" b="0"/>
              <a:t>)</a:t>
            </a:r>
            <a:r>
              <a:rPr lang="zh-CN" altLang="en-US" b="0"/>
              <a:t>已知某电脑公司有</a:t>
            </a:r>
            <a:r>
              <a:rPr lang="en-US" altLang="zh-CN" b="0"/>
              <a:t>A</a:t>
            </a:r>
            <a:r>
              <a:rPr lang="zh-CN" altLang="en-US" b="0"/>
              <a:t>型、</a:t>
            </a:r>
            <a:r>
              <a:rPr lang="en-US" altLang="zh-CN" b="0"/>
              <a:t>B</a:t>
            </a:r>
            <a:r>
              <a:rPr lang="zh-CN" altLang="en-US" b="0"/>
              <a:t>型、</a:t>
            </a:r>
            <a:r>
              <a:rPr lang="en-US" altLang="zh-CN" b="0"/>
              <a:t>C</a:t>
            </a:r>
            <a:r>
              <a:rPr lang="zh-CN" altLang="en-US" b="0"/>
              <a:t>型三种型号的电脑，其价格分别为</a:t>
            </a:r>
            <a:r>
              <a:rPr lang="en-US" altLang="zh-CN" b="0"/>
              <a:t>A</a:t>
            </a:r>
            <a:r>
              <a:rPr lang="zh-CN" altLang="en-US" b="0"/>
              <a:t>型每台</a:t>
            </a:r>
            <a:r>
              <a:rPr lang="en-US" altLang="zh-CN" b="0"/>
              <a:t>6000</a:t>
            </a:r>
            <a:r>
              <a:rPr lang="zh-CN" altLang="en-US" b="0"/>
              <a:t>元，</a:t>
            </a:r>
            <a:r>
              <a:rPr lang="en-US" altLang="zh-CN" b="0"/>
              <a:t>B</a:t>
            </a:r>
            <a:r>
              <a:rPr lang="zh-CN" altLang="en-US" b="0"/>
              <a:t>型每台</a:t>
            </a:r>
            <a:r>
              <a:rPr lang="en-US" altLang="zh-CN" b="0"/>
              <a:t>4000</a:t>
            </a:r>
            <a:r>
              <a:rPr lang="zh-CN" altLang="en-US" b="0"/>
              <a:t>元，</a:t>
            </a:r>
            <a:r>
              <a:rPr lang="en-US" altLang="zh-CN" b="0"/>
              <a:t>C</a:t>
            </a:r>
            <a:r>
              <a:rPr lang="zh-CN" altLang="en-US" b="0"/>
              <a:t>型每台</a:t>
            </a:r>
            <a:r>
              <a:rPr lang="en-US" altLang="zh-CN" b="0"/>
              <a:t>2500</a:t>
            </a:r>
            <a:r>
              <a:rPr lang="zh-CN" altLang="en-US" b="0"/>
              <a:t>元。我市东坡中学计划将</a:t>
            </a:r>
            <a:r>
              <a:rPr lang="en-US" altLang="zh-CN" b="0"/>
              <a:t>100500</a:t>
            </a:r>
            <a:r>
              <a:rPr lang="zh-CN" altLang="en-US" b="0"/>
              <a:t>元钱全部用于从该电脑公司购进其中两种不同型号的电脑共</a:t>
            </a:r>
            <a:r>
              <a:rPr lang="en-US" altLang="zh-CN" b="0"/>
              <a:t>36</a:t>
            </a:r>
            <a:r>
              <a:rPr lang="zh-CN" altLang="en-US" b="0"/>
              <a:t>台，请你设计出几中不同的购买方案供该校选择，并说明理由。</a:t>
            </a:r>
          </a:p>
        </p:txBody>
      </p:sp>
      <p:sp>
        <p:nvSpPr>
          <p:cNvPr id="22531" name="WordArt 3"/>
          <p:cNvSpPr>
            <a:spLocks noChangeArrowheads="1" noChangeShapeType="1" noTextEdit="1"/>
          </p:cNvSpPr>
          <p:nvPr/>
        </p:nvSpPr>
        <p:spPr bwMode="auto">
          <a:xfrm>
            <a:off x="1828800" y="762000"/>
            <a:ext cx="2743200" cy="9144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宋体" panose="02010600030101010101" pitchFamily="2" charset="-122"/>
              </a:rPr>
              <a:t>中考链接</a:t>
            </a:r>
          </a:p>
        </p:txBody>
      </p:sp>
    </p:spTree>
    <p:extLst>
      <p:ext uri="{BB962C8B-B14F-4D97-AF65-F5344CB8AC3E}">
        <p14:creationId xmlns:p14="http://schemas.microsoft.com/office/powerpoint/2010/main" val="21356250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3250" name="Object 2"/>
          <p:cNvGraphicFramePr>
            <a:graphicFrameLocks noGrp="1" noChangeAspect="1"/>
          </p:cNvGraphicFramePr>
          <p:nvPr>
            <p:ph sz="half" idx="4294967295"/>
          </p:nvPr>
        </p:nvGraphicFramePr>
        <p:xfrm>
          <a:off x="250825" y="115888"/>
          <a:ext cx="8424863" cy="2160587"/>
        </p:xfrm>
        <a:graphic>
          <a:graphicData uri="http://schemas.openxmlformats.org/presentationml/2006/ole">
            <mc:AlternateContent xmlns:mc="http://schemas.openxmlformats.org/markup-compatibility/2006">
              <mc:Choice xmlns:v="urn:schemas-microsoft-com:vml" Requires="v">
                <p:oleObj name="公式" r:id="rId2" imgW="9893300" imgH="3263900" progId="Equations">
                  <p:embed/>
                </p:oleObj>
              </mc:Choice>
              <mc:Fallback>
                <p:oleObj name="公式" r:id="rId2" imgW="9893300" imgH="3263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5888"/>
                        <a:ext cx="8424863" cy="216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Grp="1" noChangeAspect="1"/>
          </p:cNvGraphicFramePr>
          <p:nvPr>
            <p:ph sz="quarter" idx="4294967295"/>
          </p:nvPr>
        </p:nvGraphicFramePr>
        <p:xfrm>
          <a:off x="250825" y="2276475"/>
          <a:ext cx="8353425" cy="2212975"/>
        </p:xfrm>
        <a:graphic>
          <a:graphicData uri="http://schemas.openxmlformats.org/presentationml/2006/ole">
            <mc:AlternateContent xmlns:mc="http://schemas.openxmlformats.org/markup-compatibility/2006">
              <mc:Choice xmlns:v="urn:schemas-microsoft-com:vml" Requires="v">
                <p:oleObj name="Microsoft 公式 3.0" r:id="rId4" imgW="9398000" imgH="3251200" progId="Equations">
                  <p:embed/>
                </p:oleObj>
              </mc:Choice>
              <mc:Fallback>
                <p:oleObj name="Microsoft 公式 3.0" r:id="rId4" imgW="9398000" imgH="3251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276475"/>
                        <a:ext cx="8353425" cy="221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2" name="Object 4"/>
          <p:cNvGraphicFramePr>
            <a:graphicFrameLocks noGrp="1" noChangeAspect="1"/>
          </p:cNvGraphicFramePr>
          <p:nvPr>
            <p:ph sz="quarter" idx="4294967295"/>
          </p:nvPr>
        </p:nvGraphicFramePr>
        <p:xfrm>
          <a:off x="250825" y="4508500"/>
          <a:ext cx="8497888" cy="2276475"/>
        </p:xfrm>
        <a:graphic>
          <a:graphicData uri="http://schemas.openxmlformats.org/presentationml/2006/ole">
            <mc:AlternateContent xmlns:mc="http://schemas.openxmlformats.org/markup-compatibility/2006">
              <mc:Choice xmlns:v="urn:schemas-microsoft-com:vml" Requires="v">
                <p:oleObj name="公式" r:id="rId6" imgW="8470900" imgH="3251200" progId="Equations">
                  <p:embed/>
                </p:oleObj>
              </mc:Choice>
              <mc:Fallback>
                <p:oleObj name="公式" r:id="rId6" imgW="8470900" imgH="32512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508500"/>
                        <a:ext cx="8497888" cy="227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94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Effect transition="in" filter="wipe(left)">
                                      <p:cBhvr>
                                        <p:cTn id="7" dur="500"/>
                                        <p:tgtEl>
                                          <p:spTgt spid="532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wipe(left)">
                                      <p:cBhvr>
                                        <p:cTn id="12" dur="500"/>
                                        <p:tgtEl>
                                          <p:spTgt spid="53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2"/>
                                        </p:tgtEl>
                                        <p:attrNameLst>
                                          <p:attrName>style.visibility</p:attrName>
                                        </p:attrNameLst>
                                      </p:cBhvr>
                                      <p:to>
                                        <p:strVal val="visible"/>
                                      </p:to>
                                    </p:set>
                                    <p:animEffect transition="in" filter="wipe(left)">
                                      <p:cBhvr>
                                        <p:cTn id="17" dur="500"/>
                                        <p:tgtEl>
                                          <p:spTgt spid="53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uns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1860550" y="2284413"/>
            <a:ext cx="624046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6600" b="1">
                <a:solidFill>
                  <a:prstClr val="white"/>
                </a:solidFill>
                <a:latin typeface="黑体" panose="02010609060101010101" pitchFamily="49" charset="-122"/>
                <a:ea typeface="黑体" panose="02010609060101010101" pitchFamily="49" charset="-122"/>
              </a:rPr>
              <a:t>谢谢</a:t>
            </a:r>
          </a:p>
          <a:p>
            <a:r>
              <a:rPr lang="zh-CN" altLang="en-US" sz="6600" b="1">
                <a:solidFill>
                  <a:prstClr val="white"/>
                </a:solidFill>
                <a:latin typeface="黑体" panose="02010609060101010101" pitchFamily="49" charset="-122"/>
                <a:ea typeface="黑体" panose="02010609060101010101" pitchFamily="49" charset="-122"/>
              </a:rPr>
              <a:t>       再见！</a:t>
            </a:r>
          </a:p>
        </p:txBody>
      </p:sp>
    </p:spTree>
    <p:extLst>
      <p:ext uri="{BB962C8B-B14F-4D97-AF65-F5344CB8AC3E}">
        <p14:creationId xmlns:p14="http://schemas.microsoft.com/office/powerpoint/2010/main" val="280388160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1+#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200599162220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213" y="3717925"/>
            <a:ext cx="3522662"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5" descr="框"/>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8663" y="1154113"/>
            <a:ext cx="65420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7" descr="老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925" y="2139950"/>
            <a:ext cx="314483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9"/>
          <p:cNvSpPr txBox="1">
            <a:spLocks noChangeArrowheads="1"/>
          </p:cNvSpPr>
          <p:nvPr/>
        </p:nvSpPr>
        <p:spPr bwMode="auto">
          <a:xfrm>
            <a:off x="2147888" y="1463675"/>
            <a:ext cx="64039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ctr" eaLnBrk="1" hangingPunct="1">
              <a:lnSpc>
                <a:spcPct val="150000"/>
              </a:lnSpc>
              <a:spcBef>
                <a:spcPct val="0"/>
              </a:spcBef>
            </a:pPr>
            <a:r>
              <a:rPr lang="en-US" altLang="zh-CN" sz="3200">
                <a:solidFill>
                  <a:srgbClr val="FF0000"/>
                </a:solidFill>
                <a:latin typeface="黑体" panose="02010609060101010101" pitchFamily="49" charset="-122"/>
                <a:ea typeface="黑体" panose="02010609060101010101" pitchFamily="49" charset="-122"/>
              </a:rPr>
              <a:t>8.4  </a:t>
            </a:r>
            <a:r>
              <a:rPr lang="zh-CN" altLang="en-US" sz="3200">
                <a:solidFill>
                  <a:srgbClr val="FF0000"/>
                </a:solidFill>
                <a:latin typeface="Arial" panose="020B0604020202020204" pitchFamily="34" charset="0"/>
                <a:ea typeface="黑体" panose="02010609060101010101" pitchFamily="49" charset="-122"/>
              </a:rPr>
              <a:t>三元一次方程组的解法</a:t>
            </a:r>
            <a:endParaRPr kumimoji="1" lang="zh-CN" altLang="en-US" sz="3200" b="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61733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4294967295"/>
          </p:nvPr>
        </p:nvSpPr>
        <p:spPr bwMode="auto">
          <a:xfrm>
            <a:off x="1309688" y="2162175"/>
            <a:ext cx="6751637" cy="1754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09600" indent="-609600" eaLnBrk="1" hangingPunct="1">
              <a:lnSpc>
                <a:spcPct val="150000"/>
              </a:lnSpc>
              <a:spcBef>
                <a:spcPct val="0"/>
              </a:spcBef>
              <a:buFontTx/>
              <a:buNone/>
            </a:pPr>
            <a:r>
              <a:rPr lang="en-US" altLang="zh-CN" sz="2400" b="1">
                <a:solidFill>
                  <a:srgbClr val="0000FF"/>
                </a:solidFill>
                <a:latin typeface="宋体" panose="02010600030101010101" pitchFamily="2" charset="-122"/>
              </a:rPr>
              <a:t>1.</a:t>
            </a:r>
            <a:r>
              <a:rPr kumimoji="1" lang="zh-CN" altLang="en-US" sz="2400" b="1">
                <a:solidFill>
                  <a:srgbClr val="0000FF"/>
                </a:solidFill>
                <a:latin typeface="宋体" panose="02010600030101010101" pitchFamily="2" charset="-122"/>
              </a:rPr>
              <a:t>经历探索三元一次方程组的解法的过程；</a:t>
            </a:r>
            <a:endParaRPr lang="en-US" altLang="zh-CN" sz="2400" b="1">
              <a:solidFill>
                <a:srgbClr val="0000FF"/>
              </a:solidFill>
              <a:latin typeface="宋体" panose="02010600030101010101" pitchFamily="2" charset="-122"/>
            </a:endParaRPr>
          </a:p>
          <a:p>
            <a:pPr marL="609600" indent="-609600" eaLnBrk="1" hangingPunct="1">
              <a:lnSpc>
                <a:spcPct val="150000"/>
              </a:lnSpc>
              <a:spcBef>
                <a:spcPct val="0"/>
              </a:spcBef>
              <a:buFontTx/>
              <a:buNone/>
            </a:pPr>
            <a:r>
              <a:rPr lang="en-US" altLang="zh-CN" sz="2400" b="1">
                <a:solidFill>
                  <a:srgbClr val="0000FF"/>
                </a:solidFill>
                <a:latin typeface="宋体" panose="02010600030101010101" pitchFamily="2" charset="-122"/>
                <a:cs typeface="Times New Roman" panose="02020603050405020304" pitchFamily="18" charset="0"/>
              </a:rPr>
              <a:t>2.</a:t>
            </a:r>
            <a:r>
              <a:rPr kumimoji="1" lang="zh-CN" altLang="en-US" sz="2400" b="1">
                <a:solidFill>
                  <a:srgbClr val="0000FF"/>
                </a:solidFill>
                <a:latin typeface="宋体" panose="02010600030101010101" pitchFamily="2" charset="-122"/>
              </a:rPr>
              <a:t>会解三元一次方程组；</a:t>
            </a:r>
            <a:endParaRPr kumimoji="1" lang="en-US" altLang="zh-CN" sz="2400" b="1">
              <a:solidFill>
                <a:srgbClr val="0000FF"/>
              </a:solidFill>
              <a:latin typeface="宋体" panose="02010600030101010101" pitchFamily="2" charset="-122"/>
            </a:endParaRPr>
          </a:p>
          <a:p>
            <a:pPr marL="609600" indent="-609600" eaLnBrk="1" hangingPunct="1">
              <a:lnSpc>
                <a:spcPct val="150000"/>
              </a:lnSpc>
              <a:spcBef>
                <a:spcPct val="0"/>
              </a:spcBef>
              <a:buFontTx/>
              <a:buNone/>
            </a:pPr>
            <a:r>
              <a:rPr kumimoji="1" lang="en-US" altLang="zh-CN" sz="2400" b="1">
                <a:solidFill>
                  <a:srgbClr val="0000FF"/>
                </a:solidFill>
                <a:latin typeface="宋体" panose="02010600030101010101" pitchFamily="2" charset="-122"/>
              </a:rPr>
              <a:t>3.</a:t>
            </a:r>
            <a:r>
              <a:rPr kumimoji="1" lang="zh-CN" altLang="en-US" sz="2400" b="1">
                <a:solidFill>
                  <a:srgbClr val="0000FF"/>
                </a:solidFill>
                <a:latin typeface="宋体" panose="02010600030101010101" pitchFamily="2" charset="-122"/>
              </a:rPr>
              <a:t>能利用三元一次方程组解决简单的实际问题</a:t>
            </a:r>
            <a:r>
              <a:rPr kumimoji="1" lang="en-US" altLang="zh-CN" sz="2400" b="1">
                <a:solidFill>
                  <a:srgbClr val="0000FF"/>
                </a:solidFill>
                <a:latin typeface="宋体" panose="02010600030101010101" pitchFamily="2" charset="-122"/>
              </a:rPr>
              <a:t>.</a:t>
            </a:r>
          </a:p>
        </p:txBody>
      </p:sp>
      <p:pic>
        <p:nvPicPr>
          <p:cNvPr id="4099" name="Picture 9" descr="20041215111158593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0738" y="5041900"/>
            <a:ext cx="74580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9" descr="学习目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588" y="1309688"/>
            <a:ext cx="291465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3856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57238" y="1536700"/>
            <a:ext cx="7661275"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70000"/>
              </a:lnSpc>
              <a:spcBef>
                <a:spcPct val="0"/>
              </a:spcBef>
            </a:pPr>
            <a:r>
              <a:rPr kumimoji="1" lang="en-US" altLang="zh-CN"/>
              <a:t>    </a:t>
            </a:r>
            <a:r>
              <a:rPr kumimoji="1" lang="zh-CN" altLang="en-US"/>
              <a:t>小明手头有</a:t>
            </a:r>
            <a:r>
              <a:rPr kumimoji="1" lang="en-US" altLang="zh-CN"/>
              <a:t>12</a:t>
            </a:r>
            <a:r>
              <a:rPr kumimoji="1" lang="zh-CN" altLang="en-US"/>
              <a:t>张面额分别为</a:t>
            </a:r>
            <a:r>
              <a:rPr kumimoji="1" lang="en-US" altLang="zh-CN"/>
              <a:t>1</a:t>
            </a:r>
            <a:r>
              <a:rPr kumimoji="1" lang="zh-CN" altLang="en-US"/>
              <a:t>元、</a:t>
            </a:r>
            <a:r>
              <a:rPr kumimoji="1" lang="en-US" altLang="zh-CN"/>
              <a:t>2</a:t>
            </a:r>
            <a:r>
              <a:rPr kumimoji="1" lang="zh-CN" altLang="en-US"/>
              <a:t>元、</a:t>
            </a:r>
            <a:r>
              <a:rPr kumimoji="1" lang="en-US" altLang="zh-CN"/>
              <a:t>5</a:t>
            </a:r>
            <a:r>
              <a:rPr kumimoji="1" lang="zh-CN" altLang="en-US"/>
              <a:t>元的纸币，共计</a:t>
            </a:r>
            <a:r>
              <a:rPr kumimoji="1" lang="en-US" altLang="zh-CN"/>
              <a:t>22</a:t>
            </a:r>
            <a:r>
              <a:rPr kumimoji="1" lang="zh-CN" altLang="en-US"/>
              <a:t>元，其中</a:t>
            </a:r>
            <a:r>
              <a:rPr kumimoji="1" lang="en-US" altLang="zh-CN"/>
              <a:t>1</a:t>
            </a:r>
            <a:r>
              <a:rPr kumimoji="1" lang="zh-CN" altLang="en-US"/>
              <a:t>元纸币的数量是</a:t>
            </a:r>
            <a:r>
              <a:rPr kumimoji="1" lang="en-US" altLang="zh-CN"/>
              <a:t>2</a:t>
            </a:r>
            <a:r>
              <a:rPr kumimoji="1" lang="zh-CN" altLang="en-US"/>
              <a:t>元纸币数量的</a:t>
            </a:r>
            <a:r>
              <a:rPr kumimoji="1" lang="en-US" altLang="zh-CN"/>
              <a:t>4</a:t>
            </a:r>
            <a:r>
              <a:rPr kumimoji="1" lang="zh-CN" altLang="en-US"/>
              <a:t>倍</a:t>
            </a:r>
            <a:r>
              <a:rPr kumimoji="1" lang="en-US" altLang="zh-CN"/>
              <a:t>.</a:t>
            </a:r>
            <a:r>
              <a:rPr kumimoji="1" lang="zh-CN" altLang="en-US"/>
              <a:t>求</a:t>
            </a:r>
            <a:r>
              <a:rPr kumimoji="1" lang="en-US" altLang="zh-CN"/>
              <a:t>1</a:t>
            </a:r>
            <a:r>
              <a:rPr kumimoji="1" lang="zh-CN" altLang="en-US"/>
              <a:t>元、</a:t>
            </a:r>
            <a:r>
              <a:rPr kumimoji="1" lang="en-US" altLang="zh-CN"/>
              <a:t>2</a:t>
            </a:r>
            <a:r>
              <a:rPr kumimoji="1" lang="zh-CN" altLang="en-US"/>
              <a:t>元、</a:t>
            </a:r>
            <a:r>
              <a:rPr kumimoji="1" lang="en-US" altLang="zh-CN"/>
              <a:t>5</a:t>
            </a:r>
            <a:r>
              <a:rPr kumimoji="1" lang="zh-CN" altLang="en-US"/>
              <a:t>元纸币各多少张</a:t>
            </a:r>
            <a:r>
              <a:rPr kumimoji="1" lang="en-US" altLang="zh-CN"/>
              <a:t>.</a:t>
            </a:r>
          </a:p>
        </p:txBody>
      </p:sp>
      <p:grpSp>
        <p:nvGrpSpPr>
          <p:cNvPr id="2" name="Group 3"/>
          <p:cNvGrpSpPr/>
          <p:nvPr/>
        </p:nvGrpSpPr>
        <p:grpSpPr bwMode="auto">
          <a:xfrm>
            <a:off x="2619375" y="4324350"/>
            <a:ext cx="4811713" cy="1770063"/>
            <a:chOff x="1362" y="2670"/>
            <a:chExt cx="2527" cy="1115"/>
          </a:xfrm>
        </p:grpSpPr>
        <p:sp>
          <p:nvSpPr>
            <p:cNvPr id="5126" name="AutoShape 4"/>
            <p:cNvSpPr>
              <a:spLocks noChangeArrowheads="1"/>
            </p:cNvSpPr>
            <p:nvPr/>
          </p:nvSpPr>
          <p:spPr bwMode="auto">
            <a:xfrm>
              <a:off x="1362" y="2670"/>
              <a:ext cx="2364" cy="1115"/>
            </a:xfrm>
            <a:prstGeom prst="cloudCallout">
              <a:avLst>
                <a:gd name="adj1" fmla="val 51523"/>
                <a:gd name="adj2" fmla="val -97713"/>
              </a:avLst>
            </a:prstGeom>
            <a:solidFill>
              <a:srgbClr val="FFFF00"/>
            </a:solidFill>
            <a:ln w="9525">
              <a:solidFill>
                <a:srgbClr val="0000FF"/>
              </a:solidFill>
              <a:round/>
            </a:ln>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ctr" eaLnBrk="1" hangingPunct="1">
                <a:lnSpc>
                  <a:spcPct val="150000"/>
                </a:lnSpc>
                <a:spcBef>
                  <a:spcPct val="0"/>
                </a:spcBef>
              </a:pPr>
              <a:endParaRPr kumimoji="1" lang="zh-CN" altLang="zh-CN">
                <a:solidFill>
                  <a:prstClr val="black"/>
                </a:solidFill>
              </a:endParaRPr>
            </a:p>
          </p:txBody>
        </p:sp>
        <p:sp>
          <p:nvSpPr>
            <p:cNvPr id="5127" name="Text Box 5"/>
            <p:cNvSpPr txBox="1">
              <a:spLocks noChangeArrowheads="1"/>
            </p:cNvSpPr>
            <p:nvPr/>
          </p:nvSpPr>
          <p:spPr bwMode="auto">
            <a:xfrm>
              <a:off x="1556" y="2798"/>
              <a:ext cx="233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50000"/>
                </a:spcBef>
              </a:pPr>
              <a:r>
                <a:rPr kumimoji="1" lang="zh-CN" altLang="en-US"/>
                <a:t>问题中含有几个未知数？有几个相等关系？</a:t>
              </a:r>
            </a:p>
          </p:txBody>
        </p:sp>
      </p:grpSp>
      <p:pic>
        <p:nvPicPr>
          <p:cNvPr id="119821" name="Picture 4" descr="HaoSc8_405_200524125418621_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3075" y="2965450"/>
            <a:ext cx="1162050" cy="111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 descr="图片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4325" y="722313"/>
            <a:ext cx="3132138"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364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623888" y="987425"/>
            <a:ext cx="766127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40000"/>
              </a:lnSpc>
              <a:spcBef>
                <a:spcPct val="0"/>
              </a:spcBef>
            </a:pPr>
            <a:r>
              <a:rPr kumimoji="1" lang="zh-CN" altLang="en-US"/>
              <a:t>小明手头有</a:t>
            </a:r>
            <a:r>
              <a:rPr kumimoji="1" lang="en-US" altLang="zh-CN"/>
              <a:t>12</a:t>
            </a:r>
            <a:r>
              <a:rPr kumimoji="1" lang="zh-CN" altLang="en-US"/>
              <a:t>张面额分别为</a:t>
            </a:r>
            <a:r>
              <a:rPr kumimoji="1" lang="en-US" altLang="zh-CN"/>
              <a:t>1</a:t>
            </a:r>
            <a:r>
              <a:rPr kumimoji="1" lang="zh-CN" altLang="en-US"/>
              <a:t>元、</a:t>
            </a:r>
            <a:r>
              <a:rPr kumimoji="1" lang="en-US" altLang="zh-CN"/>
              <a:t>2</a:t>
            </a:r>
            <a:r>
              <a:rPr kumimoji="1" lang="zh-CN" altLang="en-US"/>
              <a:t>元、</a:t>
            </a:r>
            <a:r>
              <a:rPr kumimoji="1" lang="en-US" altLang="zh-CN"/>
              <a:t>5</a:t>
            </a:r>
            <a:r>
              <a:rPr kumimoji="1" lang="zh-CN" altLang="en-US"/>
              <a:t>元的纸币，共计</a:t>
            </a:r>
            <a:r>
              <a:rPr kumimoji="1" lang="en-US" altLang="zh-CN"/>
              <a:t>22</a:t>
            </a:r>
            <a:r>
              <a:rPr kumimoji="1" lang="zh-CN" altLang="en-US"/>
              <a:t>元，其中</a:t>
            </a:r>
            <a:r>
              <a:rPr kumimoji="1" lang="en-US" altLang="zh-CN"/>
              <a:t>1</a:t>
            </a:r>
            <a:r>
              <a:rPr kumimoji="1" lang="zh-CN" altLang="en-US"/>
              <a:t>元纸币的数量是</a:t>
            </a:r>
            <a:r>
              <a:rPr kumimoji="1" lang="en-US" altLang="zh-CN"/>
              <a:t>2</a:t>
            </a:r>
            <a:r>
              <a:rPr kumimoji="1" lang="zh-CN" altLang="en-US"/>
              <a:t>元纸币数量的</a:t>
            </a:r>
            <a:r>
              <a:rPr kumimoji="1" lang="en-US" altLang="zh-CN"/>
              <a:t>4</a:t>
            </a:r>
            <a:r>
              <a:rPr kumimoji="1" lang="zh-CN" altLang="en-US"/>
              <a:t>倍</a:t>
            </a:r>
            <a:r>
              <a:rPr kumimoji="1" lang="en-US" altLang="zh-CN"/>
              <a:t>.</a:t>
            </a:r>
            <a:r>
              <a:rPr kumimoji="1" lang="zh-CN" altLang="en-US"/>
              <a:t>求</a:t>
            </a:r>
            <a:r>
              <a:rPr kumimoji="1" lang="en-US" altLang="zh-CN"/>
              <a:t>1</a:t>
            </a:r>
            <a:r>
              <a:rPr kumimoji="1" lang="zh-CN" altLang="en-US"/>
              <a:t>元、</a:t>
            </a:r>
            <a:r>
              <a:rPr kumimoji="1" lang="en-US" altLang="zh-CN"/>
              <a:t>2</a:t>
            </a:r>
            <a:r>
              <a:rPr kumimoji="1" lang="zh-CN" altLang="en-US"/>
              <a:t>元、</a:t>
            </a:r>
            <a:r>
              <a:rPr kumimoji="1" lang="en-US" altLang="zh-CN"/>
              <a:t>5</a:t>
            </a:r>
            <a:r>
              <a:rPr kumimoji="1" lang="zh-CN" altLang="en-US"/>
              <a:t>元纸币各多少张</a:t>
            </a:r>
            <a:r>
              <a:rPr kumimoji="1" lang="en-US" altLang="zh-CN"/>
              <a:t>.</a:t>
            </a:r>
          </a:p>
        </p:txBody>
      </p:sp>
      <p:sp>
        <p:nvSpPr>
          <p:cNvPr id="120836" name="Text Box 4"/>
          <p:cNvSpPr txBox="1">
            <a:spLocks noChangeArrowheads="1"/>
          </p:cNvSpPr>
          <p:nvPr/>
        </p:nvSpPr>
        <p:spPr bwMode="auto">
          <a:xfrm>
            <a:off x="598488" y="2513013"/>
            <a:ext cx="7966075"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40000"/>
              </a:lnSpc>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分析：</a:t>
            </a:r>
            <a:endParaRPr kumimoji="1" lang="en-US" altLang="zh-CN">
              <a:solidFill>
                <a:srgbClr val="FF0000"/>
              </a:solidFill>
              <a:latin typeface="楷体_GB2312" panose="02010609030101010101" pitchFamily="49" charset="-122"/>
              <a:ea typeface="楷体_GB2312" panose="02010609030101010101" pitchFamily="49" charset="-122"/>
            </a:endParaRPr>
          </a:p>
          <a:p>
            <a:pPr eaLnBrk="1" hangingPunct="1">
              <a:lnSpc>
                <a:spcPct val="140000"/>
              </a:lnSpc>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）这个问题中包含有</a:t>
            </a:r>
            <a:r>
              <a:rPr kumimoji="1" lang="zh-CN" altLang="en-US" u="sng">
                <a:solidFill>
                  <a:srgbClr val="FF0000"/>
                </a:solidFill>
                <a:latin typeface="楷体_GB2312" panose="02010609030101010101" pitchFamily="49" charset="-122"/>
                <a:ea typeface="楷体_GB2312" panose="02010609030101010101" pitchFamily="49" charset="-122"/>
              </a:rPr>
              <a:t>    </a:t>
            </a:r>
            <a:r>
              <a:rPr kumimoji="1" lang="zh-CN" altLang="en-US">
                <a:solidFill>
                  <a:srgbClr val="FF0000"/>
                </a:solidFill>
                <a:latin typeface="楷体_GB2312" panose="02010609030101010101" pitchFamily="49" charset="-122"/>
                <a:ea typeface="楷体_GB2312" panose="02010609030101010101" pitchFamily="49" charset="-122"/>
              </a:rPr>
              <a:t>个相等关系：</a:t>
            </a:r>
          </a:p>
          <a:p>
            <a:pPr eaLnBrk="1" hangingPunct="1">
              <a:lnSpc>
                <a:spcPct val="140000"/>
              </a:lnSpc>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元纸币张数＋</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元纸币张数＋</a:t>
            </a:r>
            <a:r>
              <a:rPr kumimoji="1" lang="en-US" altLang="zh-CN">
                <a:solidFill>
                  <a:srgbClr val="FF0000"/>
                </a:solidFill>
                <a:latin typeface="楷体_GB2312" panose="02010609030101010101" pitchFamily="49" charset="-122"/>
                <a:ea typeface="楷体_GB2312" panose="02010609030101010101" pitchFamily="49" charset="-122"/>
              </a:rPr>
              <a:t>5</a:t>
            </a:r>
            <a:r>
              <a:rPr kumimoji="1" lang="zh-CN" altLang="en-US">
                <a:solidFill>
                  <a:srgbClr val="FF0000"/>
                </a:solidFill>
                <a:latin typeface="楷体_GB2312" panose="02010609030101010101" pitchFamily="49" charset="-122"/>
                <a:ea typeface="楷体_GB2312" panose="02010609030101010101" pitchFamily="49" charset="-122"/>
              </a:rPr>
              <a:t>元纸币张数＝</a:t>
            </a:r>
            <a:r>
              <a:rPr kumimoji="1" lang="en-US" altLang="zh-CN">
                <a:solidFill>
                  <a:srgbClr val="FF0000"/>
                </a:solidFill>
                <a:latin typeface="楷体_GB2312" panose="02010609030101010101" pitchFamily="49" charset="-122"/>
                <a:ea typeface="楷体_GB2312" panose="02010609030101010101" pitchFamily="49" charset="-122"/>
              </a:rPr>
              <a:t>12</a:t>
            </a:r>
            <a:r>
              <a:rPr kumimoji="1" lang="zh-CN" altLang="en-US">
                <a:solidFill>
                  <a:srgbClr val="FF0000"/>
                </a:solidFill>
                <a:latin typeface="楷体_GB2312" panose="02010609030101010101" pitchFamily="49" charset="-122"/>
                <a:ea typeface="楷体_GB2312" panose="02010609030101010101" pitchFamily="49" charset="-122"/>
              </a:rPr>
              <a:t>张，</a:t>
            </a: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元纸币的张数＝</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元纸币的张数的</a:t>
            </a:r>
            <a:r>
              <a:rPr kumimoji="1" lang="en-US" altLang="zh-CN">
                <a:solidFill>
                  <a:srgbClr val="FF0000"/>
                </a:solidFill>
                <a:latin typeface="楷体_GB2312" panose="02010609030101010101" pitchFamily="49" charset="-122"/>
                <a:ea typeface="楷体_GB2312" panose="02010609030101010101" pitchFamily="49" charset="-122"/>
              </a:rPr>
              <a:t>4</a:t>
            </a:r>
            <a:r>
              <a:rPr kumimoji="1" lang="zh-CN" altLang="en-US">
                <a:solidFill>
                  <a:srgbClr val="FF0000"/>
                </a:solidFill>
                <a:latin typeface="楷体_GB2312" panose="02010609030101010101" pitchFamily="49" charset="-122"/>
                <a:ea typeface="楷体_GB2312" panose="02010609030101010101" pitchFamily="49" charset="-122"/>
              </a:rPr>
              <a:t>倍，</a:t>
            </a:r>
          </a:p>
          <a:p>
            <a:pPr eaLnBrk="1" hangingPunct="1">
              <a:lnSpc>
                <a:spcPct val="140000"/>
              </a:lnSpc>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元的金额＋</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元的金额＋</a:t>
            </a:r>
            <a:r>
              <a:rPr kumimoji="1" lang="en-US" altLang="zh-CN">
                <a:solidFill>
                  <a:srgbClr val="FF0000"/>
                </a:solidFill>
                <a:latin typeface="楷体_GB2312" panose="02010609030101010101" pitchFamily="49" charset="-122"/>
                <a:ea typeface="楷体_GB2312" panose="02010609030101010101" pitchFamily="49" charset="-122"/>
              </a:rPr>
              <a:t>5</a:t>
            </a:r>
            <a:r>
              <a:rPr kumimoji="1" lang="zh-CN" altLang="en-US">
                <a:solidFill>
                  <a:srgbClr val="FF0000"/>
                </a:solidFill>
                <a:latin typeface="楷体_GB2312" panose="02010609030101010101" pitchFamily="49" charset="-122"/>
                <a:ea typeface="楷体_GB2312" panose="02010609030101010101" pitchFamily="49" charset="-122"/>
              </a:rPr>
              <a:t>元的金额＝</a:t>
            </a:r>
            <a:r>
              <a:rPr kumimoji="1" lang="en-US" altLang="zh-CN">
                <a:solidFill>
                  <a:srgbClr val="FF0000"/>
                </a:solidFill>
                <a:latin typeface="楷体_GB2312" panose="02010609030101010101" pitchFamily="49" charset="-122"/>
                <a:ea typeface="楷体_GB2312" panose="02010609030101010101" pitchFamily="49" charset="-122"/>
              </a:rPr>
              <a:t>22</a:t>
            </a:r>
            <a:r>
              <a:rPr kumimoji="1" lang="zh-CN" altLang="en-US">
                <a:solidFill>
                  <a:srgbClr val="FF0000"/>
                </a:solidFill>
                <a:latin typeface="楷体_GB2312" panose="02010609030101010101" pitchFamily="49" charset="-122"/>
                <a:ea typeface="楷体_GB2312" panose="02010609030101010101" pitchFamily="49" charset="-122"/>
              </a:rPr>
              <a:t>元</a:t>
            </a:r>
            <a:r>
              <a:rPr kumimoji="1" lang="en-US" altLang="zh-CN">
                <a:solidFill>
                  <a:srgbClr val="FF0000"/>
                </a:solidFill>
                <a:latin typeface="楷体_GB2312" panose="02010609030101010101" pitchFamily="49" charset="-122"/>
                <a:ea typeface="楷体_GB2312" panose="02010609030101010101" pitchFamily="49" charset="-122"/>
              </a:rPr>
              <a:t>.</a:t>
            </a:r>
          </a:p>
          <a:p>
            <a:pPr eaLnBrk="1" hangingPunct="1">
              <a:lnSpc>
                <a:spcPct val="140000"/>
              </a:lnSpc>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）这个问题中包含有</a:t>
            </a:r>
            <a:r>
              <a:rPr kumimoji="1" lang="zh-CN" altLang="en-US" u="sng">
                <a:solidFill>
                  <a:srgbClr val="FF0000"/>
                </a:solidFill>
                <a:latin typeface="楷体_GB2312" panose="02010609030101010101" pitchFamily="49" charset="-122"/>
                <a:ea typeface="楷体_GB2312" panose="02010609030101010101" pitchFamily="49" charset="-122"/>
              </a:rPr>
              <a:t>   </a:t>
            </a:r>
            <a:r>
              <a:rPr kumimoji="1" lang="zh-CN" altLang="en-US">
                <a:solidFill>
                  <a:srgbClr val="FF0000"/>
                </a:solidFill>
                <a:latin typeface="楷体_GB2312" panose="02010609030101010101" pitchFamily="49" charset="-122"/>
                <a:ea typeface="楷体_GB2312" panose="02010609030101010101" pitchFamily="49" charset="-122"/>
              </a:rPr>
              <a:t>个未知数：</a:t>
            </a:r>
            <a:endParaRPr kumimoji="1" lang="en-US" altLang="zh-CN">
              <a:solidFill>
                <a:srgbClr val="FF0000"/>
              </a:solidFill>
              <a:latin typeface="楷体_GB2312" panose="02010609030101010101" pitchFamily="49" charset="-122"/>
              <a:ea typeface="楷体_GB2312" panose="02010609030101010101" pitchFamily="49" charset="-122"/>
            </a:endParaRPr>
          </a:p>
          <a:p>
            <a:pPr eaLnBrk="1" hangingPunct="1">
              <a:lnSpc>
                <a:spcPct val="140000"/>
              </a:lnSpc>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元、</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元、</a:t>
            </a:r>
            <a:r>
              <a:rPr kumimoji="1" lang="en-US" altLang="zh-CN">
                <a:solidFill>
                  <a:srgbClr val="FF0000"/>
                </a:solidFill>
                <a:latin typeface="楷体_GB2312" panose="02010609030101010101" pitchFamily="49" charset="-122"/>
                <a:ea typeface="楷体_GB2312" panose="02010609030101010101" pitchFamily="49" charset="-122"/>
              </a:rPr>
              <a:t>5</a:t>
            </a:r>
            <a:r>
              <a:rPr kumimoji="1" lang="zh-CN" altLang="en-US">
                <a:solidFill>
                  <a:srgbClr val="FF0000"/>
                </a:solidFill>
                <a:latin typeface="楷体_GB2312" panose="02010609030101010101" pitchFamily="49" charset="-122"/>
                <a:ea typeface="楷体_GB2312" panose="02010609030101010101" pitchFamily="49" charset="-122"/>
              </a:rPr>
              <a:t>元纸币的张数</a:t>
            </a:r>
            <a:r>
              <a:rPr kumimoji="1" lang="en-US" altLang="zh-CN">
                <a:solidFill>
                  <a:srgbClr val="FF0000"/>
                </a:solidFill>
                <a:latin typeface="楷体_GB2312" panose="02010609030101010101" pitchFamily="49" charset="-122"/>
                <a:ea typeface="楷体_GB2312" panose="02010609030101010101" pitchFamily="49" charset="-122"/>
              </a:rPr>
              <a:t>.</a:t>
            </a:r>
          </a:p>
        </p:txBody>
      </p:sp>
      <p:sp>
        <p:nvSpPr>
          <p:cNvPr id="120837" name="Text Box 5"/>
          <p:cNvSpPr txBox="1">
            <a:spLocks noChangeArrowheads="1"/>
          </p:cNvSpPr>
          <p:nvPr/>
        </p:nvSpPr>
        <p:spPr bwMode="auto">
          <a:xfrm>
            <a:off x="3981450" y="3068638"/>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latin typeface="楷体_GB2312" panose="02010609030101010101" pitchFamily="49" charset="-122"/>
                <a:ea typeface="楷体_GB2312" panose="02010609030101010101" pitchFamily="49" charset="-122"/>
              </a:rPr>
              <a:t>三</a:t>
            </a:r>
          </a:p>
        </p:txBody>
      </p:sp>
      <p:sp>
        <p:nvSpPr>
          <p:cNvPr id="120842" name="Text Box 10"/>
          <p:cNvSpPr txBox="1">
            <a:spLocks noChangeArrowheads="1"/>
          </p:cNvSpPr>
          <p:nvPr/>
        </p:nvSpPr>
        <p:spPr bwMode="auto">
          <a:xfrm>
            <a:off x="3933825" y="5119688"/>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latin typeface="楷体_GB2312" panose="02010609030101010101" pitchFamily="49" charset="-122"/>
                <a:ea typeface="楷体_GB2312" panose="02010609030101010101" pitchFamily="49" charset="-122"/>
              </a:rPr>
              <a:t>三</a:t>
            </a:r>
          </a:p>
        </p:txBody>
      </p:sp>
      <p:grpSp>
        <p:nvGrpSpPr>
          <p:cNvPr id="6150" name="Group 21"/>
          <p:cNvGrpSpPr>
            <a:grpSpLocks noChangeAspect="1"/>
          </p:cNvGrpSpPr>
          <p:nvPr/>
        </p:nvGrpSpPr>
        <p:grpSpPr bwMode="auto">
          <a:xfrm>
            <a:off x="7072313" y="4797425"/>
            <a:ext cx="1427162" cy="1389063"/>
            <a:chOff x="2362" y="11508"/>
            <a:chExt cx="2648" cy="2580"/>
          </a:xfrm>
        </p:grpSpPr>
        <p:sp>
          <p:nvSpPr>
            <p:cNvPr id="6152" name="AutoShape 22"/>
            <p:cNvSpPr>
              <a:spLocks noChangeAspect="1" noChangeArrowheads="1"/>
            </p:cNvSpPr>
            <p:nvPr/>
          </p:nvSpPr>
          <p:spPr bwMode="auto">
            <a:xfrm>
              <a:off x="2362" y="11508"/>
              <a:ext cx="2648" cy="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6153" name="Picture 23" descr="flowe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 y="11508"/>
              <a:ext cx="1787"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24" descr="flowe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2" y="11520"/>
              <a:ext cx="1578"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25" descr="flower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6" y="12429"/>
              <a:ext cx="1866"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Picture 14" descr="图片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238" y="438150"/>
            <a:ext cx="23764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34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8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6" grpId="0"/>
      <p:bldP spid="120837" grpId="0"/>
      <p:bldP spid="12084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ext Box 3"/>
          <p:cNvSpPr txBox="1">
            <a:spLocks noChangeArrowheads="1"/>
          </p:cNvSpPr>
          <p:nvPr/>
        </p:nvSpPr>
        <p:spPr bwMode="auto">
          <a:xfrm>
            <a:off x="1474788" y="2044700"/>
            <a:ext cx="716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设</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1</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元、</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2</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元、</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5</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元的纸币分别为</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x</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张、</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y</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张、</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z</a:t>
            </a: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张</a:t>
            </a: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a:t>
            </a:r>
          </a:p>
        </p:txBody>
      </p:sp>
      <p:sp>
        <p:nvSpPr>
          <p:cNvPr id="121860" name="Text Box 4"/>
          <p:cNvSpPr txBox="1">
            <a:spLocks noChangeArrowheads="1"/>
          </p:cNvSpPr>
          <p:nvPr/>
        </p:nvSpPr>
        <p:spPr bwMode="auto">
          <a:xfrm>
            <a:off x="1492250" y="2573338"/>
            <a:ext cx="5846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根据题意，可以得到下面三个方程：</a:t>
            </a:r>
          </a:p>
        </p:txBody>
      </p:sp>
      <p:sp>
        <p:nvSpPr>
          <p:cNvPr id="121861" name="Text Box 5"/>
          <p:cNvSpPr txBox="1">
            <a:spLocks noChangeArrowheads="1"/>
          </p:cNvSpPr>
          <p:nvPr/>
        </p:nvSpPr>
        <p:spPr bwMode="auto">
          <a:xfrm>
            <a:off x="1533525" y="2941638"/>
            <a:ext cx="17684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x+y+z=12</a:t>
            </a:r>
          </a:p>
          <a:p>
            <a:pPr eaLnBrk="1" hangingPunct="1">
              <a:lnSpc>
                <a:spcPct val="150000"/>
              </a:lnSpc>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x=4y</a:t>
            </a:r>
          </a:p>
          <a:p>
            <a:pPr eaLnBrk="1" hangingPunct="1">
              <a:lnSpc>
                <a:spcPct val="150000"/>
              </a:lnSpc>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x+2y+5z=22</a:t>
            </a:r>
          </a:p>
        </p:txBody>
      </p:sp>
      <p:sp>
        <p:nvSpPr>
          <p:cNvPr id="121862" name="Rectangle 6"/>
          <p:cNvSpPr>
            <a:spLocks noChangeArrowheads="1"/>
          </p:cNvSpPr>
          <p:nvPr/>
        </p:nvSpPr>
        <p:spPr bwMode="auto">
          <a:xfrm>
            <a:off x="3757613" y="3078163"/>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①</a:t>
            </a:r>
          </a:p>
        </p:txBody>
      </p:sp>
      <p:sp>
        <p:nvSpPr>
          <p:cNvPr id="121863" name="Rectangle 7"/>
          <p:cNvSpPr>
            <a:spLocks noChangeArrowheads="1"/>
          </p:cNvSpPr>
          <p:nvPr/>
        </p:nvSpPr>
        <p:spPr bwMode="auto">
          <a:xfrm>
            <a:off x="3744913" y="3667125"/>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②</a:t>
            </a:r>
          </a:p>
        </p:txBody>
      </p:sp>
      <p:sp>
        <p:nvSpPr>
          <p:cNvPr id="121864" name="Rectangle 8"/>
          <p:cNvSpPr>
            <a:spLocks noChangeArrowheads="1"/>
          </p:cNvSpPr>
          <p:nvPr/>
        </p:nvSpPr>
        <p:spPr bwMode="auto">
          <a:xfrm>
            <a:off x="3757613" y="4238625"/>
            <a:ext cx="490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Times New Roman" panose="02020603050405020304" pitchFamily="18" charset="0"/>
                <a:ea typeface="楷体_GB2312" panose="02010609030101010101" pitchFamily="49" charset="-122"/>
                <a:cs typeface="Times New Roman" panose="02020603050405020304" pitchFamily="18" charset="0"/>
              </a:rPr>
              <a:t>③</a:t>
            </a:r>
          </a:p>
        </p:txBody>
      </p:sp>
      <p:sp>
        <p:nvSpPr>
          <p:cNvPr id="7176" name="Text Box 13"/>
          <p:cNvSpPr txBox="1">
            <a:spLocks noChangeArrowheads="1"/>
          </p:cNvSpPr>
          <p:nvPr/>
        </p:nvSpPr>
        <p:spPr bwMode="auto">
          <a:xfrm>
            <a:off x="1476375" y="1450975"/>
            <a:ext cx="497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50000"/>
              </a:spcBef>
            </a:pPr>
            <a:r>
              <a:rPr kumimoji="1" lang="zh-CN" altLang="en-US">
                <a:latin typeface="Times New Roman" panose="02020603050405020304" pitchFamily="18" charset="0"/>
                <a:cs typeface="Times New Roman" panose="02020603050405020304" pitchFamily="18" charset="0"/>
              </a:rPr>
              <a:t>你能根据等量关系列出方程吗？</a:t>
            </a:r>
            <a:endParaRPr kumimoji="1" lang="en-US" altLang="zh-CN">
              <a:latin typeface="Times New Roman" panose="02020603050405020304" pitchFamily="18" charset="0"/>
              <a:cs typeface="Times New Roman" panose="02020603050405020304" pitchFamily="18" charset="0"/>
            </a:endParaRPr>
          </a:p>
        </p:txBody>
      </p:sp>
      <p:grpSp>
        <p:nvGrpSpPr>
          <p:cNvPr id="7177" name="Group 14"/>
          <p:cNvGrpSpPr/>
          <p:nvPr/>
        </p:nvGrpSpPr>
        <p:grpSpPr bwMode="auto">
          <a:xfrm>
            <a:off x="655638" y="5284788"/>
            <a:ext cx="7702550" cy="877887"/>
            <a:chOff x="2474" y="1406"/>
            <a:chExt cx="2792" cy="628"/>
          </a:xfrm>
        </p:grpSpPr>
        <p:sp>
          <p:nvSpPr>
            <p:cNvPr id="7179" name="Freeform 15"/>
            <p:cNvSpPr/>
            <p:nvPr/>
          </p:nvSpPr>
          <p:spPr bwMode="auto">
            <a:xfrm>
              <a:off x="2474" y="1513"/>
              <a:ext cx="559" cy="300"/>
            </a:xfrm>
            <a:custGeom>
              <a:avLst/>
              <a:gdLst>
                <a:gd name="T0" fmla="*/ 8 w 1119"/>
                <a:gd name="T1" fmla="*/ 1 h 600"/>
                <a:gd name="T2" fmla="*/ 7 w 1119"/>
                <a:gd name="T3" fmla="*/ 1 h 600"/>
                <a:gd name="T4" fmla="*/ 7 w 1119"/>
                <a:gd name="T5" fmla="*/ 1 h 600"/>
                <a:gd name="T6" fmla="*/ 7 w 1119"/>
                <a:gd name="T7" fmla="*/ 1 h 600"/>
                <a:gd name="T8" fmla="*/ 6 w 1119"/>
                <a:gd name="T9" fmla="*/ 1 h 600"/>
                <a:gd name="T10" fmla="*/ 6 w 1119"/>
                <a:gd name="T11" fmla="*/ 1 h 600"/>
                <a:gd name="T12" fmla="*/ 5 w 1119"/>
                <a:gd name="T13" fmla="*/ 1 h 600"/>
                <a:gd name="T14" fmla="*/ 5 w 1119"/>
                <a:gd name="T15" fmla="*/ 1 h 600"/>
                <a:gd name="T16" fmla="*/ 5 w 1119"/>
                <a:gd name="T17" fmla="*/ 1 h 600"/>
                <a:gd name="T18" fmla="*/ 5 w 1119"/>
                <a:gd name="T19" fmla="*/ 1 h 600"/>
                <a:gd name="T20" fmla="*/ 5 w 1119"/>
                <a:gd name="T21" fmla="*/ 1 h 600"/>
                <a:gd name="T22" fmla="*/ 5 w 1119"/>
                <a:gd name="T23" fmla="*/ 1 h 600"/>
                <a:gd name="T24" fmla="*/ 5 w 1119"/>
                <a:gd name="T25" fmla="*/ 1 h 600"/>
                <a:gd name="T26" fmla="*/ 4 w 1119"/>
                <a:gd name="T27" fmla="*/ 1 h 600"/>
                <a:gd name="T28" fmla="*/ 4 w 1119"/>
                <a:gd name="T29" fmla="*/ 1 h 600"/>
                <a:gd name="T30" fmla="*/ 4 w 1119"/>
                <a:gd name="T31" fmla="*/ 1 h 600"/>
                <a:gd name="T32" fmla="*/ 4 w 1119"/>
                <a:gd name="T33" fmla="*/ 1 h 600"/>
                <a:gd name="T34" fmla="*/ 4 w 1119"/>
                <a:gd name="T35" fmla="*/ 1 h 600"/>
                <a:gd name="T36" fmla="*/ 4 w 1119"/>
                <a:gd name="T37" fmla="*/ 1 h 600"/>
                <a:gd name="T38" fmla="*/ 4 w 1119"/>
                <a:gd name="T39" fmla="*/ 1 h 600"/>
                <a:gd name="T40" fmla="*/ 4 w 1119"/>
                <a:gd name="T41" fmla="*/ 1 h 600"/>
                <a:gd name="T42" fmla="*/ 4 w 1119"/>
                <a:gd name="T43" fmla="*/ 1 h 600"/>
                <a:gd name="T44" fmla="*/ 4 w 1119"/>
                <a:gd name="T45" fmla="*/ 1 h 600"/>
                <a:gd name="T46" fmla="*/ 4 w 1119"/>
                <a:gd name="T47" fmla="*/ 1 h 600"/>
                <a:gd name="T48" fmla="*/ 4 w 1119"/>
                <a:gd name="T49" fmla="*/ 1 h 600"/>
                <a:gd name="T50" fmla="*/ 4 w 1119"/>
                <a:gd name="T51" fmla="*/ 1 h 600"/>
                <a:gd name="T52" fmla="*/ 4 w 1119"/>
                <a:gd name="T53" fmla="*/ 1 h 600"/>
                <a:gd name="T54" fmla="*/ 4 w 1119"/>
                <a:gd name="T55" fmla="*/ 1 h 600"/>
                <a:gd name="T56" fmla="*/ 4 w 1119"/>
                <a:gd name="T57" fmla="*/ 1 h 600"/>
                <a:gd name="T58" fmla="*/ 4 w 1119"/>
                <a:gd name="T59" fmla="*/ 1 h 600"/>
                <a:gd name="T60" fmla="*/ 3 w 1119"/>
                <a:gd name="T61" fmla="*/ 1 h 600"/>
                <a:gd name="T62" fmla="*/ 3 w 1119"/>
                <a:gd name="T63" fmla="*/ 1 h 600"/>
                <a:gd name="T64" fmla="*/ 3 w 1119"/>
                <a:gd name="T65" fmla="*/ 1 h 600"/>
                <a:gd name="T66" fmla="*/ 3 w 1119"/>
                <a:gd name="T67" fmla="*/ 1 h 600"/>
                <a:gd name="T68" fmla="*/ 3 w 1119"/>
                <a:gd name="T69" fmla="*/ 1 h 600"/>
                <a:gd name="T70" fmla="*/ 3 w 1119"/>
                <a:gd name="T71" fmla="*/ 1 h 600"/>
                <a:gd name="T72" fmla="*/ 3 w 1119"/>
                <a:gd name="T73" fmla="*/ 1 h 600"/>
                <a:gd name="T74" fmla="*/ 3 w 1119"/>
                <a:gd name="T75" fmla="*/ 1 h 600"/>
                <a:gd name="T76" fmla="*/ 3 w 1119"/>
                <a:gd name="T77" fmla="*/ 1 h 600"/>
                <a:gd name="T78" fmla="*/ 3 w 1119"/>
                <a:gd name="T79" fmla="*/ 1 h 600"/>
                <a:gd name="T80" fmla="*/ 3 w 1119"/>
                <a:gd name="T81" fmla="*/ 1 h 600"/>
                <a:gd name="T82" fmla="*/ 2 w 1119"/>
                <a:gd name="T83" fmla="*/ 1 h 600"/>
                <a:gd name="T84" fmla="*/ 2 w 1119"/>
                <a:gd name="T85" fmla="*/ 1 h 600"/>
                <a:gd name="T86" fmla="*/ 2 w 1119"/>
                <a:gd name="T87" fmla="*/ 1 h 600"/>
                <a:gd name="T88" fmla="*/ 2 w 1119"/>
                <a:gd name="T89" fmla="*/ 1 h 600"/>
                <a:gd name="T90" fmla="*/ 1 w 1119"/>
                <a:gd name="T91" fmla="*/ 1 h 600"/>
                <a:gd name="T92" fmla="*/ 0 w 1119"/>
                <a:gd name="T93" fmla="*/ 0 h 600"/>
                <a:gd name="T94" fmla="*/ 0 w 1119"/>
                <a:gd name="T95" fmla="*/ 1 h 600"/>
                <a:gd name="T96" fmla="*/ 0 w 1119"/>
                <a:gd name="T97" fmla="*/ 5 h 600"/>
                <a:gd name="T98" fmla="*/ 8 w 1119"/>
                <a:gd name="T99" fmla="*/ 5 h 600"/>
                <a:gd name="T100" fmla="*/ 8 w 1119"/>
                <a:gd name="T101" fmla="*/ 1 h 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9"/>
                <a:gd name="T154" fmla="*/ 0 h 600"/>
                <a:gd name="T155" fmla="*/ 1119 w 1119"/>
                <a:gd name="T156" fmla="*/ 600 h 6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9" h="600">
                  <a:moveTo>
                    <a:pt x="1119" y="59"/>
                  </a:moveTo>
                  <a:lnTo>
                    <a:pt x="957" y="59"/>
                  </a:lnTo>
                  <a:lnTo>
                    <a:pt x="957" y="147"/>
                  </a:lnTo>
                  <a:lnTo>
                    <a:pt x="918" y="186"/>
                  </a:lnTo>
                  <a:lnTo>
                    <a:pt x="870" y="186"/>
                  </a:lnTo>
                  <a:lnTo>
                    <a:pt x="870" y="93"/>
                  </a:lnTo>
                  <a:lnTo>
                    <a:pt x="737" y="93"/>
                  </a:lnTo>
                  <a:lnTo>
                    <a:pt x="737" y="204"/>
                  </a:lnTo>
                  <a:lnTo>
                    <a:pt x="689" y="204"/>
                  </a:lnTo>
                  <a:lnTo>
                    <a:pt x="685" y="166"/>
                  </a:lnTo>
                  <a:lnTo>
                    <a:pt x="678" y="135"/>
                  </a:lnTo>
                  <a:lnTo>
                    <a:pt x="667" y="108"/>
                  </a:lnTo>
                  <a:lnTo>
                    <a:pt x="653" y="85"/>
                  </a:lnTo>
                  <a:lnTo>
                    <a:pt x="639" y="66"/>
                  </a:lnTo>
                  <a:lnTo>
                    <a:pt x="627" y="51"/>
                  </a:lnTo>
                  <a:lnTo>
                    <a:pt x="615" y="38"/>
                  </a:lnTo>
                  <a:lnTo>
                    <a:pt x="607" y="27"/>
                  </a:lnTo>
                  <a:lnTo>
                    <a:pt x="599" y="40"/>
                  </a:lnTo>
                  <a:lnTo>
                    <a:pt x="590" y="55"/>
                  </a:lnTo>
                  <a:lnTo>
                    <a:pt x="580" y="73"/>
                  </a:lnTo>
                  <a:lnTo>
                    <a:pt x="571" y="93"/>
                  </a:lnTo>
                  <a:lnTo>
                    <a:pt x="563" y="111"/>
                  </a:lnTo>
                  <a:lnTo>
                    <a:pt x="556" y="130"/>
                  </a:lnTo>
                  <a:lnTo>
                    <a:pt x="551" y="145"/>
                  </a:lnTo>
                  <a:lnTo>
                    <a:pt x="547" y="156"/>
                  </a:lnTo>
                  <a:lnTo>
                    <a:pt x="541" y="142"/>
                  </a:lnTo>
                  <a:lnTo>
                    <a:pt x="536" y="126"/>
                  </a:lnTo>
                  <a:lnTo>
                    <a:pt x="529" y="109"/>
                  </a:lnTo>
                  <a:lnTo>
                    <a:pt x="521" y="92"/>
                  </a:lnTo>
                  <a:lnTo>
                    <a:pt x="514" y="76"/>
                  </a:lnTo>
                  <a:lnTo>
                    <a:pt x="506" y="61"/>
                  </a:lnTo>
                  <a:lnTo>
                    <a:pt x="499" y="48"/>
                  </a:lnTo>
                  <a:lnTo>
                    <a:pt x="493" y="39"/>
                  </a:lnTo>
                  <a:lnTo>
                    <a:pt x="483" y="55"/>
                  </a:lnTo>
                  <a:lnTo>
                    <a:pt x="472" y="76"/>
                  </a:lnTo>
                  <a:lnTo>
                    <a:pt x="462" y="100"/>
                  </a:lnTo>
                  <a:lnTo>
                    <a:pt x="453" y="127"/>
                  </a:lnTo>
                  <a:lnTo>
                    <a:pt x="445" y="155"/>
                  </a:lnTo>
                  <a:lnTo>
                    <a:pt x="439" y="184"/>
                  </a:lnTo>
                  <a:lnTo>
                    <a:pt x="434" y="212"/>
                  </a:lnTo>
                  <a:lnTo>
                    <a:pt x="432" y="240"/>
                  </a:lnTo>
                  <a:lnTo>
                    <a:pt x="351" y="240"/>
                  </a:lnTo>
                  <a:lnTo>
                    <a:pt x="351" y="186"/>
                  </a:lnTo>
                  <a:lnTo>
                    <a:pt x="375" y="186"/>
                  </a:lnTo>
                  <a:lnTo>
                    <a:pt x="318" y="87"/>
                  </a:lnTo>
                  <a:lnTo>
                    <a:pt x="150" y="87"/>
                  </a:lnTo>
                  <a:lnTo>
                    <a:pt x="104" y="0"/>
                  </a:lnTo>
                  <a:lnTo>
                    <a:pt x="0" y="229"/>
                  </a:lnTo>
                  <a:lnTo>
                    <a:pt x="0" y="600"/>
                  </a:lnTo>
                  <a:lnTo>
                    <a:pt x="1119" y="600"/>
                  </a:lnTo>
                  <a:lnTo>
                    <a:pt x="1119" y="59"/>
                  </a:lnTo>
                  <a:close/>
                </a:path>
              </a:pathLst>
            </a:custGeom>
            <a:solidFill>
              <a:srgbClr val="D8C6A5"/>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0" name="Rectangle 16"/>
            <p:cNvSpPr>
              <a:spLocks noChangeArrowheads="1"/>
            </p:cNvSpPr>
            <p:nvPr/>
          </p:nvSpPr>
          <p:spPr bwMode="auto">
            <a:xfrm>
              <a:off x="2474" y="1795"/>
              <a:ext cx="558" cy="221"/>
            </a:xfrm>
            <a:prstGeom prst="rect">
              <a:avLst/>
            </a:prstGeom>
            <a:solidFill>
              <a:srgbClr val="33BF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1" name="Freeform 17"/>
            <p:cNvSpPr/>
            <p:nvPr/>
          </p:nvSpPr>
          <p:spPr bwMode="auto">
            <a:xfrm>
              <a:off x="4159" y="1502"/>
              <a:ext cx="1107" cy="311"/>
            </a:xfrm>
            <a:custGeom>
              <a:avLst/>
              <a:gdLst>
                <a:gd name="T0" fmla="*/ 17 w 2214"/>
                <a:gd name="T1" fmla="*/ 2 h 621"/>
                <a:gd name="T2" fmla="*/ 17 w 2214"/>
                <a:gd name="T3" fmla="*/ 2 h 621"/>
                <a:gd name="T4" fmla="*/ 15 w 2214"/>
                <a:gd name="T5" fmla="*/ 1 h 621"/>
                <a:gd name="T6" fmla="*/ 15 w 2214"/>
                <a:gd name="T7" fmla="*/ 2 h 621"/>
                <a:gd name="T8" fmla="*/ 15 w 2214"/>
                <a:gd name="T9" fmla="*/ 1 h 621"/>
                <a:gd name="T10" fmla="*/ 14 w 2214"/>
                <a:gd name="T11" fmla="*/ 1 h 621"/>
                <a:gd name="T12" fmla="*/ 14 w 2214"/>
                <a:gd name="T13" fmla="*/ 1 h 621"/>
                <a:gd name="T14" fmla="*/ 14 w 2214"/>
                <a:gd name="T15" fmla="*/ 1 h 621"/>
                <a:gd name="T16" fmla="*/ 14 w 2214"/>
                <a:gd name="T17" fmla="*/ 1 h 621"/>
                <a:gd name="T18" fmla="*/ 13 w 2214"/>
                <a:gd name="T19" fmla="*/ 1 h 621"/>
                <a:gd name="T20" fmla="*/ 13 w 2214"/>
                <a:gd name="T21" fmla="*/ 1 h 621"/>
                <a:gd name="T22" fmla="*/ 13 w 2214"/>
                <a:gd name="T23" fmla="*/ 1 h 621"/>
                <a:gd name="T24" fmla="*/ 12 w 2214"/>
                <a:gd name="T25" fmla="*/ 1 h 621"/>
                <a:gd name="T26" fmla="*/ 12 w 2214"/>
                <a:gd name="T27" fmla="*/ 1 h 621"/>
                <a:gd name="T28" fmla="*/ 12 w 2214"/>
                <a:gd name="T29" fmla="*/ 1 h 621"/>
                <a:gd name="T30" fmla="*/ 12 w 2214"/>
                <a:gd name="T31" fmla="*/ 1 h 621"/>
                <a:gd name="T32" fmla="*/ 12 w 2214"/>
                <a:gd name="T33" fmla="*/ 2 h 621"/>
                <a:gd name="T34" fmla="*/ 12 w 2214"/>
                <a:gd name="T35" fmla="*/ 2 h 621"/>
                <a:gd name="T36" fmla="*/ 11 w 2214"/>
                <a:gd name="T37" fmla="*/ 2 h 621"/>
                <a:gd name="T38" fmla="*/ 11 w 2214"/>
                <a:gd name="T39" fmla="*/ 1 h 621"/>
                <a:gd name="T40" fmla="*/ 11 w 2214"/>
                <a:gd name="T41" fmla="*/ 1 h 621"/>
                <a:gd name="T42" fmla="*/ 11 w 2214"/>
                <a:gd name="T43" fmla="*/ 1 h 621"/>
                <a:gd name="T44" fmla="*/ 11 w 2214"/>
                <a:gd name="T45" fmla="*/ 1 h 621"/>
                <a:gd name="T46" fmla="*/ 11 w 2214"/>
                <a:gd name="T47" fmla="*/ 1 h 621"/>
                <a:gd name="T48" fmla="*/ 11 w 2214"/>
                <a:gd name="T49" fmla="*/ 1 h 621"/>
                <a:gd name="T50" fmla="*/ 10 w 2214"/>
                <a:gd name="T51" fmla="*/ 1 h 621"/>
                <a:gd name="T52" fmla="*/ 10 w 2214"/>
                <a:gd name="T53" fmla="*/ 1 h 621"/>
                <a:gd name="T54" fmla="*/ 10 w 2214"/>
                <a:gd name="T55" fmla="*/ 1 h 621"/>
                <a:gd name="T56" fmla="*/ 10 w 2214"/>
                <a:gd name="T57" fmla="*/ 1 h 621"/>
                <a:gd name="T58" fmla="*/ 9 w 2214"/>
                <a:gd name="T59" fmla="*/ 1 h 621"/>
                <a:gd name="T60" fmla="*/ 9 w 2214"/>
                <a:gd name="T61" fmla="*/ 1 h 621"/>
                <a:gd name="T62" fmla="*/ 8 w 2214"/>
                <a:gd name="T63" fmla="*/ 2 h 621"/>
                <a:gd name="T64" fmla="*/ 7 w 2214"/>
                <a:gd name="T65" fmla="*/ 2 h 621"/>
                <a:gd name="T66" fmla="*/ 7 w 2214"/>
                <a:gd name="T67" fmla="*/ 2 h 621"/>
                <a:gd name="T68" fmla="*/ 7 w 2214"/>
                <a:gd name="T69" fmla="*/ 2 h 621"/>
                <a:gd name="T70" fmla="*/ 7 w 2214"/>
                <a:gd name="T71" fmla="*/ 2 h 621"/>
                <a:gd name="T72" fmla="*/ 7 w 2214"/>
                <a:gd name="T73" fmla="*/ 2 h 621"/>
                <a:gd name="T74" fmla="*/ 7 w 2214"/>
                <a:gd name="T75" fmla="*/ 2 h 621"/>
                <a:gd name="T76" fmla="*/ 7 w 2214"/>
                <a:gd name="T77" fmla="*/ 2 h 621"/>
                <a:gd name="T78" fmla="*/ 6 w 2214"/>
                <a:gd name="T79" fmla="*/ 1 h 621"/>
                <a:gd name="T80" fmla="*/ 6 w 2214"/>
                <a:gd name="T81" fmla="*/ 1 h 621"/>
                <a:gd name="T82" fmla="*/ 4 w 2214"/>
                <a:gd name="T83" fmla="*/ 1 h 621"/>
                <a:gd name="T84" fmla="*/ 1 w 2214"/>
                <a:gd name="T85" fmla="*/ 1 h 621"/>
                <a:gd name="T86" fmla="*/ 1 w 2214"/>
                <a:gd name="T87" fmla="*/ 2 h 621"/>
                <a:gd name="T88" fmla="*/ 1 w 2214"/>
                <a:gd name="T89" fmla="*/ 2 h 621"/>
                <a:gd name="T90" fmla="*/ 1 w 2214"/>
                <a:gd name="T91" fmla="*/ 1 h 621"/>
                <a:gd name="T92" fmla="*/ 1 w 2214"/>
                <a:gd name="T93" fmla="*/ 1 h 621"/>
                <a:gd name="T94" fmla="*/ 1 w 2214"/>
                <a:gd name="T95" fmla="*/ 1 h 621"/>
                <a:gd name="T96" fmla="*/ 1 w 2214"/>
                <a:gd name="T97" fmla="*/ 0 h 621"/>
                <a:gd name="T98" fmla="*/ 1 w 2214"/>
                <a:gd name="T99" fmla="*/ 1 h 621"/>
                <a:gd name="T100" fmla="*/ 1 w 2214"/>
                <a:gd name="T101" fmla="*/ 2 h 621"/>
                <a:gd name="T102" fmla="*/ 0 w 2214"/>
                <a:gd name="T103" fmla="*/ 5 h 621"/>
                <a:gd name="T104" fmla="*/ 17 w 2214"/>
                <a:gd name="T105" fmla="*/ 2 h 6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14"/>
                <a:gd name="T160" fmla="*/ 0 h 621"/>
                <a:gd name="T161" fmla="*/ 2214 w 2214"/>
                <a:gd name="T162" fmla="*/ 621 h 6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14" h="621">
                  <a:moveTo>
                    <a:pt x="2214" y="147"/>
                  </a:moveTo>
                  <a:lnTo>
                    <a:pt x="2214" y="147"/>
                  </a:lnTo>
                  <a:lnTo>
                    <a:pt x="2163" y="75"/>
                  </a:lnTo>
                  <a:lnTo>
                    <a:pt x="2087" y="190"/>
                  </a:lnTo>
                  <a:lnTo>
                    <a:pt x="2087" y="108"/>
                  </a:lnTo>
                  <a:lnTo>
                    <a:pt x="2024" y="65"/>
                  </a:lnTo>
                  <a:lnTo>
                    <a:pt x="1977" y="117"/>
                  </a:lnTo>
                  <a:lnTo>
                    <a:pt x="1977" y="168"/>
                  </a:lnTo>
                  <a:lnTo>
                    <a:pt x="1955" y="168"/>
                  </a:lnTo>
                  <a:lnTo>
                    <a:pt x="1955" y="120"/>
                  </a:lnTo>
                  <a:lnTo>
                    <a:pt x="1885" y="49"/>
                  </a:lnTo>
                  <a:lnTo>
                    <a:pt x="1882" y="49"/>
                  </a:lnTo>
                  <a:lnTo>
                    <a:pt x="1874" y="49"/>
                  </a:lnTo>
                  <a:lnTo>
                    <a:pt x="1861" y="49"/>
                  </a:lnTo>
                  <a:lnTo>
                    <a:pt x="1846" y="49"/>
                  </a:lnTo>
                  <a:lnTo>
                    <a:pt x="1828" y="49"/>
                  </a:lnTo>
                  <a:lnTo>
                    <a:pt x="1806" y="49"/>
                  </a:lnTo>
                  <a:lnTo>
                    <a:pt x="1784" y="49"/>
                  </a:lnTo>
                  <a:lnTo>
                    <a:pt x="1761" y="49"/>
                  </a:lnTo>
                  <a:lnTo>
                    <a:pt x="1738" y="49"/>
                  </a:lnTo>
                  <a:lnTo>
                    <a:pt x="1716" y="49"/>
                  </a:lnTo>
                  <a:lnTo>
                    <a:pt x="1694" y="49"/>
                  </a:lnTo>
                  <a:lnTo>
                    <a:pt x="1676" y="49"/>
                  </a:lnTo>
                  <a:lnTo>
                    <a:pt x="1660" y="49"/>
                  </a:lnTo>
                  <a:lnTo>
                    <a:pt x="1647" y="49"/>
                  </a:lnTo>
                  <a:lnTo>
                    <a:pt x="1639" y="49"/>
                  </a:lnTo>
                  <a:lnTo>
                    <a:pt x="1636" y="49"/>
                  </a:lnTo>
                  <a:lnTo>
                    <a:pt x="1631" y="53"/>
                  </a:lnTo>
                  <a:lnTo>
                    <a:pt x="1621" y="63"/>
                  </a:lnTo>
                  <a:lnTo>
                    <a:pt x="1607" y="76"/>
                  </a:lnTo>
                  <a:lnTo>
                    <a:pt x="1592" y="92"/>
                  </a:lnTo>
                  <a:lnTo>
                    <a:pt x="1577" y="108"/>
                  </a:lnTo>
                  <a:lnTo>
                    <a:pt x="1563" y="121"/>
                  </a:lnTo>
                  <a:lnTo>
                    <a:pt x="1554" y="131"/>
                  </a:lnTo>
                  <a:lnTo>
                    <a:pt x="1550" y="135"/>
                  </a:lnTo>
                  <a:lnTo>
                    <a:pt x="1587" y="135"/>
                  </a:lnTo>
                  <a:lnTo>
                    <a:pt x="1587" y="205"/>
                  </a:lnTo>
                  <a:lnTo>
                    <a:pt x="1515" y="205"/>
                  </a:lnTo>
                  <a:lnTo>
                    <a:pt x="1515" y="178"/>
                  </a:lnTo>
                  <a:lnTo>
                    <a:pt x="1515" y="121"/>
                  </a:lnTo>
                  <a:lnTo>
                    <a:pt x="1515" y="63"/>
                  </a:lnTo>
                  <a:lnTo>
                    <a:pt x="1515" y="39"/>
                  </a:lnTo>
                  <a:lnTo>
                    <a:pt x="1512" y="39"/>
                  </a:lnTo>
                  <a:lnTo>
                    <a:pt x="1505" y="40"/>
                  </a:lnTo>
                  <a:lnTo>
                    <a:pt x="1495" y="40"/>
                  </a:lnTo>
                  <a:lnTo>
                    <a:pt x="1481" y="40"/>
                  </a:lnTo>
                  <a:lnTo>
                    <a:pt x="1466" y="40"/>
                  </a:lnTo>
                  <a:lnTo>
                    <a:pt x="1448" y="40"/>
                  </a:lnTo>
                  <a:lnTo>
                    <a:pt x="1429" y="40"/>
                  </a:lnTo>
                  <a:lnTo>
                    <a:pt x="1410" y="40"/>
                  </a:lnTo>
                  <a:lnTo>
                    <a:pt x="1389" y="40"/>
                  </a:lnTo>
                  <a:lnTo>
                    <a:pt x="1371" y="40"/>
                  </a:lnTo>
                  <a:lnTo>
                    <a:pt x="1352" y="39"/>
                  </a:lnTo>
                  <a:lnTo>
                    <a:pt x="1337" y="39"/>
                  </a:lnTo>
                  <a:lnTo>
                    <a:pt x="1323" y="39"/>
                  </a:lnTo>
                  <a:lnTo>
                    <a:pt x="1313" y="39"/>
                  </a:lnTo>
                  <a:lnTo>
                    <a:pt x="1306" y="39"/>
                  </a:lnTo>
                  <a:lnTo>
                    <a:pt x="1304" y="39"/>
                  </a:lnTo>
                  <a:lnTo>
                    <a:pt x="1304" y="84"/>
                  </a:lnTo>
                  <a:lnTo>
                    <a:pt x="1063" y="84"/>
                  </a:lnTo>
                  <a:lnTo>
                    <a:pt x="1063" y="123"/>
                  </a:lnTo>
                  <a:lnTo>
                    <a:pt x="1049" y="124"/>
                  </a:lnTo>
                  <a:lnTo>
                    <a:pt x="1035" y="129"/>
                  </a:lnTo>
                  <a:lnTo>
                    <a:pt x="1020" y="137"/>
                  </a:lnTo>
                  <a:lnTo>
                    <a:pt x="1008" y="147"/>
                  </a:lnTo>
                  <a:lnTo>
                    <a:pt x="996" y="159"/>
                  </a:lnTo>
                  <a:lnTo>
                    <a:pt x="987" y="174"/>
                  </a:lnTo>
                  <a:lnTo>
                    <a:pt x="981" y="190"/>
                  </a:lnTo>
                  <a:lnTo>
                    <a:pt x="979" y="207"/>
                  </a:lnTo>
                  <a:lnTo>
                    <a:pt x="955" y="207"/>
                  </a:lnTo>
                  <a:lnTo>
                    <a:pt x="952" y="176"/>
                  </a:lnTo>
                  <a:lnTo>
                    <a:pt x="944" y="153"/>
                  </a:lnTo>
                  <a:lnTo>
                    <a:pt x="934" y="138"/>
                  </a:lnTo>
                  <a:lnTo>
                    <a:pt x="921" y="132"/>
                  </a:lnTo>
                  <a:lnTo>
                    <a:pt x="909" y="137"/>
                  </a:lnTo>
                  <a:lnTo>
                    <a:pt x="898" y="149"/>
                  </a:lnTo>
                  <a:lnTo>
                    <a:pt x="890" y="174"/>
                  </a:lnTo>
                  <a:lnTo>
                    <a:pt x="888" y="207"/>
                  </a:lnTo>
                  <a:lnTo>
                    <a:pt x="822" y="207"/>
                  </a:lnTo>
                  <a:lnTo>
                    <a:pt x="822" y="11"/>
                  </a:lnTo>
                  <a:lnTo>
                    <a:pt x="783" y="11"/>
                  </a:lnTo>
                  <a:lnTo>
                    <a:pt x="783" y="75"/>
                  </a:lnTo>
                  <a:lnTo>
                    <a:pt x="567" y="75"/>
                  </a:lnTo>
                  <a:lnTo>
                    <a:pt x="524" y="9"/>
                  </a:lnTo>
                  <a:lnTo>
                    <a:pt x="481" y="75"/>
                  </a:lnTo>
                  <a:lnTo>
                    <a:pt x="237" y="75"/>
                  </a:lnTo>
                  <a:lnTo>
                    <a:pt x="237" y="156"/>
                  </a:lnTo>
                  <a:lnTo>
                    <a:pt x="175" y="156"/>
                  </a:lnTo>
                  <a:lnTo>
                    <a:pt x="169" y="149"/>
                  </a:lnTo>
                  <a:lnTo>
                    <a:pt x="162" y="139"/>
                  </a:lnTo>
                  <a:lnTo>
                    <a:pt x="155" y="129"/>
                  </a:lnTo>
                  <a:lnTo>
                    <a:pt x="147" y="117"/>
                  </a:lnTo>
                  <a:lnTo>
                    <a:pt x="140" y="107"/>
                  </a:lnTo>
                  <a:lnTo>
                    <a:pt x="134" y="98"/>
                  </a:lnTo>
                  <a:lnTo>
                    <a:pt x="130" y="92"/>
                  </a:lnTo>
                  <a:lnTo>
                    <a:pt x="129" y="90"/>
                  </a:lnTo>
                  <a:lnTo>
                    <a:pt x="151" y="93"/>
                  </a:lnTo>
                  <a:lnTo>
                    <a:pt x="84" y="0"/>
                  </a:lnTo>
                  <a:lnTo>
                    <a:pt x="26" y="87"/>
                  </a:lnTo>
                  <a:lnTo>
                    <a:pt x="45" y="87"/>
                  </a:lnTo>
                  <a:lnTo>
                    <a:pt x="11" y="151"/>
                  </a:lnTo>
                  <a:lnTo>
                    <a:pt x="33" y="156"/>
                  </a:lnTo>
                  <a:lnTo>
                    <a:pt x="0" y="192"/>
                  </a:lnTo>
                  <a:lnTo>
                    <a:pt x="0" y="621"/>
                  </a:lnTo>
                  <a:lnTo>
                    <a:pt x="2214" y="621"/>
                  </a:lnTo>
                  <a:lnTo>
                    <a:pt x="2214" y="147"/>
                  </a:lnTo>
                  <a:close/>
                </a:path>
              </a:pathLst>
            </a:custGeom>
            <a:solidFill>
              <a:srgbClr val="D8C6A5"/>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2" name="Rectangle 18"/>
            <p:cNvSpPr>
              <a:spLocks noChangeArrowheads="1"/>
            </p:cNvSpPr>
            <p:nvPr/>
          </p:nvSpPr>
          <p:spPr bwMode="auto">
            <a:xfrm>
              <a:off x="4158" y="1813"/>
              <a:ext cx="1108" cy="221"/>
            </a:xfrm>
            <a:prstGeom prst="rect">
              <a:avLst/>
            </a:prstGeom>
            <a:solidFill>
              <a:srgbClr val="33BF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3" name="Freeform 19"/>
            <p:cNvSpPr/>
            <p:nvPr/>
          </p:nvSpPr>
          <p:spPr bwMode="auto">
            <a:xfrm>
              <a:off x="4158" y="1681"/>
              <a:ext cx="24" cy="132"/>
            </a:xfrm>
            <a:custGeom>
              <a:avLst/>
              <a:gdLst>
                <a:gd name="T0" fmla="*/ 0 w 50"/>
                <a:gd name="T1" fmla="*/ 0 h 263"/>
                <a:gd name="T2" fmla="*/ 0 w 50"/>
                <a:gd name="T3" fmla="*/ 1 h 263"/>
                <a:gd name="T4" fmla="*/ 0 w 50"/>
                <a:gd name="T5" fmla="*/ 3 h 263"/>
                <a:gd name="T6" fmla="*/ 0 w 50"/>
                <a:gd name="T7" fmla="*/ 3 h 263"/>
                <a:gd name="T8" fmla="*/ 0 w 50"/>
                <a:gd name="T9" fmla="*/ 1 h 263"/>
                <a:gd name="T10" fmla="*/ 0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4" name="Freeform 20"/>
            <p:cNvSpPr/>
            <p:nvPr/>
          </p:nvSpPr>
          <p:spPr bwMode="auto">
            <a:xfrm>
              <a:off x="4194"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5" name="Freeform 21"/>
            <p:cNvSpPr/>
            <p:nvPr/>
          </p:nvSpPr>
          <p:spPr bwMode="auto">
            <a:xfrm>
              <a:off x="4232"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5" y="0"/>
                  </a:moveTo>
                  <a:lnTo>
                    <a:pt x="50" y="57"/>
                  </a:lnTo>
                  <a:lnTo>
                    <a:pt x="50"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6" name="Rectangle 22"/>
            <p:cNvSpPr>
              <a:spLocks noChangeArrowheads="1"/>
            </p:cNvSpPr>
            <p:nvPr/>
          </p:nvSpPr>
          <p:spPr bwMode="auto">
            <a:xfrm>
              <a:off x="4158"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7" name="Rectangle 23"/>
            <p:cNvSpPr>
              <a:spLocks noChangeArrowheads="1"/>
            </p:cNvSpPr>
            <p:nvPr/>
          </p:nvSpPr>
          <p:spPr bwMode="auto">
            <a:xfrm>
              <a:off x="4158"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8" name="Freeform 24"/>
            <p:cNvSpPr/>
            <p:nvPr/>
          </p:nvSpPr>
          <p:spPr bwMode="auto">
            <a:xfrm>
              <a:off x="4881" y="1681"/>
              <a:ext cx="24" cy="132"/>
            </a:xfrm>
            <a:custGeom>
              <a:avLst/>
              <a:gdLst>
                <a:gd name="T0" fmla="*/ 0 w 50"/>
                <a:gd name="T1" fmla="*/ 0 h 263"/>
                <a:gd name="T2" fmla="*/ 0 w 50"/>
                <a:gd name="T3" fmla="*/ 1 h 263"/>
                <a:gd name="T4" fmla="*/ 0 w 50"/>
                <a:gd name="T5" fmla="*/ 3 h 263"/>
                <a:gd name="T6" fmla="*/ 0 w 50"/>
                <a:gd name="T7" fmla="*/ 3 h 263"/>
                <a:gd name="T8" fmla="*/ 0 w 50"/>
                <a:gd name="T9" fmla="*/ 1 h 263"/>
                <a:gd name="T10" fmla="*/ 0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89" name="Freeform 25"/>
            <p:cNvSpPr/>
            <p:nvPr/>
          </p:nvSpPr>
          <p:spPr bwMode="auto">
            <a:xfrm>
              <a:off x="4917"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0" name="Freeform 26"/>
            <p:cNvSpPr/>
            <p:nvPr/>
          </p:nvSpPr>
          <p:spPr bwMode="auto">
            <a:xfrm>
              <a:off x="4955"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1" name="Freeform 27"/>
            <p:cNvSpPr/>
            <p:nvPr/>
          </p:nvSpPr>
          <p:spPr bwMode="auto">
            <a:xfrm>
              <a:off x="4993"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2" name="Freeform 28"/>
            <p:cNvSpPr/>
            <p:nvPr/>
          </p:nvSpPr>
          <p:spPr bwMode="auto">
            <a:xfrm>
              <a:off x="5031" y="1681"/>
              <a:ext cx="25" cy="144"/>
            </a:xfrm>
            <a:custGeom>
              <a:avLst/>
              <a:gdLst>
                <a:gd name="T0" fmla="*/ 1 w 49"/>
                <a:gd name="T1" fmla="*/ 0 h 286"/>
                <a:gd name="T2" fmla="*/ 1 w 49"/>
                <a:gd name="T3" fmla="*/ 1 h 286"/>
                <a:gd name="T4" fmla="*/ 1 w 49"/>
                <a:gd name="T5" fmla="*/ 3 h 286"/>
                <a:gd name="T6" fmla="*/ 0 w 49"/>
                <a:gd name="T7" fmla="*/ 3 h 286"/>
                <a:gd name="T8" fmla="*/ 0 w 49"/>
                <a:gd name="T9" fmla="*/ 1 h 286"/>
                <a:gd name="T10" fmla="*/ 1 w 49"/>
                <a:gd name="T11" fmla="*/ 0 h 286"/>
                <a:gd name="T12" fmla="*/ 0 60000 65536"/>
                <a:gd name="T13" fmla="*/ 0 60000 65536"/>
                <a:gd name="T14" fmla="*/ 0 60000 65536"/>
                <a:gd name="T15" fmla="*/ 0 60000 65536"/>
                <a:gd name="T16" fmla="*/ 0 60000 65536"/>
                <a:gd name="T17" fmla="*/ 0 60000 65536"/>
                <a:gd name="T18" fmla="*/ 0 w 49"/>
                <a:gd name="T19" fmla="*/ 0 h 286"/>
                <a:gd name="T20" fmla="*/ 49 w 49"/>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49" h="286">
                  <a:moveTo>
                    <a:pt x="25" y="0"/>
                  </a:moveTo>
                  <a:lnTo>
                    <a:pt x="49" y="57"/>
                  </a:lnTo>
                  <a:lnTo>
                    <a:pt x="49" y="286"/>
                  </a:lnTo>
                  <a:lnTo>
                    <a:pt x="0" y="272"/>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3" name="Freeform 29"/>
            <p:cNvSpPr/>
            <p:nvPr/>
          </p:nvSpPr>
          <p:spPr bwMode="auto">
            <a:xfrm>
              <a:off x="5069" y="1689"/>
              <a:ext cx="25" cy="148"/>
            </a:xfrm>
            <a:custGeom>
              <a:avLst/>
              <a:gdLst>
                <a:gd name="T0" fmla="*/ 1 w 50"/>
                <a:gd name="T1" fmla="*/ 0 h 295"/>
                <a:gd name="T2" fmla="*/ 1 w 50"/>
                <a:gd name="T3" fmla="*/ 1 h 295"/>
                <a:gd name="T4" fmla="*/ 1 w 50"/>
                <a:gd name="T5" fmla="*/ 3 h 295"/>
                <a:gd name="T6" fmla="*/ 0 w 50"/>
                <a:gd name="T7" fmla="*/ 3 h 295"/>
                <a:gd name="T8" fmla="*/ 0 w 50"/>
                <a:gd name="T9" fmla="*/ 1 h 295"/>
                <a:gd name="T10" fmla="*/ 1 w 50"/>
                <a:gd name="T11" fmla="*/ 0 h 295"/>
                <a:gd name="T12" fmla="*/ 0 60000 65536"/>
                <a:gd name="T13" fmla="*/ 0 60000 65536"/>
                <a:gd name="T14" fmla="*/ 0 60000 65536"/>
                <a:gd name="T15" fmla="*/ 0 60000 65536"/>
                <a:gd name="T16" fmla="*/ 0 60000 65536"/>
                <a:gd name="T17" fmla="*/ 0 60000 65536"/>
                <a:gd name="T18" fmla="*/ 0 w 50"/>
                <a:gd name="T19" fmla="*/ 0 h 295"/>
                <a:gd name="T20" fmla="*/ 50 w 50"/>
                <a:gd name="T21" fmla="*/ 295 h 295"/>
              </a:gdLst>
              <a:ahLst/>
              <a:cxnLst>
                <a:cxn ang="T12">
                  <a:pos x="T0" y="T1"/>
                </a:cxn>
                <a:cxn ang="T13">
                  <a:pos x="T2" y="T3"/>
                </a:cxn>
                <a:cxn ang="T14">
                  <a:pos x="T4" y="T5"/>
                </a:cxn>
                <a:cxn ang="T15">
                  <a:pos x="T6" y="T7"/>
                </a:cxn>
                <a:cxn ang="T16">
                  <a:pos x="T8" y="T9"/>
                </a:cxn>
                <a:cxn ang="T17">
                  <a:pos x="T10" y="T11"/>
                </a:cxn>
              </a:cxnLst>
              <a:rect l="T18" t="T19" r="T20" b="T21"/>
              <a:pathLst>
                <a:path w="50" h="295">
                  <a:moveTo>
                    <a:pt x="25" y="0"/>
                  </a:moveTo>
                  <a:lnTo>
                    <a:pt x="50" y="56"/>
                  </a:lnTo>
                  <a:lnTo>
                    <a:pt x="50" y="295"/>
                  </a:lnTo>
                  <a:lnTo>
                    <a:pt x="0" y="276"/>
                  </a:lnTo>
                  <a:lnTo>
                    <a:pt x="0" y="56"/>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4" name="Freeform 30"/>
            <p:cNvSpPr/>
            <p:nvPr/>
          </p:nvSpPr>
          <p:spPr bwMode="auto">
            <a:xfrm>
              <a:off x="5108" y="1697"/>
              <a:ext cx="24" cy="156"/>
            </a:xfrm>
            <a:custGeom>
              <a:avLst/>
              <a:gdLst>
                <a:gd name="T0" fmla="*/ 0 w 49"/>
                <a:gd name="T1" fmla="*/ 0 h 313"/>
                <a:gd name="T2" fmla="*/ 0 w 49"/>
                <a:gd name="T3" fmla="*/ 0 h 313"/>
                <a:gd name="T4" fmla="*/ 0 w 49"/>
                <a:gd name="T5" fmla="*/ 2 h 313"/>
                <a:gd name="T6" fmla="*/ 0 w 49"/>
                <a:gd name="T7" fmla="*/ 2 h 313"/>
                <a:gd name="T8" fmla="*/ 0 w 49"/>
                <a:gd name="T9" fmla="*/ 0 h 313"/>
                <a:gd name="T10" fmla="*/ 0 w 49"/>
                <a:gd name="T11" fmla="*/ 0 h 313"/>
                <a:gd name="T12" fmla="*/ 0 60000 65536"/>
                <a:gd name="T13" fmla="*/ 0 60000 65536"/>
                <a:gd name="T14" fmla="*/ 0 60000 65536"/>
                <a:gd name="T15" fmla="*/ 0 60000 65536"/>
                <a:gd name="T16" fmla="*/ 0 60000 65536"/>
                <a:gd name="T17" fmla="*/ 0 60000 65536"/>
                <a:gd name="T18" fmla="*/ 0 w 49"/>
                <a:gd name="T19" fmla="*/ 0 h 313"/>
                <a:gd name="T20" fmla="*/ 49 w 49"/>
                <a:gd name="T21" fmla="*/ 313 h 313"/>
              </a:gdLst>
              <a:ahLst/>
              <a:cxnLst>
                <a:cxn ang="T12">
                  <a:pos x="T0" y="T1"/>
                </a:cxn>
                <a:cxn ang="T13">
                  <a:pos x="T2" y="T3"/>
                </a:cxn>
                <a:cxn ang="T14">
                  <a:pos x="T4" y="T5"/>
                </a:cxn>
                <a:cxn ang="T15">
                  <a:pos x="T6" y="T7"/>
                </a:cxn>
                <a:cxn ang="T16">
                  <a:pos x="T8" y="T9"/>
                </a:cxn>
                <a:cxn ang="T17">
                  <a:pos x="T10" y="T11"/>
                </a:cxn>
              </a:cxnLst>
              <a:rect l="T18" t="T19" r="T20" b="T21"/>
              <a:pathLst>
                <a:path w="49" h="313">
                  <a:moveTo>
                    <a:pt x="24" y="0"/>
                  </a:moveTo>
                  <a:lnTo>
                    <a:pt x="49" y="57"/>
                  </a:lnTo>
                  <a:lnTo>
                    <a:pt x="49" y="313"/>
                  </a:lnTo>
                  <a:lnTo>
                    <a:pt x="0" y="290"/>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5" name="Freeform 31"/>
            <p:cNvSpPr/>
            <p:nvPr/>
          </p:nvSpPr>
          <p:spPr bwMode="auto">
            <a:xfrm>
              <a:off x="5146" y="1707"/>
              <a:ext cx="24" cy="169"/>
            </a:xfrm>
            <a:custGeom>
              <a:avLst/>
              <a:gdLst>
                <a:gd name="T0" fmla="*/ 0 w 50"/>
                <a:gd name="T1" fmla="*/ 0 h 340"/>
                <a:gd name="T2" fmla="*/ 0 w 50"/>
                <a:gd name="T3" fmla="*/ 0 h 340"/>
                <a:gd name="T4" fmla="*/ 0 w 50"/>
                <a:gd name="T5" fmla="*/ 2 h 340"/>
                <a:gd name="T6" fmla="*/ 0 w 50"/>
                <a:gd name="T7" fmla="*/ 2 h 340"/>
                <a:gd name="T8" fmla="*/ 0 w 50"/>
                <a:gd name="T9" fmla="*/ 0 h 340"/>
                <a:gd name="T10" fmla="*/ 0 w 50"/>
                <a:gd name="T11" fmla="*/ 0 h 340"/>
                <a:gd name="T12" fmla="*/ 0 60000 65536"/>
                <a:gd name="T13" fmla="*/ 0 60000 65536"/>
                <a:gd name="T14" fmla="*/ 0 60000 65536"/>
                <a:gd name="T15" fmla="*/ 0 60000 65536"/>
                <a:gd name="T16" fmla="*/ 0 60000 65536"/>
                <a:gd name="T17" fmla="*/ 0 60000 65536"/>
                <a:gd name="T18" fmla="*/ 0 w 50"/>
                <a:gd name="T19" fmla="*/ 0 h 340"/>
                <a:gd name="T20" fmla="*/ 50 w 50"/>
                <a:gd name="T21" fmla="*/ 340 h 340"/>
              </a:gdLst>
              <a:ahLst/>
              <a:cxnLst>
                <a:cxn ang="T12">
                  <a:pos x="T0" y="T1"/>
                </a:cxn>
                <a:cxn ang="T13">
                  <a:pos x="T2" y="T3"/>
                </a:cxn>
                <a:cxn ang="T14">
                  <a:pos x="T4" y="T5"/>
                </a:cxn>
                <a:cxn ang="T15">
                  <a:pos x="T6" y="T7"/>
                </a:cxn>
                <a:cxn ang="T16">
                  <a:pos x="T8" y="T9"/>
                </a:cxn>
                <a:cxn ang="T17">
                  <a:pos x="T10" y="T11"/>
                </a:cxn>
              </a:cxnLst>
              <a:rect l="T18" t="T19" r="T20" b="T21"/>
              <a:pathLst>
                <a:path w="50" h="340">
                  <a:moveTo>
                    <a:pt x="24" y="0"/>
                  </a:moveTo>
                  <a:lnTo>
                    <a:pt x="50" y="58"/>
                  </a:lnTo>
                  <a:lnTo>
                    <a:pt x="50" y="340"/>
                  </a:lnTo>
                  <a:lnTo>
                    <a:pt x="0" y="309"/>
                  </a:lnTo>
                  <a:lnTo>
                    <a:pt x="0" y="58"/>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6" name="Freeform 32"/>
            <p:cNvSpPr/>
            <p:nvPr/>
          </p:nvSpPr>
          <p:spPr bwMode="auto">
            <a:xfrm>
              <a:off x="5184" y="1722"/>
              <a:ext cx="24" cy="186"/>
            </a:xfrm>
            <a:custGeom>
              <a:avLst/>
              <a:gdLst>
                <a:gd name="T0" fmla="*/ 0 w 50"/>
                <a:gd name="T1" fmla="*/ 0 h 373"/>
                <a:gd name="T2" fmla="*/ 0 w 50"/>
                <a:gd name="T3" fmla="*/ 0 h 373"/>
                <a:gd name="T4" fmla="*/ 0 w 50"/>
                <a:gd name="T5" fmla="*/ 2 h 373"/>
                <a:gd name="T6" fmla="*/ 0 w 50"/>
                <a:gd name="T7" fmla="*/ 2 h 373"/>
                <a:gd name="T8" fmla="*/ 0 w 50"/>
                <a:gd name="T9" fmla="*/ 0 h 373"/>
                <a:gd name="T10" fmla="*/ 0 w 50"/>
                <a:gd name="T11" fmla="*/ 0 h 373"/>
                <a:gd name="T12" fmla="*/ 0 60000 65536"/>
                <a:gd name="T13" fmla="*/ 0 60000 65536"/>
                <a:gd name="T14" fmla="*/ 0 60000 65536"/>
                <a:gd name="T15" fmla="*/ 0 60000 65536"/>
                <a:gd name="T16" fmla="*/ 0 60000 65536"/>
                <a:gd name="T17" fmla="*/ 0 60000 65536"/>
                <a:gd name="T18" fmla="*/ 0 w 50"/>
                <a:gd name="T19" fmla="*/ 0 h 373"/>
                <a:gd name="T20" fmla="*/ 50 w 50"/>
                <a:gd name="T21" fmla="*/ 373 h 373"/>
              </a:gdLst>
              <a:ahLst/>
              <a:cxnLst>
                <a:cxn ang="T12">
                  <a:pos x="T0" y="T1"/>
                </a:cxn>
                <a:cxn ang="T13">
                  <a:pos x="T2" y="T3"/>
                </a:cxn>
                <a:cxn ang="T14">
                  <a:pos x="T4" y="T5"/>
                </a:cxn>
                <a:cxn ang="T15">
                  <a:pos x="T6" y="T7"/>
                </a:cxn>
                <a:cxn ang="T16">
                  <a:pos x="T8" y="T9"/>
                </a:cxn>
                <a:cxn ang="T17">
                  <a:pos x="T10" y="T11"/>
                </a:cxn>
              </a:cxnLst>
              <a:rect l="T18" t="T19" r="T20" b="T21"/>
              <a:pathLst>
                <a:path w="50" h="373">
                  <a:moveTo>
                    <a:pt x="24" y="0"/>
                  </a:moveTo>
                  <a:lnTo>
                    <a:pt x="50" y="58"/>
                  </a:lnTo>
                  <a:lnTo>
                    <a:pt x="50" y="373"/>
                  </a:lnTo>
                  <a:lnTo>
                    <a:pt x="0" y="326"/>
                  </a:lnTo>
                  <a:lnTo>
                    <a:pt x="0" y="58"/>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7" name="Freeform 33"/>
            <p:cNvSpPr/>
            <p:nvPr/>
          </p:nvSpPr>
          <p:spPr bwMode="auto">
            <a:xfrm>
              <a:off x="5222" y="1739"/>
              <a:ext cx="24" cy="216"/>
            </a:xfrm>
            <a:custGeom>
              <a:avLst/>
              <a:gdLst>
                <a:gd name="T0" fmla="*/ 0 w 50"/>
                <a:gd name="T1" fmla="*/ 0 h 430"/>
                <a:gd name="T2" fmla="*/ 0 w 50"/>
                <a:gd name="T3" fmla="*/ 1 h 430"/>
                <a:gd name="T4" fmla="*/ 0 w 50"/>
                <a:gd name="T5" fmla="*/ 4 h 430"/>
                <a:gd name="T6" fmla="*/ 0 w 50"/>
                <a:gd name="T7" fmla="*/ 3 h 430"/>
                <a:gd name="T8" fmla="*/ 0 w 50"/>
                <a:gd name="T9" fmla="*/ 1 h 430"/>
                <a:gd name="T10" fmla="*/ 0 w 50"/>
                <a:gd name="T11" fmla="*/ 0 h 430"/>
                <a:gd name="T12" fmla="*/ 0 60000 65536"/>
                <a:gd name="T13" fmla="*/ 0 60000 65536"/>
                <a:gd name="T14" fmla="*/ 0 60000 65536"/>
                <a:gd name="T15" fmla="*/ 0 60000 65536"/>
                <a:gd name="T16" fmla="*/ 0 60000 65536"/>
                <a:gd name="T17" fmla="*/ 0 60000 65536"/>
                <a:gd name="T18" fmla="*/ 0 w 50"/>
                <a:gd name="T19" fmla="*/ 0 h 430"/>
                <a:gd name="T20" fmla="*/ 50 w 50"/>
                <a:gd name="T21" fmla="*/ 430 h 430"/>
              </a:gdLst>
              <a:ahLst/>
              <a:cxnLst>
                <a:cxn ang="T12">
                  <a:pos x="T0" y="T1"/>
                </a:cxn>
                <a:cxn ang="T13">
                  <a:pos x="T2" y="T3"/>
                </a:cxn>
                <a:cxn ang="T14">
                  <a:pos x="T4" y="T5"/>
                </a:cxn>
                <a:cxn ang="T15">
                  <a:pos x="T6" y="T7"/>
                </a:cxn>
                <a:cxn ang="T16">
                  <a:pos x="T8" y="T9"/>
                </a:cxn>
                <a:cxn ang="T17">
                  <a:pos x="T10" y="T11"/>
                </a:cxn>
              </a:cxnLst>
              <a:rect l="T18" t="T19" r="T20" b="T21"/>
              <a:pathLst>
                <a:path w="50" h="430">
                  <a:moveTo>
                    <a:pt x="26" y="0"/>
                  </a:moveTo>
                  <a:lnTo>
                    <a:pt x="50" y="56"/>
                  </a:lnTo>
                  <a:lnTo>
                    <a:pt x="50" y="430"/>
                  </a:lnTo>
                  <a:lnTo>
                    <a:pt x="0" y="368"/>
                  </a:lnTo>
                  <a:lnTo>
                    <a:pt x="0" y="56"/>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8" name="Freeform 34"/>
            <p:cNvSpPr/>
            <p:nvPr/>
          </p:nvSpPr>
          <p:spPr bwMode="auto">
            <a:xfrm>
              <a:off x="5260" y="1776"/>
              <a:ext cx="6" cy="213"/>
            </a:xfrm>
            <a:custGeom>
              <a:avLst/>
              <a:gdLst>
                <a:gd name="T0" fmla="*/ 0 w 13"/>
                <a:gd name="T1" fmla="*/ 0 h 427"/>
                <a:gd name="T2" fmla="*/ 0 w 13"/>
                <a:gd name="T3" fmla="*/ 3 h 427"/>
                <a:gd name="T4" fmla="*/ 0 w 13"/>
                <a:gd name="T5" fmla="*/ 3 h 427"/>
                <a:gd name="T6" fmla="*/ 0 w 13"/>
                <a:gd name="T7" fmla="*/ 0 h 427"/>
                <a:gd name="T8" fmla="*/ 0 w 13"/>
                <a:gd name="T9" fmla="*/ 0 h 427"/>
                <a:gd name="T10" fmla="*/ 0 60000 65536"/>
                <a:gd name="T11" fmla="*/ 0 60000 65536"/>
                <a:gd name="T12" fmla="*/ 0 60000 65536"/>
                <a:gd name="T13" fmla="*/ 0 60000 65536"/>
                <a:gd name="T14" fmla="*/ 0 60000 65536"/>
                <a:gd name="T15" fmla="*/ 0 w 13"/>
                <a:gd name="T16" fmla="*/ 0 h 427"/>
                <a:gd name="T17" fmla="*/ 13 w 13"/>
                <a:gd name="T18" fmla="*/ 427 h 427"/>
              </a:gdLst>
              <a:ahLst/>
              <a:cxnLst>
                <a:cxn ang="T10">
                  <a:pos x="T0" y="T1"/>
                </a:cxn>
                <a:cxn ang="T11">
                  <a:pos x="T2" y="T3"/>
                </a:cxn>
                <a:cxn ang="T12">
                  <a:pos x="T4" y="T5"/>
                </a:cxn>
                <a:cxn ang="T13">
                  <a:pos x="T6" y="T7"/>
                </a:cxn>
                <a:cxn ang="T14">
                  <a:pos x="T8" y="T9"/>
                </a:cxn>
              </a:cxnLst>
              <a:rect l="T15" t="T16" r="T17" b="T18"/>
              <a:pathLst>
                <a:path w="13" h="427">
                  <a:moveTo>
                    <a:pt x="13" y="0"/>
                  </a:moveTo>
                  <a:lnTo>
                    <a:pt x="13" y="427"/>
                  </a:lnTo>
                  <a:lnTo>
                    <a:pt x="0" y="396"/>
                  </a:lnTo>
                  <a:lnTo>
                    <a:pt x="0" y="29"/>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199" name="Freeform 35"/>
            <p:cNvSpPr/>
            <p:nvPr/>
          </p:nvSpPr>
          <p:spPr bwMode="auto">
            <a:xfrm>
              <a:off x="4868" y="1716"/>
              <a:ext cx="398" cy="105"/>
            </a:xfrm>
            <a:custGeom>
              <a:avLst/>
              <a:gdLst>
                <a:gd name="T0" fmla="*/ 1 w 796"/>
                <a:gd name="T1" fmla="*/ 1 h 208"/>
                <a:gd name="T2" fmla="*/ 1 w 796"/>
                <a:gd name="T3" fmla="*/ 1 h 208"/>
                <a:gd name="T4" fmla="*/ 1 w 796"/>
                <a:gd name="T5" fmla="*/ 1 h 208"/>
                <a:gd name="T6" fmla="*/ 1 w 796"/>
                <a:gd name="T7" fmla="*/ 1 h 208"/>
                <a:gd name="T8" fmla="*/ 2 w 796"/>
                <a:gd name="T9" fmla="*/ 1 h 208"/>
                <a:gd name="T10" fmla="*/ 2 w 796"/>
                <a:gd name="T11" fmla="*/ 1 h 208"/>
                <a:gd name="T12" fmla="*/ 2 w 796"/>
                <a:gd name="T13" fmla="*/ 1 h 208"/>
                <a:gd name="T14" fmla="*/ 2 w 796"/>
                <a:gd name="T15" fmla="*/ 1 h 208"/>
                <a:gd name="T16" fmla="*/ 3 w 796"/>
                <a:gd name="T17" fmla="*/ 1 h 208"/>
                <a:gd name="T18" fmla="*/ 3 w 796"/>
                <a:gd name="T19" fmla="*/ 1 h 208"/>
                <a:gd name="T20" fmla="*/ 3 w 796"/>
                <a:gd name="T21" fmla="*/ 1 h 208"/>
                <a:gd name="T22" fmla="*/ 3 w 796"/>
                <a:gd name="T23" fmla="*/ 1 h 208"/>
                <a:gd name="T24" fmla="*/ 4 w 796"/>
                <a:gd name="T25" fmla="*/ 1 h 208"/>
                <a:gd name="T26" fmla="*/ 5 w 796"/>
                <a:gd name="T27" fmla="*/ 1 h 208"/>
                <a:gd name="T28" fmla="*/ 6 w 796"/>
                <a:gd name="T29" fmla="*/ 2 h 208"/>
                <a:gd name="T30" fmla="*/ 6 w 796"/>
                <a:gd name="T31" fmla="*/ 2 h 208"/>
                <a:gd name="T32" fmla="*/ 6 w 796"/>
                <a:gd name="T33" fmla="*/ 2 h 208"/>
                <a:gd name="T34" fmla="*/ 6 w 796"/>
                <a:gd name="T35" fmla="*/ 1 h 208"/>
                <a:gd name="T36" fmla="*/ 5 w 796"/>
                <a:gd name="T37" fmla="*/ 1 h 208"/>
                <a:gd name="T38" fmla="*/ 5 w 796"/>
                <a:gd name="T39" fmla="*/ 1 h 208"/>
                <a:gd name="T40" fmla="*/ 3 w 796"/>
                <a:gd name="T41" fmla="*/ 1 h 208"/>
                <a:gd name="T42" fmla="*/ 3 w 796"/>
                <a:gd name="T43" fmla="*/ 1 h 208"/>
                <a:gd name="T44" fmla="*/ 3 w 796"/>
                <a:gd name="T45" fmla="*/ 1 h 208"/>
                <a:gd name="T46" fmla="*/ 3 w 796"/>
                <a:gd name="T47" fmla="*/ 1 h 208"/>
                <a:gd name="T48" fmla="*/ 2 w 796"/>
                <a:gd name="T49" fmla="*/ 0 h 208"/>
                <a:gd name="T50" fmla="*/ 2 w 796"/>
                <a:gd name="T51" fmla="*/ 0 h 208"/>
                <a:gd name="T52" fmla="*/ 2 w 796"/>
                <a:gd name="T53" fmla="*/ 0 h 208"/>
                <a:gd name="T54" fmla="*/ 2 w 796"/>
                <a:gd name="T55" fmla="*/ 0 h 208"/>
                <a:gd name="T56" fmla="*/ 1 w 796"/>
                <a:gd name="T57" fmla="*/ 0 h 208"/>
                <a:gd name="T58" fmla="*/ 1 w 796"/>
                <a:gd name="T59" fmla="*/ 0 h 208"/>
                <a:gd name="T60" fmla="*/ 1 w 796"/>
                <a:gd name="T61" fmla="*/ 0 h 208"/>
                <a:gd name="T62" fmla="*/ 1 w 796"/>
                <a:gd name="T63" fmla="*/ 0 h 208"/>
                <a:gd name="T64" fmla="*/ 0 w 796"/>
                <a:gd name="T65" fmla="*/ 0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6"/>
                <a:gd name="T100" fmla="*/ 0 h 208"/>
                <a:gd name="T101" fmla="*/ 796 w 796"/>
                <a:gd name="T102" fmla="*/ 208 h 2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6" h="208">
                  <a:moveTo>
                    <a:pt x="0" y="29"/>
                  </a:moveTo>
                  <a:lnTo>
                    <a:pt x="6" y="29"/>
                  </a:lnTo>
                  <a:lnTo>
                    <a:pt x="16" y="29"/>
                  </a:lnTo>
                  <a:lnTo>
                    <a:pt x="29" y="29"/>
                  </a:lnTo>
                  <a:lnTo>
                    <a:pt x="45" y="29"/>
                  </a:lnTo>
                  <a:lnTo>
                    <a:pt x="63" y="29"/>
                  </a:lnTo>
                  <a:lnTo>
                    <a:pt x="83" y="29"/>
                  </a:lnTo>
                  <a:lnTo>
                    <a:pt x="105" y="29"/>
                  </a:lnTo>
                  <a:lnTo>
                    <a:pt x="127" y="29"/>
                  </a:lnTo>
                  <a:lnTo>
                    <a:pt x="147" y="29"/>
                  </a:lnTo>
                  <a:lnTo>
                    <a:pt x="169" y="29"/>
                  </a:lnTo>
                  <a:lnTo>
                    <a:pt x="189" y="29"/>
                  </a:lnTo>
                  <a:lnTo>
                    <a:pt x="207" y="29"/>
                  </a:lnTo>
                  <a:lnTo>
                    <a:pt x="223" y="29"/>
                  </a:lnTo>
                  <a:lnTo>
                    <a:pt x="236" y="29"/>
                  </a:lnTo>
                  <a:lnTo>
                    <a:pt x="246" y="29"/>
                  </a:lnTo>
                  <a:lnTo>
                    <a:pt x="252" y="29"/>
                  </a:lnTo>
                  <a:lnTo>
                    <a:pt x="259" y="29"/>
                  </a:lnTo>
                  <a:lnTo>
                    <a:pt x="274" y="30"/>
                  </a:lnTo>
                  <a:lnTo>
                    <a:pt x="294" y="32"/>
                  </a:lnTo>
                  <a:lnTo>
                    <a:pt x="319" y="36"/>
                  </a:lnTo>
                  <a:lnTo>
                    <a:pt x="349" y="40"/>
                  </a:lnTo>
                  <a:lnTo>
                    <a:pt x="384" y="46"/>
                  </a:lnTo>
                  <a:lnTo>
                    <a:pt x="420" y="53"/>
                  </a:lnTo>
                  <a:lnTo>
                    <a:pt x="461" y="62"/>
                  </a:lnTo>
                  <a:lnTo>
                    <a:pt x="503" y="72"/>
                  </a:lnTo>
                  <a:lnTo>
                    <a:pt x="546" y="85"/>
                  </a:lnTo>
                  <a:lnTo>
                    <a:pt x="590" y="100"/>
                  </a:lnTo>
                  <a:lnTo>
                    <a:pt x="635" y="116"/>
                  </a:lnTo>
                  <a:lnTo>
                    <a:pt x="677" y="136"/>
                  </a:lnTo>
                  <a:lnTo>
                    <a:pt x="719" y="158"/>
                  </a:lnTo>
                  <a:lnTo>
                    <a:pt x="759" y="182"/>
                  </a:lnTo>
                  <a:lnTo>
                    <a:pt x="796" y="208"/>
                  </a:lnTo>
                  <a:lnTo>
                    <a:pt x="796" y="161"/>
                  </a:lnTo>
                  <a:lnTo>
                    <a:pt x="759" y="135"/>
                  </a:lnTo>
                  <a:lnTo>
                    <a:pt x="719" y="112"/>
                  </a:lnTo>
                  <a:lnTo>
                    <a:pt x="677" y="91"/>
                  </a:lnTo>
                  <a:lnTo>
                    <a:pt x="634" y="74"/>
                  </a:lnTo>
                  <a:lnTo>
                    <a:pt x="590" y="57"/>
                  </a:lnTo>
                  <a:lnTo>
                    <a:pt x="546" y="45"/>
                  </a:lnTo>
                  <a:lnTo>
                    <a:pt x="502" y="33"/>
                  </a:lnTo>
                  <a:lnTo>
                    <a:pt x="461" y="25"/>
                  </a:lnTo>
                  <a:lnTo>
                    <a:pt x="420" y="17"/>
                  </a:lnTo>
                  <a:lnTo>
                    <a:pt x="384" y="11"/>
                  </a:lnTo>
                  <a:lnTo>
                    <a:pt x="349" y="7"/>
                  </a:lnTo>
                  <a:lnTo>
                    <a:pt x="319" y="5"/>
                  </a:lnTo>
                  <a:lnTo>
                    <a:pt x="294" y="2"/>
                  </a:lnTo>
                  <a:lnTo>
                    <a:pt x="274" y="1"/>
                  </a:lnTo>
                  <a:lnTo>
                    <a:pt x="259" y="0"/>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0" name="Freeform 36"/>
            <p:cNvSpPr/>
            <p:nvPr/>
          </p:nvSpPr>
          <p:spPr bwMode="auto">
            <a:xfrm>
              <a:off x="4868" y="1780"/>
              <a:ext cx="398" cy="154"/>
            </a:xfrm>
            <a:custGeom>
              <a:avLst/>
              <a:gdLst>
                <a:gd name="T0" fmla="*/ 1 w 796"/>
                <a:gd name="T1" fmla="*/ 1 h 307"/>
                <a:gd name="T2" fmla="*/ 1 w 796"/>
                <a:gd name="T3" fmla="*/ 1 h 307"/>
                <a:gd name="T4" fmla="*/ 1 w 796"/>
                <a:gd name="T5" fmla="*/ 1 h 307"/>
                <a:gd name="T6" fmla="*/ 1 w 796"/>
                <a:gd name="T7" fmla="*/ 1 h 307"/>
                <a:gd name="T8" fmla="*/ 2 w 796"/>
                <a:gd name="T9" fmla="*/ 1 h 307"/>
                <a:gd name="T10" fmla="*/ 2 w 796"/>
                <a:gd name="T11" fmla="*/ 1 h 307"/>
                <a:gd name="T12" fmla="*/ 2 w 796"/>
                <a:gd name="T13" fmla="*/ 1 h 307"/>
                <a:gd name="T14" fmla="*/ 2 w 796"/>
                <a:gd name="T15" fmla="*/ 1 h 307"/>
                <a:gd name="T16" fmla="*/ 3 w 796"/>
                <a:gd name="T17" fmla="*/ 1 h 307"/>
                <a:gd name="T18" fmla="*/ 3 w 796"/>
                <a:gd name="T19" fmla="*/ 1 h 307"/>
                <a:gd name="T20" fmla="*/ 3 w 796"/>
                <a:gd name="T21" fmla="*/ 1 h 307"/>
                <a:gd name="T22" fmla="*/ 5 w 796"/>
                <a:gd name="T23" fmla="*/ 1 h 307"/>
                <a:gd name="T24" fmla="*/ 5 w 796"/>
                <a:gd name="T25" fmla="*/ 2 h 307"/>
                <a:gd name="T26" fmla="*/ 6 w 796"/>
                <a:gd name="T27" fmla="*/ 2 h 307"/>
                <a:gd name="T28" fmla="*/ 6 w 796"/>
                <a:gd name="T29" fmla="*/ 2 h 307"/>
                <a:gd name="T30" fmla="*/ 6 w 796"/>
                <a:gd name="T31" fmla="*/ 3 h 307"/>
                <a:gd name="T32" fmla="*/ 6 w 796"/>
                <a:gd name="T33" fmla="*/ 2 h 307"/>
                <a:gd name="T34" fmla="*/ 6 w 796"/>
                <a:gd name="T35" fmla="*/ 2 h 307"/>
                <a:gd name="T36" fmla="*/ 6 w 796"/>
                <a:gd name="T37" fmla="*/ 2 h 307"/>
                <a:gd name="T38" fmla="*/ 6 w 796"/>
                <a:gd name="T39" fmla="*/ 1 h 307"/>
                <a:gd name="T40" fmla="*/ 5 w 796"/>
                <a:gd name="T41" fmla="*/ 1 h 307"/>
                <a:gd name="T42" fmla="*/ 5 w 796"/>
                <a:gd name="T43" fmla="*/ 1 h 307"/>
                <a:gd name="T44" fmla="*/ 3 w 796"/>
                <a:gd name="T45" fmla="*/ 1 h 307"/>
                <a:gd name="T46" fmla="*/ 3 w 796"/>
                <a:gd name="T47" fmla="*/ 1 h 307"/>
                <a:gd name="T48" fmla="*/ 2 w 796"/>
                <a:gd name="T49" fmla="*/ 0 h 307"/>
                <a:gd name="T50" fmla="*/ 2 w 796"/>
                <a:gd name="T51" fmla="*/ 0 h 307"/>
                <a:gd name="T52" fmla="*/ 2 w 796"/>
                <a:gd name="T53" fmla="*/ 0 h 307"/>
                <a:gd name="T54" fmla="*/ 2 w 796"/>
                <a:gd name="T55" fmla="*/ 0 h 307"/>
                <a:gd name="T56" fmla="*/ 1 w 796"/>
                <a:gd name="T57" fmla="*/ 0 h 307"/>
                <a:gd name="T58" fmla="*/ 1 w 796"/>
                <a:gd name="T59" fmla="*/ 0 h 307"/>
                <a:gd name="T60" fmla="*/ 1 w 796"/>
                <a:gd name="T61" fmla="*/ 0 h 307"/>
                <a:gd name="T62" fmla="*/ 1 w 796"/>
                <a:gd name="T63" fmla="*/ 0 h 307"/>
                <a:gd name="T64" fmla="*/ 0 w 796"/>
                <a:gd name="T65" fmla="*/ 0 h 3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6"/>
                <a:gd name="T100" fmla="*/ 0 h 307"/>
                <a:gd name="T101" fmla="*/ 796 w 796"/>
                <a:gd name="T102" fmla="*/ 307 h 3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6" h="307">
                  <a:moveTo>
                    <a:pt x="0" y="32"/>
                  </a:moveTo>
                  <a:lnTo>
                    <a:pt x="6" y="32"/>
                  </a:lnTo>
                  <a:lnTo>
                    <a:pt x="16" y="32"/>
                  </a:lnTo>
                  <a:lnTo>
                    <a:pt x="29" y="32"/>
                  </a:lnTo>
                  <a:lnTo>
                    <a:pt x="45" y="32"/>
                  </a:lnTo>
                  <a:lnTo>
                    <a:pt x="63" y="32"/>
                  </a:lnTo>
                  <a:lnTo>
                    <a:pt x="83" y="32"/>
                  </a:lnTo>
                  <a:lnTo>
                    <a:pt x="105" y="32"/>
                  </a:lnTo>
                  <a:lnTo>
                    <a:pt x="127" y="32"/>
                  </a:lnTo>
                  <a:lnTo>
                    <a:pt x="147" y="32"/>
                  </a:lnTo>
                  <a:lnTo>
                    <a:pt x="169" y="32"/>
                  </a:lnTo>
                  <a:lnTo>
                    <a:pt x="189" y="32"/>
                  </a:lnTo>
                  <a:lnTo>
                    <a:pt x="207" y="32"/>
                  </a:lnTo>
                  <a:lnTo>
                    <a:pt x="223" y="32"/>
                  </a:lnTo>
                  <a:lnTo>
                    <a:pt x="236" y="32"/>
                  </a:lnTo>
                  <a:lnTo>
                    <a:pt x="246" y="32"/>
                  </a:lnTo>
                  <a:lnTo>
                    <a:pt x="252" y="32"/>
                  </a:lnTo>
                  <a:lnTo>
                    <a:pt x="299" y="33"/>
                  </a:lnTo>
                  <a:lnTo>
                    <a:pt x="346" y="39"/>
                  </a:lnTo>
                  <a:lnTo>
                    <a:pt x="390" y="46"/>
                  </a:lnTo>
                  <a:lnTo>
                    <a:pt x="433" y="56"/>
                  </a:lnTo>
                  <a:lnTo>
                    <a:pt x="473" y="69"/>
                  </a:lnTo>
                  <a:lnTo>
                    <a:pt x="514" y="85"/>
                  </a:lnTo>
                  <a:lnTo>
                    <a:pt x="551" y="101"/>
                  </a:lnTo>
                  <a:lnTo>
                    <a:pt x="586" y="120"/>
                  </a:lnTo>
                  <a:lnTo>
                    <a:pt x="620" y="140"/>
                  </a:lnTo>
                  <a:lnTo>
                    <a:pt x="652" y="162"/>
                  </a:lnTo>
                  <a:lnTo>
                    <a:pt x="681" y="185"/>
                  </a:lnTo>
                  <a:lnTo>
                    <a:pt x="708" y="209"/>
                  </a:lnTo>
                  <a:lnTo>
                    <a:pt x="734" y="233"/>
                  </a:lnTo>
                  <a:lnTo>
                    <a:pt x="757" y="257"/>
                  </a:lnTo>
                  <a:lnTo>
                    <a:pt x="778" y="283"/>
                  </a:lnTo>
                  <a:lnTo>
                    <a:pt x="796" y="307"/>
                  </a:lnTo>
                  <a:lnTo>
                    <a:pt x="796" y="255"/>
                  </a:lnTo>
                  <a:lnTo>
                    <a:pt x="778" y="231"/>
                  </a:lnTo>
                  <a:lnTo>
                    <a:pt x="757" y="208"/>
                  </a:lnTo>
                  <a:lnTo>
                    <a:pt x="734" y="184"/>
                  </a:lnTo>
                  <a:lnTo>
                    <a:pt x="708" y="161"/>
                  </a:lnTo>
                  <a:lnTo>
                    <a:pt x="681" y="139"/>
                  </a:lnTo>
                  <a:lnTo>
                    <a:pt x="652" y="118"/>
                  </a:lnTo>
                  <a:lnTo>
                    <a:pt x="620" y="99"/>
                  </a:lnTo>
                  <a:lnTo>
                    <a:pt x="586" y="79"/>
                  </a:lnTo>
                  <a:lnTo>
                    <a:pt x="551" y="62"/>
                  </a:lnTo>
                  <a:lnTo>
                    <a:pt x="514" y="47"/>
                  </a:lnTo>
                  <a:lnTo>
                    <a:pt x="473" y="33"/>
                  </a:lnTo>
                  <a:lnTo>
                    <a:pt x="433" y="21"/>
                  </a:lnTo>
                  <a:lnTo>
                    <a:pt x="390" y="12"/>
                  </a:lnTo>
                  <a:lnTo>
                    <a:pt x="346" y="5"/>
                  </a:lnTo>
                  <a:lnTo>
                    <a:pt x="299" y="1"/>
                  </a:lnTo>
                  <a:lnTo>
                    <a:pt x="252" y="0"/>
                  </a:lnTo>
                  <a:lnTo>
                    <a:pt x="246" y="0"/>
                  </a:lnTo>
                  <a:lnTo>
                    <a:pt x="236" y="0"/>
                  </a:lnTo>
                  <a:lnTo>
                    <a:pt x="223" y="0"/>
                  </a:lnTo>
                  <a:lnTo>
                    <a:pt x="207" y="0"/>
                  </a:lnTo>
                  <a:lnTo>
                    <a:pt x="189" y="0"/>
                  </a:lnTo>
                  <a:lnTo>
                    <a:pt x="169" y="0"/>
                  </a:lnTo>
                  <a:lnTo>
                    <a:pt x="147" y="0"/>
                  </a:lnTo>
                  <a:lnTo>
                    <a:pt x="127" y="0"/>
                  </a:lnTo>
                  <a:lnTo>
                    <a:pt x="105" y="0"/>
                  </a:lnTo>
                  <a:lnTo>
                    <a:pt x="83" y="0"/>
                  </a:lnTo>
                  <a:lnTo>
                    <a:pt x="63" y="0"/>
                  </a:lnTo>
                  <a:lnTo>
                    <a:pt x="45" y="0"/>
                  </a:lnTo>
                  <a:lnTo>
                    <a:pt x="29" y="0"/>
                  </a:lnTo>
                  <a:lnTo>
                    <a:pt x="16" y="0"/>
                  </a:lnTo>
                  <a:lnTo>
                    <a:pt x="6" y="0"/>
                  </a:lnTo>
                  <a:lnTo>
                    <a:pt x="0" y="0"/>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1" name="Freeform 37"/>
            <p:cNvSpPr/>
            <p:nvPr/>
          </p:nvSpPr>
          <p:spPr bwMode="auto">
            <a:xfrm>
              <a:off x="4264" y="1681"/>
              <a:ext cx="24" cy="132"/>
            </a:xfrm>
            <a:custGeom>
              <a:avLst/>
              <a:gdLst>
                <a:gd name="T0" fmla="*/ 0 w 50"/>
                <a:gd name="T1" fmla="*/ 0 h 263"/>
                <a:gd name="T2" fmla="*/ 0 w 50"/>
                <a:gd name="T3" fmla="*/ 1 h 263"/>
                <a:gd name="T4" fmla="*/ 0 w 50"/>
                <a:gd name="T5" fmla="*/ 3 h 263"/>
                <a:gd name="T6" fmla="*/ 0 w 50"/>
                <a:gd name="T7" fmla="*/ 3 h 263"/>
                <a:gd name="T8" fmla="*/ 0 w 50"/>
                <a:gd name="T9" fmla="*/ 1 h 263"/>
                <a:gd name="T10" fmla="*/ 0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2" name="Freeform 38"/>
            <p:cNvSpPr/>
            <p:nvPr/>
          </p:nvSpPr>
          <p:spPr bwMode="auto">
            <a:xfrm>
              <a:off x="4300"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3" name="Freeform 39"/>
            <p:cNvSpPr/>
            <p:nvPr/>
          </p:nvSpPr>
          <p:spPr bwMode="auto">
            <a:xfrm>
              <a:off x="4338"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4" name="Rectangle 40"/>
            <p:cNvSpPr>
              <a:spLocks noChangeArrowheads="1"/>
            </p:cNvSpPr>
            <p:nvPr/>
          </p:nvSpPr>
          <p:spPr bwMode="auto">
            <a:xfrm>
              <a:off x="4264"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5" name="Rectangle 41"/>
            <p:cNvSpPr>
              <a:spLocks noChangeArrowheads="1"/>
            </p:cNvSpPr>
            <p:nvPr/>
          </p:nvSpPr>
          <p:spPr bwMode="auto">
            <a:xfrm>
              <a:off x="4264"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6" name="Freeform 42"/>
            <p:cNvSpPr/>
            <p:nvPr/>
          </p:nvSpPr>
          <p:spPr bwMode="auto">
            <a:xfrm>
              <a:off x="4370" y="1681"/>
              <a:ext cx="24" cy="132"/>
            </a:xfrm>
            <a:custGeom>
              <a:avLst/>
              <a:gdLst>
                <a:gd name="T0" fmla="*/ 0 w 50"/>
                <a:gd name="T1" fmla="*/ 0 h 263"/>
                <a:gd name="T2" fmla="*/ 0 w 50"/>
                <a:gd name="T3" fmla="*/ 1 h 263"/>
                <a:gd name="T4" fmla="*/ 0 w 50"/>
                <a:gd name="T5" fmla="*/ 3 h 263"/>
                <a:gd name="T6" fmla="*/ 0 w 50"/>
                <a:gd name="T7" fmla="*/ 3 h 263"/>
                <a:gd name="T8" fmla="*/ 0 w 50"/>
                <a:gd name="T9" fmla="*/ 1 h 263"/>
                <a:gd name="T10" fmla="*/ 0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5" y="0"/>
                  </a:moveTo>
                  <a:lnTo>
                    <a:pt x="50" y="57"/>
                  </a:lnTo>
                  <a:lnTo>
                    <a:pt x="50"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7" name="Freeform 43"/>
            <p:cNvSpPr/>
            <p:nvPr/>
          </p:nvSpPr>
          <p:spPr bwMode="auto">
            <a:xfrm>
              <a:off x="4405"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8" name="Freeform 44"/>
            <p:cNvSpPr/>
            <p:nvPr/>
          </p:nvSpPr>
          <p:spPr bwMode="auto">
            <a:xfrm>
              <a:off x="4444"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09" name="Rectangle 45"/>
            <p:cNvSpPr>
              <a:spLocks noChangeArrowheads="1"/>
            </p:cNvSpPr>
            <p:nvPr/>
          </p:nvSpPr>
          <p:spPr bwMode="auto">
            <a:xfrm>
              <a:off x="4370"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0" name="Rectangle 46"/>
            <p:cNvSpPr>
              <a:spLocks noChangeArrowheads="1"/>
            </p:cNvSpPr>
            <p:nvPr/>
          </p:nvSpPr>
          <p:spPr bwMode="auto">
            <a:xfrm>
              <a:off x="4370"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1" name="Freeform 47"/>
            <p:cNvSpPr/>
            <p:nvPr/>
          </p:nvSpPr>
          <p:spPr bwMode="auto">
            <a:xfrm>
              <a:off x="4476" y="1681"/>
              <a:ext cx="24" cy="132"/>
            </a:xfrm>
            <a:custGeom>
              <a:avLst/>
              <a:gdLst>
                <a:gd name="T0" fmla="*/ 0 w 49"/>
                <a:gd name="T1" fmla="*/ 0 h 263"/>
                <a:gd name="T2" fmla="*/ 0 w 49"/>
                <a:gd name="T3" fmla="*/ 1 h 263"/>
                <a:gd name="T4" fmla="*/ 0 w 49"/>
                <a:gd name="T5" fmla="*/ 3 h 263"/>
                <a:gd name="T6" fmla="*/ 0 w 49"/>
                <a:gd name="T7" fmla="*/ 3 h 263"/>
                <a:gd name="T8" fmla="*/ 0 w 49"/>
                <a:gd name="T9" fmla="*/ 1 h 263"/>
                <a:gd name="T10" fmla="*/ 0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2" name="Freeform 48"/>
            <p:cNvSpPr/>
            <p:nvPr/>
          </p:nvSpPr>
          <p:spPr bwMode="auto">
            <a:xfrm>
              <a:off x="4511"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3" name="Freeform 49"/>
            <p:cNvSpPr/>
            <p:nvPr/>
          </p:nvSpPr>
          <p:spPr bwMode="auto">
            <a:xfrm>
              <a:off x="4549"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4" name="Rectangle 50"/>
            <p:cNvSpPr>
              <a:spLocks noChangeArrowheads="1"/>
            </p:cNvSpPr>
            <p:nvPr/>
          </p:nvSpPr>
          <p:spPr bwMode="auto">
            <a:xfrm>
              <a:off x="4476"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5" name="Rectangle 51"/>
            <p:cNvSpPr>
              <a:spLocks noChangeArrowheads="1"/>
            </p:cNvSpPr>
            <p:nvPr/>
          </p:nvSpPr>
          <p:spPr bwMode="auto">
            <a:xfrm>
              <a:off x="4476"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6" name="Freeform 52"/>
            <p:cNvSpPr/>
            <p:nvPr/>
          </p:nvSpPr>
          <p:spPr bwMode="auto">
            <a:xfrm>
              <a:off x="4581"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7" name="Freeform 53"/>
            <p:cNvSpPr/>
            <p:nvPr/>
          </p:nvSpPr>
          <p:spPr bwMode="auto">
            <a:xfrm>
              <a:off x="4617"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8" name="Freeform 54"/>
            <p:cNvSpPr/>
            <p:nvPr/>
          </p:nvSpPr>
          <p:spPr bwMode="auto">
            <a:xfrm>
              <a:off x="4655"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19" name="Rectangle 55"/>
            <p:cNvSpPr>
              <a:spLocks noChangeArrowheads="1"/>
            </p:cNvSpPr>
            <p:nvPr/>
          </p:nvSpPr>
          <p:spPr bwMode="auto">
            <a:xfrm>
              <a:off x="4581" y="1716"/>
              <a:ext cx="108"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0" name="Rectangle 56"/>
            <p:cNvSpPr>
              <a:spLocks noChangeArrowheads="1"/>
            </p:cNvSpPr>
            <p:nvPr/>
          </p:nvSpPr>
          <p:spPr bwMode="auto">
            <a:xfrm>
              <a:off x="4581" y="1780"/>
              <a:ext cx="108"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1" name="Freeform 57"/>
            <p:cNvSpPr/>
            <p:nvPr/>
          </p:nvSpPr>
          <p:spPr bwMode="auto">
            <a:xfrm>
              <a:off x="4687"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6" y="0"/>
                  </a:moveTo>
                  <a:lnTo>
                    <a:pt x="50" y="57"/>
                  </a:lnTo>
                  <a:lnTo>
                    <a:pt x="50" y="263"/>
                  </a:lnTo>
                  <a:lnTo>
                    <a:pt x="0" y="263"/>
                  </a:lnTo>
                  <a:lnTo>
                    <a:pt x="0" y="57"/>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2" name="Freeform 58"/>
            <p:cNvSpPr/>
            <p:nvPr/>
          </p:nvSpPr>
          <p:spPr bwMode="auto">
            <a:xfrm>
              <a:off x="4723"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3" name="Freeform 59"/>
            <p:cNvSpPr/>
            <p:nvPr/>
          </p:nvSpPr>
          <p:spPr bwMode="auto">
            <a:xfrm>
              <a:off x="4761"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4" name="Rectangle 60"/>
            <p:cNvSpPr>
              <a:spLocks noChangeArrowheads="1"/>
            </p:cNvSpPr>
            <p:nvPr/>
          </p:nvSpPr>
          <p:spPr bwMode="auto">
            <a:xfrm>
              <a:off x="4687"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5" name="Rectangle 61"/>
            <p:cNvSpPr>
              <a:spLocks noChangeArrowheads="1"/>
            </p:cNvSpPr>
            <p:nvPr/>
          </p:nvSpPr>
          <p:spPr bwMode="auto">
            <a:xfrm>
              <a:off x="4687"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6" name="Freeform 62"/>
            <p:cNvSpPr/>
            <p:nvPr/>
          </p:nvSpPr>
          <p:spPr bwMode="auto">
            <a:xfrm>
              <a:off x="4793" y="1681"/>
              <a:ext cx="25" cy="132"/>
            </a:xfrm>
            <a:custGeom>
              <a:avLst/>
              <a:gdLst>
                <a:gd name="T0" fmla="*/ 1 w 50"/>
                <a:gd name="T1" fmla="*/ 0 h 263"/>
                <a:gd name="T2" fmla="*/ 1 w 50"/>
                <a:gd name="T3" fmla="*/ 1 h 263"/>
                <a:gd name="T4" fmla="*/ 1 w 50"/>
                <a:gd name="T5" fmla="*/ 3 h 263"/>
                <a:gd name="T6" fmla="*/ 0 w 50"/>
                <a:gd name="T7" fmla="*/ 3 h 263"/>
                <a:gd name="T8" fmla="*/ 0 w 50"/>
                <a:gd name="T9" fmla="*/ 1 h 263"/>
                <a:gd name="T10" fmla="*/ 1 w 50"/>
                <a:gd name="T11" fmla="*/ 0 h 263"/>
                <a:gd name="T12" fmla="*/ 0 60000 65536"/>
                <a:gd name="T13" fmla="*/ 0 60000 65536"/>
                <a:gd name="T14" fmla="*/ 0 60000 65536"/>
                <a:gd name="T15" fmla="*/ 0 60000 65536"/>
                <a:gd name="T16" fmla="*/ 0 60000 65536"/>
                <a:gd name="T17" fmla="*/ 0 60000 65536"/>
                <a:gd name="T18" fmla="*/ 0 w 50"/>
                <a:gd name="T19" fmla="*/ 0 h 263"/>
                <a:gd name="T20" fmla="*/ 50 w 50"/>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50" h="263">
                  <a:moveTo>
                    <a:pt x="24" y="0"/>
                  </a:moveTo>
                  <a:lnTo>
                    <a:pt x="50" y="57"/>
                  </a:lnTo>
                  <a:lnTo>
                    <a:pt x="50"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7" name="Freeform 63"/>
            <p:cNvSpPr/>
            <p:nvPr/>
          </p:nvSpPr>
          <p:spPr bwMode="auto">
            <a:xfrm>
              <a:off x="4829"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5" y="0"/>
                  </a:moveTo>
                  <a:lnTo>
                    <a:pt x="49" y="57"/>
                  </a:lnTo>
                  <a:lnTo>
                    <a:pt x="49" y="263"/>
                  </a:lnTo>
                  <a:lnTo>
                    <a:pt x="0" y="263"/>
                  </a:lnTo>
                  <a:lnTo>
                    <a:pt x="0" y="57"/>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8" name="Freeform 64"/>
            <p:cNvSpPr/>
            <p:nvPr/>
          </p:nvSpPr>
          <p:spPr bwMode="auto">
            <a:xfrm>
              <a:off x="4867" y="1681"/>
              <a:ext cx="25" cy="132"/>
            </a:xfrm>
            <a:custGeom>
              <a:avLst/>
              <a:gdLst>
                <a:gd name="T0" fmla="*/ 1 w 49"/>
                <a:gd name="T1" fmla="*/ 0 h 263"/>
                <a:gd name="T2" fmla="*/ 1 w 49"/>
                <a:gd name="T3" fmla="*/ 1 h 263"/>
                <a:gd name="T4" fmla="*/ 1 w 49"/>
                <a:gd name="T5" fmla="*/ 3 h 263"/>
                <a:gd name="T6" fmla="*/ 0 w 49"/>
                <a:gd name="T7" fmla="*/ 3 h 263"/>
                <a:gd name="T8" fmla="*/ 0 w 49"/>
                <a:gd name="T9" fmla="*/ 1 h 263"/>
                <a:gd name="T10" fmla="*/ 1 w 49"/>
                <a:gd name="T11" fmla="*/ 0 h 263"/>
                <a:gd name="T12" fmla="*/ 0 60000 65536"/>
                <a:gd name="T13" fmla="*/ 0 60000 65536"/>
                <a:gd name="T14" fmla="*/ 0 60000 65536"/>
                <a:gd name="T15" fmla="*/ 0 60000 65536"/>
                <a:gd name="T16" fmla="*/ 0 60000 65536"/>
                <a:gd name="T17" fmla="*/ 0 60000 65536"/>
                <a:gd name="T18" fmla="*/ 0 w 49"/>
                <a:gd name="T19" fmla="*/ 0 h 263"/>
                <a:gd name="T20" fmla="*/ 49 w 49"/>
                <a:gd name="T21" fmla="*/ 263 h 263"/>
              </a:gdLst>
              <a:ahLst/>
              <a:cxnLst>
                <a:cxn ang="T12">
                  <a:pos x="T0" y="T1"/>
                </a:cxn>
                <a:cxn ang="T13">
                  <a:pos x="T2" y="T3"/>
                </a:cxn>
                <a:cxn ang="T14">
                  <a:pos x="T4" y="T5"/>
                </a:cxn>
                <a:cxn ang="T15">
                  <a:pos x="T6" y="T7"/>
                </a:cxn>
                <a:cxn ang="T16">
                  <a:pos x="T8" y="T9"/>
                </a:cxn>
                <a:cxn ang="T17">
                  <a:pos x="T10" y="T11"/>
                </a:cxn>
              </a:cxnLst>
              <a:rect l="T18" t="T19" r="T20" b="T21"/>
              <a:pathLst>
                <a:path w="49" h="263">
                  <a:moveTo>
                    <a:pt x="24" y="0"/>
                  </a:moveTo>
                  <a:lnTo>
                    <a:pt x="49" y="57"/>
                  </a:lnTo>
                  <a:lnTo>
                    <a:pt x="49" y="263"/>
                  </a:lnTo>
                  <a:lnTo>
                    <a:pt x="0" y="263"/>
                  </a:lnTo>
                  <a:lnTo>
                    <a:pt x="0" y="57"/>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29" name="Rectangle 65"/>
            <p:cNvSpPr>
              <a:spLocks noChangeArrowheads="1"/>
            </p:cNvSpPr>
            <p:nvPr/>
          </p:nvSpPr>
          <p:spPr bwMode="auto">
            <a:xfrm>
              <a:off x="4793" y="1716"/>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0" name="Rectangle 66"/>
            <p:cNvSpPr>
              <a:spLocks noChangeArrowheads="1"/>
            </p:cNvSpPr>
            <p:nvPr/>
          </p:nvSpPr>
          <p:spPr bwMode="auto">
            <a:xfrm>
              <a:off x="4793" y="1780"/>
              <a:ext cx="10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1" name="Freeform 67"/>
            <p:cNvSpPr/>
            <p:nvPr/>
          </p:nvSpPr>
          <p:spPr bwMode="auto">
            <a:xfrm>
              <a:off x="4898" y="1471"/>
              <a:ext cx="304" cy="420"/>
            </a:xfrm>
            <a:custGeom>
              <a:avLst/>
              <a:gdLst>
                <a:gd name="T0" fmla="*/ 1 w 607"/>
                <a:gd name="T1" fmla="*/ 3 h 841"/>
                <a:gd name="T2" fmla="*/ 2 w 607"/>
                <a:gd name="T3" fmla="*/ 3 h 841"/>
                <a:gd name="T4" fmla="*/ 2 w 607"/>
                <a:gd name="T5" fmla="*/ 4 h 841"/>
                <a:gd name="T6" fmla="*/ 3 w 607"/>
                <a:gd name="T7" fmla="*/ 5 h 841"/>
                <a:gd name="T8" fmla="*/ 3 w 607"/>
                <a:gd name="T9" fmla="*/ 6 h 841"/>
                <a:gd name="T10" fmla="*/ 3 w 607"/>
                <a:gd name="T11" fmla="*/ 5 h 841"/>
                <a:gd name="T12" fmla="*/ 3 w 607"/>
                <a:gd name="T13" fmla="*/ 3 h 841"/>
                <a:gd name="T14" fmla="*/ 4 w 607"/>
                <a:gd name="T15" fmla="*/ 2 h 841"/>
                <a:gd name="T16" fmla="*/ 5 w 607"/>
                <a:gd name="T17" fmla="*/ 2 h 841"/>
                <a:gd name="T18" fmla="*/ 5 w 607"/>
                <a:gd name="T19" fmla="*/ 2 h 841"/>
                <a:gd name="T20" fmla="*/ 4 w 607"/>
                <a:gd name="T21" fmla="*/ 3 h 841"/>
                <a:gd name="T22" fmla="*/ 3 w 607"/>
                <a:gd name="T23" fmla="*/ 3 h 841"/>
                <a:gd name="T24" fmla="*/ 3 w 607"/>
                <a:gd name="T25" fmla="*/ 4 h 841"/>
                <a:gd name="T26" fmla="*/ 3 w 607"/>
                <a:gd name="T27" fmla="*/ 3 h 841"/>
                <a:gd name="T28" fmla="*/ 3 w 607"/>
                <a:gd name="T29" fmla="*/ 2 h 841"/>
                <a:gd name="T30" fmla="*/ 4 w 607"/>
                <a:gd name="T31" fmla="*/ 1 h 841"/>
                <a:gd name="T32" fmla="*/ 4 w 607"/>
                <a:gd name="T33" fmla="*/ 1 h 841"/>
                <a:gd name="T34" fmla="*/ 4 w 607"/>
                <a:gd name="T35" fmla="*/ 1 h 841"/>
                <a:gd name="T36" fmla="*/ 4 w 607"/>
                <a:gd name="T37" fmla="*/ 1 h 841"/>
                <a:gd name="T38" fmla="*/ 4 w 607"/>
                <a:gd name="T39" fmla="*/ 0 h 841"/>
                <a:gd name="T40" fmla="*/ 4 w 607"/>
                <a:gd name="T41" fmla="*/ 0 h 841"/>
                <a:gd name="T42" fmla="*/ 4 w 607"/>
                <a:gd name="T43" fmla="*/ 1 h 841"/>
                <a:gd name="T44" fmla="*/ 3 w 607"/>
                <a:gd name="T45" fmla="*/ 2 h 841"/>
                <a:gd name="T46" fmla="*/ 3 w 607"/>
                <a:gd name="T47" fmla="*/ 4 h 841"/>
                <a:gd name="T48" fmla="*/ 3 w 607"/>
                <a:gd name="T49" fmla="*/ 4 h 841"/>
                <a:gd name="T50" fmla="*/ 2 w 607"/>
                <a:gd name="T51" fmla="*/ 3 h 841"/>
                <a:gd name="T52" fmla="*/ 3 w 607"/>
                <a:gd name="T53" fmla="*/ 1 h 841"/>
                <a:gd name="T54" fmla="*/ 3 w 607"/>
                <a:gd name="T55" fmla="*/ 0 h 841"/>
                <a:gd name="T56" fmla="*/ 3 w 607"/>
                <a:gd name="T57" fmla="*/ 0 h 841"/>
                <a:gd name="T58" fmla="*/ 3 w 607"/>
                <a:gd name="T59" fmla="*/ 1 h 841"/>
                <a:gd name="T60" fmla="*/ 2 w 607"/>
                <a:gd name="T61" fmla="*/ 1 h 841"/>
                <a:gd name="T62" fmla="*/ 2 w 607"/>
                <a:gd name="T63" fmla="*/ 0 h 841"/>
                <a:gd name="T64" fmla="*/ 2 w 607"/>
                <a:gd name="T65" fmla="*/ 0 h 841"/>
                <a:gd name="T66" fmla="*/ 2 w 607"/>
                <a:gd name="T67" fmla="*/ 2 h 841"/>
                <a:gd name="T68" fmla="*/ 2 w 607"/>
                <a:gd name="T69" fmla="*/ 2 h 841"/>
                <a:gd name="T70" fmla="*/ 2 w 607"/>
                <a:gd name="T71" fmla="*/ 2 h 841"/>
                <a:gd name="T72" fmla="*/ 1 w 607"/>
                <a:gd name="T73" fmla="*/ 1 h 841"/>
                <a:gd name="T74" fmla="*/ 1 w 607"/>
                <a:gd name="T75" fmla="*/ 1 h 841"/>
                <a:gd name="T76" fmla="*/ 1 w 607"/>
                <a:gd name="T77" fmla="*/ 1 h 841"/>
                <a:gd name="T78" fmla="*/ 1 w 607"/>
                <a:gd name="T79" fmla="*/ 1 h 841"/>
                <a:gd name="T80" fmla="*/ 1 w 607"/>
                <a:gd name="T81" fmla="*/ 1 h 841"/>
                <a:gd name="T82" fmla="*/ 1 w 607"/>
                <a:gd name="T83" fmla="*/ 1 h 841"/>
                <a:gd name="T84" fmla="*/ 1 w 607"/>
                <a:gd name="T85" fmla="*/ 2 h 841"/>
                <a:gd name="T86" fmla="*/ 2 w 607"/>
                <a:gd name="T87" fmla="*/ 2 h 841"/>
                <a:gd name="T88" fmla="*/ 2 w 607"/>
                <a:gd name="T89" fmla="*/ 3 h 841"/>
                <a:gd name="T90" fmla="*/ 2 w 607"/>
                <a:gd name="T91" fmla="*/ 3 h 841"/>
                <a:gd name="T92" fmla="*/ 2 w 607"/>
                <a:gd name="T93" fmla="*/ 3 h 841"/>
                <a:gd name="T94" fmla="*/ 2 w 607"/>
                <a:gd name="T95" fmla="*/ 3 h 841"/>
                <a:gd name="T96" fmla="*/ 2 w 607"/>
                <a:gd name="T97" fmla="*/ 2 h 841"/>
                <a:gd name="T98" fmla="*/ 2 w 607"/>
                <a:gd name="T99" fmla="*/ 3 h 841"/>
                <a:gd name="T100" fmla="*/ 1 w 607"/>
                <a:gd name="T101" fmla="*/ 3 h 841"/>
                <a:gd name="T102" fmla="*/ 1 w 607"/>
                <a:gd name="T103" fmla="*/ 2 h 8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7"/>
                <a:gd name="T157" fmla="*/ 0 h 841"/>
                <a:gd name="T158" fmla="*/ 607 w 607"/>
                <a:gd name="T159" fmla="*/ 841 h 8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7" h="841">
                  <a:moveTo>
                    <a:pt x="0" y="379"/>
                  </a:moveTo>
                  <a:lnTo>
                    <a:pt x="15" y="383"/>
                  </a:lnTo>
                  <a:lnTo>
                    <a:pt x="32" y="386"/>
                  </a:lnTo>
                  <a:lnTo>
                    <a:pt x="52" y="391"/>
                  </a:lnTo>
                  <a:lnTo>
                    <a:pt x="73" y="397"/>
                  </a:lnTo>
                  <a:lnTo>
                    <a:pt x="93" y="405"/>
                  </a:lnTo>
                  <a:lnTo>
                    <a:pt x="116" y="415"/>
                  </a:lnTo>
                  <a:lnTo>
                    <a:pt x="138" y="429"/>
                  </a:lnTo>
                  <a:lnTo>
                    <a:pt x="160" y="447"/>
                  </a:lnTo>
                  <a:lnTo>
                    <a:pt x="181" y="471"/>
                  </a:lnTo>
                  <a:lnTo>
                    <a:pt x="202" y="501"/>
                  </a:lnTo>
                  <a:lnTo>
                    <a:pt x="219" y="537"/>
                  </a:lnTo>
                  <a:lnTo>
                    <a:pt x="235" y="580"/>
                  </a:lnTo>
                  <a:lnTo>
                    <a:pt x="248" y="631"/>
                  </a:lnTo>
                  <a:lnTo>
                    <a:pt x="258" y="691"/>
                  </a:lnTo>
                  <a:lnTo>
                    <a:pt x="264" y="761"/>
                  </a:lnTo>
                  <a:lnTo>
                    <a:pt x="266" y="841"/>
                  </a:lnTo>
                  <a:lnTo>
                    <a:pt x="301" y="841"/>
                  </a:lnTo>
                  <a:lnTo>
                    <a:pt x="301" y="815"/>
                  </a:lnTo>
                  <a:lnTo>
                    <a:pt x="301" y="787"/>
                  </a:lnTo>
                  <a:lnTo>
                    <a:pt x="301" y="756"/>
                  </a:lnTo>
                  <a:lnTo>
                    <a:pt x="302" y="722"/>
                  </a:lnTo>
                  <a:lnTo>
                    <a:pt x="304" y="687"/>
                  </a:lnTo>
                  <a:lnTo>
                    <a:pt x="310" y="651"/>
                  </a:lnTo>
                  <a:lnTo>
                    <a:pt x="318" y="613"/>
                  </a:lnTo>
                  <a:lnTo>
                    <a:pt x="329" y="576"/>
                  </a:lnTo>
                  <a:lnTo>
                    <a:pt x="344" y="539"/>
                  </a:lnTo>
                  <a:lnTo>
                    <a:pt x="364" y="504"/>
                  </a:lnTo>
                  <a:lnTo>
                    <a:pt x="388" y="468"/>
                  </a:lnTo>
                  <a:lnTo>
                    <a:pt x="419" y="435"/>
                  </a:lnTo>
                  <a:lnTo>
                    <a:pt x="455" y="405"/>
                  </a:lnTo>
                  <a:lnTo>
                    <a:pt x="499" y="376"/>
                  </a:lnTo>
                  <a:lnTo>
                    <a:pt x="548" y="351"/>
                  </a:lnTo>
                  <a:lnTo>
                    <a:pt x="607" y="330"/>
                  </a:lnTo>
                  <a:lnTo>
                    <a:pt x="597" y="332"/>
                  </a:lnTo>
                  <a:lnTo>
                    <a:pt x="584" y="336"/>
                  </a:lnTo>
                  <a:lnTo>
                    <a:pt x="570" y="339"/>
                  </a:lnTo>
                  <a:lnTo>
                    <a:pt x="554" y="344"/>
                  </a:lnTo>
                  <a:lnTo>
                    <a:pt x="536" y="351"/>
                  </a:lnTo>
                  <a:lnTo>
                    <a:pt x="517" y="359"/>
                  </a:lnTo>
                  <a:lnTo>
                    <a:pt x="498" y="368"/>
                  </a:lnTo>
                  <a:lnTo>
                    <a:pt x="477" y="378"/>
                  </a:lnTo>
                  <a:lnTo>
                    <a:pt x="456" y="392"/>
                  </a:lnTo>
                  <a:lnTo>
                    <a:pt x="434" y="408"/>
                  </a:lnTo>
                  <a:lnTo>
                    <a:pt x="414" y="426"/>
                  </a:lnTo>
                  <a:lnTo>
                    <a:pt x="394" y="447"/>
                  </a:lnTo>
                  <a:lnTo>
                    <a:pt x="373" y="471"/>
                  </a:lnTo>
                  <a:lnTo>
                    <a:pt x="355" y="498"/>
                  </a:lnTo>
                  <a:lnTo>
                    <a:pt x="338" y="528"/>
                  </a:lnTo>
                  <a:lnTo>
                    <a:pt x="321" y="562"/>
                  </a:lnTo>
                  <a:lnTo>
                    <a:pt x="324" y="550"/>
                  </a:lnTo>
                  <a:lnTo>
                    <a:pt x="326" y="533"/>
                  </a:lnTo>
                  <a:lnTo>
                    <a:pt x="328" y="514"/>
                  </a:lnTo>
                  <a:lnTo>
                    <a:pt x="332" y="491"/>
                  </a:lnTo>
                  <a:lnTo>
                    <a:pt x="335" y="464"/>
                  </a:lnTo>
                  <a:lnTo>
                    <a:pt x="341" y="437"/>
                  </a:lnTo>
                  <a:lnTo>
                    <a:pt x="348" y="407"/>
                  </a:lnTo>
                  <a:lnTo>
                    <a:pt x="356" y="375"/>
                  </a:lnTo>
                  <a:lnTo>
                    <a:pt x="366" y="341"/>
                  </a:lnTo>
                  <a:lnTo>
                    <a:pt x="379" y="306"/>
                  </a:lnTo>
                  <a:lnTo>
                    <a:pt x="394" y="270"/>
                  </a:lnTo>
                  <a:lnTo>
                    <a:pt x="411" y="234"/>
                  </a:lnTo>
                  <a:lnTo>
                    <a:pt x="431" y="196"/>
                  </a:lnTo>
                  <a:lnTo>
                    <a:pt x="454" y="160"/>
                  </a:lnTo>
                  <a:lnTo>
                    <a:pt x="480" y="123"/>
                  </a:lnTo>
                  <a:lnTo>
                    <a:pt x="510" y="87"/>
                  </a:lnTo>
                  <a:lnTo>
                    <a:pt x="486" y="109"/>
                  </a:lnTo>
                  <a:lnTo>
                    <a:pt x="467" y="131"/>
                  </a:lnTo>
                  <a:lnTo>
                    <a:pt x="449" y="153"/>
                  </a:lnTo>
                  <a:lnTo>
                    <a:pt x="434" y="175"/>
                  </a:lnTo>
                  <a:lnTo>
                    <a:pt x="422" y="196"/>
                  </a:lnTo>
                  <a:lnTo>
                    <a:pt x="411" y="216"/>
                  </a:lnTo>
                  <a:lnTo>
                    <a:pt x="402" y="234"/>
                  </a:lnTo>
                  <a:lnTo>
                    <a:pt x="394" y="250"/>
                  </a:lnTo>
                  <a:lnTo>
                    <a:pt x="394" y="233"/>
                  </a:lnTo>
                  <a:lnTo>
                    <a:pt x="396" y="208"/>
                  </a:lnTo>
                  <a:lnTo>
                    <a:pt x="400" y="179"/>
                  </a:lnTo>
                  <a:lnTo>
                    <a:pt x="406" y="146"/>
                  </a:lnTo>
                  <a:lnTo>
                    <a:pt x="412" y="114"/>
                  </a:lnTo>
                  <a:lnTo>
                    <a:pt x="420" y="82"/>
                  </a:lnTo>
                  <a:lnTo>
                    <a:pt x="430" y="57"/>
                  </a:lnTo>
                  <a:lnTo>
                    <a:pt x="440" y="38"/>
                  </a:lnTo>
                  <a:lnTo>
                    <a:pt x="430" y="53"/>
                  </a:lnTo>
                  <a:lnTo>
                    <a:pt x="419" y="73"/>
                  </a:lnTo>
                  <a:lnTo>
                    <a:pt x="410" y="97"/>
                  </a:lnTo>
                  <a:lnTo>
                    <a:pt x="402" y="126"/>
                  </a:lnTo>
                  <a:lnTo>
                    <a:pt x="394" y="158"/>
                  </a:lnTo>
                  <a:lnTo>
                    <a:pt x="389" y="192"/>
                  </a:lnTo>
                  <a:lnTo>
                    <a:pt x="385" y="227"/>
                  </a:lnTo>
                  <a:lnTo>
                    <a:pt x="384" y="263"/>
                  </a:lnTo>
                  <a:lnTo>
                    <a:pt x="374" y="283"/>
                  </a:lnTo>
                  <a:lnTo>
                    <a:pt x="362" y="315"/>
                  </a:lnTo>
                  <a:lnTo>
                    <a:pt x="346" y="359"/>
                  </a:lnTo>
                  <a:lnTo>
                    <a:pt x="329" y="410"/>
                  </a:lnTo>
                  <a:lnTo>
                    <a:pt x="313" y="468"/>
                  </a:lnTo>
                  <a:lnTo>
                    <a:pt x="300" y="529"/>
                  </a:lnTo>
                  <a:lnTo>
                    <a:pt x="289" y="590"/>
                  </a:lnTo>
                  <a:lnTo>
                    <a:pt x="283" y="650"/>
                  </a:lnTo>
                  <a:lnTo>
                    <a:pt x="274" y="617"/>
                  </a:lnTo>
                  <a:lnTo>
                    <a:pt x="265" y="581"/>
                  </a:lnTo>
                  <a:lnTo>
                    <a:pt x="257" y="538"/>
                  </a:lnTo>
                  <a:lnTo>
                    <a:pt x="249" y="491"/>
                  </a:lnTo>
                  <a:lnTo>
                    <a:pt x="244" y="440"/>
                  </a:lnTo>
                  <a:lnTo>
                    <a:pt x="242" y="386"/>
                  </a:lnTo>
                  <a:lnTo>
                    <a:pt x="245" y="330"/>
                  </a:lnTo>
                  <a:lnTo>
                    <a:pt x="253" y="271"/>
                  </a:lnTo>
                  <a:lnTo>
                    <a:pt x="265" y="216"/>
                  </a:lnTo>
                  <a:lnTo>
                    <a:pt x="276" y="168"/>
                  </a:lnTo>
                  <a:lnTo>
                    <a:pt x="287" y="125"/>
                  </a:lnTo>
                  <a:lnTo>
                    <a:pt x="297" y="89"/>
                  </a:lnTo>
                  <a:lnTo>
                    <a:pt x="308" y="59"/>
                  </a:lnTo>
                  <a:lnTo>
                    <a:pt x="318" y="34"/>
                  </a:lnTo>
                  <a:lnTo>
                    <a:pt x="326" y="15"/>
                  </a:lnTo>
                  <a:lnTo>
                    <a:pt x="334" y="0"/>
                  </a:lnTo>
                  <a:lnTo>
                    <a:pt x="326" y="15"/>
                  </a:lnTo>
                  <a:lnTo>
                    <a:pt x="313" y="39"/>
                  </a:lnTo>
                  <a:lnTo>
                    <a:pt x="300" y="72"/>
                  </a:lnTo>
                  <a:lnTo>
                    <a:pt x="285" y="111"/>
                  </a:lnTo>
                  <a:lnTo>
                    <a:pt x="270" y="155"/>
                  </a:lnTo>
                  <a:lnTo>
                    <a:pt x="257" y="200"/>
                  </a:lnTo>
                  <a:lnTo>
                    <a:pt x="248" y="245"/>
                  </a:lnTo>
                  <a:lnTo>
                    <a:pt x="243" y="288"/>
                  </a:lnTo>
                  <a:lnTo>
                    <a:pt x="233" y="263"/>
                  </a:lnTo>
                  <a:lnTo>
                    <a:pt x="218" y="234"/>
                  </a:lnTo>
                  <a:lnTo>
                    <a:pt x="200" y="206"/>
                  </a:lnTo>
                  <a:lnTo>
                    <a:pt x="182" y="175"/>
                  </a:lnTo>
                  <a:lnTo>
                    <a:pt x="165" y="145"/>
                  </a:lnTo>
                  <a:lnTo>
                    <a:pt x="150" y="116"/>
                  </a:lnTo>
                  <a:lnTo>
                    <a:pt x="139" y="88"/>
                  </a:lnTo>
                  <a:lnTo>
                    <a:pt x="136" y="63"/>
                  </a:lnTo>
                  <a:lnTo>
                    <a:pt x="136" y="86"/>
                  </a:lnTo>
                  <a:lnTo>
                    <a:pt x="145" y="116"/>
                  </a:lnTo>
                  <a:lnTo>
                    <a:pt x="160" y="152"/>
                  </a:lnTo>
                  <a:lnTo>
                    <a:pt x="180" y="189"/>
                  </a:lnTo>
                  <a:lnTo>
                    <a:pt x="199" y="227"/>
                  </a:lnTo>
                  <a:lnTo>
                    <a:pt x="217" y="261"/>
                  </a:lnTo>
                  <a:lnTo>
                    <a:pt x="230" y="290"/>
                  </a:lnTo>
                  <a:lnTo>
                    <a:pt x="236" y="309"/>
                  </a:lnTo>
                  <a:lnTo>
                    <a:pt x="233" y="336"/>
                  </a:lnTo>
                  <a:lnTo>
                    <a:pt x="229" y="363"/>
                  </a:lnTo>
                  <a:lnTo>
                    <a:pt x="226" y="390"/>
                  </a:lnTo>
                  <a:lnTo>
                    <a:pt x="226" y="414"/>
                  </a:lnTo>
                  <a:lnTo>
                    <a:pt x="204" y="392"/>
                  </a:lnTo>
                  <a:lnTo>
                    <a:pt x="181" y="366"/>
                  </a:lnTo>
                  <a:lnTo>
                    <a:pt x="158" y="334"/>
                  </a:lnTo>
                  <a:lnTo>
                    <a:pt x="136" y="299"/>
                  </a:lnTo>
                  <a:lnTo>
                    <a:pt x="119" y="259"/>
                  </a:lnTo>
                  <a:lnTo>
                    <a:pt x="107" y="214"/>
                  </a:lnTo>
                  <a:lnTo>
                    <a:pt x="101" y="163"/>
                  </a:lnTo>
                  <a:lnTo>
                    <a:pt x="105" y="108"/>
                  </a:lnTo>
                  <a:lnTo>
                    <a:pt x="99" y="134"/>
                  </a:lnTo>
                  <a:lnTo>
                    <a:pt x="98" y="171"/>
                  </a:lnTo>
                  <a:lnTo>
                    <a:pt x="100" y="212"/>
                  </a:lnTo>
                  <a:lnTo>
                    <a:pt x="107" y="252"/>
                  </a:lnTo>
                  <a:lnTo>
                    <a:pt x="94" y="240"/>
                  </a:lnTo>
                  <a:lnTo>
                    <a:pt x="82" y="224"/>
                  </a:lnTo>
                  <a:lnTo>
                    <a:pt x="70" y="206"/>
                  </a:lnTo>
                  <a:lnTo>
                    <a:pt x="61" y="185"/>
                  </a:lnTo>
                  <a:lnTo>
                    <a:pt x="52" y="164"/>
                  </a:lnTo>
                  <a:lnTo>
                    <a:pt x="45" y="145"/>
                  </a:lnTo>
                  <a:lnTo>
                    <a:pt x="41" y="128"/>
                  </a:lnTo>
                  <a:lnTo>
                    <a:pt x="39" y="116"/>
                  </a:lnTo>
                  <a:lnTo>
                    <a:pt x="39" y="130"/>
                  </a:lnTo>
                  <a:lnTo>
                    <a:pt x="43" y="148"/>
                  </a:lnTo>
                  <a:lnTo>
                    <a:pt x="47" y="169"/>
                  </a:lnTo>
                  <a:lnTo>
                    <a:pt x="55" y="191"/>
                  </a:lnTo>
                  <a:lnTo>
                    <a:pt x="66" y="214"/>
                  </a:lnTo>
                  <a:lnTo>
                    <a:pt x="78" y="234"/>
                  </a:lnTo>
                  <a:lnTo>
                    <a:pt x="94" y="254"/>
                  </a:lnTo>
                  <a:lnTo>
                    <a:pt x="113" y="269"/>
                  </a:lnTo>
                  <a:lnTo>
                    <a:pt x="119" y="285"/>
                  </a:lnTo>
                  <a:lnTo>
                    <a:pt x="127" y="301"/>
                  </a:lnTo>
                  <a:lnTo>
                    <a:pt x="134" y="318"/>
                  </a:lnTo>
                  <a:lnTo>
                    <a:pt x="143" y="333"/>
                  </a:lnTo>
                  <a:lnTo>
                    <a:pt x="151" y="348"/>
                  </a:lnTo>
                  <a:lnTo>
                    <a:pt x="160" y="361"/>
                  </a:lnTo>
                  <a:lnTo>
                    <a:pt x="169" y="372"/>
                  </a:lnTo>
                  <a:lnTo>
                    <a:pt x="177" y="382"/>
                  </a:lnTo>
                  <a:lnTo>
                    <a:pt x="185" y="389"/>
                  </a:lnTo>
                  <a:lnTo>
                    <a:pt x="194" y="397"/>
                  </a:lnTo>
                  <a:lnTo>
                    <a:pt x="203" y="407"/>
                  </a:lnTo>
                  <a:lnTo>
                    <a:pt x="211" y="420"/>
                  </a:lnTo>
                  <a:lnTo>
                    <a:pt x="219" y="438"/>
                  </a:lnTo>
                  <a:lnTo>
                    <a:pt x="227" y="462"/>
                  </a:lnTo>
                  <a:lnTo>
                    <a:pt x="233" y="496"/>
                  </a:lnTo>
                  <a:lnTo>
                    <a:pt x="238" y="537"/>
                  </a:lnTo>
                  <a:lnTo>
                    <a:pt x="230" y="521"/>
                  </a:lnTo>
                  <a:lnTo>
                    <a:pt x="221" y="502"/>
                  </a:lnTo>
                  <a:lnTo>
                    <a:pt x="210" y="485"/>
                  </a:lnTo>
                  <a:lnTo>
                    <a:pt x="197" y="468"/>
                  </a:lnTo>
                  <a:lnTo>
                    <a:pt x="184" y="453"/>
                  </a:lnTo>
                  <a:lnTo>
                    <a:pt x="173" y="439"/>
                  </a:lnTo>
                  <a:lnTo>
                    <a:pt x="164" y="429"/>
                  </a:lnTo>
                  <a:lnTo>
                    <a:pt x="156" y="422"/>
                  </a:lnTo>
                  <a:lnTo>
                    <a:pt x="145" y="405"/>
                  </a:lnTo>
                  <a:lnTo>
                    <a:pt x="134" y="379"/>
                  </a:lnTo>
                  <a:lnTo>
                    <a:pt x="126" y="357"/>
                  </a:lnTo>
                  <a:lnTo>
                    <a:pt x="122" y="348"/>
                  </a:lnTo>
                  <a:lnTo>
                    <a:pt x="124" y="366"/>
                  </a:lnTo>
                  <a:lnTo>
                    <a:pt x="130" y="387"/>
                  </a:lnTo>
                  <a:lnTo>
                    <a:pt x="136" y="406"/>
                  </a:lnTo>
                  <a:lnTo>
                    <a:pt x="138" y="414"/>
                  </a:lnTo>
                  <a:lnTo>
                    <a:pt x="122" y="406"/>
                  </a:lnTo>
                  <a:lnTo>
                    <a:pt x="105" y="398"/>
                  </a:lnTo>
                  <a:lnTo>
                    <a:pt x="86" y="391"/>
                  </a:lnTo>
                  <a:lnTo>
                    <a:pt x="67" y="386"/>
                  </a:lnTo>
                  <a:lnTo>
                    <a:pt x="48" y="382"/>
                  </a:lnTo>
                  <a:lnTo>
                    <a:pt x="30" y="379"/>
                  </a:lnTo>
                  <a:lnTo>
                    <a:pt x="14" y="378"/>
                  </a:lnTo>
                  <a:lnTo>
                    <a:pt x="0" y="379"/>
                  </a:lnTo>
                  <a:close/>
                </a:path>
              </a:pathLst>
            </a:custGeom>
            <a:solidFill>
              <a:srgbClr val="0C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2" name="Freeform 68"/>
            <p:cNvSpPr/>
            <p:nvPr/>
          </p:nvSpPr>
          <p:spPr bwMode="auto">
            <a:xfrm>
              <a:off x="4812" y="1406"/>
              <a:ext cx="426" cy="307"/>
            </a:xfrm>
            <a:custGeom>
              <a:avLst/>
              <a:gdLst>
                <a:gd name="T0" fmla="*/ 3 w 854"/>
                <a:gd name="T1" fmla="*/ 1 h 614"/>
                <a:gd name="T2" fmla="*/ 2 w 854"/>
                <a:gd name="T3" fmla="*/ 1 h 614"/>
                <a:gd name="T4" fmla="*/ 2 w 854"/>
                <a:gd name="T5" fmla="*/ 1 h 614"/>
                <a:gd name="T6" fmla="*/ 2 w 854"/>
                <a:gd name="T7" fmla="*/ 1 h 614"/>
                <a:gd name="T8" fmla="*/ 1 w 854"/>
                <a:gd name="T9" fmla="*/ 1 h 614"/>
                <a:gd name="T10" fmla="*/ 1 w 854"/>
                <a:gd name="T11" fmla="*/ 1 h 614"/>
                <a:gd name="T12" fmla="*/ 0 w 854"/>
                <a:gd name="T13" fmla="*/ 1 h 614"/>
                <a:gd name="T14" fmla="*/ 1 w 854"/>
                <a:gd name="T15" fmla="*/ 2 h 614"/>
                <a:gd name="T16" fmla="*/ 1 w 854"/>
                <a:gd name="T17" fmla="*/ 2 h 614"/>
                <a:gd name="T18" fmla="*/ 1 w 854"/>
                <a:gd name="T19" fmla="*/ 2 h 614"/>
                <a:gd name="T20" fmla="*/ 2 w 854"/>
                <a:gd name="T21" fmla="*/ 2 h 614"/>
                <a:gd name="T22" fmla="*/ 2 w 854"/>
                <a:gd name="T23" fmla="*/ 2 h 614"/>
                <a:gd name="T24" fmla="*/ 2 w 854"/>
                <a:gd name="T25" fmla="*/ 2 h 614"/>
                <a:gd name="T26" fmla="*/ 1 w 854"/>
                <a:gd name="T27" fmla="*/ 2 h 614"/>
                <a:gd name="T28" fmla="*/ 1 w 854"/>
                <a:gd name="T29" fmla="*/ 2 h 614"/>
                <a:gd name="T30" fmla="*/ 0 w 854"/>
                <a:gd name="T31" fmla="*/ 2 h 614"/>
                <a:gd name="T32" fmla="*/ 0 w 854"/>
                <a:gd name="T33" fmla="*/ 3 h 614"/>
                <a:gd name="T34" fmla="*/ 0 w 854"/>
                <a:gd name="T35" fmla="*/ 5 h 614"/>
                <a:gd name="T36" fmla="*/ 1 w 854"/>
                <a:gd name="T37" fmla="*/ 5 h 614"/>
                <a:gd name="T38" fmla="*/ 2 w 854"/>
                <a:gd name="T39" fmla="*/ 5 h 614"/>
                <a:gd name="T40" fmla="*/ 2 w 854"/>
                <a:gd name="T41" fmla="*/ 3 h 614"/>
                <a:gd name="T42" fmla="*/ 3 w 854"/>
                <a:gd name="T43" fmla="*/ 3 h 614"/>
                <a:gd name="T44" fmla="*/ 3 w 854"/>
                <a:gd name="T45" fmla="*/ 4 h 614"/>
                <a:gd name="T46" fmla="*/ 3 w 854"/>
                <a:gd name="T47" fmla="*/ 5 h 614"/>
                <a:gd name="T48" fmla="*/ 5 w 854"/>
                <a:gd name="T49" fmla="*/ 5 h 614"/>
                <a:gd name="T50" fmla="*/ 5 w 854"/>
                <a:gd name="T51" fmla="*/ 5 h 614"/>
                <a:gd name="T52" fmla="*/ 4 w 854"/>
                <a:gd name="T53" fmla="*/ 3 h 614"/>
                <a:gd name="T54" fmla="*/ 4 w 854"/>
                <a:gd name="T55" fmla="*/ 3 h 614"/>
                <a:gd name="T56" fmla="*/ 5 w 854"/>
                <a:gd name="T57" fmla="*/ 4 h 614"/>
                <a:gd name="T58" fmla="*/ 6 w 854"/>
                <a:gd name="T59" fmla="*/ 3 h 614"/>
                <a:gd name="T60" fmla="*/ 6 w 854"/>
                <a:gd name="T61" fmla="*/ 3 h 614"/>
                <a:gd name="T62" fmla="*/ 6 w 854"/>
                <a:gd name="T63" fmla="*/ 2 h 614"/>
                <a:gd name="T64" fmla="*/ 5 w 854"/>
                <a:gd name="T65" fmla="*/ 2 h 614"/>
                <a:gd name="T66" fmla="*/ 5 w 854"/>
                <a:gd name="T67" fmla="*/ 2 h 614"/>
                <a:gd name="T68" fmla="*/ 4 w 854"/>
                <a:gd name="T69" fmla="*/ 2 h 614"/>
                <a:gd name="T70" fmla="*/ 3 w 854"/>
                <a:gd name="T71" fmla="*/ 2 h 614"/>
                <a:gd name="T72" fmla="*/ 3 w 854"/>
                <a:gd name="T73" fmla="*/ 2 h 614"/>
                <a:gd name="T74" fmla="*/ 3 w 854"/>
                <a:gd name="T75" fmla="*/ 2 h 614"/>
                <a:gd name="T76" fmla="*/ 4 w 854"/>
                <a:gd name="T77" fmla="*/ 2 h 614"/>
                <a:gd name="T78" fmla="*/ 5 w 854"/>
                <a:gd name="T79" fmla="*/ 1 h 614"/>
                <a:gd name="T80" fmla="*/ 5 w 854"/>
                <a:gd name="T81" fmla="*/ 1 h 614"/>
                <a:gd name="T82" fmla="*/ 5 w 854"/>
                <a:gd name="T83" fmla="*/ 1 h 614"/>
                <a:gd name="T84" fmla="*/ 5 w 854"/>
                <a:gd name="T85" fmla="*/ 1 h 614"/>
                <a:gd name="T86" fmla="*/ 5 w 854"/>
                <a:gd name="T87" fmla="*/ 1 h 614"/>
                <a:gd name="T88" fmla="*/ 4 w 854"/>
                <a:gd name="T89" fmla="*/ 1 h 614"/>
                <a:gd name="T90" fmla="*/ 5 w 854"/>
                <a:gd name="T91" fmla="*/ 1 h 614"/>
                <a:gd name="T92" fmla="*/ 4 w 854"/>
                <a:gd name="T93" fmla="*/ 1 h 614"/>
                <a:gd name="T94" fmla="*/ 4 w 854"/>
                <a:gd name="T95" fmla="*/ 0 h 614"/>
                <a:gd name="T96" fmla="*/ 3 w 854"/>
                <a:gd name="T97" fmla="*/ 1 h 614"/>
                <a:gd name="T98" fmla="*/ 3 w 854"/>
                <a:gd name="T99" fmla="*/ 1 h 614"/>
                <a:gd name="T100" fmla="*/ 3 w 854"/>
                <a:gd name="T101" fmla="*/ 1 h 61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54"/>
                <a:gd name="T154" fmla="*/ 0 h 614"/>
                <a:gd name="T155" fmla="*/ 854 w 854"/>
                <a:gd name="T156" fmla="*/ 614 h 61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54" h="614">
                  <a:moveTo>
                    <a:pt x="393" y="145"/>
                  </a:moveTo>
                  <a:lnTo>
                    <a:pt x="396" y="135"/>
                  </a:lnTo>
                  <a:lnTo>
                    <a:pt x="396" y="123"/>
                  </a:lnTo>
                  <a:lnTo>
                    <a:pt x="394" y="108"/>
                  </a:lnTo>
                  <a:lnTo>
                    <a:pt x="388" y="94"/>
                  </a:lnTo>
                  <a:lnTo>
                    <a:pt x="380" y="81"/>
                  </a:lnTo>
                  <a:lnTo>
                    <a:pt x="371" y="71"/>
                  </a:lnTo>
                  <a:lnTo>
                    <a:pt x="361" y="66"/>
                  </a:lnTo>
                  <a:lnTo>
                    <a:pt x="349" y="67"/>
                  </a:lnTo>
                  <a:lnTo>
                    <a:pt x="355" y="61"/>
                  </a:lnTo>
                  <a:lnTo>
                    <a:pt x="358" y="55"/>
                  </a:lnTo>
                  <a:lnTo>
                    <a:pt x="357" y="50"/>
                  </a:lnTo>
                  <a:lnTo>
                    <a:pt x="354" y="46"/>
                  </a:lnTo>
                  <a:lnTo>
                    <a:pt x="348" y="42"/>
                  </a:lnTo>
                  <a:lnTo>
                    <a:pt x="339" y="40"/>
                  </a:lnTo>
                  <a:lnTo>
                    <a:pt x="330" y="40"/>
                  </a:lnTo>
                  <a:lnTo>
                    <a:pt x="317" y="40"/>
                  </a:lnTo>
                  <a:lnTo>
                    <a:pt x="304" y="41"/>
                  </a:lnTo>
                  <a:lnTo>
                    <a:pt x="290" y="44"/>
                  </a:lnTo>
                  <a:lnTo>
                    <a:pt x="275" y="50"/>
                  </a:lnTo>
                  <a:lnTo>
                    <a:pt x="260" y="57"/>
                  </a:lnTo>
                  <a:lnTo>
                    <a:pt x="245" y="65"/>
                  </a:lnTo>
                  <a:lnTo>
                    <a:pt x="230" y="77"/>
                  </a:lnTo>
                  <a:lnTo>
                    <a:pt x="217" y="89"/>
                  </a:lnTo>
                  <a:lnTo>
                    <a:pt x="204" y="104"/>
                  </a:lnTo>
                  <a:lnTo>
                    <a:pt x="191" y="105"/>
                  </a:lnTo>
                  <a:lnTo>
                    <a:pt x="179" y="111"/>
                  </a:lnTo>
                  <a:lnTo>
                    <a:pt x="165" y="120"/>
                  </a:lnTo>
                  <a:lnTo>
                    <a:pt x="153" y="133"/>
                  </a:lnTo>
                  <a:lnTo>
                    <a:pt x="145" y="147"/>
                  </a:lnTo>
                  <a:lnTo>
                    <a:pt x="142" y="161"/>
                  </a:lnTo>
                  <a:lnTo>
                    <a:pt x="145" y="173"/>
                  </a:lnTo>
                  <a:lnTo>
                    <a:pt x="156" y="183"/>
                  </a:lnTo>
                  <a:lnTo>
                    <a:pt x="138" y="194"/>
                  </a:lnTo>
                  <a:lnTo>
                    <a:pt x="127" y="207"/>
                  </a:lnTo>
                  <a:lnTo>
                    <a:pt x="121" y="221"/>
                  </a:lnTo>
                  <a:lnTo>
                    <a:pt x="119" y="233"/>
                  </a:lnTo>
                  <a:lnTo>
                    <a:pt x="121" y="246"/>
                  </a:lnTo>
                  <a:lnTo>
                    <a:pt x="127" y="257"/>
                  </a:lnTo>
                  <a:lnTo>
                    <a:pt x="135" y="268"/>
                  </a:lnTo>
                  <a:lnTo>
                    <a:pt x="145" y="277"/>
                  </a:lnTo>
                  <a:lnTo>
                    <a:pt x="158" y="284"/>
                  </a:lnTo>
                  <a:lnTo>
                    <a:pt x="171" y="288"/>
                  </a:lnTo>
                  <a:lnTo>
                    <a:pt x="184" y="290"/>
                  </a:lnTo>
                  <a:lnTo>
                    <a:pt x="198" y="287"/>
                  </a:lnTo>
                  <a:lnTo>
                    <a:pt x="211" y="282"/>
                  </a:lnTo>
                  <a:lnTo>
                    <a:pt x="222" y="272"/>
                  </a:lnTo>
                  <a:lnTo>
                    <a:pt x="232" y="257"/>
                  </a:lnTo>
                  <a:lnTo>
                    <a:pt x="238" y="238"/>
                  </a:lnTo>
                  <a:lnTo>
                    <a:pt x="245" y="248"/>
                  </a:lnTo>
                  <a:lnTo>
                    <a:pt x="256" y="255"/>
                  </a:lnTo>
                  <a:lnTo>
                    <a:pt x="270" y="258"/>
                  </a:lnTo>
                  <a:lnTo>
                    <a:pt x="285" y="257"/>
                  </a:lnTo>
                  <a:lnTo>
                    <a:pt x="300" y="253"/>
                  </a:lnTo>
                  <a:lnTo>
                    <a:pt x="312" y="244"/>
                  </a:lnTo>
                  <a:lnTo>
                    <a:pt x="324" y="231"/>
                  </a:lnTo>
                  <a:lnTo>
                    <a:pt x="332" y="215"/>
                  </a:lnTo>
                  <a:lnTo>
                    <a:pt x="338" y="227"/>
                  </a:lnTo>
                  <a:lnTo>
                    <a:pt x="344" y="237"/>
                  </a:lnTo>
                  <a:lnTo>
                    <a:pt x="350" y="244"/>
                  </a:lnTo>
                  <a:lnTo>
                    <a:pt x="353" y="246"/>
                  </a:lnTo>
                  <a:lnTo>
                    <a:pt x="336" y="260"/>
                  </a:lnTo>
                  <a:lnTo>
                    <a:pt x="327" y="278"/>
                  </a:lnTo>
                  <a:lnTo>
                    <a:pt x="323" y="296"/>
                  </a:lnTo>
                  <a:lnTo>
                    <a:pt x="324" y="310"/>
                  </a:lnTo>
                  <a:lnTo>
                    <a:pt x="315" y="308"/>
                  </a:lnTo>
                  <a:lnTo>
                    <a:pt x="301" y="307"/>
                  </a:lnTo>
                  <a:lnTo>
                    <a:pt x="282" y="309"/>
                  </a:lnTo>
                  <a:lnTo>
                    <a:pt x="262" y="313"/>
                  </a:lnTo>
                  <a:lnTo>
                    <a:pt x="240" y="318"/>
                  </a:lnTo>
                  <a:lnTo>
                    <a:pt x="220" y="328"/>
                  </a:lnTo>
                  <a:lnTo>
                    <a:pt x="202" y="338"/>
                  </a:lnTo>
                  <a:lnTo>
                    <a:pt x="189" y="351"/>
                  </a:lnTo>
                  <a:lnTo>
                    <a:pt x="185" y="337"/>
                  </a:lnTo>
                  <a:lnTo>
                    <a:pt x="172" y="325"/>
                  </a:lnTo>
                  <a:lnTo>
                    <a:pt x="150" y="317"/>
                  </a:lnTo>
                  <a:lnTo>
                    <a:pt x="123" y="314"/>
                  </a:lnTo>
                  <a:lnTo>
                    <a:pt x="93" y="316"/>
                  </a:lnTo>
                  <a:lnTo>
                    <a:pt x="65" y="326"/>
                  </a:lnTo>
                  <a:lnTo>
                    <a:pt x="38" y="345"/>
                  </a:lnTo>
                  <a:lnTo>
                    <a:pt x="17" y="374"/>
                  </a:lnTo>
                  <a:lnTo>
                    <a:pt x="9" y="392"/>
                  </a:lnTo>
                  <a:lnTo>
                    <a:pt x="5" y="412"/>
                  </a:lnTo>
                  <a:lnTo>
                    <a:pt x="1" y="432"/>
                  </a:lnTo>
                  <a:lnTo>
                    <a:pt x="0" y="453"/>
                  </a:lnTo>
                  <a:lnTo>
                    <a:pt x="2" y="474"/>
                  </a:lnTo>
                  <a:lnTo>
                    <a:pt x="7" y="493"/>
                  </a:lnTo>
                  <a:lnTo>
                    <a:pt x="15" y="512"/>
                  </a:lnTo>
                  <a:lnTo>
                    <a:pt x="25" y="528"/>
                  </a:lnTo>
                  <a:lnTo>
                    <a:pt x="38" y="540"/>
                  </a:lnTo>
                  <a:lnTo>
                    <a:pt x="54" y="551"/>
                  </a:lnTo>
                  <a:lnTo>
                    <a:pt x="74" y="558"/>
                  </a:lnTo>
                  <a:lnTo>
                    <a:pt x="97" y="559"/>
                  </a:lnTo>
                  <a:lnTo>
                    <a:pt x="122" y="555"/>
                  </a:lnTo>
                  <a:lnTo>
                    <a:pt x="152" y="547"/>
                  </a:lnTo>
                  <a:lnTo>
                    <a:pt x="184" y="531"/>
                  </a:lnTo>
                  <a:lnTo>
                    <a:pt x="221" y="509"/>
                  </a:lnTo>
                  <a:lnTo>
                    <a:pt x="241" y="517"/>
                  </a:lnTo>
                  <a:lnTo>
                    <a:pt x="263" y="520"/>
                  </a:lnTo>
                  <a:lnTo>
                    <a:pt x="285" y="517"/>
                  </a:lnTo>
                  <a:lnTo>
                    <a:pt x="306" y="513"/>
                  </a:lnTo>
                  <a:lnTo>
                    <a:pt x="326" y="505"/>
                  </a:lnTo>
                  <a:lnTo>
                    <a:pt x="343" y="494"/>
                  </a:lnTo>
                  <a:lnTo>
                    <a:pt x="357" y="483"/>
                  </a:lnTo>
                  <a:lnTo>
                    <a:pt x="364" y="471"/>
                  </a:lnTo>
                  <a:lnTo>
                    <a:pt x="369" y="483"/>
                  </a:lnTo>
                  <a:lnTo>
                    <a:pt x="378" y="490"/>
                  </a:lnTo>
                  <a:lnTo>
                    <a:pt x="392" y="493"/>
                  </a:lnTo>
                  <a:lnTo>
                    <a:pt x="407" y="492"/>
                  </a:lnTo>
                  <a:lnTo>
                    <a:pt x="424" y="489"/>
                  </a:lnTo>
                  <a:lnTo>
                    <a:pt x="439" y="482"/>
                  </a:lnTo>
                  <a:lnTo>
                    <a:pt x="453" y="471"/>
                  </a:lnTo>
                  <a:lnTo>
                    <a:pt x="463" y="459"/>
                  </a:lnTo>
                  <a:lnTo>
                    <a:pt x="459" y="478"/>
                  </a:lnTo>
                  <a:lnTo>
                    <a:pt x="452" y="501"/>
                  </a:lnTo>
                  <a:lnTo>
                    <a:pt x="448" y="527"/>
                  </a:lnTo>
                  <a:lnTo>
                    <a:pt x="448" y="551"/>
                  </a:lnTo>
                  <a:lnTo>
                    <a:pt x="456" y="574"/>
                  </a:lnTo>
                  <a:lnTo>
                    <a:pt x="472" y="593"/>
                  </a:lnTo>
                  <a:lnTo>
                    <a:pt x="502" y="607"/>
                  </a:lnTo>
                  <a:lnTo>
                    <a:pt x="546" y="614"/>
                  </a:lnTo>
                  <a:lnTo>
                    <a:pt x="593" y="614"/>
                  </a:lnTo>
                  <a:lnTo>
                    <a:pt x="629" y="612"/>
                  </a:lnTo>
                  <a:lnTo>
                    <a:pt x="657" y="606"/>
                  </a:lnTo>
                  <a:lnTo>
                    <a:pt x="676" y="597"/>
                  </a:lnTo>
                  <a:lnTo>
                    <a:pt x="690" y="588"/>
                  </a:lnTo>
                  <a:lnTo>
                    <a:pt x="697" y="576"/>
                  </a:lnTo>
                  <a:lnTo>
                    <a:pt x="702" y="563"/>
                  </a:lnTo>
                  <a:lnTo>
                    <a:pt x="704" y="550"/>
                  </a:lnTo>
                  <a:lnTo>
                    <a:pt x="702" y="531"/>
                  </a:lnTo>
                  <a:lnTo>
                    <a:pt x="692" y="513"/>
                  </a:lnTo>
                  <a:lnTo>
                    <a:pt x="677" y="494"/>
                  </a:lnTo>
                  <a:lnTo>
                    <a:pt x="659" y="481"/>
                  </a:lnTo>
                  <a:lnTo>
                    <a:pt x="637" y="469"/>
                  </a:lnTo>
                  <a:lnTo>
                    <a:pt x="615" y="463"/>
                  </a:lnTo>
                  <a:lnTo>
                    <a:pt x="594" y="464"/>
                  </a:lnTo>
                  <a:lnTo>
                    <a:pt x="576" y="474"/>
                  </a:lnTo>
                  <a:lnTo>
                    <a:pt x="586" y="467"/>
                  </a:lnTo>
                  <a:lnTo>
                    <a:pt x="604" y="460"/>
                  </a:lnTo>
                  <a:lnTo>
                    <a:pt x="626" y="456"/>
                  </a:lnTo>
                  <a:lnTo>
                    <a:pt x="649" y="455"/>
                  </a:lnTo>
                  <a:lnTo>
                    <a:pt x="673" y="459"/>
                  </a:lnTo>
                  <a:lnTo>
                    <a:pt x="695" y="469"/>
                  </a:lnTo>
                  <a:lnTo>
                    <a:pt x="712" y="486"/>
                  </a:lnTo>
                  <a:lnTo>
                    <a:pt x="722" y="512"/>
                  </a:lnTo>
                  <a:lnTo>
                    <a:pt x="735" y="516"/>
                  </a:lnTo>
                  <a:lnTo>
                    <a:pt x="751" y="515"/>
                  </a:lnTo>
                  <a:lnTo>
                    <a:pt x="770" y="508"/>
                  </a:lnTo>
                  <a:lnTo>
                    <a:pt x="788" y="498"/>
                  </a:lnTo>
                  <a:lnTo>
                    <a:pt x="803" y="484"/>
                  </a:lnTo>
                  <a:lnTo>
                    <a:pt x="813" y="468"/>
                  </a:lnTo>
                  <a:lnTo>
                    <a:pt x="817" y="451"/>
                  </a:lnTo>
                  <a:lnTo>
                    <a:pt x="812" y="433"/>
                  </a:lnTo>
                  <a:lnTo>
                    <a:pt x="828" y="428"/>
                  </a:lnTo>
                  <a:lnTo>
                    <a:pt x="841" y="408"/>
                  </a:lnTo>
                  <a:lnTo>
                    <a:pt x="850" y="382"/>
                  </a:lnTo>
                  <a:lnTo>
                    <a:pt x="854" y="351"/>
                  </a:lnTo>
                  <a:lnTo>
                    <a:pt x="849" y="322"/>
                  </a:lnTo>
                  <a:lnTo>
                    <a:pt x="836" y="300"/>
                  </a:lnTo>
                  <a:lnTo>
                    <a:pt x="812" y="291"/>
                  </a:lnTo>
                  <a:lnTo>
                    <a:pt x="778" y="300"/>
                  </a:lnTo>
                  <a:lnTo>
                    <a:pt x="773" y="285"/>
                  </a:lnTo>
                  <a:lnTo>
                    <a:pt x="762" y="275"/>
                  </a:lnTo>
                  <a:lnTo>
                    <a:pt x="743" y="269"/>
                  </a:lnTo>
                  <a:lnTo>
                    <a:pt x="722" y="268"/>
                  </a:lnTo>
                  <a:lnTo>
                    <a:pt x="700" y="272"/>
                  </a:lnTo>
                  <a:lnTo>
                    <a:pt x="682" y="283"/>
                  </a:lnTo>
                  <a:lnTo>
                    <a:pt x="668" y="299"/>
                  </a:lnTo>
                  <a:lnTo>
                    <a:pt x="661" y="323"/>
                  </a:lnTo>
                  <a:lnTo>
                    <a:pt x="657" y="316"/>
                  </a:lnTo>
                  <a:lnTo>
                    <a:pt x="649" y="309"/>
                  </a:lnTo>
                  <a:lnTo>
                    <a:pt x="637" y="303"/>
                  </a:lnTo>
                  <a:lnTo>
                    <a:pt x="624" y="299"/>
                  </a:lnTo>
                  <a:lnTo>
                    <a:pt x="609" y="294"/>
                  </a:lnTo>
                  <a:lnTo>
                    <a:pt x="593" y="292"/>
                  </a:lnTo>
                  <a:lnTo>
                    <a:pt x="576" y="291"/>
                  </a:lnTo>
                  <a:lnTo>
                    <a:pt x="559" y="290"/>
                  </a:lnTo>
                  <a:lnTo>
                    <a:pt x="541" y="291"/>
                  </a:lnTo>
                  <a:lnTo>
                    <a:pt x="524" y="294"/>
                  </a:lnTo>
                  <a:lnTo>
                    <a:pt x="508" y="298"/>
                  </a:lnTo>
                  <a:lnTo>
                    <a:pt x="494" y="303"/>
                  </a:lnTo>
                  <a:lnTo>
                    <a:pt x="482" y="311"/>
                  </a:lnTo>
                  <a:lnTo>
                    <a:pt x="471" y="321"/>
                  </a:lnTo>
                  <a:lnTo>
                    <a:pt x="464" y="332"/>
                  </a:lnTo>
                  <a:lnTo>
                    <a:pt x="460" y="346"/>
                  </a:lnTo>
                  <a:lnTo>
                    <a:pt x="454" y="330"/>
                  </a:lnTo>
                  <a:lnTo>
                    <a:pt x="454" y="315"/>
                  </a:lnTo>
                  <a:lnTo>
                    <a:pt x="459" y="301"/>
                  </a:lnTo>
                  <a:lnTo>
                    <a:pt x="467" y="290"/>
                  </a:lnTo>
                  <a:lnTo>
                    <a:pt x="477" y="282"/>
                  </a:lnTo>
                  <a:lnTo>
                    <a:pt x="487" y="276"/>
                  </a:lnTo>
                  <a:lnTo>
                    <a:pt x="499" y="273"/>
                  </a:lnTo>
                  <a:lnTo>
                    <a:pt x="510" y="276"/>
                  </a:lnTo>
                  <a:lnTo>
                    <a:pt x="515" y="260"/>
                  </a:lnTo>
                  <a:lnTo>
                    <a:pt x="527" y="245"/>
                  </a:lnTo>
                  <a:lnTo>
                    <a:pt x="543" y="231"/>
                  </a:lnTo>
                  <a:lnTo>
                    <a:pt x="563" y="221"/>
                  </a:lnTo>
                  <a:lnTo>
                    <a:pt x="588" y="215"/>
                  </a:lnTo>
                  <a:lnTo>
                    <a:pt x="614" y="215"/>
                  </a:lnTo>
                  <a:lnTo>
                    <a:pt x="642" y="224"/>
                  </a:lnTo>
                  <a:lnTo>
                    <a:pt x="669" y="242"/>
                  </a:lnTo>
                  <a:lnTo>
                    <a:pt x="691" y="252"/>
                  </a:lnTo>
                  <a:lnTo>
                    <a:pt x="718" y="249"/>
                  </a:lnTo>
                  <a:lnTo>
                    <a:pt x="743" y="238"/>
                  </a:lnTo>
                  <a:lnTo>
                    <a:pt x="765" y="222"/>
                  </a:lnTo>
                  <a:lnTo>
                    <a:pt x="779" y="203"/>
                  </a:lnTo>
                  <a:lnTo>
                    <a:pt x="783" y="185"/>
                  </a:lnTo>
                  <a:lnTo>
                    <a:pt x="774" y="172"/>
                  </a:lnTo>
                  <a:lnTo>
                    <a:pt x="747" y="165"/>
                  </a:lnTo>
                  <a:lnTo>
                    <a:pt x="753" y="160"/>
                  </a:lnTo>
                  <a:lnTo>
                    <a:pt x="758" y="154"/>
                  </a:lnTo>
                  <a:lnTo>
                    <a:pt x="762" y="147"/>
                  </a:lnTo>
                  <a:lnTo>
                    <a:pt x="762" y="140"/>
                  </a:lnTo>
                  <a:lnTo>
                    <a:pt x="760" y="133"/>
                  </a:lnTo>
                  <a:lnTo>
                    <a:pt x="757" y="127"/>
                  </a:lnTo>
                  <a:lnTo>
                    <a:pt x="751" y="120"/>
                  </a:lnTo>
                  <a:lnTo>
                    <a:pt x="743" y="116"/>
                  </a:lnTo>
                  <a:lnTo>
                    <a:pt x="733" y="111"/>
                  </a:lnTo>
                  <a:lnTo>
                    <a:pt x="720" y="109"/>
                  </a:lnTo>
                  <a:lnTo>
                    <a:pt x="706" y="108"/>
                  </a:lnTo>
                  <a:lnTo>
                    <a:pt x="689" y="108"/>
                  </a:lnTo>
                  <a:lnTo>
                    <a:pt x="671" y="110"/>
                  </a:lnTo>
                  <a:lnTo>
                    <a:pt x="650" y="115"/>
                  </a:lnTo>
                  <a:lnTo>
                    <a:pt x="627" y="122"/>
                  </a:lnTo>
                  <a:lnTo>
                    <a:pt x="601" y="132"/>
                  </a:lnTo>
                  <a:lnTo>
                    <a:pt x="623" y="119"/>
                  </a:lnTo>
                  <a:lnTo>
                    <a:pt x="642" y="101"/>
                  </a:lnTo>
                  <a:lnTo>
                    <a:pt x="654" y="81"/>
                  </a:lnTo>
                  <a:lnTo>
                    <a:pt x="659" y="62"/>
                  </a:lnTo>
                  <a:lnTo>
                    <a:pt x="656" y="47"/>
                  </a:lnTo>
                  <a:lnTo>
                    <a:pt x="642" y="39"/>
                  </a:lnTo>
                  <a:lnTo>
                    <a:pt x="618" y="40"/>
                  </a:lnTo>
                  <a:lnTo>
                    <a:pt x="581" y="55"/>
                  </a:lnTo>
                  <a:lnTo>
                    <a:pt x="594" y="40"/>
                  </a:lnTo>
                  <a:lnTo>
                    <a:pt x="600" y="28"/>
                  </a:lnTo>
                  <a:lnTo>
                    <a:pt x="598" y="18"/>
                  </a:lnTo>
                  <a:lnTo>
                    <a:pt x="589" y="10"/>
                  </a:lnTo>
                  <a:lnTo>
                    <a:pt x="575" y="4"/>
                  </a:lnTo>
                  <a:lnTo>
                    <a:pt x="558" y="1"/>
                  </a:lnTo>
                  <a:lnTo>
                    <a:pt x="537" y="0"/>
                  </a:lnTo>
                  <a:lnTo>
                    <a:pt x="514" y="1"/>
                  </a:lnTo>
                  <a:lnTo>
                    <a:pt x="491" y="4"/>
                  </a:lnTo>
                  <a:lnTo>
                    <a:pt x="469" y="10"/>
                  </a:lnTo>
                  <a:lnTo>
                    <a:pt x="449" y="18"/>
                  </a:lnTo>
                  <a:lnTo>
                    <a:pt x="432" y="28"/>
                  </a:lnTo>
                  <a:lnTo>
                    <a:pt x="419" y="41"/>
                  </a:lnTo>
                  <a:lnTo>
                    <a:pt x="412" y="57"/>
                  </a:lnTo>
                  <a:lnTo>
                    <a:pt x="412" y="74"/>
                  </a:lnTo>
                  <a:lnTo>
                    <a:pt x="421" y="95"/>
                  </a:lnTo>
                  <a:lnTo>
                    <a:pt x="423" y="101"/>
                  </a:lnTo>
                  <a:lnTo>
                    <a:pt x="423" y="108"/>
                  </a:lnTo>
                  <a:lnTo>
                    <a:pt x="421" y="115"/>
                  </a:lnTo>
                  <a:lnTo>
                    <a:pt x="417" y="122"/>
                  </a:lnTo>
                  <a:lnTo>
                    <a:pt x="411" y="128"/>
                  </a:lnTo>
                  <a:lnTo>
                    <a:pt x="406" y="135"/>
                  </a:lnTo>
                  <a:lnTo>
                    <a:pt x="399" y="140"/>
                  </a:lnTo>
                  <a:lnTo>
                    <a:pt x="393" y="145"/>
                  </a:lnTo>
                  <a:close/>
                </a:path>
              </a:pathLst>
            </a:custGeom>
            <a:solidFill>
              <a:srgbClr val="0072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3" name="Freeform 69"/>
            <p:cNvSpPr/>
            <p:nvPr/>
          </p:nvSpPr>
          <p:spPr bwMode="auto">
            <a:xfrm>
              <a:off x="3033" y="1505"/>
              <a:ext cx="1125" cy="308"/>
            </a:xfrm>
            <a:custGeom>
              <a:avLst/>
              <a:gdLst>
                <a:gd name="T0" fmla="*/ 17 w 2252"/>
                <a:gd name="T1" fmla="*/ 5 h 615"/>
                <a:gd name="T2" fmla="*/ 17 w 2252"/>
                <a:gd name="T3" fmla="*/ 2 h 615"/>
                <a:gd name="T4" fmla="*/ 17 w 2252"/>
                <a:gd name="T5" fmla="*/ 1 h 615"/>
                <a:gd name="T6" fmla="*/ 17 w 2252"/>
                <a:gd name="T7" fmla="*/ 1 h 615"/>
                <a:gd name="T8" fmla="*/ 16 w 2252"/>
                <a:gd name="T9" fmla="*/ 1 h 615"/>
                <a:gd name="T10" fmla="*/ 16 w 2252"/>
                <a:gd name="T11" fmla="*/ 1 h 615"/>
                <a:gd name="T12" fmla="*/ 16 w 2252"/>
                <a:gd name="T13" fmla="*/ 1 h 615"/>
                <a:gd name="T14" fmla="*/ 16 w 2252"/>
                <a:gd name="T15" fmla="*/ 0 h 615"/>
                <a:gd name="T16" fmla="*/ 15 w 2252"/>
                <a:gd name="T17" fmla="*/ 1 h 615"/>
                <a:gd name="T18" fmla="*/ 14 w 2252"/>
                <a:gd name="T19" fmla="*/ 1 h 615"/>
                <a:gd name="T20" fmla="*/ 13 w 2252"/>
                <a:gd name="T21" fmla="*/ 2 h 615"/>
                <a:gd name="T22" fmla="*/ 14 w 2252"/>
                <a:gd name="T23" fmla="*/ 2 h 615"/>
                <a:gd name="T24" fmla="*/ 12 w 2252"/>
                <a:gd name="T25" fmla="*/ 1 h 615"/>
                <a:gd name="T26" fmla="*/ 12 w 2252"/>
                <a:gd name="T27" fmla="*/ 1 h 615"/>
                <a:gd name="T28" fmla="*/ 11 w 2252"/>
                <a:gd name="T29" fmla="*/ 1 h 615"/>
                <a:gd name="T30" fmla="*/ 9 w 2252"/>
                <a:gd name="T31" fmla="*/ 2 h 615"/>
                <a:gd name="T32" fmla="*/ 9 w 2252"/>
                <a:gd name="T33" fmla="*/ 1 h 615"/>
                <a:gd name="T34" fmla="*/ 9 w 2252"/>
                <a:gd name="T35" fmla="*/ 1 h 615"/>
                <a:gd name="T36" fmla="*/ 8 w 2252"/>
                <a:gd name="T37" fmla="*/ 1 h 615"/>
                <a:gd name="T38" fmla="*/ 8 w 2252"/>
                <a:gd name="T39" fmla="*/ 2 h 615"/>
                <a:gd name="T40" fmla="*/ 7 w 2252"/>
                <a:gd name="T41" fmla="*/ 1 h 615"/>
                <a:gd name="T42" fmla="*/ 5 w 2252"/>
                <a:gd name="T43" fmla="*/ 1 h 615"/>
                <a:gd name="T44" fmla="*/ 4 w 2252"/>
                <a:gd name="T45" fmla="*/ 2 h 615"/>
                <a:gd name="T46" fmla="*/ 4 w 2252"/>
                <a:gd name="T47" fmla="*/ 2 h 615"/>
                <a:gd name="T48" fmla="*/ 4 w 2252"/>
                <a:gd name="T49" fmla="*/ 1 h 615"/>
                <a:gd name="T50" fmla="*/ 4 w 2252"/>
                <a:gd name="T51" fmla="*/ 1 h 615"/>
                <a:gd name="T52" fmla="*/ 3 w 2252"/>
                <a:gd name="T53" fmla="*/ 1 h 615"/>
                <a:gd name="T54" fmla="*/ 3 w 2252"/>
                <a:gd name="T55" fmla="*/ 1 h 615"/>
                <a:gd name="T56" fmla="*/ 3 w 2252"/>
                <a:gd name="T57" fmla="*/ 1 h 615"/>
                <a:gd name="T58" fmla="*/ 3 w 2252"/>
                <a:gd name="T59" fmla="*/ 1 h 615"/>
                <a:gd name="T60" fmla="*/ 3 w 2252"/>
                <a:gd name="T61" fmla="*/ 1 h 615"/>
                <a:gd name="T62" fmla="*/ 3 w 2252"/>
                <a:gd name="T63" fmla="*/ 1 h 615"/>
                <a:gd name="T64" fmla="*/ 3 w 2252"/>
                <a:gd name="T65" fmla="*/ 2 h 615"/>
                <a:gd name="T66" fmla="*/ 2 w 2252"/>
                <a:gd name="T67" fmla="*/ 2 h 615"/>
                <a:gd name="T68" fmla="*/ 2 w 2252"/>
                <a:gd name="T69" fmla="*/ 1 h 615"/>
                <a:gd name="T70" fmla="*/ 1 w 2252"/>
                <a:gd name="T71" fmla="*/ 1 h 615"/>
                <a:gd name="T72" fmla="*/ 0 w 2252"/>
                <a:gd name="T73" fmla="*/ 2 h 615"/>
                <a:gd name="T74" fmla="*/ 0 w 2252"/>
                <a:gd name="T75" fmla="*/ 5 h 6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252"/>
                <a:gd name="T115" fmla="*/ 0 h 615"/>
                <a:gd name="T116" fmla="*/ 2252 w 2252"/>
                <a:gd name="T117" fmla="*/ 615 h 61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252" h="615">
                  <a:moveTo>
                    <a:pt x="0" y="615"/>
                  </a:moveTo>
                  <a:lnTo>
                    <a:pt x="2252" y="615"/>
                  </a:lnTo>
                  <a:lnTo>
                    <a:pt x="2252" y="138"/>
                  </a:lnTo>
                  <a:lnTo>
                    <a:pt x="2248" y="134"/>
                  </a:lnTo>
                  <a:lnTo>
                    <a:pt x="2238" y="123"/>
                  </a:lnTo>
                  <a:lnTo>
                    <a:pt x="2223" y="109"/>
                  </a:lnTo>
                  <a:lnTo>
                    <a:pt x="2207" y="92"/>
                  </a:lnTo>
                  <a:lnTo>
                    <a:pt x="2190" y="74"/>
                  </a:lnTo>
                  <a:lnTo>
                    <a:pt x="2176" y="61"/>
                  </a:lnTo>
                  <a:lnTo>
                    <a:pt x="2165" y="50"/>
                  </a:lnTo>
                  <a:lnTo>
                    <a:pt x="2162" y="48"/>
                  </a:lnTo>
                  <a:lnTo>
                    <a:pt x="2162" y="42"/>
                  </a:lnTo>
                  <a:lnTo>
                    <a:pt x="2162" y="25"/>
                  </a:lnTo>
                  <a:lnTo>
                    <a:pt x="2162" y="8"/>
                  </a:lnTo>
                  <a:lnTo>
                    <a:pt x="2162" y="0"/>
                  </a:lnTo>
                  <a:lnTo>
                    <a:pt x="2132" y="0"/>
                  </a:lnTo>
                  <a:lnTo>
                    <a:pt x="2132" y="33"/>
                  </a:lnTo>
                  <a:lnTo>
                    <a:pt x="1944" y="33"/>
                  </a:lnTo>
                  <a:lnTo>
                    <a:pt x="1858" y="120"/>
                  </a:lnTo>
                  <a:lnTo>
                    <a:pt x="1882" y="120"/>
                  </a:lnTo>
                  <a:lnTo>
                    <a:pt x="1882" y="214"/>
                  </a:lnTo>
                  <a:lnTo>
                    <a:pt x="1772" y="214"/>
                  </a:lnTo>
                  <a:lnTo>
                    <a:pt x="1772" y="132"/>
                  </a:lnTo>
                  <a:lnTo>
                    <a:pt x="1821" y="132"/>
                  </a:lnTo>
                  <a:lnTo>
                    <a:pt x="1776" y="63"/>
                  </a:lnTo>
                  <a:lnTo>
                    <a:pt x="1581" y="63"/>
                  </a:lnTo>
                  <a:lnTo>
                    <a:pt x="1581" y="39"/>
                  </a:lnTo>
                  <a:lnTo>
                    <a:pt x="1542" y="39"/>
                  </a:lnTo>
                  <a:lnTo>
                    <a:pt x="1542" y="63"/>
                  </a:lnTo>
                  <a:lnTo>
                    <a:pt x="1512" y="63"/>
                  </a:lnTo>
                  <a:lnTo>
                    <a:pt x="1454" y="204"/>
                  </a:lnTo>
                  <a:lnTo>
                    <a:pt x="1214" y="204"/>
                  </a:lnTo>
                  <a:lnTo>
                    <a:pt x="1208" y="147"/>
                  </a:lnTo>
                  <a:lnTo>
                    <a:pt x="1196" y="103"/>
                  </a:lnTo>
                  <a:lnTo>
                    <a:pt x="1180" y="72"/>
                  </a:lnTo>
                  <a:lnTo>
                    <a:pt x="1162" y="55"/>
                  </a:lnTo>
                  <a:lnTo>
                    <a:pt x="1141" y="51"/>
                  </a:lnTo>
                  <a:lnTo>
                    <a:pt x="1120" y="64"/>
                  </a:lnTo>
                  <a:lnTo>
                    <a:pt x="1099" y="92"/>
                  </a:lnTo>
                  <a:lnTo>
                    <a:pt x="1082" y="137"/>
                  </a:lnTo>
                  <a:lnTo>
                    <a:pt x="1012" y="0"/>
                  </a:lnTo>
                  <a:lnTo>
                    <a:pt x="909" y="126"/>
                  </a:lnTo>
                  <a:lnTo>
                    <a:pt x="824" y="5"/>
                  </a:lnTo>
                  <a:lnTo>
                    <a:pt x="728" y="123"/>
                  </a:lnTo>
                  <a:lnTo>
                    <a:pt x="566" y="123"/>
                  </a:lnTo>
                  <a:lnTo>
                    <a:pt x="566" y="204"/>
                  </a:lnTo>
                  <a:lnTo>
                    <a:pt x="538" y="208"/>
                  </a:lnTo>
                  <a:lnTo>
                    <a:pt x="537" y="176"/>
                  </a:lnTo>
                  <a:lnTo>
                    <a:pt x="534" y="141"/>
                  </a:lnTo>
                  <a:lnTo>
                    <a:pt x="529" y="110"/>
                  </a:lnTo>
                  <a:lnTo>
                    <a:pt x="522" y="83"/>
                  </a:lnTo>
                  <a:lnTo>
                    <a:pt x="514" y="64"/>
                  </a:lnTo>
                  <a:lnTo>
                    <a:pt x="505" y="56"/>
                  </a:lnTo>
                  <a:lnTo>
                    <a:pt x="496" y="63"/>
                  </a:lnTo>
                  <a:lnTo>
                    <a:pt x="485" y="88"/>
                  </a:lnTo>
                  <a:lnTo>
                    <a:pt x="481" y="71"/>
                  </a:lnTo>
                  <a:lnTo>
                    <a:pt x="474" y="57"/>
                  </a:lnTo>
                  <a:lnTo>
                    <a:pt x="466" y="49"/>
                  </a:lnTo>
                  <a:lnTo>
                    <a:pt x="455" y="47"/>
                  </a:lnTo>
                  <a:lnTo>
                    <a:pt x="446" y="51"/>
                  </a:lnTo>
                  <a:lnTo>
                    <a:pt x="437" y="65"/>
                  </a:lnTo>
                  <a:lnTo>
                    <a:pt x="430" y="88"/>
                  </a:lnTo>
                  <a:lnTo>
                    <a:pt x="427" y="123"/>
                  </a:lnTo>
                  <a:lnTo>
                    <a:pt x="415" y="119"/>
                  </a:lnTo>
                  <a:lnTo>
                    <a:pt x="405" y="132"/>
                  </a:lnTo>
                  <a:lnTo>
                    <a:pt x="399" y="163"/>
                  </a:lnTo>
                  <a:lnTo>
                    <a:pt x="397" y="208"/>
                  </a:lnTo>
                  <a:lnTo>
                    <a:pt x="363" y="208"/>
                  </a:lnTo>
                  <a:lnTo>
                    <a:pt x="363" y="153"/>
                  </a:lnTo>
                  <a:lnTo>
                    <a:pt x="317" y="107"/>
                  </a:lnTo>
                  <a:lnTo>
                    <a:pt x="180" y="107"/>
                  </a:lnTo>
                  <a:lnTo>
                    <a:pt x="128" y="55"/>
                  </a:lnTo>
                  <a:lnTo>
                    <a:pt x="74" y="135"/>
                  </a:lnTo>
                  <a:lnTo>
                    <a:pt x="74" y="216"/>
                  </a:lnTo>
                  <a:lnTo>
                    <a:pt x="2" y="216"/>
                  </a:lnTo>
                  <a:lnTo>
                    <a:pt x="0" y="615"/>
                  </a:lnTo>
                  <a:close/>
                </a:path>
              </a:pathLst>
            </a:custGeom>
            <a:solidFill>
              <a:srgbClr val="D8C6A5"/>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4" name="Freeform 70"/>
            <p:cNvSpPr/>
            <p:nvPr/>
          </p:nvSpPr>
          <p:spPr bwMode="auto">
            <a:xfrm>
              <a:off x="3058" y="1494"/>
              <a:ext cx="176" cy="319"/>
            </a:xfrm>
            <a:custGeom>
              <a:avLst/>
              <a:gdLst>
                <a:gd name="T0" fmla="*/ 2 w 351"/>
                <a:gd name="T1" fmla="*/ 1 h 638"/>
                <a:gd name="T2" fmla="*/ 1 w 351"/>
                <a:gd name="T3" fmla="*/ 1 h 638"/>
                <a:gd name="T4" fmla="*/ 1 w 351"/>
                <a:gd name="T5" fmla="*/ 1 h 638"/>
                <a:gd name="T6" fmla="*/ 1 w 351"/>
                <a:gd name="T7" fmla="*/ 1 h 638"/>
                <a:gd name="T8" fmla="*/ 1 w 351"/>
                <a:gd name="T9" fmla="*/ 1 h 638"/>
                <a:gd name="T10" fmla="*/ 1 w 351"/>
                <a:gd name="T11" fmla="*/ 1 h 638"/>
                <a:gd name="T12" fmla="*/ 1 w 351"/>
                <a:gd name="T13" fmla="*/ 1 h 638"/>
                <a:gd name="T14" fmla="*/ 1 w 351"/>
                <a:gd name="T15" fmla="*/ 2 h 638"/>
                <a:gd name="T16" fmla="*/ 1 w 351"/>
                <a:gd name="T17" fmla="*/ 2 h 638"/>
                <a:gd name="T18" fmla="*/ 1 w 351"/>
                <a:gd name="T19" fmla="*/ 2 h 638"/>
                <a:gd name="T20" fmla="*/ 1 w 351"/>
                <a:gd name="T21" fmla="*/ 2 h 638"/>
                <a:gd name="T22" fmla="*/ 1 w 351"/>
                <a:gd name="T23" fmla="*/ 2 h 638"/>
                <a:gd name="T24" fmla="*/ 1 w 351"/>
                <a:gd name="T25" fmla="*/ 2 h 638"/>
                <a:gd name="T26" fmla="*/ 1 w 351"/>
                <a:gd name="T27" fmla="*/ 2 h 638"/>
                <a:gd name="T28" fmla="*/ 1 w 351"/>
                <a:gd name="T29" fmla="*/ 2 h 638"/>
                <a:gd name="T30" fmla="*/ 0 w 351"/>
                <a:gd name="T31" fmla="*/ 3 h 638"/>
                <a:gd name="T32" fmla="*/ 1 w 351"/>
                <a:gd name="T33" fmla="*/ 5 h 638"/>
                <a:gd name="T34" fmla="*/ 1 w 351"/>
                <a:gd name="T35" fmla="*/ 5 h 638"/>
                <a:gd name="T36" fmla="*/ 1 w 351"/>
                <a:gd name="T37" fmla="*/ 5 h 638"/>
                <a:gd name="T38" fmla="*/ 1 w 351"/>
                <a:gd name="T39" fmla="*/ 5 h 638"/>
                <a:gd name="T40" fmla="*/ 2 w 351"/>
                <a:gd name="T41" fmla="*/ 5 h 638"/>
                <a:gd name="T42" fmla="*/ 2 w 351"/>
                <a:gd name="T43" fmla="*/ 5 h 638"/>
                <a:gd name="T44" fmla="*/ 2 w 351"/>
                <a:gd name="T45" fmla="*/ 5 h 638"/>
                <a:gd name="T46" fmla="*/ 2 w 351"/>
                <a:gd name="T47" fmla="*/ 5 h 638"/>
                <a:gd name="T48" fmla="*/ 3 w 351"/>
                <a:gd name="T49" fmla="*/ 5 h 638"/>
                <a:gd name="T50" fmla="*/ 3 w 351"/>
                <a:gd name="T51" fmla="*/ 5 h 638"/>
                <a:gd name="T52" fmla="*/ 3 w 351"/>
                <a:gd name="T53" fmla="*/ 5 h 638"/>
                <a:gd name="T54" fmla="*/ 3 w 351"/>
                <a:gd name="T55" fmla="*/ 5 h 638"/>
                <a:gd name="T56" fmla="*/ 3 w 351"/>
                <a:gd name="T57" fmla="*/ 3 h 638"/>
                <a:gd name="T58" fmla="*/ 3 w 351"/>
                <a:gd name="T59" fmla="*/ 3 h 638"/>
                <a:gd name="T60" fmla="*/ 3 w 351"/>
                <a:gd name="T61" fmla="*/ 3 h 638"/>
                <a:gd name="T62" fmla="*/ 3 w 351"/>
                <a:gd name="T63" fmla="*/ 3 h 638"/>
                <a:gd name="T64" fmla="*/ 3 w 351"/>
                <a:gd name="T65" fmla="*/ 3 h 638"/>
                <a:gd name="T66" fmla="*/ 3 w 351"/>
                <a:gd name="T67" fmla="*/ 3 h 638"/>
                <a:gd name="T68" fmla="*/ 3 w 351"/>
                <a:gd name="T69" fmla="*/ 3 h 638"/>
                <a:gd name="T70" fmla="*/ 3 w 351"/>
                <a:gd name="T71" fmla="*/ 3 h 638"/>
                <a:gd name="T72" fmla="*/ 3 w 351"/>
                <a:gd name="T73" fmla="*/ 2 h 638"/>
                <a:gd name="T74" fmla="*/ 3 w 351"/>
                <a:gd name="T75" fmla="*/ 2 h 638"/>
                <a:gd name="T76" fmla="*/ 3 w 351"/>
                <a:gd name="T77" fmla="*/ 1 h 638"/>
                <a:gd name="T78" fmla="*/ 3 w 351"/>
                <a:gd name="T79" fmla="*/ 2 h 638"/>
                <a:gd name="T80" fmla="*/ 3 w 351"/>
                <a:gd name="T81" fmla="*/ 2 h 638"/>
                <a:gd name="T82" fmla="*/ 3 w 351"/>
                <a:gd name="T83" fmla="*/ 2 h 638"/>
                <a:gd name="T84" fmla="*/ 3 w 351"/>
                <a:gd name="T85" fmla="*/ 2 h 638"/>
                <a:gd name="T86" fmla="*/ 3 w 351"/>
                <a:gd name="T87" fmla="*/ 1 h 638"/>
                <a:gd name="T88" fmla="*/ 3 w 351"/>
                <a:gd name="T89" fmla="*/ 1 h 638"/>
                <a:gd name="T90" fmla="*/ 2 w 351"/>
                <a:gd name="T91" fmla="*/ 1 h 638"/>
                <a:gd name="T92" fmla="*/ 2 w 351"/>
                <a:gd name="T93" fmla="*/ 1 h 638"/>
                <a:gd name="T94" fmla="*/ 2 w 351"/>
                <a:gd name="T95" fmla="*/ 1 h 638"/>
                <a:gd name="T96" fmla="*/ 2 w 351"/>
                <a:gd name="T97" fmla="*/ 1 h 638"/>
                <a:gd name="T98" fmla="*/ 2 w 351"/>
                <a:gd name="T99" fmla="*/ 1 h 638"/>
                <a:gd name="T100" fmla="*/ 2 w 351"/>
                <a:gd name="T101" fmla="*/ 1 h 638"/>
                <a:gd name="T102" fmla="*/ 2 w 351"/>
                <a:gd name="T103" fmla="*/ 1 h 6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1"/>
                <a:gd name="T157" fmla="*/ 0 h 638"/>
                <a:gd name="T158" fmla="*/ 351 w 351"/>
                <a:gd name="T159" fmla="*/ 638 h 6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1" h="638">
                  <a:moveTo>
                    <a:pt x="166" y="0"/>
                  </a:moveTo>
                  <a:lnTo>
                    <a:pt x="150" y="4"/>
                  </a:lnTo>
                  <a:lnTo>
                    <a:pt x="134" y="22"/>
                  </a:lnTo>
                  <a:lnTo>
                    <a:pt x="119" y="48"/>
                  </a:lnTo>
                  <a:lnTo>
                    <a:pt x="106" y="81"/>
                  </a:lnTo>
                  <a:lnTo>
                    <a:pt x="95" y="118"/>
                  </a:lnTo>
                  <a:lnTo>
                    <a:pt x="86" y="154"/>
                  </a:lnTo>
                  <a:lnTo>
                    <a:pt x="82" y="186"/>
                  </a:lnTo>
                  <a:lnTo>
                    <a:pt x="81" y="211"/>
                  </a:lnTo>
                  <a:lnTo>
                    <a:pt x="74" y="192"/>
                  </a:lnTo>
                  <a:lnTo>
                    <a:pt x="69" y="168"/>
                  </a:lnTo>
                  <a:lnTo>
                    <a:pt x="65" y="148"/>
                  </a:lnTo>
                  <a:lnTo>
                    <a:pt x="63" y="140"/>
                  </a:lnTo>
                  <a:lnTo>
                    <a:pt x="46" y="188"/>
                  </a:lnTo>
                  <a:lnTo>
                    <a:pt x="35" y="230"/>
                  </a:lnTo>
                  <a:lnTo>
                    <a:pt x="30" y="267"/>
                  </a:lnTo>
                  <a:lnTo>
                    <a:pt x="29" y="298"/>
                  </a:lnTo>
                  <a:lnTo>
                    <a:pt x="31" y="323"/>
                  </a:lnTo>
                  <a:lnTo>
                    <a:pt x="38" y="343"/>
                  </a:lnTo>
                  <a:lnTo>
                    <a:pt x="46" y="359"/>
                  </a:lnTo>
                  <a:lnTo>
                    <a:pt x="55" y="369"/>
                  </a:lnTo>
                  <a:lnTo>
                    <a:pt x="45" y="362"/>
                  </a:lnTo>
                  <a:lnTo>
                    <a:pt x="36" y="356"/>
                  </a:lnTo>
                  <a:lnTo>
                    <a:pt x="28" y="351"/>
                  </a:lnTo>
                  <a:lnTo>
                    <a:pt x="21" y="345"/>
                  </a:lnTo>
                  <a:lnTo>
                    <a:pt x="15" y="341"/>
                  </a:lnTo>
                  <a:lnTo>
                    <a:pt x="12" y="338"/>
                  </a:lnTo>
                  <a:lnTo>
                    <a:pt x="9" y="336"/>
                  </a:lnTo>
                  <a:lnTo>
                    <a:pt x="8" y="334"/>
                  </a:lnTo>
                  <a:lnTo>
                    <a:pt x="5" y="367"/>
                  </a:lnTo>
                  <a:lnTo>
                    <a:pt x="1" y="407"/>
                  </a:lnTo>
                  <a:lnTo>
                    <a:pt x="0" y="453"/>
                  </a:lnTo>
                  <a:lnTo>
                    <a:pt x="1" y="499"/>
                  </a:lnTo>
                  <a:lnTo>
                    <a:pt x="7" y="545"/>
                  </a:lnTo>
                  <a:lnTo>
                    <a:pt x="18" y="585"/>
                  </a:lnTo>
                  <a:lnTo>
                    <a:pt x="37" y="618"/>
                  </a:lnTo>
                  <a:lnTo>
                    <a:pt x="65" y="638"/>
                  </a:lnTo>
                  <a:lnTo>
                    <a:pt x="71" y="638"/>
                  </a:lnTo>
                  <a:lnTo>
                    <a:pt x="83" y="638"/>
                  </a:lnTo>
                  <a:lnTo>
                    <a:pt x="97" y="638"/>
                  </a:lnTo>
                  <a:lnTo>
                    <a:pt x="114" y="638"/>
                  </a:lnTo>
                  <a:lnTo>
                    <a:pt x="133" y="638"/>
                  </a:lnTo>
                  <a:lnTo>
                    <a:pt x="152" y="638"/>
                  </a:lnTo>
                  <a:lnTo>
                    <a:pt x="173" y="638"/>
                  </a:lnTo>
                  <a:lnTo>
                    <a:pt x="194" y="638"/>
                  </a:lnTo>
                  <a:lnTo>
                    <a:pt x="214" y="638"/>
                  </a:lnTo>
                  <a:lnTo>
                    <a:pt x="234" y="638"/>
                  </a:lnTo>
                  <a:lnTo>
                    <a:pt x="252" y="638"/>
                  </a:lnTo>
                  <a:lnTo>
                    <a:pt x="268" y="638"/>
                  </a:lnTo>
                  <a:lnTo>
                    <a:pt x="282" y="638"/>
                  </a:lnTo>
                  <a:lnTo>
                    <a:pt x="293" y="638"/>
                  </a:lnTo>
                  <a:lnTo>
                    <a:pt x="300" y="638"/>
                  </a:lnTo>
                  <a:lnTo>
                    <a:pt x="302" y="638"/>
                  </a:lnTo>
                  <a:lnTo>
                    <a:pt x="315" y="621"/>
                  </a:lnTo>
                  <a:lnTo>
                    <a:pt x="326" y="594"/>
                  </a:lnTo>
                  <a:lnTo>
                    <a:pt x="336" y="562"/>
                  </a:lnTo>
                  <a:lnTo>
                    <a:pt x="345" y="527"/>
                  </a:lnTo>
                  <a:lnTo>
                    <a:pt x="349" y="491"/>
                  </a:lnTo>
                  <a:lnTo>
                    <a:pt x="351" y="456"/>
                  </a:lnTo>
                  <a:lnTo>
                    <a:pt x="350" y="427"/>
                  </a:lnTo>
                  <a:lnTo>
                    <a:pt x="345" y="402"/>
                  </a:lnTo>
                  <a:lnTo>
                    <a:pt x="342" y="416"/>
                  </a:lnTo>
                  <a:lnTo>
                    <a:pt x="338" y="430"/>
                  </a:lnTo>
                  <a:lnTo>
                    <a:pt x="332" y="441"/>
                  </a:lnTo>
                  <a:lnTo>
                    <a:pt x="326" y="453"/>
                  </a:lnTo>
                  <a:lnTo>
                    <a:pt x="319" y="462"/>
                  </a:lnTo>
                  <a:lnTo>
                    <a:pt x="313" y="469"/>
                  </a:lnTo>
                  <a:lnTo>
                    <a:pt x="308" y="476"/>
                  </a:lnTo>
                  <a:lnTo>
                    <a:pt x="302" y="479"/>
                  </a:lnTo>
                  <a:lnTo>
                    <a:pt x="309" y="464"/>
                  </a:lnTo>
                  <a:lnTo>
                    <a:pt x="317" y="441"/>
                  </a:lnTo>
                  <a:lnTo>
                    <a:pt x="323" y="413"/>
                  </a:lnTo>
                  <a:lnTo>
                    <a:pt x="327" y="379"/>
                  </a:lnTo>
                  <a:lnTo>
                    <a:pt x="328" y="341"/>
                  </a:lnTo>
                  <a:lnTo>
                    <a:pt x="324" y="300"/>
                  </a:lnTo>
                  <a:lnTo>
                    <a:pt x="312" y="256"/>
                  </a:lnTo>
                  <a:lnTo>
                    <a:pt x="293" y="211"/>
                  </a:lnTo>
                  <a:lnTo>
                    <a:pt x="293" y="222"/>
                  </a:lnTo>
                  <a:lnTo>
                    <a:pt x="289" y="234"/>
                  </a:lnTo>
                  <a:lnTo>
                    <a:pt x="285" y="246"/>
                  </a:lnTo>
                  <a:lnTo>
                    <a:pt x="278" y="257"/>
                  </a:lnTo>
                  <a:lnTo>
                    <a:pt x="271" y="268"/>
                  </a:lnTo>
                  <a:lnTo>
                    <a:pt x="265" y="276"/>
                  </a:lnTo>
                  <a:lnTo>
                    <a:pt x="260" y="282"/>
                  </a:lnTo>
                  <a:lnTo>
                    <a:pt x="259" y="284"/>
                  </a:lnTo>
                  <a:lnTo>
                    <a:pt x="262" y="267"/>
                  </a:lnTo>
                  <a:lnTo>
                    <a:pt x="263" y="240"/>
                  </a:lnTo>
                  <a:lnTo>
                    <a:pt x="263" y="208"/>
                  </a:lnTo>
                  <a:lnTo>
                    <a:pt x="262" y="172"/>
                  </a:lnTo>
                  <a:lnTo>
                    <a:pt x="257" y="137"/>
                  </a:lnTo>
                  <a:lnTo>
                    <a:pt x="249" y="102"/>
                  </a:lnTo>
                  <a:lnTo>
                    <a:pt x="239" y="72"/>
                  </a:lnTo>
                  <a:lnTo>
                    <a:pt x="225" y="50"/>
                  </a:lnTo>
                  <a:lnTo>
                    <a:pt x="225" y="73"/>
                  </a:lnTo>
                  <a:lnTo>
                    <a:pt x="220" y="94"/>
                  </a:lnTo>
                  <a:lnTo>
                    <a:pt x="214" y="109"/>
                  </a:lnTo>
                  <a:lnTo>
                    <a:pt x="212" y="115"/>
                  </a:lnTo>
                  <a:lnTo>
                    <a:pt x="210" y="99"/>
                  </a:lnTo>
                  <a:lnTo>
                    <a:pt x="205" y="80"/>
                  </a:lnTo>
                  <a:lnTo>
                    <a:pt x="197" y="61"/>
                  </a:lnTo>
                  <a:lnTo>
                    <a:pt x="189" y="42"/>
                  </a:lnTo>
                  <a:lnTo>
                    <a:pt x="181" y="26"/>
                  </a:lnTo>
                  <a:lnTo>
                    <a:pt x="173" y="12"/>
                  </a:lnTo>
                  <a:lnTo>
                    <a:pt x="168" y="3"/>
                  </a:lnTo>
                  <a:lnTo>
                    <a:pt x="166" y="0"/>
                  </a:lnTo>
                  <a:close/>
                </a:path>
              </a:pathLst>
            </a:custGeom>
            <a:solidFill>
              <a:srgbClr val="0072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5" name="Freeform 71"/>
            <p:cNvSpPr/>
            <p:nvPr/>
          </p:nvSpPr>
          <p:spPr bwMode="auto">
            <a:xfrm>
              <a:off x="3127" y="1589"/>
              <a:ext cx="379" cy="224"/>
            </a:xfrm>
            <a:custGeom>
              <a:avLst/>
              <a:gdLst>
                <a:gd name="T0" fmla="*/ 0 w 758"/>
                <a:gd name="T1" fmla="*/ 1 h 449"/>
                <a:gd name="T2" fmla="*/ 1 w 758"/>
                <a:gd name="T3" fmla="*/ 0 h 449"/>
                <a:gd name="T4" fmla="*/ 3 w 758"/>
                <a:gd name="T5" fmla="*/ 1 h 449"/>
                <a:gd name="T6" fmla="*/ 6 w 758"/>
                <a:gd name="T7" fmla="*/ 1 h 449"/>
                <a:gd name="T8" fmla="*/ 6 w 758"/>
                <a:gd name="T9" fmla="*/ 3 h 449"/>
                <a:gd name="T10" fmla="*/ 0 w 758"/>
                <a:gd name="T11" fmla="*/ 3 h 449"/>
                <a:gd name="T12" fmla="*/ 0 w 758"/>
                <a:gd name="T13" fmla="*/ 1 h 449"/>
                <a:gd name="T14" fmla="*/ 0 60000 65536"/>
                <a:gd name="T15" fmla="*/ 0 60000 65536"/>
                <a:gd name="T16" fmla="*/ 0 60000 65536"/>
                <a:gd name="T17" fmla="*/ 0 60000 65536"/>
                <a:gd name="T18" fmla="*/ 0 60000 65536"/>
                <a:gd name="T19" fmla="*/ 0 60000 65536"/>
                <a:gd name="T20" fmla="*/ 0 60000 65536"/>
                <a:gd name="T21" fmla="*/ 0 w 758"/>
                <a:gd name="T22" fmla="*/ 0 h 449"/>
                <a:gd name="T23" fmla="*/ 758 w 758"/>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449">
                  <a:moveTo>
                    <a:pt x="0" y="228"/>
                  </a:moveTo>
                  <a:lnTo>
                    <a:pt x="150" y="0"/>
                  </a:lnTo>
                  <a:lnTo>
                    <a:pt x="299" y="228"/>
                  </a:lnTo>
                  <a:lnTo>
                    <a:pt x="758" y="228"/>
                  </a:lnTo>
                  <a:lnTo>
                    <a:pt x="758" y="449"/>
                  </a:lnTo>
                  <a:lnTo>
                    <a:pt x="0" y="449"/>
                  </a:lnTo>
                  <a:lnTo>
                    <a:pt x="0" y="228"/>
                  </a:lnTo>
                  <a:close/>
                </a:path>
              </a:pathLst>
            </a:custGeom>
            <a:solidFill>
              <a:srgbClr val="B266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6" name="Freeform 72"/>
            <p:cNvSpPr/>
            <p:nvPr/>
          </p:nvSpPr>
          <p:spPr bwMode="auto">
            <a:xfrm>
              <a:off x="3124" y="1570"/>
              <a:ext cx="386" cy="133"/>
            </a:xfrm>
            <a:custGeom>
              <a:avLst/>
              <a:gdLst>
                <a:gd name="T0" fmla="*/ 6 w 770"/>
                <a:gd name="T1" fmla="*/ 3 h 264"/>
                <a:gd name="T2" fmla="*/ 3 w 770"/>
                <a:gd name="T3" fmla="*/ 3 h 264"/>
                <a:gd name="T4" fmla="*/ 2 w 770"/>
                <a:gd name="T5" fmla="*/ 1 h 264"/>
                <a:gd name="T6" fmla="*/ 1 w 770"/>
                <a:gd name="T7" fmla="*/ 3 h 264"/>
                <a:gd name="T8" fmla="*/ 0 w 770"/>
                <a:gd name="T9" fmla="*/ 2 h 264"/>
                <a:gd name="T10" fmla="*/ 2 w 770"/>
                <a:gd name="T11" fmla="*/ 0 h 264"/>
                <a:gd name="T12" fmla="*/ 3 w 770"/>
                <a:gd name="T13" fmla="*/ 2 h 264"/>
                <a:gd name="T14" fmla="*/ 7 w 770"/>
                <a:gd name="T15" fmla="*/ 2 h 264"/>
                <a:gd name="T16" fmla="*/ 6 w 770"/>
                <a:gd name="T17" fmla="*/ 3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70"/>
                <a:gd name="T28" fmla="*/ 0 h 264"/>
                <a:gd name="T29" fmla="*/ 770 w 770"/>
                <a:gd name="T30" fmla="*/ 264 h 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70" h="264">
                  <a:moveTo>
                    <a:pt x="763" y="264"/>
                  </a:moveTo>
                  <a:lnTo>
                    <a:pt x="304" y="264"/>
                  </a:lnTo>
                  <a:lnTo>
                    <a:pt x="155" y="36"/>
                  </a:lnTo>
                  <a:lnTo>
                    <a:pt x="5" y="264"/>
                  </a:lnTo>
                  <a:lnTo>
                    <a:pt x="0" y="237"/>
                  </a:lnTo>
                  <a:lnTo>
                    <a:pt x="155" y="0"/>
                  </a:lnTo>
                  <a:lnTo>
                    <a:pt x="309" y="237"/>
                  </a:lnTo>
                  <a:lnTo>
                    <a:pt x="770" y="237"/>
                  </a:lnTo>
                  <a:lnTo>
                    <a:pt x="763" y="2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7" name="Rectangle 73"/>
            <p:cNvSpPr>
              <a:spLocks noChangeArrowheads="1"/>
            </p:cNvSpPr>
            <p:nvPr/>
          </p:nvSpPr>
          <p:spPr bwMode="auto">
            <a:xfrm>
              <a:off x="3138" y="1711"/>
              <a:ext cx="134" cy="1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8" name="Freeform 74"/>
            <p:cNvSpPr/>
            <p:nvPr/>
          </p:nvSpPr>
          <p:spPr bwMode="auto">
            <a:xfrm>
              <a:off x="3202" y="1570"/>
              <a:ext cx="308" cy="119"/>
            </a:xfrm>
            <a:custGeom>
              <a:avLst/>
              <a:gdLst>
                <a:gd name="T0" fmla="*/ 0 w 615"/>
                <a:gd name="T1" fmla="*/ 0 h 237"/>
                <a:gd name="T2" fmla="*/ 2 w 615"/>
                <a:gd name="T3" fmla="*/ 2 h 237"/>
                <a:gd name="T4" fmla="*/ 5 w 615"/>
                <a:gd name="T5" fmla="*/ 2 h 237"/>
                <a:gd name="T6" fmla="*/ 4 w 615"/>
                <a:gd name="T7" fmla="*/ 0 h 237"/>
                <a:gd name="T8" fmla="*/ 0 w 615"/>
                <a:gd name="T9" fmla="*/ 0 h 237"/>
                <a:gd name="T10" fmla="*/ 0 60000 65536"/>
                <a:gd name="T11" fmla="*/ 0 60000 65536"/>
                <a:gd name="T12" fmla="*/ 0 60000 65536"/>
                <a:gd name="T13" fmla="*/ 0 60000 65536"/>
                <a:gd name="T14" fmla="*/ 0 60000 65536"/>
                <a:gd name="T15" fmla="*/ 0 w 615"/>
                <a:gd name="T16" fmla="*/ 0 h 237"/>
                <a:gd name="T17" fmla="*/ 615 w 615"/>
                <a:gd name="T18" fmla="*/ 237 h 237"/>
              </a:gdLst>
              <a:ahLst/>
              <a:cxnLst>
                <a:cxn ang="T10">
                  <a:pos x="T0" y="T1"/>
                </a:cxn>
                <a:cxn ang="T11">
                  <a:pos x="T2" y="T3"/>
                </a:cxn>
                <a:cxn ang="T12">
                  <a:pos x="T4" y="T5"/>
                </a:cxn>
                <a:cxn ang="T13">
                  <a:pos x="T6" y="T7"/>
                </a:cxn>
                <a:cxn ang="T14">
                  <a:pos x="T8" y="T9"/>
                </a:cxn>
              </a:cxnLst>
              <a:rect l="T15" t="T16" r="T17" b="T18"/>
              <a:pathLst>
                <a:path w="615" h="237">
                  <a:moveTo>
                    <a:pt x="0" y="0"/>
                  </a:moveTo>
                  <a:lnTo>
                    <a:pt x="154" y="237"/>
                  </a:lnTo>
                  <a:lnTo>
                    <a:pt x="615" y="237"/>
                  </a:lnTo>
                  <a:lnTo>
                    <a:pt x="460" y="0"/>
                  </a:lnTo>
                  <a:lnTo>
                    <a:pt x="0" y="0"/>
                  </a:lnTo>
                  <a:close/>
                </a:path>
              </a:pathLst>
            </a:custGeom>
            <a:solidFill>
              <a:srgbClr val="5B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39" name="Rectangle 75"/>
            <p:cNvSpPr>
              <a:spLocks noChangeArrowheads="1"/>
            </p:cNvSpPr>
            <p:nvPr/>
          </p:nvSpPr>
          <p:spPr bwMode="auto">
            <a:xfrm>
              <a:off x="3147" y="1719"/>
              <a:ext cx="114" cy="94"/>
            </a:xfrm>
            <a:prstGeom prst="rect">
              <a:avLst/>
            </a:prstGeom>
            <a:solidFill>
              <a:srgbClr val="5B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0" name="Rectangle 76"/>
            <p:cNvSpPr>
              <a:spLocks noChangeArrowheads="1"/>
            </p:cNvSpPr>
            <p:nvPr/>
          </p:nvSpPr>
          <p:spPr bwMode="auto">
            <a:xfrm>
              <a:off x="3032" y="1813"/>
              <a:ext cx="1126" cy="221"/>
            </a:xfrm>
            <a:prstGeom prst="rect">
              <a:avLst/>
            </a:prstGeom>
            <a:solidFill>
              <a:srgbClr val="33BF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1" name="Freeform 77"/>
            <p:cNvSpPr/>
            <p:nvPr/>
          </p:nvSpPr>
          <p:spPr bwMode="auto">
            <a:xfrm>
              <a:off x="3485" y="1432"/>
              <a:ext cx="435" cy="205"/>
            </a:xfrm>
            <a:custGeom>
              <a:avLst/>
              <a:gdLst>
                <a:gd name="T0" fmla="*/ 2 w 871"/>
                <a:gd name="T1" fmla="*/ 1 h 409"/>
                <a:gd name="T2" fmla="*/ 6 w 871"/>
                <a:gd name="T3" fmla="*/ 1 h 409"/>
                <a:gd name="T4" fmla="*/ 5 w 871"/>
                <a:gd name="T5" fmla="*/ 4 h 409"/>
                <a:gd name="T6" fmla="*/ 0 w 871"/>
                <a:gd name="T7" fmla="*/ 4 h 409"/>
                <a:gd name="T8" fmla="*/ 1 w 871"/>
                <a:gd name="T9" fmla="*/ 1 h 409"/>
                <a:gd name="T10" fmla="*/ 2 w 871"/>
                <a:gd name="T11" fmla="*/ 1 h 409"/>
                <a:gd name="T12" fmla="*/ 2 w 871"/>
                <a:gd name="T13" fmla="*/ 0 h 409"/>
                <a:gd name="T14" fmla="*/ 2 w 871"/>
                <a:gd name="T15" fmla="*/ 0 h 409"/>
                <a:gd name="T16" fmla="*/ 2 w 871"/>
                <a:gd name="T17" fmla="*/ 1 h 4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1"/>
                <a:gd name="T28" fmla="*/ 0 h 409"/>
                <a:gd name="T29" fmla="*/ 871 w 871"/>
                <a:gd name="T30" fmla="*/ 409 h 4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1" h="409">
                  <a:moveTo>
                    <a:pt x="380" y="73"/>
                  </a:moveTo>
                  <a:lnTo>
                    <a:pt x="871" y="73"/>
                  </a:lnTo>
                  <a:lnTo>
                    <a:pt x="652" y="409"/>
                  </a:lnTo>
                  <a:lnTo>
                    <a:pt x="0" y="409"/>
                  </a:lnTo>
                  <a:lnTo>
                    <a:pt x="220" y="73"/>
                  </a:lnTo>
                  <a:lnTo>
                    <a:pt x="306" y="73"/>
                  </a:lnTo>
                  <a:lnTo>
                    <a:pt x="306" y="0"/>
                  </a:lnTo>
                  <a:lnTo>
                    <a:pt x="380" y="0"/>
                  </a:lnTo>
                  <a:lnTo>
                    <a:pt x="380" y="73"/>
                  </a:lnTo>
                  <a:close/>
                </a:path>
              </a:pathLst>
            </a:custGeom>
            <a:solidFill>
              <a:srgbClr val="5B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2" name="Freeform 78"/>
            <p:cNvSpPr/>
            <p:nvPr/>
          </p:nvSpPr>
          <p:spPr bwMode="auto">
            <a:xfrm>
              <a:off x="3489" y="1495"/>
              <a:ext cx="537" cy="318"/>
            </a:xfrm>
            <a:custGeom>
              <a:avLst/>
              <a:gdLst>
                <a:gd name="T0" fmla="*/ 9 w 1073"/>
                <a:gd name="T1" fmla="*/ 2 h 636"/>
                <a:gd name="T2" fmla="*/ 7 w 1073"/>
                <a:gd name="T3" fmla="*/ 0 h 636"/>
                <a:gd name="T4" fmla="*/ 6 w 1073"/>
                <a:gd name="T5" fmla="*/ 2 h 636"/>
                <a:gd name="T6" fmla="*/ 0 w 1073"/>
                <a:gd name="T7" fmla="*/ 2 h 636"/>
                <a:gd name="T8" fmla="*/ 0 w 1073"/>
                <a:gd name="T9" fmla="*/ 5 h 636"/>
                <a:gd name="T10" fmla="*/ 9 w 1073"/>
                <a:gd name="T11" fmla="*/ 5 h 636"/>
                <a:gd name="T12" fmla="*/ 9 w 1073"/>
                <a:gd name="T13" fmla="*/ 2 h 636"/>
                <a:gd name="T14" fmla="*/ 0 60000 65536"/>
                <a:gd name="T15" fmla="*/ 0 60000 65536"/>
                <a:gd name="T16" fmla="*/ 0 60000 65536"/>
                <a:gd name="T17" fmla="*/ 0 60000 65536"/>
                <a:gd name="T18" fmla="*/ 0 60000 65536"/>
                <a:gd name="T19" fmla="*/ 0 60000 65536"/>
                <a:gd name="T20" fmla="*/ 0 60000 65536"/>
                <a:gd name="T21" fmla="*/ 0 w 1073"/>
                <a:gd name="T22" fmla="*/ 0 h 636"/>
                <a:gd name="T23" fmla="*/ 1073 w 1073"/>
                <a:gd name="T24" fmla="*/ 636 h 6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3" h="636">
                  <a:moveTo>
                    <a:pt x="1073" y="323"/>
                  </a:moveTo>
                  <a:lnTo>
                    <a:pt x="862" y="0"/>
                  </a:lnTo>
                  <a:lnTo>
                    <a:pt x="651" y="323"/>
                  </a:lnTo>
                  <a:lnTo>
                    <a:pt x="0" y="323"/>
                  </a:lnTo>
                  <a:lnTo>
                    <a:pt x="0" y="636"/>
                  </a:lnTo>
                  <a:lnTo>
                    <a:pt x="1073" y="636"/>
                  </a:lnTo>
                  <a:lnTo>
                    <a:pt x="1073" y="323"/>
                  </a:lnTo>
                  <a:close/>
                </a:path>
              </a:pathLst>
            </a:custGeom>
            <a:solidFill>
              <a:srgbClr val="B266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3" name="Rectangle 79"/>
            <p:cNvSpPr>
              <a:spLocks noChangeArrowheads="1"/>
            </p:cNvSpPr>
            <p:nvPr/>
          </p:nvSpPr>
          <p:spPr bwMode="auto">
            <a:xfrm>
              <a:off x="3498" y="1668"/>
              <a:ext cx="312" cy="139"/>
            </a:xfrm>
            <a:prstGeom prst="rect">
              <a:avLst/>
            </a:prstGeom>
            <a:solidFill>
              <a:srgbClr val="D8B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4" name="Freeform 80"/>
            <p:cNvSpPr/>
            <p:nvPr/>
          </p:nvSpPr>
          <p:spPr bwMode="auto">
            <a:xfrm>
              <a:off x="3937" y="1757"/>
              <a:ext cx="174" cy="56"/>
            </a:xfrm>
            <a:custGeom>
              <a:avLst/>
              <a:gdLst>
                <a:gd name="T0" fmla="*/ 3 w 348"/>
                <a:gd name="T1" fmla="*/ 0 h 113"/>
                <a:gd name="T2" fmla="*/ 3 w 348"/>
                <a:gd name="T3" fmla="*/ 0 h 113"/>
                <a:gd name="T4" fmla="*/ 0 w 348"/>
                <a:gd name="T5" fmla="*/ 0 h 113"/>
                <a:gd name="T6" fmla="*/ 0 w 348"/>
                <a:gd name="T7" fmla="*/ 0 h 113"/>
                <a:gd name="T8" fmla="*/ 3 w 348"/>
                <a:gd name="T9" fmla="*/ 0 h 113"/>
                <a:gd name="T10" fmla="*/ 3 w 348"/>
                <a:gd name="T11" fmla="*/ 0 h 113"/>
                <a:gd name="T12" fmla="*/ 3 w 348"/>
                <a:gd name="T13" fmla="*/ 0 h 113"/>
                <a:gd name="T14" fmla="*/ 0 60000 65536"/>
                <a:gd name="T15" fmla="*/ 0 60000 65536"/>
                <a:gd name="T16" fmla="*/ 0 60000 65536"/>
                <a:gd name="T17" fmla="*/ 0 60000 65536"/>
                <a:gd name="T18" fmla="*/ 0 60000 65536"/>
                <a:gd name="T19" fmla="*/ 0 60000 65536"/>
                <a:gd name="T20" fmla="*/ 0 60000 65536"/>
                <a:gd name="T21" fmla="*/ 0 w 348"/>
                <a:gd name="T22" fmla="*/ 0 h 113"/>
                <a:gd name="T23" fmla="*/ 348 w 348"/>
                <a:gd name="T24" fmla="*/ 113 h 1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8" h="113">
                  <a:moveTo>
                    <a:pt x="303" y="55"/>
                  </a:moveTo>
                  <a:lnTo>
                    <a:pt x="303" y="0"/>
                  </a:lnTo>
                  <a:lnTo>
                    <a:pt x="0" y="0"/>
                  </a:lnTo>
                  <a:lnTo>
                    <a:pt x="0" y="113"/>
                  </a:lnTo>
                  <a:lnTo>
                    <a:pt x="348" y="113"/>
                  </a:lnTo>
                  <a:lnTo>
                    <a:pt x="348" y="55"/>
                  </a:lnTo>
                  <a:lnTo>
                    <a:pt x="303" y="55"/>
                  </a:lnTo>
                  <a:close/>
                </a:path>
              </a:pathLst>
            </a:custGeom>
            <a:solidFill>
              <a:srgbClr val="5B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5" name="Rectangle 81"/>
            <p:cNvSpPr>
              <a:spLocks noChangeArrowheads="1"/>
            </p:cNvSpPr>
            <p:nvPr/>
          </p:nvSpPr>
          <p:spPr bwMode="auto">
            <a:xfrm>
              <a:off x="3937" y="1665"/>
              <a:ext cx="74" cy="92"/>
            </a:xfrm>
            <a:prstGeom prst="rect">
              <a:avLst/>
            </a:prstGeom>
            <a:solidFill>
              <a:srgbClr val="C184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6" name="Rectangle 82"/>
            <p:cNvSpPr>
              <a:spLocks noChangeArrowheads="1"/>
            </p:cNvSpPr>
            <p:nvPr/>
          </p:nvSpPr>
          <p:spPr bwMode="auto">
            <a:xfrm>
              <a:off x="3646" y="1683"/>
              <a:ext cx="134" cy="104"/>
            </a:xfrm>
            <a:prstGeom prst="rect">
              <a:avLst/>
            </a:prstGeom>
            <a:solidFill>
              <a:srgbClr val="C184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7" name="Rectangle 83"/>
            <p:cNvSpPr>
              <a:spLocks noChangeArrowheads="1"/>
            </p:cNvSpPr>
            <p:nvPr/>
          </p:nvSpPr>
          <p:spPr bwMode="auto">
            <a:xfrm>
              <a:off x="3952" y="1675"/>
              <a:ext cx="45" cy="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8" name="Freeform 84"/>
            <p:cNvSpPr/>
            <p:nvPr/>
          </p:nvSpPr>
          <p:spPr bwMode="auto">
            <a:xfrm>
              <a:off x="3485" y="1469"/>
              <a:ext cx="545" cy="188"/>
            </a:xfrm>
            <a:custGeom>
              <a:avLst/>
              <a:gdLst>
                <a:gd name="T0" fmla="*/ 0 w 1091"/>
                <a:gd name="T1" fmla="*/ 3 h 375"/>
                <a:gd name="T2" fmla="*/ 5 w 1091"/>
                <a:gd name="T3" fmla="*/ 3 h 375"/>
                <a:gd name="T4" fmla="*/ 6 w 1091"/>
                <a:gd name="T5" fmla="*/ 1 h 375"/>
                <a:gd name="T6" fmla="*/ 8 w 1091"/>
                <a:gd name="T7" fmla="*/ 3 h 375"/>
                <a:gd name="T8" fmla="*/ 8 w 1091"/>
                <a:gd name="T9" fmla="*/ 3 h 375"/>
                <a:gd name="T10" fmla="*/ 6 w 1091"/>
                <a:gd name="T11" fmla="*/ 0 h 375"/>
                <a:gd name="T12" fmla="*/ 5 w 1091"/>
                <a:gd name="T13" fmla="*/ 3 h 375"/>
                <a:gd name="T14" fmla="*/ 0 w 1091"/>
                <a:gd name="T15" fmla="*/ 3 h 375"/>
                <a:gd name="T16" fmla="*/ 0 w 1091"/>
                <a:gd name="T17" fmla="*/ 3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91"/>
                <a:gd name="T28" fmla="*/ 0 h 375"/>
                <a:gd name="T29" fmla="*/ 1091 w 1091"/>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91" h="375">
                  <a:moveTo>
                    <a:pt x="9" y="375"/>
                  </a:moveTo>
                  <a:lnTo>
                    <a:pt x="660" y="375"/>
                  </a:lnTo>
                  <a:lnTo>
                    <a:pt x="871" y="52"/>
                  </a:lnTo>
                  <a:lnTo>
                    <a:pt x="1082" y="375"/>
                  </a:lnTo>
                  <a:lnTo>
                    <a:pt x="1091" y="336"/>
                  </a:lnTo>
                  <a:lnTo>
                    <a:pt x="871" y="0"/>
                  </a:lnTo>
                  <a:lnTo>
                    <a:pt x="652" y="336"/>
                  </a:lnTo>
                  <a:lnTo>
                    <a:pt x="0" y="336"/>
                  </a:lnTo>
                  <a:lnTo>
                    <a:pt x="9" y="37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49" name="Rectangle 85"/>
            <p:cNvSpPr>
              <a:spLocks noChangeArrowheads="1"/>
            </p:cNvSpPr>
            <p:nvPr/>
          </p:nvSpPr>
          <p:spPr bwMode="auto">
            <a:xfrm>
              <a:off x="3684" y="1689"/>
              <a:ext cx="58"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0" name="Rectangle 86"/>
            <p:cNvSpPr>
              <a:spLocks noChangeArrowheads="1"/>
            </p:cNvSpPr>
            <p:nvPr/>
          </p:nvSpPr>
          <p:spPr bwMode="auto">
            <a:xfrm>
              <a:off x="3653" y="1689"/>
              <a:ext cx="24"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1" name="Rectangle 87"/>
            <p:cNvSpPr>
              <a:spLocks noChangeArrowheads="1"/>
            </p:cNvSpPr>
            <p:nvPr/>
          </p:nvSpPr>
          <p:spPr bwMode="auto">
            <a:xfrm>
              <a:off x="3750" y="1689"/>
              <a:ext cx="23"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2" name="Rectangle 88"/>
            <p:cNvSpPr>
              <a:spLocks noChangeArrowheads="1"/>
            </p:cNvSpPr>
            <p:nvPr/>
          </p:nvSpPr>
          <p:spPr bwMode="auto">
            <a:xfrm>
              <a:off x="3857" y="1689"/>
              <a:ext cx="37"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3" name="Rectangle 89"/>
            <p:cNvSpPr>
              <a:spLocks noChangeArrowheads="1"/>
            </p:cNvSpPr>
            <p:nvPr/>
          </p:nvSpPr>
          <p:spPr bwMode="auto">
            <a:xfrm>
              <a:off x="3833" y="1689"/>
              <a:ext cx="17"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4" name="Rectangle 90"/>
            <p:cNvSpPr>
              <a:spLocks noChangeArrowheads="1"/>
            </p:cNvSpPr>
            <p:nvPr/>
          </p:nvSpPr>
          <p:spPr bwMode="auto">
            <a:xfrm>
              <a:off x="3902" y="1689"/>
              <a:ext cx="17"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5" name="Freeform 91"/>
            <p:cNvSpPr/>
            <p:nvPr/>
          </p:nvSpPr>
          <p:spPr bwMode="auto">
            <a:xfrm>
              <a:off x="3888" y="1565"/>
              <a:ext cx="27" cy="20"/>
            </a:xfrm>
            <a:custGeom>
              <a:avLst/>
              <a:gdLst>
                <a:gd name="T0" fmla="*/ 0 w 55"/>
                <a:gd name="T1" fmla="*/ 0 h 42"/>
                <a:gd name="T2" fmla="*/ 0 w 55"/>
                <a:gd name="T3" fmla="*/ 0 h 42"/>
                <a:gd name="T4" fmla="*/ 0 w 55"/>
                <a:gd name="T5" fmla="*/ 0 h 42"/>
                <a:gd name="T6" fmla="*/ 0 w 55"/>
                <a:gd name="T7" fmla="*/ 0 h 42"/>
                <a:gd name="T8" fmla="*/ 0 w 55"/>
                <a:gd name="T9" fmla="*/ 0 h 42"/>
                <a:gd name="T10" fmla="*/ 0 w 55"/>
                <a:gd name="T11" fmla="*/ 0 h 42"/>
                <a:gd name="T12" fmla="*/ 0 w 55"/>
                <a:gd name="T13" fmla="*/ 0 h 42"/>
                <a:gd name="T14" fmla="*/ 0 60000 65536"/>
                <a:gd name="T15" fmla="*/ 0 60000 65536"/>
                <a:gd name="T16" fmla="*/ 0 60000 65536"/>
                <a:gd name="T17" fmla="*/ 0 60000 65536"/>
                <a:gd name="T18" fmla="*/ 0 60000 65536"/>
                <a:gd name="T19" fmla="*/ 0 60000 65536"/>
                <a:gd name="T20" fmla="*/ 0 60000 65536"/>
                <a:gd name="T21" fmla="*/ 0 w 55"/>
                <a:gd name="T22" fmla="*/ 0 h 42"/>
                <a:gd name="T23" fmla="*/ 55 w 5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42">
                  <a:moveTo>
                    <a:pt x="21" y="0"/>
                  </a:moveTo>
                  <a:lnTo>
                    <a:pt x="13" y="8"/>
                  </a:lnTo>
                  <a:lnTo>
                    <a:pt x="7" y="19"/>
                  </a:lnTo>
                  <a:lnTo>
                    <a:pt x="2" y="30"/>
                  </a:lnTo>
                  <a:lnTo>
                    <a:pt x="0" y="42"/>
                  </a:lnTo>
                  <a:lnTo>
                    <a:pt x="55" y="42"/>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6" name="Freeform 92"/>
            <p:cNvSpPr/>
            <p:nvPr/>
          </p:nvSpPr>
          <p:spPr bwMode="auto">
            <a:xfrm>
              <a:off x="3925" y="1565"/>
              <a:ext cx="28" cy="20"/>
            </a:xfrm>
            <a:custGeom>
              <a:avLst/>
              <a:gdLst>
                <a:gd name="T0" fmla="*/ 1 w 55"/>
                <a:gd name="T1" fmla="*/ 0 h 42"/>
                <a:gd name="T2" fmla="*/ 1 w 55"/>
                <a:gd name="T3" fmla="*/ 0 h 42"/>
                <a:gd name="T4" fmla="*/ 1 w 55"/>
                <a:gd name="T5" fmla="*/ 0 h 42"/>
                <a:gd name="T6" fmla="*/ 1 w 55"/>
                <a:gd name="T7" fmla="*/ 0 h 42"/>
                <a:gd name="T8" fmla="*/ 1 w 55"/>
                <a:gd name="T9" fmla="*/ 0 h 42"/>
                <a:gd name="T10" fmla="*/ 0 w 55"/>
                <a:gd name="T11" fmla="*/ 0 h 42"/>
                <a:gd name="T12" fmla="*/ 1 w 55"/>
                <a:gd name="T13" fmla="*/ 0 h 42"/>
                <a:gd name="T14" fmla="*/ 0 60000 65536"/>
                <a:gd name="T15" fmla="*/ 0 60000 65536"/>
                <a:gd name="T16" fmla="*/ 0 60000 65536"/>
                <a:gd name="T17" fmla="*/ 0 60000 65536"/>
                <a:gd name="T18" fmla="*/ 0 60000 65536"/>
                <a:gd name="T19" fmla="*/ 0 60000 65536"/>
                <a:gd name="T20" fmla="*/ 0 60000 65536"/>
                <a:gd name="T21" fmla="*/ 0 w 55"/>
                <a:gd name="T22" fmla="*/ 0 h 42"/>
                <a:gd name="T23" fmla="*/ 55 w 55"/>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42">
                  <a:moveTo>
                    <a:pt x="33" y="0"/>
                  </a:moveTo>
                  <a:lnTo>
                    <a:pt x="41" y="8"/>
                  </a:lnTo>
                  <a:lnTo>
                    <a:pt x="48" y="19"/>
                  </a:lnTo>
                  <a:lnTo>
                    <a:pt x="53" y="30"/>
                  </a:lnTo>
                  <a:lnTo>
                    <a:pt x="55" y="42"/>
                  </a:lnTo>
                  <a:lnTo>
                    <a:pt x="0" y="42"/>
                  </a:ln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7" name="Freeform 93"/>
            <p:cNvSpPr/>
            <p:nvPr/>
          </p:nvSpPr>
          <p:spPr bwMode="auto">
            <a:xfrm>
              <a:off x="3904" y="1554"/>
              <a:ext cx="32" cy="27"/>
            </a:xfrm>
            <a:custGeom>
              <a:avLst/>
              <a:gdLst>
                <a:gd name="T0" fmla="*/ 0 w 66"/>
                <a:gd name="T1" fmla="*/ 1 h 53"/>
                <a:gd name="T2" fmla="*/ 0 w 66"/>
                <a:gd name="T3" fmla="*/ 1 h 53"/>
                <a:gd name="T4" fmla="*/ 0 w 66"/>
                <a:gd name="T5" fmla="*/ 1 h 53"/>
                <a:gd name="T6" fmla="*/ 0 w 66"/>
                <a:gd name="T7" fmla="*/ 1 h 53"/>
                <a:gd name="T8" fmla="*/ 0 w 66"/>
                <a:gd name="T9" fmla="*/ 1 h 53"/>
                <a:gd name="T10" fmla="*/ 0 w 66"/>
                <a:gd name="T11" fmla="*/ 0 h 53"/>
                <a:gd name="T12" fmla="*/ 0 w 66"/>
                <a:gd name="T13" fmla="*/ 1 h 53"/>
                <a:gd name="T14" fmla="*/ 0 w 66"/>
                <a:gd name="T15" fmla="*/ 1 h 53"/>
                <a:gd name="T16" fmla="*/ 0 w 66"/>
                <a:gd name="T17" fmla="*/ 1 h 53"/>
                <a:gd name="T18" fmla="*/ 0 w 66"/>
                <a:gd name="T19" fmla="*/ 1 h 53"/>
                <a:gd name="T20" fmla="*/ 0 w 66"/>
                <a:gd name="T21" fmla="*/ 1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6"/>
                <a:gd name="T34" fmla="*/ 0 h 53"/>
                <a:gd name="T35" fmla="*/ 66 w 66"/>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6" h="53">
                  <a:moveTo>
                    <a:pt x="33" y="53"/>
                  </a:moveTo>
                  <a:lnTo>
                    <a:pt x="66" y="12"/>
                  </a:lnTo>
                  <a:lnTo>
                    <a:pt x="59" y="7"/>
                  </a:lnTo>
                  <a:lnTo>
                    <a:pt x="52" y="4"/>
                  </a:lnTo>
                  <a:lnTo>
                    <a:pt x="43" y="2"/>
                  </a:lnTo>
                  <a:lnTo>
                    <a:pt x="34" y="0"/>
                  </a:lnTo>
                  <a:lnTo>
                    <a:pt x="25" y="2"/>
                  </a:lnTo>
                  <a:lnTo>
                    <a:pt x="15" y="4"/>
                  </a:lnTo>
                  <a:lnTo>
                    <a:pt x="7" y="7"/>
                  </a:lnTo>
                  <a:lnTo>
                    <a:pt x="0" y="12"/>
                  </a:lnTo>
                  <a:lnTo>
                    <a:pt x="33" y="5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8" name="Freeform 94"/>
            <p:cNvSpPr/>
            <p:nvPr/>
          </p:nvSpPr>
          <p:spPr bwMode="auto">
            <a:xfrm>
              <a:off x="3924" y="1578"/>
              <a:ext cx="174" cy="87"/>
            </a:xfrm>
            <a:custGeom>
              <a:avLst/>
              <a:gdLst>
                <a:gd name="T0" fmla="*/ 1 w 348"/>
                <a:gd name="T1" fmla="*/ 1 h 174"/>
                <a:gd name="T2" fmla="*/ 1 w 348"/>
                <a:gd name="T3" fmla="*/ 0 h 174"/>
                <a:gd name="T4" fmla="*/ 1 w 348"/>
                <a:gd name="T5" fmla="*/ 0 h 174"/>
                <a:gd name="T6" fmla="*/ 1 w 348"/>
                <a:gd name="T7" fmla="*/ 1 h 174"/>
                <a:gd name="T8" fmla="*/ 1 w 348"/>
                <a:gd name="T9" fmla="*/ 1 h 174"/>
                <a:gd name="T10" fmla="*/ 3 w 348"/>
                <a:gd name="T11" fmla="*/ 0 h 174"/>
                <a:gd name="T12" fmla="*/ 3 w 348"/>
                <a:gd name="T13" fmla="*/ 1 h 174"/>
                <a:gd name="T14" fmla="*/ 3 w 348"/>
                <a:gd name="T15" fmla="*/ 1 h 174"/>
                <a:gd name="T16" fmla="*/ 3 w 348"/>
                <a:gd name="T17" fmla="*/ 1 h 174"/>
                <a:gd name="T18" fmla="*/ 1 w 348"/>
                <a:gd name="T19" fmla="*/ 1 h 174"/>
                <a:gd name="T20" fmla="*/ 1 w 348"/>
                <a:gd name="T21" fmla="*/ 1 h 174"/>
                <a:gd name="T22" fmla="*/ 0 w 348"/>
                <a:gd name="T23" fmla="*/ 1 h 174"/>
                <a:gd name="T24" fmla="*/ 1 w 348"/>
                <a:gd name="T25" fmla="*/ 1 h 1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8"/>
                <a:gd name="T40" fmla="*/ 0 h 174"/>
                <a:gd name="T41" fmla="*/ 348 w 348"/>
                <a:gd name="T42" fmla="*/ 174 h 1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8" h="174">
                  <a:moveTo>
                    <a:pt x="1" y="136"/>
                  </a:moveTo>
                  <a:lnTo>
                    <a:pt x="88" y="0"/>
                  </a:lnTo>
                  <a:lnTo>
                    <a:pt x="122" y="0"/>
                  </a:lnTo>
                  <a:lnTo>
                    <a:pt x="35" y="136"/>
                  </a:lnTo>
                  <a:lnTo>
                    <a:pt x="171" y="136"/>
                  </a:lnTo>
                  <a:lnTo>
                    <a:pt x="259" y="0"/>
                  </a:lnTo>
                  <a:lnTo>
                    <a:pt x="348" y="136"/>
                  </a:lnTo>
                  <a:lnTo>
                    <a:pt x="340" y="174"/>
                  </a:lnTo>
                  <a:lnTo>
                    <a:pt x="259" y="50"/>
                  </a:lnTo>
                  <a:lnTo>
                    <a:pt x="179" y="174"/>
                  </a:lnTo>
                  <a:lnTo>
                    <a:pt x="9" y="174"/>
                  </a:lnTo>
                  <a:lnTo>
                    <a:pt x="0" y="136"/>
                  </a:lnTo>
                  <a:lnTo>
                    <a:pt x="1" y="1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59" name="Rectangle 95"/>
            <p:cNvSpPr>
              <a:spLocks noChangeArrowheads="1"/>
            </p:cNvSpPr>
            <p:nvPr/>
          </p:nvSpPr>
          <p:spPr bwMode="auto">
            <a:xfrm>
              <a:off x="4038" y="1789"/>
              <a:ext cx="69"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0" name="Rectangle 96"/>
            <p:cNvSpPr>
              <a:spLocks noChangeArrowheads="1"/>
            </p:cNvSpPr>
            <p:nvPr/>
          </p:nvSpPr>
          <p:spPr bwMode="auto">
            <a:xfrm>
              <a:off x="4015" y="1762"/>
              <a:ext cx="69"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1" name="Freeform 97"/>
            <p:cNvSpPr/>
            <p:nvPr/>
          </p:nvSpPr>
          <p:spPr bwMode="auto">
            <a:xfrm>
              <a:off x="4014" y="1604"/>
              <a:ext cx="80" cy="61"/>
            </a:xfrm>
            <a:custGeom>
              <a:avLst/>
              <a:gdLst>
                <a:gd name="T0" fmla="*/ 1 w 161"/>
                <a:gd name="T1" fmla="*/ 0 h 124"/>
                <a:gd name="T2" fmla="*/ 0 w 161"/>
                <a:gd name="T3" fmla="*/ 0 h 124"/>
                <a:gd name="T4" fmla="*/ 0 w 161"/>
                <a:gd name="T5" fmla="*/ 0 h 124"/>
                <a:gd name="T6" fmla="*/ 1 w 161"/>
                <a:gd name="T7" fmla="*/ 0 h 124"/>
                <a:gd name="T8" fmla="*/ 0 60000 65536"/>
                <a:gd name="T9" fmla="*/ 0 60000 65536"/>
                <a:gd name="T10" fmla="*/ 0 60000 65536"/>
                <a:gd name="T11" fmla="*/ 0 60000 65536"/>
                <a:gd name="T12" fmla="*/ 0 w 161"/>
                <a:gd name="T13" fmla="*/ 0 h 124"/>
                <a:gd name="T14" fmla="*/ 161 w 161"/>
                <a:gd name="T15" fmla="*/ 124 h 124"/>
              </a:gdLst>
              <a:ahLst/>
              <a:cxnLst>
                <a:cxn ang="T8">
                  <a:pos x="T0" y="T1"/>
                </a:cxn>
                <a:cxn ang="T9">
                  <a:pos x="T2" y="T3"/>
                </a:cxn>
                <a:cxn ang="T10">
                  <a:pos x="T4" y="T5"/>
                </a:cxn>
                <a:cxn ang="T11">
                  <a:pos x="T6" y="T7"/>
                </a:cxn>
              </a:cxnLst>
              <a:rect l="T12" t="T13" r="T14" b="T15"/>
              <a:pathLst>
                <a:path w="161" h="124">
                  <a:moveTo>
                    <a:pt x="161" y="124"/>
                  </a:moveTo>
                  <a:lnTo>
                    <a:pt x="80" y="0"/>
                  </a:lnTo>
                  <a:lnTo>
                    <a:pt x="0" y="124"/>
                  </a:lnTo>
                  <a:lnTo>
                    <a:pt x="161" y="124"/>
                  </a:lnTo>
                  <a:close/>
                </a:path>
              </a:pathLst>
            </a:custGeom>
            <a:solidFill>
              <a:srgbClr val="5B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2" name="Rectangle 98"/>
            <p:cNvSpPr>
              <a:spLocks noChangeArrowheads="1"/>
            </p:cNvSpPr>
            <p:nvPr/>
          </p:nvSpPr>
          <p:spPr bwMode="auto">
            <a:xfrm>
              <a:off x="4076" y="1665"/>
              <a:ext cx="9" cy="92"/>
            </a:xfrm>
            <a:prstGeom prst="rect">
              <a:avLst/>
            </a:prstGeom>
            <a:solidFill>
              <a:srgbClr val="5B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3" name="Freeform 99"/>
            <p:cNvSpPr/>
            <p:nvPr/>
          </p:nvSpPr>
          <p:spPr bwMode="auto">
            <a:xfrm>
              <a:off x="3942" y="1578"/>
              <a:ext cx="111" cy="68"/>
            </a:xfrm>
            <a:custGeom>
              <a:avLst/>
              <a:gdLst>
                <a:gd name="T0" fmla="*/ 0 w 224"/>
                <a:gd name="T1" fmla="*/ 0 h 136"/>
                <a:gd name="T2" fmla="*/ 0 w 224"/>
                <a:gd name="T3" fmla="*/ 1 h 136"/>
                <a:gd name="T4" fmla="*/ 1 w 224"/>
                <a:gd name="T5" fmla="*/ 1 h 136"/>
                <a:gd name="T6" fmla="*/ 1 w 224"/>
                <a:gd name="T7" fmla="*/ 0 h 136"/>
                <a:gd name="T8" fmla="*/ 0 w 224"/>
                <a:gd name="T9" fmla="*/ 0 h 136"/>
                <a:gd name="T10" fmla="*/ 0 60000 65536"/>
                <a:gd name="T11" fmla="*/ 0 60000 65536"/>
                <a:gd name="T12" fmla="*/ 0 60000 65536"/>
                <a:gd name="T13" fmla="*/ 0 60000 65536"/>
                <a:gd name="T14" fmla="*/ 0 60000 65536"/>
                <a:gd name="T15" fmla="*/ 0 w 224"/>
                <a:gd name="T16" fmla="*/ 0 h 136"/>
                <a:gd name="T17" fmla="*/ 224 w 224"/>
                <a:gd name="T18" fmla="*/ 136 h 136"/>
              </a:gdLst>
              <a:ahLst/>
              <a:cxnLst>
                <a:cxn ang="T10">
                  <a:pos x="T0" y="T1"/>
                </a:cxn>
                <a:cxn ang="T11">
                  <a:pos x="T2" y="T3"/>
                </a:cxn>
                <a:cxn ang="T12">
                  <a:pos x="T4" y="T5"/>
                </a:cxn>
                <a:cxn ang="T13">
                  <a:pos x="T6" y="T7"/>
                </a:cxn>
                <a:cxn ang="T14">
                  <a:pos x="T8" y="T9"/>
                </a:cxn>
              </a:cxnLst>
              <a:rect l="T15" t="T16" r="T17" b="T18"/>
              <a:pathLst>
                <a:path w="224" h="136">
                  <a:moveTo>
                    <a:pt x="87" y="0"/>
                  </a:moveTo>
                  <a:lnTo>
                    <a:pt x="0" y="136"/>
                  </a:lnTo>
                  <a:lnTo>
                    <a:pt x="136" y="136"/>
                  </a:lnTo>
                  <a:lnTo>
                    <a:pt x="224" y="0"/>
                  </a:lnTo>
                  <a:lnTo>
                    <a:pt x="87" y="0"/>
                  </a:lnTo>
                  <a:close/>
                </a:path>
              </a:pathLst>
            </a:custGeom>
            <a:solidFill>
              <a:srgbClr val="5B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4" name="Rectangle 100"/>
            <p:cNvSpPr>
              <a:spLocks noChangeArrowheads="1"/>
            </p:cNvSpPr>
            <p:nvPr/>
          </p:nvSpPr>
          <p:spPr bwMode="auto">
            <a:xfrm>
              <a:off x="4011" y="1665"/>
              <a:ext cx="15" cy="92"/>
            </a:xfrm>
            <a:prstGeom prst="rect">
              <a:avLst/>
            </a:prstGeom>
            <a:solidFill>
              <a:srgbClr val="5B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5" name="Rectangle 101"/>
            <p:cNvSpPr>
              <a:spLocks noChangeArrowheads="1"/>
            </p:cNvSpPr>
            <p:nvPr/>
          </p:nvSpPr>
          <p:spPr bwMode="auto">
            <a:xfrm>
              <a:off x="3937" y="1665"/>
              <a:ext cx="15" cy="92"/>
            </a:xfrm>
            <a:prstGeom prst="rect">
              <a:avLst/>
            </a:prstGeom>
            <a:solidFill>
              <a:srgbClr val="5B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6" name="Freeform 102"/>
            <p:cNvSpPr/>
            <p:nvPr/>
          </p:nvSpPr>
          <p:spPr bwMode="auto">
            <a:xfrm>
              <a:off x="2830" y="1813"/>
              <a:ext cx="442" cy="221"/>
            </a:xfrm>
            <a:custGeom>
              <a:avLst/>
              <a:gdLst>
                <a:gd name="T0" fmla="*/ 6 w 882"/>
                <a:gd name="T1" fmla="*/ 1 h 442"/>
                <a:gd name="T2" fmla="*/ 6 w 882"/>
                <a:gd name="T3" fmla="*/ 1 h 442"/>
                <a:gd name="T4" fmla="*/ 6 w 882"/>
                <a:gd name="T5" fmla="*/ 1 h 442"/>
                <a:gd name="T6" fmla="*/ 6 w 882"/>
                <a:gd name="T7" fmla="*/ 1 h 442"/>
                <a:gd name="T8" fmla="*/ 5 w 882"/>
                <a:gd name="T9" fmla="*/ 1 h 442"/>
                <a:gd name="T10" fmla="*/ 5 w 882"/>
                <a:gd name="T11" fmla="*/ 1 h 442"/>
                <a:gd name="T12" fmla="*/ 4 w 882"/>
                <a:gd name="T13" fmla="*/ 1 h 442"/>
                <a:gd name="T14" fmla="*/ 4 w 882"/>
                <a:gd name="T15" fmla="*/ 1 h 442"/>
                <a:gd name="T16" fmla="*/ 3 w 882"/>
                <a:gd name="T17" fmla="*/ 1 h 442"/>
                <a:gd name="T18" fmla="*/ 3 w 882"/>
                <a:gd name="T19" fmla="*/ 2 h 442"/>
                <a:gd name="T20" fmla="*/ 2 w 882"/>
                <a:gd name="T21" fmla="*/ 2 h 442"/>
                <a:gd name="T22" fmla="*/ 2 w 882"/>
                <a:gd name="T23" fmla="*/ 2 h 442"/>
                <a:gd name="T24" fmla="*/ 1 w 882"/>
                <a:gd name="T25" fmla="*/ 2 h 442"/>
                <a:gd name="T26" fmla="*/ 1 w 882"/>
                <a:gd name="T27" fmla="*/ 2 h 442"/>
                <a:gd name="T28" fmla="*/ 1 w 882"/>
                <a:gd name="T29" fmla="*/ 2 h 442"/>
                <a:gd name="T30" fmla="*/ 1 w 882"/>
                <a:gd name="T31" fmla="*/ 3 h 442"/>
                <a:gd name="T32" fmla="*/ 0 w 882"/>
                <a:gd name="T33" fmla="*/ 3 h 442"/>
                <a:gd name="T34" fmla="*/ 1 w 882"/>
                <a:gd name="T35" fmla="*/ 3 h 442"/>
                <a:gd name="T36" fmla="*/ 1 w 882"/>
                <a:gd name="T37" fmla="*/ 3 h 442"/>
                <a:gd name="T38" fmla="*/ 1 w 882"/>
                <a:gd name="T39" fmla="*/ 3 h 442"/>
                <a:gd name="T40" fmla="*/ 2 w 882"/>
                <a:gd name="T41" fmla="*/ 3 h 442"/>
                <a:gd name="T42" fmla="*/ 2 w 882"/>
                <a:gd name="T43" fmla="*/ 3 h 442"/>
                <a:gd name="T44" fmla="*/ 2 w 882"/>
                <a:gd name="T45" fmla="*/ 3 h 442"/>
                <a:gd name="T46" fmla="*/ 3 w 882"/>
                <a:gd name="T47" fmla="*/ 3 h 442"/>
                <a:gd name="T48" fmla="*/ 4 w 882"/>
                <a:gd name="T49" fmla="*/ 3 h 442"/>
                <a:gd name="T50" fmla="*/ 4 w 882"/>
                <a:gd name="T51" fmla="*/ 3 h 442"/>
                <a:gd name="T52" fmla="*/ 4 w 882"/>
                <a:gd name="T53" fmla="*/ 3 h 442"/>
                <a:gd name="T54" fmla="*/ 5 w 882"/>
                <a:gd name="T55" fmla="*/ 3 h 442"/>
                <a:gd name="T56" fmla="*/ 4 w 882"/>
                <a:gd name="T57" fmla="*/ 3 h 442"/>
                <a:gd name="T58" fmla="*/ 4 w 882"/>
                <a:gd name="T59" fmla="*/ 3 h 442"/>
                <a:gd name="T60" fmla="*/ 3 w 882"/>
                <a:gd name="T61" fmla="*/ 3 h 442"/>
                <a:gd name="T62" fmla="*/ 3 w 882"/>
                <a:gd name="T63" fmla="*/ 3 h 442"/>
                <a:gd name="T64" fmla="*/ 2 w 882"/>
                <a:gd name="T65" fmla="*/ 3 h 442"/>
                <a:gd name="T66" fmla="*/ 2 w 882"/>
                <a:gd name="T67" fmla="*/ 3 h 442"/>
                <a:gd name="T68" fmla="*/ 2 w 882"/>
                <a:gd name="T69" fmla="*/ 3 h 442"/>
                <a:gd name="T70" fmla="*/ 2 w 882"/>
                <a:gd name="T71" fmla="*/ 2 h 442"/>
                <a:gd name="T72" fmla="*/ 2 w 882"/>
                <a:gd name="T73" fmla="*/ 2 h 442"/>
                <a:gd name="T74" fmla="*/ 3 w 882"/>
                <a:gd name="T75" fmla="*/ 2 h 442"/>
                <a:gd name="T76" fmla="*/ 3 w 882"/>
                <a:gd name="T77" fmla="*/ 2 h 442"/>
                <a:gd name="T78" fmla="*/ 4 w 882"/>
                <a:gd name="T79" fmla="*/ 2 h 442"/>
                <a:gd name="T80" fmla="*/ 5 w 882"/>
                <a:gd name="T81" fmla="*/ 2 h 442"/>
                <a:gd name="T82" fmla="*/ 5 w 882"/>
                <a:gd name="T83" fmla="*/ 2 h 442"/>
                <a:gd name="T84" fmla="*/ 6 w 882"/>
                <a:gd name="T85" fmla="*/ 2 h 442"/>
                <a:gd name="T86" fmla="*/ 7 w 882"/>
                <a:gd name="T87" fmla="*/ 1 h 442"/>
                <a:gd name="T88" fmla="*/ 7 w 882"/>
                <a:gd name="T89" fmla="*/ 1 h 442"/>
                <a:gd name="T90" fmla="*/ 7 w 882"/>
                <a:gd name="T91" fmla="*/ 1 h 442"/>
                <a:gd name="T92" fmla="*/ 7 w 882"/>
                <a:gd name="T93" fmla="*/ 1 h 442"/>
                <a:gd name="T94" fmla="*/ 7 w 882"/>
                <a:gd name="T95" fmla="*/ 1 h 442"/>
                <a:gd name="T96" fmla="*/ 5 w 882"/>
                <a:gd name="T97" fmla="*/ 0 h 4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82"/>
                <a:gd name="T148" fmla="*/ 0 h 442"/>
                <a:gd name="T149" fmla="*/ 882 w 882"/>
                <a:gd name="T150" fmla="*/ 442 h 4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82" h="442">
                  <a:moveTo>
                    <a:pt x="632" y="0"/>
                  </a:moveTo>
                  <a:lnTo>
                    <a:pt x="646" y="4"/>
                  </a:lnTo>
                  <a:lnTo>
                    <a:pt x="665" y="12"/>
                  </a:lnTo>
                  <a:lnTo>
                    <a:pt x="683" y="23"/>
                  </a:lnTo>
                  <a:lnTo>
                    <a:pt x="699" y="37"/>
                  </a:lnTo>
                  <a:lnTo>
                    <a:pt x="706" y="52"/>
                  </a:lnTo>
                  <a:lnTo>
                    <a:pt x="703" y="67"/>
                  </a:lnTo>
                  <a:lnTo>
                    <a:pt x="682" y="80"/>
                  </a:lnTo>
                  <a:lnTo>
                    <a:pt x="641" y="91"/>
                  </a:lnTo>
                  <a:lnTo>
                    <a:pt x="613" y="96"/>
                  </a:lnTo>
                  <a:lnTo>
                    <a:pt x="585" y="99"/>
                  </a:lnTo>
                  <a:lnTo>
                    <a:pt x="555" y="104"/>
                  </a:lnTo>
                  <a:lnTo>
                    <a:pt x="524" y="107"/>
                  </a:lnTo>
                  <a:lnTo>
                    <a:pt x="493" y="111"/>
                  </a:lnTo>
                  <a:lnTo>
                    <a:pt x="460" y="114"/>
                  </a:lnTo>
                  <a:lnTo>
                    <a:pt x="427" y="118"/>
                  </a:lnTo>
                  <a:lnTo>
                    <a:pt x="394" y="121"/>
                  </a:lnTo>
                  <a:lnTo>
                    <a:pt x="361" y="126"/>
                  </a:lnTo>
                  <a:lnTo>
                    <a:pt x="328" y="130"/>
                  </a:lnTo>
                  <a:lnTo>
                    <a:pt x="295" y="135"/>
                  </a:lnTo>
                  <a:lnTo>
                    <a:pt x="263" y="141"/>
                  </a:lnTo>
                  <a:lnTo>
                    <a:pt x="232" y="146"/>
                  </a:lnTo>
                  <a:lnTo>
                    <a:pt x="200" y="153"/>
                  </a:lnTo>
                  <a:lnTo>
                    <a:pt x="172" y="161"/>
                  </a:lnTo>
                  <a:lnTo>
                    <a:pt x="143" y="170"/>
                  </a:lnTo>
                  <a:lnTo>
                    <a:pt x="116" y="181"/>
                  </a:lnTo>
                  <a:lnTo>
                    <a:pt x="91" y="194"/>
                  </a:lnTo>
                  <a:lnTo>
                    <a:pt x="69" y="207"/>
                  </a:lnTo>
                  <a:lnTo>
                    <a:pt x="48" y="223"/>
                  </a:lnTo>
                  <a:lnTo>
                    <a:pt x="32" y="241"/>
                  </a:lnTo>
                  <a:lnTo>
                    <a:pt x="18" y="259"/>
                  </a:lnTo>
                  <a:lnTo>
                    <a:pt x="8" y="278"/>
                  </a:lnTo>
                  <a:lnTo>
                    <a:pt x="1" y="297"/>
                  </a:lnTo>
                  <a:lnTo>
                    <a:pt x="0" y="317"/>
                  </a:lnTo>
                  <a:lnTo>
                    <a:pt x="2" y="336"/>
                  </a:lnTo>
                  <a:lnTo>
                    <a:pt x="10" y="356"/>
                  </a:lnTo>
                  <a:lnTo>
                    <a:pt x="23" y="374"/>
                  </a:lnTo>
                  <a:lnTo>
                    <a:pt x="41" y="393"/>
                  </a:lnTo>
                  <a:lnTo>
                    <a:pt x="67" y="411"/>
                  </a:lnTo>
                  <a:lnTo>
                    <a:pt x="98" y="427"/>
                  </a:lnTo>
                  <a:lnTo>
                    <a:pt x="136" y="442"/>
                  </a:lnTo>
                  <a:lnTo>
                    <a:pt x="151" y="442"/>
                  </a:lnTo>
                  <a:lnTo>
                    <a:pt x="170" y="442"/>
                  </a:lnTo>
                  <a:lnTo>
                    <a:pt x="196" y="442"/>
                  </a:lnTo>
                  <a:lnTo>
                    <a:pt x="223" y="442"/>
                  </a:lnTo>
                  <a:lnTo>
                    <a:pt x="256" y="442"/>
                  </a:lnTo>
                  <a:lnTo>
                    <a:pt x="288" y="442"/>
                  </a:lnTo>
                  <a:lnTo>
                    <a:pt x="323" y="442"/>
                  </a:lnTo>
                  <a:lnTo>
                    <a:pt x="357" y="442"/>
                  </a:lnTo>
                  <a:lnTo>
                    <a:pt x="392" y="442"/>
                  </a:lnTo>
                  <a:lnTo>
                    <a:pt x="424" y="442"/>
                  </a:lnTo>
                  <a:lnTo>
                    <a:pt x="454" y="442"/>
                  </a:lnTo>
                  <a:lnTo>
                    <a:pt x="480" y="442"/>
                  </a:lnTo>
                  <a:lnTo>
                    <a:pt x="502" y="442"/>
                  </a:lnTo>
                  <a:lnTo>
                    <a:pt x="518" y="442"/>
                  </a:lnTo>
                  <a:lnTo>
                    <a:pt x="530" y="442"/>
                  </a:lnTo>
                  <a:lnTo>
                    <a:pt x="533" y="442"/>
                  </a:lnTo>
                  <a:lnTo>
                    <a:pt x="505" y="436"/>
                  </a:lnTo>
                  <a:lnTo>
                    <a:pt x="471" y="429"/>
                  </a:lnTo>
                  <a:lnTo>
                    <a:pt x="437" y="422"/>
                  </a:lnTo>
                  <a:lnTo>
                    <a:pt x="400" y="413"/>
                  </a:lnTo>
                  <a:lnTo>
                    <a:pt x="363" y="404"/>
                  </a:lnTo>
                  <a:lnTo>
                    <a:pt x="327" y="393"/>
                  </a:lnTo>
                  <a:lnTo>
                    <a:pt x="293" y="381"/>
                  </a:lnTo>
                  <a:lnTo>
                    <a:pt x="262" y="367"/>
                  </a:lnTo>
                  <a:lnTo>
                    <a:pt x="234" y="353"/>
                  </a:lnTo>
                  <a:lnTo>
                    <a:pt x="211" y="338"/>
                  </a:lnTo>
                  <a:lnTo>
                    <a:pt x="194" y="321"/>
                  </a:lnTo>
                  <a:lnTo>
                    <a:pt x="182" y="303"/>
                  </a:lnTo>
                  <a:lnTo>
                    <a:pt x="180" y="284"/>
                  </a:lnTo>
                  <a:lnTo>
                    <a:pt x="185" y="264"/>
                  </a:lnTo>
                  <a:lnTo>
                    <a:pt x="202" y="241"/>
                  </a:lnTo>
                  <a:lnTo>
                    <a:pt x="228" y="218"/>
                  </a:lnTo>
                  <a:lnTo>
                    <a:pt x="247" y="207"/>
                  </a:lnTo>
                  <a:lnTo>
                    <a:pt x="272" y="198"/>
                  </a:lnTo>
                  <a:lnTo>
                    <a:pt x="302" y="191"/>
                  </a:lnTo>
                  <a:lnTo>
                    <a:pt x="335" y="184"/>
                  </a:lnTo>
                  <a:lnTo>
                    <a:pt x="373" y="180"/>
                  </a:lnTo>
                  <a:lnTo>
                    <a:pt x="414" y="174"/>
                  </a:lnTo>
                  <a:lnTo>
                    <a:pt x="456" y="170"/>
                  </a:lnTo>
                  <a:lnTo>
                    <a:pt x="500" y="166"/>
                  </a:lnTo>
                  <a:lnTo>
                    <a:pt x="545" y="162"/>
                  </a:lnTo>
                  <a:lnTo>
                    <a:pt x="589" y="158"/>
                  </a:lnTo>
                  <a:lnTo>
                    <a:pt x="631" y="153"/>
                  </a:lnTo>
                  <a:lnTo>
                    <a:pt x="673" y="147"/>
                  </a:lnTo>
                  <a:lnTo>
                    <a:pt x="712" y="142"/>
                  </a:lnTo>
                  <a:lnTo>
                    <a:pt x="747" y="134"/>
                  </a:lnTo>
                  <a:lnTo>
                    <a:pt x="778" y="124"/>
                  </a:lnTo>
                  <a:lnTo>
                    <a:pt x="804" y="114"/>
                  </a:lnTo>
                  <a:lnTo>
                    <a:pt x="843" y="92"/>
                  </a:lnTo>
                  <a:lnTo>
                    <a:pt x="868" y="72"/>
                  </a:lnTo>
                  <a:lnTo>
                    <a:pt x="880" y="53"/>
                  </a:lnTo>
                  <a:lnTo>
                    <a:pt x="882" y="37"/>
                  </a:lnTo>
                  <a:lnTo>
                    <a:pt x="880" y="23"/>
                  </a:lnTo>
                  <a:lnTo>
                    <a:pt x="873" y="13"/>
                  </a:lnTo>
                  <a:lnTo>
                    <a:pt x="866" y="5"/>
                  </a:lnTo>
                  <a:lnTo>
                    <a:pt x="861" y="0"/>
                  </a:lnTo>
                  <a:lnTo>
                    <a:pt x="6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7" name="Freeform 103"/>
            <p:cNvSpPr/>
            <p:nvPr/>
          </p:nvSpPr>
          <p:spPr bwMode="auto">
            <a:xfrm>
              <a:off x="3389" y="1712"/>
              <a:ext cx="45" cy="170"/>
            </a:xfrm>
            <a:custGeom>
              <a:avLst/>
              <a:gdLst>
                <a:gd name="T0" fmla="*/ 0 w 91"/>
                <a:gd name="T1" fmla="*/ 3 h 338"/>
                <a:gd name="T2" fmla="*/ 0 w 91"/>
                <a:gd name="T3" fmla="*/ 3 h 338"/>
                <a:gd name="T4" fmla="*/ 0 w 91"/>
                <a:gd name="T5" fmla="*/ 3 h 338"/>
                <a:gd name="T6" fmla="*/ 0 w 91"/>
                <a:gd name="T7" fmla="*/ 2 h 338"/>
                <a:gd name="T8" fmla="*/ 0 w 91"/>
                <a:gd name="T9" fmla="*/ 1 h 338"/>
                <a:gd name="T10" fmla="*/ 0 w 91"/>
                <a:gd name="T11" fmla="*/ 1 h 338"/>
                <a:gd name="T12" fmla="*/ 0 w 91"/>
                <a:gd name="T13" fmla="*/ 1 h 338"/>
                <a:gd name="T14" fmla="*/ 0 w 91"/>
                <a:gd name="T15" fmla="*/ 0 h 338"/>
                <a:gd name="T16" fmla="*/ 0 w 91"/>
                <a:gd name="T17" fmla="*/ 1 h 338"/>
                <a:gd name="T18" fmla="*/ 0 w 91"/>
                <a:gd name="T19" fmla="*/ 1 h 338"/>
                <a:gd name="T20" fmla="*/ 0 w 91"/>
                <a:gd name="T21" fmla="*/ 1 h 338"/>
                <a:gd name="T22" fmla="*/ 0 w 91"/>
                <a:gd name="T23" fmla="*/ 3 h 338"/>
                <a:gd name="T24" fmla="*/ 0 w 91"/>
                <a:gd name="T25" fmla="*/ 3 h 338"/>
                <a:gd name="T26" fmla="*/ 0 w 91"/>
                <a:gd name="T27" fmla="*/ 3 h 338"/>
                <a:gd name="T28" fmla="*/ 0 w 91"/>
                <a:gd name="T29" fmla="*/ 1 h 338"/>
                <a:gd name="T30" fmla="*/ 0 w 91"/>
                <a:gd name="T31" fmla="*/ 1 h 338"/>
                <a:gd name="T32" fmla="*/ 0 w 91"/>
                <a:gd name="T33" fmla="*/ 3 h 3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1"/>
                <a:gd name="T52" fmla="*/ 0 h 338"/>
                <a:gd name="T53" fmla="*/ 91 w 91"/>
                <a:gd name="T54" fmla="*/ 338 h 3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1" h="338">
                  <a:moveTo>
                    <a:pt x="7" y="338"/>
                  </a:moveTo>
                  <a:lnTo>
                    <a:pt x="4" y="338"/>
                  </a:lnTo>
                  <a:lnTo>
                    <a:pt x="0" y="335"/>
                  </a:lnTo>
                  <a:lnTo>
                    <a:pt x="4" y="145"/>
                  </a:lnTo>
                  <a:lnTo>
                    <a:pt x="5" y="7"/>
                  </a:lnTo>
                  <a:lnTo>
                    <a:pt x="3" y="4"/>
                  </a:lnTo>
                  <a:lnTo>
                    <a:pt x="3" y="2"/>
                  </a:lnTo>
                  <a:lnTo>
                    <a:pt x="59" y="0"/>
                  </a:lnTo>
                  <a:lnTo>
                    <a:pt x="66" y="7"/>
                  </a:lnTo>
                  <a:lnTo>
                    <a:pt x="67" y="10"/>
                  </a:lnTo>
                  <a:lnTo>
                    <a:pt x="65" y="10"/>
                  </a:lnTo>
                  <a:lnTo>
                    <a:pt x="91" y="335"/>
                  </a:lnTo>
                  <a:lnTo>
                    <a:pt x="87" y="335"/>
                  </a:lnTo>
                  <a:lnTo>
                    <a:pt x="82" y="332"/>
                  </a:lnTo>
                  <a:lnTo>
                    <a:pt x="58" y="11"/>
                  </a:lnTo>
                  <a:lnTo>
                    <a:pt x="15" y="13"/>
                  </a:lnTo>
                  <a:lnTo>
                    <a:pt x="7" y="338"/>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8" name="Freeform 104"/>
            <p:cNvSpPr/>
            <p:nvPr/>
          </p:nvSpPr>
          <p:spPr bwMode="auto">
            <a:xfrm>
              <a:off x="3394" y="1726"/>
              <a:ext cx="26" cy="5"/>
            </a:xfrm>
            <a:custGeom>
              <a:avLst/>
              <a:gdLst>
                <a:gd name="T0" fmla="*/ 1 w 51"/>
                <a:gd name="T1" fmla="*/ 0 h 10"/>
                <a:gd name="T2" fmla="*/ 1 w 51"/>
                <a:gd name="T3" fmla="*/ 1 h 10"/>
                <a:gd name="T4" fmla="*/ 0 w 51"/>
                <a:gd name="T5" fmla="*/ 1 h 10"/>
                <a:gd name="T6" fmla="*/ 1 w 51"/>
                <a:gd name="T7" fmla="*/ 1 h 10"/>
                <a:gd name="T8" fmla="*/ 1 w 51"/>
                <a:gd name="T9" fmla="*/ 0 h 10"/>
                <a:gd name="T10" fmla="*/ 0 60000 65536"/>
                <a:gd name="T11" fmla="*/ 0 60000 65536"/>
                <a:gd name="T12" fmla="*/ 0 60000 65536"/>
                <a:gd name="T13" fmla="*/ 0 60000 65536"/>
                <a:gd name="T14" fmla="*/ 0 60000 65536"/>
                <a:gd name="T15" fmla="*/ 0 w 51"/>
                <a:gd name="T16" fmla="*/ 0 h 10"/>
                <a:gd name="T17" fmla="*/ 51 w 51"/>
                <a:gd name="T18" fmla="*/ 10 h 10"/>
              </a:gdLst>
              <a:ahLst/>
              <a:cxnLst>
                <a:cxn ang="T10">
                  <a:pos x="T0" y="T1"/>
                </a:cxn>
                <a:cxn ang="T11">
                  <a:pos x="T2" y="T3"/>
                </a:cxn>
                <a:cxn ang="T12">
                  <a:pos x="T4" y="T5"/>
                </a:cxn>
                <a:cxn ang="T13">
                  <a:pos x="T6" y="T7"/>
                </a:cxn>
                <a:cxn ang="T14">
                  <a:pos x="T8" y="T9"/>
                </a:cxn>
              </a:cxnLst>
              <a:rect l="T15" t="T16" r="T17" b="T18"/>
              <a:pathLst>
                <a:path w="51" h="10">
                  <a:moveTo>
                    <a:pt x="49" y="0"/>
                  </a:moveTo>
                  <a:lnTo>
                    <a:pt x="1" y="2"/>
                  </a:lnTo>
                  <a:lnTo>
                    <a:pt x="0" y="10"/>
                  </a:lnTo>
                  <a:lnTo>
                    <a:pt x="51" y="9"/>
                  </a:lnTo>
                  <a:lnTo>
                    <a:pt x="49" y="0"/>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69" name="Freeform 105"/>
            <p:cNvSpPr/>
            <p:nvPr/>
          </p:nvSpPr>
          <p:spPr bwMode="auto">
            <a:xfrm>
              <a:off x="3394" y="1748"/>
              <a:ext cx="27" cy="4"/>
            </a:xfrm>
            <a:custGeom>
              <a:avLst/>
              <a:gdLst>
                <a:gd name="T0" fmla="*/ 1 w 53"/>
                <a:gd name="T1" fmla="*/ 0 h 9"/>
                <a:gd name="T2" fmla="*/ 1 w 53"/>
                <a:gd name="T3" fmla="*/ 0 h 9"/>
                <a:gd name="T4" fmla="*/ 0 w 53"/>
                <a:gd name="T5" fmla="*/ 0 h 9"/>
                <a:gd name="T6" fmla="*/ 1 w 53"/>
                <a:gd name="T7" fmla="*/ 0 h 9"/>
                <a:gd name="T8" fmla="*/ 1 w 53"/>
                <a:gd name="T9" fmla="*/ 0 h 9"/>
                <a:gd name="T10" fmla="*/ 0 60000 65536"/>
                <a:gd name="T11" fmla="*/ 0 60000 65536"/>
                <a:gd name="T12" fmla="*/ 0 60000 65536"/>
                <a:gd name="T13" fmla="*/ 0 60000 65536"/>
                <a:gd name="T14" fmla="*/ 0 60000 65536"/>
                <a:gd name="T15" fmla="*/ 0 w 53"/>
                <a:gd name="T16" fmla="*/ 0 h 9"/>
                <a:gd name="T17" fmla="*/ 53 w 53"/>
                <a:gd name="T18" fmla="*/ 9 h 9"/>
              </a:gdLst>
              <a:ahLst/>
              <a:cxnLst>
                <a:cxn ang="T10">
                  <a:pos x="T0" y="T1"/>
                </a:cxn>
                <a:cxn ang="T11">
                  <a:pos x="T2" y="T3"/>
                </a:cxn>
                <a:cxn ang="T12">
                  <a:pos x="T4" y="T5"/>
                </a:cxn>
                <a:cxn ang="T13">
                  <a:pos x="T6" y="T7"/>
                </a:cxn>
                <a:cxn ang="T14">
                  <a:pos x="T8" y="T9"/>
                </a:cxn>
              </a:cxnLst>
              <a:rect l="T15" t="T16" r="T17" b="T18"/>
              <a:pathLst>
                <a:path w="53" h="9">
                  <a:moveTo>
                    <a:pt x="52" y="0"/>
                  </a:moveTo>
                  <a:lnTo>
                    <a:pt x="1" y="1"/>
                  </a:lnTo>
                  <a:lnTo>
                    <a:pt x="0" y="9"/>
                  </a:lnTo>
                  <a:lnTo>
                    <a:pt x="53" y="8"/>
                  </a:lnTo>
                  <a:lnTo>
                    <a:pt x="52" y="0"/>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0" name="Freeform 106"/>
            <p:cNvSpPr/>
            <p:nvPr/>
          </p:nvSpPr>
          <p:spPr bwMode="auto">
            <a:xfrm>
              <a:off x="3394" y="1742"/>
              <a:ext cx="27" cy="3"/>
            </a:xfrm>
            <a:custGeom>
              <a:avLst/>
              <a:gdLst>
                <a:gd name="T0" fmla="*/ 1 w 53"/>
                <a:gd name="T1" fmla="*/ 0 h 4"/>
                <a:gd name="T2" fmla="*/ 1 w 53"/>
                <a:gd name="T3" fmla="*/ 1 h 4"/>
                <a:gd name="T4" fmla="*/ 0 w 53"/>
                <a:gd name="T5" fmla="*/ 2 h 4"/>
                <a:gd name="T6" fmla="*/ 1 w 53"/>
                <a:gd name="T7" fmla="*/ 2 h 4"/>
                <a:gd name="T8" fmla="*/ 1 w 53"/>
                <a:gd name="T9" fmla="*/ 0 h 4"/>
                <a:gd name="T10" fmla="*/ 0 60000 65536"/>
                <a:gd name="T11" fmla="*/ 0 60000 65536"/>
                <a:gd name="T12" fmla="*/ 0 60000 65536"/>
                <a:gd name="T13" fmla="*/ 0 60000 65536"/>
                <a:gd name="T14" fmla="*/ 0 60000 65536"/>
                <a:gd name="T15" fmla="*/ 0 w 53"/>
                <a:gd name="T16" fmla="*/ 0 h 4"/>
                <a:gd name="T17" fmla="*/ 53 w 53"/>
                <a:gd name="T18" fmla="*/ 4 h 4"/>
              </a:gdLst>
              <a:ahLst/>
              <a:cxnLst>
                <a:cxn ang="T10">
                  <a:pos x="T0" y="T1"/>
                </a:cxn>
                <a:cxn ang="T11">
                  <a:pos x="T2" y="T3"/>
                </a:cxn>
                <a:cxn ang="T12">
                  <a:pos x="T4" y="T5"/>
                </a:cxn>
                <a:cxn ang="T13">
                  <a:pos x="T6" y="T7"/>
                </a:cxn>
                <a:cxn ang="T14">
                  <a:pos x="T8" y="T9"/>
                </a:cxn>
              </a:cxnLst>
              <a:rect l="T15" t="T16" r="T17" b="T18"/>
              <a:pathLst>
                <a:path w="53" h="4">
                  <a:moveTo>
                    <a:pt x="52" y="0"/>
                  </a:moveTo>
                  <a:lnTo>
                    <a:pt x="1" y="1"/>
                  </a:lnTo>
                  <a:lnTo>
                    <a:pt x="0" y="4"/>
                  </a:lnTo>
                  <a:lnTo>
                    <a:pt x="53" y="3"/>
                  </a:lnTo>
                  <a:lnTo>
                    <a:pt x="52" y="0"/>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1" name="Freeform 107"/>
            <p:cNvSpPr/>
            <p:nvPr/>
          </p:nvSpPr>
          <p:spPr bwMode="auto">
            <a:xfrm>
              <a:off x="3394" y="1772"/>
              <a:ext cx="29" cy="5"/>
            </a:xfrm>
            <a:custGeom>
              <a:avLst/>
              <a:gdLst>
                <a:gd name="T0" fmla="*/ 1 w 58"/>
                <a:gd name="T1" fmla="*/ 0 h 10"/>
                <a:gd name="T2" fmla="*/ 1 w 58"/>
                <a:gd name="T3" fmla="*/ 1 h 10"/>
                <a:gd name="T4" fmla="*/ 0 w 58"/>
                <a:gd name="T5" fmla="*/ 1 h 10"/>
                <a:gd name="T6" fmla="*/ 1 w 58"/>
                <a:gd name="T7" fmla="*/ 1 h 10"/>
                <a:gd name="T8" fmla="*/ 1 w 58"/>
                <a:gd name="T9" fmla="*/ 0 h 10"/>
                <a:gd name="T10" fmla="*/ 0 60000 65536"/>
                <a:gd name="T11" fmla="*/ 0 60000 65536"/>
                <a:gd name="T12" fmla="*/ 0 60000 65536"/>
                <a:gd name="T13" fmla="*/ 0 60000 65536"/>
                <a:gd name="T14" fmla="*/ 0 60000 65536"/>
                <a:gd name="T15" fmla="*/ 0 w 58"/>
                <a:gd name="T16" fmla="*/ 0 h 10"/>
                <a:gd name="T17" fmla="*/ 58 w 58"/>
                <a:gd name="T18" fmla="*/ 10 h 10"/>
              </a:gdLst>
              <a:ahLst/>
              <a:cxnLst>
                <a:cxn ang="T10">
                  <a:pos x="T0" y="T1"/>
                </a:cxn>
                <a:cxn ang="T11">
                  <a:pos x="T2" y="T3"/>
                </a:cxn>
                <a:cxn ang="T12">
                  <a:pos x="T4" y="T5"/>
                </a:cxn>
                <a:cxn ang="T13">
                  <a:pos x="T6" y="T7"/>
                </a:cxn>
                <a:cxn ang="T14">
                  <a:pos x="T8" y="T9"/>
                </a:cxn>
              </a:cxnLst>
              <a:rect l="T15" t="T16" r="T17" b="T18"/>
              <a:pathLst>
                <a:path w="58" h="10">
                  <a:moveTo>
                    <a:pt x="57" y="0"/>
                  </a:moveTo>
                  <a:lnTo>
                    <a:pt x="1" y="2"/>
                  </a:lnTo>
                  <a:lnTo>
                    <a:pt x="0" y="10"/>
                  </a:lnTo>
                  <a:lnTo>
                    <a:pt x="58" y="8"/>
                  </a:lnTo>
                  <a:lnTo>
                    <a:pt x="57" y="0"/>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2" name="Freeform 108"/>
            <p:cNvSpPr/>
            <p:nvPr/>
          </p:nvSpPr>
          <p:spPr bwMode="auto">
            <a:xfrm>
              <a:off x="3394" y="1767"/>
              <a:ext cx="29" cy="3"/>
            </a:xfrm>
            <a:custGeom>
              <a:avLst/>
              <a:gdLst>
                <a:gd name="T0" fmla="*/ 1 w 57"/>
                <a:gd name="T1" fmla="*/ 0 h 6"/>
                <a:gd name="T2" fmla="*/ 1 w 57"/>
                <a:gd name="T3" fmla="*/ 1 h 6"/>
                <a:gd name="T4" fmla="*/ 0 w 57"/>
                <a:gd name="T5" fmla="*/ 1 h 6"/>
                <a:gd name="T6" fmla="*/ 1 w 57"/>
                <a:gd name="T7" fmla="*/ 1 h 6"/>
                <a:gd name="T8" fmla="*/ 1 w 57"/>
                <a:gd name="T9" fmla="*/ 0 h 6"/>
                <a:gd name="T10" fmla="*/ 0 60000 65536"/>
                <a:gd name="T11" fmla="*/ 0 60000 65536"/>
                <a:gd name="T12" fmla="*/ 0 60000 65536"/>
                <a:gd name="T13" fmla="*/ 0 60000 65536"/>
                <a:gd name="T14" fmla="*/ 0 60000 65536"/>
                <a:gd name="T15" fmla="*/ 0 w 57"/>
                <a:gd name="T16" fmla="*/ 0 h 6"/>
                <a:gd name="T17" fmla="*/ 57 w 57"/>
                <a:gd name="T18" fmla="*/ 6 h 6"/>
              </a:gdLst>
              <a:ahLst/>
              <a:cxnLst>
                <a:cxn ang="T10">
                  <a:pos x="T0" y="T1"/>
                </a:cxn>
                <a:cxn ang="T11">
                  <a:pos x="T2" y="T3"/>
                </a:cxn>
                <a:cxn ang="T12">
                  <a:pos x="T4" y="T5"/>
                </a:cxn>
                <a:cxn ang="T13">
                  <a:pos x="T6" y="T7"/>
                </a:cxn>
                <a:cxn ang="T14">
                  <a:pos x="T8" y="T9"/>
                </a:cxn>
              </a:cxnLst>
              <a:rect l="T15" t="T16" r="T17" b="T18"/>
              <a:pathLst>
                <a:path w="57" h="6">
                  <a:moveTo>
                    <a:pt x="57" y="0"/>
                  </a:moveTo>
                  <a:lnTo>
                    <a:pt x="1" y="2"/>
                  </a:lnTo>
                  <a:lnTo>
                    <a:pt x="0" y="6"/>
                  </a:lnTo>
                  <a:lnTo>
                    <a:pt x="57" y="4"/>
                  </a:lnTo>
                  <a:lnTo>
                    <a:pt x="57" y="0"/>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3" name="Freeform 109"/>
            <p:cNvSpPr/>
            <p:nvPr/>
          </p:nvSpPr>
          <p:spPr bwMode="auto">
            <a:xfrm>
              <a:off x="2528" y="1473"/>
              <a:ext cx="304" cy="444"/>
            </a:xfrm>
            <a:custGeom>
              <a:avLst/>
              <a:gdLst>
                <a:gd name="T0" fmla="*/ 5 w 607"/>
                <a:gd name="T1" fmla="*/ 3 h 888"/>
                <a:gd name="T2" fmla="*/ 4 w 607"/>
                <a:gd name="T3" fmla="*/ 3 h 888"/>
                <a:gd name="T4" fmla="*/ 4 w 607"/>
                <a:gd name="T5" fmla="*/ 5 h 888"/>
                <a:gd name="T6" fmla="*/ 3 w 607"/>
                <a:gd name="T7" fmla="*/ 7 h 888"/>
                <a:gd name="T8" fmla="*/ 3 w 607"/>
                <a:gd name="T9" fmla="*/ 7 h 888"/>
                <a:gd name="T10" fmla="*/ 3 w 607"/>
                <a:gd name="T11" fmla="*/ 6 h 888"/>
                <a:gd name="T12" fmla="*/ 2 w 607"/>
                <a:gd name="T13" fmla="*/ 4 h 888"/>
                <a:gd name="T14" fmla="*/ 1 w 607"/>
                <a:gd name="T15" fmla="*/ 3 h 888"/>
                <a:gd name="T16" fmla="*/ 1 w 607"/>
                <a:gd name="T17" fmla="*/ 3 h 888"/>
                <a:gd name="T18" fmla="*/ 1 w 607"/>
                <a:gd name="T19" fmla="*/ 3 h 888"/>
                <a:gd name="T20" fmla="*/ 2 w 607"/>
                <a:gd name="T21" fmla="*/ 3 h 888"/>
                <a:gd name="T22" fmla="*/ 2 w 607"/>
                <a:gd name="T23" fmla="*/ 4 h 888"/>
                <a:gd name="T24" fmla="*/ 3 w 607"/>
                <a:gd name="T25" fmla="*/ 5 h 888"/>
                <a:gd name="T26" fmla="*/ 3 w 607"/>
                <a:gd name="T27" fmla="*/ 3 h 888"/>
                <a:gd name="T28" fmla="*/ 2 w 607"/>
                <a:gd name="T29" fmla="*/ 3 h 888"/>
                <a:gd name="T30" fmla="*/ 2 w 607"/>
                <a:gd name="T31" fmla="*/ 2 h 888"/>
                <a:gd name="T32" fmla="*/ 2 w 607"/>
                <a:gd name="T33" fmla="*/ 2 h 888"/>
                <a:gd name="T34" fmla="*/ 2 w 607"/>
                <a:gd name="T35" fmla="*/ 2 h 888"/>
                <a:gd name="T36" fmla="*/ 2 w 607"/>
                <a:gd name="T37" fmla="*/ 2 h 888"/>
                <a:gd name="T38" fmla="*/ 2 w 607"/>
                <a:gd name="T39" fmla="*/ 1 h 888"/>
                <a:gd name="T40" fmla="*/ 2 w 607"/>
                <a:gd name="T41" fmla="*/ 1 h 888"/>
                <a:gd name="T42" fmla="*/ 2 w 607"/>
                <a:gd name="T43" fmla="*/ 2 h 888"/>
                <a:gd name="T44" fmla="*/ 2 w 607"/>
                <a:gd name="T45" fmla="*/ 3 h 888"/>
                <a:gd name="T46" fmla="*/ 3 w 607"/>
                <a:gd name="T47" fmla="*/ 5 h 888"/>
                <a:gd name="T48" fmla="*/ 3 w 607"/>
                <a:gd name="T49" fmla="*/ 5 h 888"/>
                <a:gd name="T50" fmla="*/ 3 w 607"/>
                <a:gd name="T51" fmla="*/ 3 h 888"/>
                <a:gd name="T52" fmla="*/ 3 w 607"/>
                <a:gd name="T53" fmla="*/ 2 h 888"/>
                <a:gd name="T54" fmla="*/ 3 w 607"/>
                <a:gd name="T55" fmla="*/ 1 h 888"/>
                <a:gd name="T56" fmla="*/ 3 w 607"/>
                <a:gd name="T57" fmla="*/ 1 h 888"/>
                <a:gd name="T58" fmla="*/ 3 w 607"/>
                <a:gd name="T59" fmla="*/ 2 h 888"/>
                <a:gd name="T60" fmla="*/ 4 w 607"/>
                <a:gd name="T61" fmla="*/ 2 h 888"/>
                <a:gd name="T62" fmla="*/ 4 w 607"/>
                <a:gd name="T63" fmla="*/ 1 h 888"/>
                <a:gd name="T64" fmla="*/ 4 w 607"/>
                <a:gd name="T65" fmla="*/ 1 h 888"/>
                <a:gd name="T66" fmla="*/ 4 w 607"/>
                <a:gd name="T67" fmla="*/ 3 h 888"/>
                <a:gd name="T68" fmla="*/ 3 w 607"/>
                <a:gd name="T69" fmla="*/ 3 h 888"/>
                <a:gd name="T70" fmla="*/ 4 w 607"/>
                <a:gd name="T71" fmla="*/ 3 h 888"/>
                <a:gd name="T72" fmla="*/ 4 w 607"/>
                <a:gd name="T73" fmla="*/ 2 h 888"/>
                <a:gd name="T74" fmla="*/ 4 w 607"/>
                <a:gd name="T75" fmla="*/ 2 h 888"/>
                <a:gd name="T76" fmla="*/ 5 w 607"/>
                <a:gd name="T77" fmla="*/ 2 h 888"/>
                <a:gd name="T78" fmla="*/ 5 w 607"/>
                <a:gd name="T79" fmla="*/ 2 h 888"/>
                <a:gd name="T80" fmla="*/ 5 w 607"/>
                <a:gd name="T81" fmla="*/ 2 h 888"/>
                <a:gd name="T82" fmla="*/ 5 w 607"/>
                <a:gd name="T83" fmla="*/ 2 h 888"/>
                <a:gd name="T84" fmla="*/ 4 w 607"/>
                <a:gd name="T85" fmla="*/ 3 h 888"/>
                <a:gd name="T86" fmla="*/ 4 w 607"/>
                <a:gd name="T87" fmla="*/ 3 h 888"/>
                <a:gd name="T88" fmla="*/ 4 w 607"/>
                <a:gd name="T89" fmla="*/ 3 h 888"/>
                <a:gd name="T90" fmla="*/ 3 w 607"/>
                <a:gd name="T91" fmla="*/ 3 h 888"/>
                <a:gd name="T92" fmla="*/ 4 w 607"/>
                <a:gd name="T93" fmla="*/ 4 h 888"/>
                <a:gd name="T94" fmla="*/ 4 w 607"/>
                <a:gd name="T95" fmla="*/ 3 h 888"/>
                <a:gd name="T96" fmla="*/ 4 w 607"/>
                <a:gd name="T97" fmla="*/ 3 h 888"/>
                <a:gd name="T98" fmla="*/ 4 w 607"/>
                <a:gd name="T99" fmla="*/ 3 h 888"/>
                <a:gd name="T100" fmla="*/ 4 w 607"/>
                <a:gd name="T101" fmla="*/ 3 h 888"/>
                <a:gd name="T102" fmla="*/ 5 w 607"/>
                <a:gd name="T103" fmla="*/ 3 h 8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7"/>
                <a:gd name="T157" fmla="*/ 0 h 888"/>
                <a:gd name="T158" fmla="*/ 607 w 607"/>
                <a:gd name="T159" fmla="*/ 888 h 8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7" h="888">
                  <a:moveTo>
                    <a:pt x="607" y="380"/>
                  </a:moveTo>
                  <a:lnTo>
                    <a:pt x="592" y="383"/>
                  </a:lnTo>
                  <a:lnTo>
                    <a:pt x="575" y="388"/>
                  </a:lnTo>
                  <a:lnTo>
                    <a:pt x="555" y="391"/>
                  </a:lnTo>
                  <a:lnTo>
                    <a:pt x="535" y="398"/>
                  </a:lnTo>
                  <a:lnTo>
                    <a:pt x="514" y="406"/>
                  </a:lnTo>
                  <a:lnTo>
                    <a:pt x="492" y="418"/>
                  </a:lnTo>
                  <a:lnTo>
                    <a:pt x="469" y="434"/>
                  </a:lnTo>
                  <a:lnTo>
                    <a:pt x="447" y="455"/>
                  </a:lnTo>
                  <a:lnTo>
                    <a:pt x="426" y="480"/>
                  </a:lnTo>
                  <a:lnTo>
                    <a:pt x="407" y="513"/>
                  </a:lnTo>
                  <a:lnTo>
                    <a:pt x="390" y="553"/>
                  </a:lnTo>
                  <a:lnTo>
                    <a:pt x="373" y="601"/>
                  </a:lnTo>
                  <a:lnTo>
                    <a:pt x="361" y="657"/>
                  </a:lnTo>
                  <a:lnTo>
                    <a:pt x="350" y="724"/>
                  </a:lnTo>
                  <a:lnTo>
                    <a:pt x="345" y="800"/>
                  </a:lnTo>
                  <a:lnTo>
                    <a:pt x="342" y="888"/>
                  </a:lnTo>
                  <a:lnTo>
                    <a:pt x="308" y="888"/>
                  </a:lnTo>
                  <a:lnTo>
                    <a:pt x="308" y="855"/>
                  </a:lnTo>
                  <a:lnTo>
                    <a:pt x="308" y="818"/>
                  </a:lnTo>
                  <a:lnTo>
                    <a:pt x="308" y="781"/>
                  </a:lnTo>
                  <a:lnTo>
                    <a:pt x="307" y="742"/>
                  </a:lnTo>
                  <a:lnTo>
                    <a:pt x="303" y="703"/>
                  </a:lnTo>
                  <a:lnTo>
                    <a:pt x="299" y="663"/>
                  </a:lnTo>
                  <a:lnTo>
                    <a:pt x="290" y="623"/>
                  </a:lnTo>
                  <a:lnTo>
                    <a:pt x="279" y="582"/>
                  </a:lnTo>
                  <a:lnTo>
                    <a:pt x="264" y="543"/>
                  </a:lnTo>
                  <a:lnTo>
                    <a:pt x="243" y="506"/>
                  </a:lnTo>
                  <a:lnTo>
                    <a:pt x="219" y="471"/>
                  </a:lnTo>
                  <a:lnTo>
                    <a:pt x="189" y="436"/>
                  </a:lnTo>
                  <a:lnTo>
                    <a:pt x="152" y="405"/>
                  </a:lnTo>
                  <a:lnTo>
                    <a:pt x="108" y="376"/>
                  </a:lnTo>
                  <a:lnTo>
                    <a:pt x="59" y="351"/>
                  </a:lnTo>
                  <a:lnTo>
                    <a:pt x="0" y="330"/>
                  </a:lnTo>
                  <a:lnTo>
                    <a:pt x="11" y="333"/>
                  </a:lnTo>
                  <a:lnTo>
                    <a:pt x="23" y="336"/>
                  </a:lnTo>
                  <a:lnTo>
                    <a:pt x="37" y="340"/>
                  </a:lnTo>
                  <a:lnTo>
                    <a:pt x="54" y="344"/>
                  </a:lnTo>
                  <a:lnTo>
                    <a:pt x="72" y="351"/>
                  </a:lnTo>
                  <a:lnTo>
                    <a:pt x="91" y="359"/>
                  </a:lnTo>
                  <a:lnTo>
                    <a:pt x="111" y="368"/>
                  </a:lnTo>
                  <a:lnTo>
                    <a:pt x="131" y="379"/>
                  </a:lnTo>
                  <a:lnTo>
                    <a:pt x="152" y="393"/>
                  </a:lnTo>
                  <a:lnTo>
                    <a:pt x="173" y="409"/>
                  </a:lnTo>
                  <a:lnTo>
                    <a:pt x="194" y="427"/>
                  </a:lnTo>
                  <a:lnTo>
                    <a:pt x="214" y="448"/>
                  </a:lnTo>
                  <a:lnTo>
                    <a:pt x="234" y="472"/>
                  </a:lnTo>
                  <a:lnTo>
                    <a:pt x="254" y="498"/>
                  </a:lnTo>
                  <a:lnTo>
                    <a:pt x="271" y="528"/>
                  </a:lnTo>
                  <a:lnTo>
                    <a:pt x="287" y="563"/>
                  </a:lnTo>
                  <a:lnTo>
                    <a:pt x="285" y="550"/>
                  </a:lnTo>
                  <a:lnTo>
                    <a:pt x="282" y="534"/>
                  </a:lnTo>
                  <a:lnTo>
                    <a:pt x="280" y="515"/>
                  </a:lnTo>
                  <a:lnTo>
                    <a:pt x="277" y="492"/>
                  </a:lnTo>
                  <a:lnTo>
                    <a:pt x="272" y="465"/>
                  </a:lnTo>
                  <a:lnTo>
                    <a:pt x="266" y="437"/>
                  </a:lnTo>
                  <a:lnTo>
                    <a:pt x="261" y="408"/>
                  </a:lnTo>
                  <a:lnTo>
                    <a:pt x="251" y="375"/>
                  </a:lnTo>
                  <a:lnTo>
                    <a:pt x="241" y="342"/>
                  </a:lnTo>
                  <a:lnTo>
                    <a:pt x="229" y="306"/>
                  </a:lnTo>
                  <a:lnTo>
                    <a:pt x="214" y="271"/>
                  </a:lnTo>
                  <a:lnTo>
                    <a:pt x="197" y="235"/>
                  </a:lnTo>
                  <a:lnTo>
                    <a:pt x="176" y="197"/>
                  </a:lnTo>
                  <a:lnTo>
                    <a:pt x="153" y="160"/>
                  </a:lnTo>
                  <a:lnTo>
                    <a:pt x="127" y="123"/>
                  </a:lnTo>
                  <a:lnTo>
                    <a:pt x="97" y="88"/>
                  </a:lnTo>
                  <a:lnTo>
                    <a:pt x="121" y="110"/>
                  </a:lnTo>
                  <a:lnTo>
                    <a:pt x="141" y="131"/>
                  </a:lnTo>
                  <a:lnTo>
                    <a:pt x="158" y="153"/>
                  </a:lnTo>
                  <a:lnTo>
                    <a:pt x="173" y="175"/>
                  </a:lnTo>
                  <a:lnTo>
                    <a:pt x="186" y="197"/>
                  </a:lnTo>
                  <a:lnTo>
                    <a:pt x="196" y="217"/>
                  </a:lnTo>
                  <a:lnTo>
                    <a:pt x="206" y="235"/>
                  </a:lnTo>
                  <a:lnTo>
                    <a:pt x="214" y="251"/>
                  </a:lnTo>
                  <a:lnTo>
                    <a:pt x="214" y="234"/>
                  </a:lnTo>
                  <a:lnTo>
                    <a:pt x="212" y="208"/>
                  </a:lnTo>
                  <a:lnTo>
                    <a:pt x="209" y="180"/>
                  </a:lnTo>
                  <a:lnTo>
                    <a:pt x="203" y="146"/>
                  </a:lnTo>
                  <a:lnTo>
                    <a:pt x="196" y="114"/>
                  </a:lnTo>
                  <a:lnTo>
                    <a:pt x="188" y="83"/>
                  </a:lnTo>
                  <a:lnTo>
                    <a:pt x="178" y="58"/>
                  </a:lnTo>
                  <a:lnTo>
                    <a:pt x="167" y="38"/>
                  </a:lnTo>
                  <a:lnTo>
                    <a:pt x="179" y="53"/>
                  </a:lnTo>
                  <a:lnTo>
                    <a:pt x="189" y="74"/>
                  </a:lnTo>
                  <a:lnTo>
                    <a:pt x="198" y="98"/>
                  </a:lnTo>
                  <a:lnTo>
                    <a:pt x="206" y="127"/>
                  </a:lnTo>
                  <a:lnTo>
                    <a:pt x="213" y="159"/>
                  </a:lnTo>
                  <a:lnTo>
                    <a:pt x="219" y="192"/>
                  </a:lnTo>
                  <a:lnTo>
                    <a:pt x="222" y="228"/>
                  </a:lnTo>
                  <a:lnTo>
                    <a:pt x="225" y="264"/>
                  </a:lnTo>
                  <a:lnTo>
                    <a:pt x="234" y="283"/>
                  </a:lnTo>
                  <a:lnTo>
                    <a:pt x="247" y="315"/>
                  </a:lnTo>
                  <a:lnTo>
                    <a:pt x="263" y="359"/>
                  </a:lnTo>
                  <a:lnTo>
                    <a:pt x="279" y="411"/>
                  </a:lnTo>
                  <a:lnTo>
                    <a:pt x="295" y="469"/>
                  </a:lnTo>
                  <a:lnTo>
                    <a:pt x="309" y="529"/>
                  </a:lnTo>
                  <a:lnTo>
                    <a:pt x="319" y="590"/>
                  </a:lnTo>
                  <a:lnTo>
                    <a:pt x="325" y="650"/>
                  </a:lnTo>
                  <a:lnTo>
                    <a:pt x="333" y="618"/>
                  </a:lnTo>
                  <a:lnTo>
                    <a:pt x="342" y="581"/>
                  </a:lnTo>
                  <a:lnTo>
                    <a:pt x="352" y="539"/>
                  </a:lnTo>
                  <a:lnTo>
                    <a:pt x="358" y="492"/>
                  </a:lnTo>
                  <a:lnTo>
                    <a:pt x="364" y="441"/>
                  </a:lnTo>
                  <a:lnTo>
                    <a:pt x="365" y="387"/>
                  </a:lnTo>
                  <a:lnTo>
                    <a:pt x="363" y="330"/>
                  </a:lnTo>
                  <a:lnTo>
                    <a:pt x="355" y="272"/>
                  </a:lnTo>
                  <a:lnTo>
                    <a:pt x="343" y="217"/>
                  </a:lnTo>
                  <a:lnTo>
                    <a:pt x="332" y="168"/>
                  </a:lnTo>
                  <a:lnTo>
                    <a:pt x="322" y="126"/>
                  </a:lnTo>
                  <a:lnTo>
                    <a:pt x="310" y="90"/>
                  </a:lnTo>
                  <a:lnTo>
                    <a:pt x="300" y="60"/>
                  </a:lnTo>
                  <a:lnTo>
                    <a:pt x="290" y="35"/>
                  </a:lnTo>
                  <a:lnTo>
                    <a:pt x="282" y="15"/>
                  </a:lnTo>
                  <a:lnTo>
                    <a:pt x="274" y="0"/>
                  </a:lnTo>
                  <a:lnTo>
                    <a:pt x="282" y="15"/>
                  </a:lnTo>
                  <a:lnTo>
                    <a:pt x="294" y="39"/>
                  </a:lnTo>
                  <a:lnTo>
                    <a:pt x="309" y="73"/>
                  </a:lnTo>
                  <a:lnTo>
                    <a:pt x="324" y="112"/>
                  </a:lnTo>
                  <a:lnTo>
                    <a:pt x="338" y="156"/>
                  </a:lnTo>
                  <a:lnTo>
                    <a:pt x="350" y="200"/>
                  </a:lnTo>
                  <a:lnTo>
                    <a:pt x="360" y="245"/>
                  </a:lnTo>
                  <a:lnTo>
                    <a:pt x="365" y="289"/>
                  </a:lnTo>
                  <a:lnTo>
                    <a:pt x="376" y="264"/>
                  </a:lnTo>
                  <a:lnTo>
                    <a:pt x="390" y="236"/>
                  </a:lnTo>
                  <a:lnTo>
                    <a:pt x="408" y="206"/>
                  </a:lnTo>
                  <a:lnTo>
                    <a:pt x="426" y="176"/>
                  </a:lnTo>
                  <a:lnTo>
                    <a:pt x="444" y="145"/>
                  </a:lnTo>
                  <a:lnTo>
                    <a:pt x="459" y="116"/>
                  </a:lnTo>
                  <a:lnTo>
                    <a:pt x="468" y="89"/>
                  </a:lnTo>
                  <a:lnTo>
                    <a:pt x="471" y="64"/>
                  </a:lnTo>
                  <a:lnTo>
                    <a:pt x="471" y="87"/>
                  </a:lnTo>
                  <a:lnTo>
                    <a:pt x="462" y="116"/>
                  </a:lnTo>
                  <a:lnTo>
                    <a:pt x="447" y="152"/>
                  </a:lnTo>
                  <a:lnTo>
                    <a:pt x="429" y="190"/>
                  </a:lnTo>
                  <a:lnTo>
                    <a:pt x="409" y="228"/>
                  </a:lnTo>
                  <a:lnTo>
                    <a:pt x="391" y="261"/>
                  </a:lnTo>
                  <a:lnTo>
                    <a:pt x="377" y="290"/>
                  </a:lnTo>
                  <a:lnTo>
                    <a:pt x="371" y="310"/>
                  </a:lnTo>
                  <a:lnTo>
                    <a:pt x="375" y="336"/>
                  </a:lnTo>
                  <a:lnTo>
                    <a:pt x="378" y="364"/>
                  </a:lnTo>
                  <a:lnTo>
                    <a:pt x="381" y="390"/>
                  </a:lnTo>
                  <a:lnTo>
                    <a:pt x="383" y="414"/>
                  </a:lnTo>
                  <a:lnTo>
                    <a:pt x="405" y="393"/>
                  </a:lnTo>
                  <a:lnTo>
                    <a:pt x="428" y="366"/>
                  </a:lnTo>
                  <a:lnTo>
                    <a:pt x="451" y="335"/>
                  </a:lnTo>
                  <a:lnTo>
                    <a:pt x="471" y="299"/>
                  </a:lnTo>
                  <a:lnTo>
                    <a:pt x="489" y="259"/>
                  </a:lnTo>
                  <a:lnTo>
                    <a:pt x="501" y="214"/>
                  </a:lnTo>
                  <a:lnTo>
                    <a:pt x="507" y="164"/>
                  </a:lnTo>
                  <a:lnTo>
                    <a:pt x="504" y="108"/>
                  </a:lnTo>
                  <a:lnTo>
                    <a:pt x="509" y="135"/>
                  </a:lnTo>
                  <a:lnTo>
                    <a:pt x="512" y="172"/>
                  </a:lnTo>
                  <a:lnTo>
                    <a:pt x="508" y="213"/>
                  </a:lnTo>
                  <a:lnTo>
                    <a:pt x="501" y="253"/>
                  </a:lnTo>
                  <a:lnTo>
                    <a:pt x="514" y="242"/>
                  </a:lnTo>
                  <a:lnTo>
                    <a:pt x="525" y="226"/>
                  </a:lnTo>
                  <a:lnTo>
                    <a:pt x="537" y="206"/>
                  </a:lnTo>
                  <a:lnTo>
                    <a:pt x="547" y="185"/>
                  </a:lnTo>
                  <a:lnTo>
                    <a:pt x="555" y="165"/>
                  </a:lnTo>
                  <a:lnTo>
                    <a:pt x="562" y="145"/>
                  </a:lnTo>
                  <a:lnTo>
                    <a:pt x="567" y="129"/>
                  </a:lnTo>
                  <a:lnTo>
                    <a:pt x="569" y="116"/>
                  </a:lnTo>
                  <a:lnTo>
                    <a:pt x="569" y="130"/>
                  </a:lnTo>
                  <a:lnTo>
                    <a:pt x="566" y="149"/>
                  </a:lnTo>
                  <a:lnTo>
                    <a:pt x="561" y="169"/>
                  </a:lnTo>
                  <a:lnTo>
                    <a:pt x="553" y="191"/>
                  </a:lnTo>
                  <a:lnTo>
                    <a:pt x="543" y="214"/>
                  </a:lnTo>
                  <a:lnTo>
                    <a:pt x="529" y="235"/>
                  </a:lnTo>
                  <a:lnTo>
                    <a:pt x="513" y="255"/>
                  </a:lnTo>
                  <a:lnTo>
                    <a:pt x="494" y="269"/>
                  </a:lnTo>
                  <a:lnTo>
                    <a:pt x="489" y="286"/>
                  </a:lnTo>
                  <a:lnTo>
                    <a:pt x="482" y="302"/>
                  </a:lnTo>
                  <a:lnTo>
                    <a:pt x="474" y="319"/>
                  </a:lnTo>
                  <a:lnTo>
                    <a:pt x="466" y="334"/>
                  </a:lnTo>
                  <a:lnTo>
                    <a:pt x="456" y="349"/>
                  </a:lnTo>
                  <a:lnTo>
                    <a:pt x="448" y="362"/>
                  </a:lnTo>
                  <a:lnTo>
                    <a:pt x="439" y="373"/>
                  </a:lnTo>
                  <a:lnTo>
                    <a:pt x="431" y="382"/>
                  </a:lnTo>
                  <a:lnTo>
                    <a:pt x="423" y="390"/>
                  </a:lnTo>
                  <a:lnTo>
                    <a:pt x="415" y="398"/>
                  </a:lnTo>
                  <a:lnTo>
                    <a:pt x="406" y="408"/>
                  </a:lnTo>
                  <a:lnTo>
                    <a:pt x="398" y="421"/>
                  </a:lnTo>
                  <a:lnTo>
                    <a:pt x="390" y="439"/>
                  </a:lnTo>
                  <a:lnTo>
                    <a:pt x="381" y="464"/>
                  </a:lnTo>
                  <a:lnTo>
                    <a:pt x="376" y="496"/>
                  </a:lnTo>
                  <a:lnTo>
                    <a:pt x="370" y="538"/>
                  </a:lnTo>
                  <a:lnTo>
                    <a:pt x="377" y="521"/>
                  </a:lnTo>
                  <a:lnTo>
                    <a:pt x="387" y="503"/>
                  </a:lnTo>
                  <a:lnTo>
                    <a:pt x="399" y="486"/>
                  </a:lnTo>
                  <a:lnTo>
                    <a:pt x="411" y="469"/>
                  </a:lnTo>
                  <a:lnTo>
                    <a:pt x="423" y="454"/>
                  </a:lnTo>
                  <a:lnTo>
                    <a:pt x="434" y="440"/>
                  </a:lnTo>
                  <a:lnTo>
                    <a:pt x="445" y="429"/>
                  </a:lnTo>
                  <a:lnTo>
                    <a:pt x="453" y="422"/>
                  </a:lnTo>
                  <a:lnTo>
                    <a:pt x="463" y="405"/>
                  </a:lnTo>
                  <a:lnTo>
                    <a:pt x="475" y="380"/>
                  </a:lnTo>
                  <a:lnTo>
                    <a:pt x="483" y="358"/>
                  </a:lnTo>
                  <a:lnTo>
                    <a:pt x="486" y="349"/>
                  </a:lnTo>
                  <a:lnTo>
                    <a:pt x="484" y="366"/>
                  </a:lnTo>
                  <a:lnTo>
                    <a:pt x="478" y="388"/>
                  </a:lnTo>
                  <a:lnTo>
                    <a:pt x="471" y="406"/>
                  </a:lnTo>
                  <a:lnTo>
                    <a:pt x="469" y="414"/>
                  </a:lnTo>
                  <a:lnTo>
                    <a:pt x="485" y="406"/>
                  </a:lnTo>
                  <a:lnTo>
                    <a:pt x="502" y="398"/>
                  </a:lnTo>
                  <a:lnTo>
                    <a:pt x="522" y="391"/>
                  </a:lnTo>
                  <a:lnTo>
                    <a:pt x="540" y="387"/>
                  </a:lnTo>
                  <a:lnTo>
                    <a:pt x="560" y="383"/>
                  </a:lnTo>
                  <a:lnTo>
                    <a:pt x="577" y="380"/>
                  </a:lnTo>
                  <a:lnTo>
                    <a:pt x="593" y="380"/>
                  </a:lnTo>
                  <a:lnTo>
                    <a:pt x="607" y="380"/>
                  </a:lnTo>
                  <a:close/>
                </a:path>
              </a:pathLst>
            </a:custGeom>
            <a:solidFill>
              <a:srgbClr val="0C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4" name="Freeform 110"/>
            <p:cNvSpPr/>
            <p:nvPr/>
          </p:nvSpPr>
          <p:spPr bwMode="auto">
            <a:xfrm>
              <a:off x="2477" y="1412"/>
              <a:ext cx="408" cy="298"/>
            </a:xfrm>
            <a:custGeom>
              <a:avLst/>
              <a:gdLst>
                <a:gd name="T0" fmla="*/ 4 w 814"/>
                <a:gd name="T1" fmla="*/ 1 h 595"/>
                <a:gd name="T2" fmla="*/ 4 w 814"/>
                <a:gd name="T3" fmla="*/ 1 h 595"/>
                <a:gd name="T4" fmla="*/ 3 w 814"/>
                <a:gd name="T5" fmla="*/ 1 h 595"/>
                <a:gd name="T6" fmla="*/ 3 w 814"/>
                <a:gd name="T7" fmla="*/ 1 h 595"/>
                <a:gd name="T8" fmla="*/ 3 w 814"/>
                <a:gd name="T9" fmla="*/ 2 h 595"/>
                <a:gd name="T10" fmla="*/ 3 w 814"/>
                <a:gd name="T11" fmla="*/ 2 h 595"/>
                <a:gd name="T12" fmla="*/ 3 w 814"/>
                <a:gd name="T13" fmla="*/ 2 h 595"/>
                <a:gd name="T14" fmla="*/ 3 w 814"/>
                <a:gd name="T15" fmla="*/ 2 h 595"/>
                <a:gd name="T16" fmla="*/ 3 w 814"/>
                <a:gd name="T17" fmla="*/ 2 h 595"/>
                <a:gd name="T18" fmla="*/ 3 w 814"/>
                <a:gd name="T19" fmla="*/ 2 h 595"/>
                <a:gd name="T20" fmla="*/ 3 w 814"/>
                <a:gd name="T21" fmla="*/ 1 h 595"/>
                <a:gd name="T22" fmla="*/ 2 w 814"/>
                <a:gd name="T23" fmla="*/ 1 h 595"/>
                <a:gd name="T24" fmla="*/ 1 w 814"/>
                <a:gd name="T25" fmla="*/ 2 h 595"/>
                <a:gd name="T26" fmla="*/ 1 w 814"/>
                <a:gd name="T27" fmla="*/ 2 h 595"/>
                <a:gd name="T28" fmla="*/ 2 w 814"/>
                <a:gd name="T29" fmla="*/ 2 h 595"/>
                <a:gd name="T30" fmla="*/ 2 w 814"/>
                <a:gd name="T31" fmla="*/ 3 h 595"/>
                <a:gd name="T32" fmla="*/ 1 w 814"/>
                <a:gd name="T33" fmla="*/ 2 h 595"/>
                <a:gd name="T34" fmla="*/ 1 w 814"/>
                <a:gd name="T35" fmla="*/ 2 h 595"/>
                <a:gd name="T36" fmla="*/ 1 w 814"/>
                <a:gd name="T37" fmla="*/ 3 h 595"/>
                <a:gd name="T38" fmla="*/ 1 w 814"/>
                <a:gd name="T39" fmla="*/ 3 h 595"/>
                <a:gd name="T40" fmla="*/ 1 w 814"/>
                <a:gd name="T41" fmla="*/ 4 h 595"/>
                <a:gd name="T42" fmla="*/ 1 w 814"/>
                <a:gd name="T43" fmla="*/ 4 h 595"/>
                <a:gd name="T44" fmla="*/ 1 w 814"/>
                <a:gd name="T45" fmla="*/ 4 h 595"/>
                <a:gd name="T46" fmla="*/ 1 w 814"/>
                <a:gd name="T47" fmla="*/ 5 h 595"/>
                <a:gd name="T48" fmla="*/ 1 w 814"/>
                <a:gd name="T49" fmla="*/ 5 h 595"/>
                <a:gd name="T50" fmla="*/ 2 w 814"/>
                <a:gd name="T51" fmla="*/ 5 h 595"/>
                <a:gd name="T52" fmla="*/ 3 w 814"/>
                <a:gd name="T53" fmla="*/ 5 h 595"/>
                <a:gd name="T54" fmla="*/ 3 w 814"/>
                <a:gd name="T55" fmla="*/ 5 h 595"/>
                <a:gd name="T56" fmla="*/ 3 w 814"/>
                <a:gd name="T57" fmla="*/ 5 h 595"/>
                <a:gd name="T58" fmla="*/ 3 w 814"/>
                <a:gd name="T59" fmla="*/ 4 h 595"/>
                <a:gd name="T60" fmla="*/ 4 w 814"/>
                <a:gd name="T61" fmla="*/ 4 h 595"/>
                <a:gd name="T62" fmla="*/ 4 w 814"/>
                <a:gd name="T63" fmla="*/ 4 h 595"/>
                <a:gd name="T64" fmla="*/ 4 w 814"/>
                <a:gd name="T65" fmla="*/ 4 h 595"/>
                <a:gd name="T66" fmla="*/ 4 w 814"/>
                <a:gd name="T67" fmla="*/ 4 h 595"/>
                <a:gd name="T68" fmla="*/ 4 w 814"/>
                <a:gd name="T69" fmla="*/ 5 h 595"/>
                <a:gd name="T70" fmla="*/ 4 w 814"/>
                <a:gd name="T71" fmla="*/ 5 h 595"/>
                <a:gd name="T72" fmla="*/ 5 w 814"/>
                <a:gd name="T73" fmla="*/ 5 h 595"/>
                <a:gd name="T74" fmla="*/ 5 w 814"/>
                <a:gd name="T75" fmla="*/ 5 h 595"/>
                <a:gd name="T76" fmla="*/ 6 w 814"/>
                <a:gd name="T77" fmla="*/ 5 h 595"/>
                <a:gd name="T78" fmla="*/ 6 w 814"/>
                <a:gd name="T79" fmla="*/ 5 h 595"/>
                <a:gd name="T80" fmla="*/ 7 w 814"/>
                <a:gd name="T81" fmla="*/ 4 h 595"/>
                <a:gd name="T82" fmla="*/ 7 w 814"/>
                <a:gd name="T83" fmla="*/ 4 h 595"/>
                <a:gd name="T84" fmla="*/ 7 w 814"/>
                <a:gd name="T85" fmla="*/ 3 h 595"/>
                <a:gd name="T86" fmla="*/ 7 w 814"/>
                <a:gd name="T87" fmla="*/ 3 h 595"/>
                <a:gd name="T88" fmla="*/ 6 w 814"/>
                <a:gd name="T89" fmla="*/ 2 h 595"/>
                <a:gd name="T90" fmla="*/ 6 w 814"/>
                <a:gd name="T91" fmla="*/ 2 h 595"/>
                <a:gd name="T92" fmla="*/ 6 w 814"/>
                <a:gd name="T93" fmla="*/ 2 h 595"/>
                <a:gd name="T94" fmla="*/ 6 w 814"/>
                <a:gd name="T95" fmla="*/ 2 h 595"/>
                <a:gd name="T96" fmla="*/ 6 w 814"/>
                <a:gd name="T97" fmla="*/ 2 h 595"/>
                <a:gd name="T98" fmla="*/ 6 w 814"/>
                <a:gd name="T99" fmla="*/ 2 h 595"/>
                <a:gd name="T100" fmla="*/ 5 w 814"/>
                <a:gd name="T101" fmla="*/ 2 h 595"/>
                <a:gd name="T102" fmla="*/ 6 w 814"/>
                <a:gd name="T103" fmla="*/ 1 h 595"/>
                <a:gd name="T104" fmla="*/ 6 w 814"/>
                <a:gd name="T105" fmla="*/ 1 h 595"/>
                <a:gd name="T106" fmla="*/ 5 w 814"/>
                <a:gd name="T107" fmla="*/ 1 h 595"/>
                <a:gd name="T108" fmla="*/ 5 w 814"/>
                <a:gd name="T109" fmla="*/ 1 h 595"/>
                <a:gd name="T110" fmla="*/ 5 w 814"/>
                <a:gd name="T111" fmla="*/ 1 h 59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14"/>
                <a:gd name="T169" fmla="*/ 0 h 595"/>
                <a:gd name="T170" fmla="*/ 814 w 814"/>
                <a:gd name="T171" fmla="*/ 595 h 59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14" h="595">
                  <a:moveTo>
                    <a:pt x="507" y="99"/>
                  </a:moveTo>
                  <a:lnTo>
                    <a:pt x="514" y="74"/>
                  </a:lnTo>
                  <a:lnTo>
                    <a:pt x="510" y="51"/>
                  </a:lnTo>
                  <a:lnTo>
                    <a:pt x="497" y="31"/>
                  </a:lnTo>
                  <a:lnTo>
                    <a:pt x="479" y="15"/>
                  </a:lnTo>
                  <a:lnTo>
                    <a:pt x="455" y="5"/>
                  </a:lnTo>
                  <a:lnTo>
                    <a:pt x="427" y="0"/>
                  </a:lnTo>
                  <a:lnTo>
                    <a:pt x="398" y="3"/>
                  </a:lnTo>
                  <a:lnTo>
                    <a:pt x="371" y="14"/>
                  </a:lnTo>
                  <a:lnTo>
                    <a:pt x="345" y="31"/>
                  </a:lnTo>
                  <a:lnTo>
                    <a:pt x="325" y="51"/>
                  </a:lnTo>
                  <a:lnTo>
                    <a:pt x="309" y="73"/>
                  </a:lnTo>
                  <a:lnTo>
                    <a:pt x="298" y="95"/>
                  </a:lnTo>
                  <a:lnTo>
                    <a:pt x="292" y="119"/>
                  </a:lnTo>
                  <a:lnTo>
                    <a:pt x="292" y="142"/>
                  </a:lnTo>
                  <a:lnTo>
                    <a:pt x="298" y="165"/>
                  </a:lnTo>
                  <a:lnTo>
                    <a:pt x="311" y="188"/>
                  </a:lnTo>
                  <a:lnTo>
                    <a:pt x="302" y="188"/>
                  </a:lnTo>
                  <a:lnTo>
                    <a:pt x="295" y="190"/>
                  </a:lnTo>
                  <a:lnTo>
                    <a:pt x="288" y="191"/>
                  </a:lnTo>
                  <a:lnTo>
                    <a:pt x="282" y="195"/>
                  </a:lnTo>
                  <a:lnTo>
                    <a:pt x="277" y="199"/>
                  </a:lnTo>
                  <a:lnTo>
                    <a:pt x="273" y="204"/>
                  </a:lnTo>
                  <a:lnTo>
                    <a:pt x="270" y="211"/>
                  </a:lnTo>
                  <a:lnTo>
                    <a:pt x="268" y="218"/>
                  </a:lnTo>
                  <a:lnTo>
                    <a:pt x="264" y="204"/>
                  </a:lnTo>
                  <a:lnTo>
                    <a:pt x="261" y="191"/>
                  </a:lnTo>
                  <a:lnTo>
                    <a:pt x="258" y="182"/>
                  </a:lnTo>
                  <a:lnTo>
                    <a:pt x="251" y="175"/>
                  </a:lnTo>
                  <a:lnTo>
                    <a:pt x="269" y="167"/>
                  </a:lnTo>
                  <a:lnTo>
                    <a:pt x="277" y="149"/>
                  </a:lnTo>
                  <a:lnTo>
                    <a:pt x="279" y="126"/>
                  </a:lnTo>
                  <a:lnTo>
                    <a:pt x="270" y="102"/>
                  </a:lnTo>
                  <a:lnTo>
                    <a:pt x="253" y="83"/>
                  </a:lnTo>
                  <a:lnTo>
                    <a:pt x="229" y="73"/>
                  </a:lnTo>
                  <a:lnTo>
                    <a:pt x="197" y="76"/>
                  </a:lnTo>
                  <a:lnTo>
                    <a:pt x="158" y="99"/>
                  </a:lnTo>
                  <a:lnTo>
                    <a:pt x="123" y="131"/>
                  </a:lnTo>
                  <a:lnTo>
                    <a:pt x="103" y="160"/>
                  </a:lnTo>
                  <a:lnTo>
                    <a:pt x="97" y="186"/>
                  </a:lnTo>
                  <a:lnTo>
                    <a:pt x="100" y="206"/>
                  </a:lnTo>
                  <a:lnTo>
                    <a:pt x="112" y="223"/>
                  </a:lnTo>
                  <a:lnTo>
                    <a:pt x="128" y="237"/>
                  </a:lnTo>
                  <a:lnTo>
                    <a:pt x="147" y="245"/>
                  </a:lnTo>
                  <a:lnTo>
                    <a:pt x="167" y="248"/>
                  </a:lnTo>
                  <a:lnTo>
                    <a:pt x="158" y="263"/>
                  </a:lnTo>
                  <a:lnTo>
                    <a:pt x="151" y="280"/>
                  </a:lnTo>
                  <a:lnTo>
                    <a:pt x="146" y="301"/>
                  </a:lnTo>
                  <a:lnTo>
                    <a:pt x="145" y="320"/>
                  </a:lnTo>
                  <a:lnTo>
                    <a:pt x="133" y="271"/>
                  </a:lnTo>
                  <a:lnTo>
                    <a:pt x="115" y="241"/>
                  </a:lnTo>
                  <a:lnTo>
                    <a:pt x="93" y="227"/>
                  </a:lnTo>
                  <a:lnTo>
                    <a:pt x="71" y="228"/>
                  </a:lnTo>
                  <a:lnTo>
                    <a:pt x="53" y="241"/>
                  </a:lnTo>
                  <a:lnTo>
                    <a:pt x="40" y="265"/>
                  </a:lnTo>
                  <a:lnTo>
                    <a:pt x="37" y="297"/>
                  </a:lnTo>
                  <a:lnTo>
                    <a:pt x="47" y="336"/>
                  </a:lnTo>
                  <a:lnTo>
                    <a:pt x="34" y="326"/>
                  </a:lnTo>
                  <a:lnTo>
                    <a:pt x="20" y="325"/>
                  </a:lnTo>
                  <a:lnTo>
                    <a:pt x="8" y="334"/>
                  </a:lnTo>
                  <a:lnTo>
                    <a:pt x="0" y="349"/>
                  </a:lnTo>
                  <a:lnTo>
                    <a:pt x="0" y="372"/>
                  </a:lnTo>
                  <a:lnTo>
                    <a:pt x="11" y="398"/>
                  </a:lnTo>
                  <a:lnTo>
                    <a:pt x="35" y="429"/>
                  </a:lnTo>
                  <a:lnTo>
                    <a:pt x="77" y="464"/>
                  </a:lnTo>
                  <a:lnTo>
                    <a:pt x="71" y="465"/>
                  </a:lnTo>
                  <a:lnTo>
                    <a:pt x="67" y="470"/>
                  </a:lnTo>
                  <a:lnTo>
                    <a:pt x="62" y="477"/>
                  </a:lnTo>
                  <a:lnTo>
                    <a:pt x="59" y="486"/>
                  </a:lnTo>
                  <a:lnTo>
                    <a:pt x="57" y="496"/>
                  </a:lnTo>
                  <a:lnTo>
                    <a:pt x="57" y="509"/>
                  </a:lnTo>
                  <a:lnTo>
                    <a:pt x="61" y="520"/>
                  </a:lnTo>
                  <a:lnTo>
                    <a:pt x="67" y="533"/>
                  </a:lnTo>
                  <a:lnTo>
                    <a:pt x="76" y="546"/>
                  </a:lnTo>
                  <a:lnTo>
                    <a:pt x="88" y="557"/>
                  </a:lnTo>
                  <a:lnTo>
                    <a:pt x="106" y="567"/>
                  </a:lnTo>
                  <a:lnTo>
                    <a:pt x="128" y="577"/>
                  </a:lnTo>
                  <a:lnTo>
                    <a:pt x="154" y="584"/>
                  </a:lnTo>
                  <a:lnTo>
                    <a:pt x="186" y="588"/>
                  </a:lnTo>
                  <a:lnTo>
                    <a:pt x="224" y="589"/>
                  </a:lnTo>
                  <a:lnTo>
                    <a:pt x="268" y="587"/>
                  </a:lnTo>
                  <a:lnTo>
                    <a:pt x="304" y="582"/>
                  </a:lnTo>
                  <a:lnTo>
                    <a:pt x="330" y="577"/>
                  </a:lnTo>
                  <a:lnTo>
                    <a:pt x="349" y="567"/>
                  </a:lnTo>
                  <a:lnTo>
                    <a:pt x="362" y="558"/>
                  </a:lnTo>
                  <a:lnTo>
                    <a:pt x="367" y="547"/>
                  </a:lnTo>
                  <a:lnTo>
                    <a:pt x="370" y="534"/>
                  </a:lnTo>
                  <a:lnTo>
                    <a:pt x="367" y="520"/>
                  </a:lnTo>
                  <a:lnTo>
                    <a:pt x="362" y="507"/>
                  </a:lnTo>
                  <a:lnTo>
                    <a:pt x="375" y="509"/>
                  </a:lnTo>
                  <a:lnTo>
                    <a:pt x="391" y="509"/>
                  </a:lnTo>
                  <a:lnTo>
                    <a:pt x="408" y="508"/>
                  </a:lnTo>
                  <a:lnTo>
                    <a:pt x="425" y="503"/>
                  </a:lnTo>
                  <a:lnTo>
                    <a:pt x="441" y="496"/>
                  </a:lnTo>
                  <a:lnTo>
                    <a:pt x="457" y="486"/>
                  </a:lnTo>
                  <a:lnTo>
                    <a:pt x="470" y="473"/>
                  </a:lnTo>
                  <a:lnTo>
                    <a:pt x="481" y="456"/>
                  </a:lnTo>
                  <a:lnTo>
                    <a:pt x="478" y="467"/>
                  </a:lnTo>
                  <a:lnTo>
                    <a:pt x="476" y="478"/>
                  </a:lnTo>
                  <a:lnTo>
                    <a:pt x="476" y="486"/>
                  </a:lnTo>
                  <a:lnTo>
                    <a:pt x="478" y="493"/>
                  </a:lnTo>
                  <a:lnTo>
                    <a:pt x="482" y="500"/>
                  </a:lnTo>
                  <a:lnTo>
                    <a:pt x="488" y="504"/>
                  </a:lnTo>
                  <a:lnTo>
                    <a:pt x="496" y="510"/>
                  </a:lnTo>
                  <a:lnTo>
                    <a:pt x="507" y="515"/>
                  </a:lnTo>
                  <a:lnTo>
                    <a:pt x="495" y="528"/>
                  </a:lnTo>
                  <a:lnTo>
                    <a:pt x="489" y="541"/>
                  </a:lnTo>
                  <a:lnTo>
                    <a:pt x="492" y="555"/>
                  </a:lnTo>
                  <a:lnTo>
                    <a:pt x="499" y="566"/>
                  </a:lnTo>
                  <a:lnTo>
                    <a:pt x="511" y="578"/>
                  </a:lnTo>
                  <a:lnTo>
                    <a:pt x="527" y="586"/>
                  </a:lnTo>
                  <a:lnTo>
                    <a:pt x="546" y="593"/>
                  </a:lnTo>
                  <a:lnTo>
                    <a:pt x="567" y="595"/>
                  </a:lnTo>
                  <a:lnTo>
                    <a:pt x="600" y="594"/>
                  </a:lnTo>
                  <a:lnTo>
                    <a:pt x="631" y="589"/>
                  </a:lnTo>
                  <a:lnTo>
                    <a:pt x="662" y="580"/>
                  </a:lnTo>
                  <a:lnTo>
                    <a:pt x="691" y="567"/>
                  </a:lnTo>
                  <a:lnTo>
                    <a:pt x="716" y="553"/>
                  </a:lnTo>
                  <a:lnTo>
                    <a:pt x="741" y="534"/>
                  </a:lnTo>
                  <a:lnTo>
                    <a:pt x="762" y="516"/>
                  </a:lnTo>
                  <a:lnTo>
                    <a:pt x="780" y="495"/>
                  </a:lnTo>
                  <a:lnTo>
                    <a:pt x="795" y="474"/>
                  </a:lnTo>
                  <a:lnTo>
                    <a:pt x="805" y="454"/>
                  </a:lnTo>
                  <a:lnTo>
                    <a:pt x="812" y="434"/>
                  </a:lnTo>
                  <a:lnTo>
                    <a:pt x="814" y="416"/>
                  </a:lnTo>
                  <a:lnTo>
                    <a:pt x="811" y="400"/>
                  </a:lnTo>
                  <a:lnTo>
                    <a:pt x="803" y="385"/>
                  </a:lnTo>
                  <a:lnTo>
                    <a:pt x="790" y="374"/>
                  </a:lnTo>
                  <a:lnTo>
                    <a:pt x="771" y="366"/>
                  </a:lnTo>
                  <a:lnTo>
                    <a:pt x="782" y="350"/>
                  </a:lnTo>
                  <a:lnTo>
                    <a:pt x="787" y="328"/>
                  </a:lnTo>
                  <a:lnTo>
                    <a:pt x="785" y="303"/>
                  </a:lnTo>
                  <a:lnTo>
                    <a:pt x="780" y="279"/>
                  </a:lnTo>
                  <a:lnTo>
                    <a:pt x="768" y="259"/>
                  </a:lnTo>
                  <a:lnTo>
                    <a:pt x="754" y="245"/>
                  </a:lnTo>
                  <a:lnTo>
                    <a:pt x="736" y="242"/>
                  </a:lnTo>
                  <a:lnTo>
                    <a:pt x="715" y="252"/>
                  </a:lnTo>
                  <a:lnTo>
                    <a:pt x="708" y="243"/>
                  </a:lnTo>
                  <a:lnTo>
                    <a:pt x="703" y="235"/>
                  </a:lnTo>
                  <a:lnTo>
                    <a:pt x="694" y="228"/>
                  </a:lnTo>
                  <a:lnTo>
                    <a:pt x="688" y="223"/>
                  </a:lnTo>
                  <a:lnTo>
                    <a:pt x="678" y="220"/>
                  </a:lnTo>
                  <a:lnTo>
                    <a:pt x="669" y="219"/>
                  </a:lnTo>
                  <a:lnTo>
                    <a:pt x="659" y="221"/>
                  </a:lnTo>
                  <a:lnTo>
                    <a:pt x="647" y="226"/>
                  </a:lnTo>
                  <a:lnTo>
                    <a:pt x="675" y="210"/>
                  </a:lnTo>
                  <a:lnTo>
                    <a:pt x="692" y="192"/>
                  </a:lnTo>
                  <a:lnTo>
                    <a:pt x="700" y="174"/>
                  </a:lnTo>
                  <a:lnTo>
                    <a:pt x="700" y="158"/>
                  </a:lnTo>
                  <a:lnTo>
                    <a:pt x="692" y="144"/>
                  </a:lnTo>
                  <a:lnTo>
                    <a:pt x="679" y="135"/>
                  </a:lnTo>
                  <a:lnTo>
                    <a:pt x="661" y="133"/>
                  </a:lnTo>
                  <a:lnTo>
                    <a:pt x="638" y="137"/>
                  </a:lnTo>
                  <a:lnTo>
                    <a:pt x="651" y="128"/>
                  </a:lnTo>
                  <a:lnTo>
                    <a:pt x="658" y="118"/>
                  </a:lnTo>
                  <a:lnTo>
                    <a:pt x="661" y="106"/>
                  </a:lnTo>
                  <a:lnTo>
                    <a:pt x="660" y="95"/>
                  </a:lnTo>
                  <a:lnTo>
                    <a:pt x="655" y="84"/>
                  </a:lnTo>
                  <a:lnTo>
                    <a:pt x="648" y="75"/>
                  </a:lnTo>
                  <a:lnTo>
                    <a:pt x="638" y="67"/>
                  </a:lnTo>
                  <a:lnTo>
                    <a:pt x="625" y="60"/>
                  </a:lnTo>
                  <a:lnTo>
                    <a:pt x="612" y="57"/>
                  </a:lnTo>
                  <a:lnTo>
                    <a:pt x="597" y="55"/>
                  </a:lnTo>
                  <a:lnTo>
                    <a:pt x="582" y="58"/>
                  </a:lnTo>
                  <a:lnTo>
                    <a:pt x="565" y="64"/>
                  </a:lnTo>
                  <a:lnTo>
                    <a:pt x="550" y="75"/>
                  </a:lnTo>
                  <a:lnTo>
                    <a:pt x="535" y="90"/>
                  </a:lnTo>
                  <a:lnTo>
                    <a:pt x="523" y="111"/>
                  </a:lnTo>
                  <a:lnTo>
                    <a:pt x="511" y="137"/>
                  </a:lnTo>
                  <a:lnTo>
                    <a:pt x="507" y="99"/>
                  </a:lnTo>
                  <a:close/>
                </a:path>
              </a:pathLst>
            </a:custGeom>
            <a:solidFill>
              <a:srgbClr val="0072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5" name="Freeform 111"/>
            <p:cNvSpPr/>
            <p:nvPr/>
          </p:nvSpPr>
          <p:spPr bwMode="auto">
            <a:xfrm>
              <a:off x="2793" y="1789"/>
              <a:ext cx="80" cy="93"/>
            </a:xfrm>
            <a:custGeom>
              <a:avLst/>
              <a:gdLst>
                <a:gd name="T0" fmla="*/ 1 w 160"/>
                <a:gd name="T1" fmla="*/ 2 h 185"/>
                <a:gd name="T2" fmla="*/ 1 w 160"/>
                <a:gd name="T3" fmla="*/ 2 h 185"/>
                <a:gd name="T4" fmla="*/ 1 w 160"/>
                <a:gd name="T5" fmla="*/ 2 h 185"/>
                <a:gd name="T6" fmla="*/ 1 w 160"/>
                <a:gd name="T7" fmla="*/ 2 h 185"/>
                <a:gd name="T8" fmla="*/ 1 w 160"/>
                <a:gd name="T9" fmla="*/ 2 h 185"/>
                <a:gd name="T10" fmla="*/ 1 w 160"/>
                <a:gd name="T11" fmla="*/ 1 h 185"/>
                <a:gd name="T12" fmla="*/ 1 w 160"/>
                <a:gd name="T13" fmla="*/ 1 h 185"/>
                <a:gd name="T14" fmla="*/ 1 w 160"/>
                <a:gd name="T15" fmla="*/ 2 h 185"/>
                <a:gd name="T16" fmla="*/ 1 w 160"/>
                <a:gd name="T17" fmla="*/ 2 h 185"/>
                <a:gd name="T18" fmla="*/ 1 w 160"/>
                <a:gd name="T19" fmla="*/ 1 h 185"/>
                <a:gd name="T20" fmla="*/ 1 w 160"/>
                <a:gd name="T21" fmla="*/ 1 h 185"/>
                <a:gd name="T22" fmla="*/ 1 w 160"/>
                <a:gd name="T23" fmla="*/ 1 h 185"/>
                <a:gd name="T24" fmla="*/ 1 w 160"/>
                <a:gd name="T25" fmla="*/ 1 h 185"/>
                <a:gd name="T26" fmla="*/ 1 w 160"/>
                <a:gd name="T27" fmla="*/ 1 h 185"/>
                <a:gd name="T28" fmla="*/ 1 w 160"/>
                <a:gd name="T29" fmla="*/ 1 h 185"/>
                <a:gd name="T30" fmla="*/ 1 w 160"/>
                <a:gd name="T31" fmla="*/ 1 h 185"/>
                <a:gd name="T32" fmla="*/ 1 w 160"/>
                <a:gd name="T33" fmla="*/ 1 h 185"/>
                <a:gd name="T34" fmla="*/ 1 w 160"/>
                <a:gd name="T35" fmla="*/ 1 h 185"/>
                <a:gd name="T36" fmla="*/ 1 w 160"/>
                <a:gd name="T37" fmla="*/ 1 h 185"/>
                <a:gd name="T38" fmla="*/ 1 w 160"/>
                <a:gd name="T39" fmla="*/ 1 h 185"/>
                <a:gd name="T40" fmla="*/ 1 w 160"/>
                <a:gd name="T41" fmla="*/ 1 h 185"/>
                <a:gd name="T42" fmla="*/ 1 w 160"/>
                <a:gd name="T43" fmla="*/ 1 h 185"/>
                <a:gd name="T44" fmla="*/ 1 w 160"/>
                <a:gd name="T45" fmla="*/ 1 h 185"/>
                <a:gd name="T46" fmla="*/ 1 w 160"/>
                <a:gd name="T47" fmla="*/ 1 h 185"/>
                <a:gd name="T48" fmla="*/ 1 w 160"/>
                <a:gd name="T49" fmla="*/ 1 h 185"/>
                <a:gd name="T50" fmla="*/ 1 w 160"/>
                <a:gd name="T51" fmla="*/ 1 h 185"/>
                <a:gd name="T52" fmla="*/ 1 w 160"/>
                <a:gd name="T53" fmla="*/ 1 h 185"/>
                <a:gd name="T54" fmla="*/ 1 w 160"/>
                <a:gd name="T55" fmla="*/ 1 h 185"/>
                <a:gd name="T56" fmla="*/ 1 w 160"/>
                <a:gd name="T57" fmla="*/ 1 h 185"/>
                <a:gd name="T58" fmla="*/ 1 w 160"/>
                <a:gd name="T59" fmla="*/ 1 h 185"/>
                <a:gd name="T60" fmla="*/ 1 w 160"/>
                <a:gd name="T61" fmla="*/ 1 h 185"/>
                <a:gd name="T62" fmla="*/ 1 w 160"/>
                <a:gd name="T63" fmla="*/ 1 h 185"/>
                <a:gd name="T64" fmla="*/ 1 w 160"/>
                <a:gd name="T65" fmla="*/ 1 h 185"/>
                <a:gd name="T66" fmla="*/ 1 w 160"/>
                <a:gd name="T67" fmla="*/ 1 h 185"/>
                <a:gd name="T68" fmla="*/ 1 w 160"/>
                <a:gd name="T69" fmla="*/ 1 h 185"/>
                <a:gd name="T70" fmla="*/ 1 w 160"/>
                <a:gd name="T71" fmla="*/ 1 h 185"/>
                <a:gd name="T72" fmla="*/ 1 w 160"/>
                <a:gd name="T73" fmla="*/ 1 h 185"/>
                <a:gd name="T74" fmla="*/ 1 w 160"/>
                <a:gd name="T75" fmla="*/ 2 h 185"/>
                <a:gd name="T76" fmla="*/ 1 w 160"/>
                <a:gd name="T77" fmla="*/ 2 h 185"/>
                <a:gd name="T78" fmla="*/ 1 w 160"/>
                <a:gd name="T79" fmla="*/ 1 h 185"/>
                <a:gd name="T80" fmla="*/ 1 w 160"/>
                <a:gd name="T81" fmla="*/ 1 h 185"/>
                <a:gd name="T82" fmla="*/ 1 w 160"/>
                <a:gd name="T83" fmla="*/ 1 h 185"/>
                <a:gd name="T84" fmla="*/ 1 w 160"/>
                <a:gd name="T85" fmla="*/ 1 h 185"/>
                <a:gd name="T86" fmla="*/ 1 w 160"/>
                <a:gd name="T87" fmla="*/ 1 h 185"/>
                <a:gd name="T88" fmla="*/ 1 w 160"/>
                <a:gd name="T89" fmla="*/ 2 h 185"/>
                <a:gd name="T90" fmla="*/ 1 w 160"/>
                <a:gd name="T91" fmla="*/ 2 h 185"/>
                <a:gd name="T92" fmla="*/ 1 w 160"/>
                <a:gd name="T93" fmla="*/ 2 h 18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0"/>
                <a:gd name="T142" fmla="*/ 0 h 185"/>
                <a:gd name="T143" fmla="*/ 160 w 160"/>
                <a:gd name="T144" fmla="*/ 185 h 18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0" h="185">
                  <a:moveTo>
                    <a:pt x="88" y="183"/>
                  </a:moveTo>
                  <a:lnTo>
                    <a:pt x="87" y="176"/>
                  </a:lnTo>
                  <a:lnTo>
                    <a:pt x="82" y="167"/>
                  </a:lnTo>
                  <a:lnTo>
                    <a:pt x="76" y="159"/>
                  </a:lnTo>
                  <a:lnTo>
                    <a:pt x="67" y="151"/>
                  </a:lnTo>
                  <a:lnTo>
                    <a:pt x="55" y="144"/>
                  </a:lnTo>
                  <a:lnTo>
                    <a:pt x="40" y="140"/>
                  </a:lnTo>
                  <a:lnTo>
                    <a:pt x="22" y="139"/>
                  </a:lnTo>
                  <a:lnTo>
                    <a:pt x="1" y="143"/>
                  </a:lnTo>
                  <a:lnTo>
                    <a:pt x="5" y="135"/>
                  </a:lnTo>
                  <a:lnTo>
                    <a:pt x="9" y="126"/>
                  </a:lnTo>
                  <a:lnTo>
                    <a:pt x="17" y="120"/>
                  </a:lnTo>
                  <a:lnTo>
                    <a:pt x="27" y="116"/>
                  </a:lnTo>
                  <a:lnTo>
                    <a:pt x="38" y="116"/>
                  </a:lnTo>
                  <a:lnTo>
                    <a:pt x="51" y="122"/>
                  </a:lnTo>
                  <a:lnTo>
                    <a:pt x="65" y="132"/>
                  </a:lnTo>
                  <a:lnTo>
                    <a:pt x="80" y="149"/>
                  </a:lnTo>
                  <a:lnTo>
                    <a:pt x="77" y="141"/>
                  </a:lnTo>
                  <a:lnTo>
                    <a:pt x="75" y="131"/>
                  </a:lnTo>
                  <a:lnTo>
                    <a:pt x="69" y="120"/>
                  </a:lnTo>
                  <a:lnTo>
                    <a:pt x="62" y="109"/>
                  </a:lnTo>
                  <a:lnTo>
                    <a:pt x="52" y="100"/>
                  </a:lnTo>
                  <a:lnTo>
                    <a:pt x="38" y="93"/>
                  </a:lnTo>
                  <a:lnTo>
                    <a:pt x="21" y="91"/>
                  </a:lnTo>
                  <a:lnTo>
                    <a:pt x="0" y="94"/>
                  </a:lnTo>
                  <a:lnTo>
                    <a:pt x="2" y="85"/>
                  </a:lnTo>
                  <a:lnTo>
                    <a:pt x="8" y="77"/>
                  </a:lnTo>
                  <a:lnTo>
                    <a:pt x="19" y="71"/>
                  </a:lnTo>
                  <a:lnTo>
                    <a:pt x="30" y="69"/>
                  </a:lnTo>
                  <a:lnTo>
                    <a:pt x="43" y="71"/>
                  </a:lnTo>
                  <a:lnTo>
                    <a:pt x="55" y="80"/>
                  </a:lnTo>
                  <a:lnTo>
                    <a:pt x="68" y="97"/>
                  </a:lnTo>
                  <a:lnTo>
                    <a:pt x="78" y="123"/>
                  </a:lnTo>
                  <a:lnTo>
                    <a:pt x="76" y="108"/>
                  </a:lnTo>
                  <a:lnTo>
                    <a:pt x="73" y="91"/>
                  </a:lnTo>
                  <a:lnTo>
                    <a:pt x="67" y="75"/>
                  </a:lnTo>
                  <a:lnTo>
                    <a:pt x="60" y="59"/>
                  </a:lnTo>
                  <a:lnTo>
                    <a:pt x="51" y="45"/>
                  </a:lnTo>
                  <a:lnTo>
                    <a:pt x="38" y="33"/>
                  </a:lnTo>
                  <a:lnTo>
                    <a:pt x="24" y="25"/>
                  </a:lnTo>
                  <a:lnTo>
                    <a:pt x="7" y="22"/>
                  </a:lnTo>
                  <a:lnTo>
                    <a:pt x="15" y="16"/>
                  </a:lnTo>
                  <a:lnTo>
                    <a:pt x="24" y="13"/>
                  </a:lnTo>
                  <a:lnTo>
                    <a:pt x="34" y="13"/>
                  </a:lnTo>
                  <a:lnTo>
                    <a:pt x="44" y="16"/>
                  </a:lnTo>
                  <a:lnTo>
                    <a:pt x="54" y="25"/>
                  </a:lnTo>
                  <a:lnTo>
                    <a:pt x="65" y="39"/>
                  </a:lnTo>
                  <a:lnTo>
                    <a:pt x="75" y="61"/>
                  </a:lnTo>
                  <a:lnTo>
                    <a:pt x="84" y="91"/>
                  </a:lnTo>
                  <a:lnTo>
                    <a:pt x="84" y="67"/>
                  </a:lnTo>
                  <a:lnTo>
                    <a:pt x="80" y="41"/>
                  </a:lnTo>
                  <a:lnTo>
                    <a:pt x="73" y="18"/>
                  </a:lnTo>
                  <a:lnTo>
                    <a:pt x="60" y="0"/>
                  </a:lnTo>
                  <a:lnTo>
                    <a:pt x="72" y="3"/>
                  </a:lnTo>
                  <a:lnTo>
                    <a:pt x="82" y="10"/>
                  </a:lnTo>
                  <a:lnTo>
                    <a:pt x="90" y="21"/>
                  </a:lnTo>
                  <a:lnTo>
                    <a:pt x="97" y="33"/>
                  </a:lnTo>
                  <a:lnTo>
                    <a:pt x="100" y="48"/>
                  </a:lnTo>
                  <a:lnTo>
                    <a:pt x="103" y="64"/>
                  </a:lnTo>
                  <a:lnTo>
                    <a:pt x="103" y="83"/>
                  </a:lnTo>
                  <a:lnTo>
                    <a:pt x="99" y="102"/>
                  </a:lnTo>
                  <a:lnTo>
                    <a:pt x="103" y="90"/>
                  </a:lnTo>
                  <a:lnTo>
                    <a:pt x="107" y="77"/>
                  </a:lnTo>
                  <a:lnTo>
                    <a:pt x="112" y="64"/>
                  </a:lnTo>
                  <a:lnTo>
                    <a:pt x="119" y="55"/>
                  </a:lnTo>
                  <a:lnTo>
                    <a:pt x="127" y="47"/>
                  </a:lnTo>
                  <a:lnTo>
                    <a:pt x="136" y="42"/>
                  </a:lnTo>
                  <a:lnTo>
                    <a:pt x="148" y="42"/>
                  </a:lnTo>
                  <a:lnTo>
                    <a:pt x="160" y="46"/>
                  </a:lnTo>
                  <a:lnTo>
                    <a:pt x="150" y="53"/>
                  </a:lnTo>
                  <a:lnTo>
                    <a:pt x="138" y="61"/>
                  </a:lnTo>
                  <a:lnTo>
                    <a:pt x="128" y="70"/>
                  </a:lnTo>
                  <a:lnTo>
                    <a:pt x="119" y="82"/>
                  </a:lnTo>
                  <a:lnTo>
                    <a:pt x="111" y="95"/>
                  </a:lnTo>
                  <a:lnTo>
                    <a:pt x="104" y="111"/>
                  </a:lnTo>
                  <a:lnTo>
                    <a:pt x="99" y="129"/>
                  </a:lnTo>
                  <a:lnTo>
                    <a:pt x="97" y="149"/>
                  </a:lnTo>
                  <a:lnTo>
                    <a:pt x="99" y="139"/>
                  </a:lnTo>
                  <a:lnTo>
                    <a:pt x="105" y="128"/>
                  </a:lnTo>
                  <a:lnTo>
                    <a:pt x="111" y="116"/>
                  </a:lnTo>
                  <a:lnTo>
                    <a:pt x="119" y="106"/>
                  </a:lnTo>
                  <a:lnTo>
                    <a:pt x="128" y="98"/>
                  </a:lnTo>
                  <a:lnTo>
                    <a:pt x="137" y="93"/>
                  </a:lnTo>
                  <a:lnTo>
                    <a:pt x="148" y="94"/>
                  </a:lnTo>
                  <a:lnTo>
                    <a:pt x="157" y="101"/>
                  </a:lnTo>
                  <a:lnTo>
                    <a:pt x="151" y="102"/>
                  </a:lnTo>
                  <a:lnTo>
                    <a:pt x="143" y="107"/>
                  </a:lnTo>
                  <a:lnTo>
                    <a:pt x="134" y="115"/>
                  </a:lnTo>
                  <a:lnTo>
                    <a:pt x="125" y="125"/>
                  </a:lnTo>
                  <a:lnTo>
                    <a:pt x="116" y="137"/>
                  </a:lnTo>
                  <a:lnTo>
                    <a:pt x="110" y="152"/>
                  </a:lnTo>
                  <a:lnTo>
                    <a:pt x="106" y="168"/>
                  </a:lnTo>
                  <a:lnTo>
                    <a:pt x="105" y="185"/>
                  </a:lnTo>
                  <a:lnTo>
                    <a:pt x="88" y="183"/>
                  </a:lnTo>
                  <a:close/>
                </a:path>
              </a:pathLst>
            </a:custGeom>
            <a:solidFill>
              <a:srgbClr val="0072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7276" name="Freeform 112"/>
            <p:cNvSpPr/>
            <p:nvPr/>
          </p:nvSpPr>
          <p:spPr bwMode="auto">
            <a:xfrm>
              <a:off x="2659" y="1825"/>
              <a:ext cx="47" cy="50"/>
            </a:xfrm>
            <a:custGeom>
              <a:avLst/>
              <a:gdLst>
                <a:gd name="T0" fmla="*/ 1 w 94"/>
                <a:gd name="T1" fmla="*/ 1 h 99"/>
                <a:gd name="T2" fmla="*/ 1 w 94"/>
                <a:gd name="T3" fmla="*/ 1 h 99"/>
                <a:gd name="T4" fmla="*/ 1 w 94"/>
                <a:gd name="T5" fmla="*/ 1 h 99"/>
                <a:gd name="T6" fmla="*/ 1 w 94"/>
                <a:gd name="T7" fmla="*/ 1 h 99"/>
                <a:gd name="T8" fmla="*/ 1 w 94"/>
                <a:gd name="T9" fmla="*/ 1 h 99"/>
                <a:gd name="T10" fmla="*/ 1 w 94"/>
                <a:gd name="T11" fmla="*/ 1 h 99"/>
                <a:gd name="T12" fmla="*/ 1 w 94"/>
                <a:gd name="T13" fmla="*/ 1 h 99"/>
                <a:gd name="T14" fmla="*/ 1 w 94"/>
                <a:gd name="T15" fmla="*/ 1 h 99"/>
                <a:gd name="T16" fmla="*/ 1 w 94"/>
                <a:gd name="T17" fmla="*/ 1 h 99"/>
                <a:gd name="T18" fmla="*/ 1 w 94"/>
                <a:gd name="T19" fmla="*/ 1 h 99"/>
                <a:gd name="T20" fmla="*/ 1 w 94"/>
                <a:gd name="T21" fmla="*/ 1 h 99"/>
                <a:gd name="T22" fmla="*/ 1 w 94"/>
                <a:gd name="T23" fmla="*/ 1 h 99"/>
                <a:gd name="T24" fmla="*/ 1 w 94"/>
                <a:gd name="T25" fmla="*/ 1 h 99"/>
                <a:gd name="T26" fmla="*/ 1 w 94"/>
                <a:gd name="T27" fmla="*/ 1 h 99"/>
                <a:gd name="T28" fmla="*/ 1 w 94"/>
                <a:gd name="T29" fmla="*/ 1 h 99"/>
                <a:gd name="T30" fmla="*/ 0 w 94"/>
                <a:gd name="T31" fmla="*/ 1 h 99"/>
                <a:gd name="T32" fmla="*/ 1 w 94"/>
                <a:gd name="T33" fmla="*/ 1 h 99"/>
                <a:gd name="T34" fmla="*/ 1 w 94"/>
                <a:gd name="T35" fmla="*/ 1 h 99"/>
                <a:gd name="T36" fmla="*/ 1 w 94"/>
                <a:gd name="T37" fmla="*/ 1 h 99"/>
                <a:gd name="T38" fmla="*/ 1 w 94"/>
                <a:gd name="T39" fmla="*/ 0 h 99"/>
                <a:gd name="T40" fmla="*/ 1 w 94"/>
                <a:gd name="T41" fmla="*/ 0 h 99"/>
                <a:gd name="T42" fmla="*/ 1 w 94"/>
                <a:gd name="T43" fmla="*/ 1 h 99"/>
                <a:gd name="T44" fmla="*/ 1 w 94"/>
                <a:gd name="T45" fmla="*/ 1 h 99"/>
                <a:gd name="T46" fmla="*/ 1 w 94"/>
                <a:gd name="T47" fmla="*/ 1 h 99"/>
                <a:gd name="T48" fmla="*/ 1 w 94"/>
                <a:gd name="T49" fmla="*/ 1 h 99"/>
                <a:gd name="T50" fmla="*/ 1 w 94"/>
                <a:gd name="T51" fmla="*/ 1 h 99"/>
                <a:gd name="T52" fmla="*/ 1 w 94"/>
                <a:gd name="T53" fmla="*/ 1 h 99"/>
                <a:gd name="T54" fmla="*/ 1 w 94"/>
                <a:gd name="T55" fmla="*/ 1 h 99"/>
                <a:gd name="T56" fmla="*/ 1 w 94"/>
                <a:gd name="T57" fmla="*/ 1 h 99"/>
                <a:gd name="T58" fmla="*/ 1 w 94"/>
                <a:gd name="T59" fmla="*/ 1 h 99"/>
                <a:gd name="T60" fmla="*/ 1 w 94"/>
                <a:gd name="T61" fmla="*/ 1 h 99"/>
                <a:gd name="T62" fmla="*/ 1 w 94"/>
                <a:gd name="T63" fmla="*/ 1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4"/>
                <a:gd name="T97" fmla="*/ 0 h 99"/>
                <a:gd name="T98" fmla="*/ 94 w 94"/>
                <a:gd name="T99" fmla="*/ 99 h 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4" h="99">
                  <a:moveTo>
                    <a:pt x="64" y="99"/>
                  </a:moveTo>
                  <a:lnTo>
                    <a:pt x="55" y="82"/>
                  </a:lnTo>
                  <a:lnTo>
                    <a:pt x="66" y="72"/>
                  </a:lnTo>
                  <a:lnTo>
                    <a:pt x="76" y="60"/>
                  </a:lnTo>
                  <a:lnTo>
                    <a:pt x="79" y="48"/>
                  </a:lnTo>
                  <a:lnTo>
                    <a:pt x="77" y="34"/>
                  </a:lnTo>
                  <a:lnTo>
                    <a:pt x="72" y="28"/>
                  </a:lnTo>
                  <a:lnTo>
                    <a:pt x="66" y="23"/>
                  </a:lnTo>
                  <a:lnTo>
                    <a:pt x="58" y="21"/>
                  </a:lnTo>
                  <a:lnTo>
                    <a:pt x="49" y="19"/>
                  </a:lnTo>
                  <a:lnTo>
                    <a:pt x="40" y="19"/>
                  </a:lnTo>
                  <a:lnTo>
                    <a:pt x="31" y="19"/>
                  </a:lnTo>
                  <a:lnTo>
                    <a:pt x="22" y="20"/>
                  </a:lnTo>
                  <a:lnTo>
                    <a:pt x="13" y="21"/>
                  </a:lnTo>
                  <a:lnTo>
                    <a:pt x="4" y="20"/>
                  </a:lnTo>
                  <a:lnTo>
                    <a:pt x="0" y="15"/>
                  </a:lnTo>
                  <a:lnTo>
                    <a:pt x="1" y="8"/>
                  </a:lnTo>
                  <a:lnTo>
                    <a:pt x="9" y="4"/>
                  </a:lnTo>
                  <a:lnTo>
                    <a:pt x="17" y="2"/>
                  </a:lnTo>
                  <a:lnTo>
                    <a:pt x="27" y="0"/>
                  </a:lnTo>
                  <a:lnTo>
                    <a:pt x="40" y="0"/>
                  </a:lnTo>
                  <a:lnTo>
                    <a:pt x="54" y="2"/>
                  </a:lnTo>
                  <a:lnTo>
                    <a:pt x="66" y="5"/>
                  </a:lnTo>
                  <a:lnTo>
                    <a:pt x="78" y="11"/>
                  </a:lnTo>
                  <a:lnTo>
                    <a:pt x="87" y="20"/>
                  </a:lnTo>
                  <a:lnTo>
                    <a:pt x="93" y="33"/>
                  </a:lnTo>
                  <a:lnTo>
                    <a:pt x="94" y="56"/>
                  </a:lnTo>
                  <a:lnTo>
                    <a:pt x="87" y="72"/>
                  </a:lnTo>
                  <a:lnTo>
                    <a:pt x="79" y="80"/>
                  </a:lnTo>
                  <a:lnTo>
                    <a:pt x="76" y="83"/>
                  </a:lnTo>
                  <a:lnTo>
                    <a:pt x="79" y="95"/>
                  </a:lnTo>
                  <a:lnTo>
                    <a:pt x="64" y="99"/>
                  </a:lnTo>
                  <a:close/>
                </a:path>
              </a:pathLst>
            </a:custGeom>
            <a:solidFill>
              <a:srgbClr val="33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latin typeface="Times New Roman" panose="02020603050405020304" pitchFamily="18" charset="0"/>
                <a:cs typeface="Times New Roman" panose="02020603050405020304" pitchFamily="18" charset="0"/>
              </a:endParaRPr>
            </a:p>
          </p:txBody>
        </p:sp>
      </p:grpSp>
      <p:pic>
        <p:nvPicPr>
          <p:cNvPr id="7178" name="Picture 113" descr="gbb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739775"/>
            <a:ext cx="74628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194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P spid="121860" grpId="0"/>
      <p:bldP spid="121861" grpId="0"/>
      <p:bldP spid="121862" grpId="0"/>
      <p:bldP spid="121863" grpId="0"/>
      <p:bldP spid="12186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276350" y="1879600"/>
            <a:ext cx="1724025"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en-US" altLang="zh-CN"/>
              <a:t>x+y+z=12</a:t>
            </a:r>
          </a:p>
          <a:p>
            <a:pPr eaLnBrk="1" hangingPunct="1">
              <a:lnSpc>
                <a:spcPct val="150000"/>
              </a:lnSpc>
              <a:spcBef>
                <a:spcPct val="0"/>
              </a:spcBef>
            </a:pPr>
            <a:r>
              <a:rPr kumimoji="1" lang="en-US" altLang="zh-CN"/>
              <a:t>x=4y</a:t>
            </a:r>
          </a:p>
          <a:p>
            <a:pPr eaLnBrk="1" hangingPunct="1">
              <a:lnSpc>
                <a:spcPct val="150000"/>
              </a:lnSpc>
              <a:spcBef>
                <a:spcPct val="0"/>
              </a:spcBef>
            </a:pPr>
            <a:r>
              <a:rPr kumimoji="1" lang="en-US" altLang="zh-CN"/>
              <a:t>x+2y+5z=22</a:t>
            </a:r>
          </a:p>
        </p:txBody>
      </p:sp>
      <p:sp>
        <p:nvSpPr>
          <p:cNvPr id="8195" name="Rectangle 3"/>
          <p:cNvSpPr>
            <a:spLocks noChangeArrowheads="1"/>
          </p:cNvSpPr>
          <p:nvPr/>
        </p:nvSpPr>
        <p:spPr bwMode="auto">
          <a:xfrm>
            <a:off x="3070225" y="207327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①</a:t>
            </a:r>
          </a:p>
        </p:txBody>
      </p:sp>
      <p:sp>
        <p:nvSpPr>
          <p:cNvPr id="8196" name="Rectangle 4"/>
          <p:cNvSpPr>
            <a:spLocks noChangeArrowheads="1"/>
          </p:cNvSpPr>
          <p:nvPr/>
        </p:nvSpPr>
        <p:spPr bwMode="auto">
          <a:xfrm>
            <a:off x="3070225" y="2616200"/>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②</a:t>
            </a:r>
          </a:p>
        </p:txBody>
      </p:sp>
      <p:sp>
        <p:nvSpPr>
          <p:cNvPr id="8197" name="Rectangle 5"/>
          <p:cNvSpPr>
            <a:spLocks noChangeArrowheads="1"/>
          </p:cNvSpPr>
          <p:nvPr/>
        </p:nvSpPr>
        <p:spPr bwMode="auto">
          <a:xfrm>
            <a:off x="3070225" y="3170238"/>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③</a:t>
            </a:r>
          </a:p>
        </p:txBody>
      </p:sp>
      <p:sp>
        <p:nvSpPr>
          <p:cNvPr id="8198" name="Text Box 6"/>
          <p:cNvSpPr txBox="1">
            <a:spLocks noChangeArrowheads="1"/>
          </p:cNvSpPr>
          <p:nvPr/>
        </p:nvSpPr>
        <p:spPr bwMode="auto">
          <a:xfrm>
            <a:off x="1192213" y="3776663"/>
            <a:ext cx="5192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t>观察方程①、③你能得出什么？</a:t>
            </a:r>
          </a:p>
        </p:txBody>
      </p:sp>
      <p:sp>
        <p:nvSpPr>
          <p:cNvPr id="122887" name="Text Box 7"/>
          <p:cNvSpPr txBox="1">
            <a:spLocks noChangeArrowheads="1"/>
          </p:cNvSpPr>
          <p:nvPr/>
        </p:nvSpPr>
        <p:spPr bwMode="auto">
          <a:xfrm>
            <a:off x="693738" y="4332288"/>
            <a:ext cx="67246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    </a:t>
            </a:r>
            <a:r>
              <a:rPr kumimoji="1" lang="zh-CN" altLang="en-US">
                <a:solidFill>
                  <a:srgbClr val="FF0000"/>
                </a:solidFill>
                <a:latin typeface="楷体_GB2312" panose="02010609030101010101" pitchFamily="49" charset="-122"/>
                <a:ea typeface="楷体_GB2312" panose="02010609030101010101" pitchFamily="49" charset="-122"/>
              </a:rPr>
              <a:t>都含有三个未知数，并且含有未知数的项的次数都是</a:t>
            </a:r>
            <a:r>
              <a:rPr kumimoji="1" lang="en-US" altLang="zh-CN">
                <a:solidFill>
                  <a:srgbClr val="FF0000"/>
                </a:solidFill>
                <a:latin typeface="楷体_GB2312" panose="02010609030101010101" pitchFamily="49" charset="-122"/>
                <a:ea typeface="楷体_GB2312" panose="02010609030101010101" pitchFamily="49" charset="-122"/>
              </a:rPr>
              <a:t>1</a:t>
            </a:r>
            <a:r>
              <a:rPr kumimoji="1" lang="zh-CN" altLang="en-US">
                <a:solidFill>
                  <a:srgbClr val="FF0000"/>
                </a:solidFill>
                <a:latin typeface="楷体_GB2312" panose="02010609030101010101" pitchFamily="49" charset="-122"/>
                <a:ea typeface="楷体_GB2312" panose="02010609030101010101" pitchFamily="49" charset="-122"/>
              </a:rPr>
              <a:t>，像这样的方程叫做</a:t>
            </a:r>
            <a:r>
              <a:rPr kumimoji="1" lang="zh-CN" altLang="en-US">
                <a:latin typeface="楷体_GB2312" panose="02010609030101010101" pitchFamily="49" charset="-122"/>
                <a:ea typeface="楷体_GB2312" panose="02010609030101010101" pitchFamily="49" charset="-122"/>
              </a:rPr>
              <a:t>三元一次方程</a:t>
            </a:r>
            <a:r>
              <a:rPr kumimoji="1" lang="en-US" altLang="zh-CN">
                <a:solidFill>
                  <a:srgbClr val="FF0000"/>
                </a:solidFill>
                <a:latin typeface="楷体_GB2312" panose="02010609030101010101" pitchFamily="49" charset="-122"/>
                <a:ea typeface="楷体_GB2312" panose="02010609030101010101" pitchFamily="49" charset="-122"/>
              </a:rPr>
              <a:t>.</a:t>
            </a:r>
          </a:p>
        </p:txBody>
      </p:sp>
      <p:pic>
        <p:nvPicPr>
          <p:cNvPr id="8200" name="Picture 13" descr="图片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250" y="1135063"/>
            <a:ext cx="23764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43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838200" y="974725"/>
            <a:ext cx="7308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zh-CN" altLang="en-US"/>
              <a:t>这个问题的解必须同时满足上面三个条件，因此，我们把这三个方程合在一起，写成</a:t>
            </a:r>
          </a:p>
        </p:txBody>
      </p:sp>
      <p:sp>
        <p:nvSpPr>
          <p:cNvPr id="123907" name="Text Box 3"/>
          <p:cNvSpPr txBox="1">
            <a:spLocks noChangeArrowheads="1"/>
          </p:cNvSpPr>
          <p:nvPr/>
        </p:nvSpPr>
        <p:spPr bwMode="auto">
          <a:xfrm>
            <a:off x="1493838" y="2298700"/>
            <a:ext cx="28082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x+y+z=12</a:t>
            </a:r>
            <a:r>
              <a:rPr kumimoji="1" lang="zh-CN" altLang="en-US"/>
              <a:t>，</a:t>
            </a:r>
          </a:p>
          <a:p>
            <a:pPr eaLnBrk="1" hangingPunct="1">
              <a:spcBef>
                <a:spcPct val="0"/>
              </a:spcBef>
            </a:pPr>
            <a:r>
              <a:rPr kumimoji="1" lang="en-US" altLang="zh-CN"/>
              <a:t>x=4y</a:t>
            </a:r>
            <a:r>
              <a:rPr kumimoji="1" lang="zh-CN" altLang="en-US"/>
              <a:t>，</a:t>
            </a:r>
          </a:p>
          <a:p>
            <a:pPr eaLnBrk="1" hangingPunct="1">
              <a:spcBef>
                <a:spcPct val="0"/>
              </a:spcBef>
            </a:pPr>
            <a:r>
              <a:rPr kumimoji="1" lang="en-US" altLang="zh-CN"/>
              <a:t>x+2y+5z=22.</a:t>
            </a:r>
          </a:p>
        </p:txBody>
      </p:sp>
      <p:sp>
        <p:nvSpPr>
          <p:cNvPr id="123908" name="Text Box 4"/>
          <p:cNvSpPr txBox="1">
            <a:spLocks noChangeArrowheads="1"/>
          </p:cNvSpPr>
          <p:nvPr/>
        </p:nvSpPr>
        <p:spPr bwMode="auto">
          <a:xfrm>
            <a:off x="769938" y="3482975"/>
            <a:ext cx="7627937"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en-US" altLang="zh-CN"/>
              <a:t>    </a:t>
            </a:r>
            <a:r>
              <a:rPr kumimoji="1" lang="zh-CN" altLang="en-US"/>
              <a:t>这个方程组含有</a:t>
            </a:r>
            <a:r>
              <a:rPr kumimoji="1" lang="zh-CN" altLang="en-US">
                <a:solidFill>
                  <a:srgbClr val="FF0000"/>
                </a:solidFill>
              </a:rPr>
              <a:t>三个未知数</a:t>
            </a:r>
            <a:r>
              <a:rPr kumimoji="1" lang="zh-CN" altLang="en-US"/>
              <a:t>，每个方程中含未知数的</a:t>
            </a:r>
            <a:r>
              <a:rPr kumimoji="1" lang="zh-CN" altLang="en-US">
                <a:solidFill>
                  <a:srgbClr val="FF0000"/>
                </a:solidFill>
              </a:rPr>
              <a:t>项的次数都是</a:t>
            </a:r>
            <a:r>
              <a:rPr kumimoji="1" lang="en-US" altLang="zh-CN">
                <a:solidFill>
                  <a:srgbClr val="FF0000"/>
                </a:solidFill>
              </a:rPr>
              <a:t>1</a:t>
            </a:r>
            <a:r>
              <a:rPr kumimoji="1" lang="zh-CN" altLang="en-US"/>
              <a:t>，并且一共有</a:t>
            </a:r>
            <a:r>
              <a:rPr kumimoji="1" lang="zh-CN" altLang="en-US">
                <a:solidFill>
                  <a:srgbClr val="FF0000"/>
                </a:solidFill>
              </a:rPr>
              <a:t>三个方程</a:t>
            </a:r>
            <a:r>
              <a:rPr kumimoji="1" lang="zh-CN" altLang="en-US"/>
              <a:t>，像这样的方程组叫做</a:t>
            </a:r>
            <a:r>
              <a:rPr kumimoji="1" lang="zh-CN" altLang="en-US">
                <a:solidFill>
                  <a:srgbClr val="FF0000"/>
                </a:solidFill>
              </a:rPr>
              <a:t>三元一次方程组</a:t>
            </a:r>
            <a:r>
              <a:rPr kumimoji="1" lang="en-US" altLang="zh-CN">
                <a:solidFill>
                  <a:srgbClr val="FF0000"/>
                </a:solidFill>
              </a:rPr>
              <a:t>.</a:t>
            </a:r>
          </a:p>
        </p:txBody>
      </p:sp>
      <p:sp>
        <p:nvSpPr>
          <p:cNvPr id="123909" name="AutoShape 5"/>
          <p:cNvSpPr/>
          <p:nvPr/>
        </p:nvSpPr>
        <p:spPr bwMode="auto">
          <a:xfrm>
            <a:off x="1347788" y="2532063"/>
            <a:ext cx="200025" cy="809625"/>
          </a:xfrm>
          <a:prstGeom prst="leftBrace">
            <a:avLst>
              <a:gd name="adj1" fmla="val 3373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9222" name="Group 8"/>
          <p:cNvGrpSpPr/>
          <p:nvPr/>
        </p:nvGrpSpPr>
        <p:grpSpPr bwMode="auto">
          <a:xfrm>
            <a:off x="681038" y="5594350"/>
            <a:ext cx="7699375" cy="606425"/>
            <a:chOff x="-152" y="3424"/>
            <a:chExt cx="5912" cy="501"/>
          </a:xfrm>
        </p:grpSpPr>
        <p:pic>
          <p:nvPicPr>
            <p:cNvPr id="9223"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 y="3470"/>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36" y="3463"/>
              <a:ext cx="225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 y="3454"/>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 y="3468"/>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36" y="3463"/>
              <a:ext cx="225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3424"/>
              <a:ext cx="224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 y="3468"/>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359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9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9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p:bldP spid="123908" grpId="0"/>
      <p:bldP spid="12390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p:cNvSpPr>
            <a:spLocks noGrp="1" noRot="1" noChangeArrowheads="1"/>
          </p:cNvSpPr>
          <p:nvPr>
            <p:ph type="body" sz="half" idx="4294967295"/>
          </p:nvPr>
        </p:nvSpPr>
        <p:spPr>
          <a:xfrm>
            <a:off x="381000" y="304800"/>
            <a:ext cx="8001000" cy="3886200"/>
          </a:xfrm>
        </p:spPr>
        <p:txBody>
          <a:bodyPr/>
          <a:lstStyle/>
          <a:p>
            <a:pPr>
              <a:buFont typeface="Arial" panose="020B0604020202020204" pitchFamily="34" charset="0"/>
              <a:buNone/>
            </a:pPr>
            <a:r>
              <a:rPr lang="en-US" altLang="zh-CN" b="0">
                <a:solidFill>
                  <a:srgbClr val="000000"/>
                </a:solidFill>
              </a:rPr>
              <a:t>5</a:t>
            </a:r>
            <a:r>
              <a:rPr lang="zh-CN" altLang="en-US" b="0">
                <a:solidFill>
                  <a:srgbClr val="000000"/>
                </a:solidFill>
              </a:rPr>
              <a:t>、如图所示，将长方形ＡＢＣＤ的一个角折叠，折痕为ＡＥ，</a:t>
            </a:r>
            <a:r>
              <a:rPr lang="en-US" altLang="zh-CN" b="0">
                <a:solidFill>
                  <a:srgbClr val="000000"/>
                </a:solidFill>
              </a:rPr>
              <a:t>∠BAD</a:t>
            </a:r>
            <a:r>
              <a:rPr lang="zh-CN" altLang="en-US" b="0">
                <a:solidFill>
                  <a:srgbClr val="000000"/>
                </a:solidFill>
              </a:rPr>
              <a:t>比</a:t>
            </a:r>
            <a:r>
              <a:rPr lang="en-US" altLang="zh-CN" b="0">
                <a:solidFill>
                  <a:srgbClr val="000000"/>
                </a:solidFill>
              </a:rPr>
              <a:t>∠BAE</a:t>
            </a:r>
            <a:r>
              <a:rPr lang="zh-CN" altLang="en-US" b="0">
                <a:solidFill>
                  <a:srgbClr val="000000"/>
                </a:solidFill>
              </a:rPr>
              <a:t>大</a:t>
            </a:r>
            <a:r>
              <a:rPr lang="en-US" altLang="zh-CN" b="0">
                <a:solidFill>
                  <a:srgbClr val="000000"/>
                </a:solidFill>
              </a:rPr>
              <a:t>48°.</a:t>
            </a:r>
            <a:r>
              <a:rPr lang="zh-CN" altLang="en-US" b="0">
                <a:solidFill>
                  <a:srgbClr val="000000"/>
                </a:solidFill>
              </a:rPr>
              <a:t>设</a:t>
            </a:r>
            <a:r>
              <a:rPr lang="en-US" altLang="zh-CN" b="0">
                <a:solidFill>
                  <a:srgbClr val="000000"/>
                </a:solidFill>
              </a:rPr>
              <a:t>∠BAE</a:t>
            </a:r>
            <a:r>
              <a:rPr lang="zh-CN" altLang="en-US" b="0">
                <a:solidFill>
                  <a:srgbClr val="000000"/>
                </a:solidFill>
              </a:rPr>
              <a:t>和</a:t>
            </a:r>
            <a:r>
              <a:rPr lang="en-US" altLang="zh-CN" b="0">
                <a:solidFill>
                  <a:srgbClr val="000000"/>
                </a:solidFill>
              </a:rPr>
              <a:t>∠BAD</a:t>
            </a:r>
            <a:r>
              <a:rPr lang="zh-CN" altLang="en-US" b="0">
                <a:solidFill>
                  <a:srgbClr val="000000"/>
                </a:solidFill>
              </a:rPr>
              <a:t>的度数分别为</a:t>
            </a:r>
            <a:r>
              <a:rPr lang="en-US" altLang="zh-CN" b="0">
                <a:solidFill>
                  <a:srgbClr val="000000"/>
                </a:solidFill>
              </a:rPr>
              <a:t>x ,y</a:t>
            </a:r>
            <a:r>
              <a:rPr lang="zh-CN" altLang="en-US" b="0">
                <a:solidFill>
                  <a:srgbClr val="000000"/>
                </a:solidFill>
              </a:rPr>
              <a:t>度，那么</a:t>
            </a:r>
            <a:r>
              <a:rPr lang="en-US" altLang="zh-CN" b="0">
                <a:solidFill>
                  <a:srgbClr val="000000"/>
                </a:solidFill>
              </a:rPr>
              <a:t>x,y</a:t>
            </a:r>
            <a:r>
              <a:rPr lang="zh-CN" altLang="en-US" b="0">
                <a:solidFill>
                  <a:srgbClr val="000000"/>
                </a:solidFill>
              </a:rPr>
              <a:t>所适合的一个方程组是（　　）</a:t>
            </a:r>
          </a:p>
        </p:txBody>
      </p:sp>
      <p:graphicFrame>
        <p:nvGraphicFramePr>
          <p:cNvPr id="32770" name="Object 5"/>
          <p:cNvGraphicFramePr>
            <a:graphicFrameLocks noGrp="1"/>
          </p:cNvGraphicFramePr>
          <p:nvPr>
            <p:ph sz="quarter" idx="4294967295"/>
          </p:nvPr>
        </p:nvGraphicFramePr>
        <p:xfrm>
          <a:off x="1055688" y="3433763"/>
          <a:ext cx="1541462" cy="1241425"/>
        </p:xfrm>
        <a:graphic>
          <a:graphicData uri="http://schemas.openxmlformats.org/presentationml/2006/ole">
            <mc:AlternateContent xmlns:mc="http://schemas.openxmlformats.org/markup-compatibility/2006">
              <mc:Choice xmlns:v="urn:schemas-microsoft-com:vml" Requires="v">
                <p:oleObj r:id="rId2" imgW="647700" imgH="431800" progId="">
                  <p:embed/>
                </p:oleObj>
              </mc:Choice>
              <mc:Fallback>
                <p:oleObj r:id="rId2" imgW="647700" imgH="431800" progId="">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3433763"/>
                        <a:ext cx="1541462"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1" name="AutoShape 10"/>
          <p:cNvSpPr/>
          <p:nvPr/>
        </p:nvSpPr>
        <p:spPr bwMode="auto">
          <a:xfrm>
            <a:off x="685800" y="3581400"/>
            <a:ext cx="152400" cy="762000"/>
          </a:xfrm>
          <a:prstGeom prst="leftBrace">
            <a:avLst>
              <a:gd name="adj1" fmla="val 4164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2772" name="Text Box 11"/>
          <p:cNvSpPr txBox="1">
            <a:spLocks noChangeArrowheads="1"/>
          </p:cNvSpPr>
          <p:nvPr/>
        </p:nvSpPr>
        <p:spPr bwMode="auto">
          <a:xfrm>
            <a:off x="0" y="3733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rPr>
              <a:t>   </a:t>
            </a:r>
            <a:r>
              <a:rPr lang="en-US" altLang="zh-CN" sz="2400" b="1">
                <a:solidFill>
                  <a:prstClr val="black"/>
                </a:solidFill>
              </a:rPr>
              <a:t>A</a:t>
            </a:r>
          </a:p>
        </p:txBody>
      </p:sp>
      <p:sp>
        <p:nvSpPr>
          <p:cNvPr id="32773" name="Text Box 12"/>
          <p:cNvSpPr txBox="1">
            <a:spLocks noChangeArrowheads="1"/>
          </p:cNvSpPr>
          <p:nvPr/>
        </p:nvSpPr>
        <p:spPr bwMode="auto">
          <a:xfrm>
            <a:off x="2971800" y="3733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B</a:t>
            </a:r>
          </a:p>
        </p:txBody>
      </p:sp>
      <p:sp>
        <p:nvSpPr>
          <p:cNvPr id="32774" name="Text Box 13"/>
          <p:cNvSpPr txBox="1">
            <a:spLocks noChangeArrowheads="1"/>
          </p:cNvSpPr>
          <p:nvPr/>
        </p:nvSpPr>
        <p:spPr bwMode="auto">
          <a:xfrm>
            <a:off x="228600" y="5410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C</a:t>
            </a:r>
          </a:p>
        </p:txBody>
      </p:sp>
      <p:sp>
        <p:nvSpPr>
          <p:cNvPr id="32775" name="Text Box 14"/>
          <p:cNvSpPr txBox="1">
            <a:spLocks noChangeArrowheads="1"/>
          </p:cNvSpPr>
          <p:nvPr/>
        </p:nvSpPr>
        <p:spPr bwMode="auto">
          <a:xfrm>
            <a:off x="2819400" y="54102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32776" name="Text Box 15"/>
          <p:cNvSpPr txBox="1">
            <a:spLocks noChangeArrowheads="1"/>
          </p:cNvSpPr>
          <p:nvPr/>
        </p:nvSpPr>
        <p:spPr bwMode="auto">
          <a:xfrm>
            <a:off x="2895600" y="5486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D</a:t>
            </a:r>
          </a:p>
        </p:txBody>
      </p:sp>
      <p:graphicFrame>
        <p:nvGraphicFramePr>
          <p:cNvPr id="32777" name="Object 16"/>
          <p:cNvGraphicFramePr>
            <a:graphicFrameLocks noGrp="1"/>
          </p:cNvGraphicFramePr>
          <p:nvPr>
            <p:ph sz="quarter" idx="4294967295"/>
          </p:nvPr>
        </p:nvGraphicFramePr>
        <p:xfrm>
          <a:off x="3771900" y="3403600"/>
          <a:ext cx="1543050" cy="1241425"/>
        </p:xfrm>
        <a:graphic>
          <a:graphicData uri="http://schemas.openxmlformats.org/presentationml/2006/ole">
            <mc:AlternateContent xmlns:mc="http://schemas.openxmlformats.org/markup-compatibility/2006">
              <mc:Choice xmlns:v="urn:schemas-microsoft-com:vml" Requires="v">
                <p:oleObj r:id="rId4" imgW="647700" imgH="431800" progId="">
                  <p:embed/>
                </p:oleObj>
              </mc:Choice>
              <mc:Fallback>
                <p:oleObj r:id="rId4" imgW="647700" imgH="43180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0" y="3403600"/>
                        <a:ext cx="1543050"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8" name="AutoShape 19"/>
          <p:cNvSpPr/>
          <p:nvPr/>
        </p:nvSpPr>
        <p:spPr bwMode="auto">
          <a:xfrm>
            <a:off x="3505200" y="3657600"/>
            <a:ext cx="76200" cy="838200"/>
          </a:xfrm>
          <a:prstGeom prst="leftBrace">
            <a:avLst>
              <a:gd name="adj1" fmla="val 9161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aphicFrame>
        <p:nvGraphicFramePr>
          <p:cNvPr id="32779" name="Object 20"/>
          <p:cNvGraphicFramePr/>
          <p:nvPr/>
        </p:nvGraphicFramePr>
        <p:xfrm>
          <a:off x="1066800" y="5257800"/>
          <a:ext cx="1447800" cy="863600"/>
        </p:xfrm>
        <a:graphic>
          <a:graphicData uri="http://schemas.openxmlformats.org/presentationml/2006/ole">
            <mc:AlternateContent xmlns:mc="http://schemas.openxmlformats.org/markup-compatibility/2006">
              <mc:Choice xmlns:v="urn:schemas-microsoft-com:vml" Requires="v">
                <p:oleObj r:id="rId6" imgW="723900" imgH="431800" progId="">
                  <p:embed/>
                </p:oleObj>
              </mc:Choice>
              <mc:Fallback>
                <p:oleObj r:id="rId6" imgW="723900" imgH="43180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5257800"/>
                        <a:ext cx="14478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0" name="AutoShape 21"/>
          <p:cNvSpPr/>
          <p:nvPr/>
        </p:nvSpPr>
        <p:spPr bwMode="auto">
          <a:xfrm>
            <a:off x="838200" y="5257800"/>
            <a:ext cx="76200" cy="838200"/>
          </a:xfrm>
          <a:prstGeom prst="leftBrace">
            <a:avLst>
              <a:gd name="adj1" fmla="val 9161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aphicFrame>
        <p:nvGraphicFramePr>
          <p:cNvPr id="32781" name="Object 22"/>
          <p:cNvGraphicFramePr/>
          <p:nvPr/>
        </p:nvGraphicFramePr>
        <p:xfrm>
          <a:off x="3657600" y="5105400"/>
          <a:ext cx="1676400" cy="1000125"/>
        </p:xfrm>
        <a:graphic>
          <a:graphicData uri="http://schemas.openxmlformats.org/presentationml/2006/ole">
            <mc:AlternateContent xmlns:mc="http://schemas.openxmlformats.org/markup-compatibility/2006">
              <mc:Choice xmlns:v="urn:schemas-microsoft-com:vml" Requires="v">
                <p:oleObj r:id="rId8" imgW="723900" imgH="431800" progId="">
                  <p:embed/>
                </p:oleObj>
              </mc:Choice>
              <mc:Fallback>
                <p:oleObj r:id="rId8" imgW="723900" imgH="431800"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5105400"/>
                        <a:ext cx="1676400"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2" name="AutoShape 23"/>
          <p:cNvSpPr/>
          <p:nvPr/>
        </p:nvSpPr>
        <p:spPr bwMode="auto">
          <a:xfrm>
            <a:off x="3505200" y="5181600"/>
            <a:ext cx="76200" cy="838200"/>
          </a:xfrm>
          <a:prstGeom prst="leftBrace">
            <a:avLst>
              <a:gd name="adj1" fmla="val 91616"/>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pic>
        <p:nvPicPr>
          <p:cNvPr id="32783" name="Picture 2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0200" y="3505200"/>
            <a:ext cx="32480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7" name="Text Box 27"/>
          <p:cNvSpPr txBox="1">
            <a:spLocks noChangeArrowheads="1"/>
          </p:cNvSpPr>
          <p:nvPr/>
        </p:nvSpPr>
        <p:spPr bwMode="auto">
          <a:xfrm>
            <a:off x="1447800" y="2438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rPr>
              <a:t>C</a:t>
            </a:r>
          </a:p>
        </p:txBody>
      </p:sp>
    </p:spTree>
    <p:extLst>
      <p:ext uri="{BB962C8B-B14F-4D97-AF65-F5344CB8AC3E}">
        <p14:creationId xmlns:p14="http://schemas.microsoft.com/office/powerpoint/2010/main" val="318779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7">
                                            <p:txEl>
                                              <p:pRg st="0" end="0"/>
                                            </p:txEl>
                                          </p:spTgt>
                                        </p:tgtEl>
                                        <p:attrNameLst>
                                          <p:attrName>style.visibility</p:attrName>
                                        </p:attrNameLst>
                                      </p:cBhvr>
                                      <p:to>
                                        <p:strVal val="visible"/>
                                      </p:to>
                                    </p:set>
                                    <p:anim calcmode="lin" valueType="num">
                                      <p:cBhvr additive="base">
                                        <p:cTn id="7" dur="500" fill="hold"/>
                                        <p:tgtEl>
                                          <p:spTgt spid="102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3"/>
          <p:cNvSpPr txBox="1">
            <a:spLocks noChangeArrowheads="1"/>
          </p:cNvSpPr>
          <p:nvPr/>
        </p:nvSpPr>
        <p:spPr bwMode="auto">
          <a:xfrm>
            <a:off x="1295400" y="1477963"/>
            <a:ext cx="49101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ctr" eaLnBrk="1" hangingPunct="1">
              <a:lnSpc>
                <a:spcPct val="150000"/>
              </a:lnSpc>
              <a:spcBef>
                <a:spcPct val="0"/>
              </a:spcBef>
            </a:pPr>
            <a:r>
              <a:rPr kumimoji="1" lang="zh-CN" altLang="en-US">
                <a:latin typeface="Arial" panose="020B0604020202020204" pitchFamily="34" charset="0"/>
              </a:rPr>
              <a:t>如何解三元一次方程组呢？</a:t>
            </a:r>
            <a:endParaRPr lang="zh-CN" altLang="en-US">
              <a:latin typeface="Arial" panose="020B0604020202020204" pitchFamily="34" charset="0"/>
            </a:endParaRPr>
          </a:p>
        </p:txBody>
      </p:sp>
      <p:grpSp>
        <p:nvGrpSpPr>
          <p:cNvPr id="10243" name="Group 14"/>
          <p:cNvGrpSpPr/>
          <p:nvPr/>
        </p:nvGrpSpPr>
        <p:grpSpPr bwMode="auto">
          <a:xfrm>
            <a:off x="2333625" y="2293938"/>
            <a:ext cx="2954338" cy="1200150"/>
            <a:chOff x="849" y="1560"/>
            <a:chExt cx="1861" cy="756"/>
          </a:xfrm>
        </p:grpSpPr>
        <p:sp>
          <p:nvSpPr>
            <p:cNvPr id="10254" name="Text Box 15"/>
            <p:cNvSpPr txBox="1">
              <a:spLocks noChangeArrowheads="1"/>
            </p:cNvSpPr>
            <p:nvPr/>
          </p:nvSpPr>
          <p:spPr bwMode="auto">
            <a:xfrm>
              <a:off x="941" y="1560"/>
              <a:ext cx="176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x+y+z=12</a:t>
              </a:r>
              <a:r>
                <a:rPr kumimoji="1" lang="zh-CN" altLang="en-US"/>
                <a:t>，</a:t>
              </a:r>
            </a:p>
            <a:p>
              <a:pPr eaLnBrk="1" hangingPunct="1">
                <a:spcBef>
                  <a:spcPct val="0"/>
                </a:spcBef>
              </a:pPr>
              <a:r>
                <a:rPr kumimoji="1" lang="en-US" altLang="zh-CN"/>
                <a:t>x=4y</a:t>
              </a:r>
              <a:r>
                <a:rPr kumimoji="1" lang="zh-CN" altLang="en-US"/>
                <a:t>，</a:t>
              </a:r>
            </a:p>
            <a:p>
              <a:pPr eaLnBrk="1" hangingPunct="1">
                <a:spcBef>
                  <a:spcPct val="0"/>
                </a:spcBef>
              </a:pPr>
              <a:r>
                <a:rPr kumimoji="1" lang="en-US" altLang="zh-CN"/>
                <a:t>x+2y+5z=22.</a:t>
              </a:r>
            </a:p>
          </p:txBody>
        </p:sp>
        <p:sp>
          <p:nvSpPr>
            <p:cNvPr id="10255" name="AutoShape 16"/>
            <p:cNvSpPr/>
            <p:nvPr/>
          </p:nvSpPr>
          <p:spPr bwMode="auto">
            <a:xfrm>
              <a:off x="849" y="1707"/>
              <a:ext cx="126" cy="510"/>
            </a:xfrm>
            <a:prstGeom prst="leftBrace">
              <a:avLst>
                <a:gd name="adj1" fmla="val 3373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32113" name="Text Box 17"/>
          <p:cNvSpPr txBox="1">
            <a:spLocks noChangeArrowheads="1"/>
          </p:cNvSpPr>
          <p:nvPr/>
        </p:nvSpPr>
        <p:spPr bwMode="auto">
          <a:xfrm>
            <a:off x="900113" y="3700463"/>
            <a:ext cx="7358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50000"/>
              </a:lnSpc>
              <a:spcBef>
                <a:spcPct val="0"/>
              </a:spcBef>
            </a:pPr>
            <a:r>
              <a:rPr kumimoji="1" lang="en-US" altLang="zh-CN">
                <a:solidFill>
                  <a:srgbClr val="FF0000"/>
                </a:solidFill>
                <a:latin typeface="Arial" panose="020B0604020202020204" pitchFamily="34" charset="0"/>
                <a:ea typeface="楷体_GB2312" panose="02010609030101010101" pitchFamily="49" charset="-122"/>
              </a:rPr>
              <a:t>        </a:t>
            </a:r>
            <a:r>
              <a:rPr kumimoji="1" lang="zh-CN" altLang="en-US">
                <a:solidFill>
                  <a:srgbClr val="FF0000"/>
                </a:solidFill>
                <a:latin typeface="Arial" panose="020B0604020202020204" pitchFamily="34" charset="0"/>
                <a:ea typeface="楷体_GB2312" panose="02010609030101010101" pitchFamily="49" charset="-122"/>
              </a:rPr>
              <a:t>是不是类似于解二元一次方程组先把三元化为二元，再把二元化为一元呢？</a:t>
            </a:r>
            <a:endParaRPr lang="zh-CN" altLang="en-US">
              <a:solidFill>
                <a:srgbClr val="FF0000"/>
              </a:solidFill>
              <a:latin typeface="Arial" panose="020B0604020202020204" pitchFamily="34" charset="0"/>
              <a:ea typeface="楷体_GB2312" panose="02010609030101010101" pitchFamily="49" charset="-122"/>
            </a:endParaRPr>
          </a:p>
        </p:txBody>
      </p:sp>
      <p:grpSp>
        <p:nvGrpSpPr>
          <p:cNvPr id="10245" name="Group 19"/>
          <p:cNvGrpSpPr/>
          <p:nvPr/>
        </p:nvGrpSpPr>
        <p:grpSpPr bwMode="auto">
          <a:xfrm>
            <a:off x="712788" y="5592763"/>
            <a:ext cx="7699375" cy="606425"/>
            <a:chOff x="-152" y="3424"/>
            <a:chExt cx="5912" cy="501"/>
          </a:xfrm>
        </p:grpSpPr>
        <p:pic>
          <p:nvPicPr>
            <p:cNvPr id="10247"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 y="3470"/>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36" y="3463"/>
              <a:ext cx="225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 y="3454"/>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0"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 y="3468"/>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36" y="3463"/>
              <a:ext cx="225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3424"/>
              <a:ext cx="224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5" descr="花动画图片"/>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7" y="3468"/>
              <a:ext cx="2533"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6" name="Picture 18" descr="图片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288" y="428625"/>
            <a:ext cx="293846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75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13"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619125" y="1579563"/>
            <a:ext cx="433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t>【</a:t>
            </a:r>
            <a:r>
              <a:rPr kumimoji="1" lang="zh-CN" altLang="en-US"/>
              <a:t>例</a:t>
            </a:r>
            <a:r>
              <a:rPr kumimoji="1" lang="en-US" altLang="zh-CN"/>
              <a:t>】</a:t>
            </a:r>
            <a:r>
              <a:rPr kumimoji="1" lang="zh-CN" altLang="en-US"/>
              <a:t>解三元一次方程组</a:t>
            </a:r>
          </a:p>
        </p:txBody>
      </p:sp>
      <p:grpSp>
        <p:nvGrpSpPr>
          <p:cNvPr id="11267" name="Group 31"/>
          <p:cNvGrpSpPr/>
          <p:nvPr/>
        </p:nvGrpSpPr>
        <p:grpSpPr bwMode="auto">
          <a:xfrm>
            <a:off x="1106488" y="2197100"/>
            <a:ext cx="3349625" cy="1422400"/>
            <a:chOff x="3026" y="750"/>
            <a:chExt cx="2110" cy="896"/>
          </a:xfrm>
        </p:grpSpPr>
        <p:sp>
          <p:nvSpPr>
            <p:cNvPr id="11270" name="Text Box 3"/>
            <p:cNvSpPr txBox="1">
              <a:spLocks noChangeArrowheads="1"/>
            </p:cNvSpPr>
            <p:nvPr/>
          </p:nvSpPr>
          <p:spPr bwMode="auto">
            <a:xfrm>
              <a:off x="3162" y="750"/>
              <a:ext cx="1974" cy="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20000"/>
                </a:lnSpc>
                <a:spcBef>
                  <a:spcPct val="0"/>
                </a:spcBef>
              </a:pPr>
              <a:r>
                <a:rPr kumimoji="1" lang="en-US" altLang="zh-CN"/>
                <a:t>3x</a:t>
              </a:r>
              <a:r>
                <a:rPr kumimoji="1" lang="zh-CN" altLang="en-US"/>
                <a:t>＋</a:t>
              </a:r>
              <a:r>
                <a:rPr kumimoji="1" lang="en-US" altLang="zh-CN"/>
                <a:t>4z=7</a:t>
              </a:r>
              <a:r>
                <a:rPr kumimoji="1" lang="zh-CN" altLang="en-US"/>
                <a:t>，       ①</a:t>
              </a:r>
            </a:p>
            <a:p>
              <a:pPr eaLnBrk="1" hangingPunct="1">
                <a:lnSpc>
                  <a:spcPct val="120000"/>
                </a:lnSpc>
                <a:spcBef>
                  <a:spcPct val="0"/>
                </a:spcBef>
              </a:pPr>
              <a:r>
                <a:rPr kumimoji="1" lang="en-US" altLang="zh-CN"/>
                <a:t>2x</a:t>
              </a:r>
              <a:r>
                <a:rPr kumimoji="1" lang="zh-CN" altLang="en-US"/>
                <a:t>＋</a:t>
              </a:r>
              <a:r>
                <a:rPr kumimoji="1" lang="en-US" altLang="zh-CN"/>
                <a:t>3y</a:t>
              </a:r>
              <a:r>
                <a:rPr kumimoji="1" lang="zh-CN" altLang="en-US"/>
                <a:t>＋</a:t>
              </a:r>
              <a:r>
                <a:rPr kumimoji="1" lang="en-US" altLang="zh-CN"/>
                <a:t>z=9</a:t>
              </a:r>
              <a:r>
                <a:rPr kumimoji="1" lang="zh-CN" altLang="en-US"/>
                <a:t>，    ②</a:t>
              </a:r>
            </a:p>
            <a:p>
              <a:pPr eaLnBrk="1" hangingPunct="1">
                <a:lnSpc>
                  <a:spcPct val="120000"/>
                </a:lnSpc>
                <a:spcBef>
                  <a:spcPct val="0"/>
                </a:spcBef>
              </a:pPr>
              <a:r>
                <a:rPr kumimoji="1" lang="en-US" altLang="zh-CN"/>
                <a:t>5x</a:t>
              </a:r>
              <a:r>
                <a:rPr kumimoji="1" lang="zh-CN" altLang="en-US"/>
                <a:t>－</a:t>
              </a:r>
              <a:r>
                <a:rPr kumimoji="1" lang="en-US" altLang="zh-CN"/>
                <a:t>9y</a:t>
              </a:r>
              <a:r>
                <a:rPr kumimoji="1" lang="zh-CN" altLang="en-US"/>
                <a:t>＋</a:t>
              </a:r>
              <a:r>
                <a:rPr kumimoji="1" lang="en-US" altLang="zh-CN"/>
                <a:t>7z=8.    ③</a:t>
              </a:r>
            </a:p>
          </p:txBody>
        </p:sp>
        <p:sp>
          <p:nvSpPr>
            <p:cNvPr id="11271" name="AutoShape 18"/>
            <p:cNvSpPr/>
            <p:nvPr/>
          </p:nvSpPr>
          <p:spPr bwMode="auto">
            <a:xfrm>
              <a:off x="3026" y="892"/>
              <a:ext cx="170" cy="609"/>
            </a:xfrm>
            <a:prstGeom prst="leftBrace">
              <a:avLst>
                <a:gd name="adj1" fmla="val 29853"/>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27009" name="Text Box 33"/>
          <p:cNvSpPr txBox="1">
            <a:spLocks noChangeArrowheads="1"/>
          </p:cNvSpPr>
          <p:nvPr/>
        </p:nvSpPr>
        <p:spPr bwMode="auto">
          <a:xfrm>
            <a:off x="685800" y="3603625"/>
            <a:ext cx="483711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40000"/>
              </a:lnSpc>
              <a:spcBef>
                <a:spcPct val="0"/>
              </a:spcBef>
            </a:pPr>
            <a:r>
              <a:rPr lang="zh-CN" altLang="en-US">
                <a:solidFill>
                  <a:srgbClr val="FF0000"/>
                </a:solidFill>
                <a:latin typeface="楷体_GB2312" panose="02010609030101010101" pitchFamily="49" charset="-122"/>
                <a:ea typeface="楷体_GB2312" panose="02010609030101010101" pitchFamily="49" charset="-122"/>
              </a:rPr>
              <a:t>分析：方程①中只含</a:t>
            </a:r>
            <a:r>
              <a:rPr lang="en-US" altLang="zh-CN">
                <a:solidFill>
                  <a:srgbClr val="FF0000"/>
                </a:solidFill>
                <a:latin typeface="楷体_GB2312" panose="02010609030101010101" pitchFamily="49" charset="-122"/>
                <a:ea typeface="楷体_GB2312" panose="02010609030101010101" pitchFamily="49" charset="-122"/>
              </a:rPr>
              <a:t>x</a:t>
            </a:r>
            <a:r>
              <a:rPr lang="zh-CN" altLang="en-US">
                <a:solidFill>
                  <a:srgbClr val="FF0000"/>
                </a:solidFill>
                <a:latin typeface="楷体_GB2312" panose="02010609030101010101" pitchFamily="49" charset="-122"/>
                <a:ea typeface="楷体_GB2312" panose="02010609030101010101" pitchFamily="49" charset="-122"/>
              </a:rPr>
              <a:t>，</a:t>
            </a:r>
            <a:r>
              <a:rPr lang="en-US" altLang="zh-CN">
                <a:solidFill>
                  <a:srgbClr val="FF0000"/>
                </a:solidFill>
                <a:latin typeface="楷体_GB2312" panose="02010609030101010101" pitchFamily="49" charset="-122"/>
                <a:ea typeface="楷体_GB2312" panose="02010609030101010101" pitchFamily="49" charset="-122"/>
              </a:rPr>
              <a:t>z</a:t>
            </a:r>
            <a:r>
              <a:rPr lang="zh-CN" altLang="en-US">
                <a:solidFill>
                  <a:srgbClr val="FF0000"/>
                </a:solidFill>
                <a:latin typeface="楷体_GB2312" panose="02010609030101010101" pitchFamily="49" charset="-122"/>
                <a:ea typeface="楷体_GB2312" panose="02010609030101010101" pitchFamily="49" charset="-122"/>
              </a:rPr>
              <a:t>，因此，</a:t>
            </a:r>
          </a:p>
          <a:p>
            <a:pPr eaLnBrk="1" hangingPunct="1">
              <a:lnSpc>
                <a:spcPct val="140000"/>
              </a:lnSpc>
              <a:spcBef>
                <a:spcPct val="0"/>
              </a:spcBef>
            </a:pPr>
            <a:r>
              <a:rPr lang="zh-CN" altLang="en-US">
                <a:solidFill>
                  <a:srgbClr val="FF0000"/>
                </a:solidFill>
                <a:latin typeface="楷体_GB2312" panose="02010609030101010101" pitchFamily="49" charset="-122"/>
                <a:ea typeface="楷体_GB2312" panose="02010609030101010101" pitchFamily="49" charset="-122"/>
              </a:rPr>
              <a:t>可以由②③消去</a:t>
            </a:r>
            <a:r>
              <a:rPr lang="en-US" altLang="zh-CN">
                <a:solidFill>
                  <a:srgbClr val="FF0000"/>
                </a:solidFill>
                <a:latin typeface="楷体_GB2312" panose="02010609030101010101" pitchFamily="49" charset="-122"/>
                <a:ea typeface="楷体_GB2312" panose="02010609030101010101" pitchFamily="49" charset="-122"/>
              </a:rPr>
              <a:t>y</a:t>
            </a:r>
            <a:r>
              <a:rPr lang="zh-CN" altLang="en-US">
                <a:solidFill>
                  <a:srgbClr val="FF0000"/>
                </a:solidFill>
                <a:latin typeface="楷体_GB2312" panose="02010609030101010101" pitchFamily="49" charset="-122"/>
                <a:ea typeface="楷体_GB2312" panose="02010609030101010101" pitchFamily="49" charset="-122"/>
              </a:rPr>
              <a:t>，得到一个只含</a:t>
            </a:r>
          </a:p>
          <a:p>
            <a:pPr eaLnBrk="1" hangingPunct="1">
              <a:lnSpc>
                <a:spcPct val="140000"/>
              </a:lnSpc>
              <a:spcBef>
                <a:spcPct val="0"/>
              </a:spcBef>
            </a:pPr>
            <a:r>
              <a:rPr lang="en-US" altLang="zh-CN">
                <a:solidFill>
                  <a:srgbClr val="FF0000"/>
                </a:solidFill>
                <a:latin typeface="楷体_GB2312" panose="02010609030101010101" pitchFamily="49" charset="-122"/>
                <a:ea typeface="楷体_GB2312" panose="02010609030101010101" pitchFamily="49" charset="-122"/>
              </a:rPr>
              <a:t>x</a:t>
            </a:r>
            <a:r>
              <a:rPr lang="zh-CN" altLang="en-US">
                <a:solidFill>
                  <a:srgbClr val="FF0000"/>
                </a:solidFill>
                <a:latin typeface="楷体_GB2312" panose="02010609030101010101" pitchFamily="49" charset="-122"/>
                <a:ea typeface="楷体_GB2312" panose="02010609030101010101" pitchFamily="49" charset="-122"/>
              </a:rPr>
              <a:t>，</a:t>
            </a:r>
            <a:r>
              <a:rPr lang="en-US" altLang="zh-CN">
                <a:solidFill>
                  <a:srgbClr val="FF0000"/>
                </a:solidFill>
                <a:latin typeface="楷体_GB2312" panose="02010609030101010101" pitchFamily="49" charset="-122"/>
                <a:ea typeface="楷体_GB2312" panose="02010609030101010101" pitchFamily="49" charset="-122"/>
              </a:rPr>
              <a:t>z</a:t>
            </a:r>
            <a:r>
              <a:rPr lang="zh-CN" altLang="en-US">
                <a:solidFill>
                  <a:srgbClr val="FF0000"/>
                </a:solidFill>
                <a:latin typeface="楷体_GB2312" panose="02010609030101010101" pitchFamily="49" charset="-122"/>
                <a:ea typeface="楷体_GB2312" panose="02010609030101010101" pitchFamily="49" charset="-122"/>
              </a:rPr>
              <a:t>的方程，与方程①组成一个二</a:t>
            </a:r>
          </a:p>
          <a:p>
            <a:pPr eaLnBrk="1" hangingPunct="1">
              <a:lnSpc>
                <a:spcPct val="140000"/>
              </a:lnSpc>
              <a:spcBef>
                <a:spcPct val="0"/>
              </a:spcBef>
            </a:pPr>
            <a:r>
              <a:rPr lang="zh-CN" altLang="en-US">
                <a:solidFill>
                  <a:srgbClr val="FF0000"/>
                </a:solidFill>
                <a:latin typeface="楷体_GB2312" panose="02010609030101010101" pitchFamily="49" charset="-122"/>
                <a:ea typeface="楷体_GB2312" panose="02010609030101010101" pitchFamily="49" charset="-122"/>
              </a:rPr>
              <a:t>元一次方程组</a:t>
            </a:r>
            <a:r>
              <a:rPr lang="en-US" altLang="zh-CN">
                <a:solidFill>
                  <a:srgbClr val="FF0000"/>
                </a:solidFill>
                <a:latin typeface="楷体_GB2312" panose="02010609030101010101" pitchFamily="49" charset="-122"/>
                <a:ea typeface="楷体_GB2312" panose="02010609030101010101" pitchFamily="49" charset="-122"/>
              </a:rPr>
              <a:t>.</a:t>
            </a:r>
          </a:p>
        </p:txBody>
      </p:sp>
      <p:pic>
        <p:nvPicPr>
          <p:cNvPr id="11269" name="Picture 11" descr="图片4"/>
          <p:cNvPicPr>
            <a:picLocks noChangeAspect="1" noChangeArrowheads="1"/>
          </p:cNvPicPr>
          <p:nvPr/>
        </p:nvPicPr>
        <p:blipFill>
          <a:blip r:embed="rId3" cstate="print">
            <a:extLst>
              <a:ext uri="{28A0092B-C50C-407E-A947-70E740481C1C}">
                <a14:useLocalDpi xmlns:a14="http://schemas.microsoft.com/office/drawing/2010/main" val="0"/>
              </a:ext>
            </a:extLst>
          </a:blip>
          <a:srcRect r="-1604" b="62431"/>
          <a:stretch>
            <a:fillRect/>
          </a:stretch>
        </p:blipFill>
        <p:spPr bwMode="auto">
          <a:xfrm>
            <a:off x="771525" y="801688"/>
            <a:ext cx="24145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319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09"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p:cNvSpPr txBox="1">
            <a:spLocks noChangeArrowheads="1"/>
          </p:cNvSpPr>
          <p:nvPr/>
        </p:nvSpPr>
        <p:spPr bwMode="auto">
          <a:xfrm>
            <a:off x="684213" y="2128838"/>
            <a:ext cx="3481387"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20000"/>
              </a:lnSpc>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解：②</a:t>
            </a:r>
            <a:r>
              <a:rPr kumimoji="1" lang="en-US" altLang="zh-CN">
                <a:solidFill>
                  <a:srgbClr val="FF0000"/>
                </a:solidFill>
                <a:latin typeface="楷体_GB2312" panose="02010609030101010101" pitchFamily="49" charset="-122"/>
                <a:ea typeface="楷体_GB2312" panose="02010609030101010101" pitchFamily="49" charset="-122"/>
              </a:rPr>
              <a:t>×3</a:t>
            </a:r>
            <a:r>
              <a:rPr kumimoji="1" lang="zh-CN" altLang="en-US">
                <a:solidFill>
                  <a:srgbClr val="FF0000"/>
                </a:solidFill>
                <a:latin typeface="楷体_GB2312" panose="02010609030101010101" pitchFamily="49" charset="-122"/>
                <a:ea typeface="楷体_GB2312" panose="02010609030101010101" pitchFamily="49" charset="-122"/>
              </a:rPr>
              <a:t>＋③ ，得</a:t>
            </a:r>
          </a:p>
          <a:p>
            <a:pPr eaLnBrk="1" hangingPunct="1">
              <a:lnSpc>
                <a:spcPct val="120000"/>
              </a:lnSpc>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    </a:t>
            </a:r>
            <a:r>
              <a:rPr kumimoji="1" lang="en-US" altLang="zh-CN">
                <a:solidFill>
                  <a:srgbClr val="FF0000"/>
                </a:solidFill>
                <a:latin typeface="楷体_GB2312" panose="02010609030101010101" pitchFamily="49" charset="-122"/>
                <a:ea typeface="楷体_GB2312" panose="02010609030101010101" pitchFamily="49" charset="-122"/>
              </a:rPr>
              <a:t>11x</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10z=35  ④</a:t>
            </a:r>
          </a:p>
        </p:txBody>
      </p:sp>
      <p:sp>
        <p:nvSpPr>
          <p:cNvPr id="133125" name="Text Box 5"/>
          <p:cNvSpPr txBox="1">
            <a:spLocks noChangeArrowheads="1"/>
          </p:cNvSpPr>
          <p:nvPr/>
        </p:nvSpPr>
        <p:spPr bwMode="auto">
          <a:xfrm>
            <a:off x="1289050" y="3189288"/>
            <a:ext cx="291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①</a:t>
            </a:r>
            <a:r>
              <a:rPr kumimoji="1" lang="zh-CN" altLang="en-US">
                <a:solidFill>
                  <a:srgbClr val="FF0000"/>
                </a:solidFill>
                <a:latin typeface="楷体_GB2312" panose="02010609030101010101" pitchFamily="49" charset="-122"/>
                <a:ea typeface="楷体_GB2312" panose="02010609030101010101" pitchFamily="49" charset="-122"/>
              </a:rPr>
              <a:t>与④组成方程组</a:t>
            </a:r>
          </a:p>
        </p:txBody>
      </p:sp>
      <p:sp>
        <p:nvSpPr>
          <p:cNvPr id="133127" name="Text Box 7"/>
          <p:cNvSpPr txBox="1">
            <a:spLocks noChangeArrowheads="1"/>
          </p:cNvSpPr>
          <p:nvPr/>
        </p:nvSpPr>
        <p:spPr bwMode="auto">
          <a:xfrm>
            <a:off x="673100" y="4086225"/>
            <a:ext cx="3268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解这个方程组，得</a:t>
            </a:r>
          </a:p>
        </p:txBody>
      </p:sp>
      <p:grpSp>
        <p:nvGrpSpPr>
          <p:cNvPr id="2" name="Group 30"/>
          <p:cNvGrpSpPr/>
          <p:nvPr/>
        </p:nvGrpSpPr>
        <p:grpSpPr bwMode="auto">
          <a:xfrm>
            <a:off x="3933825" y="3022600"/>
            <a:ext cx="2005013" cy="830263"/>
            <a:chOff x="615" y="2224"/>
            <a:chExt cx="1263" cy="523"/>
          </a:xfrm>
        </p:grpSpPr>
        <p:sp>
          <p:nvSpPr>
            <p:cNvPr id="1041" name="Text Box 6"/>
            <p:cNvSpPr txBox="1">
              <a:spLocks noChangeArrowheads="1"/>
            </p:cNvSpPr>
            <p:nvPr/>
          </p:nvSpPr>
          <p:spPr bwMode="auto">
            <a:xfrm>
              <a:off x="696" y="2224"/>
              <a:ext cx="118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3x</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4z=7</a:t>
              </a:r>
              <a:r>
                <a:rPr kumimoji="1" lang="zh-CN" altLang="en-US">
                  <a:solidFill>
                    <a:srgbClr val="FF0000"/>
                  </a:solidFill>
                  <a:latin typeface="楷体_GB2312" panose="02010609030101010101" pitchFamily="49" charset="-122"/>
                  <a:ea typeface="楷体_GB2312" panose="02010609030101010101" pitchFamily="49" charset="-122"/>
                </a:rPr>
                <a:t>，</a:t>
              </a:r>
            </a:p>
            <a:p>
              <a:pPr eaLnBrk="1" hangingPunct="1">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11x</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10z=35.</a:t>
              </a:r>
            </a:p>
          </p:txBody>
        </p:sp>
        <p:sp>
          <p:nvSpPr>
            <p:cNvPr id="1042" name="AutoShape 18"/>
            <p:cNvSpPr/>
            <p:nvPr/>
          </p:nvSpPr>
          <p:spPr bwMode="auto">
            <a:xfrm>
              <a:off x="615" y="2349"/>
              <a:ext cx="134" cy="318"/>
            </a:xfrm>
            <a:prstGeom prst="leftBrace">
              <a:avLst>
                <a:gd name="adj1" fmla="val 19776"/>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grpSp>
        <p:nvGrpSpPr>
          <p:cNvPr id="3" name="Group 31"/>
          <p:cNvGrpSpPr/>
          <p:nvPr/>
        </p:nvGrpSpPr>
        <p:grpSpPr bwMode="auto">
          <a:xfrm>
            <a:off x="3279775" y="3878263"/>
            <a:ext cx="1228725" cy="830262"/>
            <a:chOff x="2325" y="2787"/>
            <a:chExt cx="774" cy="523"/>
          </a:xfrm>
        </p:grpSpPr>
        <p:sp>
          <p:nvSpPr>
            <p:cNvPr id="1039" name="Text Box 8"/>
            <p:cNvSpPr txBox="1">
              <a:spLocks noChangeArrowheads="1"/>
            </p:cNvSpPr>
            <p:nvPr/>
          </p:nvSpPr>
          <p:spPr bwMode="auto">
            <a:xfrm>
              <a:off x="2421" y="2787"/>
              <a:ext cx="67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x=5</a:t>
              </a:r>
              <a:r>
                <a:rPr kumimoji="1" lang="zh-CN" altLang="en-US">
                  <a:solidFill>
                    <a:srgbClr val="FF0000"/>
                  </a:solidFill>
                  <a:latin typeface="楷体_GB2312" panose="02010609030101010101" pitchFamily="49" charset="-122"/>
                  <a:ea typeface="楷体_GB2312" panose="02010609030101010101" pitchFamily="49" charset="-122"/>
                </a:rPr>
                <a:t>，</a:t>
              </a:r>
            </a:p>
            <a:p>
              <a:pPr eaLnBrk="1" hangingPunct="1">
                <a:spcBef>
                  <a:spcPct val="0"/>
                </a:spcBef>
              </a:pPr>
              <a:r>
                <a:rPr kumimoji="1" lang="en-US" altLang="zh-CN">
                  <a:solidFill>
                    <a:srgbClr val="FF0000"/>
                  </a:solidFill>
                  <a:latin typeface="楷体_GB2312" panose="02010609030101010101" pitchFamily="49" charset="-122"/>
                  <a:ea typeface="楷体_GB2312" panose="02010609030101010101" pitchFamily="49" charset="-122"/>
                </a:rPr>
                <a:t>z=-2.</a:t>
              </a:r>
            </a:p>
          </p:txBody>
        </p:sp>
        <p:sp>
          <p:nvSpPr>
            <p:cNvPr id="1040" name="AutoShape 19"/>
            <p:cNvSpPr/>
            <p:nvPr/>
          </p:nvSpPr>
          <p:spPr bwMode="auto">
            <a:xfrm>
              <a:off x="2325" y="2919"/>
              <a:ext cx="134" cy="318"/>
            </a:xfrm>
            <a:prstGeom prst="leftBrace">
              <a:avLst>
                <a:gd name="adj1" fmla="val 19776"/>
                <a:gd name="adj2" fmla="val 50000"/>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sp>
        <p:nvSpPr>
          <p:cNvPr id="1033" name="Text Box 26"/>
          <p:cNvSpPr txBox="1">
            <a:spLocks noChangeArrowheads="1"/>
          </p:cNvSpPr>
          <p:nvPr/>
        </p:nvSpPr>
        <p:spPr bwMode="auto">
          <a:xfrm>
            <a:off x="950913" y="582613"/>
            <a:ext cx="40417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20000"/>
              </a:lnSpc>
              <a:spcBef>
                <a:spcPct val="0"/>
              </a:spcBef>
            </a:pPr>
            <a:r>
              <a:rPr kumimoji="1" lang="en-US" altLang="zh-CN"/>
              <a:t>3x</a:t>
            </a:r>
            <a:r>
              <a:rPr kumimoji="1" lang="zh-CN" altLang="en-US"/>
              <a:t>＋</a:t>
            </a:r>
            <a:r>
              <a:rPr kumimoji="1" lang="en-US" altLang="zh-CN"/>
              <a:t>4z=7</a:t>
            </a:r>
            <a:r>
              <a:rPr kumimoji="1" lang="zh-CN" altLang="en-US"/>
              <a:t>，      ①</a:t>
            </a:r>
          </a:p>
          <a:p>
            <a:pPr eaLnBrk="1" hangingPunct="1">
              <a:lnSpc>
                <a:spcPct val="120000"/>
              </a:lnSpc>
              <a:spcBef>
                <a:spcPct val="0"/>
              </a:spcBef>
            </a:pPr>
            <a:r>
              <a:rPr kumimoji="1" lang="en-US" altLang="zh-CN"/>
              <a:t>2x</a:t>
            </a:r>
            <a:r>
              <a:rPr kumimoji="1" lang="zh-CN" altLang="en-US"/>
              <a:t>＋</a:t>
            </a:r>
            <a:r>
              <a:rPr kumimoji="1" lang="en-US" altLang="zh-CN"/>
              <a:t>3y</a:t>
            </a:r>
            <a:r>
              <a:rPr kumimoji="1" lang="zh-CN" altLang="en-US"/>
              <a:t>＋</a:t>
            </a:r>
            <a:r>
              <a:rPr kumimoji="1" lang="en-US" altLang="zh-CN"/>
              <a:t>z=9</a:t>
            </a:r>
            <a:r>
              <a:rPr kumimoji="1" lang="zh-CN" altLang="en-US"/>
              <a:t>，   ②</a:t>
            </a:r>
          </a:p>
          <a:p>
            <a:pPr eaLnBrk="1" hangingPunct="1">
              <a:lnSpc>
                <a:spcPct val="120000"/>
              </a:lnSpc>
              <a:spcBef>
                <a:spcPct val="0"/>
              </a:spcBef>
            </a:pPr>
            <a:r>
              <a:rPr kumimoji="1" lang="en-US" altLang="zh-CN"/>
              <a:t>5x</a:t>
            </a:r>
            <a:r>
              <a:rPr kumimoji="1" lang="zh-CN" altLang="en-US"/>
              <a:t>－</a:t>
            </a:r>
            <a:r>
              <a:rPr kumimoji="1" lang="en-US" altLang="zh-CN"/>
              <a:t>9y</a:t>
            </a:r>
            <a:r>
              <a:rPr kumimoji="1" lang="zh-CN" altLang="en-US"/>
              <a:t>＋</a:t>
            </a:r>
            <a:r>
              <a:rPr kumimoji="1" lang="en-US" altLang="zh-CN"/>
              <a:t>7z=8.   ③</a:t>
            </a:r>
          </a:p>
        </p:txBody>
      </p:sp>
      <p:sp>
        <p:nvSpPr>
          <p:cNvPr id="1034" name="AutoShape 27"/>
          <p:cNvSpPr/>
          <p:nvPr/>
        </p:nvSpPr>
        <p:spPr bwMode="auto">
          <a:xfrm>
            <a:off x="757238" y="830263"/>
            <a:ext cx="269875" cy="966787"/>
          </a:xfrm>
          <a:prstGeom prst="leftBrace">
            <a:avLst>
              <a:gd name="adj1" fmla="val 29853"/>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grpSp>
        <p:nvGrpSpPr>
          <p:cNvPr id="4" name="组合 23"/>
          <p:cNvGrpSpPr/>
          <p:nvPr/>
        </p:nvGrpSpPr>
        <p:grpSpPr bwMode="auto">
          <a:xfrm>
            <a:off x="687388" y="4552950"/>
            <a:ext cx="4652962" cy="815975"/>
            <a:chOff x="919163" y="4567466"/>
            <a:chExt cx="4652962" cy="815521"/>
          </a:xfrm>
        </p:grpSpPr>
        <p:sp>
          <p:nvSpPr>
            <p:cNvPr id="1038" name="Text Box 9"/>
            <p:cNvSpPr txBox="1">
              <a:spLocks noChangeArrowheads="1"/>
            </p:cNvSpPr>
            <p:nvPr/>
          </p:nvSpPr>
          <p:spPr bwMode="auto">
            <a:xfrm>
              <a:off x="919163" y="4719638"/>
              <a:ext cx="4652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把</a:t>
              </a:r>
              <a:r>
                <a:rPr kumimoji="1" lang="en-US" altLang="zh-CN">
                  <a:solidFill>
                    <a:srgbClr val="FF0000"/>
                  </a:solidFill>
                  <a:latin typeface="楷体_GB2312" panose="02010609030101010101" pitchFamily="49" charset="-122"/>
                  <a:ea typeface="楷体_GB2312" panose="02010609030101010101" pitchFamily="49" charset="-122"/>
                </a:rPr>
                <a:t>x</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5</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z</a:t>
              </a:r>
              <a:r>
                <a:rPr kumimoji="1" lang="zh-CN" altLang="en-US">
                  <a:solidFill>
                    <a:srgbClr val="FF0000"/>
                  </a:solidFill>
                  <a:latin typeface="楷体_GB2312" panose="02010609030101010101" pitchFamily="49" charset="-122"/>
                  <a:ea typeface="楷体_GB2312" panose="02010609030101010101" pitchFamily="49" charset="-122"/>
                </a:rPr>
                <a:t>＝</a:t>
              </a:r>
              <a:r>
                <a:rPr kumimoji="1" lang="en-US" altLang="zh-CN">
                  <a:solidFill>
                    <a:srgbClr val="FF0000"/>
                  </a:solidFill>
                  <a:latin typeface="楷体_GB2312" panose="02010609030101010101" pitchFamily="49" charset="-122"/>
                  <a:ea typeface="楷体_GB2312" panose="02010609030101010101" pitchFamily="49" charset="-122"/>
                </a:rPr>
                <a:t>-2</a:t>
              </a:r>
              <a:r>
                <a:rPr kumimoji="1" lang="zh-CN" altLang="en-US">
                  <a:solidFill>
                    <a:srgbClr val="FF0000"/>
                  </a:solidFill>
                  <a:latin typeface="楷体_GB2312" panose="02010609030101010101" pitchFamily="49" charset="-122"/>
                  <a:ea typeface="楷体_GB2312" panose="02010609030101010101" pitchFamily="49" charset="-122"/>
                </a:rPr>
                <a:t>代入②，得</a:t>
              </a:r>
              <a:r>
                <a:rPr kumimoji="1" lang="en-US" altLang="zh-CN">
                  <a:solidFill>
                    <a:srgbClr val="FF0000"/>
                  </a:solidFill>
                  <a:latin typeface="楷体_GB2312" panose="02010609030101010101" pitchFamily="49" charset="-122"/>
                  <a:ea typeface="楷体_GB2312" panose="02010609030101010101" pitchFamily="49" charset="-122"/>
                </a:rPr>
                <a:t>y=</a:t>
              </a:r>
            </a:p>
          </p:txBody>
        </p:sp>
        <p:graphicFrame>
          <p:nvGraphicFramePr>
            <p:cNvPr id="1027" name="Object 24"/>
            <p:cNvGraphicFramePr>
              <a:graphicFrameLocks noChangeAspect="1"/>
            </p:cNvGraphicFramePr>
            <p:nvPr/>
          </p:nvGraphicFramePr>
          <p:xfrm>
            <a:off x="5007429" y="4567466"/>
            <a:ext cx="420914" cy="815521"/>
          </p:xfrm>
          <a:graphic>
            <a:graphicData uri="http://schemas.openxmlformats.org/presentationml/2006/ole">
              <mc:AlternateContent xmlns:mc="http://schemas.openxmlformats.org/markup-compatibility/2006">
                <mc:Choice xmlns:v="urn:schemas-microsoft-com:vml" Requires="v">
                  <p:oleObj name="公式" r:id="rId3" imgW="203200" imgH="393700" progId="Equations">
                    <p:embed/>
                  </p:oleObj>
                </mc:Choice>
                <mc:Fallback>
                  <p:oleObj name="公式" r:id="rId3" imgW="203200" imgH="3937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7429" y="4567466"/>
                          <a:ext cx="420914" cy="8155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组合 22"/>
          <p:cNvGrpSpPr/>
          <p:nvPr/>
        </p:nvGrpSpPr>
        <p:grpSpPr bwMode="auto">
          <a:xfrm>
            <a:off x="711200" y="4737100"/>
            <a:ext cx="6081713" cy="2106613"/>
            <a:chOff x="942975" y="4751659"/>
            <a:chExt cx="6081939" cy="2106341"/>
          </a:xfrm>
        </p:grpSpPr>
        <p:sp>
          <p:nvSpPr>
            <p:cNvPr id="1037" name="Text Box 11"/>
            <p:cNvSpPr txBox="1">
              <a:spLocks noChangeArrowheads="1"/>
            </p:cNvSpPr>
            <p:nvPr/>
          </p:nvSpPr>
          <p:spPr bwMode="auto">
            <a:xfrm>
              <a:off x="942975" y="5629275"/>
              <a:ext cx="482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solidFill>
                    <a:srgbClr val="FF0000"/>
                  </a:solidFill>
                  <a:latin typeface="楷体_GB2312" panose="02010609030101010101" pitchFamily="49" charset="-122"/>
                  <a:ea typeface="楷体_GB2312" panose="02010609030101010101" pitchFamily="49" charset="-122"/>
                </a:rPr>
                <a:t>因此，这个三元一次方程组的解为</a:t>
              </a:r>
            </a:p>
          </p:txBody>
        </p:sp>
        <p:graphicFrame>
          <p:nvGraphicFramePr>
            <p:cNvPr id="1026" name="Object 25"/>
            <p:cNvGraphicFramePr>
              <a:graphicFrameLocks noChangeAspect="1"/>
            </p:cNvGraphicFramePr>
            <p:nvPr/>
          </p:nvGraphicFramePr>
          <p:xfrm>
            <a:off x="5791199" y="4751659"/>
            <a:ext cx="1233715" cy="2106341"/>
          </p:xfrm>
          <a:graphic>
            <a:graphicData uri="http://schemas.openxmlformats.org/presentationml/2006/ole">
              <mc:AlternateContent xmlns:mc="http://schemas.openxmlformats.org/markup-compatibility/2006">
                <mc:Choice xmlns:v="urn:schemas-microsoft-com:vml" Requires="v">
                  <p:oleObj name="公式" r:id="rId5" imgW="520700" imgH="889000" progId="Equations">
                    <p:embed/>
                  </p:oleObj>
                </mc:Choice>
                <mc:Fallback>
                  <p:oleObj name="公式" r:id="rId5" imgW="520700" imgH="8890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199" y="4751659"/>
                          <a:ext cx="1233715" cy="2106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414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312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p:bldP spid="133125" grpId="0"/>
      <p:bldP spid="13312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AutoShape 37"/>
          <p:cNvSpPr/>
          <p:nvPr/>
        </p:nvSpPr>
        <p:spPr bwMode="auto">
          <a:xfrm>
            <a:off x="3478213" y="1757363"/>
            <a:ext cx="287337" cy="931862"/>
          </a:xfrm>
          <a:prstGeom prst="leftBrace">
            <a:avLst>
              <a:gd name="adj1" fmla="val 27026"/>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2052" name="Text Box 38"/>
          <p:cNvSpPr txBox="1">
            <a:spLocks noChangeArrowheads="1"/>
          </p:cNvSpPr>
          <p:nvPr/>
        </p:nvSpPr>
        <p:spPr bwMode="auto">
          <a:xfrm>
            <a:off x="3689350" y="1446213"/>
            <a:ext cx="25908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just" eaLnBrk="1" hangingPunct="1">
              <a:spcBef>
                <a:spcPct val="0"/>
              </a:spcBef>
            </a:pPr>
            <a:r>
              <a:rPr lang="en-US" altLang="zh-CN"/>
              <a:t>x</a:t>
            </a:r>
            <a:r>
              <a:rPr lang="zh-CN" altLang="en-US"/>
              <a:t>＋</a:t>
            </a:r>
            <a:r>
              <a:rPr lang="en-US" altLang="zh-CN"/>
              <a:t>y</a:t>
            </a:r>
            <a:r>
              <a:rPr lang="zh-CN" altLang="en-US"/>
              <a:t>－</a:t>
            </a:r>
            <a:r>
              <a:rPr lang="en-US" altLang="zh-CN"/>
              <a:t>z</a:t>
            </a:r>
            <a:r>
              <a:rPr lang="zh-CN" altLang="en-US"/>
              <a:t>＝</a:t>
            </a:r>
            <a:r>
              <a:rPr lang="en-US" altLang="zh-CN"/>
              <a:t>6</a:t>
            </a:r>
            <a:r>
              <a:rPr lang="zh-CN" altLang="en-US"/>
              <a:t>，</a:t>
            </a:r>
          </a:p>
        </p:txBody>
      </p:sp>
      <p:sp>
        <p:nvSpPr>
          <p:cNvPr id="2053" name="Text Box 39"/>
          <p:cNvSpPr txBox="1">
            <a:spLocks noChangeArrowheads="1"/>
          </p:cNvSpPr>
          <p:nvPr/>
        </p:nvSpPr>
        <p:spPr bwMode="auto">
          <a:xfrm>
            <a:off x="3689350" y="1912938"/>
            <a:ext cx="2817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lang="en-US" altLang="zh-CN"/>
              <a:t>x</a:t>
            </a:r>
            <a:r>
              <a:rPr lang="zh-CN" altLang="en-US"/>
              <a:t>－</a:t>
            </a:r>
            <a:r>
              <a:rPr lang="en-US" altLang="zh-CN"/>
              <a:t>3y</a:t>
            </a:r>
            <a:r>
              <a:rPr lang="zh-CN" altLang="en-US"/>
              <a:t>＋</a:t>
            </a:r>
            <a:r>
              <a:rPr lang="en-US" altLang="zh-CN"/>
              <a:t>2z</a:t>
            </a:r>
            <a:r>
              <a:rPr lang="zh-CN" altLang="en-US"/>
              <a:t>＝</a:t>
            </a:r>
            <a:r>
              <a:rPr lang="en-US" altLang="zh-CN"/>
              <a:t>1</a:t>
            </a:r>
            <a:r>
              <a:rPr lang="zh-CN" altLang="en-US"/>
              <a:t>，</a:t>
            </a:r>
          </a:p>
        </p:txBody>
      </p:sp>
      <p:sp>
        <p:nvSpPr>
          <p:cNvPr id="2054" name="Text Box 40"/>
          <p:cNvSpPr txBox="1">
            <a:spLocks noChangeArrowheads="1"/>
          </p:cNvSpPr>
          <p:nvPr/>
        </p:nvSpPr>
        <p:spPr bwMode="auto">
          <a:xfrm>
            <a:off x="3689350" y="2378075"/>
            <a:ext cx="27479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just" eaLnBrk="1" hangingPunct="1">
              <a:spcBef>
                <a:spcPct val="0"/>
              </a:spcBef>
            </a:pPr>
            <a:r>
              <a:rPr lang="en-US" altLang="zh-CN"/>
              <a:t>3x</a:t>
            </a:r>
            <a:r>
              <a:rPr lang="zh-CN" altLang="en-US"/>
              <a:t>＋</a:t>
            </a:r>
            <a:r>
              <a:rPr lang="en-US" altLang="zh-CN"/>
              <a:t>2y</a:t>
            </a:r>
            <a:r>
              <a:rPr lang="zh-CN" altLang="en-US"/>
              <a:t>－</a:t>
            </a:r>
            <a:r>
              <a:rPr lang="en-US" altLang="zh-CN"/>
              <a:t>z</a:t>
            </a:r>
            <a:r>
              <a:rPr lang="zh-CN" altLang="en-US"/>
              <a:t>＝</a:t>
            </a:r>
            <a:r>
              <a:rPr lang="en-US" altLang="zh-CN"/>
              <a:t>4.</a:t>
            </a:r>
          </a:p>
        </p:txBody>
      </p:sp>
      <p:sp>
        <p:nvSpPr>
          <p:cNvPr id="2055" name="Text Box 42"/>
          <p:cNvSpPr txBox="1">
            <a:spLocks noChangeArrowheads="1"/>
          </p:cNvSpPr>
          <p:nvPr/>
        </p:nvSpPr>
        <p:spPr bwMode="auto">
          <a:xfrm>
            <a:off x="927100" y="1962150"/>
            <a:ext cx="4338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t>解三元一次方程组</a:t>
            </a:r>
          </a:p>
        </p:txBody>
      </p:sp>
      <p:sp>
        <p:nvSpPr>
          <p:cNvPr id="2056" name="Rectangle 43"/>
          <p:cNvSpPr>
            <a:spLocks noChangeArrowheads="1"/>
          </p:cNvSpPr>
          <p:nvPr/>
        </p:nvSpPr>
        <p:spPr bwMode="auto">
          <a:xfrm>
            <a:off x="6061075" y="1365250"/>
            <a:ext cx="698500"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lnSpc>
                <a:spcPct val="130000"/>
              </a:lnSpc>
              <a:spcBef>
                <a:spcPct val="0"/>
              </a:spcBef>
            </a:pPr>
            <a:r>
              <a:rPr kumimoji="1" lang="en-US" altLang="zh-CN">
                <a:latin typeface="Arial" panose="020B0604020202020204" pitchFamily="34" charset="0"/>
              </a:rPr>
              <a:t>①</a:t>
            </a:r>
          </a:p>
          <a:p>
            <a:pPr eaLnBrk="1" hangingPunct="1">
              <a:lnSpc>
                <a:spcPct val="130000"/>
              </a:lnSpc>
              <a:spcBef>
                <a:spcPct val="0"/>
              </a:spcBef>
            </a:pPr>
            <a:r>
              <a:rPr kumimoji="1" lang="en-US" altLang="zh-CN">
                <a:latin typeface="Arial" panose="020B0604020202020204" pitchFamily="34" charset="0"/>
              </a:rPr>
              <a:t>②</a:t>
            </a:r>
          </a:p>
          <a:p>
            <a:pPr eaLnBrk="1" hangingPunct="1">
              <a:lnSpc>
                <a:spcPct val="130000"/>
              </a:lnSpc>
              <a:spcBef>
                <a:spcPct val="0"/>
              </a:spcBef>
            </a:pPr>
            <a:r>
              <a:rPr kumimoji="1" lang="en-US" altLang="zh-CN">
                <a:latin typeface="Arial" panose="020B0604020202020204" pitchFamily="34" charset="0"/>
              </a:rPr>
              <a:t>③</a:t>
            </a:r>
          </a:p>
        </p:txBody>
      </p:sp>
      <p:sp>
        <p:nvSpPr>
          <p:cNvPr id="134188" name="Text Box 44"/>
          <p:cNvSpPr txBox="1">
            <a:spLocks noChangeArrowheads="1"/>
          </p:cNvSpPr>
          <p:nvPr/>
        </p:nvSpPr>
        <p:spPr bwMode="auto">
          <a:xfrm>
            <a:off x="1052513" y="3748088"/>
            <a:ext cx="166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50000"/>
              </a:spcBef>
            </a:pPr>
            <a:r>
              <a:rPr lang="en-US" altLang="zh-CN">
                <a:solidFill>
                  <a:srgbClr val="FF0000"/>
                </a:solidFill>
                <a:latin typeface="Arial" panose="020B0604020202020204" pitchFamily="34" charset="0"/>
                <a:ea typeface="楷体_GB2312" panose="02010609030101010101" pitchFamily="49" charset="-122"/>
              </a:rPr>
              <a:t>【</a:t>
            </a:r>
            <a:r>
              <a:rPr lang="zh-CN" altLang="en-US">
                <a:solidFill>
                  <a:srgbClr val="FF0000"/>
                </a:solidFill>
                <a:latin typeface="Arial" panose="020B0604020202020204" pitchFamily="34" charset="0"/>
                <a:ea typeface="楷体_GB2312" panose="02010609030101010101" pitchFamily="49" charset="-122"/>
              </a:rPr>
              <a:t>答案</a:t>
            </a:r>
            <a:r>
              <a:rPr lang="en-US" altLang="zh-CN">
                <a:solidFill>
                  <a:srgbClr val="FF0000"/>
                </a:solidFill>
                <a:latin typeface="Arial" panose="020B0604020202020204" pitchFamily="34" charset="0"/>
                <a:ea typeface="楷体_GB2312" panose="02010609030101010101" pitchFamily="49" charset="-122"/>
              </a:rPr>
              <a:t>】</a:t>
            </a:r>
          </a:p>
        </p:txBody>
      </p:sp>
      <p:pic>
        <p:nvPicPr>
          <p:cNvPr id="2058" name="Picture 20" descr="图片4"/>
          <p:cNvPicPr>
            <a:picLocks noChangeAspect="1" noChangeArrowheads="1"/>
          </p:cNvPicPr>
          <p:nvPr/>
        </p:nvPicPr>
        <p:blipFill>
          <a:blip r:embed="rId3" cstate="print">
            <a:extLst>
              <a:ext uri="{28A0092B-C50C-407E-A947-70E740481C1C}">
                <a14:useLocalDpi xmlns:a14="http://schemas.microsoft.com/office/drawing/2010/main" val="0"/>
              </a:ext>
            </a:extLst>
          </a:blip>
          <a:srcRect t="64610" r="-2138"/>
          <a:stretch>
            <a:fillRect/>
          </a:stretch>
        </p:blipFill>
        <p:spPr bwMode="auto">
          <a:xfrm>
            <a:off x="658813" y="874713"/>
            <a:ext cx="242728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19"/>
          <p:cNvGraphicFramePr>
            <a:graphicFrameLocks noChangeAspect="1"/>
          </p:cNvGraphicFramePr>
          <p:nvPr/>
        </p:nvGraphicFramePr>
        <p:xfrm>
          <a:off x="2409825" y="3070225"/>
          <a:ext cx="1131888" cy="2357438"/>
        </p:xfrm>
        <a:graphic>
          <a:graphicData uri="http://schemas.openxmlformats.org/presentationml/2006/ole">
            <mc:AlternateContent xmlns:mc="http://schemas.openxmlformats.org/markup-compatibility/2006">
              <mc:Choice xmlns:v="urn:schemas-microsoft-com:vml" Requires="v">
                <p:oleObj name="公式" r:id="rId4" imgW="609600" imgH="1270000" progId="Equations">
                  <p:embed/>
                </p:oleObj>
              </mc:Choice>
              <mc:Fallback>
                <p:oleObj name="公式" r:id="rId4" imgW="609600" imgH="12700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825" y="3070225"/>
                        <a:ext cx="1131888" cy="235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747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88"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0" name="Text Box 6"/>
          <p:cNvSpPr txBox="1">
            <a:spLocks noChangeArrowheads="1"/>
          </p:cNvSpPr>
          <p:nvPr/>
        </p:nvSpPr>
        <p:spPr bwMode="auto">
          <a:xfrm>
            <a:off x="1160463" y="2613025"/>
            <a:ext cx="5545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latin typeface="隶书" pitchFamily="49" charset="-122"/>
              </a:rPr>
              <a:t>1.</a:t>
            </a:r>
            <a:r>
              <a:rPr kumimoji="1" lang="zh-CN" altLang="en-US">
                <a:latin typeface="隶书" pitchFamily="49" charset="-122"/>
              </a:rPr>
              <a:t>三元一次方程组的解法</a:t>
            </a:r>
          </a:p>
        </p:txBody>
      </p:sp>
      <p:sp>
        <p:nvSpPr>
          <p:cNvPr id="113671" name="Text Box 7"/>
          <p:cNvSpPr txBox="1">
            <a:spLocks noChangeArrowheads="1"/>
          </p:cNvSpPr>
          <p:nvPr/>
        </p:nvSpPr>
        <p:spPr bwMode="auto">
          <a:xfrm>
            <a:off x="1160463" y="4519613"/>
            <a:ext cx="5545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en-US" altLang="zh-CN">
                <a:latin typeface="隶书" pitchFamily="49" charset="-122"/>
              </a:rPr>
              <a:t>2.</a:t>
            </a:r>
            <a:r>
              <a:rPr kumimoji="1" lang="zh-CN" altLang="en-US">
                <a:latin typeface="隶书" pitchFamily="49" charset="-122"/>
              </a:rPr>
              <a:t>三元一次方程组的应用</a:t>
            </a:r>
          </a:p>
        </p:txBody>
      </p:sp>
      <p:sp>
        <p:nvSpPr>
          <p:cNvPr id="113679" name="Text Box 15"/>
          <p:cNvSpPr txBox="1">
            <a:spLocks noChangeArrowheads="1"/>
          </p:cNvSpPr>
          <p:nvPr/>
        </p:nvSpPr>
        <p:spPr bwMode="auto">
          <a:xfrm>
            <a:off x="1212850" y="3436938"/>
            <a:ext cx="1693863" cy="841375"/>
          </a:xfrm>
          <a:prstGeom prst="rect">
            <a:avLst/>
          </a:prstGeom>
          <a:noFill/>
          <a:ln w="19050" algn="ctr">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latin typeface="Arial" panose="020B0604020202020204" pitchFamily="34" charset="0"/>
              </a:rPr>
              <a:t>三元一次方程组</a:t>
            </a:r>
          </a:p>
        </p:txBody>
      </p:sp>
      <p:sp>
        <p:nvSpPr>
          <p:cNvPr id="113680" name="Line 16"/>
          <p:cNvSpPr>
            <a:spLocks noChangeShapeType="1"/>
          </p:cNvSpPr>
          <p:nvPr/>
        </p:nvSpPr>
        <p:spPr bwMode="auto">
          <a:xfrm>
            <a:off x="3051175" y="3851275"/>
            <a:ext cx="658813" cy="1588"/>
          </a:xfrm>
          <a:prstGeom prst="line">
            <a:avLst/>
          </a:prstGeom>
          <a:noFill/>
          <a:ln w="19050">
            <a:solidFill>
              <a:srgbClr val="0000FF"/>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a:solidFill>
                <a:prstClr val="black"/>
              </a:solidFill>
            </a:endParaRPr>
          </a:p>
        </p:txBody>
      </p:sp>
      <p:sp>
        <p:nvSpPr>
          <p:cNvPr id="113681" name="Text Box 17"/>
          <p:cNvSpPr txBox="1">
            <a:spLocks noChangeArrowheads="1"/>
          </p:cNvSpPr>
          <p:nvPr/>
        </p:nvSpPr>
        <p:spPr bwMode="auto">
          <a:xfrm>
            <a:off x="3013075" y="3448050"/>
            <a:ext cx="8588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sz="2000">
                <a:solidFill>
                  <a:srgbClr val="FF0000"/>
                </a:solidFill>
                <a:latin typeface="Arial" panose="020B0604020202020204" pitchFamily="34" charset="0"/>
              </a:rPr>
              <a:t>消元</a:t>
            </a:r>
          </a:p>
        </p:txBody>
      </p:sp>
      <p:sp>
        <p:nvSpPr>
          <p:cNvPr id="113682" name="Text Box 18"/>
          <p:cNvSpPr txBox="1">
            <a:spLocks noChangeArrowheads="1"/>
          </p:cNvSpPr>
          <p:nvPr/>
        </p:nvSpPr>
        <p:spPr bwMode="auto">
          <a:xfrm>
            <a:off x="3871913" y="3449638"/>
            <a:ext cx="1431925" cy="841375"/>
          </a:xfrm>
          <a:prstGeom prst="rect">
            <a:avLst/>
          </a:prstGeom>
          <a:noFill/>
          <a:ln w="19050" algn="ctr">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latin typeface="Arial" panose="020B0604020202020204" pitchFamily="34" charset="0"/>
              </a:rPr>
              <a:t>二元一次方程组</a:t>
            </a:r>
          </a:p>
        </p:txBody>
      </p:sp>
      <p:sp>
        <p:nvSpPr>
          <p:cNvPr id="113683" name="Line 19"/>
          <p:cNvSpPr>
            <a:spLocks noChangeShapeType="1"/>
          </p:cNvSpPr>
          <p:nvPr/>
        </p:nvSpPr>
        <p:spPr bwMode="auto">
          <a:xfrm>
            <a:off x="5462588" y="3875088"/>
            <a:ext cx="709612" cy="1587"/>
          </a:xfrm>
          <a:prstGeom prst="line">
            <a:avLst/>
          </a:prstGeom>
          <a:noFill/>
          <a:ln w="19050">
            <a:solidFill>
              <a:srgbClr val="0000FF"/>
            </a:solidFill>
            <a:round/>
            <a:tailEnd type="stealth" w="med" len="lg"/>
          </a:ln>
          <a:extLst>
            <a:ext uri="{909E8E84-426E-40DD-AFC4-6F175D3DCCD1}">
              <a14:hiddenFill xmlns:a14="http://schemas.microsoft.com/office/drawing/2010/main">
                <a:noFill/>
              </a14:hiddenFill>
            </a:ext>
          </a:extLst>
        </p:spPr>
        <p:txBody>
          <a:bodyPr>
            <a:spAutoFit/>
          </a:bodyPr>
          <a:lstStyle/>
          <a:p>
            <a:endParaRPr lang="zh-CN" altLang="en-US">
              <a:solidFill>
                <a:prstClr val="black"/>
              </a:solidFill>
            </a:endParaRPr>
          </a:p>
        </p:txBody>
      </p:sp>
      <p:sp>
        <p:nvSpPr>
          <p:cNvPr id="113684" name="Text Box 20"/>
          <p:cNvSpPr txBox="1">
            <a:spLocks noChangeArrowheads="1"/>
          </p:cNvSpPr>
          <p:nvPr/>
        </p:nvSpPr>
        <p:spPr bwMode="auto">
          <a:xfrm>
            <a:off x="5443538" y="3463925"/>
            <a:ext cx="82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sz="2000">
                <a:solidFill>
                  <a:srgbClr val="FF0000"/>
                </a:solidFill>
                <a:latin typeface="Arial" panose="020B0604020202020204" pitchFamily="34" charset="0"/>
              </a:rPr>
              <a:t>消元</a:t>
            </a:r>
          </a:p>
        </p:txBody>
      </p:sp>
      <p:sp>
        <p:nvSpPr>
          <p:cNvPr id="113685" name="Text Box 21"/>
          <p:cNvSpPr txBox="1">
            <a:spLocks noChangeArrowheads="1"/>
          </p:cNvSpPr>
          <p:nvPr/>
        </p:nvSpPr>
        <p:spPr bwMode="auto">
          <a:xfrm>
            <a:off x="6276975" y="3430588"/>
            <a:ext cx="1168400" cy="841375"/>
          </a:xfrm>
          <a:prstGeom prst="rect">
            <a:avLst/>
          </a:prstGeom>
          <a:noFill/>
          <a:ln w="19050" algn="ctr">
            <a:solidFill>
              <a:srgbClr val="00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spcBef>
                <a:spcPct val="0"/>
              </a:spcBef>
            </a:pPr>
            <a:r>
              <a:rPr kumimoji="1" lang="zh-CN" altLang="en-US">
                <a:latin typeface="Arial" panose="020B0604020202020204" pitchFamily="34" charset="0"/>
              </a:rPr>
              <a:t>一元一次方程</a:t>
            </a:r>
          </a:p>
        </p:txBody>
      </p:sp>
      <p:sp>
        <p:nvSpPr>
          <p:cNvPr id="12299" name="Text Box 23"/>
          <p:cNvSpPr txBox="1">
            <a:spLocks noChangeArrowheads="1"/>
          </p:cNvSpPr>
          <p:nvPr/>
        </p:nvSpPr>
        <p:spPr bwMode="auto">
          <a:xfrm>
            <a:off x="1160463" y="2032000"/>
            <a:ext cx="5270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09600" indent="-609600"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r>
              <a:rPr lang="zh-CN" altLang="en-US"/>
              <a:t>通过本课时的学习，需要我们掌握：</a:t>
            </a:r>
          </a:p>
        </p:txBody>
      </p:sp>
      <p:pic>
        <p:nvPicPr>
          <p:cNvPr id="12300" name="Picture 24" descr="MCj023213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9425" y="4432300"/>
            <a:ext cx="170656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6" descr="课堂小结"/>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1525" y="1022350"/>
            <a:ext cx="2873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6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6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6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0" grpId="0"/>
      <p:bldP spid="113671" grpId="0"/>
      <p:bldP spid="113679" grpId="0" animBg="1"/>
      <p:bldP spid="113680" grpId="0" animBg="1"/>
      <p:bldP spid="113681" grpId="0"/>
      <p:bldP spid="113682" grpId="0" animBg="1"/>
      <p:bldP spid="113683" grpId="0" animBg="1"/>
      <p:bldP spid="113684" grpId="0"/>
      <p:bldP spid="11368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6"/>
          <p:cNvSpPr/>
          <p:nvPr/>
        </p:nvSpPr>
        <p:spPr bwMode="gray">
          <a:xfrm>
            <a:off x="749300" y="4533900"/>
            <a:ext cx="7659688" cy="352425"/>
          </a:xfrm>
          <a:custGeom>
            <a:avLst/>
            <a:gdLst>
              <a:gd name="T0" fmla="*/ 2147483647 w 4825"/>
              <a:gd name="T1" fmla="*/ 2147483647 h 222"/>
              <a:gd name="T2" fmla="*/ 2147483647 w 4825"/>
              <a:gd name="T3" fmla="*/ 2147483647 h 222"/>
              <a:gd name="T4" fmla="*/ 2147483647 w 4825"/>
              <a:gd name="T5" fmla="*/ 2147483647 h 222"/>
              <a:gd name="T6" fmla="*/ 2147483647 w 4825"/>
              <a:gd name="T7" fmla="*/ 2147483647 h 222"/>
              <a:gd name="T8" fmla="*/ 2147483647 w 4825"/>
              <a:gd name="T9" fmla="*/ 2147483647 h 222"/>
              <a:gd name="T10" fmla="*/ 2147483647 w 4825"/>
              <a:gd name="T11" fmla="*/ 2147483647 h 222"/>
              <a:gd name="T12" fmla="*/ 2147483647 w 4825"/>
              <a:gd name="T13" fmla="*/ 2147483647 h 222"/>
              <a:gd name="T14" fmla="*/ 2147483647 w 4825"/>
              <a:gd name="T15" fmla="*/ 2147483647 h 222"/>
              <a:gd name="T16" fmla="*/ 2147483647 w 4825"/>
              <a:gd name="T17" fmla="*/ 2147483647 h 222"/>
              <a:gd name="T18" fmla="*/ 2147483647 w 4825"/>
              <a:gd name="T19" fmla="*/ 2147483647 h 222"/>
              <a:gd name="T20" fmla="*/ 2147483647 w 4825"/>
              <a:gd name="T21" fmla="*/ 2147483647 h 222"/>
              <a:gd name="T22" fmla="*/ 2147483647 w 4825"/>
              <a:gd name="T23" fmla="*/ 2147483647 h 222"/>
              <a:gd name="T24" fmla="*/ 2147483647 w 4825"/>
              <a:gd name="T25" fmla="*/ 2147483647 h 222"/>
              <a:gd name="T26" fmla="*/ 2147483647 w 4825"/>
              <a:gd name="T27" fmla="*/ 2147483647 h 222"/>
              <a:gd name="T28" fmla="*/ 2147483647 w 4825"/>
              <a:gd name="T29" fmla="*/ 2147483647 h 222"/>
              <a:gd name="T30" fmla="*/ 2147483647 w 4825"/>
              <a:gd name="T31" fmla="*/ 2147483647 h 222"/>
              <a:gd name="T32" fmla="*/ 2147483647 w 4825"/>
              <a:gd name="T33" fmla="*/ 2147483647 h 222"/>
              <a:gd name="T34" fmla="*/ 2147483647 w 4825"/>
              <a:gd name="T35" fmla="*/ 2147483647 h 222"/>
              <a:gd name="T36" fmla="*/ 2147483647 w 4825"/>
              <a:gd name="T37" fmla="*/ 2147483647 h 222"/>
              <a:gd name="T38" fmla="*/ 2147483647 w 4825"/>
              <a:gd name="T39" fmla="*/ 2147483647 h 222"/>
              <a:gd name="T40" fmla="*/ 2147483647 w 4825"/>
              <a:gd name="T41" fmla="*/ 2147483647 h 222"/>
              <a:gd name="T42" fmla="*/ 2147483647 w 4825"/>
              <a:gd name="T43" fmla="*/ 2147483647 h 222"/>
              <a:gd name="T44" fmla="*/ 2147483647 w 4825"/>
              <a:gd name="T45" fmla="*/ 2147483647 h 222"/>
              <a:gd name="T46" fmla="*/ 0 w 4825"/>
              <a:gd name="T47" fmla="*/ 2147483647 h 222"/>
              <a:gd name="T48" fmla="*/ 2147483647 w 4825"/>
              <a:gd name="T49" fmla="*/ 2147483647 h 222"/>
              <a:gd name="T50" fmla="*/ 2147483647 w 4825"/>
              <a:gd name="T51" fmla="*/ 0 h 222"/>
              <a:gd name="T52" fmla="*/ 2147483647 w 4825"/>
              <a:gd name="T53" fmla="*/ 2147483647 h 222"/>
              <a:gd name="T54" fmla="*/ 2147483647 w 4825"/>
              <a:gd name="T55" fmla="*/ 2147483647 h 2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825"/>
              <a:gd name="T85" fmla="*/ 0 h 222"/>
              <a:gd name="T86" fmla="*/ 4825 w 4825"/>
              <a:gd name="T87" fmla="*/ 222 h 2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825" h="222">
                <a:moveTo>
                  <a:pt x="4825" y="222"/>
                </a:moveTo>
                <a:lnTo>
                  <a:pt x="4808" y="217"/>
                </a:lnTo>
                <a:lnTo>
                  <a:pt x="4739" y="207"/>
                </a:lnTo>
                <a:lnTo>
                  <a:pt x="4627" y="191"/>
                </a:lnTo>
                <a:lnTo>
                  <a:pt x="4472" y="170"/>
                </a:lnTo>
                <a:lnTo>
                  <a:pt x="4274" y="145"/>
                </a:lnTo>
                <a:lnTo>
                  <a:pt x="4042" y="119"/>
                </a:lnTo>
                <a:lnTo>
                  <a:pt x="3776" y="98"/>
                </a:lnTo>
                <a:lnTo>
                  <a:pt x="3475" y="78"/>
                </a:lnTo>
                <a:lnTo>
                  <a:pt x="3148" y="62"/>
                </a:lnTo>
                <a:lnTo>
                  <a:pt x="2786" y="47"/>
                </a:lnTo>
                <a:lnTo>
                  <a:pt x="2399" y="47"/>
                </a:lnTo>
                <a:lnTo>
                  <a:pt x="2012" y="47"/>
                </a:lnTo>
                <a:lnTo>
                  <a:pt x="1660" y="62"/>
                </a:lnTo>
                <a:lnTo>
                  <a:pt x="1333" y="78"/>
                </a:lnTo>
                <a:lnTo>
                  <a:pt x="1032" y="98"/>
                </a:lnTo>
                <a:lnTo>
                  <a:pt x="774" y="119"/>
                </a:lnTo>
                <a:lnTo>
                  <a:pt x="550" y="145"/>
                </a:lnTo>
                <a:lnTo>
                  <a:pt x="361" y="170"/>
                </a:lnTo>
                <a:lnTo>
                  <a:pt x="206" y="191"/>
                </a:lnTo>
                <a:lnTo>
                  <a:pt x="94" y="207"/>
                </a:lnTo>
                <a:lnTo>
                  <a:pt x="34" y="217"/>
                </a:lnTo>
                <a:lnTo>
                  <a:pt x="8" y="222"/>
                </a:lnTo>
                <a:lnTo>
                  <a:pt x="0" y="8"/>
                </a:lnTo>
                <a:lnTo>
                  <a:pt x="2400" y="8"/>
                </a:lnTo>
                <a:lnTo>
                  <a:pt x="4800" y="0"/>
                </a:lnTo>
                <a:lnTo>
                  <a:pt x="4825" y="222"/>
                </a:lnTo>
                <a:close/>
              </a:path>
            </a:pathLst>
          </a:custGeom>
          <a:solidFill>
            <a:srgbClr val="000000">
              <a:alpha val="25882"/>
            </a:srgbClr>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sp>
        <p:nvSpPr>
          <p:cNvPr id="13315" name="Rectangle 7"/>
          <p:cNvSpPr>
            <a:spLocks noChangeArrowheads="1"/>
          </p:cNvSpPr>
          <p:nvPr/>
        </p:nvSpPr>
        <p:spPr bwMode="gray">
          <a:xfrm>
            <a:off x="561975" y="2492375"/>
            <a:ext cx="8058150" cy="2041525"/>
          </a:xfrm>
          <a:prstGeom prst="rect">
            <a:avLst/>
          </a:prstGeom>
          <a:solidFill>
            <a:srgbClr val="F9E807">
              <a:alpha val="83920"/>
            </a:srgbClr>
          </a:solidFill>
          <a:ln w="53975" cmpd="dbl" algn="ctr">
            <a:solidFill>
              <a:srgbClr val="FFFFFF"/>
            </a:solidFill>
            <a:miter lim="800000"/>
          </a:ln>
        </p:spPr>
        <p:txBody>
          <a:bodyPr wrap="none" anchor="ct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eaLnBrk="1" hangingPunct="1"/>
            <a:endParaRPr lang="zh-CN" altLang="en-US"/>
          </a:p>
        </p:txBody>
      </p:sp>
      <p:pic>
        <p:nvPicPr>
          <p:cNvPr id="13316" name="Picture 9" descr="图片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9600" y="1041400"/>
            <a:ext cx="304165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11"/>
          <p:cNvSpPr txBox="1">
            <a:spLocks noChangeArrowheads="1"/>
          </p:cNvSpPr>
          <p:nvPr/>
        </p:nvSpPr>
        <p:spPr bwMode="auto">
          <a:xfrm>
            <a:off x="750888" y="3051175"/>
            <a:ext cx="77358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rgbClr val="0000FF"/>
                </a:solidFill>
                <a:latin typeface="宋体" panose="02010600030101010101" pitchFamily="2" charset="-122"/>
                <a:ea typeface="宋体" panose="02010600030101010101" pitchFamily="2" charset="-122"/>
              </a:defRPr>
            </a:lvl1pPr>
            <a:lvl2pPr marL="742950" indent="-285750" eaLnBrk="0" hangingPunct="0">
              <a:defRPr sz="2400" b="1">
                <a:solidFill>
                  <a:srgbClr val="0000FF"/>
                </a:solidFill>
                <a:latin typeface="宋体" panose="02010600030101010101" pitchFamily="2" charset="-122"/>
                <a:ea typeface="宋体" panose="02010600030101010101" pitchFamily="2" charset="-122"/>
              </a:defRPr>
            </a:lvl2pPr>
            <a:lvl3pPr marL="1143000" indent="-228600" eaLnBrk="0" hangingPunct="0">
              <a:defRPr sz="2400" b="1">
                <a:solidFill>
                  <a:srgbClr val="0000FF"/>
                </a:solidFill>
                <a:latin typeface="宋体" panose="02010600030101010101" pitchFamily="2" charset="-122"/>
                <a:ea typeface="宋体" panose="02010600030101010101" pitchFamily="2" charset="-122"/>
              </a:defRPr>
            </a:lvl3pPr>
            <a:lvl4pPr marL="1600200" indent="-228600" eaLnBrk="0" hangingPunct="0">
              <a:defRPr sz="2400" b="1">
                <a:solidFill>
                  <a:srgbClr val="0000FF"/>
                </a:solidFill>
                <a:latin typeface="宋体" panose="02010600030101010101" pitchFamily="2" charset="-122"/>
                <a:ea typeface="宋体" panose="02010600030101010101" pitchFamily="2" charset="-122"/>
              </a:defRPr>
            </a:lvl4pPr>
            <a:lvl5pPr marL="2057400" indent="-228600" eaLnBrk="0" hangingPunct="0">
              <a:defRPr sz="2400" b="1">
                <a:solidFill>
                  <a:srgbClr val="0000FF"/>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2400" b="1">
                <a:solidFill>
                  <a:srgbClr val="0000FF"/>
                </a:solidFill>
                <a:latin typeface="宋体" panose="02010600030101010101" pitchFamily="2" charset="-122"/>
                <a:ea typeface="宋体" panose="02010600030101010101" pitchFamily="2" charset="-122"/>
              </a:defRPr>
            </a:lvl9pPr>
          </a:lstStyle>
          <a:p>
            <a:pPr algn="ctr" eaLnBrk="1" hangingPunct="1">
              <a:spcBef>
                <a:spcPct val="50000"/>
              </a:spcBef>
            </a:pPr>
            <a:r>
              <a:rPr lang="zh-CN" altLang="en-US" sz="3000" b="0">
                <a:solidFill>
                  <a:prstClr val="black"/>
                </a:solidFill>
                <a:latin typeface="黑体" panose="02010609060101010101" pitchFamily="49" charset="-122"/>
                <a:ea typeface="黑体" panose="02010609060101010101" pitchFamily="49" charset="-122"/>
              </a:rPr>
              <a:t>速度就是一切，它是竞争不可或缺的因素</a:t>
            </a:r>
            <a:r>
              <a:rPr lang="en-US" altLang="zh-CN" sz="3000" b="0">
                <a:solidFill>
                  <a:prstClr val="black"/>
                </a:solidFill>
                <a:latin typeface="黑体" panose="02010609060101010101" pitchFamily="49" charset="-122"/>
                <a:ea typeface="黑体" panose="02010609060101010101" pitchFamily="49" charset="-122"/>
              </a:rPr>
              <a:t>.</a:t>
            </a:r>
            <a:endParaRPr lang="zh-CN" altLang="en-US" sz="3000" b="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484797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ChangeArrowheads="1"/>
          </p:cNvSpPr>
          <p:nvPr/>
        </p:nvSpPr>
        <p:spPr bwMode="auto">
          <a:xfrm>
            <a:off x="990600" y="1828800"/>
            <a:ext cx="7467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400" b="1">
                <a:solidFill>
                  <a:srgbClr val="1F497D"/>
                </a:solidFill>
              </a:rPr>
              <a:t>8.4 </a:t>
            </a:r>
            <a:r>
              <a:rPr lang="zh-CN" altLang="en-US" sz="4400" b="1">
                <a:solidFill>
                  <a:srgbClr val="1F497D"/>
                </a:solidFill>
              </a:rPr>
              <a:t>三元一次方程组解法举例</a:t>
            </a:r>
            <a:r>
              <a:rPr lang="zh-CN" altLang="en-US" sz="4400">
                <a:solidFill>
                  <a:srgbClr val="1F497D"/>
                </a:solidFill>
              </a:rPr>
              <a:t> </a:t>
            </a:r>
          </a:p>
        </p:txBody>
      </p:sp>
    </p:spTree>
    <p:extLst>
      <p:ext uri="{BB962C8B-B14F-4D97-AF65-F5344CB8AC3E}">
        <p14:creationId xmlns:p14="http://schemas.microsoft.com/office/powerpoint/2010/main" val="42458487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Rectangle 9"/>
          <p:cNvSpPr>
            <a:spLocks noChangeArrowheads="1"/>
          </p:cNvSpPr>
          <p:nvPr/>
        </p:nvSpPr>
        <p:spPr bwMode="auto">
          <a:xfrm>
            <a:off x="2133600" y="914400"/>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prstClr val="black"/>
                </a:solidFill>
                <a:latin typeface="黑体" panose="02010609060101010101" pitchFamily="49" charset="-122"/>
                <a:ea typeface="黑体" panose="02010609060101010101" pitchFamily="49" charset="-122"/>
              </a:rPr>
              <a:t>活动</a:t>
            </a:r>
            <a:r>
              <a:rPr lang="en-US" altLang="zh-CN" sz="4400" b="1">
                <a:solidFill>
                  <a:prstClr val="black"/>
                </a:solidFill>
                <a:latin typeface="黑体" panose="02010609060101010101" pitchFamily="49" charset="-122"/>
                <a:ea typeface="黑体" panose="02010609060101010101" pitchFamily="49" charset="-122"/>
              </a:rPr>
              <a:t>1  </a:t>
            </a:r>
            <a:r>
              <a:rPr lang="zh-CN" altLang="en-US" sz="4400" b="1">
                <a:solidFill>
                  <a:srgbClr val="1F497D"/>
                </a:solidFill>
              </a:rPr>
              <a:t>纸币问题</a:t>
            </a:r>
            <a:r>
              <a:rPr lang="zh-CN" altLang="en-US" sz="4400">
                <a:solidFill>
                  <a:srgbClr val="1F497D"/>
                </a:solidFill>
              </a:rPr>
              <a:t> </a:t>
            </a:r>
          </a:p>
        </p:txBody>
      </p:sp>
      <p:sp>
        <p:nvSpPr>
          <p:cNvPr id="10243"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7172" name="Rectangle 4"/>
          <p:cNvSpPr>
            <a:spLocks noChangeArrowheads="1"/>
          </p:cNvSpPr>
          <p:nvPr/>
        </p:nvSpPr>
        <p:spPr bwMode="auto">
          <a:xfrm>
            <a:off x="0" y="1981200"/>
            <a:ext cx="8763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20000"/>
              </a:spcBef>
            </a:pPr>
            <a:r>
              <a:rPr lang="en-US" altLang="zh-CN" sz="3600" b="1">
                <a:solidFill>
                  <a:srgbClr val="000000"/>
                </a:solidFill>
                <a:cs typeface="Times New Roman" panose="02020603050405020304" pitchFamily="18" charset="0"/>
              </a:rPr>
              <a:t>   </a:t>
            </a:r>
            <a:r>
              <a:rPr lang="zh-CN" altLang="en-US" sz="3600" b="1">
                <a:solidFill>
                  <a:srgbClr val="000000"/>
                </a:solidFill>
                <a:cs typeface="Times New Roman" panose="02020603050405020304" pitchFamily="18" charset="0"/>
              </a:rPr>
              <a:t>小明手头有</a:t>
            </a:r>
            <a:r>
              <a:rPr lang="en-US" altLang="zh-CN" sz="3600" b="1">
                <a:solidFill>
                  <a:srgbClr val="000000"/>
                </a:solidFill>
                <a:cs typeface="Times New Roman" panose="02020603050405020304" pitchFamily="18" charset="0"/>
              </a:rPr>
              <a:t>12</a:t>
            </a:r>
            <a:r>
              <a:rPr lang="zh-CN" altLang="en-US" sz="3600" b="1">
                <a:solidFill>
                  <a:srgbClr val="000000"/>
                </a:solidFill>
                <a:cs typeface="Times New Roman" panose="02020603050405020304" pitchFamily="18" charset="0"/>
              </a:rPr>
              <a:t>张面额分别是</a:t>
            </a:r>
            <a:r>
              <a:rPr lang="en-US" altLang="zh-CN" sz="3600" b="1">
                <a:solidFill>
                  <a:srgbClr val="000000"/>
                </a:solidFill>
                <a:cs typeface="Times New Roman" panose="02020603050405020304" pitchFamily="18" charset="0"/>
              </a:rPr>
              <a:t>1</a:t>
            </a:r>
            <a:r>
              <a:rPr lang="zh-CN" altLang="en-US" sz="3600" b="1">
                <a:solidFill>
                  <a:srgbClr val="000000"/>
                </a:solidFill>
                <a:cs typeface="Times New Roman" panose="02020603050405020304" pitchFamily="18" charset="0"/>
              </a:rPr>
              <a:t>元、</a:t>
            </a:r>
            <a:r>
              <a:rPr lang="en-US" altLang="zh-CN" sz="3600" b="1">
                <a:solidFill>
                  <a:srgbClr val="000000"/>
                </a:solidFill>
                <a:cs typeface="Times New Roman" panose="02020603050405020304" pitchFamily="18" charset="0"/>
              </a:rPr>
              <a:t>2</a:t>
            </a:r>
            <a:r>
              <a:rPr lang="zh-CN" altLang="en-US" sz="3600" b="1">
                <a:solidFill>
                  <a:srgbClr val="000000"/>
                </a:solidFill>
                <a:cs typeface="Times New Roman" panose="02020603050405020304" pitchFamily="18" charset="0"/>
              </a:rPr>
              <a:t>元、</a:t>
            </a:r>
            <a:r>
              <a:rPr lang="en-US" altLang="zh-CN" sz="3600" b="1">
                <a:solidFill>
                  <a:srgbClr val="000000"/>
                </a:solidFill>
                <a:cs typeface="Times New Roman" panose="02020603050405020304" pitchFamily="18" charset="0"/>
              </a:rPr>
              <a:t>5</a:t>
            </a:r>
            <a:r>
              <a:rPr lang="zh-CN" altLang="en-US" sz="3600" b="1">
                <a:solidFill>
                  <a:srgbClr val="000000"/>
                </a:solidFill>
                <a:cs typeface="Times New Roman" panose="02020603050405020304" pitchFamily="18" charset="0"/>
              </a:rPr>
              <a:t>元的纸币，共计</a:t>
            </a:r>
            <a:r>
              <a:rPr lang="en-US" altLang="zh-CN" sz="3600" b="1">
                <a:solidFill>
                  <a:srgbClr val="000000"/>
                </a:solidFill>
                <a:cs typeface="Times New Roman" panose="02020603050405020304" pitchFamily="18" charset="0"/>
              </a:rPr>
              <a:t>22</a:t>
            </a:r>
            <a:r>
              <a:rPr lang="zh-CN" altLang="en-US" sz="3600" b="1">
                <a:solidFill>
                  <a:srgbClr val="000000"/>
                </a:solidFill>
                <a:cs typeface="Times New Roman" panose="02020603050405020304" pitchFamily="18" charset="0"/>
              </a:rPr>
              <a:t>元，其中</a:t>
            </a:r>
            <a:r>
              <a:rPr lang="en-US" altLang="zh-CN" sz="3600" b="1">
                <a:solidFill>
                  <a:srgbClr val="000000"/>
                </a:solidFill>
                <a:cs typeface="Times New Roman" panose="02020603050405020304" pitchFamily="18" charset="0"/>
              </a:rPr>
              <a:t>1</a:t>
            </a:r>
            <a:r>
              <a:rPr lang="zh-CN" altLang="en-US" sz="3600" b="1">
                <a:solidFill>
                  <a:srgbClr val="000000"/>
                </a:solidFill>
                <a:cs typeface="Times New Roman" panose="02020603050405020304" pitchFamily="18" charset="0"/>
              </a:rPr>
              <a:t>元纸币的数量是</a:t>
            </a:r>
            <a:r>
              <a:rPr lang="en-US" altLang="zh-CN" sz="3600" b="1">
                <a:solidFill>
                  <a:srgbClr val="000000"/>
                </a:solidFill>
                <a:cs typeface="Times New Roman" panose="02020603050405020304" pitchFamily="18" charset="0"/>
              </a:rPr>
              <a:t>2</a:t>
            </a:r>
            <a:r>
              <a:rPr lang="zh-CN" altLang="en-US" sz="3600" b="1">
                <a:solidFill>
                  <a:srgbClr val="000000"/>
                </a:solidFill>
                <a:cs typeface="Times New Roman" panose="02020603050405020304" pitchFamily="18" charset="0"/>
              </a:rPr>
              <a:t>元纸币数量的</a:t>
            </a:r>
            <a:r>
              <a:rPr lang="en-US" altLang="zh-CN" sz="3600" b="1">
                <a:solidFill>
                  <a:srgbClr val="000000"/>
                </a:solidFill>
                <a:cs typeface="Times New Roman" panose="02020603050405020304" pitchFamily="18" charset="0"/>
              </a:rPr>
              <a:t>4</a:t>
            </a:r>
            <a:r>
              <a:rPr lang="zh-CN" altLang="en-US" sz="3600" b="1">
                <a:solidFill>
                  <a:srgbClr val="000000"/>
                </a:solidFill>
                <a:cs typeface="Times New Roman" panose="02020603050405020304" pitchFamily="18" charset="0"/>
              </a:rPr>
              <a:t>倍．求</a:t>
            </a:r>
            <a:r>
              <a:rPr lang="en-US" altLang="zh-CN" sz="3600" b="1">
                <a:solidFill>
                  <a:srgbClr val="000000"/>
                </a:solidFill>
                <a:cs typeface="Times New Roman" panose="02020603050405020304" pitchFamily="18" charset="0"/>
              </a:rPr>
              <a:t>1</a:t>
            </a:r>
            <a:r>
              <a:rPr lang="zh-CN" altLang="en-US" sz="3600" b="1">
                <a:solidFill>
                  <a:srgbClr val="000000"/>
                </a:solidFill>
                <a:cs typeface="Times New Roman" panose="02020603050405020304" pitchFamily="18" charset="0"/>
              </a:rPr>
              <a:t>元、</a:t>
            </a:r>
            <a:r>
              <a:rPr lang="en-US" altLang="zh-CN" sz="3600" b="1">
                <a:solidFill>
                  <a:srgbClr val="000000"/>
                </a:solidFill>
                <a:cs typeface="Times New Roman" panose="02020603050405020304" pitchFamily="18" charset="0"/>
              </a:rPr>
              <a:t>2</a:t>
            </a:r>
            <a:r>
              <a:rPr lang="zh-CN" altLang="en-US" sz="3600" b="1">
                <a:solidFill>
                  <a:srgbClr val="000000"/>
                </a:solidFill>
                <a:cs typeface="Times New Roman" panose="02020603050405020304" pitchFamily="18" charset="0"/>
              </a:rPr>
              <a:t>元、</a:t>
            </a:r>
            <a:r>
              <a:rPr lang="en-US" altLang="zh-CN" sz="3600" b="1">
                <a:solidFill>
                  <a:srgbClr val="000000"/>
                </a:solidFill>
                <a:cs typeface="Times New Roman" panose="02020603050405020304" pitchFamily="18" charset="0"/>
              </a:rPr>
              <a:t>5</a:t>
            </a:r>
            <a:r>
              <a:rPr lang="zh-CN" altLang="en-US" sz="3600" b="1">
                <a:solidFill>
                  <a:srgbClr val="000000"/>
                </a:solidFill>
                <a:cs typeface="Times New Roman" panose="02020603050405020304" pitchFamily="18" charset="0"/>
              </a:rPr>
              <a:t>元的纸币各多少张？ </a:t>
            </a:r>
          </a:p>
        </p:txBody>
      </p:sp>
    </p:spTree>
    <p:extLst>
      <p:ext uri="{BB962C8B-B14F-4D97-AF65-F5344CB8AC3E}">
        <p14:creationId xmlns:p14="http://schemas.microsoft.com/office/powerpoint/2010/main" val="9503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 calcmode="lin" valueType="num">
                                      <p:cBhvr additive="base">
                                        <p:cTn id="7" dur="500" fill="hold"/>
                                        <p:tgtEl>
                                          <p:spTgt spid="7177"/>
                                        </p:tgtEl>
                                        <p:attrNameLst>
                                          <p:attrName>ppt_x</p:attrName>
                                        </p:attrNameLst>
                                      </p:cBhvr>
                                      <p:tavLst>
                                        <p:tav tm="0">
                                          <p:val>
                                            <p:strVal val="0-#ppt_w/2"/>
                                          </p:val>
                                        </p:tav>
                                        <p:tav tm="100000">
                                          <p:val>
                                            <p:strVal val="#ppt_x"/>
                                          </p:val>
                                        </p:tav>
                                      </p:tavLst>
                                    </p:anim>
                                    <p:anim calcmode="lin" valueType="num">
                                      <p:cBhvr additive="base">
                                        <p:cTn id="8" dur="500" fill="hold"/>
                                        <p:tgtEl>
                                          <p:spTgt spid="71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box(out)">
                                      <p:cBhvr>
                                        <p:cTn id="13"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717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ChangeArrowheads="1"/>
          </p:cNvSpPr>
          <p:nvPr/>
        </p:nvSpPr>
        <p:spPr bwMode="auto">
          <a:xfrm>
            <a:off x="0" y="1935163"/>
            <a:ext cx="8991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5600"/>
              </a:lnSpc>
            </a:pPr>
            <a:r>
              <a:rPr lang="zh-CN" altLang="en-US" sz="3600" b="1">
                <a:solidFill>
                  <a:srgbClr val="000000"/>
                </a:solidFill>
                <a:latin typeface="宋体" panose="02010600030101010101" pitchFamily="2" charset="-122"/>
                <a:cs typeface="Times New Roman" panose="02020603050405020304" pitchFamily="18" charset="0"/>
              </a:rPr>
              <a:t>解：设</a:t>
            </a:r>
            <a:r>
              <a:rPr lang="en-US" altLang="zh-CN" sz="3600" b="1">
                <a:solidFill>
                  <a:srgbClr val="000000"/>
                </a:solidFill>
                <a:latin typeface="宋体" panose="02010600030101010101" pitchFamily="2" charset="-122"/>
                <a:cs typeface="Times New Roman" panose="02020603050405020304" pitchFamily="18" charset="0"/>
              </a:rPr>
              <a:t>1</a:t>
            </a:r>
            <a:r>
              <a:rPr lang="zh-CN" altLang="en-US" sz="3600" b="1">
                <a:solidFill>
                  <a:srgbClr val="000000"/>
                </a:solidFill>
                <a:latin typeface="宋体" panose="02010600030101010101" pitchFamily="2" charset="-122"/>
                <a:cs typeface="Times New Roman" panose="02020603050405020304" pitchFamily="18" charset="0"/>
              </a:rPr>
              <a:t>元、</a:t>
            </a:r>
            <a:r>
              <a:rPr lang="en-US" altLang="zh-CN" sz="3600" b="1">
                <a:solidFill>
                  <a:srgbClr val="000000"/>
                </a:solidFill>
                <a:latin typeface="宋体" panose="02010600030101010101" pitchFamily="2" charset="-122"/>
                <a:cs typeface="Times New Roman" panose="02020603050405020304" pitchFamily="18" charset="0"/>
              </a:rPr>
              <a:t>2</a:t>
            </a:r>
            <a:r>
              <a:rPr lang="zh-CN" altLang="en-US" sz="3600" b="1">
                <a:solidFill>
                  <a:srgbClr val="000000"/>
                </a:solidFill>
                <a:latin typeface="宋体" panose="02010600030101010101" pitchFamily="2" charset="-122"/>
                <a:cs typeface="Times New Roman" panose="02020603050405020304" pitchFamily="18" charset="0"/>
              </a:rPr>
              <a:t>元、</a:t>
            </a:r>
            <a:r>
              <a:rPr lang="en-US" altLang="zh-CN" sz="3600" b="1">
                <a:solidFill>
                  <a:srgbClr val="000000"/>
                </a:solidFill>
                <a:latin typeface="宋体" panose="02010600030101010101" pitchFamily="2" charset="-122"/>
                <a:cs typeface="Times New Roman" panose="02020603050405020304" pitchFamily="18" charset="0"/>
              </a:rPr>
              <a:t>5</a:t>
            </a:r>
            <a:r>
              <a:rPr lang="zh-CN" altLang="en-US" sz="3600" b="1">
                <a:solidFill>
                  <a:srgbClr val="000000"/>
                </a:solidFill>
                <a:latin typeface="宋体" panose="02010600030101010101" pitchFamily="2" charset="-122"/>
                <a:cs typeface="Times New Roman" panose="02020603050405020304" pitchFamily="18" charset="0"/>
              </a:rPr>
              <a:t>元的纸币分别是</a:t>
            </a:r>
            <a:r>
              <a:rPr lang="en-US" altLang="zh-CN" sz="3600" b="1" i="1">
                <a:solidFill>
                  <a:srgbClr val="000000"/>
                </a:solidFill>
                <a:latin typeface="Times New Roman" panose="02020603050405020304" pitchFamily="18" charset="0"/>
                <a:cs typeface="Times New Roman" panose="02020603050405020304" pitchFamily="18" charset="0"/>
              </a:rPr>
              <a:t>x</a:t>
            </a:r>
            <a:r>
              <a:rPr lang="zh-CN" altLang="en-US" sz="3600" b="1">
                <a:solidFill>
                  <a:srgbClr val="000000"/>
                </a:solidFill>
                <a:latin typeface="宋体" panose="02010600030101010101" pitchFamily="2" charset="-122"/>
                <a:cs typeface="Times New Roman" panose="02020603050405020304" pitchFamily="18" charset="0"/>
              </a:rPr>
              <a:t>张、</a:t>
            </a:r>
            <a:r>
              <a:rPr lang="en-US" altLang="zh-CN" sz="3600" b="1" i="1">
                <a:solidFill>
                  <a:srgbClr val="000000"/>
                </a:solidFill>
                <a:latin typeface="Times New Roman" panose="02020603050405020304" pitchFamily="18" charset="0"/>
                <a:cs typeface="Times New Roman" panose="02020603050405020304" pitchFamily="18" charset="0"/>
              </a:rPr>
              <a:t>y</a:t>
            </a:r>
            <a:r>
              <a:rPr lang="zh-CN" altLang="en-US" sz="3600" b="1">
                <a:solidFill>
                  <a:srgbClr val="000000"/>
                </a:solidFill>
                <a:latin typeface="宋体" panose="02010600030101010101" pitchFamily="2" charset="-122"/>
                <a:cs typeface="Times New Roman" panose="02020603050405020304" pitchFamily="18" charset="0"/>
              </a:rPr>
              <a:t>张、</a:t>
            </a:r>
            <a:r>
              <a:rPr lang="en-US" altLang="zh-CN" sz="3600" b="1" i="1">
                <a:solidFill>
                  <a:srgbClr val="000000"/>
                </a:solidFill>
                <a:latin typeface="Times New Roman" panose="02020603050405020304" pitchFamily="18" charset="0"/>
                <a:cs typeface="Times New Roman" panose="02020603050405020304" pitchFamily="18" charset="0"/>
              </a:rPr>
              <a:t>z</a:t>
            </a:r>
            <a:r>
              <a:rPr lang="zh-CN" altLang="en-US" sz="3600" b="1">
                <a:solidFill>
                  <a:srgbClr val="000000"/>
                </a:solidFill>
                <a:latin typeface="宋体" panose="02010600030101010101" pitchFamily="2" charset="-122"/>
                <a:cs typeface="Times New Roman" panose="02020603050405020304" pitchFamily="18" charset="0"/>
              </a:rPr>
              <a:t>张，根据题意可以得到下列三个方程：</a:t>
            </a:r>
            <a:endParaRPr lang="en-US" altLang="zh-CN" sz="3600" b="1">
              <a:solidFill>
                <a:srgbClr val="000000"/>
              </a:solidFill>
              <a:latin typeface="宋体" panose="02010600030101010101" pitchFamily="2" charset="-122"/>
              <a:cs typeface="Times New Roman" panose="02020603050405020304" pitchFamily="18" charset="0"/>
            </a:endParaRPr>
          </a:p>
          <a:p>
            <a:pPr eaLnBrk="1" hangingPunct="1">
              <a:lnSpc>
                <a:spcPts val="5600"/>
              </a:lnSpc>
            </a:pPr>
            <a:r>
              <a:rPr lang="en-US" altLang="zh-CN" sz="3600" b="1">
                <a:solidFill>
                  <a:srgbClr val="000000"/>
                </a:solidFill>
                <a:latin typeface="宋体" panose="02010600030101010101" pitchFamily="2" charset="-122"/>
                <a:cs typeface="Times New Roman" panose="02020603050405020304" pitchFamily="18" charset="0"/>
              </a:rPr>
              <a:t>             </a:t>
            </a:r>
            <a:r>
              <a:rPr lang="en-US" altLang="zh-CN" sz="3600" b="1" i="1">
                <a:solidFill>
                  <a:srgbClr val="000000"/>
                </a:solidFill>
                <a:latin typeface="Times New Roman" panose="02020603050405020304" pitchFamily="18" charset="0"/>
                <a:cs typeface="Times New Roman" panose="02020603050405020304" pitchFamily="18" charset="0"/>
              </a:rPr>
              <a:t>x</a:t>
            </a:r>
            <a:r>
              <a:rPr lang="en-US" altLang="zh-CN" sz="3600" b="1">
                <a:solidFill>
                  <a:srgbClr val="000000"/>
                </a:solidFill>
                <a:latin typeface="宋体" panose="02010600030101010101" pitchFamily="2" charset="-122"/>
                <a:cs typeface="Times New Roman" panose="02020603050405020304" pitchFamily="18" charset="0"/>
              </a:rPr>
              <a:t>+</a:t>
            </a:r>
            <a:r>
              <a:rPr lang="en-US" altLang="zh-CN" sz="3600" b="1" i="1">
                <a:solidFill>
                  <a:srgbClr val="000000"/>
                </a:solidFill>
                <a:latin typeface="Times New Roman" panose="02020603050405020304" pitchFamily="18" charset="0"/>
                <a:cs typeface="Times New Roman" panose="02020603050405020304" pitchFamily="18" charset="0"/>
              </a:rPr>
              <a:t>y</a:t>
            </a:r>
            <a:r>
              <a:rPr lang="en-US" altLang="zh-CN" sz="3600" b="1">
                <a:solidFill>
                  <a:srgbClr val="000000"/>
                </a:solidFill>
                <a:latin typeface="宋体" panose="02010600030101010101" pitchFamily="2" charset="-122"/>
                <a:cs typeface="Times New Roman" panose="02020603050405020304" pitchFamily="18" charset="0"/>
              </a:rPr>
              <a:t>+</a:t>
            </a:r>
            <a:r>
              <a:rPr lang="en-US" altLang="zh-CN" sz="3600" b="1" i="1">
                <a:solidFill>
                  <a:srgbClr val="000000"/>
                </a:solidFill>
                <a:latin typeface="Times New Roman" panose="02020603050405020304" pitchFamily="18" charset="0"/>
                <a:cs typeface="Times New Roman" panose="02020603050405020304" pitchFamily="18" charset="0"/>
              </a:rPr>
              <a:t>z</a:t>
            </a:r>
            <a:r>
              <a:rPr lang="en-US" altLang="zh-CN" sz="3600" b="1">
                <a:solidFill>
                  <a:srgbClr val="000000"/>
                </a:solidFill>
                <a:latin typeface="宋体" panose="02010600030101010101" pitchFamily="2" charset="-122"/>
                <a:cs typeface="Times New Roman" panose="02020603050405020304" pitchFamily="18" charset="0"/>
              </a:rPr>
              <a:t>=12</a:t>
            </a:r>
            <a:r>
              <a:rPr lang="zh-CN" altLang="en-US" sz="3600" b="1">
                <a:solidFill>
                  <a:srgbClr val="000000"/>
                </a:solidFill>
                <a:latin typeface="宋体" panose="02010600030101010101" pitchFamily="2" charset="-122"/>
                <a:cs typeface="Times New Roman" panose="02020603050405020304" pitchFamily="18" charset="0"/>
              </a:rPr>
              <a:t>，</a:t>
            </a:r>
            <a:endParaRPr lang="en-US" altLang="zh-CN" sz="3600" b="1" i="1">
              <a:solidFill>
                <a:srgbClr val="000000"/>
              </a:solidFill>
              <a:latin typeface="Times New Roman" panose="02020603050405020304" pitchFamily="18" charset="0"/>
              <a:cs typeface="Times New Roman" panose="02020603050405020304" pitchFamily="18" charset="0"/>
            </a:endParaRPr>
          </a:p>
          <a:p>
            <a:pPr eaLnBrk="1" hangingPunct="1">
              <a:lnSpc>
                <a:spcPts val="5600"/>
              </a:lnSpc>
            </a:pPr>
            <a:r>
              <a:rPr lang="en-US" altLang="zh-CN" sz="3600" b="1" i="1">
                <a:solidFill>
                  <a:srgbClr val="000000"/>
                </a:solidFill>
                <a:latin typeface="Times New Roman" panose="02020603050405020304" pitchFamily="18" charset="0"/>
                <a:cs typeface="Times New Roman" panose="02020603050405020304" pitchFamily="18" charset="0"/>
              </a:rPr>
              <a:t>                          x</a:t>
            </a:r>
            <a:r>
              <a:rPr lang="en-US" altLang="zh-CN" sz="3600" b="1">
                <a:solidFill>
                  <a:srgbClr val="000000"/>
                </a:solidFill>
                <a:latin typeface="宋体" panose="02010600030101010101" pitchFamily="2" charset="-122"/>
                <a:cs typeface="Times New Roman" panose="02020603050405020304" pitchFamily="18" charset="0"/>
              </a:rPr>
              <a:t>+2</a:t>
            </a:r>
            <a:r>
              <a:rPr lang="en-US" altLang="zh-CN" sz="3600" b="1" i="1">
                <a:solidFill>
                  <a:srgbClr val="000000"/>
                </a:solidFill>
                <a:latin typeface="Times New Roman" panose="02020603050405020304" pitchFamily="18" charset="0"/>
                <a:cs typeface="Times New Roman" panose="02020603050405020304" pitchFamily="18" charset="0"/>
              </a:rPr>
              <a:t>y</a:t>
            </a:r>
            <a:r>
              <a:rPr lang="en-US" altLang="zh-CN" sz="3600" b="1">
                <a:solidFill>
                  <a:srgbClr val="000000"/>
                </a:solidFill>
                <a:latin typeface="宋体" panose="02010600030101010101" pitchFamily="2" charset="-122"/>
                <a:cs typeface="Times New Roman" panose="02020603050405020304" pitchFamily="18" charset="0"/>
              </a:rPr>
              <a:t>+5</a:t>
            </a:r>
            <a:r>
              <a:rPr lang="en-US" altLang="zh-CN" sz="3600" b="1" i="1">
                <a:solidFill>
                  <a:srgbClr val="000000"/>
                </a:solidFill>
                <a:latin typeface="Times New Roman" panose="02020603050405020304" pitchFamily="18" charset="0"/>
                <a:cs typeface="Times New Roman" panose="02020603050405020304" pitchFamily="18" charset="0"/>
              </a:rPr>
              <a:t>z</a:t>
            </a:r>
            <a:r>
              <a:rPr lang="en-US" altLang="zh-CN" sz="3600" b="1">
                <a:solidFill>
                  <a:srgbClr val="000000"/>
                </a:solidFill>
                <a:latin typeface="宋体" panose="02010600030101010101" pitchFamily="2" charset="-122"/>
                <a:cs typeface="Times New Roman" panose="02020603050405020304" pitchFamily="18" charset="0"/>
              </a:rPr>
              <a:t>=22</a:t>
            </a:r>
            <a:r>
              <a:rPr lang="zh-CN" altLang="en-US" sz="3600" b="1">
                <a:solidFill>
                  <a:srgbClr val="000000"/>
                </a:solidFill>
                <a:latin typeface="宋体" panose="02010600030101010101" pitchFamily="2" charset="-122"/>
                <a:cs typeface="Times New Roman" panose="02020603050405020304" pitchFamily="18" charset="0"/>
              </a:rPr>
              <a:t>，</a:t>
            </a:r>
            <a:endParaRPr lang="en-US" altLang="zh-CN" sz="3600" b="1" i="1">
              <a:solidFill>
                <a:srgbClr val="000000"/>
              </a:solidFill>
              <a:latin typeface="Times New Roman" panose="02020603050405020304" pitchFamily="18" charset="0"/>
              <a:cs typeface="Times New Roman" panose="02020603050405020304" pitchFamily="18" charset="0"/>
            </a:endParaRPr>
          </a:p>
          <a:p>
            <a:pPr eaLnBrk="1" hangingPunct="1">
              <a:lnSpc>
                <a:spcPts val="5600"/>
              </a:lnSpc>
            </a:pPr>
            <a:r>
              <a:rPr lang="en-US" altLang="zh-CN" sz="3600" b="1" i="1">
                <a:solidFill>
                  <a:srgbClr val="000000"/>
                </a:solidFill>
                <a:latin typeface="Times New Roman" panose="02020603050405020304" pitchFamily="18" charset="0"/>
                <a:cs typeface="Times New Roman" panose="02020603050405020304" pitchFamily="18" charset="0"/>
              </a:rPr>
              <a:t>                          x</a:t>
            </a:r>
            <a:r>
              <a:rPr lang="en-US" altLang="zh-CN" sz="3600" b="1">
                <a:solidFill>
                  <a:srgbClr val="000000"/>
                </a:solidFill>
                <a:latin typeface="宋体" panose="02010600030101010101" pitchFamily="2" charset="-122"/>
                <a:cs typeface="Times New Roman" panose="02020603050405020304" pitchFamily="18" charset="0"/>
              </a:rPr>
              <a:t>=</a:t>
            </a:r>
            <a:r>
              <a:rPr lang="en-US" altLang="zh-CN" sz="3600">
                <a:solidFill>
                  <a:srgbClr val="000000"/>
                </a:solidFill>
                <a:latin typeface="Times New Roman" panose="02020603050405020304" pitchFamily="18" charset="0"/>
                <a:cs typeface="Times New Roman" panose="02020603050405020304" pitchFamily="18" charset="0"/>
              </a:rPr>
              <a:t>4</a:t>
            </a:r>
            <a:r>
              <a:rPr lang="en-US" altLang="zh-CN" sz="3600" b="1" i="1">
                <a:solidFill>
                  <a:srgbClr val="000000"/>
                </a:solidFill>
                <a:latin typeface="Times New Roman" panose="02020603050405020304" pitchFamily="18" charset="0"/>
                <a:cs typeface="Times New Roman" panose="02020603050405020304" pitchFamily="18" charset="0"/>
              </a:rPr>
              <a:t>y</a:t>
            </a:r>
            <a:r>
              <a:rPr lang="en-US" altLang="zh-CN" sz="3600" b="1">
                <a:solidFill>
                  <a:srgbClr val="000000"/>
                </a:solidFill>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 </a:t>
            </a:r>
          </a:p>
        </p:txBody>
      </p:sp>
      <p:sp>
        <p:nvSpPr>
          <p:cNvPr id="56326" name="Rectangle 6"/>
          <p:cNvSpPr>
            <a:spLocks noChangeArrowheads="1"/>
          </p:cNvSpPr>
          <p:nvPr/>
        </p:nvSpPr>
        <p:spPr bwMode="auto">
          <a:xfrm>
            <a:off x="2133600" y="990600"/>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prstClr val="black"/>
                </a:solidFill>
                <a:latin typeface="黑体" panose="02010609060101010101" pitchFamily="49" charset="-122"/>
                <a:ea typeface="黑体" panose="02010609060101010101" pitchFamily="49" charset="-122"/>
              </a:rPr>
              <a:t>活动</a:t>
            </a:r>
            <a:r>
              <a:rPr lang="en-US" altLang="zh-CN" sz="4400" b="1">
                <a:solidFill>
                  <a:prstClr val="black"/>
                </a:solidFill>
                <a:latin typeface="黑体" panose="02010609060101010101" pitchFamily="49" charset="-122"/>
                <a:ea typeface="黑体" panose="02010609060101010101" pitchFamily="49" charset="-122"/>
              </a:rPr>
              <a:t>1</a:t>
            </a:r>
          </a:p>
        </p:txBody>
      </p:sp>
    </p:spTree>
    <p:extLst>
      <p:ext uri="{BB962C8B-B14F-4D97-AF65-F5344CB8AC3E}">
        <p14:creationId xmlns:p14="http://schemas.microsoft.com/office/powerpoint/2010/main" val="277465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transition="in" filter="blinds(horizontal)">
                                      <p:cBhvr>
                                        <p:cTn id="7" dur="500"/>
                                        <p:tgtEl>
                                          <p:spTgt spid="56326"/>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56325"/>
                                        </p:tgtEl>
                                        <p:attrNameLst>
                                          <p:attrName>style.visibility</p:attrName>
                                        </p:attrNameLst>
                                      </p:cBhvr>
                                      <p:to>
                                        <p:strVal val="visible"/>
                                      </p:to>
                                    </p:set>
                                    <p:anim calcmode="discrete" valueType="clr">
                                      <p:cBhvr override="childStyle">
                                        <p:cTn id="12" dur="80"/>
                                        <p:tgtEl>
                                          <p:spTgt spid="5632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6325"/>
                                        </p:tgtEl>
                                        <p:attrNameLst>
                                          <p:attrName>fillcolor</p:attrName>
                                        </p:attrNameLst>
                                      </p:cBhvr>
                                      <p:tavLst>
                                        <p:tav tm="0">
                                          <p:val>
                                            <p:clrVal>
                                              <a:schemeClr val="accent2"/>
                                            </p:clrVal>
                                          </p:val>
                                        </p:tav>
                                        <p:tav tm="50000">
                                          <p:val>
                                            <p:clrVal>
                                              <a:schemeClr val="hlink"/>
                                            </p:clrVal>
                                          </p:val>
                                        </p:tav>
                                      </p:tavLst>
                                    </p:anim>
                                    <p:set>
                                      <p:cBhvr>
                                        <p:cTn id="14" dur="80"/>
                                        <p:tgtEl>
                                          <p:spTgt spid="563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p:cNvSpPr>
            <a:spLocks noChangeArrowheads="1"/>
          </p:cNvSpPr>
          <p:nvPr/>
        </p:nvSpPr>
        <p:spPr bwMode="auto">
          <a:xfrm>
            <a:off x="1143000" y="990600"/>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prstClr val="black"/>
                </a:solidFill>
                <a:latin typeface="黑体" panose="02010609060101010101" pitchFamily="49" charset="-122"/>
                <a:ea typeface="黑体" panose="02010609060101010101" pitchFamily="49" charset="-122"/>
              </a:rPr>
              <a:t>活动</a:t>
            </a:r>
            <a:r>
              <a:rPr lang="en-US" altLang="zh-CN" sz="4400" b="1">
                <a:solidFill>
                  <a:prstClr val="black"/>
                </a:solidFill>
                <a:latin typeface="黑体" panose="02010609060101010101" pitchFamily="49" charset="-122"/>
                <a:ea typeface="黑体" panose="02010609060101010101" pitchFamily="49" charset="-122"/>
              </a:rPr>
              <a:t>1</a:t>
            </a:r>
          </a:p>
        </p:txBody>
      </p:sp>
      <p:sp>
        <p:nvSpPr>
          <p:cNvPr id="57350" name="Rectangle 6"/>
          <p:cNvSpPr>
            <a:spLocks noChangeArrowheads="1"/>
          </p:cNvSpPr>
          <p:nvPr/>
        </p:nvSpPr>
        <p:spPr bwMode="auto">
          <a:xfrm>
            <a:off x="457200" y="1676400"/>
            <a:ext cx="8382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000000"/>
                </a:solidFill>
                <a:cs typeface="Times New Roman" panose="02020603050405020304" pitchFamily="18" charset="0"/>
              </a:rPr>
              <a:t>题中的三个条件要同时满足，所以我们把三个方程合在一起写成</a:t>
            </a:r>
            <a:r>
              <a:rPr lang="zh-CN" altLang="en-US" sz="3200" b="1">
                <a:solidFill>
                  <a:prstClr val="black"/>
                </a:solidFill>
                <a:cs typeface="Times New Roman" panose="02020603050405020304" pitchFamily="18" charset="0"/>
              </a:rPr>
              <a:t> ：</a:t>
            </a:r>
          </a:p>
        </p:txBody>
      </p:sp>
      <p:sp>
        <p:nvSpPr>
          <p:cNvPr id="1029" name="Rectangle 11"/>
          <p:cNvSpPr>
            <a:spLocks noChangeArrowheads="1"/>
          </p:cNvSpPr>
          <p:nvPr/>
        </p:nvSpPr>
        <p:spPr bwMode="auto">
          <a:xfrm>
            <a:off x="0"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57354" name="Object 10"/>
          <p:cNvGraphicFramePr>
            <a:graphicFrameLocks noChangeAspect="1"/>
          </p:cNvGraphicFramePr>
          <p:nvPr/>
        </p:nvGraphicFramePr>
        <p:xfrm>
          <a:off x="2743200" y="2971800"/>
          <a:ext cx="3505200" cy="2079625"/>
        </p:xfrm>
        <a:graphic>
          <a:graphicData uri="http://schemas.openxmlformats.org/presentationml/2006/ole">
            <mc:AlternateContent xmlns:mc="http://schemas.openxmlformats.org/markup-compatibility/2006">
              <mc:Choice xmlns:v="urn:schemas-microsoft-com:vml" Requires="v">
                <p:oleObj name="Equation" r:id="rId3" imgW="1168400" imgH="698500" progId="">
                  <p:embed/>
                </p:oleObj>
              </mc:Choice>
              <mc:Fallback>
                <p:oleObj name="Equation" r:id="rId3" imgW="1168400" imgH="698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3505200" cy="207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6" name="Text Box 12"/>
          <p:cNvSpPr txBox="1">
            <a:spLocks noChangeArrowheads="1"/>
          </p:cNvSpPr>
          <p:nvPr/>
        </p:nvSpPr>
        <p:spPr bwMode="auto">
          <a:xfrm>
            <a:off x="1371600" y="5334000"/>
            <a:ext cx="5540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prstClr val="black"/>
                </a:solidFill>
              </a:rPr>
              <a:t>你能给它起个合适的名字吗？</a:t>
            </a:r>
          </a:p>
        </p:txBody>
      </p:sp>
    </p:spTree>
    <p:extLst>
      <p:ext uri="{BB962C8B-B14F-4D97-AF65-F5344CB8AC3E}">
        <p14:creationId xmlns:p14="http://schemas.microsoft.com/office/powerpoint/2010/main" val="31346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strips(downRight)">
                                      <p:cBhvr>
                                        <p:cTn id="7" dur="500"/>
                                        <p:tgtEl>
                                          <p:spTgt spid="573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350"/>
                                        </p:tgtEl>
                                        <p:attrNameLst>
                                          <p:attrName>style.visibility</p:attrName>
                                        </p:attrNameLst>
                                      </p:cBhvr>
                                      <p:to>
                                        <p:strVal val="visible"/>
                                      </p:to>
                                    </p:set>
                                    <p:animEffect transition="in" filter="dissolve">
                                      <p:cBhvr>
                                        <p:cTn id="12" dur="500"/>
                                        <p:tgtEl>
                                          <p:spTgt spid="5735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354"/>
                                        </p:tgtEl>
                                        <p:attrNameLst>
                                          <p:attrName>style.visibility</p:attrName>
                                        </p:attrNameLst>
                                      </p:cBhvr>
                                      <p:to>
                                        <p:strVal val="visible"/>
                                      </p:to>
                                    </p:set>
                                    <p:animEffect transition="in" filter="dissolve">
                                      <p:cBhvr>
                                        <p:cTn id="17" dur="500"/>
                                        <p:tgtEl>
                                          <p:spTgt spid="5735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356"/>
                                        </p:tgtEl>
                                        <p:attrNameLst>
                                          <p:attrName>style.visibility</p:attrName>
                                        </p:attrNameLst>
                                      </p:cBhvr>
                                      <p:to>
                                        <p:strVal val="visible"/>
                                      </p:to>
                                    </p:set>
                                    <p:animEffect transition="in" filter="dissolve">
                                      <p:cBhvr>
                                        <p:cTn id="22" dur="500"/>
                                        <p:tgtEl>
                                          <p:spTgt spid="5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P spid="57350" grpId="0"/>
      <p:bldP spid="573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304800" y="2057400"/>
            <a:ext cx="8534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由</a:t>
            </a:r>
            <a:r>
              <a:rPr kumimoji="1" lang="zh-CN" altLang="en-US" sz="3200" b="1">
                <a:solidFill>
                  <a:srgbClr val="FF3300"/>
                </a:solidFill>
                <a:latin typeface="Times New Roman" panose="02020603050405020304" pitchFamily="18" charset="0"/>
              </a:rPr>
              <a:t>两个一次方程</a:t>
            </a:r>
            <a:r>
              <a:rPr kumimoji="1" lang="zh-CN" altLang="en-US" sz="3200" b="1">
                <a:solidFill>
                  <a:prstClr val="black"/>
                </a:solidFill>
                <a:latin typeface="Times New Roman" panose="02020603050405020304" pitchFamily="18" charset="0"/>
              </a:rPr>
              <a:t>组成并</a:t>
            </a:r>
            <a:r>
              <a:rPr kumimoji="1" lang="zh-CN" altLang="en-US" sz="3200" b="1">
                <a:solidFill>
                  <a:srgbClr val="FF3300"/>
                </a:solidFill>
                <a:latin typeface="Times New Roman" panose="02020603050405020304" pitchFamily="18" charset="0"/>
              </a:rPr>
              <a:t>含有两个未知数</a:t>
            </a:r>
            <a:r>
              <a:rPr kumimoji="1" lang="zh-CN" altLang="en-US" sz="3200" b="1">
                <a:solidFill>
                  <a:prstClr val="black"/>
                </a:solidFill>
                <a:latin typeface="Times New Roman" panose="02020603050405020304" pitchFamily="18" charset="0"/>
              </a:rPr>
              <a:t>的方程组叫做二元一次方程组</a:t>
            </a:r>
          </a:p>
        </p:txBody>
      </p:sp>
      <p:sp>
        <p:nvSpPr>
          <p:cNvPr id="116740" name="Text Box 4"/>
          <p:cNvSpPr txBox="1">
            <a:spLocks noChangeArrowheads="1"/>
          </p:cNvSpPr>
          <p:nvPr/>
        </p:nvSpPr>
        <p:spPr bwMode="auto">
          <a:xfrm>
            <a:off x="609600" y="33528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方程组里</a:t>
            </a:r>
            <a:r>
              <a:rPr kumimoji="1" lang="zh-CN" altLang="en-US" sz="3200" b="1">
                <a:solidFill>
                  <a:srgbClr val="FF3300"/>
                </a:solidFill>
                <a:latin typeface="Times New Roman" panose="02020603050405020304" pitchFamily="18" charset="0"/>
              </a:rPr>
              <a:t>各个方程的公共解</a:t>
            </a:r>
            <a:r>
              <a:rPr kumimoji="1" lang="zh-CN" altLang="en-US" sz="3200" b="1">
                <a:solidFill>
                  <a:prstClr val="black"/>
                </a:solidFill>
                <a:latin typeface="Times New Roman" panose="02020603050405020304" pitchFamily="18" charset="0"/>
              </a:rPr>
              <a:t>叫做这个</a:t>
            </a:r>
            <a:r>
              <a:rPr kumimoji="1" lang="zh-CN" altLang="en-US" sz="3200" b="1">
                <a:solidFill>
                  <a:srgbClr val="FF3300"/>
                </a:solidFill>
                <a:latin typeface="Times New Roman" panose="02020603050405020304" pitchFamily="18" charset="0"/>
              </a:rPr>
              <a:t>方程组的解</a:t>
            </a:r>
          </a:p>
        </p:txBody>
      </p:sp>
      <p:sp>
        <p:nvSpPr>
          <p:cNvPr id="116741" name="Text Box 5"/>
          <p:cNvSpPr txBox="1">
            <a:spLocks noChangeArrowheads="1"/>
          </p:cNvSpPr>
          <p:nvPr/>
        </p:nvSpPr>
        <p:spPr bwMode="auto">
          <a:xfrm>
            <a:off x="609600" y="5181600"/>
            <a:ext cx="8534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prstClr val="black"/>
                </a:solidFill>
                <a:latin typeface="Times New Roman" panose="02020603050405020304" pitchFamily="18" charset="0"/>
              </a:rPr>
              <a:t>二元一次方程组中各个方程的解一定是方程组的解     （        ）</a:t>
            </a:r>
          </a:p>
          <a:p>
            <a:pPr>
              <a:spcBef>
                <a:spcPct val="50000"/>
              </a:spcBef>
            </a:pPr>
            <a:r>
              <a:rPr kumimoji="1" lang="zh-CN" altLang="en-US" sz="2400" b="1">
                <a:solidFill>
                  <a:prstClr val="black"/>
                </a:solidFill>
                <a:latin typeface="Times New Roman" panose="02020603050405020304" pitchFamily="18" charset="0"/>
              </a:rPr>
              <a:t>方程组的解一定是组成这个方程组的每一个方程的解 （        ）</a:t>
            </a:r>
          </a:p>
        </p:txBody>
      </p:sp>
      <p:sp>
        <p:nvSpPr>
          <p:cNvPr id="116742" name="Text Box 6"/>
          <p:cNvSpPr txBox="1">
            <a:spLocks noChangeArrowheads="1"/>
          </p:cNvSpPr>
          <p:nvPr/>
        </p:nvSpPr>
        <p:spPr bwMode="auto">
          <a:xfrm>
            <a:off x="76200" y="5181600"/>
            <a:ext cx="533400" cy="1004888"/>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prstClr val="white"/>
                </a:solidFill>
                <a:latin typeface="Times New Roman" panose="02020603050405020304" pitchFamily="18" charset="0"/>
              </a:rPr>
              <a:t>判</a:t>
            </a:r>
          </a:p>
          <a:p>
            <a:pPr>
              <a:spcBef>
                <a:spcPct val="50000"/>
              </a:spcBef>
            </a:pPr>
            <a:r>
              <a:rPr kumimoji="1" lang="zh-CN" altLang="en-US" sz="2400" b="1">
                <a:solidFill>
                  <a:prstClr val="white"/>
                </a:solidFill>
                <a:latin typeface="Times New Roman" panose="02020603050405020304" pitchFamily="18" charset="0"/>
              </a:rPr>
              <a:t>断</a:t>
            </a:r>
          </a:p>
        </p:txBody>
      </p:sp>
      <p:sp>
        <p:nvSpPr>
          <p:cNvPr id="116743" name="Text Box 7"/>
          <p:cNvSpPr txBox="1">
            <a:spLocks noChangeArrowheads="1"/>
          </p:cNvSpPr>
          <p:nvPr/>
        </p:nvSpPr>
        <p:spPr bwMode="auto">
          <a:xfrm>
            <a:off x="8153400" y="5181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FF3300"/>
                </a:solidFill>
                <a:latin typeface="Times New Roman" panose="02020603050405020304" pitchFamily="18" charset="0"/>
              </a:rPr>
              <a:t>错</a:t>
            </a:r>
          </a:p>
        </p:txBody>
      </p:sp>
      <p:sp>
        <p:nvSpPr>
          <p:cNvPr id="116744" name="Text Box 8"/>
          <p:cNvSpPr txBox="1">
            <a:spLocks noChangeArrowheads="1"/>
          </p:cNvSpPr>
          <p:nvPr/>
        </p:nvSpPr>
        <p:spPr bwMode="auto">
          <a:xfrm>
            <a:off x="8153400" y="5715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FF3300"/>
                </a:solidFill>
                <a:latin typeface="Times New Roman" panose="02020603050405020304" pitchFamily="18" charset="0"/>
              </a:rPr>
              <a:t>对</a:t>
            </a:r>
          </a:p>
        </p:txBody>
      </p:sp>
      <p:sp>
        <p:nvSpPr>
          <p:cNvPr id="5128" name="Text Box 9">
            <a:hlinkClick r:id="" action="ppaction://hlinkshowjump?jump=nextslide"/>
          </p:cNvPr>
          <p:cNvSpPr txBox="1">
            <a:spLocks noChangeArrowheads="1"/>
          </p:cNvSpPr>
          <p:nvPr/>
        </p:nvSpPr>
        <p:spPr bwMode="auto">
          <a:xfrm>
            <a:off x="1763713" y="404813"/>
            <a:ext cx="4895850" cy="109855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6600" b="1">
                <a:solidFill>
                  <a:srgbClr val="CC0066"/>
                </a:solidFill>
                <a:ea typeface="隶书" pitchFamily="49" charset="-122"/>
              </a:rPr>
              <a:t>知识回顾</a:t>
            </a:r>
          </a:p>
        </p:txBody>
      </p:sp>
    </p:spTree>
    <p:extLst>
      <p:ext uri="{BB962C8B-B14F-4D97-AF65-F5344CB8AC3E}">
        <p14:creationId xmlns:p14="http://schemas.microsoft.com/office/powerpoint/2010/main" val="113562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1167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1167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16742"/>
                                        </p:tgtEl>
                                        <p:attrNameLst>
                                          <p:attrName>style.visibility</p:attrName>
                                        </p:attrNameLst>
                                      </p:cBhvr>
                                      <p:to>
                                        <p:strVal val="visible"/>
                                      </p:to>
                                    </p:set>
                                    <p:anim calcmode="lin" valueType="num">
                                      <p:cBhvr additive="base">
                                        <p:cTn id="15" dur="500" fill="hold"/>
                                        <p:tgtEl>
                                          <p:spTgt spid="116742"/>
                                        </p:tgtEl>
                                        <p:attrNameLst>
                                          <p:attrName>ppt_x</p:attrName>
                                        </p:attrNameLst>
                                      </p:cBhvr>
                                      <p:tavLst>
                                        <p:tav tm="0">
                                          <p:val>
                                            <p:strVal val="0-#ppt_w/2"/>
                                          </p:val>
                                        </p:tav>
                                        <p:tav tm="100000">
                                          <p:val>
                                            <p:strVal val="#ppt_x"/>
                                          </p:val>
                                        </p:tav>
                                      </p:tavLst>
                                    </p:anim>
                                    <p:anim calcmode="lin" valueType="num">
                                      <p:cBhvr additive="base">
                                        <p:cTn id="16" dur="500" fill="hold"/>
                                        <p:tgtEl>
                                          <p:spTgt spid="11674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167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6743"/>
                                        </p:tgtEl>
                                        <p:attrNameLst>
                                          <p:attrName>style.visibility</p:attrName>
                                        </p:attrNameLst>
                                      </p:cBhvr>
                                      <p:to>
                                        <p:strVal val="visible"/>
                                      </p:to>
                                    </p:set>
                                    <p:anim calcmode="lin" valueType="num">
                                      <p:cBhvr additive="base">
                                        <p:cTn id="25" dur="500" fill="hold"/>
                                        <p:tgtEl>
                                          <p:spTgt spid="116743"/>
                                        </p:tgtEl>
                                        <p:attrNameLst>
                                          <p:attrName>ppt_x</p:attrName>
                                        </p:attrNameLst>
                                      </p:cBhvr>
                                      <p:tavLst>
                                        <p:tav tm="0">
                                          <p:val>
                                            <p:strVal val="0-#ppt_w/2"/>
                                          </p:val>
                                        </p:tav>
                                        <p:tav tm="100000">
                                          <p:val>
                                            <p:strVal val="#ppt_x"/>
                                          </p:val>
                                        </p:tav>
                                      </p:tavLst>
                                    </p:anim>
                                    <p:anim calcmode="lin" valueType="num">
                                      <p:cBhvr additive="base">
                                        <p:cTn id="26" dur="500" fill="hold"/>
                                        <p:tgtEl>
                                          <p:spTgt spid="1167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6744"/>
                                        </p:tgtEl>
                                        <p:attrNameLst>
                                          <p:attrName>style.visibility</p:attrName>
                                        </p:attrNameLst>
                                      </p:cBhvr>
                                      <p:to>
                                        <p:strVal val="visible"/>
                                      </p:to>
                                    </p:set>
                                    <p:anim calcmode="lin" valueType="num">
                                      <p:cBhvr additive="base">
                                        <p:cTn id="31" dur="500" fill="hold"/>
                                        <p:tgtEl>
                                          <p:spTgt spid="116744"/>
                                        </p:tgtEl>
                                        <p:attrNameLst>
                                          <p:attrName>ppt_x</p:attrName>
                                        </p:attrNameLst>
                                      </p:cBhvr>
                                      <p:tavLst>
                                        <p:tav tm="0">
                                          <p:val>
                                            <p:strVal val="0-#ppt_w/2"/>
                                          </p:val>
                                        </p:tav>
                                        <p:tav tm="100000">
                                          <p:val>
                                            <p:strVal val="#ppt_x"/>
                                          </p:val>
                                        </p:tav>
                                      </p:tavLst>
                                    </p:anim>
                                    <p:anim calcmode="lin" valueType="num">
                                      <p:cBhvr additive="base">
                                        <p:cTn id="32" dur="500" fill="hold"/>
                                        <p:tgtEl>
                                          <p:spTgt spid="1167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utoUpdateAnimBg="0"/>
      <p:bldP spid="116740" grpId="0" autoUpdateAnimBg="0"/>
      <p:bldP spid="116741" grpId="0" autoUpdateAnimBg="0"/>
      <p:bldP spid="116742" grpId="0" animBg="1" autoUpdateAnimBg="0"/>
      <p:bldP spid="116743" grpId="0" autoUpdateAnimBg="0"/>
      <p:bldP spid="116744" grpId="0" autoUpdateAnimBg="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228600" y="1524000"/>
            <a:ext cx="8610600" cy="4525963"/>
          </a:xfrm>
        </p:spPr>
        <p:txBody>
          <a:bodyPr/>
          <a:lstStyle/>
          <a:p>
            <a:pPr marL="0" indent="0" eaLnBrk="1" hangingPunct="1">
              <a:buFontTx/>
              <a:buNone/>
            </a:pPr>
            <a:r>
              <a:rPr lang="zh-CN" altLang="en-US" sz="3600" b="1">
                <a:solidFill>
                  <a:srgbClr val="000000"/>
                </a:solidFill>
                <a:cs typeface="Times New Roman" panose="02020603050405020304" pitchFamily="18" charset="0"/>
              </a:rPr>
              <a:t>三元一次方程组：</a:t>
            </a:r>
          </a:p>
          <a:p>
            <a:pPr marL="0" indent="0" eaLnBrk="1" hangingPunct="1">
              <a:buFontTx/>
              <a:buNone/>
            </a:pPr>
            <a:r>
              <a:rPr lang="zh-CN" altLang="en-US" sz="3600" b="1">
                <a:solidFill>
                  <a:srgbClr val="000000"/>
                </a:solidFill>
                <a:cs typeface="Times New Roman" panose="02020603050405020304" pitchFamily="18" charset="0"/>
              </a:rPr>
              <a:t>         </a:t>
            </a:r>
          </a:p>
          <a:p>
            <a:pPr marL="0" indent="0" eaLnBrk="1" hangingPunct="1">
              <a:buFontTx/>
              <a:buNone/>
            </a:pPr>
            <a:r>
              <a:rPr lang="zh-CN" altLang="en-US" sz="3600" b="1">
                <a:solidFill>
                  <a:srgbClr val="000000"/>
                </a:solidFill>
                <a:cs typeface="Times New Roman" panose="02020603050405020304" pitchFamily="18" charset="0"/>
              </a:rPr>
              <a:t>        含有</a:t>
            </a:r>
            <a:r>
              <a:rPr lang="zh-CN" altLang="en-US" sz="3600" b="1">
                <a:solidFill>
                  <a:srgbClr val="CC0000"/>
                </a:solidFill>
                <a:cs typeface="Times New Roman" panose="02020603050405020304" pitchFamily="18" charset="0"/>
              </a:rPr>
              <a:t>三个相同</a:t>
            </a:r>
            <a:r>
              <a:rPr lang="zh-CN" altLang="en-US" sz="3600" b="1">
                <a:solidFill>
                  <a:srgbClr val="000000"/>
                </a:solidFill>
                <a:cs typeface="Times New Roman" panose="02020603050405020304" pitchFamily="18" charset="0"/>
              </a:rPr>
              <a:t>的未知数，每个方程中含未知数的项的</a:t>
            </a:r>
            <a:r>
              <a:rPr lang="zh-CN" altLang="en-US" sz="3600" b="1">
                <a:solidFill>
                  <a:srgbClr val="CC0000"/>
                </a:solidFill>
                <a:cs typeface="Times New Roman" panose="02020603050405020304" pitchFamily="18" charset="0"/>
              </a:rPr>
              <a:t>次数都是</a:t>
            </a:r>
            <a:r>
              <a:rPr lang="en-US" altLang="zh-CN" sz="3600" b="1">
                <a:solidFill>
                  <a:srgbClr val="CC0000"/>
                </a:solidFill>
                <a:cs typeface="Times New Roman" panose="02020603050405020304" pitchFamily="18" charset="0"/>
              </a:rPr>
              <a:t>1</a:t>
            </a:r>
            <a:r>
              <a:rPr lang="zh-CN" altLang="en-US" sz="3600" b="1">
                <a:solidFill>
                  <a:srgbClr val="000000"/>
                </a:solidFill>
                <a:cs typeface="Times New Roman" panose="02020603050405020304" pitchFamily="18" charset="0"/>
              </a:rPr>
              <a:t>，并且一共有</a:t>
            </a:r>
            <a:r>
              <a:rPr lang="zh-CN" altLang="en-US" sz="3600" b="1">
                <a:solidFill>
                  <a:srgbClr val="CC0000"/>
                </a:solidFill>
                <a:cs typeface="Times New Roman" panose="02020603050405020304" pitchFamily="18" charset="0"/>
              </a:rPr>
              <a:t>三个</a:t>
            </a:r>
            <a:r>
              <a:rPr lang="zh-CN" altLang="en-US" sz="3600" b="1">
                <a:solidFill>
                  <a:srgbClr val="000000"/>
                </a:solidFill>
                <a:cs typeface="Times New Roman" panose="02020603050405020304" pitchFamily="18" charset="0"/>
              </a:rPr>
              <a:t>方程，像这样的方程组叫做</a:t>
            </a:r>
            <a:r>
              <a:rPr lang="zh-CN" altLang="en-US" sz="3600" b="1">
                <a:solidFill>
                  <a:srgbClr val="CC0000"/>
                </a:solidFill>
                <a:cs typeface="Times New Roman" panose="02020603050405020304" pitchFamily="18" charset="0"/>
              </a:rPr>
              <a:t>三元一次方程组．</a:t>
            </a:r>
            <a:r>
              <a:rPr lang="zh-CN" altLang="en-US" sz="3600" b="1">
                <a:solidFill>
                  <a:srgbClr val="CC0000"/>
                </a:solidFill>
              </a:rPr>
              <a:t> </a:t>
            </a:r>
          </a:p>
        </p:txBody>
      </p:sp>
      <p:sp>
        <p:nvSpPr>
          <p:cNvPr id="12291" name="Rectangle 4"/>
          <p:cNvSpPr>
            <a:spLocks noChangeArrowheads="1"/>
          </p:cNvSpPr>
          <p:nvPr/>
        </p:nvSpPr>
        <p:spPr bwMode="auto">
          <a:xfrm>
            <a:off x="2514600" y="685800"/>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prstClr val="black"/>
                </a:solidFill>
                <a:latin typeface="黑体" panose="02010609060101010101" pitchFamily="49" charset="-122"/>
                <a:ea typeface="黑体" panose="02010609060101010101" pitchFamily="49" charset="-122"/>
              </a:rPr>
              <a:t>活动</a:t>
            </a:r>
            <a:r>
              <a:rPr lang="en-US" altLang="zh-CN" sz="4400" b="1">
                <a:solidFill>
                  <a:prstClr val="black"/>
                </a:solidFill>
                <a:latin typeface="黑体" panose="02010609060101010101" pitchFamily="49" charset="-122"/>
                <a:ea typeface="黑体" panose="02010609060101010101" pitchFamily="49" charset="-122"/>
              </a:rPr>
              <a:t>1</a:t>
            </a:r>
          </a:p>
        </p:txBody>
      </p:sp>
    </p:spTree>
    <p:extLst>
      <p:ext uri="{BB962C8B-B14F-4D97-AF65-F5344CB8AC3E}">
        <p14:creationId xmlns:p14="http://schemas.microsoft.com/office/powerpoint/2010/main" val="21056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9395">
                                            <p:txEl>
                                              <p:pRg st="0" end="0"/>
                                            </p:txEl>
                                          </p:spTgt>
                                        </p:tgtEl>
                                        <p:attrNameLst>
                                          <p:attrName>style.visibility</p:attrName>
                                        </p:attrNameLst>
                                      </p:cBhvr>
                                      <p:to>
                                        <p:strVal val="visible"/>
                                      </p:to>
                                    </p:set>
                                    <p:anim calcmode="discrete" valueType="clr">
                                      <p:cBhvr override="childStyle">
                                        <p:cTn id="7" dur="80"/>
                                        <p:tgtEl>
                                          <p:spTgt spid="593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939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939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9395">
                                            <p:txEl>
                                              <p:pRg st="0" end="0"/>
                                            </p:txEl>
                                          </p:spTgt>
                                        </p:tgtEl>
                                        <p:attrNameLst>
                                          <p:attrName>style.visibility</p:attrName>
                                        </p:attrNameLst>
                                      </p:cBhvr>
                                      <p:to>
                                        <p:strVal val="visible"/>
                                      </p:to>
                                    </p:set>
                                    <p:anim calcmode="discrete" valueType="clr">
                                      <p:cBhvr override="childStyle">
                                        <p:cTn id="14" dur="80"/>
                                        <p:tgtEl>
                                          <p:spTgt spid="593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939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59395">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59395">
                                            <p:txEl>
                                              <p:pRg st="1" end="1"/>
                                            </p:txEl>
                                          </p:spTgt>
                                        </p:tgtEl>
                                        <p:attrNameLst>
                                          <p:attrName>style.visibility</p:attrName>
                                        </p:attrNameLst>
                                      </p:cBhvr>
                                      <p:to>
                                        <p:strVal val="visible"/>
                                      </p:to>
                                    </p:set>
                                    <p:anim calcmode="discrete" valueType="clr">
                                      <p:cBhvr override="childStyle">
                                        <p:cTn id="21" dur="80"/>
                                        <p:tgtEl>
                                          <p:spTgt spid="5939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59395">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59395">
                                            <p:txEl>
                                              <p:pRg st="1" end="1"/>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59395">
                                            <p:txEl>
                                              <p:pRg st="2" end="2"/>
                                            </p:txEl>
                                          </p:spTgt>
                                        </p:tgtEl>
                                        <p:attrNameLst>
                                          <p:attrName>style.visibility</p:attrName>
                                        </p:attrNameLst>
                                      </p:cBhvr>
                                      <p:to>
                                        <p:strVal val="visible"/>
                                      </p:to>
                                    </p:set>
                                    <p:anim calcmode="discrete" valueType="clr">
                                      <p:cBhvr override="childStyle">
                                        <p:cTn id="28" dur="80"/>
                                        <p:tgtEl>
                                          <p:spTgt spid="5939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59395">
                                            <p:txEl>
                                              <p:pRg st="2" end="2"/>
                                            </p:txEl>
                                          </p:spTgt>
                                        </p:tgtEl>
                                        <p:attrNameLst>
                                          <p:attrName>fillcolor</p:attrName>
                                        </p:attrNameLst>
                                      </p:cBhvr>
                                      <p:tavLst>
                                        <p:tav tm="0">
                                          <p:val>
                                            <p:clrVal>
                                              <a:schemeClr val="accent2"/>
                                            </p:clrVal>
                                          </p:val>
                                        </p:tav>
                                        <p:tav tm="50000">
                                          <p:val>
                                            <p:clrVal>
                                              <a:schemeClr val="hlink"/>
                                            </p:clrVal>
                                          </p:val>
                                        </p:tav>
                                      </p:tavLst>
                                    </p:anim>
                                    <p:set>
                                      <p:cBhvr>
                                        <p:cTn id="30" dur="80"/>
                                        <p:tgtEl>
                                          <p:spTgt spid="59395">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ChangeArrowheads="1"/>
          </p:cNvSpPr>
          <p:nvPr/>
        </p:nvSpPr>
        <p:spPr bwMode="auto">
          <a:xfrm>
            <a:off x="1371600" y="2362200"/>
            <a:ext cx="64881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000000"/>
                </a:solidFill>
                <a:latin typeface="Times New Roman" panose="02020603050405020304" pitchFamily="18" charset="0"/>
                <a:cs typeface="Times New Roman" panose="02020603050405020304" pitchFamily="18" charset="0"/>
              </a:rPr>
              <a:t>如何解三元一次方程组呢？ </a:t>
            </a:r>
          </a:p>
        </p:txBody>
      </p:sp>
      <p:sp>
        <p:nvSpPr>
          <p:cNvPr id="13315" name="Rectangle 6"/>
          <p:cNvSpPr>
            <a:spLocks noGrp="1" noChangeArrowheads="1"/>
          </p:cNvSpPr>
          <p:nvPr>
            <p:ph type="title"/>
          </p:nvPr>
        </p:nvSpPr>
        <p:spPr>
          <a:xfrm>
            <a:off x="457200" y="685800"/>
            <a:ext cx="8229600" cy="1143000"/>
          </a:xfrm>
          <a:noFill/>
        </p:spPr>
        <p:txBody>
          <a:bodyPr/>
          <a:lstStyle/>
          <a:p>
            <a:pPr eaLnBrk="1" hangingPunct="1"/>
            <a:r>
              <a:rPr lang="zh-CN" altLang="en-US" b="1"/>
              <a:t>活动</a:t>
            </a:r>
            <a:r>
              <a:rPr lang="en-US" altLang="zh-CN" b="1"/>
              <a:t>2</a:t>
            </a:r>
          </a:p>
        </p:txBody>
      </p:sp>
    </p:spTree>
    <p:extLst>
      <p:ext uri="{BB962C8B-B14F-4D97-AF65-F5344CB8AC3E}">
        <p14:creationId xmlns:p14="http://schemas.microsoft.com/office/powerpoint/2010/main" val="129262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diamond(out)">
                                      <p:cBhvr>
                                        <p:cTn id="7" dur="20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ChangeArrowheads="1"/>
          </p:cNvSpPr>
          <p:nvPr/>
        </p:nvSpPr>
        <p:spPr bwMode="auto">
          <a:xfrm>
            <a:off x="533400" y="990600"/>
            <a:ext cx="2749550" cy="584200"/>
          </a:xfrm>
          <a:prstGeom prst="rect">
            <a:avLst/>
          </a:prstGeom>
          <a:noFill/>
          <a:ln w="9525">
            <a:noFill/>
            <a:miter lim="800000"/>
          </a:ln>
          <a:effectLst/>
        </p:spPr>
        <p:txBody>
          <a:bodyPr wrap="none" anchor="ctr">
            <a:spAutoFit/>
          </a:bodyPr>
          <a:lstStyle/>
          <a:p>
            <a:pPr>
              <a:defRPr/>
            </a:pPr>
            <a:r>
              <a:rPr lang="zh-CN" altLang="en-US" sz="3200" b="1" dirty="0">
                <a:solidFill>
                  <a:prstClr val="black"/>
                </a:solidFill>
                <a:latin typeface="Times New Roman" panose="02020603050405020304" pitchFamily="18" charset="0"/>
                <a:cs typeface="Times New Roman" panose="02020603050405020304" pitchFamily="18" charset="0"/>
              </a:rPr>
              <a:t>观察方程组： </a:t>
            </a:r>
          </a:p>
        </p:txBody>
      </p:sp>
      <p:sp>
        <p:nvSpPr>
          <p:cNvPr id="60421" name="Rectangle 5"/>
          <p:cNvSpPr>
            <a:spLocks noChangeArrowheads="1"/>
          </p:cNvSpPr>
          <p:nvPr/>
        </p:nvSpPr>
        <p:spPr bwMode="auto">
          <a:xfrm>
            <a:off x="533400" y="0"/>
            <a:ext cx="3124200" cy="990600"/>
          </a:xfrm>
          <a:prstGeom prst="rect">
            <a:avLst/>
          </a:prstGeom>
          <a:noFill/>
          <a:ln w="9525">
            <a:noFill/>
            <a:miter lim="800000"/>
          </a:ln>
          <a:effectLst/>
        </p:spPr>
        <p:txBody>
          <a:bodyPr anchor="ctr"/>
          <a:lstStyle/>
          <a:p>
            <a:pPr>
              <a:defRPr/>
            </a:pPr>
            <a:r>
              <a:rPr lang="zh-CN" altLang="en-US" sz="4400" b="1" dirty="0">
                <a:solidFill>
                  <a:srgbClr val="1F497D"/>
                </a:solidFill>
                <a:latin typeface="Times New Roman" panose="02020603050405020304" pitchFamily="18" charset="0"/>
                <a:cs typeface="Times New Roman" panose="02020603050405020304" pitchFamily="18" charset="0"/>
              </a:rPr>
              <a:t>活动</a:t>
            </a:r>
            <a:r>
              <a:rPr lang="en-US" altLang="zh-CN" sz="4400" b="1" dirty="0">
                <a:solidFill>
                  <a:srgbClr val="1F497D"/>
                </a:solidFill>
                <a:latin typeface="Times New Roman" panose="02020603050405020304" pitchFamily="18" charset="0"/>
                <a:cs typeface="Times New Roman" panose="02020603050405020304" pitchFamily="18" charset="0"/>
              </a:rPr>
              <a:t>2</a:t>
            </a:r>
          </a:p>
        </p:txBody>
      </p:sp>
      <p:sp>
        <p:nvSpPr>
          <p:cNvPr id="60423" name="Rectangle 7"/>
          <p:cNvSpPr>
            <a:spLocks noChangeArrowheads="1"/>
          </p:cNvSpPr>
          <p:nvPr/>
        </p:nvSpPr>
        <p:spPr bwMode="auto">
          <a:xfrm>
            <a:off x="0" y="3081338"/>
            <a:ext cx="184150" cy="369887"/>
          </a:xfrm>
          <a:prstGeom prst="rect">
            <a:avLst/>
          </a:prstGeom>
          <a:noFill/>
          <a:ln w="9525">
            <a:noFill/>
            <a:miter lim="800000"/>
          </a:ln>
          <a:effectLst/>
        </p:spPr>
        <p:txBody>
          <a:bodyPr wrap="none" anchor="ctr">
            <a:spAutoFit/>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aphicFrame>
        <p:nvGraphicFramePr>
          <p:cNvPr id="60422" name="Object 6"/>
          <p:cNvGraphicFramePr>
            <a:graphicFrameLocks noChangeAspect="1"/>
          </p:cNvGraphicFramePr>
          <p:nvPr/>
        </p:nvGraphicFramePr>
        <p:xfrm>
          <a:off x="1143000" y="1676400"/>
          <a:ext cx="3124200" cy="1905000"/>
        </p:xfrm>
        <a:graphic>
          <a:graphicData uri="http://schemas.openxmlformats.org/presentationml/2006/ole">
            <mc:AlternateContent xmlns:mc="http://schemas.openxmlformats.org/markup-compatibility/2006">
              <mc:Choice xmlns:v="urn:schemas-microsoft-com:vml" Requires="v">
                <p:oleObj name="Equation" r:id="rId3" imgW="1168400" imgH="698500" progId="">
                  <p:embed/>
                </p:oleObj>
              </mc:Choice>
              <mc:Fallback>
                <p:oleObj name="Equation" r:id="rId3" imgW="1168400" imgH="698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76400"/>
                        <a:ext cx="3124200"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5" name="Rectangle 9"/>
          <p:cNvSpPr>
            <a:spLocks noChangeArrowheads="1"/>
          </p:cNvSpPr>
          <p:nvPr/>
        </p:nvSpPr>
        <p:spPr bwMode="auto">
          <a:xfrm>
            <a:off x="457200" y="3962400"/>
            <a:ext cx="7772400" cy="1077913"/>
          </a:xfrm>
          <a:prstGeom prst="rect">
            <a:avLst/>
          </a:prstGeom>
          <a:noFill/>
          <a:ln w="9525">
            <a:noFill/>
            <a:miter lim="800000"/>
          </a:ln>
          <a:effectLst/>
        </p:spPr>
        <p:txBody>
          <a:bodyPr anchor="ctr">
            <a:spAutoFit/>
          </a:bodyPr>
          <a:lstStyle/>
          <a:p>
            <a:pPr>
              <a:defRPr/>
            </a:pPr>
            <a:r>
              <a:rPr lang="en-US" altLang="zh-CN" sz="3200" b="1" dirty="0">
                <a:solidFill>
                  <a:prstClr val="black"/>
                </a:solidFill>
                <a:latin typeface="Times New Roman" panose="02020603050405020304" pitchFamily="18" charset="0"/>
                <a:cs typeface="Times New Roman" panose="02020603050405020304" pitchFamily="18" charset="0"/>
              </a:rPr>
              <a:t>        </a:t>
            </a:r>
            <a:r>
              <a:rPr lang="zh-CN" altLang="en-US" sz="3200" b="1" dirty="0">
                <a:solidFill>
                  <a:prstClr val="black"/>
                </a:solidFill>
                <a:latin typeface="Times New Roman" panose="02020603050405020304" pitchFamily="18" charset="0"/>
                <a:cs typeface="Times New Roman" panose="02020603050405020304" pitchFamily="18" charset="0"/>
              </a:rPr>
              <a:t>仿照前面学过的代入法，可以把③分</a:t>
            </a:r>
          </a:p>
          <a:p>
            <a:pPr>
              <a:defRPr/>
            </a:pPr>
            <a:r>
              <a:rPr lang="zh-CN" altLang="en-US" sz="3200" b="1" dirty="0">
                <a:solidFill>
                  <a:prstClr val="black"/>
                </a:solidFill>
                <a:latin typeface="Times New Roman" panose="02020603050405020304" pitchFamily="18" charset="0"/>
                <a:cs typeface="Times New Roman" panose="02020603050405020304" pitchFamily="18" charset="0"/>
              </a:rPr>
              <a:t>别代入①②，得到两个只含</a:t>
            </a:r>
            <a:r>
              <a:rPr lang="en-US" altLang="zh-CN" sz="3200" b="1" i="1" dirty="0">
                <a:solidFill>
                  <a:prstClr val="black"/>
                </a:solidFill>
                <a:latin typeface="Times New Roman" panose="02020603050405020304" pitchFamily="18" charset="0"/>
                <a:cs typeface="Times New Roman" panose="02020603050405020304" pitchFamily="18" charset="0"/>
              </a:rPr>
              <a:t>y</a:t>
            </a:r>
            <a:r>
              <a:rPr lang="zh-CN" altLang="en-US" sz="3200" b="1" dirty="0">
                <a:solidFill>
                  <a:prstClr val="black"/>
                </a:solidFill>
                <a:latin typeface="Times New Roman" panose="02020603050405020304" pitchFamily="18" charset="0"/>
                <a:cs typeface="Times New Roman" panose="02020603050405020304" pitchFamily="18" charset="0"/>
              </a:rPr>
              <a:t>，</a:t>
            </a:r>
            <a:r>
              <a:rPr lang="en-US" altLang="zh-CN" sz="3200" b="1" i="1" dirty="0">
                <a:solidFill>
                  <a:prstClr val="black"/>
                </a:solidFill>
                <a:latin typeface="Times New Roman" panose="02020603050405020304" pitchFamily="18" charset="0"/>
                <a:cs typeface="Times New Roman" panose="02020603050405020304" pitchFamily="18" charset="0"/>
              </a:rPr>
              <a:t>z</a:t>
            </a:r>
            <a:r>
              <a:rPr lang="zh-CN" altLang="en-US" sz="3200" b="1" dirty="0">
                <a:solidFill>
                  <a:prstClr val="black"/>
                </a:solidFill>
                <a:latin typeface="Times New Roman" panose="02020603050405020304" pitchFamily="18" charset="0"/>
                <a:cs typeface="Times New Roman" panose="02020603050405020304" pitchFamily="18" charset="0"/>
              </a:rPr>
              <a:t>的方程 </a:t>
            </a:r>
          </a:p>
        </p:txBody>
      </p:sp>
      <p:sp>
        <p:nvSpPr>
          <p:cNvPr id="60430" name="Rectangle 14"/>
          <p:cNvSpPr>
            <a:spLocks noChangeArrowheads="1"/>
          </p:cNvSpPr>
          <p:nvPr/>
        </p:nvSpPr>
        <p:spPr bwMode="auto">
          <a:xfrm>
            <a:off x="4876800" y="1752600"/>
            <a:ext cx="642938" cy="1739900"/>
          </a:xfrm>
          <a:prstGeom prst="rect">
            <a:avLst/>
          </a:prstGeom>
          <a:noFill/>
          <a:ln w="9525">
            <a:noFill/>
            <a:miter lim="800000"/>
          </a:ln>
          <a:effectLst/>
        </p:spPr>
        <p:txBody>
          <a:bodyPr wrap="none" anchor="ctr">
            <a:spAutoFit/>
          </a:bodyPr>
          <a:lstStyle/>
          <a:p>
            <a:pPr>
              <a:defRPr/>
            </a:pPr>
            <a:r>
              <a:rPr lang="en-US" altLang="zh-CN" sz="3600" b="1" dirty="0">
                <a:solidFill>
                  <a:prstClr val="black"/>
                </a:solidFill>
                <a:latin typeface="Times New Roman" panose="02020603050405020304" pitchFamily="18" charset="0"/>
                <a:cs typeface="Times New Roman" panose="02020603050405020304" pitchFamily="18" charset="0"/>
              </a:rPr>
              <a:t>①</a:t>
            </a:r>
          </a:p>
          <a:p>
            <a:pPr eaLnBrk="0" hangingPunct="0">
              <a:defRPr/>
            </a:pPr>
            <a:r>
              <a:rPr lang="en-US" altLang="zh-CN" sz="3600" b="1" dirty="0">
                <a:solidFill>
                  <a:prstClr val="black"/>
                </a:solidFill>
                <a:latin typeface="Times New Roman" panose="02020603050405020304" pitchFamily="18" charset="0"/>
                <a:cs typeface="Times New Roman" panose="02020603050405020304" pitchFamily="18" charset="0"/>
              </a:rPr>
              <a:t>②</a:t>
            </a:r>
          </a:p>
          <a:p>
            <a:pPr eaLnBrk="0" hangingPunct="0">
              <a:defRPr/>
            </a:pPr>
            <a:r>
              <a:rPr lang="en-US" altLang="zh-CN" sz="3600" b="1" dirty="0">
                <a:solidFill>
                  <a:prstClr val="black"/>
                </a:solidFill>
                <a:latin typeface="Times New Roman" panose="02020603050405020304" pitchFamily="18" charset="0"/>
                <a:cs typeface="Times New Roman" panose="02020603050405020304" pitchFamily="18" charset="0"/>
              </a:rPr>
              <a:t>③</a:t>
            </a:r>
          </a:p>
        </p:txBody>
      </p:sp>
      <p:sp>
        <p:nvSpPr>
          <p:cNvPr id="60432" name="Rectangle 16"/>
          <p:cNvSpPr>
            <a:spLocks noChangeArrowheads="1"/>
          </p:cNvSpPr>
          <p:nvPr/>
        </p:nvSpPr>
        <p:spPr bwMode="auto">
          <a:xfrm>
            <a:off x="0" y="3195638"/>
            <a:ext cx="184150" cy="369887"/>
          </a:xfrm>
          <a:prstGeom prst="rect">
            <a:avLst/>
          </a:prstGeom>
          <a:noFill/>
          <a:ln w="9525">
            <a:noFill/>
            <a:miter lim="800000"/>
          </a:ln>
          <a:effectLst/>
        </p:spPr>
        <p:txBody>
          <a:bodyPr wrap="none" anchor="ctr">
            <a:spAutoFit/>
          </a:bodyPr>
          <a:lstStyle/>
          <a:p>
            <a:pPr>
              <a:defRPr/>
            </a:pPr>
            <a:endParaRPr lang="zh-CN" altLang="en-US" b="1">
              <a:solidFill>
                <a:prstClr val="black"/>
              </a:solidFill>
              <a:latin typeface="Times New Roman" panose="02020603050405020304" pitchFamily="18" charset="0"/>
              <a:cs typeface="Times New Roman" panose="02020603050405020304" pitchFamily="18" charset="0"/>
            </a:endParaRPr>
          </a:p>
        </p:txBody>
      </p:sp>
      <p:graphicFrame>
        <p:nvGraphicFramePr>
          <p:cNvPr id="60431" name="Object 15"/>
          <p:cNvGraphicFramePr>
            <a:graphicFrameLocks noChangeAspect="1"/>
          </p:cNvGraphicFramePr>
          <p:nvPr/>
        </p:nvGraphicFramePr>
        <p:xfrm>
          <a:off x="4953000" y="5181600"/>
          <a:ext cx="2667000" cy="1374775"/>
        </p:xfrm>
        <a:graphic>
          <a:graphicData uri="http://schemas.openxmlformats.org/presentationml/2006/ole">
            <mc:AlternateContent xmlns:mc="http://schemas.openxmlformats.org/markup-compatibility/2006">
              <mc:Choice xmlns:v="urn:schemas-microsoft-com:vml" Requires="v">
                <p:oleObj name="Equation" r:id="rId5" imgW="901065" imgH="469900" progId="">
                  <p:embed/>
                </p:oleObj>
              </mc:Choice>
              <mc:Fallback>
                <p:oleObj name="Equation" r:id="rId5" imgW="901065" imgH="469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5181600"/>
                        <a:ext cx="2667000" cy="137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33" name="Text Box 17"/>
          <p:cNvSpPr txBox="1">
            <a:spLocks noChangeArrowheads="1"/>
          </p:cNvSpPr>
          <p:nvPr/>
        </p:nvSpPr>
        <p:spPr bwMode="auto">
          <a:xfrm>
            <a:off x="7924800" y="1295400"/>
            <a:ext cx="677863" cy="2516188"/>
          </a:xfrm>
          <a:prstGeom prst="rect">
            <a:avLst/>
          </a:prstGeom>
          <a:noFill/>
          <a:ln w="9525">
            <a:noFill/>
            <a:miter lim="800000"/>
          </a:ln>
          <a:effectLst/>
        </p:spPr>
        <p:txBody>
          <a:bodyPr vert="eaVert" wrap="none">
            <a:spAutoFit/>
          </a:bodyPr>
          <a:lstStyle/>
          <a:p>
            <a:pPr>
              <a:defRPr/>
            </a:pPr>
            <a:r>
              <a:rPr lang="zh-CN" altLang="en-US" sz="3200" b="1" dirty="0">
                <a:solidFill>
                  <a:prstClr val="black"/>
                </a:solidFill>
                <a:latin typeface="Times New Roman" panose="02020603050405020304" pitchFamily="18" charset="0"/>
                <a:cs typeface="Times New Roman" panose="02020603050405020304" pitchFamily="18" charset="0"/>
              </a:rPr>
              <a:t>快来试试吧！</a:t>
            </a:r>
          </a:p>
        </p:txBody>
      </p:sp>
      <p:sp>
        <p:nvSpPr>
          <p:cNvPr id="60434" name="Text Box 18"/>
          <p:cNvSpPr txBox="1">
            <a:spLocks noChangeArrowheads="1"/>
          </p:cNvSpPr>
          <p:nvPr/>
        </p:nvSpPr>
        <p:spPr bwMode="auto">
          <a:xfrm>
            <a:off x="1371600" y="5181600"/>
            <a:ext cx="2095500" cy="584200"/>
          </a:xfrm>
          <a:prstGeom prst="rect">
            <a:avLst/>
          </a:prstGeom>
          <a:noFill/>
          <a:ln w="9525">
            <a:noFill/>
            <a:miter lim="800000"/>
          </a:ln>
          <a:effectLst/>
        </p:spPr>
        <p:txBody>
          <a:bodyPr wrap="none">
            <a:spAutoFit/>
          </a:bodyPr>
          <a:lstStyle/>
          <a:p>
            <a:pPr>
              <a:defRPr/>
            </a:pPr>
            <a:r>
              <a:rPr lang="en-US" altLang="zh-CN" sz="3200" b="1" dirty="0">
                <a:solidFill>
                  <a:prstClr val="black"/>
                </a:solidFill>
                <a:latin typeface="Times New Roman" panose="02020603050405020304" pitchFamily="18" charset="0"/>
                <a:cs typeface="Times New Roman" panose="02020603050405020304" pitchFamily="18" charset="0"/>
              </a:rPr>
              <a:t>4y+y+z=12</a:t>
            </a:r>
          </a:p>
        </p:txBody>
      </p:sp>
      <p:sp>
        <p:nvSpPr>
          <p:cNvPr id="60435" name="Text Box 19"/>
          <p:cNvSpPr txBox="1">
            <a:spLocks noChangeArrowheads="1"/>
          </p:cNvSpPr>
          <p:nvPr/>
        </p:nvSpPr>
        <p:spPr bwMode="auto">
          <a:xfrm>
            <a:off x="1371600" y="5943600"/>
            <a:ext cx="2505075" cy="584200"/>
          </a:xfrm>
          <a:prstGeom prst="rect">
            <a:avLst/>
          </a:prstGeom>
          <a:noFill/>
          <a:ln w="9525">
            <a:noFill/>
            <a:miter lim="800000"/>
          </a:ln>
          <a:effectLst/>
        </p:spPr>
        <p:txBody>
          <a:bodyPr wrap="none">
            <a:spAutoFit/>
          </a:bodyPr>
          <a:lstStyle/>
          <a:p>
            <a:pPr>
              <a:defRPr/>
            </a:pPr>
            <a:r>
              <a:rPr lang="en-US" altLang="zh-CN" sz="3200" b="1" dirty="0">
                <a:solidFill>
                  <a:prstClr val="black"/>
                </a:solidFill>
                <a:latin typeface="Times New Roman" panose="02020603050405020304" pitchFamily="18" charset="0"/>
                <a:cs typeface="Times New Roman" panose="02020603050405020304" pitchFamily="18" charset="0"/>
              </a:rPr>
              <a:t>4y+2y+5z=22</a:t>
            </a:r>
          </a:p>
        </p:txBody>
      </p:sp>
      <p:sp>
        <p:nvSpPr>
          <p:cNvPr id="60436" name="Text Box 20"/>
          <p:cNvSpPr txBox="1">
            <a:spLocks noChangeArrowheads="1"/>
          </p:cNvSpPr>
          <p:nvPr/>
        </p:nvSpPr>
        <p:spPr bwMode="auto">
          <a:xfrm>
            <a:off x="5334000" y="228600"/>
            <a:ext cx="1420813" cy="584200"/>
          </a:xfrm>
          <a:prstGeom prst="rect">
            <a:avLst/>
          </a:prstGeom>
          <a:noFill/>
          <a:ln w="9525">
            <a:noFill/>
            <a:miter lim="800000"/>
          </a:ln>
          <a:effectLst/>
        </p:spPr>
        <p:txBody>
          <a:bodyPr wrap="none">
            <a:spAutoFit/>
          </a:bodyPr>
          <a:lstStyle/>
          <a:p>
            <a:pPr>
              <a:defRPr/>
            </a:pPr>
            <a:r>
              <a:rPr lang="zh-CN" altLang="en-US" sz="3200" b="1" dirty="0">
                <a:solidFill>
                  <a:srgbClr val="CC0000"/>
                </a:solidFill>
                <a:latin typeface="Times New Roman" panose="02020603050405020304" pitchFamily="18" charset="0"/>
                <a:cs typeface="Times New Roman" panose="02020603050405020304" pitchFamily="18" charset="0"/>
              </a:rPr>
              <a:t>代入法</a:t>
            </a:r>
          </a:p>
        </p:txBody>
      </p:sp>
    </p:spTree>
    <p:extLst>
      <p:ext uri="{BB962C8B-B14F-4D97-AF65-F5344CB8AC3E}">
        <p14:creationId xmlns:p14="http://schemas.microsoft.com/office/powerpoint/2010/main" val="253423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wedge">
                                      <p:cBhvr>
                                        <p:cTn id="7" dur="2000"/>
                                        <p:tgtEl>
                                          <p:spTgt spid="604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422"/>
                                        </p:tgtEl>
                                        <p:attrNameLst>
                                          <p:attrName>style.visibility</p:attrName>
                                        </p:attrNameLst>
                                      </p:cBhvr>
                                      <p:to>
                                        <p:strVal val="visible"/>
                                      </p:to>
                                    </p:set>
                                    <p:animEffect transition="in" filter="dissolve">
                                      <p:cBhvr>
                                        <p:cTn id="12" dur="500"/>
                                        <p:tgtEl>
                                          <p:spTgt spid="604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0430"/>
                                        </p:tgtEl>
                                        <p:attrNameLst>
                                          <p:attrName>style.visibility</p:attrName>
                                        </p:attrNameLst>
                                      </p:cBhvr>
                                      <p:to>
                                        <p:strVal val="visible"/>
                                      </p:to>
                                    </p:set>
                                    <p:anim calcmode="lin" valueType="num">
                                      <p:cBhvr additive="base">
                                        <p:cTn id="17" dur="500" fill="hold"/>
                                        <p:tgtEl>
                                          <p:spTgt spid="60430"/>
                                        </p:tgtEl>
                                        <p:attrNameLst>
                                          <p:attrName>ppt_x</p:attrName>
                                        </p:attrNameLst>
                                      </p:cBhvr>
                                      <p:tavLst>
                                        <p:tav tm="0">
                                          <p:val>
                                            <p:strVal val="1+#ppt_w/2"/>
                                          </p:val>
                                        </p:tav>
                                        <p:tav tm="100000">
                                          <p:val>
                                            <p:strVal val="#ppt_x"/>
                                          </p:val>
                                        </p:tav>
                                      </p:tavLst>
                                    </p:anim>
                                    <p:anim calcmode="lin" valueType="num">
                                      <p:cBhvr additive="base">
                                        <p:cTn id="18" dur="500" fill="hold"/>
                                        <p:tgtEl>
                                          <p:spTgt spid="6043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4" fill="hold" grpId="0" nodeType="clickEffect">
                                  <p:stCondLst>
                                    <p:cond delay="0"/>
                                  </p:stCondLst>
                                  <p:childTnLst>
                                    <p:set>
                                      <p:cBhvr>
                                        <p:cTn id="22" dur="1" fill="hold">
                                          <p:stCondLst>
                                            <p:cond delay="0"/>
                                          </p:stCondLst>
                                        </p:cTn>
                                        <p:tgtEl>
                                          <p:spTgt spid="60425"/>
                                        </p:tgtEl>
                                        <p:attrNameLst>
                                          <p:attrName>style.visibility</p:attrName>
                                        </p:attrNameLst>
                                      </p:cBhvr>
                                      <p:to>
                                        <p:strVal val="visible"/>
                                      </p:to>
                                    </p:set>
                                    <p:animEffect transition="in" filter="wheel(4)">
                                      <p:cBhvr>
                                        <p:cTn id="23" dur="2000"/>
                                        <p:tgtEl>
                                          <p:spTgt spid="604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6" fill="hold" grpId="0" nodeType="clickEffect">
                                  <p:stCondLst>
                                    <p:cond delay="0"/>
                                  </p:stCondLst>
                                  <p:childTnLst>
                                    <p:set>
                                      <p:cBhvr>
                                        <p:cTn id="27" dur="1" fill="hold">
                                          <p:stCondLst>
                                            <p:cond delay="0"/>
                                          </p:stCondLst>
                                        </p:cTn>
                                        <p:tgtEl>
                                          <p:spTgt spid="60433"/>
                                        </p:tgtEl>
                                        <p:attrNameLst>
                                          <p:attrName>style.visibility</p:attrName>
                                        </p:attrNameLst>
                                      </p:cBhvr>
                                      <p:to>
                                        <p:strVal val="visible"/>
                                      </p:to>
                                    </p:set>
                                    <p:anim calcmode="lin" valueType="num">
                                      <p:cBhvr additive="base">
                                        <p:cTn id="28" dur="500" fill="hold"/>
                                        <p:tgtEl>
                                          <p:spTgt spid="60433"/>
                                        </p:tgtEl>
                                        <p:attrNameLst>
                                          <p:attrName>ppt_x</p:attrName>
                                        </p:attrNameLst>
                                      </p:cBhvr>
                                      <p:tavLst>
                                        <p:tav tm="0">
                                          <p:val>
                                            <p:strVal val="1+#ppt_w/2"/>
                                          </p:val>
                                        </p:tav>
                                        <p:tav tm="100000">
                                          <p:val>
                                            <p:strVal val="#ppt_x"/>
                                          </p:val>
                                        </p:tav>
                                      </p:tavLst>
                                    </p:anim>
                                    <p:anim calcmode="lin" valueType="num">
                                      <p:cBhvr additive="base">
                                        <p:cTn id="29" dur="500" fill="hold"/>
                                        <p:tgtEl>
                                          <p:spTgt spid="604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0434"/>
                                        </p:tgtEl>
                                        <p:attrNameLst>
                                          <p:attrName>style.visibility</p:attrName>
                                        </p:attrNameLst>
                                      </p:cBhvr>
                                      <p:to>
                                        <p:strVal val="visible"/>
                                      </p:to>
                                    </p:set>
                                    <p:animEffect transition="in" filter="dissolve">
                                      <p:cBhvr>
                                        <p:cTn id="34" dur="500"/>
                                        <p:tgtEl>
                                          <p:spTgt spid="6043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0435"/>
                                        </p:tgtEl>
                                        <p:attrNameLst>
                                          <p:attrName>style.visibility</p:attrName>
                                        </p:attrNameLst>
                                      </p:cBhvr>
                                      <p:to>
                                        <p:strVal val="visible"/>
                                      </p:to>
                                    </p:set>
                                    <p:animEffect transition="in" filter="dissolve">
                                      <p:cBhvr>
                                        <p:cTn id="39" dur="500"/>
                                        <p:tgtEl>
                                          <p:spTgt spid="60435"/>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60431"/>
                                        </p:tgtEl>
                                        <p:attrNameLst>
                                          <p:attrName>style.visibility</p:attrName>
                                        </p:attrNameLst>
                                      </p:cBhvr>
                                      <p:to>
                                        <p:strVal val="visible"/>
                                      </p:to>
                                    </p:set>
                                    <p:animEffect transition="in" filter="checkerboard(across)">
                                      <p:cBhvr>
                                        <p:cTn id="44" dur="500"/>
                                        <p:tgtEl>
                                          <p:spTgt spid="604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0436"/>
                                        </p:tgtEl>
                                        <p:attrNameLst>
                                          <p:attrName>style.visibility</p:attrName>
                                        </p:attrNameLst>
                                      </p:cBhvr>
                                      <p:to>
                                        <p:strVal val="visible"/>
                                      </p:to>
                                    </p:set>
                                    <p:animEffect transition="in" filter="dissolve">
                                      <p:cBhvr>
                                        <p:cTn id="49" dur="500"/>
                                        <p:tgtEl>
                                          <p:spTgt spid="60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p:bldP spid="60425" grpId="0"/>
      <p:bldP spid="60430" grpId="0"/>
      <p:bldP spid="60433" grpId="0"/>
      <p:bldP spid="60434" grpId="0"/>
      <p:bldP spid="60435" grpId="0"/>
      <p:bldP spid="6043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algn="l" eaLnBrk="1" hangingPunct="1"/>
            <a:r>
              <a:rPr lang="zh-CN" altLang="en-US" b="1">
                <a:latin typeface="Times New Roman" panose="02020603050405020304" pitchFamily="18" charset="0"/>
                <a:cs typeface="Times New Roman" panose="02020603050405020304" pitchFamily="18" charset="0"/>
              </a:rPr>
              <a:t>活动</a:t>
            </a:r>
            <a:r>
              <a:rPr lang="en-US" altLang="zh-CN" b="1">
                <a:latin typeface="Times New Roman" panose="02020603050405020304" pitchFamily="18" charset="0"/>
                <a:cs typeface="Times New Roman" panose="02020603050405020304" pitchFamily="18" charset="0"/>
              </a:rPr>
              <a:t>3</a:t>
            </a:r>
          </a:p>
        </p:txBody>
      </p:sp>
      <p:sp>
        <p:nvSpPr>
          <p:cNvPr id="22533" name="Rectangle 5"/>
          <p:cNvSpPr>
            <a:spLocks noChangeArrowheads="1"/>
          </p:cNvSpPr>
          <p:nvPr/>
        </p:nvSpPr>
        <p:spPr bwMode="auto">
          <a:xfrm>
            <a:off x="679450" y="1676400"/>
            <a:ext cx="8464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tabLst>
                <a:tab pos="45720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45720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45720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45720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4572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4572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4572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4572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457200" algn="l"/>
              </a:tabLs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000000"/>
                </a:solidFill>
                <a:latin typeface="Times New Roman" panose="02020603050405020304" pitchFamily="18" charset="0"/>
                <a:cs typeface="Times New Roman" panose="02020603050405020304" pitchFamily="18" charset="0"/>
              </a:rPr>
              <a:t>你会用代入法解三元一次方程组吗？ </a:t>
            </a:r>
          </a:p>
        </p:txBody>
      </p:sp>
      <p:sp>
        <p:nvSpPr>
          <p:cNvPr id="3078" name="Rectangle 11"/>
          <p:cNvSpPr>
            <a:spLocks noChangeArrowheads="1"/>
          </p:cNvSpPr>
          <p:nvPr/>
        </p:nvSpPr>
        <p:spPr bwMode="auto">
          <a:xfrm>
            <a:off x="0" y="30813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solidFill>
                <a:prstClr val="black"/>
              </a:solidFill>
              <a:latin typeface="Times New Roman" panose="02020603050405020304" pitchFamily="18" charset="0"/>
              <a:cs typeface="Times New Roman" panose="02020603050405020304" pitchFamily="18" charset="0"/>
            </a:endParaRPr>
          </a:p>
        </p:txBody>
      </p:sp>
      <p:graphicFrame>
        <p:nvGraphicFramePr>
          <p:cNvPr id="22540" name="Object 12"/>
          <p:cNvGraphicFramePr>
            <a:graphicFrameLocks noGrp="1" noChangeAspect="1"/>
          </p:cNvGraphicFramePr>
          <p:nvPr>
            <p:ph idx="1"/>
          </p:nvPr>
        </p:nvGraphicFramePr>
        <p:xfrm>
          <a:off x="1071563" y="2971800"/>
          <a:ext cx="2884487" cy="2266950"/>
        </p:xfrm>
        <a:graphic>
          <a:graphicData uri="http://schemas.openxmlformats.org/presentationml/2006/ole">
            <mc:AlternateContent xmlns:mc="http://schemas.openxmlformats.org/markup-compatibility/2006">
              <mc:Choice xmlns:v="urn:schemas-microsoft-com:vml" Requires="v">
                <p:oleObj name="Equation" r:id="rId3" imgW="889000" imgH="698500" progId="">
                  <p:embed/>
                </p:oleObj>
              </mc:Choice>
              <mc:Fallback>
                <p:oleObj name="Equation" r:id="rId3" imgW="889000" imgH="698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2971800"/>
                        <a:ext cx="2884487" cy="226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14"/>
          <p:cNvGrpSpPr/>
          <p:nvPr/>
        </p:nvGrpSpPr>
        <p:grpSpPr bwMode="auto">
          <a:xfrm>
            <a:off x="5181600" y="3048000"/>
            <a:ext cx="2895600" cy="2209800"/>
            <a:chOff x="5181599" y="3048000"/>
            <a:chExt cx="2895604" cy="2209800"/>
          </a:xfrm>
        </p:grpSpPr>
        <p:grpSp>
          <p:nvGrpSpPr>
            <p:cNvPr id="3080" name="Group 18"/>
            <p:cNvGrpSpPr/>
            <p:nvPr/>
          </p:nvGrpSpPr>
          <p:grpSpPr bwMode="auto">
            <a:xfrm>
              <a:off x="5562601" y="3048002"/>
              <a:ext cx="2514602" cy="2133603"/>
              <a:chOff x="3744" y="2160"/>
              <a:chExt cx="1584" cy="1344"/>
            </a:xfrm>
          </p:grpSpPr>
          <p:sp>
            <p:nvSpPr>
              <p:cNvPr id="3081" name="Text Box 15"/>
              <p:cNvSpPr txBox="1">
                <a:spLocks noChangeArrowheads="1"/>
              </p:cNvSpPr>
              <p:nvPr/>
            </p:nvSpPr>
            <p:spPr bwMode="auto">
              <a:xfrm>
                <a:off x="3744" y="2160"/>
                <a:ext cx="94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i="1">
                    <a:solidFill>
                      <a:prstClr val="black"/>
                    </a:solidFill>
                    <a:latin typeface="Times New Roman" panose="02020603050405020304" pitchFamily="18" charset="0"/>
                    <a:cs typeface="Times New Roman" panose="02020603050405020304" pitchFamily="18" charset="0"/>
                  </a:rPr>
                  <a:t>y</a:t>
                </a:r>
                <a:r>
                  <a:rPr lang="en-US" altLang="zh-CN" sz="3600" b="1">
                    <a:solidFill>
                      <a:prstClr val="black"/>
                    </a:solidFill>
                    <a:latin typeface="Times New Roman" panose="02020603050405020304" pitchFamily="18" charset="0"/>
                    <a:cs typeface="Times New Roman" panose="02020603050405020304" pitchFamily="18" charset="0"/>
                  </a:rPr>
                  <a:t>=2</a:t>
                </a:r>
                <a:r>
                  <a:rPr lang="en-US" altLang="zh-CN" sz="3600" b="1" i="1">
                    <a:solidFill>
                      <a:prstClr val="black"/>
                    </a:solidFill>
                    <a:latin typeface="Times New Roman" panose="02020603050405020304" pitchFamily="18" charset="0"/>
                    <a:cs typeface="Times New Roman" panose="02020603050405020304" pitchFamily="18" charset="0"/>
                  </a:rPr>
                  <a:t>x</a:t>
                </a:r>
                <a:r>
                  <a:rPr lang="en-US" altLang="zh-CN" sz="3600" b="1">
                    <a:solidFill>
                      <a:prstClr val="black"/>
                    </a:solidFill>
                    <a:latin typeface="Times New Roman" panose="02020603050405020304" pitchFamily="18" charset="0"/>
                    <a:cs typeface="Times New Roman" panose="02020603050405020304" pitchFamily="18" charset="0"/>
                  </a:rPr>
                  <a:t>-7</a:t>
                </a:r>
              </a:p>
            </p:txBody>
          </p:sp>
          <p:sp>
            <p:nvSpPr>
              <p:cNvPr id="3082" name="Text Box 16"/>
              <p:cNvSpPr txBox="1">
                <a:spLocks noChangeArrowheads="1"/>
              </p:cNvSpPr>
              <p:nvPr/>
            </p:nvSpPr>
            <p:spPr bwMode="auto">
              <a:xfrm>
                <a:off x="3745" y="2665"/>
                <a:ext cx="158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prstClr val="black"/>
                    </a:solidFill>
                    <a:latin typeface="Times New Roman" panose="02020603050405020304" pitchFamily="18" charset="0"/>
                    <a:cs typeface="Times New Roman" panose="02020603050405020304" pitchFamily="18" charset="0"/>
                  </a:rPr>
                  <a:t>5</a:t>
                </a:r>
                <a:r>
                  <a:rPr lang="en-US" altLang="zh-CN" sz="3600" b="1" i="1">
                    <a:solidFill>
                      <a:prstClr val="black"/>
                    </a:solidFill>
                    <a:latin typeface="Times New Roman" panose="02020603050405020304" pitchFamily="18" charset="0"/>
                    <a:cs typeface="Times New Roman" panose="02020603050405020304" pitchFamily="18" charset="0"/>
                  </a:rPr>
                  <a:t>x</a:t>
                </a:r>
                <a:r>
                  <a:rPr lang="en-US" altLang="zh-CN" sz="3600" b="1">
                    <a:solidFill>
                      <a:prstClr val="black"/>
                    </a:solidFill>
                    <a:latin typeface="Times New Roman" panose="02020603050405020304" pitchFamily="18" charset="0"/>
                    <a:cs typeface="Times New Roman" panose="02020603050405020304" pitchFamily="18" charset="0"/>
                  </a:rPr>
                  <a:t>+3</a:t>
                </a:r>
                <a:r>
                  <a:rPr lang="en-US" altLang="zh-CN" sz="3600" b="1" i="1">
                    <a:solidFill>
                      <a:prstClr val="black"/>
                    </a:solidFill>
                    <a:latin typeface="Times New Roman" panose="02020603050405020304" pitchFamily="18" charset="0"/>
                    <a:cs typeface="Times New Roman" panose="02020603050405020304" pitchFamily="18" charset="0"/>
                  </a:rPr>
                  <a:t>y</a:t>
                </a:r>
                <a:r>
                  <a:rPr lang="en-US" altLang="zh-CN" sz="3600" b="1">
                    <a:solidFill>
                      <a:prstClr val="black"/>
                    </a:solidFill>
                    <a:latin typeface="Times New Roman" panose="02020603050405020304" pitchFamily="18" charset="0"/>
                    <a:cs typeface="Times New Roman" panose="02020603050405020304" pitchFamily="18" charset="0"/>
                  </a:rPr>
                  <a:t>+2</a:t>
                </a:r>
                <a:r>
                  <a:rPr lang="en-US" altLang="zh-CN" sz="3600" b="1" i="1">
                    <a:solidFill>
                      <a:prstClr val="black"/>
                    </a:solidFill>
                    <a:latin typeface="Times New Roman" panose="02020603050405020304" pitchFamily="18" charset="0"/>
                    <a:cs typeface="Times New Roman" panose="02020603050405020304" pitchFamily="18" charset="0"/>
                  </a:rPr>
                  <a:t>z</a:t>
                </a:r>
                <a:r>
                  <a:rPr lang="en-US" altLang="zh-CN" sz="3600" b="1">
                    <a:solidFill>
                      <a:prstClr val="black"/>
                    </a:solidFill>
                    <a:latin typeface="Times New Roman" panose="02020603050405020304" pitchFamily="18" charset="0"/>
                    <a:cs typeface="Times New Roman" panose="02020603050405020304" pitchFamily="18" charset="0"/>
                  </a:rPr>
                  <a:t>=2</a:t>
                </a:r>
              </a:p>
            </p:txBody>
          </p:sp>
          <p:sp>
            <p:nvSpPr>
              <p:cNvPr id="3083" name="Text Box 17"/>
              <p:cNvSpPr txBox="1">
                <a:spLocks noChangeArrowheads="1"/>
              </p:cNvSpPr>
              <p:nvPr/>
            </p:nvSpPr>
            <p:spPr bwMode="auto">
              <a:xfrm>
                <a:off x="3744" y="3097"/>
                <a:ext cx="107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prstClr val="black"/>
                    </a:solidFill>
                    <a:latin typeface="Times New Roman" panose="02020603050405020304" pitchFamily="18" charset="0"/>
                    <a:cs typeface="Times New Roman" panose="02020603050405020304" pitchFamily="18" charset="0"/>
                  </a:rPr>
                  <a:t>3</a:t>
                </a:r>
                <a:r>
                  <a:rPr lang="en-US" altLang="zh-CN" sz="3600" b="1" i="1">
                    <a:solidFill>
                      <a:prstClr val="black"/>
                    </a:solidFill>
                    <a:latin typeface="Times New Roman" panose="02020603050405020304" pitchFamily="18" charset="0"/>
                    <a:cs typeface="Times New Roman" panose="02020603050405020304" pitchFamily="18" charset="0"/>
                  </a:rPr>
                  <a:t>x</a:t>
                </a:r>
                <a:r>
                  <a:rPr lang="en-US" altLang="zh-CN" sz="3600" b="1">
                    <a:solidFill>
                      <a:prstClr val="black"/>
                    </a:solidFill>
                    <a:latin typeface="Times New Roman" panose="02020603050405020304" pitchFamily="18" charset="0"/>
                    <a:cs typeface="Times New Roman" panose="02020603050405020304" pitchFamily="18" charset="0"/>
                  </a:rPr>
                  <a:t>-4</a:t>
                </a:r>
                <a:r>
                  <a:rPr lang="en-US" altLang="zh-CN" sz="3600" b="1" i="1">
                    <a:solidFill>
                      <a:prstClr val="black"/>
                    </a:solidFill>
                    <a:latin typeface="Times New Roman" panose="02020603050405020304" pitchFamily="18" charset="0"/>
                    <a:cs typeface="Times New Roman" panose="02020603050405020304" pitchFamily="18" charset="0"/>
                  </a:rPr>
                  <a:t>z</a:t>
                </a:r>
                <a:r>
                  <a:rPr lang="en-US" altLang="zh-CN" sz="3600" b="1">
                    <a:solidFill>
                      <a:prstClr val="black"/>
                    </a:solidFill>
                    <a:latin typeface="Times New Roman" panose="02020603050405020304" pitchFamily="18" charset="0"/>
                    <a:cs typeface="Times New Roman" panose="02020603050405020304" pitchFamily="18" charset="0"/>
                  </a:rPr>
                  <a:t>=4</a:t>
                </a:r>
              </a:p>
            </p:txBody>
          </p:sp>
        </p:grpSp>
        <p:graphicFrame>
          <p:nvGraphicFramePr>
            <p:cNvPr id="3075" name="Object 19"/>
            <p:cNvGraphicFramePr>
              <a:graphicFrameLocks noChangeAspect="1"/>
            </p:cNvGraphicFramePr>
            <p:nvPr/>
          </p:nvGraphicFramePr>
          <p:xfrm>
            <a:off x="5181599" y="3048000"/>
            <a:ext cx="539750" cy="2209800"/>
          </p:xfrm>
          <a:graphic>
            <a:graphicData uri="http://schemas.openxmlformats.org/presentationml/2006/ole">
              <mc:AlternateContent xmlns:mc="http://schemas.openxmlformats.org/markup-compatibility/2006">
                <mc:Choice xmlns:v="urn:schemas-microsoft-com:vml" Requires="v">
                  <p:oleObj name="Equation" r:id="rId5" imgW="165100" imgH="215900" progId="">
                    <p:embed/>
                  </p:oleObj>
                </mc:Choice>
                <mc:Fallback>
                  <p:oleObj name="Equation" r:id="rId5" imgW="165100" imgH="2159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599" y="3048000"/>
                          <a:ext cx="539750"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3702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diamond(in)">
                                      <p:cBhvr>
                                        <p:cTn id="7" dur="20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540"/>
                                        </p:tgtEl>
                                        <p:attrNameLst>
                                          <p:attrName>style.visibility</p:attrName>
                                        </p:attrNameLst>
                                      </p:cBhvr>
                                      <p:to>
                                        <p:strVal val="visible"/>
                                      </p:to>
                                    </p:set>
                                    <p:animEffect transition="in" filter="dissolve">
                                      <p:cBhvr>
                                        <p:cTn id="12" dur="500"/>
                                        <p:tgtEl>
                                          <p:spTgt spid="2254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3" name="Object 5"/>
          <p:cNvGraphicFramePr>
            <a:graphicFrameLocks noChangeAspect="1"/>
          </p:cNvGraphicFramePr>
          <p:nvPr/>
        </p:nvGraphicFramePr>
        <p:xfrm>
          <a:off x="1295400" y="2286000"/>
          <a:ext cx="3581400" cy="2197100"/>
        </p:xfrm>
        <a:graphic>
          <a:graphicData uri="http://schemas.openxmlformats.org/presentationml/2006/ole">
            <mc:AlternateContent xmlns:mc="http://schemas.openxmlformats.org/markup-compatibility/2006">
              <mc:Choice xmlns:v="urn:schemas-microsoft-com:vml" Requires="v">
                <p:oleObj name="Equation" r:id="rId3" imgW="1130300" imgH="698500" progId="">
                  <p:embed/>
                </p:oleObj>
              </mc:Choice>
              <mc:Fallback>
                <p:oleObj name="Equation" r:id="rId3" imgW="1130300" imgH="698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358140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4" name="Text Box 6"/>
          <p:cNvSpPr txBox="1">
            <a:spLocks noChangeArrowheads="1"/>
          </p:cNvSpPr>
          <p:nvPr/>
        </p:nvSpPr>
        <p:spPr bwMode="auto">
          <a:xfrm>
            <a:off x="914400" y="685800"/>
            <a:ext cx="5873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a:solidFill>
                  <a:prstClr val="black"/>
                </a:solidFill>
              </a:rPr>
              <a:t>再来试试这个三元一次方程组！</a:t>
            </a:r>
          </a:p>
        </p:txBody>
      </p:sp>
      <p:sp>
        <p:nvSpPr>
          <p:cNvPr id="68615" name="Text Box 7"/>
          <p:cNvSpPr txBox="1">
            <a:spLocks noChangeArrowheads="1"/>
          </p:cNvSpPr>
          <p:nvPr/>
        </p:nvSpPr>
        <p:spPr bwMode="auto">
          <a:xfrm>
            <a:off x="838200" y="5257800"/>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prstClr val="black"/>
                </a:solidFill>
              </a:rPr>
              <a:t>你还有更简便的做法吗？</a:t>
            </a:r>
          </a:p>
        </p:txBody>
      </p:sp>
      <p:sp>
        <p:nvSpPr>
          <p:cNvPr id="68616" name="Text Box 8"/>
          <p:cNvSpPr txBox="1">
            <a:spLocks noChangeArrowheads="1"/>
          </p:cNvSpPr>
          <p:nvPr/>
        </p:nvSpPr>
        <p:spPr bwMode="auto">
          <a:xfrm>
            <a:off x="6705600" y="1676400"/>
            <a:ext cx="14081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CC0000"/>
                </a:solidFill>
              </a:rPr>
              <a:t>加减法</a:t>
            </a:r>
          </a:p>
        </p:txBody>
      </p:sp>
    </p:spTree>
    <p:extLst>
      <p:ext uri="{BB962C8B-B14F-4D97-AF65-F5344CB8AC3E}">
        <p14:creationId xmlns:p14="http://schemas.microsoft.com/office/powerpoint/2010/main" val="305392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8614">
                                            <p:txEl>
                                              <p:pRg st="0" end="0"/>
                                            </p:txEl>
                                          </p:spTgt>
                                        </p:tgtEl>
                                        <p:attrNameLst>
                                          <p:attrName>style.visibility</p:attrName>
                                        </p:attrNameLst>
                                      </p:cBhvr>
                                      <p:to>
                                        <p:strVal val="visible"/>
                                      </p:to>
                                    </p:set>
                                    <p:anim calcmode="lin" valueType="num">
                                      <p:cBhvr additive="base">
                                        <p:cTn id="7" dur="500" fill="hold"/>
                                        <p:tgtEl>
                                          <p:spTgt spid="686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861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8613"/>
                                        </p:tgtEl>
                                        <p:attrNameLst>
                                          <p:attrName>style.visibility</p:attrName>
                                        </p:attrNameLst>
                                      </p:cBhvr>
                                      <p:to>
                                        <p:strVal val="visible"/>
                                      </p:to>
                                    </p:set>
                                    <p:animEffect transition="in" filter="dissolve">
                                      <p:cBhvr>
                                        <p:cTn id="13" dur="500"/>
                                        <p:tgtEl>
                                          <p:spTgt spid="686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8615"/>
                                        </p:tgtEl>
                                        <p:attrNameLst>
                                          <p:attrName>style.visibility</p:attrName>
                                        </p:attrNameLst>
                                      </p:cBhvr>
                                      <p:to>
                                        <p:strVal val="visible"/>
                                      </p:to>
                                    </p:set>
                                    <p:animEffect transition="in" filter="dissolve">
                                      <p:cBhvr>
                                        <p:cTn id="18" dur="500"/>
                                        <p:tgtEl>
                                          <p:spTgt spid="686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8616"/>
                                        </p:tgtEl>
                                        <p:attrNameLst>
                                          <p:attrName>style.visibility</p:attrName>
                                        </p:attrNameLst>
                                      </p:cBhvr>
                                      <p:to>
                                        <p:strVal val="visible"/>
                                      </p:to>
                                    </p:set>
                                    <p:animEffect transition="in" filter="dissolve">
                                      <p:cBhvr>
                                        <p:cTn id="23" dur="500"/>
                                        <p:tgtEl>
                                          <p:spTgt spid="68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p:bldP spid="6861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600200" y="381000"/>
            <a:ext cx="2057400" cy="990600"/>
          </a:xfrm>
        </p:spPr>
        <p:txBody>
          <a:bodyPr/>
          <a:lstStyle/>
          <a:p>
            <a:pPr algn="l" eaLnBrk="1" hangingPunct="1"/>
            <a:r>
              <a:rPr lang="zh-CN" altLang="en-US" b="1"/>
              <a:t>活动</a:t>
            </a:r>
            <a:r>
              <a:rPr lang="en-US" altLang="zh-CN" b="1"/>
              <a:t>3</a:t>
            </a:r>
            <a:endParaRPr lang="en-US" altLang="zh-CN"/>
          </a:p>
        </p:txBody>
      </p:sp>
      <p:sp>
        <p:nvSpPr>
          <p:cNvPr id="25605" name="Rectangle 5"/>
          <p:cNvSpPr>
            <a:spLocks noChangeArrowheads="1"/>
          </p:cNvSpPr>
          <p:nvPr/>
        </p:nvSpPr>
        <p:spPr bwMode="auto">
          <a:xfrm>
            <a:off x="457200" y="1600200"/>
            <a:ext cx="78533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solidFill>
                  <a:srgbClr val="000000"/>
                </a:solidFill>
                <a:latin typeface="Times New Roman" panose="02020603050405020304" pitchFamily="18" charset="0"/>
                <a:cs typeface="Times New Roman" panose="02020603050405020304" pitchFamily="18" charset="0"/>
              </a:rPr>
              <a:t>  </a:t>
            </a:r>
            <a:r>
              <a:rPr lang="zh-CN" altLang="en-US" sz="3600" b="1">
                <a:solidFill>
                  <a:srgbClr val="000000"/>
                </a:solidFill>
                <a:latin typeface="Times New Roman" panose="02020603050405020304" pitchFamily="18" charset="0"/>
                <a:cs typeface="Times New Roman" panose="02020603050405020304" pitchFamily="18" charset="0"/>
              </a:rPr>
              <a:t>问题</a:t>
            </a:r>
            <a:r>
              <a:rPr lang="en-US" altLang="zh-CN" sz="3600" b="1">
                <a:solidFill>
                  <a:srgbClr val="000000"/>
                </a:solidFill>
                <a:latin typeface="Times New Roman" panose="02020603050405020304" pitchFamily="18" charset="0"/>
                <a:cs typeface="Times New Roman" panose="02020603050405020304" pitchFamily="18" charset="0"/>
              </a:rPr>
              <a:t>2 </a:t>
            </a:r>
            <a:r>
              <a:rPr lang="zh-CN" altLang="en-US" sz="3600" b="1">
                <a:solidFill>
                  <a:srgbClr val="000000"/>
                </a:solidFill>
                <a:latin typeface="Times New Roman" panose="02020603050405020304" pitchFamily="18" charset="0"/>
                <a:cs typeface="Times New Roman" panose="02020603050405020304" pitchFamily="18" charset="0"/>
              </a:rPr>
              <a:t>：在等式</a:t>
            </a:r>
            <a:endParaRPr lang="zh-CN" altLang="en-US" sz="3600" b="1">
              <a:solidFill>
                <a:srgbClr val="000000"/>
              </a:solidFill>
              <a:latin typeface="Times New Roman" panose="02020603050405020304" pitchFamily="18" charset="0"/>
              <a:cs typeface="Courier New" panose="02070309020205020404" pitchFamily="49" charset="0"/>
            </a:endParaRPr>
          </a:p>
        </p:txBody>
      </p:sp>
      <p:sp>
        <p:nvSpPr>
          <p:cNvPr id="25650" name="Rectangle 50"/>
          <p:cNvSpPr>
            <a:spLocks noChangeArrowheads="1"/>
          </p:cNvSpPr>
          <p:nvPr/>
        </p:nvSpPr>
        <p:spPr bwMode="auto">
          <a:xfrm>
            <a:off x="685800" y="2286000"/>
            <a:ext cx="7162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prstClr val="black"/>
                </a:solidFill>
                <a:cs typeface="Times New Roman" panose="02020603050405020304" pitchFamily="18" charset="0"/>
              </a:rPr>
              <a:t>中，</a:t>
            </a:r>
            <a:r>
              <a:rPr lang="zh-CN" altLang="en-US" sz="3600" b="1">
                <a:solidFill>
                  <a:prstClr val="black"/>
                </a:solidFill>
                <a:latin typeface="Times New Roman" panose="02020603050405020304" pitchFamily="18" charset="0"/>
                <a:cs typeface="Times New Roman" panose="02020603050405020304" pitchFamily="18" charset="0"/>
              </a:rPr>
              <a:t>当</a:t>
            </a:r>
            <a:r>
              <a:rPr lang="en-US" altLang="zh-CN" sz="3600" b="1" i="1">
                <a:solidFill>
                  <a:prstClr val="black"/>
                </a:solidFill>
                <a:latin typeface="Times New Roman" panose="02020603050405020304" pitchFamily="18" charset="0"/>
                <a:cs typeface="Times New Roman" panose="02020603050405020304" pitchFamily="18" charset="0"/>
              </a:rPr>
              <a:t>x</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1</a:t>
            </a:r>
            <a:r>
              <a:rPr lang="zh-CN" altLang="en-US" sz="3600" b="1">
                <a:solidFill>
                  <a:prstClr val="black"/>
                </a:solidFill>
                <a:latin typeface="Times New Roman" panose="02020603050405020304" pitchFamily="18" charset="0"/>
                <a:cs typeface="Times New Roman" panose="02020603050405020304" pitchFamily="18" charset="0"/>
              </a:rPr>
              <a:t>时，</a:t>
            </a:r>
            <a:r>
              <a:rPr lang="en-US" altLang="zh-CN" sz="3600" b="1" i="1">
                <a:solidFill>
                  <a:prstClr val="black"/>
                </a:solidFill>
                <a:latin typeface="Times New Roman" panose="02020603050405020304" pitchFamily="18" charset="0"/>
                <a:cs typeface="Times New Roman" panose="02020603050405020304" pitchFamily="18" charset="0"/>
              </a:rPr>
              <a:t>y</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0</a:t>
            </a:r>
            <a:r>
              <a:rPr lang="zh-CN" altLang="en-US" sz="3600" b="1">
                <a:solidFill>
                  <a:prstClr val="black"/>
                </a:solidFill>
                <a:latin typeface="Times New Roman" panose="02020603050405020304" pitchFamily="18" charset="0"/>
                <a:cs typeface="Times New Roman" panose="02020603050405020304" pitchFamily="18" charset="0"/>
              </a:rPr>
              <a:t>；当</a:t>
            </a:r>
            <a:r>
              <a:rPr lang="en-US" altLang="zh-CN" sz="3600" b="1" i="1">
                <a:solidFill>
                  <a:prstClr val="black"/>
                </a:solidFill>
                <a:latin typeface="Times New Roman" panose="02020603050405020304" pitchFamily="18" charset="0"/>
                <a:cs typeface="Times New Roman" panose="02020603050405020304" pitchFamily="18" charset="0"/>
              </a:rPr>
              <a:t>x</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2</a:t>
            </a:r>
            <a:r>
              <a:rPr lang="zh-CN" altLang="en-US" sz="3600" b="1">
                <a:solidFill>
                  <a:prstClr val="black"/>
                </a:solidFill>
                <a:latin typeface="Times New Roman" panose="02020603050405020304" pitchFamily="18" charset="0"/>
                <a:cs typeface="Times New Roman" panose="02020603050405020304" pitchFamily="18" charset="0"/>
              </a:rPr>
              <a:t>时，</a:t>
            </a:r>
          </a:p>
          <a:p>
            <a:pPr eaLnBrk="1" hangingPunct="1"/>
            <a:r>
              <a:rPr lang="en-US" altLang="zh-CN" sz="3600" b="1" i="1">
                <a:solidFill>
                  <a:prstClr val="black"/>
                </a:solidFill>
                <a:latin typeface="Times New Roman" panose="02020603050405020304" pitchFamily="18" charset="0"/>
                <a:cs typeface="Times New Roman" panose="02020603050405020304" pitchFamily="18" charset="0"/>
              </a:rPr>
              <a:t>y</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3</a:t>
            </a:r>
            <a:r>
              <a:rPr lang="zh-CN" altLang="en-US" sz="3600" b="1">
                <a:solidFill>
                  <a:prstClr val="black"/>
                </a:solidFill>
                <a:latin typeface="Times New Roman" panose="02020603050405020304" pitchFamily="18" charset="0"/>
                <a:cs typeface="Times New Roman" panose="02020603050405020304" pitchFamily="18" charset="0"/>
              </a:rPr>
              <a:t>；当</a:t>
            </a:r>
            <a:r>
              <a:rPr lang="en-US" altLang="zh-CN" sz="3600" b="1" i="1">
                <a:solidFill>
                  <a:prstClr val="black"/>
                </a:solidFill>
                <a:latin typeface="Times New Roman" panose="02020603050405020304" pitchFamily="18" charset="0"/>
                <a:cs typeface="Times New Roman" panose="02020603050405020304" pitchFamily="18" charset="0"/>
              </a:rPr>
              <a:t>x</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5</a:t>
            </a:r>
            <a:r>
              <a:rPr lang="zh-CN" altLang="en-US" sz="3600" b="1">
                <a:solidFill>
                  <a:prstClr val="black"/>
                </a:solidFill>
                <a:latin typeface="Times New Roman" panose="02020603050405020304" pitchFamily="18" charset="0"/>
                <a:cs typeface="Times New Roman" panose="02020603050405020304" pitchFamily="18" charset="0"/>
              </a:rPr>
              <a:t>时，</a:t>
            </a:r>
            <a:r>
              <a:rPr lang="en-US" altLang="zh-CN" sz="3600" b="1" i="1">
                <a:solidFill>
                  <a:prstClr val="black"/>
                </a:solidFill>
                <a:latin typeface="Times New Roman" panose="02020603050405020304" pitchFamily="18" charset="0"/>
                <a:cs typeface="Times New Roman" panose="02020603050405020304" pitchFamily="18" charset="0"/>
              </a:rPr>
              <a:t>y</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a:solidFill>
                  <a:prstClr val="black"/>
                </a:solidFill>
                <a:latin typeface="Times New Roman" panose="02020603050405020304" pitchFamily="18" charset="0"/>
                <a:cs typeface="Times New Roman" panose="02020603050405020304" pitchFamily="18" charset="0"/>
              </a:rPr>
              <a:t>60 </a:t>
            </a:r>
            <a:r>
              <a:rPr lang="zh-CN" altLang="en-US" sz="3600" b="1">
                <a:solidFill>
                  <a:prstClr val="black"/>
                </a:solidFill>
                <a:cs typeface="Times New Roman" panose="02020603050405020304" pitchFamily="18" charset="0"/>
              </a:rPr>
              <a:t>．</a:t>
            </a:r>
            <a:r>
              <a:rPr lang="zh-CN" altLang="en-US" sz="3600" b="1">
                <a:solidFill>
                  <a:prstClr val="black"/>
                </a:solidFill>
                <a:latin typeface="Times New Roman" panose="02020603050405020304" pitchFamily="18" charset="0"/>
                <a:cs typeface="Times New Roman" panose="02020603050405020304" pitchFamily="18" charset="0"/>
              </a:rPr>
              <a:t> 求</a:t>
            </a:r>
            <a:r>
              <a:rPr lang="en-US" altLang="zh-CN" sz="3600" b="1" i="1">
                <a:solidFill>
                  <a:prstClr val="black"/>
                </a:solidFill>
                <a:latin typeface="Times New Roman" panose="02020603050405020304" pitchFamily="18" charset="0"/>
                <a:cs typeface="Times New Roman" panose="02020603050405020304" pitchFamily="18" charset="0"/>
              </a:rPr>
              <a:t>a</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i="1">
                <a:solidFill>
                  <a:prstClr val="black"/>
                </a:solidFill>
                <a:latin typeface="Times New Roman" panose="02020603050405020304" pitchFamily="18" charset="0"/>
                <a:cs typeface="Times New Roman" panose="02020603050405020304" pitchFamily="18" charset="0"/>
              </a:rPr>
              <a:t>b</a:t>
            </a:r>
            <a:r>
              <a:rPr lang="zh-CN" altLang="en-US" sz="3600" b="1">
                <a:solidFill>
                  <a:prstClr val="black"/>
                </a:solidFill>
                <a:latin typeface="Times New Roman" panose="02020603050405020304" pitchFamily="18" charset="0"/>
                <a:cs typeface="Times New Roman" panose="02020603050405020304" pitchFamily="18" charset="0"/>
              </a:rPr>
              <a:t>、</a:t>
            </a:r>
            <a:r>
              <a:rPr lang="en-US" altLang="zh-CN" sz="3600" b="1" i="1">
                <a:solidFill>
                  <a:prstClr val="black"/>
                </a:solidFill>
                <a:latin typeface="Times New Roman" panose="02020603050405020304" pitchFamily="18" charset="0"/>
                <a:cs typeface="Times New Roman" panose="02020603050405020304" pitchFamily="18" charset="0"/>
              </a:rPr>
              <a:t>c</a:t>
            </a:r>
            <a:r>
              <a:rPr lang="zh-CN" altLang="en-US" sz="3600" b="1">
                <a:solidFill>
                  <a:prstClr val="black"/>
                </a:solidFill>
                <a:latin typeface="Times New Roman" panose="02020603050405020304" pitchFamily="18" charset="0"/>
                <a:cs typeface="Times New Roman" panose="02020603050405020304" pitchFamily="18" charset="0"/>
              </a:rPr>
              <a:t>的</a:t>
            </a:r>
            <a:r>
              <a:rPr lang="zh-CN" altLang="en-US" sz="3600" b="1">
                <a:solidFill>
                  <a:prstClr val="black"/>
                </a:solidFill>
                <a:cs typeface="Times New Roman" panose="02020603050405020304" pitchFamily="18" charset="0"/>
              </a:rPr>
              <a:t>值．</a:t>
            </a:r>
            <a:r>
              <a:rPr lang="zh-CN" altLang="en-US" sz="3600" b="1">
                <a:solidFill>
                  <a:prstClr val="black"/>
                </a:solidFill>
              </a:rPr>
              <a:t> </a:t>
            </a:r>
          </a:p>
        </p:txBody>
      </p:sp>
      <p:sp>
        <p:nvSpPr>
          <p:cNvPr id="5126" name="Rectangle 5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25651" name="Object 51"/>
          <p:cNvGraphicFramePr>
            <a:graphicFrameLocks noChangeAspect="1"/>
          </p:cNvGraphicFramePr>
          <p:nvPr/>
        </p:nvGraphicFramePr>
        <p:xfrm>
          <a:off x="4313238" y="1524000"/>
          <a:ext cx="3200400" cy="711200"/>
        </p:xfrm>
        <a:graphic>
          <a:graphicData uri="http://schemas.openxmlformats.org/presentationml/2006/ole">
            <mc:AlternateContent xmlns:mc="http://schemas.openxmlformats.org/markup-compatibility/2006">
              <mc:Choice xmlns:v="urn:schemas-microsoft-com:vml" Requires="v">
                <p:oleObj name="Equation" r:id="rId3" imgW="1028700" imgH="228600" progId="">
                  <p:embed/>
                </p:oleObj>
              </mc:Choice>
              <mc:Fallback>
                <p:oleObj name="Equation" r:id="rId3" imgW="1028700" imgH="2286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238" y="1524000"/>
                        <a:ext cx="32004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588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additive="base">
                                        <p:cTn id="7" dur="500" fill="hold"/>
                                        <p:tgtEl>
                                          <p:spTgt spid="25605"/>
                                        </p:tgtEl>
                                        <p:attrNameLst>
                                          <p:attrName>ppt_x</p:attrName>
                                        </p:attrNameLst>
                                      </p:cBhvr>
                                      <p:tavLst>
                                        <p:tav tm="0">
                                          <p:val>
                                            <p:strVal val="#ppt_x"/>
                                          </p:val>
                                        </p:tav>
                                        <p:tav tm="100000">
                                          <p:val>
                                            <p:strVal val="#ppt_x"/>
                                          </p:val>
                                        </p:tav>
                                      </p:tavLst>
                                    </p:anim>
                                    <p:anim calcmode="lin" valueType="num">
                                      <p:cBhvr additive="base">
                                        <p:cTn id="8" dur="500" fill="hold"/>
                                        <p:tgtEl>
                                          <p:spTgt spid="256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51"/>
                                        </p:tgtEl>
                                        <p:attrNameLst>
                                          <p:attrName>style.visibility</p:attrName>
                                        </p:attrNameLst>
                                      </p:cBhvr>
                                      <p:to>
                                        <p:strVal val="visible"/>
                                      </p:to>
                                    </p:set>
                                    <p:anim calcmode="lin" valueType="num">
                                      <p:cBhvr additive="base">
                                        <p:cTn id="13" dur="500" fill="hold"/>
                                        <p:tgtEl>
                                          <p:spTgt spid="25651"/>
                                        </p:tgtEl>
                                        <p:attrNameLst>
                                          <p:attrName>ppt_x</p:attrName>
                                        </p:attrNameLst>
                                      </p:cBhvr>
                                      <p:tavLst>
                                        <p:tav tm="0">
                                          <p:val>
                                            <p:strVal val="#ppt_x"/>
                                          </p:val>
                                        </p:tav>
                                        <p:tav tm="100000">
                                          <p:val>
                                            <p:strVal val="#ppt_x"/>
                                          </p:val>
                                        </p:tav>
                                      </p:tavLst>
                                    </p:anim>
                                    <p:anim calcmode="lin" valueType="num">
                                      <p:cBhvr additive="base">
                                        <p:cTn id="14" dur="500" fill="hold"/>
                                        <p:tgtEl>
                                          <p:spTgt spid="256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650"/>
                                        </p:tgtEl>
                                        <p:attrNameLst>
                                          <p:attrName>style.visibility</p:attrName>
                                        </p:attrNameLst>
                                      </p:cBhvr>
                                      <p:to>
                                        <p:strVal val="visible"/>
                                      </p:to>
                                    </p:set>
                                    <p:anim calcmode="lin" valueType="num">
                                      <p:cBhvr additive="base">
                                        <p:cTn id="19" dur="500" fill="hold"/>
                                        <p:tgtEl>
                                          <p:spTgt spid="25650"/>
                                        </p:tgtEl>
                                        <p:attrNameLst>
                                          <p:attrName>ppt_x</p:attrName>
                                        </p:attrNameLst>
                                      </p:cBhvr>
                                      <p:tavLst>
                                        <p:tav tm="0">
                                          <p:val>
                                            <p:strVal val="#ppt_x"/>
                                          </p:val>
                                        </p:tav>
                                        <p:tav tm="100000">
                                          <p:val>
                                            <p:strVal val="#ppt_x"/>
                                          </p:val>
                                        </p:tav>
                                      </p:tavLst>
                                    </p:anim>
                                    <p:anim calcmode="lin" valueType="num">
                                      <p:cBhvr additive="base">
                                        <p:cTn id="20" dur="500" fill="hold"/>
                                        <p:tgtEl>
                                          <p:spTgt spid="25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565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ext Box 4"/>
          <p:cNvSpPr txBox="1">
            <a:spLocks noChangeArrowheads="1"/>
          </p:cNvSpPr>
          <p:nvPr/>
        </p:nvSpPr>
        <p:spPr bwMode="auto">
          <a:xfrm>
            <a:off x="0" y="228600"/>
            <a:ext cx="880268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        </a:t>
            </a:r>
            <a:r>
              <a:rPr lang="zh-CN" altLang="en-US" sz="2800" b="1">
                <a:solidFill>
                  <a:srgbClr val="1F497D"/>
                </a:solidFill>
                <a:latin typeface="Times New Roman" panose="02020603050405020304" pitchFamily="18" charset="0"/>
                <a:cs typeface="Times New Roman" panose="02020603050405020304" pitchFamily="18" charset="0"/>
              </a:rPr>
              <a:t>观察下列方程中每个未知数的系数，若用加减法</a:t>
            </a:r>
          </a:p>
          <a:p>
            <a:pPr eaLnBrk="1" hangingPunct="1"/>
            <a:r>
              <a:rPr lang="zh-CN" altLang="en-US" sz="2800" b="1">
                <a:solidFill>
                  <a:srgbClr val="1F497D"/>
                </a:solidFill>
                <a:latin typeface="Times New Roman" panose="02020603050405020304" pitchFamily="18" charset="0"/>
                <a:cs typeface="Times New Roman" panose="02020603050405020304" pitchFamily="18" charset="0"/>
              </a:rPr>
              <a:t>解方程组，先消哪个元比较简单？为什么？如何消元？</a:t>
            </a:r>
          </a:p>
        </p:txBody>
      </p:sp>
      <p:sp>
        <p:nvSpPr>
          <p:cNvPr id="67610" name="Text Box 26"/>
          <p:cNvSpPr txBox="1">
            <a:spLocks noChangeArrowheads="1"/>
          </p:cNvSpPr>
          <p:nvPr/>
        </p:nvSpPr>
        <p:spPr bwMode="auto">
          <a:xfrm>
            <a:off x="0" y="51816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1F497D"/>
                </a:solidFill>
                <a:latin typeface="Times New Roman" panose="02020603050405020304" pitchFamily="18" charset="0"/>
                <a:cs typeface="Times New Roman" panose="02020603050405020304" pitchFamily="18" charset="0"/>
              </a:rPr>
              <a:t>解三元一次方程组的关键在于消元，这就要求我们要认真地观察、分析，确定消元的对象及做法，这样不但可以节省时间，也可以帮助我们更准确地解决问题</a:t>
            </a:r>
            <a:r>
              <a:rPr lang="en-US" altLang="zh-CN" sz="2800" b="1">
                <a:solidFill>
                  <a:srgbClr val="1F497D"/>
                </a:solidFill>
                <a:latin typeface="Times New Roman" panose="02020603050405020304" pitchFamily="18" charset="0"/>
                <a:cs typeface="Times New Roman" panose="02020603050405020304" pitchFamily="18" charset="0"/>
              </a:rPr>
              <a:t>.</a:t>
            </a:r>
            <a:endParaRPr lang="zh-CN" altLang="en-US" sz="2800" b="1">
              <a:solidFill>
                <a:srgbClr val="1F497D"/>
              </a:solidFill>
              <a:latin typeface="Times New Roman" panose="02020603050405020304" pitchFamily="18" charset="0"/>
              <a:cs typeface="Times New Roman" panose="02020603050405020304" pitchFamily="18" charset="0"/>
            </a:endParaRPr>
          </a:p>
        </p:txBody>
      </p:sp>
      <p:graphicFrame>
        <p:nvGraphicFramePr>
          <p:cNvPr id="6146" name="Object 2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公式" r:id="rId3" imgW="114300" imgH="215265" progId="Equations">
                  <p:embed/>
                </p:oleObj>
              </mc:Choice>
              <mc:Fallback>
                <p:oleObj name="公式" r:id="rId3" imgW="114300" imgH="215265"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组合 25"/>
          <p:cNvGrpSpPr/>
          <p:nvPr/>
        </p:nvGrpSpPr>
        <p:grpSpPr bwMode="auto">
          <a:xfrm>
            <a:off x="5105400" y="1600200"/>
            <a:ext cx="2133600" cy="1447800"/>
            <a:chOff x="5105400" y="1600200"/>
            <a:chExt cx="2133600" cy="1447800"/>
          </a:xfrm>
        </p:grpSpPr>
        <p:grpSp>
          <p:nvGrpSpPr>
            <p:cNvPr id="6169" name="Group 17"/>
            <p:cNvGrpSpPr/>
            <p:nvPr/>
          </p:nvGrpSpPr>
          <p:grpSpPr bwMode="auto">
            <a:xfrm>
              <a:off x="5257800" y="1600200"/>
              <a:ext cx="1981200" cy="1438275"/>
              <a:chOff x="3216" y="1392"/>
              <a:chExt cx="1248" cy="906"/>
            </a:xfrm>
          </p:grpSpPr>
          <p:sp>
            <p:nvSpPr>
              <p:cNvPr id="6170" name="Text Box 14"/>
              <p:cNvSpPr txBox="1">
                <a:spLocks noChangeArrowheads="1"/>
              </p:cNvSpPr>
              <p:nvPr/>
            </p:nvSpPr>
            <p:spPr bwMode="auto">
              <a:xfrm>
                <a:off x="3216" y="1392"/>
                <a:ext cx="11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3x+4y-z=4</a:t>
                </a:r>
              </a:p>
            </p:txBody>
          </p:sp>
          <p:sp>
            <p:nvSpPr>
              <p:cNvPr id="6171" name="Text Box 15"/>
              <p:cNvSpPr txBox="1">
                <a:spLocks noChangeArrowheads="1"/>
              </p:cNvSpPr>
              <p:nvPr/>
            </p:nvSpPr>
            <p:spPr bwMode="auto">
              <a:xfrm>
                <a:off x="3216" y="1680"/>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6x-y+3z= -5</a:t>
                </a:r>
              </a:p>
            </p:txBody>
          </p:sp>
          <p:sp>
            <p:nvSpPr>
              <p:cNvPr id="6172" name="Text Box 16"/>
              <p:cNvSpPr txBox="1">
                <a:spLocks noChangeArrowheads="1"/>
              </p:cNvSpPr>
              <p:nvPr/>
            </p:nvSpPr>
            <p:spPr bwMode="auto">
              <a:xfrm>
                <a:off x="3216" y="1968"/>
                <a:ext cx="9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5y+z=11</a:t>
                </a:r>
              </a:p>
            </p:txBody>
          </p:sp>
        </p:grpSp>
        <p:graphicFrame>
          <p:nvGraphicFramePr>
            <p:cNvPr id="6147" name="Object 28"/>
            <p:cNvGraphicFramePr>
              <a:graphicFrameLocks noChangeAspect="1"/>
            </p:cNvGraphicFramePr>
            <p:nvPr/>
          </p:nvGraphicFramePr>
          <p:xfrm>
            <a:off x="5105400" y="1676400"/>
            <a:ext cx="381000" cy="1371600"/>
          </p:xfrm>
          <a:graphic>
            <a:graphicData uri="http://schemas.openxmlformats.org/presentationml/2006/ole">
              <mc:AlternateContent xmlns:mc="http://schemas.openxmlformats.org/markup-compatibility/2006">
                <mc:Choice xmlns:v="urn:schemas-microsoft-com:vml" Requires="v">
                  <p:oleObj name="公式" r:id="rId5" imgW="165100" imgH="215900" progId="Equations">
                    <p:embed/>
                  </p:oleObj>
                </mc:Choice>
                <mc:Fallback>
                  <p:oleObj name="公式" r:id="rId5" imgW="165100" imgH="2159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1676400"/>
                          <a:ext cx="3810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组合 24"/>
          <p:cNvGrpSpPr/>
          <p:nvPr/>
        </p:nvGrpSpPr>
        <p:grpSpPr bwMode="auto">
          <a:xfrm>
            <a:off x="1524000" y="1552575"/>
            <a:ext cx="1917700" cy="1438275"/>
            <a:chOff x="1524000" y="1552575"/>
            <a:chExt cx="1917700" cy="1438275"/>
          </a:xfrm>
        </p:grpSpPr>
        <p:grpSp>
          <p:nvGrpSpPr>
            <p:cNvPr id="6165" name="Group 13"/>
            <p:cNvGrpSpPr/>
            <p:nvPr/>
          </p:nvGrpSpPr>
          <p:grpSpPr bwMode="auto">
            <a:xfrm>
              <a:off x="1676400" y="1552575"/>
              <a:ext cx="1765300" cy="1438275"/>
              <a:chOff x="1056" y="1392"/>
              <a:chExt cx="1112" cy="906"/>
            </a:xfrm>
          </p:grpSpPr>
          <p:sp>
            <p:nvSpPr>
              <p:cNvPr id="6166" name="Text Box 10"/>
              <p:cNvSpPr txBox="1">
                <a:spLocks noChangeArrowheads="1"/>
              </p:cNvSpPr>
              <p:nvPr/>
            </p:nvSpPr>
            <p:spPr bwMode="auto">
              <a:xfrm>
                <a:off x="1104" y="1392"/>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x+y+z=26</a:t>
                </a:r>
              </a:p>
            </p:txBody>
          </p:sp>
          <p:sp>
            <p:nvSpPr>
              <p:cNvPr id="6167" name="Text Box 11"/>
              <p:cNvSpPr txBox="1">
                <a:spLocks noChangeArrowheads="1"/>
              </p:cNvSpPr>
              <p:nvPr/>
            </p:nvSpPr>
            <p:spPr bwMode="auto">
              <a:xfrm>
                <a:off x="1104" y="1680"/>
                <a:ext cx="6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x-y=1</a:t>
                </a:r>
              </a:p>
            </p:txBody>
          </p:sp>
          <p:sp>
            <p:nvSpPr>
              <p:cNvPr id="6168" name="Text Box 12"/>
              <p:cNvSpPr txBox="1">
                <a:spLocks noChangeArrowheads="1"/>
              </p:cNvSpPr>
              <p:nvPr/>
            </p:nvSpPr>
            <p:spPr bwMode="auto">
              <a:xfrm>
                <a:off x="1056" y="1968"/>
                <a:ext cx="11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2x-y+z=18</a:t>
                </a:r>
              </a:p>
            </p:txBody>
          </p:sp>
        </p:grpSp>
        <p:graphicFrame>
          <p:nvGraphicFramePr>
            <p:cNvPr id="6148" name="Object 29"/>
            <p:cNvGraphicFramePr>
              <a:graphicFrameLocks noChangeAspect="1"/>
            </p:cNvGraphicFramePr>
            <p:nvPr/>
          </p:nvGraphicFramePr>
          <p:xfrm>
            <a:off x="1524000" y="1676400"/>
            <a:ext cx="381000" cy="1295400"/>
          </p:xfrm>
          <a:graphic>
            <a:graphicData uri="http://schemas.openxmlformats.org/presentationml/2006/ole">
              <mc:AlternateContent xmlns:mc="http://schemas.openxmlformats.org/markup-compatibility/2006">
                <mc:Choice xmlns:v="urn:schemas-microsoft-com:vml" Requires="v">
                  <p:oleObj name="公式" r:id="rId7" imgW="165100" imgH="215900" progId="Equations">
                    <p:embed/>
                  </p:oleObj>
                </mc:Choice>
                <mc:Fallback>
                  <p:oleObj name="公式" r:id="rId7" imgW="165100" imgH="2159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676400"/>
                          <a:ext cx="381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组合 26"/>
          <p:cNvGrpSpPr/>
          <p:nvPr/>
        </p:nvGrpSpPr>
        <p:grpSpPr bwMode="auto">
          <a:xfrm>
            <a:off x="1524000" y="3381375"/>
            <a:ext cx="1624013" cy="1438275"/>
            <a:chOff x="1524000" y="3381375"/>
            <a:chExt cx="1624013" cy="1438275"/>
          </a:xfrm>
        </p:grpSpPr>
        <p:grpSp>
          <p:nvGrpSpPr>
            <p:cNvPr id="6161" name="Group 21"/>
            <p:cNvGrpSpPr/>
            <p:nvPr/>
          </p:nvGrpSpPr>
          <p:grpSpPr bwMode="auto">
            <a:xfrm>
              <a:off x="1676400" y="3381375"/>
              <a:ext cx="1471613" cy="1438275"/>
              <a:chOff x="1296" y="2400"/>
              <a:chExt cx="927" cy="906"/>
            </a:xfrm>
          </p:grpSpPr>
          <p:sp>
            <p:nvSpPr>
              <p:cNvPr id="6162" name="Text Box 18"/>
              <p:cNvSpPr txBox="1">
                <a:spLocks noChangeArrowheads="1"/>
              </p:cNvSpPr>
              <p:nvPr/>
            </p:nvSpPr>
            <p:spPr bwMode="auto">
              <a:xfrm>
                <a:off x="1296" y="2400"/>
                <a:ext cx="7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5x-y=6</a:t>
                </a:r>
              </a:p>
            </p:txBody>
          </p:sp>
          <p:sp>
            <p:nvSpPr>
              <p:cNvPr id="6163" name="Text Box 19"/>
              <p:cNvSpPr txBox="1">
                <a:spLocks noChangeArrowheads="1"/>
              </p:cNvSpPr>
              <p:nvPr/>
            </p:nvSpPr>
            <p:spPr bwMode="auto">
              <a:xfrm>
                <a:off x="1296" y="2688"/>
                <a:ext cx="8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2y-z= -1</a:t>
                </a:r>
              </a:p>
            </p:txBody>
          </p:sp>
          <p:sp>
            <p:nvSpPr>
              <p:cNvPr id="6164" name="Text Box 20"/>
              <p:cNvSpPr txBox="1">
                <a:spLocks noChangeArrowheads="1"/>
              </p:cNvSpPr>
              <p:nvPr/>
            </p:nvSpPr>
            <p:spPr bwMode="auto">
              <a:xfrm>
                <a:off x="1296" y="2976"/>
                <a:ext cx="92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x+2z=12</a:t>
                </a:r>
              </a:p>
            </p:txBody>
          </p:sp>
        </p:grpSp>
        <p:graphicFrame>
          <p:nvGraphicFramePr>
            <p:cNvPr id="6149" name="Object 30"/>
            <p:cNvGraphicFramePr>
              <a:graphicFrameLocks noChangeAspect="1"/>
            </p:cNvGraphicFramePr>
            <p:nvPr/>
          </p:nvGraphicFramePr>
          <p:xfrm>
            <a:off x="1524000" y="3505200"/>
            <a:ext cx="381000" cy="1295400"/>
          </p:xfrm>
          <a:graphic>
            <a:graphicData uri="http://schemas.openxmlformats.org/presentationml/2006/ole">
              <mc:AlternateContent xmlns:mc="http://schemas.openxmlformats.org/markup-compatibility/2006">
                <mc:Choice xmlns:v="urn:schemas-microsoft-com:vml" Requires="v">
                  <p:oleObj name="公式" r:id="rId8" imgW="165100" imgH="215900" progId="Equations">
                    <p:embed/>
                  </p:oleObj>
                </mc:Choice>
                <mc:Fallback>
                  <p:oleObj name="公式" r:id="rId8" imgW="165100" imgH="2159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505200"/>
                          <a:ext cx="381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组合 27"/>
          <p:cNvGrpSpPr/>
          <p:nvPr/>
        </p:nvGrpSpPr>
        <p:grpSpPr bwMode="auto">
          <a:xfrm>
            <a:off x="5105400" y="3276600"/>
            <a:ext cx="1797050" cy="1447800"/>
            <a:chOff x="5105400" y="3276600"/>
            <a:chExt cx="1797050" cy="1447800"/>
          </a:xfrm>
        </p:grpSpPr>
        <p:grpSp>
          <p:nvGrpSpPr>
            <p:cNvPr id="6157" name="Group 25"/>
            <p:cNvGrpSpPr/>
            <p:nvPr/>
          </p:nvGrpSpPr>
          <p:grpSpPr bwMode="auto">
            <a:xfrm>
              <a:off x="5257800" y="3276600"/>
              <a:ext cx="1644650" cy="1438275"/>
              <a:chOff x="3254" y="2423"/>
              <a:chExt cx="1036" cy="906"/>
            </a:xfrm>
          </p:grpSpPr>
          <p:sp>
            <p:nvSpPr>
              <p:cNvPr id="6158" name="Text Box 22"/>
              <p:cNvSpPr txBox="1">
                <a:spLocks noChangeArrowheads="1"/>
              </p:cNvSpPr>
              <p:nvPr/>
            </p:nvSpPr>
            <p:spPr bwMode="auto">
              <a:xfrm>
                <a:off x="3254" y="2423"/>
                <a:ext cx="9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5x+2y=5</a:t>
                </a:r>
              </a:p>
            </p:txBody>
          </p:sp>
          <p:sp>
            <p:nvSpPr>
              <p:cNvPr id="6159" name="Text Box 23"/>
              <p:cNvSpPr txBox="1">
                <a:spLocks noChangeArrowheads="1"/>
              </p:cNvSpPr>
              <p:nvPr/>
            </p:nvSpPr>
            <p:spPr bwMode="auto">
              <a:xfrm>
                <a:off x="3254" y="2711"/>
                <a:ext cx="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y-z= -7</a:t>
                </a:r>
              </a:p>
            </p:txBody>
          </p:sp>
          <p:sp>
            <p:nvSpPr>
              <p:cNvPr id="6160" name="Text Box 24"/>
              <p:cNvSpPr txBox="1">
                <a:spLocks noChangeArrowheads="1"/>
              </p:cNvSpPr>
              <p:nvPr/>
            </p:nvSpPr>
            <p:spPr bwMode="auto">
              <a:xfrm>
                <a:off x="3254" y="2999"/>
                <a:ext cx="10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srgbClr val="1F497D"/>
                    </a:solidFill>
                    <a:latin typeface="Times New Roman" panose="02020603050405020304" pitchFamily="18" charset="0"/>
                    <a:cs typeface="Times New Roman" panose="02020603050405020304" pitchFamily="18" charset="0"/>
                  </a:rPr>
                  <a:t>4z+3x=13</a:t>
                </a:r>
              </a:p>
            </p:txBody>
          </p:sp>
        </p:grpSp>
        <p:graphicFrame>
          <p:nvGraphicFramePr>
            <p:cNvPr id="6150" name="Object 31"/>
            <p:cNvGraphicFramePr>
              <a:graphicFrameLocks noChangeAspect="1"/>
            </p:cNvGraphicFramePr>
            <p:nvPr/>
          </p:nvGraphicFramePr>
          <p:xfrm>
            <a:off x="5105400" y="3352800"/>
            <a:ext cx="381000" cy="1371600"/>
          </p:xfrm>
          <a:graphic>
            <a:graphicData uri="http://schemas.openxmlformats.org/presentationml/2006/ole">
              <mc:AlternateContent xmlns:mc="http://schemas.openxmlformats.org/markup-compatibility/2006">
                <mc:Choice xmlns:v="urn:schemas-microsoft-com:vml" Requires="v">
                  <p:oleObj name="公式" r:id="rId9" imgW="165100" imgH="215900" progId="Equations">
                    <p:embed/>
                  </p:oleObj>
                </mc:Choice>
                <mc:Fallback>
                  <p:oleObj name="公式" r:id="rId9" imgW="165100" imgH="2159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352800"/>
                          <a:ext cx="3810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4763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blinds(horizontal)">
                                      <p:cBhvr>
                                        <p:cTn id="7" dur="500"/>
                                        <p:tgtEl>
                                          <p:spTgt spid="6758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Righ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7610"/>
                                        </p:tgtEl>
                                        <p:attrNameLst>
                                          <p:attrName>style.visibility</p:attrName>
                                        </p:attrNameLst>
                                      </p:cBhvr>
                                      <p:to>
                                        <p:strVal val="visible"/>
                                      </p:to>
                                    </p:set>
                                    <p:anim calcmode="lin" valueType="num">
                                      <p:cBhvr additive="base">
                                        <p:cTn id="32" dur="500" fill="hold"/>
                                        <p:tgtEl>
                                          <p:spTgt spid="67610"/>
                                        </p:tgtEl>
                                        <p:attrNameLst>
                                          <p:attrName>ppt_x</p:attrName>
                                        </p:attrNameLst>
                                      </p:cBhvr>
                                      <p:tavLst>
                                        <p:tav tm="0">
                                          <p:val>
                                            <p:strVal val="#ppt_x"/>
                                          </p:val>
                                        </p:tav>
                                        <p:tav tm="100000">
                                          <p:val>
                                            <p:strVal val="#ppt_x"/>
                                          </p:val>
                                        </p:tav>
                                      </p:tavLst>
                                    </p:anim>
                                    <p:anim calcmode="lin" valueType="num">
                                      <p:cBhvr additive="base">
                                        <p:cTn id="33" dur="500" fill="hold"/>
                                        <p:tgtEl>
                                          <p:spTgt spid="67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P spid="67610"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381000" y="1371600"/>
            <a:ext cx="8229600" cy="3048000"/>
          </a:xfrm>
        </p:spPr>
        <p:txBody>
          <a:bodyPr>
            <a:normAutofit fontScale="77500" lnSpcReduction="20000"/>
          </a:bodyPr>
          <a:lstStyle/>
          <a:p>
            <a:pPr marL="0" indent="0" algn="just" eaLnBrk="1" hangingPunct="1">
              <a:lnSpc>
                <a:spcPts val="4600"/>
              </a:lnSpc>
              <a:buFontTx/>
              <a:buNone/>
            </a:pPr>
            <a:r>
              <a:rPr lang="zh-CN" altLang="en-US" sz="2800" b="1">
                <a:solidFill>
                  <a:srgbClr val="000000"/>
                </a:solidFill>
                <a:latin typeface="宋体" panose="02010600030101010101" pitchFamily="2" charset="-122"/>
                <a:cs typeface="Times New Roman" panose="02020603050405020304" pitchFamily="18" charset="0"/>
              </a:rPr>
              <a:t>总结：</a:t>
            </a:r>
            <a:endParaRPr lang="zh-CN" altLang="en-US" sz="2800" b="1">
              <a:solidFill>
                <a:srgbClr val="000000"/>
              </a:solidFill>
              <a:cs typeface="Times New Roman" panose="02020603050405020304" pitchFamily="18" charset="0"/>
            </a:endParaRPr>
          </a:p>
          <a:p>
            <a:pPr marL="0" indent="0" eaLnBrk="1" hangingPunct="1">
              <a:lnSpc>
                <a:spcPts val="4600"/>
              </a:lnSpc>
              <a:buFontTx/>
              <a:buNone/>
            </a:pPr>
            <a:r>
              <a:rPr lang="zh-CN" altLang="en-US" sz="2800" b="1">
                <a:solidFill>
                  <a:srgbClr val="000000"/>
                </a:solidFill>
                <a:cs typeface="Times New Roman" panose="02020603050405020304" pitchFamily="18" charset="0"/>
              </a:rPr>
              <a:t>        解三元一次方程组的基本思路是： 通过“</a:t>
            </a:r>
            <a:r>
              <a:rPr lang="zh-CN" altLang="en-US" sz="2800" b="1">
                <a:solidFill>
                  <a:srgbClr val="CC0000"/>
                </a:solidFill>
                <a:cs typeface="Times New Roman" panose="02020603050405020304" pitchFamily="18" charset="0"/>
              </a:rPr>
              <a:t>代入</a:t>
            </a:r>
            <a:r>
              <a:rPr lang="zh-CN" altLang="en-US" sz="2800" b="1">
                <a:solidFill>
                  <a:srgbClr val="000000"/>
                </a:solidFill>
                <a:cs typeface="Times New Roman" panose="02020603050405020304" pitchFamily="18" charset="0"/>
              </a:rPr>
              <a:t>”或“</a:t>
            </a:r>
            <a:r>
              <a:rPr lang="zh-CN" altLang="en-US" sz="2800" b="1">
                <a:solidFill>
                  <a:srgbClr val="CC0000"/>
                </a:solidFill>
                <a:cs typeface="Times New Roman" panose="02020603050405020304" pitchFamily="18" charset="0"/>
              </a:rPr>
              <a:t>加减</a:t>
            </a:r>
            <a:r>
              <a:rPr lang="zh-CN" altLang="en-US" sz="2800" b="1">
                <a:solidFill>
                  <a:srgbClr val="000000"/>
                </a:solidFill>
                <a:cs typeface="Times New Roman" panose="02020603050405020304" pitchFamily="18" charset="0"/>
              </a:rPr>
              <a:t>”进行</a:t>
            </a:r>
            <a:r>
              <a:rPr lang="zh-CN" altLang="en-US" sz="2800" b="1">
                <a:solidFill>
                  <a:srgbClr val="CC0000"/>
                </a:solidFill>
                <a:cs typeface="Times New Roman" panose="02020603050405020304" pitchFamily="18" charset="0"/>
              </a:rPr>
              <a:t>消元</a:t>
            </a:r>
            <a:r>
              <a:rPr lang="zh-CN" altLang="en-US" sz="2800" b="1">
                <a:solidFill>
                  <a:srgbClr val="000000"/>
                </a:solidFill>
                <a:cs typeface="Times New Roman" panose="02020603050405020304" pitchFamily="18" charset="0"/>
              </a:rPr>
              <a:t>，把“三元”转化为“二元”，使解三元一次方程组转化为解二元一次方程组，进而再转化为解一元一次方程</a:t>
            </a:r>
            <a:r>
              <a:rPr lang="en-US" altLang="zh-CN" sz="2800" b="1">
                <a:solidFill>
                  <a:srgbClr val="000000"/>
                </a:solidFill>
                <a:cs typeface="Times New Roman" panose="02020603050405020304" pitchFamily="18" charset="0"/>
              </a:rPr>
              <a:t>.</a:t>
            </a:r>
            <a:r>
              <a:rPr lang="zh-CN" altLang="en-US" sz="2800" b="1"/>
              <a:t> </a:t>
            </a:r>
          </a:p>
        </p:txBody>
      </p:sp>
      <p:sp>
        <p:nvSpPr>
          <p:cNvPr id="14339" name="Rectangle 4"/>
          <p:cNvSpPr>
            <a:spLocks noChangeArrowheads="1"/>
          </p:cNvSpPr>
          <p:nvPr/>
        </p:nvSpPr>
        <p:spPr bwMode="auto">
          <a:xfrm>
            <a:off x="3886200" y="381000"/>
            <a:ext cx="1905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1F497D"/>
                </a:solidFill>
              </a:rPr>
              <a:t>活动</a:t>
            </a:r>
            <a:r>
              <a:rPr lang="en-US" altLang="zh-CN" sz="4400" b="1">
                <a:solidFill>
                  <a:srgbClr val="1F497D"/>
                </a:solidFill>
              </a:rPr>
              <a:t>3</a:t>
            </a:r>
          </a:p>
        </p:txBody>
      </p:sp>
      <p:sp>
        <p:nvSpPr>
          <p:cNvPr id="61446" name="Text Box 6"/>
          <p:cNvSpPr txBox="1">
            <a:spLocks noChangeArrowheads="1"/>
          </p:cNvSpPr>
          <p:nvPr/>
        </p:nvSpPr>
        <p:spPr bwMode="auto">
          <a:xfrm>
            <a:off x="228600" y="5030788"/>
            <a:ext cx="1990725" cy="1065212"/>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3200" b="1">
                <a:solidFill>
                  <a:prstClr val="black"/>
                </a:solidFill>
                <a:latin typeface="Times New Roman" panose="02020603050405020304" pitchFamily="18" charset="0"/>
              </a:rPr>
              <a:t>三元一次方程组</a:t>
            </a:r>
            <a:endParaRPr lang="zh-CN" altLang="en-US" sz="3200" b="1">
              <a:solidFill>
                <a:prstClr val="black"/>
              </a:solidFill>
            </a:endParaRPr>
          </a:p>
        </p:txBody>
      </p:sp>
      <p:sp>
        <p:nvSpPr>
          <p:cNvPr id="61447" name="Text Box 7"/>
          <p:cNvSpPr txBox="1">
            <a:spLocks noChangeArrowheads="1"/>
          </p:cNvSpPr>
          <p:nvPr/>
        </p:nvSpPr>
        <p:spPr bwMode="auto">
          <a:xfrm>
            <a:off x="3667125" y="5029200"/>
            <a:ext cx="1990725" cy="1066800"/>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3200" b="1">
                <a:solidFill>
                  <a:prstClr val="black"/>
                </a:solidFill>
                <a:latin typeface="Times New Roman" panose="02020603050405020304" pitchFamily="18" charset="0"/>
              </a:rPr>
              <a:t>二元一次方程组</a:t>
            </a:r>
            <a:endParaRPr lang="zh-CN" altLang="en-US" sz="3200" b="1">
              <a:solidFill>
                <a:prstClr val="black"/>
              </a:solidFill>
            </a:endParaRPr>
          </a:p>
        </p:txBody>
      </p:sp>
      <p:sp>
        <p:nvSpPr>
          <p:cNvPr id="61448" name="Text Box 8"/>
          <p:cNvSpPr txBox="1">
            <a:spLocks noChangeArrowheads="1"/>
          </p:cNvSpPr>
          <p:nvPr/>
        </p:nvSpPr>
        <p:spPr bwMode="auto">
          <a:xfrm>
            <a:off x="6934200" y="5029200"/>
            <a:ext cx="1990725" cy="1066800"/>
          </a:xfrm>
          <a:prstGeom prst="rect">
            <a:avLst/>
          </a:prstGeom>
          <a:solidFill>
            <a:srgbClr val="FFFFFF"/>
          </a:solidFill>
          <a:ln w="9525">
            <a:solidFill>
              <a:srgbClr val="000000"/>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3200" b="1">
                <a:solidFill>
                  <a:prstClr val="black"/>
                </a:solidFill>
                <a:latin typeface="Times New Roman" panose="02020603050405020304" pitchFamily="18" charset="0"/>
              </a:rPr>
              <a:t>一元一次方程</a:t>
            </a:r>
            <a:endParaRPr lang="zh-CN" altLang="en-US" sz="3200" b="1">
              <a:solidFill>
                <a:prstClr val="black"/>
              </a:solidFill>
            </a:endParaRPr>
          </a:p>
        </p:txBody>
      </p:sp>
      <p:sp>
        <p:nvSpPr>
          <p:cNvPr id="61449" name="Line 9"/>
          <p:cNvSpPr>
            <a:spLocks noChangeShapeType="1"/>
          </p:cNvSpPr>
          <p:nvPr/>
        </p:nvSpPr>
        <p:spPr bwMode="auto">
          <a:xfrm>
            <a:off x="2209800" y="5638800"/>
            <a:ext cx="144780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1450" name="Line 10"/>
          <p:cNvSpPr>
            <a:spLocks noChangeShapeType="1"/>
          </p:cNvSpPr>
          <p:nvPr/>
        </p:nvSpPr>
        <p:spPr bwMode="auto">
          <a:xfrm>
            <a:off x="5638800" y="5638800"/>
            <a:ext cx="126682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1451" name="Text Box 11"/>
          <p:cNvSpPr txBox="1">
            <a:spLocks noChangeArrowheads="1"/>
          </p:cNvSpPr>
          <p:nvPr/>
        </p:nvSpPr>
        <p:spPr bwMode="auto">
          <a:xfrm>
            <a:off x="2438400" y="5105400"/>
            <a:ext cx="93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prstClr val="black"/>
                </a:solidFill>
              </a:rPr>
              <a:t>消元</a:t>
            </a:r>
          </a:p>
        </p:txBody>
      </p:sp>
      <p:sp>
        <p:nvSpPr>
          <p:cNvPr id="61452" name="Text Box 12"/>
          <p:cNvSpPr txBox="1">
            <a:spLocks noChangeArrowheads="1"/>
          </p:cNvSpPr>
          <p:nvPr/>
        </p:nvSpPr>
        <p:spPr bwMode="auto">
          <a:xfrm>
            <a:off x="5791200" y="5105400"/>
            <a:ext cx="94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prstClr val="black"/>
                </a:solidFill>
              </a:rPr>
              <a:t>消元</a:t>
            </a:r>
          </a:p>
        </p:txBody>
      </p:sp>
    </p:spTree>
    <p:extLst>
      <p:ext uri="{BB962C8B-B14F-4D97-AF65-F5344CB8AC3E}">
        <p14:creationId xmlns:p14="http://schemas.microsoft.com/office/powerpoint/2010/main" val="365277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 calcmode="lin" valueType="num">
                                      <p:cBhvr additive="base">
                                        <p:cTn id="7" dur="500" fill="hold"/>
                                        <p:tgtEl>
                                          <p:spTgt spid="61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61443">
                                            <p:txEl>
                                              <p:pRg st="1" end="1"/>
                                            </p:txEl>
                                          </p:spTgt>
                                        </p:tgtEl>
                                        <p:attrNameLst>
                                          <p:attrName>style.visibility</p:attrName>
                                        </p:attrNameLst>
                                      </p:cBhvr>
                                      <p:to>
                                        <p:strVal val="visible"/>
                                      </p:to>
                                    </p:set>
                                    <p:anim calcmode="discrete" valueType="clr">
                                      <p:cBhvr override="childStyle">
                                        <p:cTn id="13" dur="80"/>
                                        <p:tgtEl>
                                          <p:spTgt spid="6144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61443">
                                            <p:txEl>
                                              <p:pRg st="1" end="1"/>
                                            </p:txEl>
                                          </p:spTgt>
                                        </p:tgtEl>
                                        <p:attrNameLst>
                                          <p:attrName>fillcolor</p:attrName>
                                        </p:attrNameLst>
                                      </p:cBhvr>
                                      <p:tavLst>
                                        <p:tav tm="0">
                                          <p:val>
                                            <p:clrVal>
                                              <a:schemeClr val="accent2"/>
                                            </p:clrVal>
                                          </p:val>
                                        </p:tav>
                                        <p:tav tm="50000">
                                          <p:val>
                                            <p:clrVal>
                                              <a:schemeClr val="hlink"/>
                                            </p:clrVal>
                                          </p:val>
                                        </p:tav>
                                      </p:tavLst>
                                    </p:anim>
                                    <p:set>
                                      <p:cBhvr>
                                        <p:cTn id="15" dur="80"/>
                                        <p:tgtEl>
                                          <p:spTgt spid="61443">
                                            <p:txEl>
                                              <p:pRg st="1" end="1"/>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61446"/>
                                        </p:tgtEl>
                                        <p:attrNameLst>
                                          <p:attrName>style.visibility</p:attrName>
                                        </p:attrNameLst>
                                      </p:cBhvr>
                                      <p:to>
                                        <p:strVal val="visible"/>
                                      </p:to>
                                    </p:set>
                                    <p:anim calcmode="lin" valueType="num">
                                      <p:cBhvr additive="base">
                                        <p:cTn id="20" dur="500" fill="hold"/>
                                        <p:tgtEl>
                                          <p:spTgt spid="61446"/>
                                        </p:tgtEl>
                                        <p:attrNameLst>
                                          <p:attrName>ppt_x</p:attrName>
                                        </p:attrNameLst>
                                      </p:cBhvr>
                                      <p:tavLst>
                                        <p:tav tm="0">
                                          <p:val>
                                            <p:strVal val="0-#ppt_w/2"/>
                                          </p:val>
                                        </p:tav>
                                        <p:tav tm="100000">
                                          <p:val>
                                            <p:strVal val="#ppt_x"/>
                                          </p:val>
                                        </p:tav>
                                      </p:tavLst>
                                    </p:anim>
                                    <p:anim calcmode="lin" valueType="num">
                                      <p:cBhvr additive="base">
                                        <p:cTn id="21" dur="500" fill="hold"/>
                                        <p:tgtEl>
                                          <p:spTgt spid="6144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61449"/>
                                        </p:tgtEl>
                                        <p:attrNameLst>
                                          <p:attrName>style.visibility</p:attrName>
                                        </p:attrNameLst>
                                      </p:cBhvr>
                                      <p:to>
                                        <p:strVal val="visible"/>
                                      </p:to>
                                    </p:set>
                                    <p:anim calcmode="lin" valueType="num">
                                      <p:cBhvr additive="base">
                                        <p:cTn id="26" dur="500" fill="hold"/>
                                        <p:tgtEl>
                                          <p:spTgt spid="61449"/>
                                        </p:tgtEl>
                                        <p:attrNameLst>
                                          <p:attrName>ppt_x</p:attrName>
                                        </p:attrNameLst>
                                      </p:cBhvr>
                                      <p:tavLst>
                                        <p:tav tm="0">
                                          <p:val>
                                            <p:strVal val="0-#ppt_w/2"/>
                                          </p:val>
                                        </p:tav>
                                        <p:tav tm="100000">
                                          <p:val>
                                            <p:strVal val="#ppt_x"/>
                                          </p:val>
                                        </p:tav>
                                      </p:tavLst>
                                    </p:anim>
                                    <p:anim calcmode="lin" valueType="num">
                                      <p:cBhvr additive="base">
                                        <p:cTn id="27" dur="500" fill="hold"/>
                                        <p:tgtEl>
                                          <p:spTgt spid="6144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1451"/>
                                        </p:tgtEl>
                                        <p:attrNameLst>
                                          <p:attrName>style.visibility</p:attrName>
                                        </p:attrNameLst>
                                      </p:cBhvr>
                                      <p:to>
                                        <p:strVal val="visible"/>
                                      </p:to>
                                    </p:set>
                                    <p:animEffect transition="in" filter="dissolve">
                                      <p:cBhvr>
                                        <p:cTn id="32" dur="500"/>
                                        <p:tgtEl>
                                          <p:spTgt spid="6145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1447"/>
                                        </p:tgtEl>
                                        <p:attrNameLst>
                                          <p:attrName>style.visibility</p:attrName>
                                        </p:attrNameLst>
                                      </p:cBhvr>
                                      <p:to>
                                        <p:strVal val="visible"/>
                                      </p:to>
                                    </p:set>
                                    <p:anim calcmode="lin" valueType="num">
                                      <p:cBhvr additive="base">
                                        <p:cTn id="37" dur="500" fill="hold"/>
                                        <p:tgtEl>
                                          <p:spTgt spid="61447"/>
                                        </p:tgtEl>
                                        <p:attrNameLst>
                                          <p:attrName>ppt_x</p:attrName>
                                        </p:attrNameLst>
                                      </p:cBhvr>
                                      <p:tavLst>
                                        <p:tav tm="0">
                                          <p:val>
                                            <p:strVal val="0-#ppt_w/2"/>
                                          </p:val>
                                        </p:tav>
                                        <p:tav tm="100000">
                                          <p:val>
                                            <p:strVal val="#ppt_x"/>
                                          </p:val>
                                        </p:tav>
                                      </p:tavLst>
                                    </p:anim>
                                    <p:anim calcmode="lin" valueType="num">
                                      <p:cBhvr additive="base">
                                        <p:cTn id="38" dur="500" fill="hold"/>
                                        <p:tgtEl>
                                          <p:spTgt spid="6144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1450"/>
                                        </p:tgtEl>
                                        <p:attrNameLst>
                                          <p:attrName>style.visibility</p:attrName>
                                        </p:attrNameLst>
                                      </p:cBhvr>
                                      <p:to>
                                        <p:strVal val="visible"/>
                                      </p:to>
                                    </p:set>
                                    <p:anim calcmode="lin" valueType="num">
                                      <p:cBhvr additive="base">
                                        <p:cTn id="43" dur="500" fill="hold"/>
                                        <p:tgtEl>
                                          <p:spTgt spid="61450"/>
                                        </p:tgtEl>
                                        <p:attrNameLst>
                                          <p:attrName>ppt_x</p:attrName>
                                        </p:attrNameLst>
                                      </p:cBhvr>
                                      <p:tavLst>
                                        <p:tav tm="0">
                                          <p:val>
                                            <p:strVal val="0-#ppt_w/2"/>
                                          </p:val>
                                        </p:tav>
                                        <p:tav tm="100000">
                                          <p:val>
                                            <p:strVal val="#ppt_x"/>
                                          </p:val>
                                        </p:tav>
                                      </p:tavLst>
                                    </p:anim>
                                    <p:anim calcmode="lin" valueType="num">
                                      <p:cBhvr additive="base">
                                        <p:cTn id="44" dur="500" fill="hold"/>
                                        <p:tgtEl>
                                          <p:spTgt spid="6145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61452"/>
                                        </p:tgtEl>
                                        <p:attrNameLst>
                                          <p:attrName>style.visibility</p:attrName>
                                        </p:attrNameLst>
                                      </p:cBhvr>
                                      <p:to>
                                        <p:strVal val="visible"/>
                                      </p:to>
                                    </p:set>
                                    <p:animEffect transition="in" filter="dissolve">
                                      <p:cBhvr>
                                        <p:cTn id="49" dur="500"/>
                                        <p:tgtEl>
                                          <p:spTgt spid="6145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61448"/>
                                        </p:tgtEl>
                                        <p:attrNameLst>
                                          <p:attrName>style.visibility</p:attrName>
                                        </p:attrNameLst>
                                      </p:cBhvr>
                                      <p:to>
                                        <p:strVal val="visible"/>
                                      </p:to>
                                    </p:set>
                                    <p:anim calcmode="lin" valueType="num">
                                      <p:cBhvr additive="base">
                                        <p:cTn id="54" dur="500" fill="hold"/>
                                        <p:tgtEl>
                                          <p:spTgt spid="61448"/>
                                        </p:tgtEl>
                                        <p:attrNameLst>
                                          <p:attrName>ppt_x</p:attrName>
                                        </p:attrNameLst>
                                      </p:cBhvr>
                                      <p:tavLst>
                                        <p:tav tm="0">
                                          <p:val>
                                            <p:strVal val="0-#ppt_w/2"/>
                                          </p:val>
                                        </p:tav>
                                        <p:tav tm="100000">
                                          <p:val>
                                            <p:strVal val="#ppt_x"/>
                                          </p:val>
                                        </p:tav>
                                      </p:tavLst>
                                    </p:anim>
                                    <p:anim calcmode="lin" valueType="num">
                                      <p:cBhvr additive="base">
                                        <p:cTn id="55" dur="500" fill="hold"/>
                                        <p:tgtEl>
                                          <p:spTgt spid="614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animBg="1"/>
      <p:bldP spid="61447" grpId="0" animBg="1"/>
      <p:bldP spid="61448" grpId="0" animBg="1"/>
      <p:bldP spid="61449" grpId="0" animBg="1"/>
      <p:bldP spid="61450" grpId="0" animBg="1"/>
      <p:bldP spid="61451" grpId="0"/>
      <p:bldP spid="61452"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609600" y="457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1F497D"/>
                </a:solidFill>
              </a:rPr>
              <a:t>活动</a:t>
            </a:r>
            <a:r>
              <a:rPr lang="en-US" altLang="zh-CN" sz="4400" b="1">
                <a:solidFill>
                  <a:srgbClr val="1F497D"/>
                </a:solidFill>
              </a:rPr>
              <a:t>4   </a:t>
            </a:r>
            <a:r>
              <a:rPr lang="zh-CN" altLang="en-US" sz="4400" b="1">
                <a:solidFill>
                  <a:srgbClr val="1F497D"/>
                </a:solidFill>
              </a:rPr>
              <a:t>自主练习、巩固新知</a:t>
            </a:r>
            <a:r>
              <a:rPr lang="zh-CN" altLang="en-US" sz="4400">
                <a:solidFill>
                  <a:srgbClr val="1F497D"/>
                </a:solidFill>
              </a:rPr>
              <a:t>  </a:t>
            </a:r>
          </a:p>
        </p:txBody>
      </p:sp>
      <p:sp>
        <p:nvSpPr>
          <p:cNvPr id="7172" name="Rectangle 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58378" name="Rectangle 10"/>
          <p:cNvSpPr>
            <a:spLocks noChangeArrowheads="1"/>
          </p:cNvSpPr>
          <p:nvPr/>
        </p:nvSpPr>
        <p:spPr bwMode="auto">
          <a:xfrm>
            <a:off x="1143000" y="1981200"/>
            <a:ext cx="5191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rgbClr val="000000"/>
                </a:solidFill>
                <a:latin typeface="Times New Roman" panose="02020603050405020304" pitchFamily="18" charset="0"/>
                <a:cs typeface="Times New Roman" panose="02020603050405020304" pitchFamily="18" charset="0"/>
              </a:rPr>
              <a:t>1</a:t>
            </a:r>
            <a:r>
              <a:rPr lang="zh-CN" altLang="en-US" sz="3200" b="1">
                <a:solidFill>
                  <a:srgbClr val="000000"/>
                </a:solidFill>
                <a:latin typeface="Times New Roman" panose="02020603050405020304" pitchFamily="18" charset="0"/>
                <a:cs typeface="Times New Roman" panose="02020603050405020304" pitchFamily="18" charset="0"/>
              </a:rPr>
              <a:t>．解下列三元一次方程组</a:t>
            </a:r>
            <a:r>
              <a:rPr lang="zh-CN" altLang="en-US" sz="3200" b="1">
                <a:solidFill>
                  <a:prstClr val="black"/>
                </a:solidFill>
                <a:latin typeface="Times New Roman" panose="02020603050405020304" pitchFamily="18" charset="0"/>
                <a:cs typeface="Times New Roman" panose="02020603050405020304" pitchFamily="18" charset="0"/>
              </a:rPr>
              <a:t> </a:t>
            </a:r>
            <a:r>
              <a:rPr lang="en-US" altLang="zh-CN" sz="3200" b="1">
                <a:solidFill>
                  <a:prstClr val="black"/>
                </a:solidFill>
                <a:latin typeface="Times New Roman" panose="02020603050405020304" pitchFamily="18" charset="0"/>
                <a:cs typeface="Times New Roman" panose="02020603050405020304" pitchFamily="18" charset="0"/>
              </a:rPr>
              <a:t>.</a:t>
            </a:r>
            <a:r>
              <a:rPr lang="en-US" altLang="zh-CN" sz="3200" b="1">
                <a:solidFill>
                  <a:prstClr val="black"/>
                </a:solidFill>
              </a:rPr>
              <a:t> </a:t>
            </a:r>
          </a:p>
        </p:txBody>
      </p:sp>
      <p:sp>
        <p:nvSpPr>
          <p:cNvPr id="7174" name="Rectangle 13"/>
          <p:cNvSpPr>
            <a:spLocks noChangeArrowheads="1"/>
          </p:cNvSpPr>
          <p:nvPr/>
        </p:nvSpPr>
        <p:spPr bwMode="auto">
          <a:xfrm>
            <a:off x="0"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7175" name="Rectangle 15"/>
          <p:cNvSpPr>
            <a:spLocks noChangeArrowheads="1"/>
          </p:cNvSpPr>
          <p:nvPr/>
        </p:nvSpPr>
        <p:spPr bwMode="auto">
          <a:xfrm>
            <a:off x="0" y="3081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58382" name="Object 14"/>
          <p:cNvGraphicFramePr>
            <a:graphicFrameLocks noChangeAspect="1"/>
          </p:cNvGraphicFramePr>
          <p:nvPr/>
        </p:nvGraphicFramePr>
        <p:xfrm>
          <a:off x="1800225" y="2971800"/>
          <a:ext cx="3408363" cy="2022475"/>
        </p:xfrm>
        <a:graphic>
          <a:graphicData uri="http://schemas.openxmlformats.org/presentationml/2006/ole">
            <mc:AlternateContent xmlns:mc="http://schemas.openxmlformats.org/markup-compatibility/2006">
              <mc:Choice xmlns:v="urn:schemas-microsoft-com:vml" Requires="v">
                <p:oleObj name="Equation" r:id="rId3" imgW="1168400" imgH="698500" progId="">
                  <p:embed/>
                </p:oleObj>
              </mc:Choice>
              <mc:Fallback>
                <p:oleObj name="Equation" r:id="rId3" imgW="1168400" imgH="698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2971800"/>
                        <a:ext cx="3408363" cy="202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287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58378"/>
                                        </p:tgtEl>
                                        <p:attrNameLst>
                                          <p:attrName>style.visibility</p:attrName>
                                        </p:attrNameLst>
                                      </p:cBhvr>
                                      <p:to>
                                        <p:strVal val="visible"/>
                                      </p:to>
                                    </p:set>
                                    <p:animEffect transition="in" filter="wheel(4)">
                                      <p:cBhvr>
                                        <p:cTn id="7" dur="1000"/>
                                        <p:tgtEl>
                                          <p:spTgt spid="583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382"/>
                                        </p:tgtEl>
                                        <p:attrNameLst>
                                          <p:attrName>style.visibility</p:attrName>
                                        </p:attrNameLst>
                                      </p:cBhvr>
                                      <p:to>
                                        <p:strVal val="visible"/>
                                      </p:to>
                                    </p:set>
                                    <p:animEffect transition="in" filter="dissolve">
                                      <p:cBhvr>
                                        <p:cTn id="12" dur="500"/>
                                        <p:tgtEl>
                                          <p:spTgt spid="58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685800" y="2332038"/>
            <a:ext cx="8001000" cy="1935162"/>
          </a:xfrm>
        </p:spPr>
        <p:txBody>
          <a:bodyPr/>
          <a:lstStyle/>
          <a:p>
            <a:pPr marL="0" indent="0" eaLnBrk="1" hangingPunct="1">
              <a:buFontTx/>
              <a:buNone/>
            </a:pPr>
            <a:r>
              <a:rPr lang="en-US" altLang="zh-CN" sz="3600" b="1"/>
              <a:t>2</a:t>
            </a:r>
            <a:r>
              <a:rPr lang="zh-CN" altLang="en-US" sz="3600" b="1"/>
              <a:t>．甲、乙、丙三个数的和是</a:t>
            </a:r>
            <a:r>
              <a:rPr lang="en-US" altLang="zh-CN" sz="3600" b="1"/>
              <a:t>35</a:t>
            </a:r>
            <a:r>
              <a:rPr lang="zh-CN" altLang="en-US" sz="3600" b="1"/>
              <a:t>，甲数的</a:t>
            </a:r>
            <a:r>
              <a:rPr lang="en-US" altLang="zh-CN" sz="3600" b="1"/>
              <a:t>2</a:t>
            </a:r>
            <a:r>
              <a:rPr lang="zh-CN" altLang="en-US" sz="3600" b="1"/>
              <a:t>倍比乙数大</a:t>
            </a:r>
            <a:r>
              <a:rPr lang="en-US" altLang="zh-CN" sz="3600" b="1"/>
              <a:t>5</a:t>
            </a:r>
            <a:r>
              <a:rPr lang="zh-CN" altLang="en-US" sz="3600" b="1"/>
              <a:t>，乙数的三分之一等于丙数的二分之一．求这三个数．</a:t>
            </a:r>
          </a:p>
        </p:txBody>
      </p:sp>
      <p:sp>
        <p:nvSpPr>
          <p:cNvPr id="15363" name="Rectangle 4"/>
          <p:cNvSpPr>
            <a:spLocks noChangeArrowheads="1"/>
          </p:cNvSpPr>
          <p:nvPr/>
        </p:nvSpPr>
        <p:spPr bwMode="auto">
          <a:xfrm>
            <a:off x="762000" y="838200"/>
            <a:ext cx="7239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1F497D"/>
                </a:solidFill>
              </a:rPr>
              <a:t>活动</a:t>
            </a:r>
            <a:r>
              <a:rPr lang="en-US" altLang="zh-CN" sz="4400" b="1">
                <a:solidFill>
                  <a:srgbClr val="1F497D"/>
                </a:solidFill>
              </a:rPr>
              <a:t>4</a:t>
            </a:r>
            <a:endParaRPr lang="en-US" altLang="zh-CN" sz="4400">
              <a:solidFill>
                <a:srgbClr val="1F497D"/>
              </a:solidFill>
            </a:endParaRPr>
          </a:p>
        </p:txBody>
      </p:sp>
    </p:spTree>
    <p:extLst>
      <p:ext uri="{BB962C8B-B14F-4D97-AF65-F5344CB8AC3E}">
        <p14:creationId xmlns:p14="http://schemas.microsoft.com/office/powerpoint/2010/main" val="347744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2467">
                                            <p:txEl>
                                              <p:pRg st="0" end="0"/>
                                            </p:txEl>
                                          </p:spTgt>
                                        </p:tgtEl>
                                        <p:attrNameLst>
                                          <p:attrName>style.visibility</p:attrName>
                                        </p:attrNameLst>
                                      </p:cBhvr>
                                      <p:to>
                                        <p:strVal val="visible"/>
                                      </p:to>
                                    </p:set>
                                    <p:anim calcmode="discrete" valueType="clr">
                                      <p:cBhvr override="childStyle">
                                        <p:cTn id="7" dur="80"/>
                                        <p:tgtEl>
                                          <p:spTgt spid="6246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46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246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169" name="Group 3"/>
          <p:cNvGrpSpPr/>
          <p:nvPr/>
        </p:nvGrpSpPr>
        <p:grpSpPr bwMode="auto">
          <a:xfrm>
            <a:off x="468313" y="188913"/>
            <a:ext cx="1871662" cy="701675"/>
            <a:chOff x="0" y="0"/>
            <a:chExt cx="952" cy="442"/>
          </a:xfrm>
        </p:grpSpPr>
        <p:sp>
          <p:nvSpPr>
            <p:cNvPr id="19460" name="AutoShape 4"/>
            <p:cNvSpPr>
              <a:spLocks noChangeArrowheads="1"/>
            </p:cNvSpPr>
            <p:nvPr/>
          </p:nvSpPr>
          <p:spPr bwMode="auto">
            <a:xfrm>
              <a:off x="0" y="136"/>
              <a:ext cx="952" cy="272"/>
            </a:xfrm>
            <a:prstGeom prst="homePlate">
              <a:avLst>
                <a:gd name="adj" fmla="val 87500"/>
              </a:avLst>
            </a:prstGeom>
            <a:solidFill>
              <a:srgbClr val="FF0000"/>
            </a:solidFill>
            <a:ln w="12700">
              <a:solidFill>
                <a:schemeClr val="tx1"/>
              </a:solidFill>
              <a:miter lim="800000"/>
            </a:ln>
            <a:effectLst>
              <a:outerShdw dist="35921" dir="2700000" sy="50000" kx="2115830" algn="bl" rotWithShape="0">
                <a:srgbClr val="C0C0C0">
                  <a:alpha val="79999"/>
                </a:srgbClr>
              </a:outerShdw>
            </a:effectLst>
          </p:spPr>
          <p:txBody>
            <a:bodyPr wrap="none" anchor="ctr"/>
            <a:lstStyle/>
            <a:p>
              <a:pPr>
                <a:defRPr/>
              </a:pPr>
              <a:endParaRPr lang="zh-CN" altLang="en-US">
                <a:solidFill>
                  <a:prstClr val="black"/>
                </a:solidFill>
              </a:endParaRPr>
            </a:p>
          </p:txBody>
        </p:sp>
        <p:sp>
          <p:nvSpPr>
            <p:cNvPr id="7171" name="Rectangle 5"/>
            <p:cNvSpPr>
              <a:spLocks noChangeArrowheads="1"/>
            </p:cNvSpPr>
            <p:nvPr/>
          </p:nvSpPr>
          <p:spPr bwMode="auto">
            <a:xfrm>
              <a:off x="0" y="0"/>
              <a:ext cx="758" cy="442"/>
            </a:xfrm>
            <a:prstGeom prst="rect">
              <a:avLst/>
            </a:prstGeom>
            <a:noFill/>
            <a:ln>
              <a:noFill/>
            </a:ln>
            <a:effectLst>
              <a:outerShdw dist="35921" dir="2700000" sy="50000" kx="2205167" algn="bl" rotWithShape="0">
                <a:srgbClr val="C0C0C0">
                  <a:alpha val="7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00FF00"/>
                  </a:solidFill>
                  <a:latin typeface="Times New Roman" panose="02020603050405020304" pitchFamily="18" charset="0"/>
                  <a:ea typeface="隶书" pitchFamily="49" charset="-122"/>
                </a:rPr>
                <a:t>分析</a:t>
              </a:r>
            </a:p>
          </p:txBody>
        </p:sp>
      </p:grpSp>
      <p:sp>
        <p:nvSpPr>
          <p:cNvPr id="19462" name="Text Box 6"/>
          <p:cNvSpPr txBox="1">
            <a:spLocks noChangeArrowheads="1"/>
          </p:cNvSpPr>
          <p:nvPr/>
        </p:nvSpPr>
        <p:spPr bwMode="auto">
          <a:xfrm>
            <a:off x="-33338" y="909638"/>
            <a:ext cx="8683626" cy="701675"/>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en-US" sz="4000" b="1">
                <a:solidFill>
                  <a:srgbClr val="FF00FF"/>
                </a:solidFill>
                <a:latin typeface="Times New Roman" panose="02020603050405020304" pitchFamily="18" charset="0"/>
                <a:ea typeface="楷体_GB2312" panose="02010609030101010101" pitchFamily="49" charset="-122"/>
              </a:rPr>
              <a:t>胜的场数＋负的场数＝总场数</a:t>
            </a:r>
          </a:p>
        </p:txBody>
      </p:sp>
      <p:sp>
        <p:nvSpPr>
          <p:cNvPr id="19463" name="Text Box 7"/>
          <p:cNvSpPr txBox="1">
            <a:spLocks noChangeArrowheads="1"/>
          </p:cNvSpPr>
          <p:nvPr/>
        </p:nvSpPr>
        <p:spPr bwMode="auto">
          <a:xfrm>
            <a:off x="36513" y="1701800"/>
            <a:ext cx="8880475" cy="579438"/>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en-US" sz="3200" b="1">
                <a:solidFill>
                  <a:srgbClr val="FF00FF"/>
                </a:solidFill>
                <a:latin typeface="Times New Roman" panose="02020603050405020304" pitchFamily="18" charset="0"/>
                <a:ea typeface="楷体_GB2312" panose="02010609030101010101" pitchFamily="49" charset="-122"/>
              </a:rPr>
              <a:t>胜的场数的分数＋负的场数的分数＝总分数</a:t>
            </a:r>
          </a:p>
        </p:txBody>
      </p:sp>
      <p:sp>
        <p:nvSpPr>
          <p:cNvPr id="19464" name="Text Box 8"/>
          <p:cNvSpPr txBox="1">
            <a:spLocks noChangeArrowheads="1"/>
          </p:cNvSpPr>
          <p:nvPr/>
        </p:nvSpPr>
        <p:spPr bwMode="auto">
          <a:xfrm>
            <a:off x="1116013" y="2493963"/>
            <a:ext cx="6265862" cy="639762"/>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en-US" sz="3600" b="1">
                <a:solidFill>
                  <a:srgbClr val="0000FF"/>
                </a:solidFill>
                <a:latin typeface="Times New Roman" panose="02020603050405020304" pitchFamily="18" charset="0"/>
                <a:ea typeface="楷体_GB2312" panose="02010609030101010101" pitchFamily="49" charset="-122"/>
              </a:rPr>
              <a:t>设篮球队胜了</a:t>
            </a:r>
            <a:r>
              <a:rPr lang="zh-CN" altLang="zh-CN" sz="3600" b="1">
                <a:solidFill>
                  <a:srgbClr val="0000FF"/>
                </a:solidFill>
                <a:latin typeface="Times New Roman" panose="02020603050405020304" pitchFamily="18" charset="0"/>
                <a:ea typeface="楷体_GB2312" panose="02010609030101010101" pitchFamily="49" charset="-122"/>
              </a:rPr>
              <a:t>x</a:t>
            </a:r>
            <a:r>
              <a:rPr lang="zh-CN" altLang="en-US" sz="3600" b="1">
                <a:solidFill>
                  <a:srgbClr val="0000FF"/>
                </a:solidFill>
                <a:latin typeface="Times New Roman" panose="02020603050405020304" pitchFamily="18" charset="0"/>
                <a:ea typeface="楷体_GB2312" panose="02010609030101010101" pitchFamily="49" charset="-122"/>
              </a:rPr>
              <a:t>场，负了</a:t>
            </a:r>
            <a:r>
              <a:rPr lang="zh-CN" altLang="zh-CN" sz="3600" b="1">
                <a:solidFill>
                  <a:srgbClr val="0000FF"/>
                </a:solidFill>
                <a:latin typeface="Times New Roman" panose="02020603050405020304" pitchFamily="18" charset="0"/>
                <a:ea typeface="楷体_GB2312" panose="02010609030101010101" pitchFamily="49" charset="-122"/>
              </a:rPr>
              <a:t>y</a:t>
            </a:r>
            <a:r>
              <a:rPr lang="zh-CN" altLang="en-US" sz="3600" b="1">
                <a:solidFill>
                  <a:srgbClr val="0000FF"/>
                </a:solidFill>
                <a:latin typeface="Times New Roman" panose="02020603050405020304" pitchFamily="18" charset="0"/>
                <a:ea typeface="楷体_GB2312" panose="02010609030101010101" pitchFamily="49" charset="-122"/>
              </a:rPr>
              <a:t>场</a:t>
            </a:r>
            <a:r>
              <a:rPr lang="zh-CN" altLang="en-US" sz="3600" b="1">
                <a:solidFill>
                  <a:srgbClr val="6666FF"/>
                </a:solidFill>
                <a:latin typeface="Times New Roman" panose="02020603050405020304" pitchFamily="18" charset="0"/>
                <a:ea typeface="楷体_GB2312" panose="02010609030101010101" pitchFamily="49" charset="-122"/>
              </a:rPr>
              <a:t>。</a:t>
            </a:r>
          </a:p>
        </p:txBody>
      </p:sp>
      <p:grpSp>
        <p:nvGrpSpPr>
          <p:cNvPr id="3" name="Group 9"/>
          <p:cNvGrpSpPr/>
          <p:nvPr/>
        </p:nvGrpSpPr>
        <p:grpSpPr bwMode="auto">
          <a:xfrm>
            <a:off x="539750" y="3357563"/>
            <a:ext cx="4826000" cy="2398712"/>
            <a:chOff x="0" y="0"/>
            <a:chExt cx="3039" cy="1511"/>
          </a:xfrm>
        </p:grpSpPr>
        <p:sp>
          <p:nvSpPr>
            <p:cNvPr id="7176" name="Rectangle 10"/>
            <p:cNvSpPr>
              <a:spLocks noChangeArrowheads="1"/>
            </p:cNvSpPr>
            <p:nvPr/>
          </p:nvSpPr>
          <p:spPr bwMode="auto">
            <a:xfrm>
              <a:off x="2177" y="997"/>
              <a:ext cx="86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77" name="Rectangle 11"/>
            <p:cNvSpPr>
              <a:spLocks noChangeArrowheads="1"/>
            </p:cNvSpPr>
            <p:nvPr/>
          </p:nvSpPr>
          <p:spPr bwMode="auto">
            <a:xfrm>
              <a:off x="1542" y="997"/>
              <a:ext cx="635"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78" name="Rectangle 12"/>
            <p:cNvSpPr>
              <a:spLocks noChangeArrowheads="1"/>
            </p:cNvSpPr>
            <p:nvPr/>
          </p:nvSpPr>
          <p:spPr bwMode="auto">
            <a:xfrm>
              <a:off x="862" y="997"/>
              <a:ext cx="680"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79" name="Rectangle 13"/>
            <p:cNvSpPr>
              <a:spLocks noChangeArrowheads="1"/>
            </p:cNvSpPr>
            <p:nvPr/>
          </p:nvSpPr>
          <p:spPr bwMode="auto">
            <a:xfrm>
              <a:off x="0" y="997"/>
              <a:ext cx="86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ea typeface="楷体_GB2312" panose="02010609030101010101" pitchFamily="49" charset="-122"/>
                </a:rPr>
                <a:t>得分</a:t>
              </a:r>
            </a:p>
          </p:txBody>
        </p:sp>
        <p:sp>
          <p:nvSpPr>
            <p:cNvPr id="7180" name="Rectangle 14"/>
            <p:cNvSpPr>
              <a:spLocks noChangeArrowheads="1"/>
            </p:cNvSpPr>
            <p:nvPr/>
          </p:nvSpPr>
          <p:spPr bwMode="auto">
            <a:xfrm>
              <a:off x="2177" y="514"/>
              <a:ext cx="8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zh-CN" sz="4000" b="1">
                  <a:solidFill>
                    <a:srgbClr val="FF0000"/>
                  </a:solidFill>
                  <a:ea typeface="楷体_GB2312" panose="02010609030101010101" pitchFamily="49" charset="-122"/>
                </a:rPr>
                <a:t>22</a:t>
              </a:r>
              <a:endParaRPr lang="en-US" altLang="zh-CN" sz="4000" b="1">
                <a:solidFill>
                  <a:srgbClr val="FF0000"/>
                </a:solidFill>
                <a:ea typeface="楷体_GB2312" panose="02010609030101010101" pitchFamily="49" charset="-122"/>
              </a:endParaRPr>
            </a:p>
          </p:txBody>
        </p:sp>
        <p:sp>
          <p:nvSpPr>
            <p:cNvPr id="7181" name="Rectangle 15"/>
            <p:cNvSpPr>
              <a:spLocks noChangeArrowheads="1"/>
            </p:cNvSpPr>
            <p:nvPr/>
          </p:nvSpPr>
          <p:spPr bwMode="auto">
            <a:xfrm>
              <a:off x="1542" y="514"/>
              <a:ext cx="635"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82" name="Rectangle 16"/>
            <p:cNvSpPr>
              <a:spLocks noChangeArrowheads="1"/>
            </p:cNvSpPr>
            <p:nvPr/>
          </p:nvSpPr>
          <p:spPr bwMode="auto">
            <a:xfrm>
              <a:off x="862" y="514"/>
              <a:ext cx="680"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83" name="Rectangle 17"/>
            <p:cNvSpPr>
              <a:spLocks noChangeArrowheads="1"/>
            </p:cNvSpPr>
            <p:nvPr/>
          </p:nvSpPr>
          <p:spPr bwMode="auto">
            <a:xfrm>
              <a:off x="0" y="514"/>
              <a:ext cx="862"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ea typeface="楷体_GB2312" panose="02010609030101010101" pitchFamily="49" charset="-122"/>
                </a:rPr>
                <a:t>场数</a:t>
              </a:r>
            </a:p>
          </p:txBody>
        </p:sp>
        <p:sp>
          <p:nvSpPr>
            <p:cNvPr id="7184" name="Rectangle 18"/>
            <p:cNvSpPr>
              <a:spLocks noChangeArrowheads="1"/>
            </p:cNvSpPr>
            <p:nvPr/>
          </p:nvSpPr>
          <p:spPr bwMode="auto">
            <a:xfrm>
              <a:off x="2177" y="0"/>
              <a:ext cx="86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ea typeface="楷体_GB2312" panose="02010609030101010101" pitchFamily="49" charset="-122"/>
                </a:rPr>
                <a:t>合计</a:t>
              </a:r>
            </a:p>
          </p:txBody>
        </p:sp>
        <p:sp>
          <p:nvSpPr>
            <p:cNvPr id="7185" name="Rectangle 19"/>
            <p:cNvSpPr>
              <a:spLocks noChangeArrowheads="1"/>
            </p:cNvSpPr>
            <p:nvPr/>
          </p:nvSpPr>
          <p:spPr bwMode="auto">
            <a:xfrm>
              <a:off x="1542" y="0"/>
              <a:ext cx="635"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ea typeface="楷体_GB2312" panose="02010609030101010101" pitchFamily="49" charset="-122"/>
                </a:rPr>
                <a:t>负</a:t>
              </a:r>
            </a:p>
          </p:txBody>
        </p:sp>
        <p:sp>
          <p:nvSpPr>
            <p:cNvPr id="7186" name="Rectangle 20"/>
            <p:cNvSpPr>
              <a:spLocks noChangeArrowheads="1"/>
            </p:cNvSpPr>
            <p:nvPr/>
          </p:nvSpPr>
          <p:spPr bwMode="auto">
            <a:xfrm>
              <a:off x="862" y="0"/>
              <a:ext cx="680"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4000" b="1">
                  <a:solidFill>
                    <a:srgbClr val="FF0000"/>
                  </a:solidFill>
                  <a:ea typeface="楷体_GB2312" panose="02010609030101010101" pitchFamily="49" charset="-122"/>
                </a:rPr>
                <a:t>胜</a:t>
              </a:r>
            </a:p>
          </p:txBody>
        </p:sp>
        <p:sp>
          <p:nvSpPr>
            <p:cNvPr id="7187" name="Rectangle 21"/>
            <p:cNvSpPr>
              <a:spLocks noChangeArrowheads="1"/>
            </p:cNvSpPr>
            <p:nvPr/>
          </p:nvSpPr>
          <p:spPr bwMode="auto">
            <a:xfrm>
              <a:off x="0" y="0"/>
              <a:ext cx="86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zh-CN" sz="4000" b="1">
                <a:solidFill>
                  <a:srgbClr val="FF0000"/>
                </a:solidFill>
                <a:ea typeface="楷体_GB2312" panose="02010609030101010101" pitchFamily="49" charset="-122"/>
              </a:endParaRPr>
            </a:p>
          </p:txBody>
        </p:sp>
        <p:sp>
          <p:nvSpPr>
            <p:cNvPr id="7188" name="Line 22"/>
            <p:cNvSpPr>
              <a:spLocks noChangeShapeType="1"/>
            </p:cNvSpPr>
            <p:nvPr/>
          </p:nvSpPr>
          <p:spPr bwMode="auto">
            <a:xfrm>
              <a:off x="0" y="514"/>
              <a:ext cx="3039" cy="0"/>
            </a:xfrm>
            <a:prstGeom prst="line">
              <a:avLst/>
            </a:prstGeom>
            <a:noFill/>
            <a:ln w="19050">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89" name="Line 23"/>
            <p:cNvSpPr>
              <a:spLocks noChangeShapeType="1"/>
            </p:cNvSpPr>
            <p:nvPr/>
          </p:nvSpPr>
          <p:spPr bwMode="auto">
            <a:xfrm>
              <a:off x="0" y="997"/>
              <a:ext cx="3039" cy="0"/>
            </a:xfrm>
            <a:prstGeom prst="line">
              <a:avLst/>
            </a:prstGeom>
            <a:noFill/>
            <a:ln w="19050">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0" name="Line 24"/>
            <p:cNvSpPr>
              <a:spLocks noChangeShapeType="1"/>
            </p:cNvSpPr>
            <p:nvPr/>
          </p:nvSpPr>
          <p:spPr bwMode="auto">
            <a:xfrm>
              <a:off x="862" y="0"/>
              <a:ext cx="0" cy="1511"/>
            </a:xfrm>
            <a:prstGeom prst="line">
              <a:avLst/>
            </a:prstGeom>
            <a:noFill/>
            <a:ln w="19050">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1" name="Line 25"/>
            <p:cNvSpPr>
              <a:spLocks noChangeShapeType="1"/>
            </p:cNvSpPr>
            <p:nvPr/>
          </p:nvSpPr>
          <p:spPr bwMode="auto">
            <a:xfrm>
              <a:off x="1542" y="0"/>
              <a:ext cx="0" cy="1511"/>
            </a:xfrm>
            <a:prstGeom prst="line">
              <a:avLst/>
            </a:prstGeom>
            <a:noFill/>
            <a:ln w="19050">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2" name="Line 26"/>
            <p:cNvSpPr>
              <a:spLocks noChangeShapeType="1"/>
            </p:cNvSpPr>
            <p:nvPr/>
          </p:nvSpPr>
          <p:spPr bwMode="auto">
            <a:xfrm>
              <a:off x="2177" y="0"/>
              <a:ext cx="0" cy="1511"/>
            </a:xfrm>
            <a:prstGeom prst="line">
              <a:avLst/>
            </a:prstGeom>
            <a:noFill/>
            <a:ln w="19050">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3" name="Line 27"/>
            <p:cNvSpPr>
              <a:spLocks noChangeShapeType="1"/>
            </p:cNvSpPr>
            <p:nvPr/>
          </p:nvSpPr>
          <p:spPr bwMode="auto">
            <a:xfrm>
              <a:off x="0" y="0"/>
              <a:ext cx="3039" cy="0"/>
            </a:xfrm>
            <a:prstGeom prst="line">
              <a:avLst/>
            </a:prstGeom>
            <a:noFill/>
            <a:ln w="38100" cap="sq">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4" name="Line 28"/>
            <p:cNvSpPr>
              <a:spLocks noChangeShapeType="1"/>
            </p:cNvSpPr>
            <p:nvPr/>
          </p:nvSpPr>
          <p:spPr bwMode="auto">
            <a:xfrm>
              <a:off x="0" y="0"/>
              <a:ext cx="0" cy="1511"/>
            </a:xfrm>
            <a:prstGeom prst="line">
              <a:avLst/>
            </a:prstGeom>
            <a:noFill/>
            <a:ln w="38100" cap="sq">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5" name="Line 29"/>
            <p:cNvSpPr>
              <a:spLocks noChangeShapeType="1"/>
            </p:cNvSpPr>
            <p:nvPr/>
          </p:nvSpPr>
          <p:spPr bwMode="auto">
            <a:xfrm>
              <a:off x="3039" y="0"/>
              <a:ext cx="0" cy="1511"/>
            </a:xfrm>
            <a:prstGeom prst="line">
              <a:avLst/>
            </a:prstGeom>
            <a:noFill/>
            <a:ln w="38100" cap="sq">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96" name="Line 30"/>
            <p:cNvSpPr>
              <a:spLocks noChangeShapeType="1"/>
            </p:cNvSpPr>
            <p:nvPr/>
          </p:nvSpPr>
          <p:spPr bwMode="auto">
            <a:xfrm>
              <a:off x="0" y="1511"/>
              <a:ext cx="3039" cy="0"/>
            </a:xfrm>
            <a:prstGeom prst="line">
              <a:avLst/>
            </a:prstGeom>
            <a:noFill/>
            <a:ln w="38100" cap="sq">
              <a:solidFill>
                <a:srgbClr val="CC33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9487" name="Text Box 31"/>
          <p:cNvSpPr txBox="1">
            <a:spLocks noChangeArrowheads="1"/>
          </p:cNvSpPr>
          <p:nvPr/>
        </p:nvSpPr>
        <p:spPr bwMode="auto">
          <a:xfrm>
            <a:off x="2268538" y="4221163"/>
            <a:ext cx="4619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4400" b="1">
                <a:solidFill>
                  <a:srgbClr val="0000FF"/>
                </a:solidFill>
                <a:latin typeface="宋体" panose="02010600030101010101" pitchFamily="2" charset="-122"/>
              </a:rPr>
              <a:t>x</a:t>
            </a:r>
            <a:endParaRPr lang="en-US" altLang="zh-CN" sz="4400" b="1">
              <a:solidFill>
                <a:srgbClr val="0000FF"/>
              </a:solidFill>
              <a:latin typeface="宋体" panose="02010600030101010101" pitchFamily="2" charset="-122"/>
            </a:endParaRPr>
          </a:p>
        </p:txBody>
      </p:sp>
      <p:sp>
        <p:nvSpPr>
          <p:cNvPr id="19488" name="Text Box 32"/>
          <p:cNvSpPr txBox="1">
            <a:spLocks noChangeArrowheads="1"/>
          </p:cNvSpPr>
          <p:nvPr/>
        </p:nvSpPr>
        <p:spPr bwMode="auto">
          <a:xfrm>
            <a:off x="3276600" y="4149725"/>
            <a:ext cx="15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4000" b="1">
                <a:solidFill>
                  <a:srgbClr val="0000FF"/>
                </a:solidFill>
              </a:rPr>
              <a:t>y</a:t>
            </a:r>
            <a:endParaRPr lang="en-US" altLang="zh-CN" sz="4000" b="1">
              <a:solidFill>
                <a:srgbClr val="0000FF"/>
              </a:solidFill>
            </a:endParaRPr>
          </a:p>
        </p:txBody>
      </p:sp>
      <p:sp>
        <p:nvSpPr>
          <p:cNvPr id="19489" name="Text Box 33"/>
          <p:cNvSpPr txBox="1">
            <a:spLocks noChangeArrowheads="1"/>
          </p:cNvSpPr>
          <p:nvPr/>
        </p:nvSpPr>
        <p:spPr bwMode="auto">
          <a:xfrm>
            <a:off x="2124075" y="5013325"/>
            <a:ext cx="7191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4000" b="1">
                <a:solidFill>
                  <a:srgbClr val="0000FF"/>
                </a:solidFill>
              </a:rPr>
              <a:t>2x</a:t>
            </a:r>
            <a:endParaRPr lang="en-US" altLang="zh-CN" sz="4000" b="1">
              <a:solidFill>
                <a:srgbClr val="0000FF"/>
              </a:solidFill>
            </a:endParaRPr>
          </a:p>
        </p:txBody>
      </p:sp>
      <p:sp>
        <p:nvSpPr>
          <p:cNvPr id="19490" name="Text Box 34"/>
          <p:cNvSpPr txBox="1">
            <a:spLocks noChangeArrowheads="1"/>
          </p:cNvSpPr>
          <p:nvPr/>
        </p:nvSpPr>
        <p:spPr bwMode="auto">
          <a:xfrm>
            <a:off x="3421063" y="4870450"/>
            <a:ext cx="153987"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4000" b="1">
                <a:solidFill>
                  <a:srgbClr val="0000FF"/>
                </a:solidFill>
              </a:rPr>
              <a:t>y</a:t>
            </a:r>
            <a:endParaRPr lang="en-US" altLang="zh-CN" sz="4000" b="1">
              <a:solidFill>
                <a:srgbClr val="0000FF"/>
              </a:solidFill>
            </a:endParaRPr>
          </a:p>
        </p:txBody>
      </p:sp>
      <p:sp>
        <p:nvSpPr>
          <p:cNvPr id="19491" name="Text Box 35"/>
          <p:cNvSpPr txBox="1">
            <a:spLocks noChangeArrowheads="1"/>
          </p:cNvSpPr>
          <p:nvPr/>
        </p:nvSpPr>
        <p:spPr bwMode="auto">
          <a:xfrm>
            <a:off x="4284663" y="5013325"/>
            <a:ext cx="7477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zh-CN" sz="4000" b="1">
                <a:solidFill>
                  <a:srgbClr val="FF3300"/>
                </a:solidFill>
              </a:rPr>
              <a:t>40</a:t>
            </a:r>
            <a:endParaRPr lang="en-US" altLang="zh-CN" sz="4000" b="1">
              <a:solidFill>
                <a:srgbClr val="FF3300"/>
              </a:solidFill>
            </a:endParaRPr>
          </a:p>
        </p:txBody>
      </p:sp>
      <p:sp>
        <p:nvSpPr>
          <p:cNvPr id="19493" name="Text Box 37"/>
          <p:cNvSpPr txBox="1">
            <a:spLocks noChangeArrowheads="1"/>
          </p:cNvSpPr>
          <p:nvPr/>
        </p:nvSpPr>
        <p:spPr bwMode="auto">
          <a:xfrm>
            <a:off x="5653088" y="4221163"/>
            <a:ext cx="2957512" cy="823912"/>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zh-CN" sz="4800" b="1">
                <a:solidFill>
                  <a:srgbClr val="FF0000"/>
                </a:solidFill>
                <a:latin typeface="Times New Roman" panose="02020603050405020304" pitchFamily="18" charset="0"/>
              </a:rPr>
              <a:t>2x</a:t>
            </a:r>
            <a:r>
              <a:rPr lang="zh-CN" altLang="en-US" sz="4800" b="1">
                <a:solidFill>
                  <a:srgbClr val="FF0000"/>
                </a:solidFill>
                <a:latin typeface="Times New Roman" panose="02020603050405020304" pitchFamily="18" charset="0"/>
              </a:rPr>
              <a:t>＋</a:t>
            </a:r>
            <a:r>
              <a:rPr lang="zh-CN" altLang="zh-CN" sz="4800" b="1">
                <a:solidFill>
                  <a:srgbClr val="FF0000"/>
                </a:solidFill>
                <a:latin typeface="Times New Roman" panose="02020603050405020304" pitchFamily="18" charset="0"/>
              </a:rPr>
              <a:t>y=40</a:t>
            </a:r>
            <a:endParaRPr lang="en-US" altLang="zh-CN" sz="4800" b="1">
              <a:solidFill>
                <a:srgbClr val="FF0000"/>
              </a:solidFill>
              <a:latin typeface="Times New Roman" panose="02020603050405020304" pitchFamily="18" charset="0"/>
            </a:endParaRPr>
          </a:p>
        </p:txBody>
      </p:sp>
      <p:sp>
        <p:nvSpPr>
          <p:cNvPr id="19494" name="Text Box 38"/>
          <p:cNvSpPr txBox="1">
            <a:spLocks noChangeArrowheads="1"/>
          </p:cNvSpPr>
          <p:nvPr/>
        </p:nvSpPr>
        <p:spPr bwMode="auto">
          <a:xfrm>
            <a:off x="5943600" y="3429000"/>
            <a:ext cx="2419350" cy="823913"/>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zh-CN" sz="4800" b="1">
                <a:solidFill>
                  <a:srgbClr val="FF0000"/>
                </a:solidFill>
                <a:latin typeface="Times New Roman" panose="02020603050405020304" pitchFamily="18" charset="0"/>
              </a:rPr>
              <a:t>x</a:t>
            </a:r>
            <a:r>
              <a:rPr lang="zh-CN" altLang="en-US" sz="4800" b="1">
                <a:solidFill>
                  <a:srgbClr val="FF0000"/>
                </a:solidFill>
                <a:latin typeface="Times New Roman" panose="02020603050405020304" pitchFamily="18" charset="0"/>
              </a:rPr>
              <a:t>＋</a:t>
            </a:r>
            <a:r>
              <a:rPr lang="zh-CN" altLang="zh-CN" sz="4800" b="1">
                <a:solidFill>
                  <a:srgbClr val="FF0000"/>
                </a:solidFill>
                <a:latin typeface="Times New Roman" panose="02020603050405020304" pitchFamily="18" charset="0"/>
              </a:rPr>
              <a:t>y=22</a:t>
            </a:r>
            <a:endParaRPr lang="en-US" altLang="zh-CN" sz="4800" b="1">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3723049576"/>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Pct val="10000"/>
                                  </p:iterate>
                                  <p:childTnLst>
                                    <p:set>
                                      <p:cBhvr>
                                        <p:cTn id="6" dur="indefinite" fill="hold">
                                          <p:stCondLst>
                                            <p:cond delay="0"/>
                                          </p:stCondLst>
                                        </p:cTn>
                                        <p:tgtEl>
                                          <p:spTgt spid="194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indefinite"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indefinite" fill="hold">
                                          <p:stCondLst>
                                            <p:cond delay="0"/>
                                          </p:stCondLst>
                                        </p:cTn>
                                        <p:tgtEl>
                                          <p:spTgt spid="19487">
                                            <p:txEl>
                                              <p:pRg st="0" end="0"/>
                                            </p:txEl>
                                          </p:spTgt>
                                        </p:tgtEl>
                                        <p:attrNameLst>
                                          <p:attrName>style.visibility</p:attrName>
                                        </p:attrNameLst>
                                      </p:cBhvr>
                                      <p:to>
                                        <p:strVal val="visible"/>
                                      </p:to>
                                    </p:set>
                                    <p:anim calcmode="lin" valueType="num">
                                      <p:cBhvr additive="base">
                                        <p:cTn id="15" dur="500" fill="hold"/>
                                        <p:tgtEl>
                                          <p:spTgt spid="1948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4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indefinite" fill="hold">
                                          <p:stCondLst>
                                            <p:cond delay="0"/>
                                          </p:stCondLst>
                                        </p:cTn>
                                        <p:tgtEl>
                                          <p:spTgt spid="19488"/>
                                        </p:tgtEl>
                                        <p:attrNameLst>
                                          <p:attrName>style.visibility</p:attrName>
                                        </p:attrNameLst>
                                      </p:cBhvr>
                                      <p:to>
                                        <p:strVal val="visible"/>
                                      </p:to>
                                    </p:set>
                                    <p:anim calcmode="lin" valueType="num">
                                      <p:cBhvr additive="base">
                                        <p:cTn id="21" dur="500" fill="hold"/>
                                        <p:tgtEl>
                                          <p:spTgt spid="19488"/>
                                        </p:tgtEl>
                                        <p:attrNameLst>
                                          <p:attrName>ppt_x</p:attrName>
                                        </p:attrNameLst>
                                      </p:cBhvr>
                                      <p:tavLst>
                                        <p:tav tm="0">
                                          <p:val>
                                            <p:strVal val="#ppt_x"/>
                                          </p:val>
                                        </p:tav>
                                        <p:tav tm="100000">
                                          <p:val>
                                            <p:strVal val="#ppt_x"/>
                                          </p:val>
                                        </p:tav>
                                      </p:tavLst>
                                    </p:anim>
                                    <p:anim calcmode="lin" valueType="num">
                                      <p:cBhvr additive="base">
                                        <p:cTn id="22" dur="500" fill="hold"/>
                                        <p:tgtEl>
                                          <p:spTgt spid="1948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indefinite" fill="hold">
                                          <p:stCondLst>
                                            <p:cond delay="0"/>
                                          </p:stCondLst>
                                        </p:cTn>
                                        <p:tgtEl>
                                          <p:spTgt spid="19489"/>
                                        </p:tgtEl>
                                        <p:attrNameLst>
                                          <p:attrName>style.visibility</p:attrName>
                                        </p:attrNameLst>
                                      </p:cBhvr>
                                      <p:to>
                                        <p:strVal val="visible"/>
                                      </p:to>
                                    </p:set>
                                    <p:anim calcmode="lin" valueType="num">
                                      <p:cBhvr additive="base">
                                        <p:cTn id="27" dur="500" fill="hold"/>
                                        <p:tgtEl>
                                          <p:spTgt spid="19489"/>
                                        </p:tgtEl>
                                        <p:attrNameLst>
                                          <p:attrName>ppt_x</p:attrName>
                                        </p:attrNameLst>
                                      </p:cBhvr>
                                      <p:tavLst>
                                        <p:tav tm="0">
                                          <p:val>
                                            <p:strVal val="#ppt_x"/>
                                          </p:val>
                                        </p:tav>
                                        <p:tav tm="100000">
                                          <p:val>
                                            <p:strVal val="#ppt_x"/>
                                          </p:val>
                                        </p:tav>
                                      </p:tavLst>
                                    </p:anim>
                                    <p:anim calcmode="lin" valueType="num">
                                      <p:cBhvr additive="base">
                                        <p:cTn id="28" dur="500" fill="hold"/>
                                        <p:tgtEl>
                                          <p:spTgt spid="1948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indefinite" fill="hold">
                                          <p:stCondLst>
                                            <p:cond delay="0"/>
                                          </p:stCondLst>
                                        </p:cTn>
                                        <p:tgtEl>
                                          <p:spTgt spid="19490"/>
                                        </p:tgtEl>
                                        <p:attrNameLst>
                                          <p:attrName>style.visibility</p:attrName>
                                        </p:attrNameLst>
                                      </p:cBhvr>
                                      <p:to>
                                        <p:strVal val="visible"/>
                                      </p:to>
                                    </p:set>
                                    <p:anim calcmode="lin" valueType="num">
                                      <p:cBhvr additive="base">
                                        <p:cTn id="33" dur="500" fill="hold"/>
                                        <p:tgtEl>
                                          <p:spTgt spid="19490"/>
                                        </p:tgtEl>
                                        <p:attrNameLst>
                                          <p:attrName>ppt_x</p:attrName>
                                        </p:attrNameLst>
                                      </p:cBhvr>
                                      <p:tavLst>
                                        <p:tav tm="0">
                                          <p:val>
                                            <p:strVal val="#ppt_x"/>
                                          </p:val>
                                        </p:tav>
                                        <p:tav tm="100000">
                                          <p:val>
                                            <p:strVal val="#ppt_x"/>
                                          </p:val>
                                        </p:tav>
                                      </p:tavLst>
                                    </p:anim>
                                    <p:anim calcmode="lin" valueType="num">
                                      <p:cBhvr additive="base">
                                        <p:cTn id="34" dur="500" fill="hold"/>
                                        <p:tgtEl>
                                          <p:spTgt spid="1949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indefinite" fill="hold">
                                          <p:stCondLst>
                                            <p:cond delay="0"/>
                                          </p:stCondLst>
                                        </p:cTn>
                                        <p:tgtEl>
                                          <p:spTgt spid="19491"/>
                                        </p:tgtEl>
                                        <p:attrNameLst>
                                          <p:attrName>style.visibility</p:attrName>
                                        </p:attrNameLst>
                                      </p:cBhvr>
                                      <p:to>
                                        <p:strVal val="visible"/>
                                      </p:to>
                                    </p:set>
                                    <p:anim calcmode="lin" valueType="num">
                                      <p:cBhvr additive="base">
                                        <p:cTn id="39" dur="500" fill="hold"/>
                                        <p:tgtEl>
                                          <p:spTgt spid="19491"/>
                                        </p:tgtEl>
                                        <p:attrNameLst>
                                          <p:attrName>ppt_x</p:attrName>
                                        </p:attrNameLst>
                                      </p:cBhvr>
                                      <p:tavLst>
                                        <p:tav tm="0">
                                          <p:val>
                                            <p:strVal val="#ppt_x"/>
                                          </p:val>
                                        </p:tav>
                                        <p:tav tm="100000">
                                          <p:val>
                                            <p:strVal val="#ppt_x"/>
                                          </p:val>
                                        </p:tav>
                                      </p:tavLst>
                                    </p:anim>
                                    <p:anim calcmode="lin" valueType="num">
                                      <p:cBhvr additive="base">
                                        <p:cTn id="40" dur="500" fill="hold"/>
                                        <p:tgtEl>
                                          <p:spTgt spid="1949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462"/>
                                        </p:tgtEl>
                                        <p:attrNameLst>
                                          <p:attrName>style.visibility</p:attrName>
                                        </p:attrNameLst>
                                      </p:cBhvr>
                                      <p:to>
                                        <p:strVal val="visible"/>
                                      </p:to>
                                    </p:set>
                                    <p:anim calcmode="lin" valueType="num">
                                      <p:cBhvr additive="base">
                                        <p:cTn id="45" dur="500" fill="hold"/>
                                        <p:tgtEl>
                                          <p:spTgt spid="19462"/>
                                        </p:tgtEl>
                                        <p:attrNameLst>
                                          <p:attrName>ppt_x</p:attrName>
                                        </p:attrNameLst>
                                      </p:cBhvr>
                                      <p:tavLst>
                                        <p:tav tm="0">
                                          <p:val>
                                            <p:strVal val="#ppt_x"/>
                                          </p:val>
                                        </p:tav>
                                        <p:tav tm="100000">
                                          <p:val>
                                            <p:strVal val="#ppt_x"/>
                                          </p:val>
                                        </p:tav>
                                      </p:tavLst>
                                    </p:anim>
                                    <p:anim calcmode="lin" valueType="num">
                                      <p:cBhvr additive="base">
                                        <p:cTn id="46"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9494"/>
                                        </p:tgtEl>
                                        <p:attrNameLst>
                                          <p:attrName>style.visibility</p:attrName>
                                        </p:attrNameLst>
                                      </p:cBhvr>
                                      <p:to>
                                        <p:strVal val="visible"/>
                                      </p:to>
                                    </p:set>
                                    <p:anim calcmode="lin" valueType="num">
                                      <p:cBhvr additive="base">
                                        <p:cTn id="51" dur="500" fill="hold"/>
                                        <p:tgtEl>
                                          <p:spTgt spid="19494"/>
                                        </p:tgtEl>
                                        <p:attrNameLst>
                                          <p:attrName>ppt_x</p:attrName>
                                        </p:attrNameLst>
                                      </p:cBhvr>
                                      <p:tavLst>
                                        <p:tav tm="0">
                                          <p:val>
                                            <p:strVal val="#ppt_x"/>
                                          </p:val>
                                        </p:tav>
                                        <p:tav tm="100000">
                                          <p:val>
                                            <p:strVal val="#ppt_x"/>
                                          </p:val>
                                        </p:tav>
                                      </p:tavLst>
                                    </p:anim>
                                    <p:anim calcmode="lin" valueType="num">
                                      <p:cBhvr additive="base">
                                        <p:cTn id="52" dur="500" fill="hold"/>
                                        <p:tgtEl>
                                          <p:spTgt spid="1949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Pct val="10000"/>
                                  </p:iterate>
                                  <p:childTnLst>
                                    <p:set>
                                      <p:cBhvr>
                                        <p:cTn id="56" dur="indefinite" fill="hold">
                                          <p:stCondLst>
                                            <p:cond delay="0"/>
                                          </p:stCondLst>
                                        </p:cTn>
                                        <p:tgtEl>
                                          <p:spTgt spid="194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indefinite" fill="hold">
                                          <p:stCondLst>
                                            <p:cond delay="0"/>
                                          </p:stCondLst>
                                        </p:cTn>
                                        <p:tgtEl>
                                          <p:spTgt spid="19493"/>
                                        </p:tgtEl>
                                        <p:attrNameLst>
                                          <p:attrName>style.visibility</p:attrName>
                                        </p:attrNameLst>
                                      </p:cBhvr>
                                      <p:to>
                                        <p:strVal val="visible"/>
                                      </p:to>
                                    </p:set>
                                    <p:anim calcmode="lin" valueType="num">
                                      <p:cBhvr additive="base">
                                        <p:cTn id="61" dur="500" fill="hold"/>
                                        <p:tgtEl>
                                          <p:spTgt spid="19493"/>
                                        </p:tgtEl>
                                        <p:attrNameLst>
                                          <p:attrName>ppt_x</p:attrName>
                                        </p:attrNameLst>
                                      </p:cBhvr>
                                      <p:tavLst>
                                        <p:tav tm="0">
                                          <p:val>
                                            <p:strVal val="1+#ppt_w/2"/>
                                          </p:val>
                                        </p:tav>
                                        <p:tav tm="100000">
                                          <p:val>
                                            <p:strVal val="#ppt_x"/>
                                          </p:val>
                                        </p:tav>
                                      </p:tavLst>
                                    </p:anim>
                                    <p:anim calcmode="lin" valueType="num">
                                      <p:cBhvr additive="base">
                                        <p:cTn id="62" dur="500" fill="hold"/>
                                        <p:tgtEl>
                                          <p:spTgt spid="194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P spid="19463" grpId="0" animBg="1"/>
      <p:bldP spid="19464" grpId="0" animBg="1"/>
      <p:bldP spid="19493" grpId="0" animBg="1"/>
      <p:bldP spid="194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609600" y="1601788"/>
            <a:ext cx="84582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1</a:t>
            </a:r>
            <a:r>
              <a:rPr kumimoji="1" lang="zh-CN" altLang="en-US" sz="2400" b="1">
                <a:solidFill>
                  <a:prstClr val="black"/>
                </a:solidFill>
                <a:latin typeface="Times New Roman" panose="02020603050405020304" pitchFamily="18" charset="0"/>
              </a:rPr>
              <a:t>、指出                                              三对数值分别是下面哪一</a:t>
            </a:r>
          </a:p>
          <a:p>
            <a:pPr>
              <a:spcBef>
                <a:spcPct val="50000"/>
              </a:spcBef>
            </a:pPr>
            <a:r>
              <a:rPr kumimoji="1" lang="zh-CN" altLang="en-US" sz="2400" b="1">
                <a:solidFill>
                  <a:prstClr val="black"/>
                </a:solidFill>
                <a:latin typeface="Times New Roman" panose="02020603050405020304" pitchFamily="18" charset="0"/>
              </a:rPr>
              <a:t>个方程组的解</a:t>
            </a:r>
            <a:r>
              <a:rPr kumimoji="1" lang="en-US" altLang="zh-CN" sz="2400" b="1">
                <a:solidFill>
                  <a:prstClr val="black"/>
                </a:solidFill>
                <a:latin typeface="Times New Roman" panose="02020603050405020304" pitchFamily="18" charset="0"/>
              </a:rPr>
              <a:t>.</a:t>
            </a:r>
          </a:p>
        </p:txBody>
      </p:sp>
      <p:grpSp>
        <p:nvGrpSpPr>
          <p:cNvPr id="6147" name="Group 3"/>
          <p:cNvGrpSpPr/>
          <p:nvPr/>
        </p:nvGrpSpPr>
        <p:grpSpPr bwMode="auto">
          <a:xfrm>
            <a:off x="1908175" y="1196975"/>
            <a:ext cx="1871663" cy="1004888"/>
            <a:chOff x="1152" y="3552"/>
            <a:chExt cx="708" cy="633"/>
          </a:xfrm>
        </p:grpSpPr>
        <p:sp>
          <p:nvSpPr>
            <p:cNvPr id="6148" name="AutoShape 4"/>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49" name="Text Box 5"/>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x =1</a:t>
              </a:r>
              <a:r>
                <a:rPr kumimoji="1" lang="zh-CN" altLang="en-US" sz="2400" b="1">
                  <a:solidFill>
                    <a:prstClr val="black"/>
                  </a:solidFill>
                  <a:latin typeface="Times New Roman" panose="02020603050405020304" pitchFamily="18" charset="0"/>
                </a:rPr>
                <a:t>，</a:t>
              </a:r>
            </a:p>
            <a:p>
              <a:pPr>
                <a:spcBef>
                  <a:spcPct val="50000"/>
                </a:spcBef>
              </a:pPr>
              <a:r>
                <a:rPr kumimoji="1" lang="en-US" altLang="zh-CN" sz="2400" b="1">
                  <a:solidFill>
                    <a:prstClr val="black"/>
                  </a:solidFill>
                  <a:latin typeface="Times New Roman" panose="02020603050405020304" pitchFamily="18" charset="0"/>
                </a:rPr>
                <a:t>y = 2</a:t>
              </a:r>
              <a:r>
                <a:rPr kumimoji="1" lang="zh-CN" altLang="en-US" sz="2400" b="1">
                  <a:solidFill>
                    <a:prstClr val="black"/>
                  </a:solidFill>
                  <a:latin typeface="Times New Roman" panose="02020603050405020304" pitchFamily="18" charset="0"/>
                </a:rPr>
                <a:t>，</a:t>
              </a:r>
            </a:p>
          </p:txBody>
        </p:sp>
      </p:grpSp>
      <p:grpSp>
        <p:nvGrpSpPr>
          <p:cNvPr id="6150" name="Group 6"/>
          <p:cNvGrpSpPr/>
          <p:nvPr/>
        </p:nvGrpSpPr>
        <p:grpSpPr bwMode="auto">
          <a:xfrm>
            <a:off x="2867025" y="1154113"/>
            <a:ext cx="1728788" cy="1004887"/>
            <a:chOff x="1152" y="3552"/>
            <a:chExt cx="708" cy="633"/>
          </a:xfrm>
        </p:grpSpPr>
        <p:sp>
          <p:nvSpPr>
            <p:cNvPr id="6151" name="AutoShape 7"/>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52" name="Text Box 8"/>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x = 2</a:t>
              </a:r>
              <a:r>
                <a:rPr kumimoji="1" lang="zh-CN" altLang="en-US" sz="2400" b="1">
                  <a:solidFill>
                    <a:prstClr val="black"/>
                  </a:solidFill>
                  <a:latin typeface="Times New Roman" panose="02020603050405020304" pitchFamily="18" charset="0"/>
                </a:rPr>
                <a:t>，</a:t>
              </a:r>
            </a:p>
            <a:p>
              <a:pPr>
                <a:spcBef>
                  <a:spcPct val="50000"/>
                </a:spcBef>
              </a:pPr>
              <a:r>
                <a:rPr kumimoji="1" lang="en-US" altLang="zh-CN" sz="2400" b="1">
                  <a:solidFill>
                    <a:prstClr val="black"/>
                  </a:solidFill>
                  <a:latin typeface="Times New Roman" panose="02020603050405020304" pitchFamily="18" charset="0"/>
                </a:rPr>
                <a:t>y =  -2</a:t>
              </a:r>
              <a:r>
                <a:rPr kumimoji="1" lang="zh-CN" altLang="en-US" sz="2400" b="1">
                  <a:solidFill>
                    <a:prstClr val="black"/>
                  </a:solidFill>
                  <a:latin typeface="Times New Roman" panose="02020603050405020304" pitchFamily="18" charset="0"/>
                </a:rPr>
                <a:t>，</a:t>
              </a:r>
            </a:p>
          </p:txBody>
        </p:sp>
      </p:grpSp>
      <p:grpSp>
        <p:nvGrpSpPr>
          <p:cNvPr id="6153" name="Group 9"/>
          <p:cNvGrpSpPr/>
          <p:nvPr/>
        </p:nvGrpSpPr>
        <p:grpSpPr bwMode="auto">
          <a:xfrm>
            <a:off x="4140200" y="1125538"/>
            <a:ext cx="2090738" cy="1004887"/>
            <a:chOff x="1152" y="3552"/>
            <a:chExt cx="708" cy="633"/>
          </a:xfrm>
        </p:grpSpPr>
        <p:sp>
          <p:nvSpPr>
            <p:cNvPr id="6154" name="AutoShape 10"/>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55" name="Text Box 11"/>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x = -1</a:t>
              </a:r>
              <a:r>
                <a:rPr kumimoji="1" lang="zh-CN" altLang="en-US" sz="2400" b="1">
                  <a:solidFill>
                    <a:prstClr val="black"/>
                  </a:solidFill>
                  <a:latin typeface="Times New Roman" panose="02020603050405020304" pitchFamily="18" charset="0"/>
                </a:rPr>
                <a:t>，</a:t>
              </a:r>
            </a:p>
            <a:p>
              <a:pPr>
                <a:spcBef>
                  <a:spcPct val="50000"/>
                </a:spcBef>
              </a:pPr>
              <a:r>
                <a:rPr kumimoji="1" lang="en-US" altLang="zh-CN" sz="2400" b="1">
                  <a:solidFill>
                    <a:prstClr val="black"/>
                  </a:solidFill>
                  <a:latin typeface="Times New Roman" panose="02020603050405020304" pitchFamily="18" charset="0"/>
                </a:rPr>
                <a:t>y = 2</a:t>
              </a:r>
              <a:r>
                <a:rPr kumimoji="1" lang="zh-CN" altLang="en-US" sz="2400" b="1">
                  <a:solidFill>
                    <a:prstClr val="black"/>
                  </a:solidFill>
                  <a:latin typeface="Times New Roman" panose="02020603050405020304" pitchFamily="18" charset="0"/>
                </a:rPr>
                <a:t>，</a:t>
              </a:r>
            </a:p>
          </p:txBody>
        </p:sp>
      </p:grpSp>
      <p:sp>
        <p:nvSpPr>
          <p:cNvPr id="6156" name="Text Box 12"/>
          <p:cNvSpPr txBox="1">
            <a:spLocks noChangeArrowheads="1"/>
          </p:cNvSpPr>
          <p:nvPr/>
        </p:nvSpPr>
        <p:spPr bwMode="auto">
          <a:xfrm>
            <a:off x="838200" y="2957513"/>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①                               ②                                ③</a:t>
            </a:r>
          </a:p>
        </p:txBody>
      </p:sp>
      <p:grpSp>
        <p:nvGrpSpPr>
          <p:cNvPr id="6157" name="Group 13"/>
          <p:cNvGrpSpPr/>
          <p:nvPr/>
        </p:nvGrpSpPr>
        <p:grpSpPr bwMode="auto">
          <a:xfrm>
            <a:off x="990600" y="2652713"/>
            <a:ext cx="2514600" cy="838200"/>
            <a:chOff x="2160" y="3177"/>
            <a:chExt cx="1584" cy="528"/>
          </a:xfrm>
        </p:grpSpPr>
        <p:sp>
          <p:nvSpPr>
            <p:cNvPr id="6158" name="Text Box 14"/>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y + 2x = 0</a:t>
              </a:r>
            </a:p>
          </p:txBody>
        </p:sp>
        <p:sp>
          <p:nvSpPr>
            <p:cNvPr id="6159" name="Text Box 15"/>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x + 2y = 3</a:t>
              </a:r>
            </a:p>
          </p:txBody>
        </p:sp>
        <p:sp>
          <p:nvSpPr>
            <p:cNvPr id="6160" name="AutoShape 16"/>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grpSp>
        <p:nvGrpSpPr>
          <p:cNvPr id="6161" name="Group 17"/>
          <p:cNvGrpSpPr/>
          <p:nvPr/>
        </p:nvGrpSpPr>
        <p:grpSpPr bwMode="auto">
          <a:xfrm>
            <a:off x="3657600" y="2652713"/>
            <a:ext cx="2514600" cy="838200"/>
            <a:chOff x="2160" y="3177"/>
            <a:chExt cx="1584" cy="528"/>
          </a:xfrm>
        </p:grpSpPr>
        <p:sp>
          <p:nvSpPr>
            <p:cNvPr id="6162" name="Text Box 18"/>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x – y = 4</a:t>
              </a:r>
            </a:p>
          </p:txBody>
        </p:sp>
        <p:sp>
          <p:nvSpPr>
            <p:cNvPr id="6163" name="Text Box 19"/>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x + y = 0</a:t>
              </a:r>
            </a:p>
          </p:txBody>
        </p:sp>
        <p:sp>
          <p:nvSpPr>
            <p:cNvPr id="6164" name="AutoShape 20"/>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grpSp>
        <p:nvGrpSpPr>
          <p:cNvPr id="6165" name="Group 21"/>
          <p:cNvGrpSpPr/>
          <p:nvPr/>
        </p:nvGrpSpPr>
        <p:grpSpPr bwMode="auto">
          <a:xfrm>
            <a:off x="6477000" y="2652713"/>
            <a:ext cx="2514600" cy="838200"/>
            <a:chOff x="2160" y="3177"/>
            <a:chExt cx="1584" cy="528"/>
          </a:xfrm>
        </p:grpSpPr>
        <p:sp>
          <p:nvSpPr>
            <p:cNvPr id="6166" name="Text Box 22"/>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y = 2x</a:t>
              </a:r>
            </a:p>
          </p:txBody>
        </p:sp>
        <p:sp>
          <p:nvSpPr>
            <p:cNvPr id="6167" name="Text Box 23"/>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prstClr val="black"/>
                  </a:solidFill>
                  <a:latin typeface="Times New Roman" panose="02020603050405020304" pitchFamily="18" charset="0"/>
                </a:rPr>
                <a:t>x + y = 3</a:t>
              </a:r>
            </a:p>
          </p:txBody>
        </p:sp>
        <p:sp>
          <p:nvSpPr>
            <p:cNvPr id="6168" name="AutoShape 24"/>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6169" name="Text Box 25"/>
          <p:cNvSpPr txBox="1">
            <a:spLocks noChangeArrowheads="1"/>
          </p:cNvSpPr>
          <p:nvPr/>
        </p:nvSpPr>
        <p:spPr bwMode="auto">
          <a:xfrm>
            <a:off x="304800" y="3567113"/>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prstClr val="black"/>
                </a:solidFill>
                <a:latin typeface="Times New Roman" panose="02020603050405020304" pitchFamily="18" charset="0"/>
              </a:rPr>
              <a:t>解：</a:t>
            </a:r>
          </a:p>
        </p:txBody>
      </p:sp>
      <p:sp>
        <p:nvSpPr>
          <p:cNvPr id="6170" name="Text Box 26"/>
          <p:cNvSpPr txBox="1">
            <a:spLocks noChangeArrowheads="1"/>
          </p:cNvSpPr>
          <p:nvPr/>
        </p:nvSpPr>
        <p:spPr bwMode="auto">
          <a:xfrm>
            <a:off x="762000" y="4024313"/>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①</a:t>
            </a:r>
            <a:r>
              <a:rPr kumimoji="1" lang="zh-CN" altLang="en-US" sz="2400" b="1">
                <a:solidFill>
                  <a:prstClr val="black"/>
                </a:solidFill>
                <a:latin typeface="Times New Roman" panose="02020603050405020304" pitchFamily="18" charset="0"/>
              </a:rPr>
              <a:t>（                  ）是方程组（                                 ）的解；</a:t>
            </a:r>
          </a:p>
        </p:txBody>
      </p:sp>
      <p:sp>
        <p:nvSpPr>
          <p:cNvPr id="6171" name="Text Box 27"/>
          <p:cNvSpPr txBox="1">
            <a:spLocks noChangeArrowheads="1"/>
          </p:cNvSpPr>
          <p:nvPr/>
        </p:nvSpPr>
        <p:spPr bwMode="auto">
          <a:xfrm>
            <a:off x="762000" y="4938713"/>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②</a:t>
            </a:r>
            <a:r>
              <a:rPr kumimoji="1" lang="zh-CN" altLang="en-US" sz="2400" b="1">
                <a:solidFill>
                  <a:prstClr val="black"/>
                </a:solidFill>
                <a:latin typeface="Times New Roman" panose="02020603050405020304" pitchFamily="18" charset="0"/>
              </a:rPr>
              <a:t>（                   ）是方程组（                                 ）的解；</a:t>
            </a:r>
          </a:p>
        </p:txBody>
      </p:sp>
      <p:sp>
        <p:nvSpPr>
          <p:cNvPr id="6172" name="Text Box 28"/>
          <p:cNvSpPr txBox="1">
            <a:spLocks noChangeArrowheads="1"/>
          </p:cNvSpPr>
          <p:nvPr/>
        </p:nvSpPr>
        <p:spPr bwMode="auto">
          <a:xfrm>
            <a:off x="762000" y="5853113"/>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③</a:t>
            </a:r>
            <a:r>
              <a:rPr kumimoji="1" lang="zh-CN" altLang="en-US" sz="2400" b="1">
                <a:solidFill>
                  <a:prstClr val="black"/>
                </a:solidFill>
                <a:latin typeface="Times New Roman" panose="02020603050405020304" pitchFamily="18" charset="0"/>
              </a:rPr>
              <a:t>（                    ）是方程组（                                 ）的解；</a:t>
            </a:r>
          </a:p>
        </p:txBody>
      </p:sp>
      <p:grpSp>
        <p:nvGrpSpPr>
          <p:cNvPr id="8" name="Group 29"/>
          <p:cNvGrpSpPr/>
          <p:nvPr/>
        </p:nvGrpSpPr>
        <p:grpSpPr bwMode="auto">
          <a:xfrm>
            <a:off x="1600200" y="3705225"/>
            <a:ext cx="1892300" cy="1004888"/>
            <a:chOff x="1152" y="3552"/>
            <a:chExt cx="708" cy="633"/>
          </a:xfrm>
        </p:grpSpPr>
        <p:sp>
          <p:nvSpPr>
            <p:cNvPr id="6174" name="AutoShape 30"/>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75" name="Text Box 31"/>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3300"/>
                  </a:solidFill>
                  <a:latin typeface="Times New Roman" panose="02020603050405020304" pitchFamily="18" charset="0"/>
                </a:rPr>
                <a:t>x =1</a:t>
              </a:r>
              <a:r>
                <a:rPr kumimoji="1" lang="zh-CN" altLang="en-US" sz="2400" b="1">
                  <a:solidFill>
                    <a:srgbClr val="FF3300"/>
                  </a:solidFill>
                  <a:latin typeface="Times New Roman" panose="02020603050405020304" pitchFamily="18" charset="0"/>
                </a:rPr>
                <a:t>，</a:t>
              </a:r>
            </a:p>
            <a:p>
              <a:pPr>
                <a:spcBef>
                  <a:spcPct val="50000"/>
                </a:spcBef>
              </a:pPr>
              <a:r>
                <a:rPr kumimoji="1" lang="en-US" altLang="zh-CN" sz="2400" b="1">
                  <a:solidFill>
                    <a:srgbClr val="FF3300"/>
                  </a:solidFill>
                  <a:latin typeface="Times New Roman" panose="02020603050405020304" pitchFamily="18" charset="0"/>
                </a:rPr>
                <a:t>y = 2</a:t>
              </a:r>
              <a:r>
                <a:rPr kumimoji="1" lang="zh-CN" altLang="en-US" sz="2400" b="1">
                  <a:solidFill>
                    <a:srgbClr val="FF3300"/>
                  </a:solidFill>
                  <a:latin typeface="Times New Roman" panose="02020603050405020304" pitchFamily="18" charset="0"/>
                </a:rPr>
                <a:t>，</a:t>
              </a:r>
            </a:p>
          </p:txBody>
        </p:sp>
      </p:grpSp>
      <p:grpSp>
        <p:nvGrpSpPr>
          <p:cNvPr id="9" name="Group 32"/>
          <p:cNvGrpSpPr/>
          <p:nvPr/>
        </p:nvGrpSpPr>
        <p:grpSpPr bwMode="auto">
          <a:xfrm>
            <a:off x="4648200" y="3719513"/>
            <a:ext cx="2514600" cy="838200"/>
            <a:chOff x="2160" y="3177"/>
            <a:chExt cx="1584" cy="528"/>
          </a:xfrm>
        </p:grpSpPr>
        <p:sp>
          <p:nvSpPr>
            <p:cNvPr id="6177" name="Text Box 33"/>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 y = 2x</a:t>
              </a:r>
            </a:p>
          </p:txBody>
        </p:sp>
        <p:sp>
          <p:nvSpPr>
            <p:cNvPr id="6178" name="Text Box 34"/>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x + y = 3</a:t>
              </a:r>
            </a:p>
          </p:txBody>
        </p:sp>
        <p:sp>
          <p:nvSpPr>
            <p:cNvPr id="6179" name="AutoShape 35"/>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grpSp>
        <p:nvGrpSpPr>
          <p:cNvPr id="10" name="Group 36"/>
          <p:cNvGrpSpPr/>
          <p:nvPr/>
        </p:nvGrpSpPr>
        <p:grpSpPr bwMode="auto">
          <a:xfrm>
            <a:off x="1763713" y="4652963"/>
            <a:ext cx="1584325" cy="1004887"/>
            <a:chOff x="1152" y="3552"/>
            <a:chExt cx="708" cy="633"/>
          </a:xfrm>
        </p:grpSpPr>
        <p:sp>
          <p:nvSpPr>
            <p:cNvPr id="6181" name="AutoShape 37"/>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82" name="Text Box 38"/>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3300"/>
                  </a:solidFill>
                  <a:latin typeface="Times New Roman" panose="02020603050405020304" pitchFamily="18" charset="0"/>
                </a:rPr>
                <a:t>x = 2</a:t>
              </a:r>
              <a:r>
                <a:rPr kumimoji="1" lang="zh-CN" altLang="en-US" sz="2400" b="1">
                  <a:solidFill>
                    <a:srgbClr val="FF3300"/>
                  </a:solidFill>
                  <a:latin typeface="Times New Roman" panose="02020603050405020304" pitchFamily="18" charset="0"/>
                </a:rPr>
                <a:t>，</a:t>
              </a:r>
            </a:p>
            <a:p>
              <a:pPr>
                <a:spcBef>
                  <a:spcPct val="50000"/>
                </a:spcBef>
              </a:pPr>
              <a:r>
                <a:rPr kumimoji="1" lang="en-US" altLang="zh-CN" sz="2400" b="1">
                  <a:solidFill>
                    <a:srgbClr val="FF3300"/>
                  </a:solidFill>
                  <a:latin typeface="Times New Roman" panose="02020603050405020304" pitchFamily="18" charset="0"/>
                </a:rPr>
                <a:t>y =  -2</a:t>
              </a:r>
              <a:r>
                <a:rPr kumimoji="1" lang="zh-CN" altLang="en-US" sz="2400" b="1">
                  <a:solidFill>
                    <a:srgbClr val="FF3300"/>
                  </a:solidFill>
                  <a:latin typeface="Times New Roman" panose="02020603050405020304" pitchFamily="18" charset="0"/>
                </a:rPr>
                <a:t>，</a:t>
              </a:r>
            </a:p>
          </p:txBody>
        </p:sp>
      </p:grpSp>
      <p:grpSp>
        <p:nvGrpSpPr>
          <p:cNvPr id="11" name="Group 39"/>
          <p:cNvGrpSpPr/>
          <p:nvPr/>
        </p:nvGrpSpPr>
        <p:grpSpPr bwMode="auto">
          <a:xfrm>
            <a:off x="4648200" y="4710113"/>
            <a:ext cx="2514600" cy="838200"/>
            <a:chOff x="2160" y="3177"/>
            <a:chExt cx="1584" cy="528"/>
          </a:xfrm>
        </p:grpSpPr>
        <p:sp>
          <p:nvSpPr>
            <p:cNvPr id="6184" name="Text Box 40"/>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x – y = 4</a:t>
              </a:r>
            </a:p>
          </p:txBody>
        </p:sp>
        <p:sp>
          <p:nvSpPr>
            <p:cNvPr id="6185" name="Text Box 41"/>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x + y = 0</a:t>
              </a:r>
            </a:p>
          </p:txBody>
        </p:sp>
        <p:sp>
          <p:nvSpPr>
            <p:cNvPr id="6186" name="AutoShape 42"/>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grpSp>
        <p:nvGrpSpPr>
          <p:cNvPr id="12" name="Group 43"/>
          <p:cNvGrpSpPr/>
          <p:nvPr/>
        </p:nvGrpSpPr>
        <p:grpSpPr bwMode="auto">
          <a:xfrm>
            <a:off x="1600200" y="5548313"/>
            <a:ext cx="1819275" cy="1004887"/>
            <a:chOff x="1152" y="3552"/>
            <a:chExt cx="708" cy="633"/>
          </a:xfrm>
        </p:grpSpPr>
        <p:sp>
          <p:nvSpPr>
            <p:cNvPr id="6188" name="AutoShape 44"/>
            <p:cNvSpPr/>
            <p:nvPr/>
          </p:nvSpPr>
          <p:spPr bwMode="auto">
            <a:xfrm>
              <a:off x="1152" y="3744"/>
              <a:ext cx="48" cy="288"/>
            </a:xfrm>
            <a:prstGeom prst="leftBrace">
              <a:avLst>
                <a:gd name="adj1" fmla="val 50000"/>
                <a:gd name="adj2" fmla="val 50000"/>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6189" name="Text Box 45"/>
            <p:cNvSpPr txBox="1">
              <a:spLocks noChangeArrowheads="1"/>
            </p:cNvSpPr>
            <p:nvPr/>
          </p:nvSpPr>
          <p:spPr bwMode="auto">
            <a:xfrm>
              <a:off x="1188" y="3552"/>
              <a:ext cx="67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3300"/>
                  </a:solidFill>
                  <a:latin typeface="Times New Roman" panose="02020603050405020304" pitchFamily="18" charset="0"/>
                </a:rPr>
                <a:t>x = -1</a:t>
              </a:r>
              <a:r>
                <a:rPr kumimoji="1" lang="zh-CN" altLang="en-US" sz="2400" b="1">
                  <a:solidFill>
                    <a:srgbClr val="FF3300"/>
                  </a:solidFill>
                  <a:latin typeface="Times New Roman" panose="02020603050405020304" pitchFamily="18" charset="0"/>
                </a:rPr>
                <a:t>，</a:t>
              </a:r>
            </a:p>
            <a:p>
              <a:pPr>
                <a:spcBef>
                  <a:spcPct val="50000"/>
                </a:spcBef>
              </a:pPr>
              <a:r>
                <a:rPr kumimoji="1" lang="en-US" altLang="zh-CN" sz="2400" b="1">
                  <a:solidFill>
                    <a:srgbClr val="FF3300"/>
                  </a:solidFill>
                  <a:latin typeface="Times New Roman" panose="02020603050405020304" pitchFamily="18" charset="0"/>
                </a:rPr>
                <a:t>y = 2</a:t>
              </a:r>
              <a:r>
                <a:rPr kumimoji="1" lang="zh-CN" altLang="en-US" sz="2400" b="1">
                  <a:solidFill>
                    <a:srgbClr val="FF3300"/>
                  </a:solidFill>
                  <a:latin typeface="Times New Roman" panose="02020603050405020304" pitchFamily="18" charset="0"/>
                </a:rPr>
                <a:t>，</a:t>
              </a:r>
            </a:p>
          </p:txBody>
        </p:sp>
      </p:grpSp>
      <p:grpSp>
        <p:nvGrpSpPr>
          <p:cNvPr id="13" name="Group 46"/>
          <p:cNvGrpSpPr/>
          <p:nvPr/>
        </p:nvGrpSpPr>
        <p:grpSpPr bwMode="auto">
          <a:xfrm>
            <a:off x="4648200" y="5624513"/>
            <a:ext cx="2514600" cy="838200"/>
            <a:chOff x="2160" y="3177"/>
            <a:chExt cx="1584" cy="528"/>
          </a:xfrm>
        </p:grpSpPr>
        <p:sp>
          <p:nvSpPr>
            <p:cNvPr id="6191" name="Text Box 47"/>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y + 2x = 0</a:t>
              </a:r>
            </a:p>
          </p:txBody>
        </p:sp>
        <p:sp>
          <p:nvSpPr>
            <p:cNvPr id="6192" name="Text Box 48"/>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en-US" altLang="zh-CN" sz="2400" b="1">
                  <a:solidFill>
                    <a:srgbClr val="FF3300"/>
                  </a:solidFill>
                  <a:latin typeface="Times New Roman" panose="02020603050405020304" pitchFamily="18" charset="0"/>
                </a:rPr>
                <a:t>x + 2y = 3</a:t>
              </a:r>
            </a:p>
          </p:txBody>
        </p:sp>
        <p:sp>
          <p:nvSpPr>
            <p:cNvPr id="6193" name="AutoShape 49"/>
            <p:cNvSpPr/>
            <p:nvPr/>
          </p:nvSpPr>
          <p:spPr bwMode="auto">
            <a:xfrm>
              <a:off x="2400" y="3312"/>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6194" name="Text Box 50"/>
          <p:cNvSpPr txBox="1">
            <a:spLocks noChangeArrowheads="1"/>
          </p:cNvSpPr>
          <p:nvPr/>
        </p:nvSpPr>
        <p:spPr bwMode="auto">
          <a:xfrm>
            <a:off x="2555875" y="260350"/>
            <a:ext cx="3781425" cy="701675"/>
          </a:xfrm>
          <a:prstGeom prst="rect">
            <a:avLst/>
          </a:prstGeom>
          <a:solidFill>
            <a:srgbClr val="99003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000" b="1">
                <a:solidFill>
                  <a:prstClr val="white"/>
                </a:solidFill>
                <a:latin typeface="Times New Roman" panose="02020603050405020304" pitchFamily="18" charset="0"/>
              </a:rPr>
              <a:t>口     答     题</a:t>
            </a:r>
          </a:p>
        </p:txBody>
      </p:sp>
    </p:spTree>
    <p:extLst>
      <p:ext uri="{BB962C8B-B14F-4D97-AF65-F5344CB8AC3E}">
        <p14:creationId xmlns:p14="http://schemas.microsoft.com/office/powerpoint/2010/main" val="89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692275" y="2349500"/>
            <a:ext cx="3240088" cy="865188"/>
          </a:xfrm>
        </p:spPr>
        <p:txBody>
          <a:bodyPr/>
          <a:lstStyle/>
          <a:p>
            <a:pPr eaLnBrk="1" hangingPunct="1"/>
            <a:r>
              <a:rPr lang="en-US" altLang="zh-CN" sz="3200"/>
              <a:t>2x+4y+3z=9</a:t>
            </a:r>
          </a:p>
        </p:txBody>
      </p:sp>
      <p:sp>
        <p:nvSpPr>
          <p:cNvPr id="16387" name="Rectangle 3"/>
          <p:cNvSpPr>
            <a:spLocks noGrp="1" noChangeArrowheads="1"/>
          </p:cNvSpPr>
          <p:nvPr>
            <p:ph type="body" idx="1"/>
          </p:nvPr>
        </p:nvSpPr>
        <p:spPr>
          <a:xfrm>
            <a:off x="609600" y="1524000"/>
            <a:ext cx="8305800" cy="749300"/>
          </a:xfrm>
        </p:spPr>
        <p:txBody>
          <a:bodyPr/>
          <a:lstStyle/>
          <a:p>
            <a:pPr eaLnBrk="1" hangingPunct="1">
              <a:lnSpc>
                <a:spcPct val="90000"/>
              </a:lnSpc>
              <a:buFontTx/>
              <a:buNone/>
            </a:pPr>
            <a:r>
              <a:rPr lang="zh-CN" altLang="en-US" b="1">
                <a:ea typeface="黑体" panose="02010609060101010101" pitchFamily="49" charset="-122"/>
              </a:rPr>
              <a:t>用你认为最简捷的方法解三元一次方程组</a:t>
            </a:r>
            <a:r>
              <a:rPr lang="zh-CN" altLang="en-US"/>
              <a:t>：</a:t>
            </a:r>
          </a:p>
        </p:txBody>
      </p:sp>
      <p:sp>
        <p:nvSpPr>
          <p:cNvPr id="16388" name="WordArt 4"/>
          <p:cNvSpPr>
            <a:spLocks noChangeArrowheads="1" noChangeShapeType="1" noTextEdit="1"/>
          </p:cNvSpPr>
          <p:nvPr/>
        </p:nvSpPr>
        <p:spPr bwMode="auto">
          <a:xfrm>
            <a:off x="304800" y="304800"/>
            <a:ext cx="4103688" cy="649288"/>
          </a:xfrm>
          <a:prstGeom prst="rect">
            <a:avLst/>
          </a:prstGeom>
        </p:spPr>
        <p:txBody>
          <a:bodyPr wrap="none" fromWordArt="1">
            <a:prstTxWarp prst="textSlantUp">
              <a:avLst>
                <a:gd name="adj" fmla="val 32056"/>
              </a:avLst>
            </a:prstTxWarp>
          </a:bodyPr>
          <a:lstStyle/>
          <a:p>
            <a:pPr algn="ctr"/>
            <a:r>
              <a:rPr lang="zh-CN" altLang="en-US" sz="3600" kern="10">
                <a:ln w="9525">
                  <a:solidFill>
                    <a:srgbClr val="CC99FF"/>
                  </a:solidFill>
                  <a:round/>
                </a:ln>
                <a:solidFill>
                  <a:srgbClr val="FF0000"/>
                </a:solidFill>
                <a:effectLst>
                  <a:outerShdw dist="53882" dir="2700000" algn="ctr" rotWithShape="0">
                    <a:srgbClr val="9999FF">
                      <a:alpha val="79999"/>
                    </a:srgbClr>
                  </a:outerShdw>
                </a:effectLst>
                <a:latin typeface="宋体" panose="02010600030101010101" pitchFamily="2" charset="-122"/>
              </a:rPr>
              <a:t>绝对挑战</a:t>
            </a:r>
          </a:p>
        </p:txBody>
      </p:sp>
      <p:sp>
        <p:nvSpPr>
          <p:cNvPr id="16389" name="Text Box 5"/>
          <p:cNvSpPr txBox="1">
            <a:spLocks noChangeArrowheads="1"/>
          </p:cNvSpPr>
          <p:nvPr/>
        </p:nvSpPr>
        <p:spPr bwMode="auto">
          <a:xfrm>
            <a:off x="2124075" y="3068638"/>
            <a:ext cx="2644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prstClr val="black"/>
                </a:solidFill>
              </a:rPr>
              <a:t>3x -2y+5z=11</a:t>
            </a:r>
          </a:p>
        </p:txBody>
      </p:sp>
      <p:sp>
        <p:nvSpPr>
          <p:cNvPr id="16390" name="Text Box 6"/>
          <p:cNvSpPr txBox="1">
            <a:spLocks noChangeArrowheads="1"/>
          </p:cNvSpPr>
          <p:nvPr/>
        </p:nvSpPr>
        <p:spPr bwMode="auto">
          <a:xfrm>
            <a:off x="2195513" y="3716338"/>
            <a:ext cx="2532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a:solidFill>
                  <a:prstClr val="black"/>
                </a:solidFill>
              </a:rPr>
              <a:t>5x-6y+7z=13</a:t>
            </a:r>
          </a:p>
        </p:txBody>
      </p:sp>
      <p:sp>
        <p:nvSpPr>
          <p:cNvPr id="16391" name="AutoShape 7"/>
          <p:cNvSpPr/>
          <p:nvPr/>
        </p:nvSpPr>
        <p:spPr bwMode="auto">
          <a:xfrm>
            <a:off x="1979613" y="2565400"/>
            <a:ext cx="144462" cy="1655763"/>
          </a:xfrm>
          <a:prstGeom prst="leftBrace">
            <a:avLst>
              <a:gd name="adj1" fmla="val 9551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6392" name="Text Box 8"/>
          <p:cNvSpPr txBox="1">
            <a:spLocks noChangeArrowheads="1"/>
          </p:cNvSpPr>
          <p:nvPr/>
        </p:nvSpPr>
        <p:spPr bwMode="auto">
          <a:xfrm>
            <a:off x="6351588" y="3159125"/>
            <a:ext cx="1268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prstClr val="black"/>
                </a:solidFill>
              </a:rPr>
              <a:t>（</a:t>
            </a:r>
            <a:r>
              <a:rPr lang="en-US" altLang="zh-CN" sz="2400">
                <a:solidFill>
                  <a:prstClr val="black"/>
                </a:solidFill>
              </a:rPr>
              <a:t>5</a:t>
            </a:r>
            <a:r>
              <a:rPr lang="zh-CN" altLang="en-US" sz="2400">
                <a:solidFill>
                  <a:prstClr val="black"/>
                </a:solidFill>
              </a:rPr>
              <a:t>分）</a:t>
            </a:r>
          </a:p>
        </p:txBody>
      </p:sp>
    </p:spTree>
    <p:extLst>
      <p:ext uri="{BB962C8B-B14F-4D97-AF65-F5344CB8AC3E}">
        <p14:creationId xmlns:p14="http://schemas.microsoft.com/office/powerpoint/2010/main" val="62168137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3048000" y="990600"/>
            <a:ext cx="31416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prstClr val="black"/>
                </a:solidFill>
              </a:rPr>
              <a:t>小结与作业 </a:t>
            </a:r>
          </a:p>
        </p:txBody>
      </p:sp>
      <p:sp>
        <p:nvSpPr>
          <p:cNvPr id="54278" name="Rectangle 6"/>
          <p:cNvSpPr>
            <a:spLocks noChangeArrowheads="1"/>
          </p:cNvSpPr>
          <p:nvPr/>
        </p:nvSpPr>
        <p:spPr bwMode="auto">
          <a:xfrm>
            <a:off x="990600" y="2759075"/>
            <a:ext cx="7596188"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000000"/>
                </a:solidFill>
                <a:latin typeface="宋体" panose="02010600030101010101" pitchFamily="2" charset="-122"/>
                <a:cs typeface="Times New Roman" panose="02020603050405020304" pitchFamily="18" charset="0"/>
              </a:rPr>
              <a:t>小结：你有哪些收获？快记下来吧！</a:t>
            </a:r>
          </a:p>
          <a:p>
            <a:pPr eaLnBrk="1" hangingPunct="1"/>
            <a:endParaRPr lang="zh-CN" altLang="en-US" sz="3600" b="1">
              <a:solidFill>
                <a:srgbClr val="000000"/>
              </a:solidFill>
              <a:latin typeface="Times New Roman" panose="02020603050405020304" pitchFamily="18" charset="0"/>
              <a:cs typeface="Times New Roman" panose="02020603050405020304" pitchFamily="18" charset="0"/>
            </a:endParaRPr>
          </a:p>
          <a:p>
            <a:pPr eaLnBrk="1" hangingPunct="1"/>
            <a:r>
              <a:rPr lang="zh-CN" altLang="en-US" sz="3600" b="1">
                <a:solidFill>
                  <a:srgbClr val="000000"/>
                </a:solidFill>
                <a:latin typeface="Times New Roman" panose="02020603050405020304" pitchFamily="18" charset="0"/>
                <a:cs typeface="Times New Roman" panose="02020603050405020304" pitchFamily="18" charset="0"/>
              </a:rPr>
              <a:t>作业：习题</a:t>
            </a:r>
            <a:r>
              <a:rPr lang="en-US" altLang="zh-CN" sz="3600" b="1">
                <a:solidFill>
                  <a:srgbClr val="000000"/>
                </a:solidFill>
                <a:latin typeface="Times New Roman" panose="02020603050405020304" pitchFamily="18" charset="0"/>
                <a:cs typeface="Times New Roman" panose="02020603050405020304" pitchFamily="18" charset="0"/>
              </a:rPr>
              <a:t>8.4 </a:t>
            </a:r>
          </a:p>
        </p:txBody>
      </p:sp>
    </p:spTree>
    <p:extLst>
      <p:ext uri="{BB962C8B-B14F-4D97-AF65-F5344CB8AC3E}">
        <p14:creationId xmlns:p14="http://schemas.microsoft.com/office/powerpoint/2010/main" val="52200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4278">
                                            <p:txEl>
                                              <p:pRg st="0" end="0"/>
                                            </p:txEl>
                                          </p:spTgt>
                                        </p:tgtEl>
                                        <p:attrNameLst>
                                          <p:attrName>style.visibility</p:attrName>
                                        </p:attrNameLst>
                                      </p:cBhvr>
                                      <p:to>
                                        <p:strVal val="visible"/>
                                      </p:to>
                                    </p:set>
                                    <p:anim calcmode="discrete" valueType="clr">
                                      <p:cBhvr override="childStyle">
                                        <p:cTn id="7" dur="80"/>
                                        <p:tgtEl>
                                          <p:spTgt spid="5427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427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4278">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54278">
                                            <p:txEl>
                                              <p:pRg st="2" end="2"/>
                                            </p:txEl>
                                          </p:spTgt>
                                        </p:tgtEl>
                                        <p:attrNameLst>
                                          <p:attrName>style.visibility</p:attrName>
                                        </p:attrNameLst>
                                      </p:cBhvr>
                                      <p:to>
                                        <p:strVal val="visible"/>
                                      </p:to>
                                    </p:set>
                                    <p:anim calcmode="discrete" valueType="clr">
                                      <p:cBhvr override="childStyle">
                                        <p:cTn id="14" dur="80"/>
                                        <p:tgtEl>
                                          <p:spTgt spid="5427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4278">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54278">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571500" y="428625"/>
            <a:ext cx="3786188"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504D"/>
              </a:buClr>
            </a:pPr>
            <a:r>
              <a:rPr lang="zh-CN" altLang="en-US" sz="2400" b="1">
                <a:solidFill>
                  <a:prstClr val="white"/>
                </a:solidFill>
              </a:rPr>
              <a:t>第八章   二元一次方程组</a:t>
            </a:r>
          </a:p>
        </p:txBody>
      </p:sp>
      <p:graphicFrame>
        <p:nvGraphicFramePr>
          <p:cNvPr id="7" name="表格 6"/>
          <p:cNvGraphicFramePr>
            <a:graphicFrameLocks noGrp="1"/>
          </p:cNvGraphicFramePr>
          <p:nvPr/>
        </p:nvGraphicFramePr>
        <p:xfrm>
          <a:off x="857250" y="2428875"/>
          <a:ext cx="7720013" cy="1920875"/>
        </p:xfrm>
        <a:graphic>
          <a:graphicData uri="http://schemas.openxmlformats.org/drawingml/2006/table">
            <a:tbl>
              <a:tblPr/>
              <a:tblGrid>
                <a:gridCol w="7720013">
                  <a:extLst>
                    <a:ext uri="{9D8B030D-6E8A-4147-A177-3AD203B41FA5}">
                      <a16:colId xmlns:a16="http://schemas.microsoft.com/office/drawing/2014/main" val="20000"/>
                    </a:ext>
                  </a:extLst>
                </a:gridCol>
              </a:tblGrid>
              <a:tr h="19208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6000" b="1" i="0" u="none" strike="noStrike" cap="none" normalizeH="0" baseline="0" dirty="0">
                          <a:ln>
                            <a:noFill/>
                          </a:ln>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8.4 </a:t>
                      </a:r>
                      <a:r>
                        <a:rPr kumimoji="0" lang="zh-CN" altLang="en-US" sz="6000" b="1" i="0" u="none" strike="noStrike" cap="none" normalizeH="0" baseline="0" dirty="0">
                          <a:ln>
                            <a:noFill/>
                          </a:ln>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三元一次方程组</a:t>
                      </a:r>
                      <a:r>
                        <a:rPr kumimoji="0" lang="zh-CN" altLang="en-US" sz="6000" b="1" i="0" u="none" strike="noStrike" cap="none" normalizeH="0" baseline="0">
                          <a:ln>
                            <a:noFill/>
                          </a:ln>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rPr>
                        <a:t>的解法</a:t>
                      </a:r>
                      <a:endParaRPr kumimoji="0" lang="zh-CN" altLang="en-US" sz="6000" b="1" i="0" u="none" strike="noStrike" cap="none" normalizeH="0" baseline="0" dirty="0">
                        <a:ln>
                          <a:noFill/>
                        </a:ln>
                        <a:solidFill>
                          <a:schemeClr val="bg1"/>
                        </a:solidFill>
                        <a:effectLst>
                          <a:outerShdw blurRad="38100" dist="38100" dir="2700000" algn="tl">
                            <a:srgbClr val="000000"/>
                          </a:outerShdw>
                        </a:effectLst>
                        <a:latin typeface="黑体" panose="02010609060101010101" pitchFamily="49" charset="-122"/>
                        <a:ea typeface="黑体" panose="02010609060101010101" pitchFamily="49" charset="-122"/>
                      </a:endParaRPr>
                    </a:p>
                  </a:txBody>
                  <a:tcPr marT="45735" marB="4573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77897424"/>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11"/>
          <p:cNvSpPr>
            <a:spLocks noChangeArrowheads="1"/>
          </p:cNvSpPr>
          <p:nvPr/>
        </p:nvSpPr>
        <p:spPr bwMode="auto">
          <a:xfrm>
            <a:off x="357188" y="1285875"/>
            <a:ext cx="8353425" cy="2808288"/>
          </a:xfrm>
          <a:prstGeom prst="roundRect">
            <a:avLst>
              <a:gd name="adj" fmla="val 16667"/>
            </a:avLst>
          </a:prstGeom>
          <a:solidFill>
            <a:schemeClr val="accent1"/>
          </a:solidFill>
          <a:ln w="19050">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2052" name="Text Box 4"/>
          <p:cNvSpPr txBox="1">
            <a:spLocks noChangeArrowheads="1"/>
          </p:cNvSpPr>
          <p:nvPr/>
        </p:nvSpPr>
        <p:spPr bwMode="auto">
          <a:xfrm>
            <a:off x="323850" y="1341438"/>
            <a:ext cx="8820150" cy="2192337"/>
          </a:xfrm>
          <a:prstGeom prst="rect">
            <a:avLst/>
          </a:prstGeom>
          <a:noFill/>
          <a:ln w="9525">
            <a:noFill/>
            <a:miter lim="800000"/>
          </a:ln>
          <a:effectLst/>
        </p:spPr>
        <p:txBody>
          <a:bodyPr>
            <a:spAutoFit/>
          </a:bodyPr>
          <a:lstStyle/>
          <a:p>
            <a:pPr>
              <a:lnSpc>
                <a:spcPct val="150000"/>
              </a:lnSpc>
              <a:defRPr/>
            </a:pPr>
            <a:r>
              <a:rPr lang="zh-CN" altLang="en-US" sz="3200" b="1" dirty="0">
                <a:solidFill>
                  <a:srgbClr val="0066FF"/>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0066FF"/>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1</a:t>
            </a:r>
            <a:r>
              <a:rPr lang="zh-CN" altLang="en-US" sz="3200" b="1" dirty="0">
                <a:solidFill>
                  <a:srgbClr val="0066FF"/>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：二元一次方程组是怎样定义的？</a:t>
            </a:r>
          </a:p>
          <a:p>
            <a:pPr>
              <a:lnSpc>
                <a:spcPct val="150000"/>
              </a:lnSpc>
              <a:defRPr/>
            </a:pPr>
            <a:r>
              <a:rPr lang="zh-CN" altLang="en-US" sz="3200" b="1" dirty="0">
                <a:solidFill>
                  <a:srgbClr val="0066FF"/>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解二元一次方程组的基本思路是什么？</a:t>
            </a:r>
          </a:p>
          <a:p>
            <a:pPr>
              <a:lnSpc>
                <a:spcPct val="150000"/>
              </a:lnSpc>
              <a:defRPr/>
            </a:pPr>
            <a:r>
              <a:rPr lang="zh-CN" altLang="en-US" sz="3200" b="1" dirty="0">
                <a:solidFill>
                  <a:srgbClr val="0066FF"/>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基本方法有哪些？</a:t>
            </a:r>
          </a:p>
        </p:txBody>
      </p:sp>
      <p:grpSp>
        <p:nvGrpSpPr>
          <p:cNvPr id="9220" name="Group 117"/>
          <p:cNvGrpSpPr/>
          <p:nvPr/>
        </p:nvGrpSpPr>
        <p:grpSpPr bwMode="auto">
          <a:xfrm>
            <a:off x="4716463" y="333375"/>
            <a:ext cx="3743325" cy="792163"/>
            <a:chOff x="912" y="384"/>
            <a:chExt cx="2342" cy="488"/>
          </a:xfrm>
        </p:grpSpPr>
        <p:pic>
          <p:nvPicPr>
            <p:cNvPr id="9222" name="Picture 115" descr="113962_2003113017123981511"/>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2" y="384"/>
              <a:ext cx="662"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 Box 116"/>
            <p:cNvSpPr txBox="1">
              <a:spLocks noChangeArrowheads="1"/>
            </p:cNvSpPr>
            <p:nvPr/>
          </p:nvSpPr>
          <p:spPr bwMode="auto">
            <a:xfrm>
              <a:off x="912" y="432"/>
              <a:ext cx="1728"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3600">
                <a:solidFill>
                  <a:srgbClr val="1F497D"/>
                </a:solidFill>
                <a:ea typeface="方正舒体" pitchFamily="2" charset="-122"/>
              </a:endParaRPr>
            </a:p>
          </p:txBody>
        </p:sp>
      </p:grpSp>
      <p:pic>
        <p:nvPicPr>
          <p:cNvPr id="9221" name="Picture 4" descr="678"/>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5589588"/>
            <a:ext cx="16002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636387"/>
      </p:ext>
    </p:extLst>
  </p:cSld>
  <p:clrMapOvr>
    <a:masterClrMapping/>
  </p:clrMapOvr>
  <p:transition spd="med">
    <p:zoom/>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AutoShape 7"/>
          <p:cNvSpPr>
            <a:spLocks noChangeArrowheads="1"/>
          </p:cNvSpPr>
          <p:nvPr/>
        </p:nvSpPr>
        <p:spPr bwMode="auto">
          <a:xfrm>
            <a:off x="900113" y="3357563"/>
            <a:ext cx="7559675" cy="2087562"/>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3077" name="Text Box 5"/>
          <p:cNvSpPr txBox="1">
            <a:spLocks noChangeArrowheads="1"/>
          </p:cNvSpPr>
          <p:nvPr/>
        </p:nvSpPr>
        <p:spPr bwMode="auto">
          <a:xfrm>
            <a:off x="1258888" y="3579813"/>
            <a:ext cx="7885112" cy="1555750"/>
          </a:xfrm>
          <a:prstGeom prst="rect">
            <a:avLst/>
          </a:prstGeom>
          <a:noFill/>
          <a:ln w="9525">
            <a:noFill/>
            <a:miter lim="800000"/>
          </a:ln>
          <a:effectLst/>
        </p:spPr>
        <p:txBody>
          <a:bodyPr>
            <a:spAutoFit/>
          </a:bodyPr>
          <a:lstStyle/>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思考：上面的问题中，你可以设几个</a:t>
            </a:r>
          </a:p>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未知数，怎样列出方程组？</a:t>
            </a:r>
          </a:p>
        </p:txBody>
      </p:sp>
      <p:sp>
        <p:nvSpPr>
          <p:cNvPr id="10244" name="Text Box 6"/>
          <p:cNvSpPr txBox="1">
            <a:spLocks noChangeArrowheads="1"/>
          </p:cNvSpPr>
          <p:nvPr/>
        </p:nvSpPr>
        <p:spPr bwMode="auto">
          <a:xfrm>
            <a:off x="250825" y="836613"/>
            <a:ext cx="889317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sz="3200" b="1">
                <a:solidFill>
                  <a:srgbClr val="0066FF"/>
                </a:solidFill>
                <a:latin typeface="楷体_GB2312" panose="02010609030101010101" pitchFamily="49" charset="-122"/>
                <a:ea typeface="楷体_GB2312" panose="02010609030101010101" pitchFamily="49" charset="-122"/>
              </a:rPr>
              <a:t>    </a:t>
            </a:r>
            <a:r>
              <a:rPr lang="zh-CN" altLang="en-US" sz="3200" b="1">
                <a:solidFill>
                  <a:srgbClr val="0066FF"/>
                </a:solidFill>
                <a:latin typeface="楷体_GB2312" panose="02010609030101010101" pitchFamily="49" charset="-122"/>
                <a:ea typeface="楷体_GB2312" panose="02010609030101010101" pitchFamily="49" charset="-122"/>
              </a:rPr>
              <a:t>问题</a:t>
            </a:r>
            <a:r>
              <a:rPr lang="en-US" altLang="zh-CN" sz="3200" b="1">
                <a:solidFill>
                  <a:srgbClr val="0066FF"/>
                </a:solidFill>
                <a:latin typeface="楷体_GB2312" panose="02010609030101010101" pitchFamily="49" charset="-122"/>
                <a:ea typeface="楷体_GB2312" panose="02010609030101010101" pitchFamily="49" charset="-122"/>
              </a:rPr>
              <a:t>2</a:t>
            </a:r>
            <a:r>
              <a:rPr lang="zh-CN" altLang="en-US" sz="3200" b="1">
                <a:solidFill>
                  <a:srgbClr val="0066FF"/>
                </a:solidFill>
                <a:latin typeface="楷体_GB2312" panose="02010609030101010101" pitchFamily="49" charset="-122"/>
                <a:ea typeface="楷体_GB2312" panose="02010609030101010101" pitchFamily="49" charset="-122"/>
              </a:rPr>
              <a:t>：小明手头有</a:t>
            </a:r>
            <a:r>
              <a:rPr lang="en-US" altLang="zh-CN" sz="3200" b="1">
                <a:solidFill>
                  <a:srgbClr val="0066FF"/>
                </a:solidFill>
                <a:latin typeface="楷体_GB2312" panose="02010609030101010101" pitchFamily="49" charset="-122"/>
                <a:ea typeface="楷体_GB2312" panose="02010609030101010101" pitchFamily="49" charset="-122"/>
              </a:rPr>
              <a:t>12</a:t>
            </a:r>
            <a:r>
              <a:rPr lang="zh-CN" altLang="en-US" sz="3200" b="1">
                <a:solidFill>
                  <a:srgbClr val="0066FF"/>
                </a:solidFill>
                <a:latin typeface="楷体_GB2312" panose="02010609030101010101" pitchFamily="49" charset="-122"/>
                <a:ea typeface="楷体_GB2312" panose="02010609030101010101" pitchFamily="49" charset="-122"/>
              </a:rPr>
              <a:t>张面额分别</a:t>
            </a:r>
            <a:r>
              <a:rPr lang="en-US" altLang="zh-CN" sz="3200" b="1">
                <a:solidFill>
                  <a:srgbClr val="0066FF"/>
                </a:solidFill>
                <a:latin typeface="楷体_GB2312" panose="02010609030101010101" pitchFamily="49" charset="-122"/>
                <a:ea typeface="楷体_GB2312" panose="02010609030101010101" pitchFamily="49" charset="-122"/>
              </a:rPr>
              <a:t>1</a:t>
            </a:r>
            <a:r>
              <a:rPr lang="zh-CN" altLang="en-US" sz="3200" b="1">
                <a:solidFill>
                  <a:srgbClr val="0066FF"/>
                </a:solidFill>
                <a:latin typeface="楷体_GB2312" panose="02010609030101010101" pitchFamily="49" charset="-122"/>
                <a:ea typeface="楷体_GB2312" panose="02010609030101010101" pitchFamily="49" charset="-122"/>
              </a:rPr>
              <a:t>元、</a:t>
            </a:r>
            <a:r>
              <a:rPr lang="en-US" altLang="zh-CN" sz="3200" b="1">
                <a:solidFill>
                  <a:srgbClr val="0066FF"/>
                </a:solidFill>
                <a:latin typeface="楷体_GB2312" panose="02010609030101010101" pitchFamily="49" charset="-122"/>
                <a:ea typeface="楷体_GB2312" panose="02010609030101010101" pitchFamily="49" charset="-122"/>
              </a:rPr>
              <a:t>2</a:t>
            </a:r>
            <a:r>
              <a:rPr lang="zh-CN" altLang="en-US" sz="3200" b="1">
                <a:solidFill>
                  <a:srgbClr val="0066FF"/>
                </a:solidFill>
                <a:latin typeface="楷体_GB2312" panose="02010609030101010101" pitchFamily="49" charset="-122"/>
                <a:ea typeface="楷体_GB2312" panose="02010609030101010101" pitchFamily="49" charset="-122"/>
              </a:rPr>
              <a:t>元、</a:t>
            </a:r>
            <a:r>
              <a:rPr lang="en-US" altLang="zh-CN" sz="3200" b="1">
                <a:solidFill>
                  <a:srgbClr val="0066FF"/>
                </a:solidFill>
                <a:latin typeface="楷体_GB2312" panose="02010609030101010101" pitchFamily="49" charset="-122"/>
                <a:ea typeface="楷体_GB2312" panose="02010609030101010101" pitchFamily="49" charset="-122"/>
              </a:rPr>
              <a:t>5</a:t>
            </a:r>
            <a:r>
              <a:rPr lang="zh-CN" altLang="en-US" sz="3200" b="1">
                <a:solidFill>
                  <a:srgbClr val="0066FF"/>
                </a:solidFill>
                <a:latin typeface="楷体_GB2312" panose="02010609030101010101" pitchFamily="49" charset="-122"/>
                <a:ea typeface="楷体_GB2312" panose="02010609030101010101" pitchFamily="49" charset="-122"/>
              </a:rPr>
              <a:t>元的纸币，共计</a:t>
            </a:r>
            <a:r>
              <a:rPr lang="en-US" altLang="zh-CN" sz="3200" b="1">
                <a:solidFill>
                  <a:srgbClr val="0066FF"/>
                </a:solidFill>
                <a:latin typeface="楷体_GB2312" panose="02010609030101010101" pitchFamily="49" charset="-122"/>
                <a:ea typeface="楷体_GB2312" panose="02010609030101010101" pitchFamily="49" charset="-122"/>
              </a:rPr>
              <a:t>22</a:t>
            </a:r>
            <a:r>
              <a:rPr lang="zh-CN" altLang="en-US" sz="3200" b="1">
                <a:solidFill>
                  <a:srgbClr val="0066FF"/>
                </a:solidFill>
                <a:latin typeface="楷体_GB2312" panose="02010609030101010101" pitchFamily="49" charset="-122"/>
                <a:ea typeface="楷体_GB2312" panose="02010609030101010101" pitchFamily="49" charset="-122"/>
              </a:rPr>
              <a:t>元，其中</a:t>
            </a:r>
            <a:r>
              <a:rPr lang="en-US" altLang="zh-CN" sz="3200" b="1">
                <a:solidFill>
                  <a:srgbClr val="0066FF"/>
                </a:solidFill>
                <a:latin typeface="楷体_GB2312" panose="02010609030101010101" pitchFamily="49" charset="-122"/>
                <a:ea typeface="楷体_GB2312" panose="02010609030101010101" pitchFamily="49" charset="-122"/>
              </a:rPr>
              <a:t>1</a:t>
            </a:r>
            <a:r>
              <a:rPr lang="zh-CN" altLang="en-US" sz="3200" b="1">
                <a:solidFill>
                  <a:srgbClr val="0066FF"/>
                </a:solidFill>
                <a:latin typeface="楷体_GB2312" panose="02010609030101010101" pitchFamily="49" charset="-122"/>
                <a:ea typeface="楷体_GB2312" panose="02010609030101010101" pitchFamily="49" charset="-122"/>
              </a:rPr>
              <a:t>元纸币的数量是</a:t>
            </a:r>
            <a:r>
              <a:rPr lang="en-US" altLang="zh-CN" sz="3200" b="1">
                <a:solidFill>
                  <a:srgbClr val="0066FF"/>
                </a:solidFill>
                <a:latin typeface="楷体_GB2312" panose="02010609030101010101" pitchFamily="49" charset="-122"/>
                <a:ea typeface="楷体_GB2312" panose="02010609030101010101" pitchFamily="49" charset="-122"/>
              </a:rPr>
              <a:t>2</a:t>
            </a:r>
            <a:r>
              <a:rPr lang="zh-CN" altLang="en-US" sz="3200" b="1">
                <a:solidFill>
                  <a:srgbClr val="0066FF"/>
                </a:solidFill>
                <a:latin typeface="楷体_GB2312" panose="02010609030101010101" pitchFamily="49" charset="-122"/>
                <a:ea typeface="楷体_GB2312" panose="02010609030101010101" pitchFamily="49" charset="-122"/>
              </a:rPr>
              <a:t>元纸币数量的</a:t>
            </a:r>
            <a:r>
              <a:rPr lang="en-US" altLang="zh-CN" sz="3200" b="1">
                <a:solidFill>
                  <a:srgbClr val="0066FF"/>
                </a:solidFill>
                <a:latin typeface="楷体_GB2312" panose="02010609030101010101" pitchFamily="49" charset="-122"/>
                <a:ea typeface="楷体_GB2312" panose="02010609030101010101" pitchFamily="49" charset="-122"/>
              </a:rPr>
              <a:t>4</a:t>
            </a:r>
            <a:r>
              <a:rPr lang="zh-CN" altLang="en-US" sz="3200" b="1">
                <a:solidFill>
                  <a:srgbClr val="0066FF"/>
                </a:solidFill>
                <a:latin typeface="楷体_GB2312" panose="02010609030101010101" pitchFamily="49" charset="-122"/>
                <a:ea typeface="楷体_GB2312" panose="02010609030101010101" pitchFamily="49" charset="-122"/>
              </a:rPr>
              <a:t>倍．求</a:t>
            </a:r>
            <a:r>
              <a:rPr lang="en-US" altLang="zh-CN" sz="3200" b="1">
                <a:solidFill>
                  <a:srgbClr val="0066FF"/>
                </a:solidFill>
                <a:latin typeface="楷体_GB2312" panose="02010609030101010101" pitchFamily="49" charset="-122"/>
                <a:ea typeface="楷体_GB2312" panose="02010609030101010101" pitchFamily="49" charset="-122"/>
              </a:rPr>
              <a:t>1</a:t>
            </a:r>
            <a:r>
              <a:rPr lang="zh-CN" altLang="en-US" sz="3200" b="1">
                <a:solidFill>
                  <a:srgbClr val="0066FF"/>
                </a:solidFill>
                <a:latin typeface="楷体_GB2312" panose="02010609030101010101" pitchFamily="49" charset="-122"/>
                <a:ea typeface="楷体_GB2312" panose="02010609030101010101" pitchFamily="49" charset="-122"/>
              </a:rPr>
              <a:t>元、</a:t>
            </a:r>
            <a:r>
              <a:rPr lang="en-US" altLang="zh-CN" sz="3200" b="1">
                <a:solidFill>
                  <a:srgbClr val="0066FF"/>
                </a:solidFill>
                <a:latin typeface="楷体_GB2312" panose="02010609030101010101" pitchFamily="49" charset="-122"/>
                <a:ea typeface="楷体_GB2312" panose="02010609030101010101" pitchFamily="49" charset="-122"/>
              </a:rPr>
              <a:t>2</a:t>
            </a:r>
            <a:r>
              <a:rPr lang="zh-CN" altLang="en-US" sz="3200" b="1">
                <a:solidFill>
                  <a:srgbClr val="0066FF"/>
                </a:solidFill>
                <a:latin typeface="楷体_GB2312" panose="02010609030101010101" pitchFamily="49" charset="-122"/>
                <a:ea typeface="楷体_GB2312" panose="02010609030101010101" pitchFamily="49" charset="-122"/>
              </a:rPr>
              <a:t>元、</a:t>
            </a:r>
            <a:r>
              <a:rPr lang="en-US" altLang="zh-CN" sz="3200" b="1">
                <a:solidFill>
                  <a:srgbClr val="0066FF"/>
                </a:solidFill>
                <a:latin typeface="楷体_GB2312" panose="02010609030101010101" pitchFamily="49" charset="-122"/>
                <a:ea typeface="楷体_GB2312" panose="02010609030101010101" pitchFamily="49" charset="-122"/>
              </a:rPr>
              <a:t>5</a:t>
            </a:r>
            <a:r>
              <a:rPr lang="zh-CN" altLang="en-US" sz="3200" b="1">
                <a:solidFill>
                  <a:srgbClr val="0066FF"/>
                </a:solidFill>
                <a:latin typeface="楷体_GB2312" panose="02010609030101010101" pitchFamily="49" charset="-122"/>
                <a:ea typeface="楷体_GB2312" panose="02010609030101010101" pitchFamily="49" charset="-122"/>
              </a:rPr>
              <a:t>元纸币各多少张</a:t>
            </a:r>
            <a:r>
              <a:rPr lang="en-US" altLang="zh-CN" sz="3200" b="1">
                <a:solidFill>
                  <a:srgbClr val="0066FF"/>
                </a:solidFill>
                <a:latin typeface="楷体_GB2312" panose="02010609030101010101" pitchFamily="49" charset="-122"/>
                <a:ea typeface="楷体_GB2312" panose="02010609030101010101" pitchFamily="49" charset="-122"/>
              </a:rPr>
              <a:t>.</a:t>
            </a:r>
            <a:endParaRPr lang="zh-CN" altLang="en-US" sz="3200" b="1">
              <a:solidFill>
                <a:srgbClr val="0066FF"/>
              </a:solidFill>
              <a:latin typeface="楷体_GB2312" panose="02010609030101010101" pitchFamily="49" charset="-122"/>
              <a:ea typeface="楷体_GB2312" panose="02010609030101010101" pitchFamily="49" charset="-122"/>
            </a:endParaRPr>
          </a:p>
        </p:txBody>
      </p:sp>
      <p:grpSp>
        <p:nvGrpSpPr>
          <p:cNvPr id="10245" name="Group 4"/>
          <p:cNvGrpSpPr/>
          <p:nvPr/>
        </p:nvGrpSpPr>
        <p:grpSpPr bwMode="auto">
          <a:xfrm>
            <a:off x="0" y="188913"/>
            <a:ext cx="3606800" cy="811212"/>
            <a:chOff x="384" y="888"/>
            <a:chExt cx="2208" cy="1759"/>
          </a:xfrm>
        </p:grpSpPr>
        <p:sp>
          <p:nvSpPr>
            <p:cNvPr id="10246"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10247" name="Group 6"/>
            <p:cNvGrpSpPr/>
            <p:nvPr/>
          </p:nvGrpSpPr>
          <p:grpSpPr bwMode="auto">
            <a:xfrm>
              <a:off x="384" y="888"/>
              <a:ext cx="2112" cy="1759"/>
              <a:chOff x="480" y="888"/>
              <a:chExt cx="2112" cy="1759"/>
            </a:xfrm>
          </p:grpSpPr>
          <p:sp>
            <p:nvSpPr>
              <p:cNvPr id="10248"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0251"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0254"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Tree>
    <p:extLst>
      <p:ext uri="{BB962C8B-B14F-4D97-AF65-F5344CB8AC3E}">
        <p14:creationId xmlns:p14="http://schemas.microsoft.com/office/powerpoint/2010/main" val="2329040728"/>
      </p:ext>
    </p:extLst>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wipe(left)">
                                      <p:cBhvr>
                                        <p:cTn id="7" dur="500"/>
                                        <p:tgtEl>
                                          <p:spTgt spid="307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77"/>
                                        </p:tgtEl>
                                        <p:attrNameLst>
                                          <p:attrName>style.visibility</p:attrName>
                                        </p:attrNameLst>
                                      </p:cBhvr>
                                      <p:to>
                                        <p:strVal val="visible"/>
                                      </p:to>
                                    </p:set>
                                    <p:animEffect transition="in" filter="wipe(left)">
                                      <p:cBhvr>
                                        <p:cTn id="1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animBg="1"/>
      <p:bldP spid="3077"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5"/>
          <p:cNvSpPr>
            <a:spLocks noChangeArrowheads="1"/>
          </p:cNvSpPr>
          <p:nvPr/>
        </p:nvSpPr>
        <p:spPr bwMode="auto">
          <a:xfrm>
            <a:off x="755650" y="692150"/>
            <a:ext cx="7200900" cy="2663825"/>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4100" name="Text Box 4"/>
          <p:cNvSpPr txBox="1">
            <a:spLocks noChangeArrowheads="1"/>
          </p:cNvSpPr>
          <p:nvPr/>
        </p:nvSpPr>
        <p:spPr bwMode="auto">
          <a:xfrm>
            <a:off x="1187450" y="1196975"/>
            <a:ext cx="6378575" cy="1739900"/>
          </a:xfrm>
          <a:prstGeom prst="rect">
            <a:avLst/>
          </a:prstGeom>
          <a:noFill/>
          <a:ln w="9525">
            <a:noFill/>
            <a:miter lim="800000"/>
          </a:ln>
          <a:effectLst/>
        </p:spPr>
        <p:txBody>
          <a:bodyPr wrap="none">
            <a:spAutoFit/>
          </a:bodyPr>
          <a:lstStyle/>
          <a:p>
            <a:pPr>
              <a:lnSpc>
                <a:spcPct val="150000"/>
              </a:lnSpc>
              <a:defRPr/>
            </a:pP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3</a:t>
            </a: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：请你观察这个方程组，</a:t>
            </a:r>
          </a:p>
          <a:p>
            <a:pPr>
              <a:lnSpc>
                <a:spcPct val="150000"/>
              </a:lnSpc>
              <a:defRPr/>
            </a:pP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它有什么特征？</a:t>
            </a:r>
          </a:p>
        </p:txBody>
      </p:sp>
      <p:pic>
        <p:nvPicPr>
          <p:cNvPr id="11268" name="Picture 4" descr="678"/>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4508500"/>
            <a:ext cx="16002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16" descr="星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750" y="69215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 Box 13"/>
          <p:cNvSpPr txBox="1">
            <a:spLocks noChangeArrowheads="1"/>
          </p:cNvSpPr>
          <p:nvPr/>
        </p:nvSpPr>
        <p:spPr bwMode="auto">
          <a:xfrm>
            <a:off x="2339975" y="3429000"/>
            <a:ext cx="3854450" cy="793750"/>
          </a:xfrm>
          <a:prstGeom prst="rect">
            <a:avLst/>
          </a:prstGeom>
          <a:noFill/>
          <a:ln w="9525">
            <a:noFill/>
            <a:miter lim="800000"/>
          </a:ln>
          <a:effectLst/>
        </p:spPr>
        <p:txBody>
          <a:bodyPr>
            <a:spAutoFit/>
          </a:bodyPr>
          <a:lstStyle/>
          <a:p>
            <a:pPr>
              <a:lnSpc>
                <a:spcPct val="150000"/>
              </a:lnSpc>
              <a:defRPr/>
            </a:pP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含有三个方程；</a:t>
            </a:r>
          </a:p>
        </p:txBody>
      </p:sp>
      <p:sp>
        <p:nvSpPr>
          <p:cNvPr id="4110" name="Text Box 14"/>
          <p:cNvSpPr txBox="1">
            <a:spLocks noChangeArrowheads="1"/>
          </p:cNvSpPr>
          <p:nvPr/>
        </p:nvSpPr>
        <p:spPr bwMode="auto">
          <a:xfrm>
            <a:off x="2339975" y="4365625"/>
            <a:ext cx="5905500" cy="915988"/>
          </a:xfrm>
          <a:prstGeom prst="rect">
            <a:avLst/>
          </a:prstGeom>
          <a:noFill/>
          <a:ln w="9525">
            <a:noFill/>
            <a:miter lim="800000"/>
          </a:ln>
          <a:effectLst/>
        </p:spPr>
        <p:txBody>
          <a:bodyPr>
            <a:spAutoFit/>
          </a:bodyPr>
          <a:lstStyle/>
          <a:p>
            <a:pPr>
              <a:lnSpc>
                <a:spcPct val="150000"/>
              </a:lnSpc>
              <a:defRPr/>
            </a:pP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含有三个不同的未知数；</a:t>
            </a:r>
          </a:p>
        </p:txBody>
      </p:sp>
      <p:sp>
        <p:nvSpPr>
          <p:cNvPr id="4111" name="Text Box 15"/>
          <p:cNvSpPr txBox="1">
            <a:spLocks noChangeArrowheads="1"/>
          </p:cNvSpPr>
          <p:nvPr/>
        </p:nvSpPr>
        <p:spPr bwMode="auto">
          <a:xfrm>
            <a:off x="2339975" y="5373688"/>
            <a:ext cx="6191250" cy="793750"/>
          </a:xfrm>
          <a:prstGeom prst="rect">
            <a:avLst/>
          </a:prstGeom>
          <a:noFill/>
          <a:ln w="9525">
            <a:noFill/>
            <a:miter lim="800000"/>
          </a:ln>
          <a:effectLst/>
        </p:spPr>
        <p:txBody>
          <a:bodyPr>
            <a:spAutoFit/>
          </a:bodyPr>
          <a:lstStyle/>
          <a:p>
            <a:pPr>
              <a:lnSpc>
                <a:spcPct val="150000"/>
              </a:lnSpc>
              <a:defRPr/>
            </a:pPr>
            <a:r>
              <a:rPr lang="zh-CN" altLang="en-US"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含未知数的项的次数都是</a:t>
            </a:r>
            <a:r>
              <a:rPr lang="en-US" altLang="zh-CN" sz="36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1.</a:t>
            </a:r>
          </a:p>
        </p:txBody>
      </p:sp>
    </p:spTree>
    <p:extLst>
      <p:ext uri="{BB962C8B-B14F-4D97-AF65-F5344CB8AC3E}">
        <p14:creationId xmlns:p14="http://schemas.microsoft.com/office/powerpoint/2010/main" val="311222996"/>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blinds(horizontal)">
                                      <p:cBhvr>
                                        <p:cTn id="7" dur="500"/>
                                        <p:tgtEl>
                                          <p:spTgt spid="4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10"/>
                                        </p:tgtEl>
                                        <p:attrNameLst>
                                          <p:attrName>style.visibility</p:attrName>
                                        </p:attrNameLst>
                                      </p:cBhvr>
                                      <p:to>
                                        <p:strVal val="visible"/>
                                      </p:to>
                                    </p:set>
                                    <p:animEffect transition="in" filter="blinds(horizontal)">
                                      <p:cBhvr>
                                        <p:cTn id="12" dur="500"/>
                                        <p:tgtEl>
                                          <p:spTgt spid="41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111"/>
                                        </p:tgtEl>
                                        <p:attrNameLst>
                                          <p:attrName>style.visibility</p:attrName>
                                        </p:attrNameLst>
                                      </p:cBhvr>
                                      <p:to>
                                        <p:strVal val="visible"/>
                                      </p:to>
                                    </p:set>
                                    <p:animEffect transition="in" filter="blinds(horizontal)">
                                      <p:cBhvr>
                                        <p:cTn id="17" dur="500"/>
                                        <p:tgtEl>
                                          <p:spTgt spid="4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9" grpId="0"/>
      <p:bldP spid="4110" grpId="0"/>
      <p:bldP spid="4111"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6"/>
          <p:cNvSpPr>
            <a:spLocks noChangeArrowheads="1"/>
          </p:cNvSpPr>
          <p:nvPr/>
        </p:nvSpPr>
        <p:spPr bwMode="auto">
          <a:xfrm>
            <a:off x="684213" y="1484313"/>
            <a:ext cx="8064500" cy="2520950"/>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5124" name="Text Box 4"/>
          <p:cNvSpPr txBox="1">
            <a:spLocks noChangeArrowheads="1"/>
          </p:cNvSpPr>
          <p:nvPr/>
        </p:nvSpPr>
        <p:spPr bwMode="auto">
          <a:xfrm>
            <a:off x="1042988" y="1944688"/>
            <a:ext cx="7394575" cy="1454150"/>
          </a:xfrm>
          <a:prstGeom prst="rect">
            <a:avLst/>
          </a:prstGeom>
          <a:noFill/>
          <a:ln w="9525">
            <a:noFill/>
            <a:miter lim="800000"/>
          </a:ln>
          <a:effectLst/>
        </p:spPr>
        <p:txBody>
          <a:bodyPr wrap="none">
            <a:spAutoFit/>
          </a:bodyPr>
          <a:lstStyle/>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4</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：你能类比二元一次方程组给三元</a:t>
            </a:r>
          </a:p>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一次方程组下一个定义吗？</a:t>
            </a:r>
          </a:p>
        </p:txBody>
      </p:sp>
      <p:pic>
        <p:nvPicPr>
          <p:cNvPr id="12292" name="Picture 7" descr="2614676_145206071_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9475" y="0"/>
            <a:ext cx="19145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6" descr="星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25" y="5661025"/>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100065"/>
      </p:ext>
    </p:extLst>
  </p:cSld>
  <p:clrMapOvr>
    <a:masterClrMapping/>
  </p:clrMapOvr>
  <p:transition spd="med">
    <p:zoom dir="in"/>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AutoShape 10"/>
          <p:cNvSpPr>
            <a:spLocks noChangeArrowheads="1"/>
          </p:cNvSpPr>
          <p:nvPr/>
        </p:nvSpPr>
        <p:spPr bwMode="auto">
          <a:xfrm>
            <a:off x="539750" y="4221163"/>
            <a:ext cx="8064500" cy="1512887"/>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3315" name="AutoShape 6"/>
          <p:cNvSpPr>
            <a:spLocks noChangeArrowheads="1"/>
          </p:cNvSpPr>
          <p:nvPr/>
        </p:nvSpPr>
        <p:spPr bwMode="auto">
          <a:xfrm>
            <a:off x="539750" y="692150"/>
            <a:ext cx="8208963" cy="2881313"/>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6148" name="Rectangle 4"/>
          <p:cNvSpPr>
            <a:spLocks noChangeArrowheads="1"/>
          </p:cNvSpPr>
          <p:nvPr/>
        </p:nvSpPr>
        <p:spPr bwMode="auto">
          <a:xfrm>
            <a:off x="539750" y="4365625"/>
            <a:ext cx="6916738" cy="1066800"/>
          </a:xfrm>
          <a:prstGeom prst="rect">
            <a:avLst/>
          </a:prstGeom>
          <a:noFill/>
          <a:ln w="9525">
            <a:noFill/>
            <a:miter lim="800000"/>
          </a:ln>
          <a:effectLst/>
        </p:spPr>
        <p:txBody>
          <a:bodyPr anchor="ctr">
            <a:spAutoFit/>
          </a:bodyPr>
          <a:lstStyle/>
          <a:p>
            <a:pPr>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6</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：比较代入消元法与加减消元法</a:t>
            </a:r>
          </a:p>
          <a:p>
            <a:pPr>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哪种方法比较简单？</a:t>
            </a:r>
          </a:p>
        </p:txBody>
      </p:sp>
      <p:sp>
        <p:nvSpPr>
          <p:cNvPr id="6149" name="Text Box 5"/>
          <p:cNvSpPr txBox="1">
            <a:spLocks noChangeArrowheads="1"/>
          </p:cNvSpPr>
          <p:nvPr/>
        </p:nvSpPr>
        <p:spPr bwMode="auto">
          <a:xfrm>
            <a:off x="539750" y="1076325"/>
            <a:ext cx="8280400" cy="1922463"/>
          </a:xfrm>
          <a:prstGeom prst="rect">
            <a:avLst/>
          </a:prstGeom>
          <a:noFill/>
          <a:ln w="9525">
            <a:noFill/>
            <a:miter lim="800000"/>
          </a:ln>
          <a:effectLst/>
        </p:spPr>
        <p:txBody>
          <a:bodyPr>
            <a:spAutoFit/>
          </a:bodyPr>
          <a:lstStyle/>
          <a:p>
            <a:pPr>
              <a:lnSpc>
                <a:spcPct val="13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5</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：怎样解这个方程组？</a:t>
            </a:r>
          </a:p>
          <a:p>
            <a:pPr>
              <a:lnSpc>
                <a:spcPct val="13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你能否类比解二元一次方程组的思路   </a:t>
            </a:r>
          </a:p>
          <a:p>
            <a:pPr>
              <a:lnSpc>
                <a:spcPct val="13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和方法解决三元一次方程组呢？ </a:t>
            </a:r>
          </a:p>
        </p:txBody>
      </p:sp>
      <p:pic>
        <p:nvPicPr>
          <p:cNvPr id="13318" name="Picture 16" descr="星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17" descr="未命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04813"/>
            <a:ext cx="1584325"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6176870"/>
      </p:ext>
    </p:extLst>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154"/>
                                        </p:tgtEl>
                                        <p:attrNameLst>
                                          <p:attrName>style.visibility</p:attrName>
                                        </p:attrNameLst>
                                      </p:cBhvr>
                                      <p:to>
                                        <p:strVal val="visible"/>
                                      </p:to>
                                    </p:set>
                                    <p:anim calcmode="lin" valueType="num">
                                      <p:cBhvr>
                                        <p:cTn id="7" dur="500" fill="hold"/>
                                        <p:tgtEl>
                                          <p:spTgt spid="6154"/>
                                        </p:tgtEl>
                                        <p:attrNameLst>
                                          <p:attrName>ppt_w</p:attrName>
                                        </p:attrNameLst>
                                      </p:cBhvr>
                                      <p:tavLst>
                                        <p:tav tm="0">
                                          <p:val>
                                            <p:fltVal val="0"/>
                                          </p:val>
                                        </p:tav>
                                        <p:tav tm="100000">
                                          <p:val>
                                            <p:strVal val="#ppt_w"/>
                                          </p:val>
                                        </p:tav>
                                      </p:tavLst>
                                    </p:anim>
                                    <p:anim calcmode="lin" valueType="num">
                                      <p:cBhvr>
                                        <p:cTn id="8" dur="500" fill="hold"/>
                                        <p:tgtEl>
                                          <p:spTgt spid="615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148"/>
                                        </p:tgtEl>
                                        <p:attrNameLst>
                                          <p:attrName>style.visibility</p:attrName>
                                        </p:attrNameLst>
                                      </p:cBhvr>
                                      <p:to>
                                        <p:strVal val="visible"/>
                                      </p:to>
                                    </p:set>
                                    <p:anim calcmode="lin" valueType="num">
                                      <p:cBhvr>
                                        <p:cTn id="11" dur="500" fill="hold"/>
                                        <p:tgtEl>
                                          <p:spTgt spid="6148"/>
                                        </p:tgtEl>
                                        <p:attrNameLst>
                                          <p:attrName>ppt_w</p:attrName>
                                        </p:attrNameLst>
                                      </p:cBhvr>
                                      <p:tavLst>
                                        <p:tav tm="0">
                                          <p:val>
                                            <p:fltVal val="0"/>
                                          </p:val>
                                        </p:tav>
                                        <p:tav tm="100000">
                                          <p:val>
                                            <p:strVal val="#ppt_w"/>
                                          </p:val>
                                        </p:tav>
                                      </p:tavLst>
                                    </p:anim>
                                    <p:anim calcmode="lin" valueType="num">
                                      <p:cBhvr>
                                        <p:cTn id="12" dur="500" fill="hold"/>
                                        <p:tgtEl>
                                          <p:spTgt spid="61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animBg="1"/>
      <p:bldP spid="614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7"/>
          <p:cNvSpPr>
            <a:spLocks noChangeArrowheads="1"/>
          </p:cNvSpPr>
          <p:nvPr/>
        </p:nvSpPr>
        <p:spPr bwMode="auto">
          <a:xfrm>
            <a:off x="1187450" y="1052513"/>
            <a:ext cx="6985000" cy="1800225"/>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7172" name="Rectangle 4"/>
          <p:cNvSpPr>
            <a:spLocks noChangeArrowheads="1"/>
          </p:cNvSpPr>
          <p:nvPr/>
        </p:nvSpPr>
        <p:spPr bwMode="auto">
          <a:xfrm>
            <a:off x="1566863" y="1081088"/>
            <a:ext cx="6159500" cy="1454150"/>
          </a:xfrm>
          <a:prstGeom prst="rect">
            <a:avLst/>
          </a:prstGeom>
          <a:noFill/>
          <a:ln w="9525">
            <a:noFill/>
            <a:miter lim="800000"/>
          </a:ln>
          <a:effectLst/>
        </p:spPr>
        <p:txBody>
          <a:bodyPr wrap="none" anchor="ctr">
            <a:spAutoFit/>
          </a:bodyPr>
          <a:lstStyle/>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7</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：归纳解三元一次方程组的</a:t>
            </a:r>
          </a:p>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基本思路是什么？</a:t>
            </a:r>
          </a:p>
        </p:txBody>
      </p:sp>
      <p:pic>
        <p:nvPicPr>
          <p:cNvPr id="7173" name="Picture 5"/>
          <p:cNvPicPr>
            <a:picLocks noChangeAspect="1" noChangeArrowheads="1"/>
          </p:cNvPicPr>
          <p:nvPr/>
        </p:nvPicPr>
        <p:blipFill>
          <a:blip r:embed="rId3" cstate="print">
            <a:lum contrast="72000"/>
            <a:extLst>
              <a:ext uri="{28A0092B-C50C-407E-A947-70E740481C1C}">
                <a14:useLocalDpi xmlns:a14="http://schemas.microsoft.com/office/drawing/2010/main" val="0"/>
              </a:ext>
            </a:extLst>
          </a:blip>
          <a:srcRect/>
          <a:stretch>
            <a:fillRect/>
          </a:stretch>
        </p:blipFill>
        <p:spPr bwMode="auto">
          <a:xfrm>
            <a:off x="971550" y="3392488"/>
            <a:ext cx="7632700" cy="2341562"/>
          </a:xfrm>
          <a:prstGeom prst="rect">
            <a:avLst/>
          </a:prstGeom>
          <a:solidFill>
            <a:srgbClr val="FFCC99"/>
          </a:solidFill>
          <a:ln w="9525">
            <a:solidFill>
              <a:srgbClr val="993300"/>
            </a:solidFill>
            <a:miter lim="800000"/>
            <a:headEnd/>
            <a:tailEnd/>
          </a:ln>
        </p:spPr>
      </p:pic>
      <p:pic>
        <p:nvPicPr>
          <p:cNvPr id="14341" name="Picture 17" descr="未命名"/>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125" y="0"/>
            <a:ext cx="1584325"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6" descr="星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388" y="2852738"/>
            <a:ext cx="884237"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180146"/>
      </p:ext>
    </p:extLst>
  </p:cSld>
  <p:clrMapOvr>
    <a:masterClrMapping/>
  </p:clrMapOvr>
  <p:transition spd="med">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animEffect transition="in" filter="wedge">
                                      <p:cBhvr>
                                        <p:cTn id="7"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593725" y="1250950"/>
          <a:ext cx="7796213" cy="3946525"/>
        </p:xfrm>
        <a:graphic>
          <a:graphicData uri="http://schemas.openxmlformats.org/presentationml/2006/ole">
            <mc:AlternateContent xmlns:mc="http://schemas.openxmlformats.org/markup-compatibility/2006">
              <mc:Choice xmlns:v="urn:schemas-microsoft-com:vml" Requires="v">
                <p:oleObj name="Document" r:id="rId3" imgW="7996555" imgH="4046220" progId="Word.Document.8">
                  <p:embed/>
                </p:oleObj>
              </mc:Choice>
              <mc:Fallback>
                <p:oleObj name="Document" r:id="rId3" imgW="7996555" imgH="404622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25" y="1250950"/>
                        <a:ext cx="7796213" cy="3946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7" name="Picture 16" descr="星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8" name="Group 4"/>
          <p:cNvGrpSpPr/>
          <p:nvPr/>
        </p:nvGrpSpPr>
        <p:grpSpPr bwMode="auto">
          <a:xfrm>
            <a:off x="395288" y="333375"/>
            <a:ext cx="3606800" cy="811213"/>
            <a:chOff x="384" y="888"/>
            <a:chExt cx="2208" cy="1759"/>
          </a:xfrm>
        </p:grpSpPr>
        <p:sp>
          <p:nvSpPr>
            <p:cNvPr id="1032"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1033" name="Group 6"/>
            <p:cNvGrpSpPr/>
            <p:nvPr/>
          </p:nvGrpSpPr>
          <p:grpSpPr bwMode="auto">
            <a:xfrm>
              <a:off x="384" y="888"/>
              <a:ext cx="2112" cy="1759"/>
              <a:chOff x="480" y="888"/>
              <a:chExt cx="2112" cy="1759"/>
            </a:xfrm>
          </p:grpSpPr>
          <p:sp>
            <p:nvSpPr>
              <p:cNvPr id="1034"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037"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040"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
        <p:nvSpPr>
          <p:cNvPr id="1029" name="Text Box 18"/>
          <p:cNvSpPr txBox="1">
            <a:spLocks noChangeArrowheads="1"/>
          </p:cNvSpPr>
          <p:nvPr/>
        </p:nvSpPr>
        <p:spPr bwMode="auto">
          <a:xfrm>
            <a:off x="1887538" y="122238"/>
            <a:ext cx="222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0000FF"/>
                </a:solidFill>
                <a:ea typeface="楷体_GB2312" panose="02010609030101010101" pitchFamily="49" charset="-122"/>
              </a:rPr>
              <a:t>典例分析</a:t>
            </a:r>
          </a:p>
        </p:txBody>
      </p:sp>
      <p:sp>
        <p:nvSpPr>
          <p:cNvPr id="8211" name="AutoShape 19"/>
          <p:cNvSpPr>
            <a:spLocks noChangeArrowheads="1"/>
          </p:cNvSpPr>
          <p:nvPr/>
        </p:nvSpPr>
        <p:spPr bwMode="auto">
          <a:xfrm>
            <a:off x="395288" y="3789363"/>
            <a:ext cx="8424862" cy="2592387"/>
          </a:xfrm>
          <a:prstGeom prst="roundRect">
            <a:avLst>
              <a:gd name="adj" fmla="val 16667"/>
            </a:avLst>
          </a:prstGeom>
          <a:solidFill>
            <a:schemeClr val="accent1"/>
          </a:solidFill>
          <a:ln w="9525">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8212" name="Rectangle 20"/>
          <p:cNvSpPr>
            <a:spLocks noChangeArrowheads="1"/>
          </p:cNvSpPr>
          <p:nvPr/>
        </p:nvSpPr>
        <p:spPr bwMode="auto">
          <a:xfrm>
            <a:off x="827088" y="4076700"/>
            <a:ext cx="7807325" cy="1454150"/>
          </a:xfrm>
          <a:prstGeom prst="rect">
            <a:avLst/>
          </a:prstGeom>
          <a:noFill/>
          <a:ln w="9525">
            <a:noFill/>
            <a:miter lim="800000"/>
          </a:ln>
          <a:effectLst/>
        </p:spPr>
        <p:txBody>
          <a:bodyPr wrap="none" anchor="ctr">
            <a:spAutoFit/>
          </a:bodyPr>
          <a:lstStyle/>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8</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：你认为解三元一次方程组消哪个元</a:t>
            </a:r>
          </a:p>
          <a:p>
            <a:pPr>
              <a:lnSpc>
                <a:spcPct val="150000"/>
              </a:lnSpc>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较为简便？</a:t>
            </a:r>
          </a:p>
        </p:txBody>
      </p:sp>
    </p:spTree>
    <p:extLst>
      <p:ext uri="{BB962C8B-B14F-4D97-AF65-F5344CB8AC3E}">
        <p14:creationId xmlns:p14="http://schemas.microsoft.com/office/powerpoint/2010/main" val="12501969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blinds(horizontal)">
                                      <p:cBhvr>
                                        <p:cTn id="7" dur="500"/>
                                        <p:tgtEl>
                                          <p:spTgt spid="82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212"/>
                                        </p:tgtEl>
                                        <p:attrNameLst>
                                          <p:attrName>style.visibility</p:attrName>
                                        </p:attrNameLst>
                                      </p:cBhvr>
                                      <p:to>
                                        <p:strVal val="visible"/>
                                      </p:to>
                                    </p:set>
                                    <p:animEffect transition="in" filter="blinds(horizontal)">
                                      <p:cBhvr>
                                        <p:cTn id="10" dur="500"/>
                                        <p:tgtEl>
                                          <p:spTgt spid="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animBg="1"/>
      <p:bldP spid="821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4284663" y="190500"/>
            <a:ext cx="53641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800" b="1">
                <a:solidFill>
                  <a:srgbClr val="CC0066"/>
                </a:solidFill>
                <a:ea typeface="华文新魏" pitchFamily="2" charset="-122"/>
              </a:rPr>
              <a:t>设篮球队胜了</a:t>
            </a:r>
            <a:r>
              <a:rPr lang="en-US" altLang="zh-CN" sz="2800" b="1">
                <a:solidFill>
                  <a:srgbClr val="CC0066"/>
                </a:solidFill>
                <a:ea typeface="华文新魏" pitchFamily="2" charset="-122"/>
              </a:rPr>
              <a:t>x</a:t>
            </a:r>
            <a:r>
              <a:rPr lang="zh-CN" altLang="en-US" sz="2800" b="1">
                <a:solidFill>
                  <a:srgbClr val="CC0066"/>
                </a:solidFill>
                <a:ea typeface="华文新魏" pitchFamily="2" charset="-122"/>
              </a:rPr>
              <a:t>场</a:t>
            </a:r>
            <a:r>
              <a:rPr lang="en-US" altLang="zh-CN" sz="2800" b="1">
                <a:solidFill>
                  <a:srgbClr val="CC0066"/>
                </a:solidFill>
                <a:ea typeface="华文新魏" pitchFamily="2" charset="-122"/>
              </a:rPr>
              <a:t>,</a:t>
            </a:r>
            <a:r>
              <a:rPr lang="zh-CN" altLang="en-US" sz="2800" b="1">
                <a:solidFill>
                  <a:srgbClr val="CC0066"/>
                </a:solidFill>
                <a:ea typeface="华文新魏" pitchFamily="2" charset="-122"/>
              </a:rPr>
              <a:t>负了</a:t>
            </a:r>
            <a:r>
              <a:rPr lang="en-US" altLang="zh-CN" sz="2800" b="1">
                <a:solidFill>
                  <a:srgbClr val="CC0066"/>
                </a:solidFill>
                <a:ea typeface="华文新魏" pitchFamily="2" charset="-122"/>
              </a:rPr>
              <a:t>y</a:t>
            </a:r>
            <a:r>
              <a:rPr lang="zh-CN" altLang="en-US" sz="2800" b="1">
                <a:solidFill>
                  <a:srgbClr val="CC0066"/>
                </a:solidFill>
                <a:ea typeface="华文新魏" pitchFamily="2" charset="-122"/>
              </a:rPr>
              <a:t>场</a:t>
            </a:r>
            <a:r>
              <a:rPr lang="en-US" altLang="zh-CN" sz="2800" b="1">
                <a:solidFill>
                  <a:srgbClr val="CC0066"/>
                </a:solidFill>
                <a:ea typeface="华文新魏" pitchFamily="2" charset="-122"/>
              </a:rPr>
              <a:t>.</a:t>
            </a:r>
          </a:p>
          <a:p>
            <a:pPr>
              <a:spcBef>
                <a:spcPct val="20000"/>
              </a:spcBef>
            </a:pPr>
            <a:r>
              <a:rPr lang="zh-CN" altLang="en-US" sz="2800" b="1">
                <a:solidFill>
                  <a:srgbClr val="CC0066"/>
                </a:solidFill>
                <a:ea typeface="华文新魏" pitchFamily="2" charset="-122"/>
              </a:rPr>
              <a:t>根据题意得方程组</a:t>
            </a:r>
          </a:p>
        </p:txBody>
      </p:sp>
      <p:sp>
        <p:nvSpPr>
          <p:cNvPr id="114692" name="Text Box 4"/>
          <p:cNvSpPr txBox="1">
            <a:spLocks noChangeArrowheads="1"/>
          </p:cNvSpPr>
          <p:nvPr/>
        </p:nvSpPr>
        <p:spPr bwMode="auto">
          <a:xfrm>
            <a:off x="4716463" y="1304925"/>
            <a:ext cx="2419350" cy="519113"/>
          </a:xfrm>
          <a:prstGeom prst="rect">
            <a:avLst/>
          </a:prstGeom>
          <a:noFill/>
          <a:ln w="12700" algn="ctr">
            <a:noFill/>
            <a:miter lim="800000"/>
          </a:ln>
          <a:effectLst>
            <a:outerShdw dist="35921" dir="2700000" sy="50000" kx="2115830" algn="bl" rotWithShape="0">
              <a:srgbClr val="C0C0C0">
                <a:alpha val="80000"/>
              </a:srgbClr>
            </a:outerShdw>
          </a:effectLst>
        </p:spPr>
        <p:txBody>
          <a:bodyPr>
            <a:spAutoFit/>
          </a:bodyPr>
          <a:lstStyle/>
          <a:p>
            <a:pPr algn="ctr">
              <a:defRPr/>
            </a:pPr>
            <a:r>
              <a:rPr kumimoji="1" lang="en-US" altLang="zh-CN" sz="2800" b="1">
                <a:solidFill>
                  <a:srgbClr val="CC0066"/>
                </a:solidFill>
                <a:latin typeface="Arial" panose="020B0604020202020204" pitchFamily="34" charset="0"/>
              </a:rPr>
              <a:t>x</a:t>
            </a:r>
            <a:r>
              <a:rPr kumimoji="1" lang="zh-CN" altLang="en-US" sz="2800" b="1">
                <a:solidFill>
                  <a:srgbClr val="CC0066"/>
                </a:solidFill>
                <a:latin typeface="Arial" panose="020B0604020202020204" pitchFamily="34" charset="0"/>
              </a:rPr>
              <a:t>＋</a:t>
            </a:r>
            <a:r>
              <a:rPr kumimoji="1" lang="en-US" altLang="zh-CN" sz="2800" b="1">
                <a:solidFill>
                  <a:srgbClr val="CC0066"/>
                </a:solidFill>
                <a:latin typeface="Arial" panose="020B0604020202020204" pitchFamily="34" charset="0"/>
              </a:rPr>
              <a:t>y = 22</a:t>
            </a:r>
          </a:p>
        </p:txBody>
      </p:sp>
      <p:sp>
        <p:nvSpPr>
          <p:cNvPr id="114693" name="Text Box 5"/>
          <p:cNvSpPr txBox="1">
            <a:spLocks noChangeArrowheads="1"/>
          </p:cNvSpPr>
          <p:nvPr/>
        </p:nvSpPr>
        <p:spPr bwMode="auto">
          <a:xfrm>
            <a:off x="4572000" y="1916113"/>
            <a:ext cx="2957513" cy="519112"/>
          </a:xfrm>
          <a:prstGeom prst="rect">
            <a:avLst/>
          </a:prstGeom>
          <a:noFill/>
          <a:ln w="12700" algn="ctr">
            <a:noFill/>
            <a:miter lim="800000"/>
          </a:ln>
          <a:effectLst>
            <a:outerShdw dist="35921" dir="2700000" sy="50000" kx="2115830" algn="bl" rotWithShape="0">
              <a:srgbClr val="C0C0C0">
                <a:alpha val="80000"/>
              </a:srgbClr>
            </a:outerShdw>
          </a:effectLst>
        </p:spPr>
        <p:txBody>
          <a:bodyPr>
            <a:spAutoFit/>
          </a:bodyPr>
          <a:lstStyle/>
          <a:p>
            <a:pPr algn="ctr">
              <a:defRPr/>
            </a:pPr>
            <a:r>
              <a:rPr kumimoji="1" lang="en-US" altLang="zh-CN" sz="2800" b="1">
                <a:solidFill>
                  <a:srgbClr val="CC0066"/>
                </a:solidFill>
                <a:latin typeface="Arial" panose="020B0604020202020204" pitchFamily="34" charset="0"/>
              </a:rPr>
              <a:t>2x</a:t>
            </a:r>
            <a:r>
              <a:rPr kumimoji="1" lang="zh-CN" altLang="en-US" sz="2800" b="1">
                <a:solidFill>
                  <a:srgbClr val="CC0066"/>
                </a:solidFill>
                <a:latin typeface="Arial" panose="020B0604020202020204" pitchFamily="34" charset="0"/>
              </a:rPr>
              <a:t>＋</a:t>
            </a:r>
            <a:r>
              <a:rPr kumimoji="1" lang="en-US" altLang="zh-CN" sz="2800" b="1">
                <a:solidFill>
                  <a:srgbClr val="CC0066"/>
                </a:solidFill>
                <a:latin typeface="Arial" panose="020B0604020202020204" pitchFamily="34" charset="0"/>
              </a:rPr>
              <a:t>y = 40</a:t>
            </a:r>
          </a:p>
        </p:txBody>
      </p:sp>
      <p:sp>
        <p:nvSpPr>
          <p:cNvPr id="8197" name="Rectangle 6"/>
          <p:cNvSpPr>
            <a:spLocks noChangeArrowheads="1"/>
          </p:cNvSpPr>
          <p:nvPr/>
        </p:nvSpPr>
        <p:spPr bwMode="auto">
          <a:xfrm>
            <a:off x="168275" y="115888"/>
            <a:ext cx="4043363" cy="536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400" b="1">
                <a:solidFill>
                  <a:prstClr val="black"/>
                </a:solidFill>
                <a:latin typeface="宋体" panose="02010600030101010101" pitchFamily="2" charset="-122"/>
              </a:rPr>
              <a:t>解</a:t>
            </a:r>
            <a:r>
              <a:rPr lang="en-US" altLang="zh-CN" sz="2400" b="1">
                <a:solidFill>
                  <a:prstClr val="black"/>
                </a:solidFill>
                <a:latin typeface="宋体" panose="02010600030101010101" pitchFamily="2" charset="-122"/>
              </a:rPr>
              <a:t>:</a:t>
            </a:r>
            <a:r>
              <a:rPr lang="zh-CN" altLang="en-US" sz="2400" b="1">
                <a:solidFill>
                  <a:prstClr val="black"/>
                </a:solidFill>
                <a:latin typeface="宋体" panose="02010600030101010101" pitchFamily="2" charset="-122"/>
              </a:rPr>
              <a:t>设胜</a:t>
            </a:r>
            <a:r>
              <a:rPr lang="en-US" altLang="zh-CN" sz="2400" b="1">
                <a:solidFill>
                  <a:prstClr val="black"/>
                </a:solidFill>
                <a:latin typeface="宋体" panose="02010600030101010101" pitchFamily="2" charset="-122"/>
              </a:rPr>
              <a:t>x</a:t>
            </a:r>
            <a:r>
              <a:rPr lang="zh-CN" altLang="en-US" sz="2400" b="1">
                <a:solidFill>
                  <a:prstClr val="black"/>
                </a:solidFill>
                <a:latin typeface="宋体" panose="02010600030101010101" pitchFamily="2" charset="-122"/>
              </a:rPr>
              <a:t>场</a:t>
            </a:r>
            <a:r>
              <a:rPr lang="en-US" altLang="zh-CN" sz="2400" b="1">
                <a:solidFill>
                  <a:prstClr val="black"/>
                </a:solidFill>
                <a:latin typeface="宋体" panose="02010600030101010101" pitchFamily="2" charset="-122"/>
              </a:rPr>
              <a:t>,</a:t>
            </a:r>
            <a:r>
              <a:rPr lang="zh-CN" altLang="en-US" sz="2400" b="1">
                <a:solidFill>
                  <a:prstClr val="black"/>
                </a:solidFill>
                <a:latin typeface="宋体" panose="02010600030101010101" pitchFamily="2" charset="-122"/>
              </a:rPr>
              <a:t>则负</a:t>
            </a:r>
            <a:r>
              <a:rPr lang="en-US" altLang="zh-CN" sz="2400" b="1">
                <a:solidFill>
                  <a:prstClr val="black"/>
                </a:solidFill>
                <a:latin typeface="宋体" panose="02010600030101010101" pitchFamily="2" charset="-122"/>
              </a:rPr>
              <a:t>(22-x)</a:t>
            </a:r>
            <a:r>
              <a:rPr lang="zh-CN" altLang="en-US" sz="2400" b="1">
                <a:solidFill>
                  <a:prstClr val="black"/>
                </a:solidFill>
                <a:latin typeface="宋体" panose="02010600030101010101" pitchFamily="2" charset="-122"/>
              </a:rPr>
              <a:t>场</a:t>
            </a:r>
            <a:r>
              <a:rPr lang="en-US" altLang="zh-CN" sz="2400" b="1">
                <a:solidFill>
                  <a:prstClr val="black"/>
                </a:solidFill>
                <a:latin typeface="宋体" panose="02010600030101010101" pitchFamily="2" charset="-122"/>
              </a:rPr>
              <a:t>,</a:t>
            </a:r>
            <a:r>
              <a:rPr lang="zh-CN" altLang="en-US" sz="2400" b="1">
                <a:solidFill>
                  <a:prstClr val="black"/>
                </a:solidFill>
                <a:latin typeface="宋体" panose="02010600030101010101" pitchFamily="2" charset="-122"/>
              </a:rPr>
              <a:t>根据题意得方程</a:t>
            </a:r>
          </a:p>
          <a:p>
            <a:pPr>
              <a:spcBef>
                <a:spcPct val="20000"/>
              </a:spcBef>
            </a:pPr>
            <a:r>
              <a:rPr lang="zh-CN" altLang="en-US" sz="2400" b="1">
                <a:solidFill>
                  <a:prstClr val="black"/>
                </a:solidFill>
                <a:latin typeface="宋体" panose="02010600030101010101" pitchFamily="2" charset="-122"/>
              </a:rPr>
              <a:t>   </a:t>
            </a:r>
            <a:r>
              <a:rPr lang="en-US" altLang="zh-CN" sz="2800" b="1">
                <a:solidFill>
                  <a:prstClr val="black"/>
                </a:solidFill>
                <a:latin typeface="Times New Roman" panose="02020603050405020304" pitchFamily="18" charset="0"/>
              </a:rPr>
              <a:t>2x+ (22-x) =40</a:t>
            </a:r>
          </a:p>
          <a:p>
            <a:pPr>
              <a:spcBef>
                <a:spcPct val="20000"/>
              </a:spcBef>
            </a:pPr>
            <a:r>
              <a:rPr lang="en-US" altLang="zh-CN" sz="2400" b="1">
                <a:solidFill>
                  <a:prstClr val="black"/>
                </a:solidFill>
                <a:latin typeface="宋体" panose="02010600030101010101" pitchFamily="2" charset="-122"/>
              </a:rPr>
              <a:t>  </a:t>
            </a:r>
            <a:r>
              <a:rPr lang="zh-CN" altLang="en-US" sz="2400" b="1">
                <a:solidFill>
                  <a:prstClr val="black"/>
                </a:solidFill>
                <a:latin typeface="宋体" panose="02010600030101010101" pitchFamily="2" charset="-122"/>
              </a:rPr>
              <a:t>解得   </a:t>
            </a:r>
            <a:r>
              <a:rPr lang="en-US" altLang="zh-CN" sz="2800" b="1">
                <a:solidFill>
                  <a:prstClr val="black"/>
                </a:solidFill>
                <a:latin typeface="Times New Roman" panose="02020603050405020304" pitchFamily="18" charset="0"/>
              </a:rPr>
              <a:t>x=18</a:t>
            </a:r>
          </a:p>
          <a:p>
            <a:pPr>
              <a:spcBef>
                <a:spcPct val="20000"/>
              </a:spcBef>
            </a:pPr>
            <a:r>
              <a:rPr lang="en-US" altLang="zh-CN" sz="2400" b="1">
                <a:solidFill>
                  <a:prstClr val="black"/>
                </a:solidFill>
                <a:latin typeface="宋体" panose="02010600030101010101" pitchFamily="2" charset="-122"/>
              </a:rPr>
              <a:t>    </a:t>
            </a:r>
            <a:r>
              <a:rPr lang="en-US" altLang="zh-CN" sz="2800" b="1">
                <a:solidFill>
                  <a:prstClr val="black"/>
                </a:solidFill>
                <a:latin typeface="Times New Roman" panose="02020603050405020304" pitchFamily="18" charset="0"/>
              </a:rPr>
              <a:t>22-18=4</a:t>
            </a:r>
          </a:p>
          <a:p>
            <a:pPr>
              <a:spcBef>
                <a:spcPct val="20000"/>
              </a:spcBef>
            </a:pPr>
            <a:r>
              <a:rPr lang="zh-CN" altLang="en-US" sz="2400" b="1">
                <a:solidFill>
                  <a:prstClr val="black"/>
                </a:solidFill>
                <a:latin typeface="宋体" panose="02010600030101010101" pitchFamily="2" charset="-122"/>
              </a:rPr>
              <a:t>答</a:t>
            </a:r>
            <a:r>
              <a:rPr lang="en-US" altLang="zh-CN" sz="2400" b="1">
                <a:solidFill>
                  <a:prstClr val="black"/>
                </a:solidFill>
                <a:latin typeface="宋体" panose="02010600030101010101" pitchFamily="2" charset="-122"/>
              </a:rPr>
              <a:t>:</a:t>
            </a:r>
            <a:r>
              <a:rPr lang="zh-CN" altLang="en-US" sz="2400" b="1">
                <a:solidFill>
                  <a:prstClr val="black"/>
                </a:solidFill>
                <a:latin typeface="宋体" panose="02010600030101010101" pitchFamily="2" charset="-122"/>
              </a:rPr>
              <a:t>这个队胜</a:t>
            </a:r>
            <a:r>
              <a:rPr lang="en-US" altLang="zh-CN" sz="2400" b="1">
                <a:solidFill>
                  <a:prstClr val="black"/>
                </a:solidFill>
                <a:latin typeface="宋体" panose="02010600030101010101" pitchFamily="2" charset="-122"/>
              </a:rPr>
              <a:t>18</a:t>
            </a:r>
            <a:r>
              <a:rPr lang="zh-CN" altLang="en-US" sz="2400" b="1">
                <a:solidFill>
                  <a:prstClr val="black"/>
                </a:solidFill>
                <a:latin typeface="宋体" panose="02010600030101010101" pitchFamily="2" charset="-122"/>
              </a:rPr>
              <a:t>场</a:t>
            </a:r>
            <a:r>
              <a:rPr lang="en-US" altLang="zh-CN" sz="2400" b="1">
                <a:solidFill>
                  <a:prstClr val="black"/>
                </a:solidFill>
                <a:latin typeface="宋体" panose="02010600030101010101" pitchFamily="2" charset="-122"/>
              </a:rPr>
              <a:t>,</a:t>
            </a:r>
            <a:r>
              <a:rPr lang="zh-CN" altLang="en-US" sz="2400" b="1">
                <a:solidFill>
                  <a:prstClr val="black"/>
                </a:solidFill>
                <a:latin typeface="宋体" panose="02010600030101010101" pitchFamily="2" charset="-122"/>
              </a:rPr>
              <a:t>只负</a:t>
            </a:r>
            <a:r>
              <a:rPr lang="en-US" altLang="zh-CN" sz="2400" b="1">
                <a:solidFill>
                  <a:prstClr val="black"/>
                </a:solidFill>
                <a:latin typeface="宋体" panose="02010600030101010101" pitchFamily="2" charset="-122"/>
              </a:rPr>
              <a:t>4</a:t>
            </a:r>
            <a:r>
              <a:rPr lang="zh-CN" altLang="en-US" sz="2400" b="1">
                <a:solidFill>
                  <a:prstClr val="black"/>
                </a:solidFill>
                <a:latin typeface="宋体" panose="02010600030101010101" pitchFamily="2" charset="-122"/>
              </a:rPr>
              <a:t>场</a:t>
            </a:r>
            <a:r>
              <a:rPr lang="en-US" altLang="zh-CN" sz="2400" b="1">
                <a:solidFill>
                  <a:prstClr val="black"/>
                </a:solidFill>
                <a:latin typeface="宋体" panose="02010600030101010101" pitchFamily="2" charset="-122"/>
              </a:rPr>
              <a:t>.</a:t>
            </a:r>
          </a:p>
        </p:txBody>
      </p:sp>
      <p:sp>
        <p:nvSpPr>
          <p:cNvPr id="8198" name="Line 7"/>
          <p:cNvSpPr>
            <a:spLocks noChangeShapeType="1"/>
          </p:cNvSpPr>
          <p:nvPr/>
        </p:nvSpPr>
        <p:spPr bwMode="auto">
          <a:xfrm>
            <a:off x="4211638" y="115888"/>
            <a:ext cx="0" cy="6481762"/>
          </a:xfrm>
          <a:prstGeom prst="line">
            <a:avLst/>
          </a:prstGeom>
          <a:noFill/>
          <a:ln w="38100" cmpd="dbl">
            <a:solidFill>
              <a:srgbClr val="993300"/>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sp>
        <p:nvSpPr>
          <p:cNvPr id="114696" name="AutoShape 8"/>
          <p:cNvSpPr/>
          <p:nvPr/>
        </p:nvSpPr>
        <p:spPr bwMode="auto">
          <a:xfrm>
            <a:off x="4762500" y="1500188"/>
            <a:ext cx="217488" cy="865187"/>
          </a:xfrm>
          <a:prstGeom prst="leftBrace">
            <a:avLst>
              <a:gd name="adj1" fmla="val 33151"/>
              <a:gd name="adj2" fmla="val 50000"/>
            </a:avLst>
          </a:prstGeom>
          <a:noFill/>
          <a:ln w="9525">
            <a:solidFill>
              <a:srgbClr val="CC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CC0066"/>
              </a:solidFill>
            </a:endParaRPr>
          </a:p>
        </p:txBody>
      </p:sp>
      <p:sp>
        <p:nvSpPr>
          <p:cNvPr id="114697" name="Rectangle 9"/>
          <p:cNvSpPr>
            <a:spLocks noChangeArrowheads="1"/>
          </p:cNvSpPr>
          <p:nvPr/>
        </p:nvSpPr>
        <p:spPr bwMode="auto">
          <a:xfrm>
            <a:off x="7559675" y="126841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rPr>
              <a:t>①</a:t>
            </a:r>
          </a:p>
        </p:txBody>
      </p:sp>
      <p:sp>
        <p:nvSpPr>
          <p:cNvPr id="114698" name="Rectangle 10"/>
          <p:cNvSpPr>
            <a:spLocks noChangeArrowheads="1"/>
          </p:cNvSpPr>
          <p:nvPr/>
        </p:nvSpPr>
        <p:spPr bwMode="auto">
          <a:xfrm>
            <a:off x="7631113" y="1916113"/>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rPr>
              <a:t>②</a:t>
            </a:r>
          </a:p>
        </p:txBody>
      </p:sp>
      <p:sp>
        <p:nvSpPr>
          <p:cNvPr id="114699" name="Text Box 11"/>
          <p:cNvSpPr txBox="1">
            <a:spLocks noChangeArrowheads="1"/>
          </p:cNvSpPr>
          <p:nvPr/>
        </p:nvSpPr>
        <p:spPr bwMode="auto">
          <a:xfrm>
            <a:off x="4284663" y="2565400"/>
            <a:ext cx="53641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800" b="1">
                <a:solidFill>
                  <a:srgbClr val="CC0066"/>
                </a:solidFill>
                <a:ea typeface="华文新魏" pitchFamily="2" charset="-122"/>
              </a:rPr>
              <a:t>由</a:t>
            </a:r>
            <a:r>
              <a:rPr lang="zh-CN" altLang="en-US" sz="2800" b="1">
                <a:solidFill>
                  <a:srgbClr val="C0504D"/>
                </a:solidFill>
              </a:rPr>
              <a:t>①</a:t>
            </a:r>
            <a:r>
              <a:rPr lang="zh-CN" altLang="en-US" sz="2800" b="1">
                <a:solidFill>
                  <a:srgbClr val="CC0066"/>
                </a:solidFill>
                <a:ea typeface="华文新魏" pitchFamily="2" charset="-122"/>
              </a:rPr>
              <a:t>得，</a:t>
            </a:r>
          </a:p>
        </p:txBody>
      </p:sp>
      <p:sp>
        <p:nvSpPr>
          <p:cNvPr id="114700" name="Text Box 12"/>
          <p:cNvSpPr txBox="1">
            <a:spLocks noChangeArrowheads="1"/>
          </p:cNvSpPr>
          <p:nvPr/>
        </p:nvSpPr>
        <p:spPr bwMode="auto">
          <a:xfrm>
            <a:off x="611188" y="4076700"/>
            <a:ext cx="2419350" cy="519113"/>
          </a:xfrm>
          <a:prstGeom prst="rect">
            <a:avLst/>
          </a:prstGeom>
          <a:noFill/>
          <a:ln w="12700" algn="ctr">
            <a:noFill/>
            <a:miter lim="800000"/>
          </a:ln>
          <a:effectLst>
            <a:outerShdw dist="35921" dir="2700000" sy="50000" kx="2115830" algn="bl" rotWithShape="0">
              <a:srgbClr val="C0C0C0">
                <a:alpha val="80000"/>
              </a:srgbClr>
            </a:outerShdw>
          </a:effectLst>
        </p:spPr>
        <p:txBody>
          <a:bodyPr>
            <a:spAutoFit/>
          </a:bodyPr>
          <a:lstStyle/>
          <a:p>
            <a:pPr algn="ctr">
              <a:defRPr/>
            </a:pPr>
            <a:r>
              <a:rPr kumimoji="1" lang="en-US" altLang="zh-CN" sz="2800" b="1">
                <a:solidFill>
                  <a:srgbClr val="CC0066"/>
                </a:solidFill>
                <a:latin typeface="Arial" panose="020B0604020202020204" pitchFamily="34" charset="0"/>
              </a:rPr>
              <a:t>y =</a:t>
            </a:r>
            <a:r>
              <a:rPr kumimoji="1" lang="en-US" altLang="zh-CN" sz="2800" b="1">
                <a:solidFill>
                  <a:srgbClr val="006600"/>
                </a:solidFill>
                <a:latin typeface="Arial" panose="020B0604020202020204" pitchFamily="34" charset="0"/>
              </a:rPr>
              <a:t> 4</a:t>
            </a:r>
          </a:p>
        </p:txBody>
      </p:sp>
      <p:sp>
        <p:nvSpPr>
          <p:cNvPr id="114701" name="Rectangle 13"/>
          <p:cNvSpPr>
            <a:spLocks noChangeArrowheads="1"/>
          </p:cNvSpPr>
          <p:nvPr/>
        </p:nvSpPr>
        <p:spPr bwMode="auto">
          <a:xfrm>
            <a:off x="7597775" y="3086100"/>
            <a:ext cx="541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rPr>
              <a:t>③</a:t>
            </a:r>
          </a:p>
        </p:txBody>
      </p:sp>
      <p:sp>
        <p:nvSpPr>
          <p:cNvPr id="114702" name="Text Box 14"/>
          <p:cNvSpPr txBox="1">
            <a:spLocks noChangeArrowheads="1"/>
          </p:cNvSpPr>
          <p:nvPr/>
        </p:nvSpPr>
        <p:spPr bwMode="auto">
          <a:xfrm>
            <a:off x="4284663" y="3716338"/>
            <a:ext cx="53641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2800" b="1">
                <a:solidFill>
                  <a:srgbClr val="CC0066"/>
                </a:solidFill>
                <a:ea typeface="华文新魏" pitchFamily="2" charset="-122"/>
              </a:rPr>
              <a:t>把</a:t>
            </a:r>
            <a:r>
              <a:rPr lang="zh-CN" altLang="en-US" sz="2800" b="1">
                <a:solidFill>
                  <a:srgbClr val="C0504D"/>
                </a:solidFill>
              </a:rPr>
              <a:t>③ </a:t>
            </a:r>
            <a:r>
              <a:rPr lang="zh-CN" altLang="en-US" sz="2800" b="1">
                <a:solidFill>
                  <a:srgbClr val="1F497D"/>
                </a:solidFill>
                <a:ea typeface="方正姚体" pitchFamily="2" charset="-122"/>
              </a:rPr>
              <a:t>代入</a:t>
            </a:r>
            <a:r>
              <a:rPr lang="zh-CN" altLang="en-US" sz="2800" b="1">
                <a:solidFill>
                  <a:srgbClr val="C0504D"/>
                </a:solidFill>
              </a:rPr>
              <a:t>② </a:t>
            </a:r>
            <a:r>
              <a:rPr lang="zh-CN" altLang="en-US" sz="2800" b="1">
                <a:solidFill>
                  <a:srgbClr val="CC0066"/>
                </a:solidFill>
                <a:ea typeface="华文新魏" pitchFamily="2" charset="-122"/>
              </a:rPr>
              <a:t>，得</a:t>
            </a:r>
          </a:p>
        </p:txBody>
      </p:sp>
      <p:sp>
        <p:nvSpPr>
          <p:cNvPr id="114703" name="Rectangle 15"/>
          <p:cNvSpPr>
            <a:spLocks noChangeArrowheads="1"/>
          </p:cNvSpPr>
          <p:nvPr/>
        </p:nvSpPr>
        <p:spPr bwMode="auto">
          <a:xfrm>
            <a:off x="5000625" y="4349750"/>
            <a:ext cx="274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8000"/>
                </a:solidFill>
                <a:ea typeface="华文新魏" pitchFamily="2" charset="-122"/>
              </a:rPr>
              <a:t>2x+ (22-x)  = 40</a:t>
            </a:r>
          </a:p>
        </p:txBody>
      </p:sp>
      <p:sp>
        <p:nvSpPr>
          <p:cNvPr id="114704" name="Text Box 16"/>
          <p:cNvSpPr txBox="1">
            <a:spLocks noChangeArrowheads="1"/>
          </p:cNvSpPr>
          <p:nvPr/>
        </p:nvSpPr>
        <p:spPr bwMode="auto">
          <a:xfrm>
            <a:off x="4356100" y="5070475"/>
            <a:ext cx="2673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CC0066"/>
                </a:solidFill>
                <a:ea typeface="华文新魏" pitchFamily="2" charset="-122"/>
              </a:rPr>
              <a:t>解这个方程，得</a:t>
            </a:r>
          </a:p>
        </p:txBody>
      </p:sp>
      <p:sp>
        <p:nvSpPr>
          <p:cNvPr id="114705" name="Rectangle 17"/>
          <p:cNvSpPr>
            <a:spLocks noChangeArrowheads="1"/>
          </p:cNvSpPr>
          <p:nvPr/>
        </p:nvSpPr>
        <p:spPr bwMode="auto">
          <a:xfrm>
            <a:off x="5292725" y="5646738"/>
            <a:ext cx="98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8000"/>
                </a:solidFill>
                <a:ea typeface="华文新魏" pitchFamily="2" charset="-122"/>
              </a:rPr>
              <a:t>x=18</a:t>
            </a:r>
          </a:p>
        </p:txBody>
      </p:sp>
      <p:sp>
        <p:nvSpPr>
          <p:cNvPr id="8209" name="Line 18"/>
          <p:cNvSpPr>
            <a:spLocks noChangeShapeType="1"/>
          </p:cNvSpPr>
          <p:nvPr/>
        </p:nvSpPr>
        <p:spPr bwMode="auto">
          <a:xfrm>
            <a:off x="228600" y="3141663"/>
            <a:ext cx="3959225" cy="0"/>
          </a:xfrm>
          <a:prstGeom prst="line">
            <a:avLst/>
          </a:prstGeom>
          <a:noFill/>
          <a:ln w="38100" cmpd="dbl">
            <a:solidFill>
              <a:srgbClr val="993300"/>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sp>
        <p:nvSpPr>
          <p:cNvPr id="114707" name="Text Box 19"/>
          <p:cNvSpPr txBox="1">
            <a:spLocks noChangeArrowheads="1"/>
          </p:cNvSpPr>
          <p:nvPr/>
        </p:nvSpPr>
        <p:spPr bwMode="auto">
          <a:xfrm>
            <a:off x="385763" y="3500438"/>
            <a:ext cx="3421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ea typeface="华文新魏" pitchFamily="2" charset="-122"/>
              </a:rPr>
              <a:t>把 </a:t>
            </a:r>
            <a:r>
              <a:rPr lang="en-US" altLang="zh-CN" sz="2800" b="1">
                <a:solidFill>
                  <a:prstClr val="black"/>
                </a:solidFill>
                <a:ea typeface="华文新魏" pitchFamily="2" charset="-122"/>
              </a:rPr>
              <a:t>x=18 </a:t>
            </a:r>
            <a:r>
              <a:rPr lang="zh-CN" altLang="en-US" sz="2800" b="1">
                <a:solidFill>
                  <a:prstClr val="black"/>
                </a:solidFill>
                <a:ea typeface="方正姚体" pitchFamily="2" charset="-122"/>
              </a:rPr>
              <a:t>代入</a:t>
            </a:r>
            <a:r>
              <a:rPr lang="zh-CN" altLang="en-US" sz="2800" b="1">
                <a:solidFill>
                  <a:prstClr val="black"/>
                </a:solidFill>
              </a:rPr>
              <a:t>③</a:t>
            </a:r>
            <a:r>
              <a:rPr lang="zh-CN" altLang="en-US" sz="2800" b="1">
                <a:solidFill>
                  <a:prstClr val="black"/>
                </a:solidFill>
                <a:ea typeface="方正姚体" pitchFamily="2" charset="-122"/>
              </a:rPr>
              <a:t> </a:t>
            </a:r>
            <a:r>
              <a:rPr lang="zh-CN" altLang="en-US" sz="2800" b="1">
                <a:solidFill>
                  <a:prstClr val="black"/>
                </a:solidFill>
                <a:ea typeface="华文新魏" pitchFamily="2" charset="-122"/>
              </a:rPr>
              <a:t>，得</a:t>
            </a:r>
          </a:p>
        </p:txBody>
      </p:sp>
      <p:sp>
        <p:nvSpPr>
          <p:cNvPr id="114708" name="Text Box 20"/>
          <p:cNvSpPr txBox="1">
            <a:spLocks noChangeArrowheads="1"/>
          </p:cNvSpPr>
          <p:nvPr/>
        </p:nvSpPr>
        <p:spPr bwMode="auto">
          <a:xfrm>
            <a:off x="255588" y="4724400"/>
            <a:ext cx="374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CC0066"/>
                </a:solidFill>
                <a:ea typeface="华文新魏" pitchFamily="2" charset="-122"/>
              </a:rPr>
              <a:t>所以这个方程组的解是</a:t>
            </a:r>
          </a:p>
        </p:txBody>
      </p:sp>
      <p:sp>
        <p:nvSpPr>
          <p:cNvPr id="114709" name="Text Box 21"/>
          <p:cNvSpPr txBox="1">
            <a:spLocks noChangeArrowheads="1"/>
          </p:cNvSpPr>
          <p:nvPr/>
        </p:nvSpPr>
        <p:spPr bwMode="auto">
          <a:xfrm>
            <a:off x="4787900" y="3141663"/>
            <a:ext cx="2419350" cy="519112"/>
          </a:xfrm>
          <a:prstGeom prst="rect">
            <a:avLst/>
          </a:prstGeom>
          <a:noFill/>
          <a:ln w="12700" algn="ctr">
            <a:noFill/>
            <a:miter lim="800000"/>
          </a:ln>
          <a:effectLst>
            <a:outerShdw dist="35921" dir="2700000" sy="50000" kx="2115830" algn="bl" rotWithShape="0">
              <a:srgbClr val="C0C0C0">
                <a:alpha val="80000"/>
              </a:srgbClr>
            </a:outerShdw>
          </a:effectLst>
        </p:spPr>
        <p:txBody>
          <a:bodyPr>
            <a:spAutoFit/>
          </a:bodyPr>
          <a:lstStyle/>
          <a:p>
            <a:pPr algn="ctr">
              <a:defRPr/>
            </a:pPr>
            <a:r>
              <a:rPr kumimoji="1" lang="en-US" altLang="zh-CN" sz="2800" b="1">
                <a:solidFill>
                  <a:srgbClr val="CC0066"/>
                </a:solidFill>
                <a:latin typeface="Arial" panose="020B0604020202020204" pitchFamily="34" charset="0"/>
              </a:rPr>
              <a:t>y = </a:t>
            </a:r>
            <a:r>
              <a:rPr kumimoji="1" lang="en-US" altLang="zh-CN" sz="2800" b="1">
                <a:solidFill>
                  <a:srgbClr val="006600"/>
                </a:solidFill>
                <a:latin typeface="Arial" panose="020B0604020202020204" pitchFamily="34" charset="0"/>
              </a:rPr>
              <a:t>22</a:t>
            </a:r>
            <a:r>
              <a:rPr kumimoji="1" lang="zh-CN" altLang="en-US" sz="2800" b="1">
                <a:solidFill>
                  <a:srgbClr val="006600"/>
                </a:solidFill>
                <a:latin typeface="Arial" panose="020B0604020202020204" pitchFamily="34" charset="0"/>
              </a:rPr>
              <a:t>－</a:t>
            </a:r>
            <a:r>
              <a:rPr kumimoji="1" lang="en-US" altLang="zh-CN" sz="2800" b="1">
                <a:solidFill>
                  <a:srgbClr val="006600"/>
                </a:solidFill>
                <a:latin typeface="Arial" panose="020B0604020202020204" pitchFamily="34" charset="0"/>
              </a:rPr>
              <a:t>x</a:t>
            </a:r>
          </a:p>
        </p:txBody>
      </p:sp>
      <p:sp>
        <p:nvSpPr>
          <p:cNvPr id="114710" name="AutoShape 22"/>
          <p:cNvSpPr/>
          <p:nvPr/>
        </p:nvSpPr>
        <p:spPr bwMode="auto">
          <a:xfrm>
            <a:off x="1116013" y="5516563"/>
            <a:ext cx="288925" cy="914400"/>
          </a:xfrm>
          <a:prstGeom prst="leftBrace">
            <a:avLst>
              <a:gd name="adj1" fmla="val 26374"/>
              <a:gd name="adj2" fmla="val 50000"/>
            </a:avLst>
          </a:prstGeom>
          <a:noFill/>
          <a:ln w="9525">
            <a:solidFill>
              <a:srgbClr val="CC0066"/>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CC0066"/>
              </a:solidFill>
            </a:endParaRPr>
          </a:p>
        </p:txBody>
      </p:sp>
      <p:sp>
        <p:nvSpPr>
          <p:cNvPr id="114711" name="Rectangle 23"/>
          <p:cNvSpPr>
            <a:spLocks noChangeArrowheads="1"/>
          </p:cNvSpPr>
          <p:nvPr/>
        </p:nvSpPr>
        <p:spPr bwMode="auto">
          <a:xfrm>
            <a:off x="1547813" y="5373688"/>
            <a:ext cx="98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C0066"/>
                </a:solidFill>
                <a:ea typeface="华文新魏" pitchFamily="2" charset="-122"/>
              </a:rPr>
              <a:t>x=18</a:t>
            </a:r>
          </a:p>
        </p:txBody>
      </p:sp>
      <p:sp>
        <p:nvSpPr>
          <p:cNvPr id="114712" name="Text Box 24"/>
          <p:cNvSpPr txBox="1">
            <a:spLocks noChangeArrowheads="1"/>
          </p:cNvSpPr>
          <p:nvPr/>
        </p:nvSpPr>
        <p:spPr bwMode="auto">
          <a:xfrm>
            <a:off x="1547813" y="6021388"/>
            <a:ext cx="1800225" cy="519112"/>
          </a:xfrm>
          <a:prstGeom prst="rect">
            <a:avLst/>
          </a:prstGeom>
          <a:noFill/>
          <a:ln w="12700" algn="ctr">
            <a:noFill/>
            <a:miter lim="800000"/>
          </a:ln>
          <a:effectLst>
            <a:outerShdw dist="35921" dir="2700000" sy="50000" kx="2115830" algn="bl" rotWithShape="0">
              <a:srgbClr val="C0C0C0">
                <a:alpha val="80000"/>
              </a:srgbClr>
            </a:outerShdw>
          </a:effectLst>
        </p:spPr>
        <p:txBody>
          <a:bodyPr>
            <a:spAutoFit/>
          </a:bodyPr>
          <a:lstStyle/>
          <a:p>
            <a:pPr>
              <a:defRPr/>
            </a:pPr>
            <a:r>
              <a:rPr kumimoji="1" lang="en-US" altLang="zh-CN" sz="2800" b="1">
                <a:solidFill>
                  <a:srgbClr val="CC0066"/>
                </a:solidFill>
                <a:latin typeface="Arial" panose="020B0604020202020204" pitchFamily="34" charset="0"/>
              </a:rPr>
              <a:t>y = 4.</a:t>
            </a:r>
          </a:p>
        </p:txBody>
      </p:sp>
      <p:sp>
        <p:nvSpPr>
          <p:cNvPr id="114713" name="Freeform 25"/>
          <p:cNvSpPr/>
          <p:nvPr/>
        </p:nvSpPr>
        <p:spPr bwMode="auto">
          <a:xfrm>
            <a:off x="568325" y="896938"/>
            <a:ext cx="2836863" cy="690562"/>
          </a:xfrm>
          <a:custGeom>
            <a:avLst/>
            <a:gdLst>
              <a:gd name="T0" fmla="*/ 69 w 1787"/>
              <a:gd name="T1" fmla="*/ 130 h 435"/>
              <a:gd name="T2" fmla="*/ 0 w 1787"/>
              <a:gd name="T3" fmla="*/ 200 h 435"/>
              <a:gd name="T4" fmla="*/ 9 w 1787"/>
              <a:gd name="T5" fmla="*/ 249 h 435"/>
              <a:gd name="T6" fmla="*/ 69 w 1787"/>
              <a:gd name="T7" fmla="*/ 289 h 435"/>
              <a:gd name="T8" fmla="*/ 526 w 1787"/>
              <a:gd name="T9" fmla="*/ 349 h 435"/>
              <a:gd name="T10" fmla="*/ 1241 w 1787"/>
              <a:gd name="T11" fmla="*/ 398 h 435"/>
              <a:gd name="T12" fmla="*/ 1459 w 1787"/>
              <a:gd name="T13" fmla="*/ 408 h 435"/>
              <a:gd name="T14" fmla="*/ 1728 w 1787"/>
              <a:gd name="T15" fmla="*/ 329 h 435"/>
              <a:gd name="T16" fmla="*/ 1787 w 1787"/>
              <a:gd name="T17" fmla="*/ 249 h 435"/>
              <a:gd name="T18" fmla="*/ 1737 w 1787"/>
              <a:gd name="T19" fmla="*/ 120 h 435"/>
              <a:gd name="T20" fmla="*/ 1549 w 1787"/>
              <a:gd name="T21" fmla="*/ 21 h 435"/>
              <a:gd name="T22" fmla="*/ 903 w 1787"/>
              <a:gd name="T23" fmla="*/ 1 h 435"/>
              <a:gd name="T24" fmla="*/ 466 w 1787"/>
              <a:gd name="T25" fmla="*/ 31 h 435"/>
              <a:gd name="T26" fmla="*/ 268 w 1787"/>
              <a:gd name="T27" fmla="*/ 1 h 435"/>
              <a:gd name="T28" fmla="*/ 119 w 1787"/>
              <a:gd name="T29" fmla="*/ 21 h 435"/>
              <a:gd name="T30" fmla="*/ 59 w 1787"/>
              <a:gd name="T31" fmla="*/ 61 h 435"/>
              <a:gd name="T32" fmla="*/ 29 w 1787"/>
              <a:gd name="T33" fmla="*/ 81 h 435"/>
              <a:gd name="T34" fmla="*/ 69 w 1787"/>
              <a:gd name="T35" fmla="*/ 130 h 4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87"/>
              <a:gd name="T55" fmla="*/ 0 h 435"/>
              <a:gd name="T56" fmla="*/ 1787 w 1787"/>
              <a:gd name="T57" fmla="*/ 435 h 4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87" h="435">
                <a:moveTo>
                  <a:pt x="69" y="130"/>
                </a:moveTo>
                <a:cubicBezTo>
                  <a:pt x="29" y="143"/>
                  <a:pt x="12" y="159"/>
                  <a:pt x="0" y="200"/>
                </a:cubicBezTo>
                <a:cubicBezTo>
                  <a:pt x="3" y="216"/>
                  <a:pt x="2" y="234"/>
                  <a:pt x="9" y="249"/>
                </a:cubicBezTo>
                <a:cubicBezTo>
                  <a:pt x="28" y="287"/>
                  <a:pt x="40" y="274"/>
                  <a:pt x="69" y="289"/>
                </a:cubicBezTo>
                <a:cubicBezTo>
                  <a:pt x="220" y="364"/>
                  <a:pt x="340" y="343"/>
                  <a:pt x="526" y="349"/>
                </a:cubicBezTo>
                <a:cubicBezTo>
                  <a:pt x="739" y="420"/>
                  <a:pt x="1048" y="394"/>
                  <a:pt x="1241" y="398"/>
                </a:cubicBezTo>
                <a:cubicBezTo>
                  <a:pt x="1350" y="435"/>
                  <a:pt x="1279" y="419"/>
                  <a:pt x="1459" y="408"/>
                </a:cubicBezTo>
                <a:cubicBezTo>
                  <a:pt x="1548" y="378"/>
                  <a:pt x="1640" y="358"/>
                  <a:pt x="1728" y="329"/>
                </a:cubicBezTo>
                <a:cubicBezTo>
                  <a:pt x="1762" y="306"/>
                  <a:pt x="1774" y="288"/>
                  <a:pt x="1787" y="249"/>
                </a:cubicBezTo>
                <a:cubicBezTo>
                  <a:pt x="1777" y="209"/>
                  <a:pt x="1771" y="150"/>
                  <a:pt x="1737" y="120"/>
                </a:cubicBezTo>
                <a:cubicBezTo>
                  <a:pt x="1682" y="72"/>
                  <a:pt x="1619" y="39"/>
                  <a:pt x="1549" y="21"/>
                </a:cubicBezTo>
                <a:cubicBezTo>
                  <a:pt x="1332" y="37"/>
                  <a:pt x="1119" y="21"/>
                  <a:pt x="903" y="1"/>
                </a:cubicBezTo>
                <a:cubicBezTo>
                  <a:pt x="738" y="7"/>
                  <a:pt x="620" y="17"/>
                  <a:pt x="466" y="31"/>
                </a:cubicBezTo>
                <a:cubicBezTo>
                  <a:pt x="397" y="23"/>
                  <a:pt x="337" y="10"/>
                  <a:pt x="268" y="1"/>
                </a:cubicBezTo>
                <a:cubicBezTo>
                  <a:pt x="257" y="2"/>
                  <a:pt x="156" y="0"/>
                  <a:pt x="119" y="21"/>
                </a:cubicBezTo>
                <a:cubicBezTo>
                  <a:pt x="98" y="33"/>
                  <a:pt x="79" y="48"/>
                  <a:pt x="59" y="61"/>
                </a:cubicBezTo>
                <a:cubicBezTo>
                  <a:pt x="49" y="68"/>
                  <a:pt x="29" y="81"/>
                  <a:pt x="29" y="81"/>
                </a:cubicBezTo>
                <a:cubicBezTo>
                  <a:pt x="54" y="118"/>
                  <a:pt x="41" y="102"/>
                  <a:pt x="69" y="130"/>
                </a:cubicBezTo>
                <a:close/>
              </a:path>
            </a:pathLst>
          </a:custGeom>
          <a:noFill/>
          <a:ln w="19050">
            <a:solidFill>
              <a:srgbClr val="CC3300"/>
            </a:solid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nvGrpSpPr>
          <p:cNvPr id="2" name="Group 26"/>
          <p:cNvGrpSpPr/>
          <p:nvPr/>
        </p:nvGrpSpPr>
        <p:grpSpPr bwMode="auto">
          <a:xfrm>
            <a:off x="742950" y="3644900"/>
            <a:ext cx="5053013" cy="2498725"/>
            <a:chOff x="793" y="2341"/>
            <a:chExt cx="3183" cy="1574"/>
          </a:xfrm>
        </p:grpSpPr>
        <p:pic>
          <p:nvPicPr>
            <p:cNvPr id="8218" name="Picture 27" descr="数学七年级上册P146"/>
            <p:cNvPicPr>
              <a:picLocks noChangeAspect="1" noChangeArrowheads="1"/>
            </p:cNvPicPr>
            <p:nvPr/>
          </p:nvPicPr>
          <p:blipFill>
            <a:blip r:embed="rId4" cstate="print">
              <a:lum bright="-18000" contrast="36000"/>
              <a:extLst>
                <a:ext uri="{28A0092B-C50C-407E-A947-70E740481C1C}">
                  <a14:useLocalDpi xmlns:a14="http://schemas.microsoft.com/office/drawing/2010/main" val="0"/>
                </a:ext>
              </a:extLst>
            </a:blip>
            <a:srcRect l="58691" t="57481" r="25574" b="5281"/>
            <a:stretch>
              <a:fillRect/>
            </a:stretch>
          </p:blipFill>
          <p:spPr bwMode="auto">
            <a:xfrm>
              <a:off x="2880" y="2341"/>
              <a:ext cx="1096" cy="1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9" name="AutoShape 28"/>
            <p:cNvSpPr>
              <a:spLocks noChangeArrowheads="1"/>
            </p:cNvSpPr>
            <p:nvPr/>
          </p:nvSpPr>
          <p:spPr bwMode="auto">
            <a:xfrm>
              <a:off x="793" y="2523"/>
              <a:ext cx="1724" cy="1225"/>
            </a:xfrm>
            <a:prstGeom prst="cloudCallout">
              <a:avLst>
                <a:gd name="adj1" fmla="val 78944"/>
                <a:gd name="adj2" fmla="val -31144"/>
              </a:avLst>
            </a:prstGeom>
            <a:solidFill>
              <a:srgbClr val="CCFFCC"/>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rPr>
                <a:t>这样的形式叫做“用 </a:t>
              </a:r>
              <a:r>
                <a:rPr lang="en-US" altLang="zh-CN" sz="2400" b="1">
                  <a:solidFill>
                    <a:prstClr val="black"/>
                  </a:solidFill>
                </a:rPr>
                <a:t>x </a:t>
              </a:r>
              <a:r>
                <a:rPr lang="zh-CN" altLang="en-US" sz="2400" b="1">
                  <a:solidFill>
                    <a:prstClr val="black"/>
                  </a:solidFill>
                </a:rPr>
                <a:t>表示 </a:t>
              </a:r>
              <a:r>
                <a:rPr lang="en-US" altLang="zh-CN" sz="2400" b="1">
                  <a:solidFill>
                    <a:prstClr val="black"/>
                  </a:solidFill>
                </a:rPr>
                <a:t>y”. </a:t>
              </a:r>
              <a:r>
                <a:rPr lang="zh-CN" altLang="en-US" sz="2400" b="1">
                  <a:solidFill>
                    <a:prstClr val="black"/>
                  </a:solidFill>
                </a:rPr>
                <a:t>记住啦！</a:t>
              </a:r>
            </a:p>
          </p:txBody>
        </p:sp>
      </p:grpSp>
      <p:sp>
        <p:nvSpPr>
          <p:cNvPr id="114717" name="Oval 29"/>
          <p:cNvSpPr>
            <a:spLocks noChangeArrowheads="1"/>
          </p:cNvSpPr>
          <p:nvPr/>
        </p:nvSpPr>
        <p:spPr bwMode="auto">
          <a:xfrm>
            <a:off x="8243888" y="6308725"/>
            <a:ext cx="360362" cy="288925"/>
          </a:xfrm>
          <a:prstGeom prst="ellipse">
            <a:avLst/>
          </a:prstGeom>
          <a:solidFill>
            <a:srgbClr val="FFFFFF"/>
          </a:soli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Tree>
    <p:extLst>
      <p:ext uri="{BB962C8B-B14F-4D97-AF65-F5344CB8AC3E}">
        <p14:creationId xmlns:p14="http://schemas.microsoft.com/office/powerpoint/2010/main" val="108723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691"/>
                                        </p:tgtEl>
                                        <p:attrNameLst>
                                          <p:attrName>style.visibility</p:attrName>
                                        </p:attrNameLst>
                                      </p:cBhvr>
                                      <p:to>
                                        <p:strVal val="visible"/>
                                      </p:to>
                                    </p:set>
                                    <p:anim calcmode="lin" valueType="num">
                                      <p:cBhvr additive="base">
                                        <p:cTn id="7" dur="500" fill="hold"/>
                                        <p:tgtEl>
                                          <p:spTgt spid="114691"/>
                                        </p:tgtEl>
                                        <p:attrNameLst>
                                          <p:attrName>ppt_x</p:attrName>
                                        </p:attrNameLst>
                                      </p:cBhvr>
                                      <p:tavLst>
                                        <p:tav tm="0">
                                          <p:val>
                                            <p:strVal val="#ppt_x"/>
                                          </p:val>
                                        </p:tav>
                                        <p:tav tm="100000">
                                          <p:val>
                                            <p:strVal val="#ppt_x"/>
                                          </p:val>
                                        </p:tav>
                                      </p:tavLst>
                                    </p:anim>
                                    <p:anim calcmode="lin" valueType="num">
                                      <p:cBhvr additive="base">
                                        <p:cTn id="8" dur="500" fill="hold"/>
                                        <p:tgtEl>
                                          <p:spTgt spid="1146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4692"/>
                                        </p:tgtEl>
                                        <p:attrNameLst>
                                          <p:attrName>style.visibility</p:attrName>
                                        </p:attrNameLst>
                                      </p:cBhvr>
                                      <p:to>
                                        <p:strVal val="visible"/>
                                      </p:to>
                                    </p:set>
                                    <p:anim calcmode="lin" valueType="num">
                                      <p:cBhvr additive="base">
                                        <p:cTn id="13" dur="500" fill="hold"/>
                                        <p:tgtEl>
                                          <p:spTgt spid="114692"/>
                                        </p:tgtEl>
                                        <p:attrNameLst>
                                          <p:attrName>ppt_x</p:attrName>
                                        </p:attrNameLst>
                                      </p:cBhvr>
                                      <p:tavLst>
                                        <p:tav tm="0">
                                          <p:val>
                                            <p:strVal val="1+#ppt_w/2"/>
                                          </p:val>
                                        </p:tav>
                                        <p:tav tm="100000">
                                          <p:val>
                                            <p:strVal val="#ppt_x"/>
                                          </p:val>
                                        </p:tav>
                                      </p:tavLst>
                                    </p:anim>
                                    <p:anim calcmode="lin" valueType="num">
                                      <p:cBhvr additive="base">
                                        <p:cTn id="14" dur="500" fill="hold"/>
                                        <p:tgtEl>
                                          <p:spTgt spid="11469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4693"/>
                                        </p:tgtEl>
                                        <p:attrNameLst>
                                          <p:attrName>style.visibility</p:attrName>
                                        </p:attrNameLst>
                                      </p:cBhvr>
                                      <p:to>
                                        <p:strVal val="visible"/>
                                      </p:to>
                                    </p:set>
                                    <p:anim calcmode="lin" valueType="num">
                                      <p:cBhvr additive="base">
                                        <p:cTn id="19" dur="500" fill="hold"/>
                                        <p:tgtEl>
                                          <p:spTgt spid="114693"/>
                                        </p:tgtEl>
                                        <p:attrNameLst>
                                          <p:attrName>ppt_x</p:attrName>
                                        </p:attrNameLst>
                                      </p:cBhvr>
                                      <p:tavLst>
                                        <p:tav tm="0">
                                          <p:val>
                                            <p:strVal val="1+#ppt_w/2"/>
                                          </p:val>
                                        </p:tav>
                                        <p:tav tm="100000">
                                          <p:val>
                                            <p:strVal val="#ppt_x"/>
                                          </p:val>
                                        </p:tav>
                                      </p:tavLst>
                                    </p:anim>
                                    <p:anim calcmode="lin" valueType="num">
                                      <p:cBhvr additive="base">
                                        <p:cTn id="20" dur="500" fill="hold"/>
                                        <p:tgtEl>
                                          <p:spTgt spid="1146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14696"/>
                                        </p:tgtEl>
                                        <p:attrNameLst>
                                          <p:attrName>style.visibility</p:attrName>
                                        </p:attrNameLst>
                                      </p:cBhvr>
                                      <p:to>
                                        <p:strVal val="visible"/>
                                      </p:to>
                                    </p:set>
                                    <p:anim calcmode="lin" valueType="num">
                                      <p:cBhvr>
                                        <p:cTn id="25" dur="500" fill="hold"/>
                                        <p:tgtEl>
                                          <p:spTgt spid="114696"/>
                                        </p:tgtEl>
                                        <p:attrNameLst>
                                          <p:attrName>ppt_w</p:attrName>
                                        </p:attrNameLst>
                                      </p:cBhvr>
                                      <p:tavLst>
                                        <p:tav tm="0">
                                          <p:val>
                                            <p:fltVal val="0"/>
                                          </p:val>
                                        </p:tav>
                                        <p:tav tm="100000">
                                          <p:val>
                                            <p:strVal val="#ppt_w"/>
                                          </p:val>
                                        </p:tav>
                                      </p:tavLst>
                                    </p:anim>
                                    <p:anim calcmode="lin" valueType="num">
                                      <p:cBhvr>
                                        <p:cTn id="26" dur="500" fill="hold"/>
                                        <p:tgtEl>
                                          <p:spTgt spid="11469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114697"/>
                                        </p:tgtEl>
                                        <p:attrNameLst>
                                          <p:attrName>style.visibility</p:attrName>
                                        </p:attrNameLst>
                                      </p:cBhvr>
                                      <p:to>
                                        <p:strVal val="visible"/>
                                      </p:to>
                                    </p:set>
                                    <p:anim calcmode="lin" valueType="num">
                                      <p:cBhvr>
                                        <p:cTn id="31" dur="500" fill="hold"/>
                                        <p:tgtEl>
                                          <p:spTgt spid="114697"/>
                                        </p:tgtEl>
                                        <p:attrNameLst>
                                          <p:attrName>ppt_w</p:attrName>
                                        </p:attrNameLst>
                                      </p:cBhvr>
                                      <p:tavLst>
                                        <p:tav tm="0">
                                          <p:val>
                                            <p:fltVal val="0"/>
                                          </p:val>
                                        </p:tav>
                                        <p:tav tm="100000">
                                          <p:val>
                                            <p:strVal val="#ppt_w"/>
                                          </p:val>
                                        </p:tav>
                                      </p:tavLst>
                                    </p:anim>
                                    <p:anim calcmode="lin" valueType="num">
                                      <p:cBhvr>
                                        <p:cTn id="32" dur="500" fill="hold"/>
                                        <p:tgtEl>
                                          <p:spTgt spid="114697"/>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114698"/>
                                        </p:tgtEl>
                                        <p:attrNameLst>
                                          <p:attrName>style.visibility</p:attrName>
                                        </p:attrNameLst>
                                      </p:cBhvr>
                                      <p:to>
                                        <p:strVal val="visible"/>
                                      </p:to>
                                    </p:set>
                                    <p:anim to="" calcmode="lin" valueType="num">
                                      <p:cBhvr>
                                        <p:cTn id="37" dur="1" fill="hold"/>
                                        <p:tgtEl>
                                          <p:spTgt spid="114698"/>
                                        </p:tgtEl>
                                      </p:cBhvr>
                                    </p:anim>
                                  </p:childTnLst>
                                </p:cTn>
                              </p:par>
                            </p:childTnLst>
                          </p:cTn>
                        </p:par>
                      </p:childTnLst>
                    </p:cTn>
                  </p:par>
                  <p:par>
                    <p:cTn id="38" fill="hold">
                      <p:stCondLst>
                        <p:cond delay="indefinite"/>
                      </p:stCondLst>
                      <p:childTnLst>
                        <p:par>
                          <p:cTn id="39" fill="hold">
                            <p:stCondLst>
                              <p:cond delay="0"/>
                            </p:stCondLst>
                            <p:childTnLst>
                              <p:par>
                                <p:cTn id="40" presetID="19" presetClass="entr" presetSubtype="5" fill="hold" grpId="0" nodeType="clickEffect">
                                  <p:stCondLst>
                                    <p:cond delay="0"/>
                                  </p:stCondLst>
                                  <p:childTnLst>
                                    <p:set>
                                      <p:cBhvr>
                                        <p:cTn id="41" dur="1" fill="hold">
                                          <p:stCondLst>
                                            <p:cond delay="0"/>
                                          </p:stCondLst>
                                        </p:cTn>
                                        <p:tgtEl>
                                          <p:spTgt spid="114713"/>
                                        </p:tgtEl>
                                        <p:attrNameLst>
                                          <p:attrName>style.visibility</p:attrName>
                                        </p:attrNameLst>
                                      </p:cBhvr>
                                      <p:to>
                                        <p:strVal val="visible"/>
                                      </p:to>
                                    </p:set>
                                    <p:anim calcmode="lin" valueType="num">
                                      <p:cBhvr>
                                        <p:cTn id="42" dur="5000" fill="hold"/>
                                        <p:tgtEl>
                                          <p:spTgt spid="114713"/>
                                        </p:tgtEl>
                                        <p:attrNameLst>
                                          <p:attrName>ppt_w</p:attrName>
                                        </p:attrNameLst>
                                      </p:cBhvr>
                                      <p:tavLst>
                                        <p:tav tm="0">
                                          <p:val>
                                            <p:strVal val="#ppt_w"/>
                                          </p:val>
                                        </p:tav>
                                        <p:tav tm="100000">
                                          <p:val>
                                            <p:strVal val="#ppt_w"/>
                                          </p:val>
                                        </p:tav>
                                      </p:tavLst>
                                    </p:anim>
                                    <p:anim calcmode="lin" valueType="num">
                                      <p:cBhvr>
                                        <p:cTn id="43" dur="5000" fill="hold"/>
                                        <p:tgtEl>
                                          <p:spTgt spid="114713"/>
                                        </p:tgtEl>
                                        <p:attrNameLst>
                                          <p:attrName>ppt_h</p:attrName>
                                        </p:attrNameLst>
                                      </p:cBhvr>
                                      <p:tavLst>
                                        <p:tav tm="0" fmla="#ppt_h*sin(2.5*pi*$)">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14699"/>
                                        </p:tgtEl>
                                        <p:attrNameLst>
                                          <p:attrName>style.visibility</p:attrName>
                                        </p:attrNameLst>
                                      </p:cBhvr>
                                      <p:to>
                                        <p:strVal val="visible"/>
                                      </p:to>
                                    </p:set>
                                    <p:anim calcmode="lin" valueType="num">
                                      <p:cBhvr additive="base">
                                        <p:cTn id="48" dur="500" fill="hold"/>
                                        <p:tgtEl>
                                          <p:spTgt spid="114699"/>
                                        </p:tgtEl>
                                        <p:attrNameLst>
                                          <p:attrName>ppt_x</p:attrName>
                                        </p:attrNameLst>
                                      </p:cBhvr>
                                      <p:tavLst>
                                        <p:tav tm="0">
                                          <p:val>
                                            <p:strVal val="#ppt_x"/>
                                          </p:val>
                                        </p:tav>
                                        <p:tav tm="100000">
                                          <p:val>
                                            <p:strVal val="#ppt_x"/>
                                          </p:val>
                                        </p:tav>
                                      </p:tavLst>
                                    </p:anim>
                                    <p:anim calcmode="lin" valueType="num">
                                      <p:cBhvr additive="base">
                                        <p:cTn id="49" dur="500" fill="hold"/>
                                        <p:tgtEl>
                                          <p:spTgt spid="11469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14709"/>
                                        </p:tgtEl>
                                        <p:attrNameLst>
                                          <p:attrName>style.visibility</p:attrName>
                                        </p:attrNameLst>
                                      </p:cBhvr>
                                      <p:to>
                                        <p:strVal val="visible"/>
                                      </p:to>
                                    </p:set>
                                    <p:anim calcmode="lin" valueType="num">
                                      <p:cBhvr additive="base">
                                        <p:cTn id="54" dur="500" fill="hold"/>
                                        <p:tgtEl>
                                          <p:spTgt spid="114709"/>
                                        </p:tgtEl>
                                        <p:attrNameLst>
                                          <p:attrName>ppt_x</p:attrName>
                                        </p:attrNameLst>
                                      </p:cBhvr>
                                      <p:tavLst>
                                        <p:tav tm="0">
                                          <p:val>
                                            <p:strVal val="1+#ppt_w/2"/>
                                          </p:val>
                                        </p:tav>
                                        <p:tav tm="100000">
                                          <p:val>
                                            <p:strVal val="#ppt_x"/>
                                          </p:val>
                                        </p:tav>
                                      </p:tavLst>
                                    </p:anim>
                                    <p:anim calcmode="lin" valueType="num">
                                      <p:cBhvr additive="base">
                                        <p:cTn id="55" dur="500" fill="hold"/>
                                        <p:tgtEl>
                                          <p:spTgt spid="114709"/>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4" presetClass="entr" presetSubtype="0" fill="hold" grpId="0" nodeType="clickEffect">
                                  <p:stCondLst>
                                    <p:cond delay="0"/>
                                  </p:stCondLst>
                                  <p:childTnLst>
                                    <p:set>
                                      <p:cBhvr>
                                        <p:cTn id="59" dur="1" fill="hold">
                                          <p:stCondLst>
                                            <p:cond delay="0"/>
                                          </p:stCondLst>
                                        </p:cTn>
                                        <p:tgtEl>
                                          <p:spTgt spid="114701"/>
                                        </p:tgtEl>
                                        <p:attrNameLst>
                                          <p:attrName>style.visibility</p:attrName>
                                        </p:attrNameLst>
                                      </p:cBhvr>
                                      <p:to>
                                        <p:strVal val="visible"/>
                                      </p:to>
                                    </p:set>
                                    <p:anim to="" calcmode="lin" valueType="num">
                                      <p:cBhvr>
                                        <p:cTn id="60" dur="1" fill="hold"/>
                                        <p:tgtEl>
                                          <p:spTgt spid="114701"/>
                                        </p:tgtEl>
                                      </p:cBhvr>
                                    </p:anim>
                                  </p:childTnLst>
                                </p:cTn>
                              </p:par>
                            </p:childTnLst>
                          </p:cTn>
                        </p:par>
                      </p:childTnLst>
                    </p:cTn>
                  </p:par>
                  <p:par>
                    <p:cTn id="61" fill="hold">
                      <p:stCondLst>
                        <p:cond delay="indefinite"/>
                      </p:stCondLst>
                      <p:childTnLst>
                        <p:par>
                          <p:cTn id="62" fill="hold">
                            <p:stCondLst>
                              <p:cond delay="0"/>
                            </p:stCondLst>
                            <p:childTnLst>
                              <p:par>
                                <p:cTn id="63" presetID="37" presetClass="entr" presetSubtype="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900" decel="100000" fill="hold"/>
                                        <p:tgtEl>
                                          <p:spTgt spid="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47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iterate type="lt">
                                    <p:tmPct val="0"/>
                                  </p:iterate>
                                  <p:childTnLst>
                                    <p:set>
                                      <p:cBhvr>
                                        <p:cTn id="76" dur="1" fill="hold">
                                          <p:stCondLst>
                                            <p:cond delay="0"/>
                                          </p:stCondLst>
                                        </p:cTn>
                                        <p:tgtEl>
                                          <p:spTgt spid="114702"/>
                                        </p:tgtEl>
                                        <p:attrNameLst>
                                          <p:attrName>style.visibility</p:attrName>
                                        </p:attrNameLst>
                                      </p:cBhvr>
                                      <p:to>
                                        <p:strVal val="visible"/>
                                      </p:to>
                                    </p:set>
                                    <p:anim calcmode="lin" valueType="num">
                                      <p:cBhvr additive="base">
                                        <p:cTn id="77" dur="500" fill="hold"/>
                                        <p:tgtEl>
                                          <p:spTgt spid="114702"/>
                                        </p:tgtEl>
                                        <p:attrNameLst>
                                          <p:attrName>ppt_x</p:attrName>
                                        </p:attrNameLst>
                                      </p:cBhvr>
                                      <p:tavLst>
                                        <p:tav tm="0">
                                          <p:val>
                                            <p:strVal val="#ppt_x"/>
                                          </p:val>
                                        </p:tav>
                                        <p:tav tm="100000">
                                          <p:val>
                                            <p:strVal val="#ppt_x"/>
                                          </p:val>
                                        </p:tav>
                                      </p:tavLst>
                                    </p:anim>
                                    <p:anim calcmode="lin" valueType="num">
                                      <p:cBhvr additive="base">
                                        <p:cTn id="78" dur="500" fill="hold"/>
                                        <p:tgtEl>
                                          <p:spTgt spid="11470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34" presetClass="emph" presetSubtype="0" fill="hold" grpId="1" nodeType="clickEffect">
                                  <p:stCondLst>
                                    <p:cond delay="0"/>
                                  </p:stCondLst>
                                  <p:iterate type="lt">
                                    <p:tmPct val="10000"/>
                                  </p:iterate>
                                  <p:childTnLst>
                                    <p:animMotion origin="layout" path="M 0.0 0.0 L 0.0 -0.07213" pathEditMode="relative" ptsTypes="">
                                      <p:cBhvr>
                                        <p:cTn id="82" dur="250" accel="50000" decel="50000" autoRev="1" fill="hold">
                                          <p:stCondLst>
                                            <p:cond delay="0"/>
                                          </p:stCondLst>
                                        </p:cTn>
                                        <p:tgtEl>
                                          <p:spTgt spid="114702"/>
                                        </p:tgtEl>
                                        <p:attrNameLst>
                                          <p:attrName>ppt_x</p:attrName>
                                          <p:attrName>ppt_y</p:attrName>
                                        </p:attrNameLst>
                                      </p:cBhvr>
                                    </p:animMotion>
                                    <p:animRot by="1500000">
                                      <p:cBhvr>
                                        <p:cTn id="83" dur="125" fill="hold">
                                          <p:stCondLst>
                                            <p:cond delay="0"/>
                                          </p:stCondLst>
                                        </p:cTn>
                                        <p:tgtEl>
                                          <p:spTgt spid="114702"/>
                                        </p:tgtEl>
                                        <p:attrNameLst>
                                          <p:attrName>r</p:attrName>
                                        </p:attrNameLst>
                                      </p:cBhvr>
                                    </p:animRot>
                                    <p:animRot by="-1500000">
                                      <p:cBhvr>
                                        <p:cTn id="84" dur="125" fill="hold">
                                          <p:stCondLst>
                                            <p:cond delay="125"/>
                                          </p:stCondLst>
                                        </p:cTn>
                                        <p:tgtEl>
                                          <p:spTgt spid="114702"/>
                                        </p:tgtEl>
                                        <p:attrNameLst>
                                          <p:attrName>r</p:attrName>
                                        </p:attrNameLst>
                                      </p:cBhvr>
                                    </p:animRot>
                                    <p:animRot by="-1500000">
                                      <p:cBhvr>
                                        <p:cTn id="85" dur="125" fill="hold">
                                          <p:stCondLst>
                                            <p:cond delay="250"/>
                                          </p:stCondLst>
                                        </p:cTn>
                                        <p:tgtEl>
                                          <p:spTgt spid="114702"/>
                                        </p:tgtEl>
                                        <p:attrNameLst>
                                          <p:attrName>r</p:attrName>
                                        </p:attrNameLst>
                                      </p:cBhvr>
                                    </p:animRot>
                                    <p:animRot by="1500000">
                                      <p:cBhvr>
                                        <p:cTn id="86" dur="125" fill="hold">
                                          <p:stCondLst>
                                            <p:cond delay="375"/>
                                          </p:stCondLst>
                                        </p:cTn>
                                        <p:tgtEl>
                                          <p:spTgt spid="114702"/>
                                        </p:tgtEl>
                                        <p:attrNameLst>
                                          <p:attrName>r</p:attrName>
                                        </p:attrNameLst>
                                      </p:cBhvr>
                                    </p:animRot>
                                  </p:childTnLst>
                                </p:cTn>
                              </p:par>
                            </p:childTnLst>
                          </p:cTn>
                        </p:par>
                      </p:childTnLst>
                    </p:cTn>
                  </p:par>
                  <p:par>
                    <p:cTn id="87" fill="hold">
                      <p:stCondLst>
                        <p:cond delay="indefinite"/>
                      </p:stCondLst>
                      <p:childTnLst>
                        <p:par>
                          <p:cTn id="88" fill="hold">
                            <p:stCondLst>
                              <p:cond delay="0"/>
                            </p:stCondLst>
                            <p:childTnLst>
                              <p:par>
                                <p:cTn id="89" presetID="24" presetClass="entr" presetSubtype="0" fill="hold" grpId="0" nodeType="clickEffect">
                                  <p:stCondLst>
                                    <p:cond delay="0"/>
                                  </p:stCondLst>
                                  <p:childTnLst>
                                    <p:set>
                                      <p:cBhvr>
                                        <p:cTn id="90" dur="1" fill="hold">
                                          <p:stCondLst>
                                            <p:cond delay="0"/>
                                          </p:stCondLst>
                                        </p:cTn>
                                        <p:tgtEl>
                                          <p:spTgt spid="114703"/>
                                        </p:tgtEl>
                                        <p:attrNameLst>
                                          <p:attrName>style.visibility</p:attrName>
                                        </p:attrNameLst>
                                      </p:cBhvr>
                                      <p:to>
                                        <p:strVal val="visible"/>
                                      </p:to>
                                    </p:set>
                                    <p:anim to="" calcmode="lin" valueType="num">
                                      <p:cBhvr>
                                        <p:cTn id="91" dur="1" fill="hold"/>
                                        <p:tgtEl>
                                          <p:spTgt spid="114703"/>
                                        </p:tgtEl>
                                      </p:cBhvr>
                                    </p:anim>
                                  </p:childTnLst>
                                  <p:subTnLst>
                                    <p:audio>
                                      <p:cMediaNode>
                                        <p:cTn display="0" masterRel="sameClick">
                                          <p:stCondLst>
                                            <p:cond evt="begin" delay="0">
                                              <p:tn val="89"/>
                                            </p:cond>
                                          </p:stCondLst>
                                          <p:endCondLst>
                                            <p:cond evt="onStopAudio" delay="0">
                                              <p:tgtEl>
                                                <p:sldTgt/>
                                              </p:tgtEl>
                                            </p:cond>
                                          </p:endCondLst>
                                        </p:cTn>
                                        <p:tgtEl>
                                          <p:sndTgt r:embed="rId2" name="wind.wav"/>
                                        </p:tgtEl>
                                      </p:cMediaNode>
                                    </p:audio>
                                  </p:subTnLst>
                                </p:cTn>
                              </p:par>
                            </p:childTnLst>
                          </p:cTn>
                        </p:par>
                      </p:childTnLst>
                    </p:cTn>
                  </p:par>
                  <p:par>
                    <p:cTn id="92" fill="hold">
                      <p:stCondLst>
                        <p:cond delay="indefinite"/>
                      </p:stCondLst>
                      <p:childTnLst>
                        <p:par>
                          <p:cTn id="93" fill="hold">
                            <p:stCondLst>
                              <p:cond delay="0"/>
                            </p:stCondLst>
                            <p:childTnLst>
                              <p:par>
                                <p:cTn id="94" presetID="8" presetClass="emph" presetSubtype="0" fill="hold" grpId="1" nodeType="clickEffect">
                                  <p:stCondLst>
                                    <p:cond delay="0"/>
                                  </p:stCondLst>
                                  <p:childTnLst>
                                    <p:animRot by="21600000">
                                      <p:cBhvr>
                                        <p:cTn id="95" dur="2000" fill="hold"/>
                                        <p:tgtEl>
                                          <p:spTgt spid="114703"/>
                                        </p:tgtEl>
                                        <p:attrNameLst>
                                          <p:attrName>r</p:attrName>
                                        </p:attrNameLst>
                                      </p:cBhvr>
                                    </p:animRot>
                                  </p:childTnLst>
                                  <p:subTnLst>
                                    <p:audio>
                                      <p:cMediaNode>
                                        <p:cTn display="0" masterRel="sameClick">
                                          <p:stCondLst>
                                            <p:cond evt="begin" delay="0">
                                              <p:tn val="94"/>
                                            </p:cond>
                                          </p:stCondLst>
                                          <p:endCondLst>
                                            <p:cond evt="onStopAudio" delay="0">
                                              <p:tgtEl>
                                                <p:sldTgt/>
                                              </p:tgtEl>
                                            </p:cond>
                                          </p:endCondLst>
                                        </p:cTn>
                                        <p:tgtEl>
                                          <p:sndTgt r:embed="rId3" name="chimes.wav"/>
                                        </p:tgtEl>
                                      </p:cMediaNode>
                                    </p:audio>
                                  </p:subTnLst>
                                </p:cTn>
                              </p:par>
                            </p:childTnLst>
                          </p:cTn>
                        </p:par>
                      </p:childTnLst>
                    </p:cTn>
                  </p:par>
                  <p:par>
                    <p:cTn id="96" fill="hold">
                      <p:stCondLst>
                        <p:cond delay="indefinite"/>
                      </p:stCondLst>
                      <p:childTnLst>
                        <p:par>
                          <p:cTn id="97" fill="hold">
                            <p:stCondLst>
                              <p:cond delay="0"/>
                            </p:stCondLst>
                            <p:childTnLst>
                              <p:par>
                                <p:cTn id="98" presetID="24" presetClass="entr" presetSubtype="0" fill="hold" grpId="0" nodeType="clickEffect">
                                  <p:stCondLst>
                                    <p:cond delay="0"/>
                                  </p:stCondLst>
                                  <p:childTnLst>
                                    <p:set>
                                      <p:cBhvr>
                                        <p:cTn id="99" dur="1" fill="hold">
                                          <p:stCondLst>
                                            <p:cond delay="0"/>
                                          </p:stCondLst>
                                        </p:cTn>
                                        <p:tgtEl>
                                          <p:spTgt spid="114704"/>
                                        </p:tgtEl>
                                        <p:attrNameLst>
                                          <p:attrName>style.visibility</p:attrName>
                                        </p:attrNameLst>
                                      </p:cBhvr>
                                      <p:to>
                                        <p:strVal val="visible"/>
                                      </p:to>
                                    </p:set>
                                    <p:anim to="" calcmode="lin" valueType="num">
                                      <p:cBhvr>
                                        <p:cTn id="100" dur="1" fill="hold"/>
                                        <p:tgtEl>
                                          <p:spTgt spid="114704"/>
                                        </p:tgtEl>
                                      </p:cBhvr>
                                    </p:anim>
                                  </p:childTnLst>
                                </p:cTn>
                              </p:par>
                            </p:childTnLst>
                          </p:cTn>
                        </p:par>
                      </p:childTnLst>
                    </p:cTn>
                  </p:par>
                  <p:par>
                    <p:cTn id="101" fill="hold">
                      <p:stCondLst>
                        <p:cond delay="indefinite"/>
                      </p:stCondLst>
                      <p:childTnLst>
                        <p:par>
                          <p:cTn id="102" fill="hold">
                            <p:stCondLst>
                              <p:cond delay="0"/>
                            </p:stCondLst>
                            <p:childTnLst>
                              <p:par>
                                <p:cTn id="103" presetID="24" presetClass="entr" presetSubtype="0" fill="hold" grpId="0" nodeType="clickEffect">
                                  <p:stCondLst>
                                    <p:cond delay="0"/>
                                  </p:stCondLst>
                                  <p:childTnLst>
                                    <p:set>
                                      <p:cBhvr>
                                        <p:cTn id="104" dur="1" fill="hold">
                                          <p:stCondLst>
                                            <p:cond delay="0"/>
                                          </p:stCondLst>
                                        </p:cTn>
                                        <p:tgtEl>
                                          <p:spTgt spid="114705"/>
                                        </p:tgtEl>
                                        <p:attrNameLst>
                                          <p:attrName>style.visibility</p:attrName>
                                        </p:attrNameLst>
                                      </p:cBhvr>
                                      <p:to>
                                        <p:strVal val="visible"/>
                                      </p:to>
                                    </p:set>
                                    <p:anim to="" calcmode="lin" valueType="num">
                                      <p:cBhvr>
                                        <p:cTn id="105" dur="1" fill="hold"/>
                                        <p:tgtEl>
                                          <p:spTgt spid="114705"/>
                                        </p:tgtEl>
                                      </p:cBhvr>
                                    </p:anim>
                                  </p:childTnLst>
                                </p:cTn>
                              </p:par>
                            </p:childTnLst>
                          </p:cTn>
                        </p:par>
                      </p:childTnLst>
                    </p:cTn>
                  </p:par>
                  <p:par>
                    <p:cTn id="106" fill="hold">
                      <p:stCondLst>
                        <p:cond delay="indefinite"/>
                      </p:stCondLst>
                      <p:childTnLst>
                        <p:par>
                          <p:cTn id="107" fill="hold">
                            <p:stCondLst>
                              <p:cond delay="0"/>
                            </p:stCondLst>
                            <p:childTnLst>
                              <p:par>
                                <p:cTn id="108" presetID="24" presetClass="entr" presetSubtype="0" fill="hold" grpId="0" nodeType="clickEffect">
                                  <p:stCondLst>
                                    <p:cond delay="0"/>
                                  </p:stCondLst>
                                  <p:iterate type="lt">
                                    <p:tmAbs val="0"/>
                                  </p:iterate>
                                  <p:childTnLst>
                                    <p:set>
                                      <p:cBhvr>
                                        <p:cTn id="109" dur="1" fill="hold">
                                          <p:stCondLst>
                                            <p:cond delay="0"/>
                                          </p:stCondLst>
                                        </p:cTn>
                                        <p:tgtEl>
                                          <p:spTgt spid="114707">
                                            <p:txEl>
                                              <p:pRg st="0" end="0"/>
                                            </p:txEl>
                                          </p:spTgt>
                                        </p:tgtEl>
                                        <p:attrNameLst>
                                          <p:attrName>style.visibility</p:attrName>
                                        </p:attrNameLst>
                                      </p:cBhvr>
                                      <p:to>
                                        <p:strVal val="visible"/>
                                      </p:to>
                                    </p:set>
                                    <p:anim to="" calcmode="lin" valueType="num">
                                      <p:cBhvr>
                                        <p:cTn id="110" dur="1" fill="hold"/>
                                        <p:tgtEl>
                                          <p:spTgt spid="114707">
                                            <p:txEl>
                                              <p:pRg st="0" end="0"/>
                                            </p:txEl>
                                          </p:spTgt>
                                        </p:tgtEl>
                                      </p:cBhvr>
                                    </p:anim>
                                  </p:childTnLst>
                                </p:cTn>
                              </p:par>
                            </p:childTnLst>
                          </p:cTn>
                        </p:par>
                      </p:childTnLst>
                    </p:cTn>
                  </p:par>
                  <p:par>
                    <p:cTn id="111" fill="hold">
                      <p:stCondLst>
                        <p:cond delay="indefinite"/>
                      </p:stCondLst>
                      <p:childTnLst>
                        <p:par>
                          <p:cTn id="112" fill="hold">
                            <p:stCondLst>
                              <p:cond delay="0"/>
                            </p:stCondLst>
                            <p:childTnLst>
                              <p:par>
                                <p:cTn id="113" presetID="34" presetClass="emph" presetSubtype="0" fill="hold" nodeType="clickEffect">
                                  <p:stCondLst>
                                    <p:cond delay="0"/>
                                  </p:stCondLst>
                                  <p:iterate type="lt">
                                    <p:tmPct val="10000"/>
                                  </p:iterate>
                                  <p:childTnLst>
                                    <p:animMotion origin="layout" path="M 0.0 0.0 L 0.0 -0.07213" pathEditMode="relative" ptsTypes="">
                                      <p:cBhvr>
                                        <p:cTn id="114" dur="250" accel="50000" decel="50000" autoRev="1" fill="hold">
                                          <p:stCondLst>
                                            <p:cond delay="0"/>
                                          </p:stCondLst>
                                        </p:cTn>
                                        <p:tgtEl>
                                          <p:spTgt spid="114707">
                                            <p:txEl>
                                              <p:pRg st="0" end="0"/>
                                            </p:txEl>
                                          </p:spTgt>
                                        </p:tgtEl>
                                        <p:attrNameLst>
                                          <p:attrName>ppt_x</p:attrName>
                                          <p:attrName>ppt_y</p:attrName>
                                        </p:attrNameLst>
                                      </p:cBhvr>
                                    </p:animMotion>
                                    <p:animRot by="1500000">
                                      <p:cBhvr>
                                        <p:cTn id="115" dur="125" fill="hold">
                                          <p:stCondLst>
                                            <p:cond delay="0"/>
                                          </p:stCondLst>
                                        </p:cTn>
                                        <p:tgtEl>
                                          <p:spTgt spid="114707">
                                            <p:txEl>
                                              <p:pRg st="0" end="0"/>
                                            </p:txEl>
                                          </p:spTgt>
                                        </p:tgtEl>
                                        <p:attrNameLst>
                                          <p:attrName>r</p:attrName>
                                        </p:attrNameLst>
                                      </p:cBhvr>
                                    </p:animRot>
                                    <p:animRot by="-1500000">
                                      <p:cBhvr>
                                        <p:cTn id="116" dur="125" fill="hold">
                                          <p:stCondLst>
                                            <p:cond delay="125"/>
                                          </p:stCondLst>
                                        </p:cTn>
                                        <p:tgtEl>
                                          <p:spTgt spid="114707">
                                            <p:txEl>
                                              <p:pRg st="0" end="0"/>
                                            </p:txEl>
                                          </p:spTgt>
                                        </p:tgtEl>
                                        <p:attrNameLst>
                                          <p:attrName>r</p:attrName>
                                        </p:attrNameLst>
                                      </p:cBhvr>
                                    </p:animRot>
                                    <p:animRot by="-1500000">
                                      <p:cBhvr>
                                        <p:cTn id="117" dur="125" fill="hold">
                                          <p:stCondLst>
                                            <p:cond delay="250"/>
                                          </p:stCondLst>
                                        </p:cTn>
                                        <p:tgtEl>
                                          <p:spTgt spid="114707">
                                            <p:txEl>
                                              <p:pRg st="0" end="0"/>
                                            </p:txEl>
                                          </p:spTgt>
                                        </p:tgtEl>
                                        <p:attrNameLst>
                                          <p:attrName>r</p:attrName>
                                        </p:attrNameLst>
                                      </p:cBhvr>
                                    </p:animRot>
                                    <p:animRot by="1500000">
                                      <p:cBhvr>
                                        <p:cTn id="118" dur="125" fill="hold">
                                          <p:stCondLst>
                                            <p:cond delay="375"/>
                                          </p:stCondLst>
                                        </p:cTn>
                                        <p:tgtEl>
                                          <p:spTgt spid="114707">
                                            <p:txEl>
                                              <p:pRg st="0" end="0"/>
                                            </p:txEl>
                                          </p:spTgt>
                                        </p:tgtEl>
                                        <p:attrNameLst>
                                          <p:attrName>r</p:attrName>
                                        </p:attrNameLst>
                                      </p:cBhvr>
                                    </p:animRot>
                                  </p:childTnLst>
                                </p:cTn>
                              </p:par>
                            </p:childTnLst>
                          </p:cTn>
                        </p:par>
                      </p:childTnLst>
                    </p:cTn>
                  </p:par>
                  <p:par>
                    <p:cTn id="119" fill="hold">
                      <p:stCondLst>
                        <p:cond delay="indefinite"/>
                      </p:stCondLst>
                      <p:childTnLst>
                        <p:par>
                          <p:cTn id="120" fill="hold">
                            <p:stCondLst>
                              <p:cond delay="0"/>
                            </p:stCondLst>
                            <p:childTnLst>
                              <p:par>
                                <p:cTn id="121" presetID="2" presetClass="entr" presetSubtype="2" fill="hold" grpId="0" nodeType="clickEffect">
                                  <p:stCondLst>
                                    <p:cond delay="0"/>
                                  </p:stCondLst>
                                  <p:childTnLst>
                                    <p:set>
                                      <p:cBhvr>
                                        <p:cTn id="122" dur="1" fill="hold">
                                          <p:stCondLst>
                                            <p:cond delay="0"/>
                                          </p:stCondLst>
                                        </p:cTn>
                                        <p:tgtEl>
                                          <p:spTgt spid="114700"/>
                                        </p:tgtEl>
                                        <p:attrNameLst>
                                          <p:attrName>style.visibility</p:attrName>
                                        </p:attrNameLst>
                                      </p:cBhvr>
                                      <p:to>
                                        <p:strVal val="visible"/>
                                      </p:to>
                                    </p:set>
                                    <p:anim calcmode="lin" valueType="num">
                                      <p:cBhvr additive="base">
                                        <p:cTn id="123" dur="500" fill="hold"/>
                                        <p:tgtEl>
                                          <p:spTgt spid="114700"/>
                                        </p:tgtEl>
                                        <p:attrNameLst>
                                          <p:attrName>ppt_x</p:attrName>
                                        </p:attrNameLst>
                                      </p:cBhvr>
                                      <p:tavLst>
                                        <p:tav tm="0">
                                          <p:val>
                                            <p:strVal val="1+#ppt_w/2"/>
                                          </p:val>
                                        </p:tav>
                                        <p:tav tm="100000">
                                          <p:val>
                                            <p:strVal val="#ppt_x"/>
                                          </p:val>
                                        </p:tav>
                                      </p:tavLst>
                                    </p:anim>
                                    <p:anim calcmode="lin" valueType="num">
                                      <p:cBhvr additive="base">
                                        <p:cTn id="124" dur="500" fill="hold"/>
                                        <p:tgtEl>
                                          <p:spTgt spid="114700"/>
                                        </p:tgtEl>
                                        <p:attrNameLst>
                                          <p:attrName>ppt_y</p:attrName>
                                        </p:attrNameLst>
                                      </p:cBhvr>
                                      <p:tavLst>
                                        <p:tav tm="0">
                                          <p:val>
                                            <p:strVal val="#ppt_y"/>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4" presetClass="entr" presetSubtype="0" fill="hold" grpId="0" nodeType="clickEffect">
                                  <p:stCondLst>
                                    <p:cond delay="0"/>
                                  </p:stCondLst>
                                  <p:childTnLst>
                                    <p:set>
                                      <p:cBhvr>
                                        <p:cTn id="128" dur="1" fill="hold">
                                          <p:stCondLst>
                                            <p:cond delay="0"/>
                                          </p:stCondLst>
                                        </p:cTn>
                                        <p:tgtEl>
                                          <p:spTgt spid="114708"/>
                                        </p:tgtEl>
                                        <p:attrNameLst>
                                          <p:attrName>style.visibility</p:attrName>
                                        </p:attrNameLst>
                                      </p:cBhvr>
                                      <p:to>
                                        <p:strVal val="visible"/>
                                      </p:to>
                                    </p:set>
                                    <p:anim to="" calcmode="lin" valueType="num">
                                      <p:cBhvr>
                                        <p:cTn id="129" dur="1" fill="hold"/>
                                        <p:tgtEl>
                                          <p:spTgt spid="114708"/>
                                        </p:tgtEl>
                                      </p:cBhvr>
                                    </p:anim>
                                  </p:childTnLst>
                                </p:cTn>
                              </p:par>
                            </p:childTnLst>
                          </p:cTn>
                        </p:par>
                      </p:childTnLst>
                    </p:cTn>
                  </p:par>
                  <p:par>
                    <p:cTn id="130" fill="hold">
                      <p:stCondLst>
                        <p:cond delay="indefinite"/>
                      </p:stCondLst>
                      <p:childTnLst>
                        <p:par>
                          <p:cTn id="131" fill="hold">
                            <p:stCondLst>
                              <p:cond delay="0"/>
                            </p:stCondLst>
                            <p:childTnLst>
                              <p:par>
                                <p:cTn id="132" presetID="24" presetClass="entr" presetSubtype="0" fill="hold" grpId="0" nodeType="clickEffect">
                                  <p:stCondLst>
                                    <p:cond delay="0"/>
                                  </p:stCondLst>
                                  <p:childTnLst>
                                    <p:set>
                                      <p:cBhvr>
                                        <p:cTn id="133" dur="1" fill="hold">
                                          <p:stCondLst>
                                            <p:cond delay="0"/>
                                          </p:stCondLst>
                                        </p:cTn>
                                        <p:tgtEl>
                                          <p:spTgt spid="114711"/>
                                        </p:tgtEl>
                                        <p:attrNameLst>
                                          <p:attrName>style.visibility</p:attrName>
                                        </p:attrNameLst>
                                      </p:cBhvr>
                                      <p:to>
                                        <p:strVal val="visible"/>
                                      </p:to>
                                    </p:set>
                                    <p:anim to="" calcmode="lin" valueType="num">
                                      <p:cBhvr>
                                        <p:cTn id="134" dur="1" fill="hold"/>
                                        <p:tgtEl>
                                          <p:spTgt spid="114711"/>
                                        </p:tgtEl>
                                      </p:cBhvr>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grpId="0" nodeType="clickEffect">
                                  <p:stCondLst>
                                    <p:cond delay="0"/>
                                  </p:stCondLst>
                                  <p:childTnLst>
                                    <p:set>
                                      <p:cBhvr>
                                        <p:cTn id="138" dur="1" fill="hold">
                                          <p:stCondLst>
                                            <p:cond delay="0"/>
                                          </p:stCondLst>
                                        </p:cTn>
                                        <p:tgtEl>
                                          <p:spTgt spid="114712"/>
                                        </p:tgtEl>
                                        <p:attrNameLst>
                                          <p:attrName>style.visibility</p:attrName>
                                        </p:attrNameLst>
                                      </p:cBhvr>
                                      <p:to>
                                        <p:strVal val="visible"/>
                                      </p:to>
                                    </p:set>
                                    <p:anim calcmode="lin" valueType="num">
                                      <p:cBhvr additive="base">
                                        <p:cTn id="139" dur="500" fill="hold"/>
                                        <p:tgtEl>
                                          <p:spTgt spid="114712"/>
                                        </p:tgtEl>
                                        <p:attrNameLst>
                                          <p:attrName>ppt_x</p:attrName>
                                        </p:attrNameLst>
                                      </p:cBhvr>
                                      <p:tavLst>
                                        <p:tav tm="0">
                                          <p:val>
                                            <p:strVal val="1+#ppt_w/2"/>
                                          </p:val>
                                        </p:tav>
                                        <p:tav tm="100000">
                                          <p:val>
                                            <p:strVal val="#ppt_x"/>
                                          </p:val>
                                        </p:tav>
                                      </p:tavLst>
                                    </p:anim>
                                    <p:anim calcmode="lin" valueType="num">
                                      <p:cBhvr additive="base">
                                        <p:cTn id="140" dur="500" fill="hold"/>
                                        <p:tgtEl>
                                          <p:spTgt spid="114712"/>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8" presetClass="entr" presetSubtype="0" accel="50000" fill="hold" grpId="0" nodeType="clickEffect">
                                  <p:stCondLst>
                                    <p:cond delay="0"/>
                                  </p:stCondLst>
                                  <p:iterate type="lt">
                                    <p:tmPct val="50000"/>
                                  </p:iterate>
                                  <p:childTnLst>
                                    <p:set>
                                      <p:cBhvr>
                                        <p:cTn id="144" dur="1" fill="hold">
                                          <p:stCondLst>
                                            <p:cond delay="0"/>
                                          </p:stCondLst>
                                        </p:cTn>
                                        <p:tgtEl>
                                          <p:spTgt spid="114710"/>
                                        </p:tgtEl>
                                        <p:attrNameLst>
                                          <p:attrName>style.visibility</p:attrName>
                                        </p:attrNameLst>
                                      </p:cBhvr>
                                      <p:to>
                                        <p:strVal val="visible"/>
                                      </p:to>
                                    </p:set>
                                    <p:set>
                                      <p:cBhvr>
                                        <p:cTn id="145" dur="455" fill="hold">
                                          <p:stCondLst>
                                            <p:cond delay="0"/>
                                          </p:stCondLst>
                                        </p:cTn>
                                        <p:tgtEl>
                                          <p:spTgt spid="114710"/>
                                        </p:tgtEl>
                                        <p:attrNameLst>
                                          <p:attrName>style.rotation</p:attrName>
                                        </p:attrNameLst>
                                      </p:cBhvr>
                                      <p:to>
                                        <p:strVal val="-45.0"/>
                                      </p:to>
                                    </p:set>
                                    <p:anim calcmode="lin" valueType="num">
                                      <p:cBhvr>
                                        <p:cTn id="146" dur="455" fill="hold">
                                          <p:stCondLst>
                                            <p:cond delay="455"/>
                                          </p:stCondLst>
                                        </p:cTn>
                                        <p:tgtEl>
                                          <p:spTgt spid="114710"/>
                                        </p:tgtEl>
                                        <p:attrNameLst>
                                          <p:attrName>style.rotation</p:attrName>
                                        </p:attrNameLst>
                                      </p:cBhvr>
                                      <p:tavLst>
                                        <p:tav tm="0">
                                          <p:val>
                                            <p:fltVal val="-45"/>
                                          </p:val>
                                        </p:tav>
                                        <p:tav tm="69900">
                                          <p:val>
                                            <p:fltVal val="45"/>
                                          </p:val>
                                        </p:tav>
                                        <p:tav tm="100000">
                                          <p:val>
                                            <p:fltVal val="0"/>
                                          </p:val>
                                        </p:tav>
                                      </p:tavLst>
                                    </p:anim>
                                    <p:anim calcmode="lin" valueType="num">
                                      <p:cBhvr>
                                        <p:cTn id="147" dur="455" fill="hold">
                                          <p:stCondLst>
                                            <p:cond delay="0"/>
                                          </p:stCondLst>
                                        </p:cTn>
                                        <p:tgtEl>
                                          <p:spTgt spid="114710"/>
                                        </p:tgtEl>
                                        <p:attrNameLst>
                                          <p:attrName>ppt_y</p:attrName>
                                        </p:attrNameLst>
                                      </p:cBhvr>
                                      <p:tavLst>
                                        <p:tav tm="0">
                                          <p:val>
                                            <p:strVal val="#ppt_y-1"/>
                                          </p:val>
                                        </p:tav>
                                        <p:tav tm="100000">
                                          <p:val>
                                            <p:strVal val="#ppt_y-(0.354*#ppt_w-0.172*#ppt_h)"/>
                                          </p:val>
                                        </p:tav>
                                      </p:tavLst>
                                    </p:anim>
                                    <p:anim calcmode="lin" valueType="num">
                                      <p:cBhvr>
                                        <p:cTn id="148" dur="156" decel="50000" autoRev="1" fill="hold">
                                          <p:stCondLst>
                                            <p:cond delay="455"/>
                                          </p:stCondLst>
                                        </p:cTn>
                                        <p:tgtEl>
                                          <p:spTgt spid="114710"/>
                                        </p:tgtEl>
                                        <p:attrNameLst>
                                          <p:attrName>ppt_y</p:attrName>
                                        </p:attrNameLst>
                                      </p:cBhvr>
                                      <p:tavLst>
                                        <p:tav tm="0">
                                          <p:val>
                                            <p:strVal val="#ppt_y-(0.354*#ppt_w-0.172*#ppt_h)"/>
                                          </p:val>
                                        </p:tav>
                                        <p:tav tm="100000">
                                          <p:val>
                                            <p:strVal val="#ppt_y-(0.354*#ppt_w-0.172*#ppt_h)-#ppt_h/2"/>
                                          </p:val>
                                        </p:tav>
                                      </p:tavLst>
                                    </p:anim>
                                    <p:anim calcmode="lin" valueType="num">
                                      <p:cBhvr>
                                        <p:cTn id="149" dur="136" fill="hold">
                                          <p:stCondLst>
                                            <p:cond delay="864"/>
                                          </p:stCondLst>
                                        </p:cTn>
                                        <p:tgtEl>
                                          <p:spTgt spid="11471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autoUpdateAnimBg="0"/>
      <p:bldP spid="114692" grpId="0" autoUpdateAnimBg="0"/>
      <p:bldP spid="114693" grpId="0" autoUpdateAnimBg="0"/>
      <p:bldP spid="114696" grpId="0" animBg="1"/>
      <p:bldP spid="114697" grpId="0"/>
      <p:bldP spid="114698" grpId="0"/>
      <p:bldP spid="114699" grpId="0" autoUpdateAnimBg="0"/>
      <p:bldP spid="114700" grpId="0" autoUpdateAnimBg="0"/>
      <p:bldP spid="114701" grpId="0"/>
      <p:bldP spid="114702" grpId="0" autoUpdateAnimBg="0"/>
      <p:bldP spid="114702" grpId="1"/>
      <p:bldP spid="114703" grpId="0"/>
      <p:bldP spid="114703" grpId="1"/>
      <p:bldP spid="114704" grpId="0"/>
      <p:bldP spid="114705" grpId="0"/>
      <p:bldP spid="114707" grpId="0" build="allAtOnce"/>
      <p:bldP spid="114708" grpId="0"/>
      <p:bldP spid="114709" grpId="0" autoUpdateAnimBg="0"/>
      <p:bldP spid="114710" grpId="0" animBg="1"/>
      <p:bldP spid="114711" grpId="0"/>
      <p:bldP spid="114712" grpId="0" autoUpdateAnimBg="0"/>
      <p:bldP spid="114713" grpId="0" animBg="1"/>
      <p:bldP spid="114717"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4"/>
          <p:cNvGraphicFramePr>
            <a:graphicFrameLocks noChangeAspect="1"/>
          </p:cNvGraphicFramePr>
          <p:nvPr/>
        </p:nvGraphicFramePr>
        <p:xfrm>
          <a:off x="3200400" y="2514600"/>
          <a:ext cx="2743200" cy="1828800"/>
        </p:xfrm>
        <a:graphic>
          <a:graphicData uri="http://schemas.openxmlformats.org/presentationml/2006/ole">
            <mc:AlternateContent xmlns:mc="http://schemas.openxmlformats.org/markup-compatibility/2006">
              <mc:Choice xmlns:v="urn:schemas-microsoft-com:vml" Requires="v">
                <p:oleObj name="图片" r:id="rId3" imgW="2751455" imgH="1837055" progId="Word.Picture.8">
                  <p:embed/>
                </p:oleObj>
              </mc:Choice>
              <mc:Fallback>
                <p:oleObj name="图片" r:id="rId3" imgW="2751455" imgH="1837055"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514600"/>
                        <a:ext cx="27432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846138" y="998538"/>
          <a:ext cx="7518400" cy="5572125"/>
        </p:xfrm>
        <a:graphic>
          <a:graphicData uri="http://schemas.openxmlformats.org/presentationml/2006/ole">
            <mc:AlternateContent xmlns:mc="http://schemas.openxmlformats.org/markup-compatibility/2006">
              <mc:Choice xmlns:v="urn:schemas-microsoft-com:vml" Requires="v">
                <p:oleObj name="Document" r:id="rId5" imgW="11757660" imgH="8724900" progId="Word.Document.8">
                  <p:embed/>
                </p:oleObj>
              </mc:Choice>
              <mc:Fallback>
                <p:oleObj name="Document" r:id="rId5" imgW="11757660" imgH="872490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998538"/>
                        <a:ext cx="7518400" cy="557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2" name="Picture 16" descr="星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3" name="Group 4"/>
          <p:cNvGrpSpPr/>
          <p:nvPr/>
        </p:nvGrpSpPr>
        <p:grpSpPr bwMode="auto">
          <a:xfrm>
            <a:off x="244475" y="115888"/>
            <a:ext cx="3606800" cy="811212"/>
            <a:chOff x="384" y="888"/>
            <a:chExt cx="2208" cy="1759"/>
          </a:xfrm>
        </p:grpSpPr>
        <p:sp>
          <p:nvSpPr>
            <p:cNvPr id="2054"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2055" name="Group 6"/>
            <p:cNvGrpSpPr/>
            <p:nvPr/>
          </p:nvGrpSpPr>
          <p:grpSpPr bwMode="auto">
            <a:xfrm>
              <a:off x="384" y="888"/>
              <a:ext cx="2112" cy="1759"/>
              <a:chOff x="480" y="888"/>
              <a:chExt cx="2112" cy="1759"/>
            </a:xfrm>
          </p:grpSpPr>
          <p:sp>
            <p:nvSpPr>
              <p:cNvPr id="2056"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2059"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2062"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Tree>
    <p:extLst>
      <p:ext uri="{BB962C8B-B14F-4D97-AF65-F5344CB8AC3E}">
        <p14:creationId xmlns:p14="http://schemas.microsoft.com/office/powerpoint/2010/main" val="3293444079"/>
      </p:ext>
    </p:extLst>
  </p:cSld>
  <p:clrMapOvr>
    <a:masterClrMapping/>
  </p:clrMapOvr>
  <p:transition spd="med">
    <p:plus/>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1384300" y="14906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endParaRPr>
          </a:p>
        </p:txBody>
      </p:sp>
      <p:graphicFrame>
        <p:nvGraphicFramePr>
          <p:cNvPr id="3074" name="Object 23"/>
          <p:cNvGraphicFramePr>
            <a:graphicFrameLocks noChangeAspect="1"/>
          </p:cNvGraphicFramePr>
          <p:nvPr/>
        </p:nvGraphicFramePr>
        <p:xfrm>
          <a:off x="687388" y="1409700"/>
          <a:ext cx="7945437" cy="4244975"/>
        </p:xfrm>
        <a:graphic>
          <a:graphicData uri="http://schemas.openxmlformats.org/presentationml/2006/ole">
            <mc:AlternateContent xmlns:mc="http://schemas.openxmlformats.org/markup-compatibility/2006">
              <mc:Choice xmlns:v="urn:schemas-microsoft-com:vml" Requires="v">
                <p:oleObj name="Document" r:id="rId3" imgW="8127365" imgH="4337685" progId="Word.Document.8">
                  <p:embed/>
                </p:oleObj>
              </mc:Choice>
              <mc:Fallback>
                <p:oleObj name="Document" r:id="rId3" imgW="8127365" imgH="433768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1409700"/>
                        <a:ext cx="7945437" cy="424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6" name="Picture 16" descr="星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7" name="Group 4"/>
          <p:cNvGrpSpPr/>
          <p:nvPr/>
        </p:nvGrpSpPr>
        <p:grpSpPr bwMode="auto">
          <a:xfrm>
            <a:off x="244475" y="188913"/>
            <a:ext cx="3606800" cy="811212"/>
            <a:chOff x="384" y="888"/>
            <a:chExt cx="2208" cy="1759"/>
          </a:xfrm>
        </p:grpSpPr>
        <p:sp>
          <p:nvSpPr>
            <p:cNvPr id="3079"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3080" name="Group 6"/>
            <p:cNvGrpSpPr/>
            <p:nvPr/>
          </p:nvGrpSpPr>
          <p:grpSpPr bwMode="auto">
            <a:xfrm>
              <a:off x="384" y="888"/>
              <a:ext cx="2112" cy="1759"/>
              <a:chOff x="480" y="888"/>
              <a:chExt cx="2112" cy="1759"/>
            </a:xfrm>
          </p:grpSpPr>
          <p:sp>
            <p:nvSpPr>
              <p:cNvPr id="3081"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3084"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3087"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
        <p:nvSpPr>
          <p:cNvPr id="3078" name="Text Box 36"/>
          <p:cNvSpPr txBox="1">
            <a:spLocks noChangeArrowheads="1"/>
          </p:cNvSpPr>
          <p:nvPr/>
        </p:nvSpPr>
        <p:spPr bwMode="auto">
          <a:xfrm>
            <a:off x="1887538" y="122238"/>
            <a:ext cx="1203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a:solidFill>
                  <a:srgbClr val="0000FF"/>
                </a:solidFill>
                <a:ea typeface="楷体_GB2312" panose="02010609030101010101" pitchFamily="49" charset="-122"/>
              </a:rPr>
              <a:t>练习</a:t>
            </a:r>
          </a:p>
        </p:txBody>
      </p:sp>
    </p:spTree>
    <p:extLst>
      <p:ext uri="{BB962C8B-B14F-4D97-AF65-F5344CB8AC3E}">
        <p14:creationId xmlns:p14="http://schemas.microsoft.com/office/powerpoint/2010/main" val="2715075839"/>
      </p:ext>
    </p:extLst>
  </p:cSld>
  <p:clrMapOvr>
    <a:masterClrMapping/>
  </p:clrMapOvr>
  <p:transition spd="med">
    <p:split dir="in"/>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776288" y="801688"/>
            <a:ext cx="5305425" cy="579437"/>
          </a:xfrm>
          <a:prstGeom prst="rect">
            <a:avLst/>
          </a:prstGeom>
          <a:noFill/>
          <a:ln w="9525">
            <a:noFill/>
            <a:miter lim="800000"/>
          </a:ln>
          <a:effectLst/>
        </p:spPr>
        <p:txBody>
          <a:bodyPr wrap="none" anchor="ctr">
            <a:spAutoFit/>
          </a:bodyPr>
          <a:lstStyle/>
          <a:p>
            <a:pPr>
              <a:defRPr/>
            </a:pPr>
            <a:r>
              <a:rPr lang="en-US" altLang="zh-CN" sz="3200" b="1" dirty="0">
                <a:solidFill>
                  <a:prstClr val="black"/>
                </a:solidFill>
                <a:effectLst>
                  <a:outerShdw blurRad="38100" dist="38100" dir="2700000" algn="tl">
                    <a:srgbClr val="C0C0C0"/>
                  </a:outerShdw>
                </a:effectLst>
                <a:latin typeface="Arial" panose="020B0604020202020204" pitchFamily="34" charset="0"/>
              </a:rPr>
              <a:t>2</a:t>
            </a:r>
            <a:r>
              <a:rPr lang="zh-CN" altLang="en-US" sz="3200" b="1" dirty="0">
                <a:solidFill>
                  <a:prstClr val="black"/>
                </a:solidFill>
                <a:effectLst>
                  <a:outerShdw blurRad="38100" dist="38100" dir="2700000" algn="tl">
                    <a:srgbClr val="C0C0C0"/>
                  </a:outerShdw>
                </a:effectLst>
                <a:latin typeface="Arial" panose="020B0604020202020204" pitchFamily="34" charset="0"/>
              </a:rPr>
              <a:t>．解下列三元一次方程组：</a:t>
            </a:r>
          </a:p>
        </p:txBody>
      </p:sp>
      <p:sp>
        <p:nvSpPr>
          <p:cNvPr id="4102" name="Rectangle 6"/>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098" name="Object 5"/>
          <p:cNvGraphicFramePr>
            <a:graphicFrameLocks noChangeAspect="1"/>
          </p:cNvGraphicFramePr>
          <p:nvPr/>
        </p:nvGraphicFramePr>
        <p:xfrm>
          <a:off x="1460500" y="1803400"/>
          <a:ext cx="2263775" cy="1804988"/>
        </p:xfrm>
        <a:graphic>
          <a:graphicData uri="http://schemas.openxmlformats.org/presentationml/2006/ole">
            <mc:AlternateContent xmlns:mc="http://schemas.openxmlformats.org/markup-compatibility/2006">
              <mc:Choice xmlns:v="urn:schemas-microsoft-com:vml" Requires="v">
                <p:oleObj name="Equation" r:id="rId3" imgW="1041400" imgH="825500" progId="">
                  <p:embed/>
                </p:oleObj>
              </mc:Choice>
              <mc:Fallback>
                <p:oleObj name="Equation" r:id="rId3" imgW="1041400" imgH="825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0" y="1803400"/>
                        <a:ext cx="2263775" cy="180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AutoShape 7"/>
          <p:cNvSpPr/>
          <p:nvPr/>
        </p:nvSpPr>
        <p:spPr bwMode="auto">
          <a:xfrm>
            <a:off x="1185863" y="2060575"/>
            <a:ext cx="217487" cy="1347788"/>
          </a:xfrm>
          <a:prstGeom prst="leftBrace">
            <a:avLst>
              <a:gd name="adj1" fmla="val 5164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4104" name="Rectangle 9"/>
          <p:cNvSpPr>
            <a:spLocks noChangeArrowheads="1"/>
          </p:cNvSpPr>
          <p:nvPr/>
        </p:nvSpPr>
        <p:spPr bwMode="auto">
          <a:xfrm>
            <a:off x="0"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099" name="Object 8"/>
          <p:cNvGraphicFramePr>
            <a:graphicFrameLocks noChangeAspect="1"/>
          </p:cNvGraphicFramePr>
          <p:nvPr/>
        </p:nvGraphicFramePr>
        <p:xfrm>
          <a:off x="5826125" y="1803400"/>
          <a:ext cx="1882775" cy="1771650"/>
        </p:xfrm>
        <a:graphic>
          <a:graphicData uri="http://schemas.openxmlformats.org/presentationml/2006/ole">
            <mc:AlternateContent xmlns:mc="http://schemas.openxmlformats.org/markup-compatibility/2006">
              <mc:Choice xmlns:v="urn:schemas-microsoft-com:vml" Requires="v">
                <p:oleObj name="Equation" r:id="rId5" imgW="876300" imgH="825500" progId="">
                  <p:embed/>
                </p:oleObj>
              </mc:Choice>
              <mc:Fallback>
                <p:oleObj name="Equation" r:id="rId5" imgW="876300" imgH="8255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25" y="1803400"/>
                        <a:ext cx="1882775" cy="177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AutoShape 10"/>
          <p:cNvSpPr/>
          <p:nvPr/>
        </p:nvSpPr>
        <p:spPr bwMode="auto">
          <a:xfrm>
            <a:off x="5649913" y="2060575"/>
            <a:ext cx="217487" cy="1347788"/>
          </a:xfrm>
          <a:prstGeom prst="leftBrace">
            <a:avLst>
              <a:gd name="adj1" fmla="val 5164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4106" name="Rectangle 12"/>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graphicFrame>
        <p:nvGraphicFramePr>
          <p:cNvPr id="4100" name="Object 11"/>
          <p:cNvGraphicFramePr>
            <a:graphicFrameLocks noChangeAspect="1"/>
          </p:cNvGraphicFramePr>
          <p:nvPr/>
        </p:nvGraphicFramePr>
        <p:xfrm>
          <a:off x="1376363" y="3987800"/>
          <a:ext cx="2574925" cy="1784350"/>
        </p:xfrm>
        <a:graphic>
          <a:graphicData uri="http://schemas.openxmlformats.org/presentationml/2006/ole">
            <mc:AlternateContent xmlns:mc="http://schemas.openxmlformats.org/markup-compatibility/2006">
              <mc:Choice xmlns:v="urn:schemas-microsoft-com:vml" Requires="v">
                <p:oleObj name="Equation" r:id="rId7" imgW="1206500" imgH="838200" progId="">
                  <p:embed/>
                </p:oleObj>
              </mc:Choice>
              <mc:Fallback>
                <p:oleObj name="Equation" r:id="rId7" imgW="1206500" imgH="838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6363" y="3987800"/>
                        <a:ext cx="2574925" cy="178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7" name="AutoShape 13"/>
          <p:cNvSpPr/>
          <p:nvPr/>
        </p:nvSpPr>
        <p:spPr bwMode="auto">
          <a:xfrm>
            <a:off x="1185863" y="4221163"/>
            <a:ext cx="217487" cy="1347787"/>
          </a:xfrm>
          <a:prstGeom prst="leftBrace">
            <a:avLst>
              <a:gd name="adj1" fmla="val 5164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4108" name="Text Box 14"/>
          <p:cNvSpPr txBox="1">
            <a:spLocks noChangeArrowheads="1"/>
          </p:cNvSpPr>
          <p:nvPr/>
        </p:nvSpPr>
        <p:spPr bwMode="auto">
          <a:xfrm>
            <a:off x="4932363" y="2435225"/>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prstClr val="black"/>
                </a:solidFill>
              </a:rPr>
              <a:t>⑵</a:t>
            </a:r>
          </a:p>
        </p:txBody>
      </p:sp>
      <p:sp>
        <p:nvSpPr>
          <p:cNvPr id="4109" name="Text Box 15"/>
          <p:cNvSpPr txBox="1">
            <a:spLocks noChangeArrowheads="1"/>
          </p:cNvSpPr>
          <p:nvPr/>
        </p:nvSpPr>
        <p:spPr bwMode="auto">
          <a:xfrm>
            <a:off x="684213" y="243522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prstClr val="black"/>
                </a:solidFill>
              </a:rPr>
              <a:t>⑴</a:t>
            </a:r>
          </a:p>
        </p:txBody>
      </p:sp>
      <p:sp>
        <p:nvSpPr>
          <p:cNvPr id="4110" name="Text Box 16"/>
          <p:cNvSpPr txBox="1">
            <a:spLocks noChangeArrowheads="1"/>
          </p:cNvSpPr>
          <p:nvPr/>
        </p:nvSpPr>
        <p:spPr bwMode="auto">
          <a:xfrm>
            <a:off x="611188" y="4522788"/>
            <a:ext cx="541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a:solidFill>
                  <a:prstClr val="black"/>
                </a:solidFill>
              </a:rPr>
              <a:t>⑶</a:t>
            </a:r>
          </a:p>
        </p:txBody>
      </p:sp>
      <p:pic>
        <p:nvPicPr>
          <p:cNvPr id="4111" name="Picture 16" descr="星0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12" name="Group 4"/>
          <p:cNvGrpSpPr/>
          <p:nvPr/>
        </p:nvGrpSpPr>
        <p:grpSpPr bwMode="auto">
          <a:xfrm>
            <a:off x="244475" y="44450"/>
            <a:ext cx="3606800" cy="811213"/>
            <a:chOff x="384" y="888"/>
            <a:chExt cx="2208" cy="1759"/>
          </a:xfrm>
        </p:grpSpPr>
        <p:sp>
          <p:nvSpPr>
            <p:cNvPr id="4113"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4114" name="Group 6"/>
            <p:cNvGrpSpPr/>
            <p:nvPr/>
          </p:nvGrpSpPr>
          <p:grpSpPr bwMode="auto">
            <a:xfrm>
              <a:off x="384" y="888"/>
              <a:ext cx="2112" cy="1759"/>
              <a:chOff x="480" y="888"/>
              <a:chExt cx="2112" cy="1759"/>
            </a:xfrm>
          </p:grpSpPr>
          <p:sp>
            <p:nvSpPr>
              <p:cNvPr id="4115"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4118"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4121"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Tree>
    <p:extLst>
      <p:ext uri="{BB962C8B-B14F-4D97-AF65-F5344CB8AC3E}">
        <p14:creationId xmlns:p14="http://schemas.microsoft.com/office/powerpoint/2010/main" val="926067462"/>
      </p:ext>
    </p:extLst>
  </p:cSld>
  <p:clrMapOvr>
    <a:masterClrMapping/>
  </p:clrMapOvr>
  <p:transition spd="med">
    <p:split orient="vert" dir="in"/>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ChangeAspect="1"/>
          </p:cNvGraphicFramePr>
          <p:nvPr/>
        </p:nvGraphicFramePr>
        <p:xfrm>
          <a:off x="642938" y="1571625"/>
          <a:ext cx="7804150" cy="4033838"/>
        </p:xfrm>
        <a:graphic>
          <a:graphicData uri="http://schemas.openxmlformats.org/presentationml/2006/ole">
            <mc:AlternateContent xmlns:mc="http://schemas.openxmlformats.org/markup-compatibility/2006">
              <mc:Choice xmlns:v="urn:schemas-microsoft-com:vml" Requires="v">
                <p:oleObj name="Document" r:id="rId3" imgW="7818120" imgH="4044950" progId="Word.Document.8">
                  <p:embed/>
                </p:oleObj>
              </mc:Choice>
              <mc:Fallback>
                <p:oleObj name="Document" r:id="rId3" imgW="7818120" imgH="404495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1571625"/>
                        <a:ext cx="7804150" cy="4033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123" name="Picture 16" descr="星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8600" y="304800"/>
            <a:ext cx="884238"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4" name="Group 4"/>
          <p:cNvGrpSpPr/>
          <p:nvPr/>
        </p:nvGrpSpPr>
        <p:grpSpPr bwMode="auto">
          <a:xfrm>
            <a:off x="244475" y="188913"/>
            <a:ext cx="3606800" cy="811212"/>
            <a:chOff x="384" y="888"/>
            <a:chExt cx="2208" cy="1759"/>
          </a:xfrm>
        </p:grpSpPr>
        <p:sp>
          <p:nvSpPr>
            <p:cNvPr id="5125" name="Freeform 5"/>
            <p:cNvSpPr/>
            <p:nvPr/>
          </p:nvSpPr>
          <p:spPr bwMode="auto">
            <a:xfrm>
              <a:off x="384" y="1872"/>
              <a:ext cx="2208" cy="382"/>
            </a:xfrm>
            <a:custGeom>
              <a:avLst/>
              <a:gdLst>
                <a:gd name="T0" fmla="*/ 432 w 2208"/>
                <a:gd name="T1" fmla="*/ 384 h 384"/>
                <a:gd name="T2" fmla="*/ 2208 w 2208"/>
                <a:gd name="T3" fmla="*/ 384 h 384"/>
                <a:gd name="T4" fmla="*/ 1776 w 2208"/>
                <a:gd name="T5" fmla="*/ 0 h 384"/>
                <a:gd name="T6" fmla="*/ 0 w 2208"/>
                <a:gd name="T7" fmla="*/ 0 h 384"/>
                <a:gd name="T8" fmla="*/ 432 w 2208"/>
                <a:gd name="T9" fmla="*/ 384 h 384"/>
                <a:gd name="T10" fmla="*/ 0 60000 65536"/>
                <a:gd name="T11" fmla="*/ 0 60000 65536"/>
                <a:gd name="T12" fmla="*/ 0 60000 65536"/>
                <a:gd name="T13" fmla="*/ 0 60000 65536"/>
                <a:gd name="T14" fmla="*/ 0 60000 65536"/>
                <a:gd name="T15" fmla="*/ 0 w 2208"/>
                <a:gd name="T16" fmla="*/ 0 h 384"/>
                <a:gd name="T17" fmla="*/ 2208 w 2208"/>
                <a:gd name="T18" fmla="*/ 384 h 384"/>
              </a:gdLst>
              <a:ahLst/>
              <a:cxnLst>
                <a:cxn ang="T10">
                  <a:pos x="T0" y="T1"/>
                </a:cxn>
                <a:cxn ang="T11">
                  <a:pos x="T2" y="T3"/>
                </a:cxn>
                <a:cxn ang="T12">
                  <a:pos x="T4" y="T5"/>
                </a:cxn>
                <a:cxn ang="T13">
                  <a:pos x="T6" y="T7"/>
                </a:cxn>
                <a:cxn ang="T14">
                  <a:pos x="T8" y="T9"/>
                </a:cxn>
              </a:cxnLst>
              <a:rect l="T15" t="T16" r="T17" b="T18"/>
              <a:pathLst>
                <a:path w="2208" h="384">
                  <a:moveTo>
                    <a:pt x="432" y="384"/>
                  </a:moveTo>
                  <a:lnTo>
                    <a:pt x="2208" y="384"/>
                  </a:lnTo>
                  <a:lnTo>
                    <a:pt x="1776" y="0"/>
                  </a:lnTo>
                  <a:lnTo>
                    <a:pt x="0" y="0"/>
                  </a:lnTo>
                  <a:lnTo>
                    <a:pt x="432" y="384"/>
                  </a:lnTo>
                  <a:close/>
                </a:path>
              </a:pathLst>
            </a:custGeom>
            <a:gradFill rotWithShape="0">
              <a:gsLst>
                <a:gs pos="0">
                  <a:srgbClr val="FFFFFF"/>
                </a:gs>
                <a:gs pos="100000">
                  <a:srgbClr val="99CC00"/>
                </a:gs>
              </a:gsLst>
              <a:lin ang="5400000" scaled="1"/>
            </a:gradFill>
            <a:ln w="19050">
              <a:solidFill>
                <a:schemeClr val="accent1"/>
              </a:solidFill>
              <a:round/>
            </a:ln>
            <a:effectLst>
              <a:outerShdw algn="ctr" rotWithShape="0">
                <a:schemeClr val="bg2"/>
              </a:outerShdw>
            </a:effectLst>
          </p:spPr>
          <p:txBody>
            <a:bodyPr>
              <a:spAutoFit/>
            </a:bodyPr>
            <a:lstStyle/>
            <a:p>
              <a:pPr>
                <a:defRPr/>
              </a:pPr>
              <a:endParaRPr lang="zh-CN" altLang="en-US">
                <a:solidFill>
                  <a:prstClr val="black"/>
                </a:solidFill>
                <a:latin typeface="Arial" panose="020B0604020202020204" pitchFamily="34" charset="0"/>
              </a:endParaRPr>
            </a:p>
          </p:txBody>
        </p:sp>
        <p:grpSp>
          <p:nvGrpSpPr>
            <p:cNvPr id="5126" name="Group 6"/>
            <p:cNvGrpSpPr/>
            <p:nvPr/>
          </p:nvGrpSpPr>
          <p:grpSpPr bwMode="auto">
            <a:xfrm>
              <a:off x="384" y="888"/>
              <a:ext cx="2112" cy="1759"/>
              <a:chOff x="480" y="888"/>
              <a:chExt cx="2112" cy="1759"/>
            </a:xfrm>
          </p:grpSpPr>
          <p:sp>
            <p:nvSpPr>
              <p:cNvPr id="5127" name="Freeform 7"/>
              <p:cNvSpPr/>
              <p:nvPr/>
            </p:nvSpPr>
            <p:spPr bwMode="auto">
              <a:xfrm rot="158589">
                <a:off x="576" y="1441"/>
                <a:ext cx="576" cy="720"/>
              </a:xfrm>
              <a:custGeom>
                <a:avLst/>
                <a:gdLst>
                  <a:gd name="T0" fmla="*/ 48 w 576"/>
                  <a:gd name="T1" fmla="*/ 320 h 816"/>
                  <a:gd name="T2" fmla="*/ 192 w 576"/>
                  <a:gd name="T3" fmla="*/ 340 h 816"/>
                  <a:gd name="T4" fmla="*/ 576 w 576"/>
                  <a:gd name="T5" fmla="*/ 40 h 816"/>
                  <a:gd name="T6" fmla="*/ 384 w 576"/>
                  <a:gd name="T7" fmla="*/ 0 h 816"/>
                  <a:gd name="T8" fmla="*/ 0 w 576"/>
                  <a:gd name="T9" fmla="*/ 300 h 816"/>
                  <a:gd name="T10" fmla="*/ 0 60000 65536"/>
                  <a:gd name="T11" fmla="*/ 0 60000 65536"/>
                  <a:gd name="T12" fmla="*/ 0 60000 65536"/>
                  <a:gd name="T13" fmla="*/ 0 60000 65536"/>
                  <a:gd name="T14" fmla="*/ 0 60000 65536"/>
                  <a:gd name="T15" fmla="*/ 0 w 576"/>
                  <a:gd name="T16" fmla="*/ 0 h 816"/>
                  <a:gd name="T17" fmla="*/ 576 w 576"/>
                  <a:gd name="T18" fmla="*/ 816 h 816"/>
                </a:gdLst>
                <a:ahLst/>
                <a:cxnLst>
                  <a:cxn ang="T10">
                    <a:pos x="T0" y="T1"/>
                  </a:cxn>
                  <a:cxn ang="T11">
                    <a:pos x="T2" y="T3"/>
                  </a:cxn>
                  <a:cxn ang="T12">
                    <a:pos x="T4" y="T5"/>
                  </a:cxn>
                  <a:cxn ang="T13">
                    <a:pos x="T6" y="T7"/>
                  </a:cxn>
                  <a:cxn ang="T14">
                    <a:pos x="T8" y="T9"/>
                  </a:cxn>
                </a:cxnLst>
                <a:rect l="T15" t="T16" r="T17" b="T18"/>
                <a:pathLst>
                  <a:path w="576" h="816">
                    <a:moveTo>
                      <a:pt x="48" y="768"/>
                    </a:moveTo>
                    <a:lnTo>
                      <a:pt x="192" y="816"/>
                    </a:lnTo>
                    <a:lnTo>
                      <a:pt x="576" y="96"/>
                    </a:lnTo>
                    <a:lnTo>
                      <a:pt x="384" y="0"/>
                    </a:lnTo>
                    <a:lnTo>
                      <a:pt x="0" y="720"/>
                    </a:lnTo>
                  </a:path>
                </a:pathLst>
              </a:custGeom>
              <a:gradFill rotWithShape="0">
                <a:gsLst>
                  <a:gs pos="0">
                    <a:srgbClr val="FFCC66"/>
                  </a:gs>
                  <a:gs pos="100000">
                    <a:schemeClr val="accent2"/>
                  </a:gs>
                </a:gsLst>
                <a:lin ang="18900000" scaled="1"/>
              </a:gradFill>
              <a:ln w="3810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4" name="Freeform 8"/>
              <p:cNvSpPr/>
              <p:nvPr/>
            </p:nvSpPr>
            <p:spPr bwMode="auto">
              <a:xfrm>
                <a:off x="768" y="1490"/>
                <a:ext cx="576" cy="671"/>
              </a:xfrm>
              <a:custGeom>
                <a:avLst/>
                <a:gdLst/>
                <a:ahLst/>
                <a:cxnLst>
                  <a:cxn ang="0">
                    <a:pos x="0" y="624"/>
                  </a:cxn>
                  <a:cxn ang="0">
                    <a:pos x="96" y="624"/>
                  </a:cxn>
                  <a:cxn ang="0">
                    <a:pos x="432" y="0"/>
                  </a:cxn>
                  <a:cxn ang="0">
                    <a:pos x="288" y="48"/>
                  </a:cxn>
                  <a:cxn ang="0">
                    <a:pos x="0" y="624"/>
                  </a:cxn>
                </a:cxnLst>
                <a:rect l="0" t="0" r="r" b="b"/>
                <a:pathLst>
                  <a:path w="432" h="624">
                    <a:moveTo>
                      <a:pt x="0" y="624"/>
                    </a:moveTo>
                    <a:lnTo>
                      <a:pt x="96" y="624"/>
                    </a:lnTo>
                    <a:lnTo>
                      <a:pt x="432" y="0"/>
                    </a:lnTo>
                    <a:lnTo>
                      <a:pt x="288" y="48"/>
                    </a:lnTo>
                    <a:lnTo>
                      <a:pt x="0" y="624"/>
                    </a:lnTo>
                    <a:close/>
                  </a:path>
                </a:pathLst>
              </a:custGeom>
              <a:gradFill rotWithShape="0">
                <a:gsLst>
                  <a:gs pos="0">
                    <a:schemeClr val="accent2"/>
                  </a:gs>
                  <a:gs pos="50000">
                    <a:srgbClr val="CC3300"/>
                  </a:gs>
                  <a:gs pos="100000">
                    <a:schemeClr val="accent2"/>
                  </a:gs>
                </a:gsLst>
                <a:lin ang="2700000" scaled="1"/>
              </a:gradFill>
              <a:ln w="38100" cap="flat" cmpd="sng">
                <a:solidFill>
                  <a:srgbClr val="CC33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5" name="Freeform 9"/>
              <p:cNvSpPr/>
              <p:nvPr/>
            </p:nvSpPr>
            <p:spPr bwMode="auto">
              <a:xfrm rot="961415">
                <a:off x="576" y="1342"/>
                <a:ext cx="288" cy="771"/>
              </a:xfrm>
              <a:custGeom>
                <a:avLst/>
                <a:gdLst/>
                <a:ahLst/>
                <a:cxnLst>
                  <a:cxn ang="0">
                    <a:pos x="480" y="96"/>
                  </a:cxn>
                  <a:cxn ang="0">
                    <a:pos x="192" y="672"/>
                  </a:cxn>
                  <a:cxn ang="0">
                    <a:pos x="144" y="720"/>
                  </a:cxn>
                  <a:cxn ang="0">
                    <a:pos x="0" y="624"/>
                  </a:cxn>
                  <a:cxn ang="0">
                    <a:pos x="144" y="336"/>
                  </a:cxn>
                  <a:cxn ang="0">
                    <a:pos x="336" y="0"/>
                  </a:cxn>
                  <a:cxn ang="0">
                    <a:pos x="480" y="96"/>
                  </a:cxn>
                </a:cxnLst>
                <a:rect l="0" t="0" r="r" b="b"/>
                <a:pathLst>
                  <a:path w="480" h="720">
                    <a:moveTo>
                      <a:pt x="480" y="96"/>
                    </a:moveTo>
                    <a:lnTo>
                      <a:pt x="192" y="672"/>
                    </a:lnTo>
                    <a:lnTo>
                      <a:pt x="144" y="720"/>
                    </a:lnTo>
                    <a:lnTo>
                      <a:pt x="0" y="624"/>
                    </a:lnTo>
                    <a:lnTo>
                      <a:pt x="144" y="336"/>
                    </a:lnTo>
                    <a:lnTo>
                      <a:pt x="336" y="0"/>
                    </a:lnTo>
                    <a:lnTo>
                      <a:pt x="480" y="96"/>
                    </a:lnTo>
                    <a:close/>
                  </a:path>
                </a:pathLst>
              </a:custGeom>
              <a:gradFill rotWithShape="0">
                <a:gsLst>
                  <a:gs pos="0">
                    <a:schemeClr val="hlink"/>
                  </a:gs>
                  <a:gs pos="50000">
                    <a:srgbClr val="FFCC66"/>
                  </a:gs>
                  <a:gs pos="100000">
                    <a:schemeClr val="hlink"/>
                  </a:gs>
                </a:gsLst>
                <a:lin ang="2700000" scaled="1"/>
              </a:gradFill>
              <a:ln w="19050" cap="flat" cmpd="sng">
                <a:solidFill>
                  <a:srgbClr val="FFCC66"/>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5130" name="Freeform 10"/>
              <p:cNvSpPr/>
              <p:nvPr/>
            </p:nvSpPr>
            <p:spPr bwMode="auto">
              <a:xfrm>
                <a:off x="864" y="1345"/>
                <a:ext cx="480" cy="192"/>
              </a:xfrm>
              <a:custGeom>
                <a:avLst/>
                <a:gdLst>
                  <a:gd name="T0" fmla="*/ 2329 w 336"/>
                  <a:gd name="T1" fmla="*/ 50 h 240"/>
                  <a:gd name="T2" fmla="*/ 586 w 336"/>
                  <a:gd name="T3" fmla="*/ 30 h 240"/>
                  <a:gd name="T4" fmla="*/ 0 w 336"/>
                  <a:gd name="T5" fmla="*/ 10 h 240"/>
                  <a:gd name="T6" fmla="*/ 1749 w 336"/>
                  <a:gd name="T7" fmla="*/ 0 h 240"/>
                  <a:gd name="T8" fmla="*/ 3496 w 336"/>
                  <a:gd name="T9" fmla="*/ 10 h 240"/>
                  <a:gd name="T10" fmla="*/ 4081 w 336"/>
                  <a:gd name="T11" fmla="*/ 40 h 240"/>
                  <a:gd name="T12" fmla="*/ 2329 w 336"/>
                  <a:gd name="T13" fmla="*/ 5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192" y="240"/>
                    </a:moveTo>
                    <a:lnTo>
                      <a:pt x="48" y="144"/>
                    </a:lnTo>
                    <a:lnTo>
                      <a:pt x="0" y="48"/>
                    </a:lnTo>
                    <a:lnTo>
                      <a:pt x="144" y="0"/>
                    </a:lnTo>
                    <a:lnTo>
                      <a:pt x="288" y="48"/>
                    </a:lnTo>
                    <a:lnTo>
                      <a:pt x="336" y="192"/>
                    </a:lnTo>
                    <a:lnTo>
                      <a:pt x="192" y="240"/>
                    </a:lnTo>
                    <a:close/>
                  </a:path>
                </a:pathLst>
              </a:custGeom>
              <a:gradFill rotWithShape="0">
                <a:gsLst>
                  <a:gs pos="0">
                    <a:srgbClr val="FFCC66"/>
                  </a:gs>
                  <a:gs pos="50000">
                    <a:srgbClr val="FF9933"/>
                  </a:gs>
                  <a:gs pos="100000">
                    <a:srgbClr val="FFCC66"/>
                  </a:gs>
                </a:gsLst>
                <a:lin ang="18900000" scaled="1"/>
              </a:gradFill>
              <a:ln w="19050">
                <a:solidFill>
                  <a:schemeClr val="accent2"/>
                </a:solidFill>
                <a:rou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19467" name="Freeform 11"/>
              <p:cNvSpPr/>
              <p:nvPr/>
            </p:nvSpPr>
            <p:spPr bwMode="auto">
              <a:xfrm>
                <a:off x="528" y="1921"/>
                <a:ext cx="384" cy="434"/>
              </a:xfrm>
              <a:custGeom>
                <a:avLst/>
                <a:gdLst/>
                <a:ahLst/>
                <a:cxnLst>
                  <a:cxn ang="0">
                    <a:pos x="192" y="192"/>
                  </a:cxn>
                  <a:cxn ang="0">
                    <a:pos x="96" y="144"/>
                  </a:cxn>
                  <a:cxn ang="0">
                    <a:pos x="48" y="96"/>
                  </a:cxn>
                  <a:cxn ang="0">
                    <a:pos x="0" y="0"/>
                  </a:cxn>
                  <a:cxn ang="0">
                    <a:pos x="0" y="384"/>
                  </a:cxn>
                  <a:cxn ang="0">
                    <a:pos x="384" y="192"/>
                  </a:cxn>
                  <a:cxn ang="0">
                    <a:pos x="192" y="192"/>
                  </a:cxn>
                </a:cxnLst>
                <a:rect l="0" t="0" r="r" b="b"/>
                <a:pathLst>
                  <a:path w="384" h="384">
                    <a:moveTo>
                      <a:pt x="192" y="192"/>
                    </a:moveTo>
                    <a:lnTo>
                      <a:pt x="96" y="144"/>
                    </a:lnTo>
                    <a:lnTo>
                      <a:pt x="48" y="96"/>
                    </a:lnTo>
                    <a:lnTo>
                      <a:pt x="0" y="0"/>
                    </a:lnTo>
                    <a:lnTo>
                      <a:pt x="0" y="384"/>
                    </a:lnTo>
                    <a:lnTo>
                      <a:pt x="384" y="192"/>
                    </a:lnTo>
                    <a:lnTo>
                      <a:pt x="192" y="192"/>
                    </a:lnTo>
                    <a:close/>
                  </a:path>
                </a:pathLst>
              </a:custGeom>
              <a:gradFill rotWithShape="0">
                <a:gsLst>
                  <a:gs pos="0">
                    <a:schemeClr val="hlink"/>
                  </a:gs>
                  <a:gs pos="50000">
                    <a:srgbClr val="FF9900"/>
                  </a:gs>
                  <a:gs pos="100000">
                    <a:schemeClr val="hlink"/>
                  </a:gs>
                </a:gsLst>
                <a:lin ang="2700000" scaled="1"/>
              </a:gradFill>
              <a:ln w="19050" cap="flat" cmpd="sng">
                <a:solidFill>
                  <a:schemeClr val="accent2"/>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19468" name="Freeform 12"/>
              <p:cNvSpPr/>
              <p:nvPr/>
            </p:nvSpPr>
            <p:spPr bwMode="auto">
              <a:xfrm rot="1629174">
                <a:off x="480" y="2220"/>
                <a:ext cx="147" cy="17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0">
                <a:gsLst>
                  <a:gs pos="0">
                    <a:schemeClr val="bg1"/>
                  </a:gs>
                  <a:gs pos="50000">
                    <a:srgbClr val="969696"/>
                  </a:gs>
                  <a:gs pos="100000">
                    <a:schemeClr val="bg1"/>
                  </a:gs>
                </a:gsLst>
                <a:lin ang="0" scaled="1"/>
              </a:gradFill>
              <a:ln w="9525" cap="flat" cmpd="sng">
                <a:solidFill>
                  <a:srgbClr val="000000"/>
                </a:solidFill>
                <a:prstDash val="solid"/>
                <a:round/>
              </a:ln>
              <a:effectLst/>
            </p:spPr>
            <p:txBody>
              <a:bodyPr>
                <a:spAutoFit/>
              </a:bodyPr>
              <a:lstStyle/>
              <a:p>
                <a:pPr>
                  <a:defRPr/>
                </a:pPr>
                <a:endParaRPr lang="zh-CN" altLang="en-US">
                  <a:solidFill>
                    <a:prstClr val="black"/>
                  </a:solidFill>
                  <a:latin typeface="Tahoma" panose="020B0604030504040204" pitchFamily="34" charset="0"/>
                </a:endParaRPr>
              </a:p>
            </p:txBody>
          </p:sp>
          <p:sp>
            <p:nvSpPr>
              <p:cNvPr id="5133" name="Oval 13"/>
              <p:cNvSpPr>
                <a:spLocks noChangeArrowheads="1"/>
              </p:cNvSpPr>
              <p:nvPr/>
            </p:nvSpPr>
            <p:spPr bwMode="auto">
              <a:xfrm>
                <a:off x="1028" y="888"/>
                <a:ext cx="198" cy="1064"/>
              </a:xfrm>
              <a:prstGeom prst="ellipse">
                <a:avLst/>
              </a:prstGeom>
              <a:gradFill rotWithShape="0">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latin typeface="Tahoma" panose="020B0604030504040204" pitchFamily="34" charset="0"/>
                </a:endParaRPr>
              </a:p>
            </p:txBody>
          </p:sp>
          <p:sp>
            <p:nvSpPr>
              <p:cNvPr id="19470" name="Text Box 14"/>
              <p:cNvSpPr txBox="1">
                <a:spLocks noChangeArrowheads="1"/>
              </p:cNvSpPr>
              <p:nvPr/>
            </p:nvSpPr>
            <p:spPr bwMode="auto">
              <a:xfrm>
                <a:off x="1297" y="1391"/>
                <a:ext cx="1294" cy="1256"/>
              </a:xfrm>
              <a:prstGeom prst="rect">
                <a:avLst/>
              </a:prstGeom>
              <a:noFill/>
              <a:ln w="38100">
                <a:noFill/>
                <a:miter lim="800000"/>
              </a:ln>
              <a:effectLst/>
            </p:spPr>
            <p:txBody>
              <a:bodyPr>
                <a:spAutoFit/>
              </a:bodyPr>
              <a:lstStyle/>
              <a:p>
                <a:pPr eaLnBrk="0" hangingPunct="0">
                  <a:defRPr/>
                </a:pPr>
                <a:endParaRPr lang="zh-CN" altLang="zh-CN" sz="3200" b="1">
                  <a:solidFill>
                    <a:srgbClr val="0000CC"/>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p:txBody>
          </p:sp>
        </p:grpSp>
      </p:grpSp>
    </p:spTree>
    <p:extLst>
      <p:ext uri="{BB962C8B-B14F-4D97-AF65-F5344CB8AC3E}">
        <p14:creationId xmlns:p14="http://schemas.microsoft.com/office/powerpoint/2010/main" val="2183012910"/>
      </p:ext>
    </p:extLst>
  </p:cSld>
  <p:clrMapOvr>
    <a:masterClrMapping/>
  </p:clrMapOvr>
  <p:transition spd="med">
    <p:split orient="vert"/>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609600" y="693738"/>
          <a:ext cx="7840663" cy="3098800"/>
        </p:xfrm>
        <a:graphic>
          <a:graphicData uri="http://schemas.openxmlformats.org/presentationml/2006/ole">
            <mc:AlternateContent xmlns:mc="http://schemas.openxmlformats.org/markup-compatibility/2006">
              <mc:Choice xmlns:v="urn:schemas-microsoft-com:vml" Requires="v">
                <p:oleObj name="Document" r:id="rId3" imgW="8018145" imgH="3166110" progId="Word.Document.8">
                  <p:embed/>
                </p:oleObj>
              </mc:Choice>
              <mc:Fallback>
                <p:oleObj name="Document" r:id="rId3" imgW="8018145" imgH="316611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93738"/>
                        <a:ext cx="7840663" cy="309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Rectangle 5"/>
          <p:cNvSpPr>
            <a:spLocks noChangeArrowheads="1"/>
          </p:cNvSpPr>
          <p:nvPr/>
        </p:nvSpPr>
        <p:spPr bwMode="auto">
          <a:xfrm>
            <a:off x="827088" y="2708275"/>
            <a:ext cx="7416800" cy="588963"/>
          </a:xfrm>
          <a:prstGeom prst="rect">
            <a:avLst/>
          </a:prstGeom>
          <a:solidFill>
            <a:schemeClr val="bg1"/>
          </a:solidFill>
          <a:ln w="9525">
            <a:solidFill>
              <a:srgbClr val="FF0000"/>
            </a:solidFill>
            <a:prstDash val="lgDashDot"/>
            <a:miter lim="800000"/>
          </a:ln>
          <a:effectLst/>
        </p:spPr>
        <p:txBody>
          <a:bodyPr anchor="ctr">
            <a:spAutoFit/>
          </a:bodyPr>
          <a:lstStyle/>
          <a:p>
            <a:pPr>
              <a:defRPr/>
            </a:pPr>
            <a:r>
              <a:rPr lang="zh-CN" altLang="en-US"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思考</a:t>
            </a:r>
            <a:r>
              <a:rPr lang="en-US" altLang="zh-CN"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zh-CN" altLang="en-US"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3200" b="1" dirty="0">
                <a:solidFill>
                  <a:srgbClr val="3399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这个问题怎样转化为方程组？</a:t>
            </a:r>
          </a:p>
        </p:txBody>
      </p:sp>
      <p:sp>
        <p:nvSpPr>
          <p:cNvPr id="3078" name="Rectangle 6"/>
          <p:cNvSpPr>
            <a:spLocks noChangeArrowheads="1"/>
          </p:cNvSpPr>
          <p:nvPr/>
        </p:nvSpPr>
        <p:spPr bwMode="auto">
          <a:xfrm>
            <a:off x="822325" y="3294063"/>
            <a:ext cx="7421563" cy="1076325"/>
          </a:xfrm>
          <a:prstGeom prst="rect">
            <a:avLst/>
          </a:prstGeom>
          <a:solidFill>
            <a:schemeClr val="bg1"/>
          </a:solidFill>
          <a:ln w="9525">
            <a:solidFill>
              <a:srgbClr val="FF0000"/>
            </a:solidFill>
            <a:prstDash val="lgDash"/>
            <a:miter lim="800000"/>
          </a:ln>
          <a:effectLst/>
        </p:spPr>
        <p:txBody>
          <a:bodyPr anchor="ctr">
            <a:spAutoFit/>
          </a:bodyPr>
          <a:lstStyle/>
          <a:p>
            <a:pPr>
              <a:defRPr/>
            </a:pPr>
            <a:r>
              <a:rPr lang="zh-CN" altLang="en-US" sz="3200" b="1">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思考</a:t>
            </a:r>
            <a:r>
              <a:rPr lang="en-US" altLang="zh-CN" sz="3200" b="1">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zh-CN" altLang="en-US" sz="3200" b="1">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3200" b="1">
                <a:solidFill>
                  <a:srgbClr val="0066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这个方程组与前面见过的三元</a:t>
            </a:r>
          </a:p>
          <a:p>
            <a:pPr>
              <a:defRPr/>
            </a:pPr>
            <a:r>
              <a:rPr lang="zh-CN" altLang="en-US" sz="3200" b="1">
                <a:solidFill>
                  <a:srgbClr val="0066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一次方程组有何不同？</a:t>
            </a:r>
          </a:p>
        </p:txBody>
      </p:sp>
      <p:sp>
        <p:nvSpPr>
          <p:cNvPr id="3082" name="Rectangle 10"/>
          <p:cNvSpPr>
            <a:spLocks noChangeArrowheads="1"/>
          </p:cNvSpPr>
          <p:nvPr/>
        </p:nvSpPr>
        <p:spPr bwMode="auto">
          <a:xfrm>
            <a:off x="827088" y="4365625"/>
            <a:ext cx="7416800" cy="2051050"/>
          </a:xfrm>
          <a:prstGeom prst="rect">
            <a:avLst/>
          </a:prstGeom>
          <a:solidFill>
            <a:schemeClr val="bg1"/>
          </a:solidFill>
          <a:ln w="9525">
            <a:solidFill>
              <a:srgbClr val="FF0000"/>
            </a:solidFill>
            <a:prstDash val="lgDashDotDot"/>
            <a:miter lim="800000"/>
          </a:ln>
          <a:effectLst/>
        </p:spPr>
        <p:txBody>
          <a:bodyPr anchor="ctr">
            <a:spAutoFit/>
          </a:bodyPr>
          <a:lstStyle/>
          <a:p>
            <a:pPr>
              <a:defRPr/>
            </a:pPr>
            <a:r>
              <a:rPr lang="zh-CN" altLang="en-US"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思考</a:t>
            </a:r>
            <a:r>
              <a:rPr lang="en-US" altLang="zh-CN"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r>
              <a:rPr lang="zh-CN" altLang="en-US" sz="3200" b="1" dirty="0">
                <a:solidFill>
                  <a:srgbClr val="FF0066"/>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a:t>
            </a:r>
            <a:r>
              <a:rPr lang="zh-CN" altLang="en-US"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三个方程都含有三个未知数的</a:t>
            </a:r>
          </a:p>
          <a:p>
            <a:pPr>
              <a:defRPr/>
            </a:pPr>
            <a:r>
              <a:rPr lang="zh-CN" altLang="en-US"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方程组怎样实现由“三元”转化</a:t>
            </a:r>
          </a:p>
          <a:p>
            <a:pPr>
              <a:defRPr/>
            </a:pPr>
            <a:r>
              <a:rPr lang="zh-CN" altLang="en-US"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为“二元”？</a:t>
            </a:r>
          </a:p>
          <a:p>
            <a:pPr>
              <a:defRPr/>
            </a:pPr>
            <a:r>
              <a:rPr lang="zh-CN" altLang="en-US" sz="3200" b="1" dirty="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选择代入法还是加减法？</a:t>
            </a:r>
          </a:p>
        </p:txBody>
      </p:sp>
      <p:sp>
        <p:nvSpPr>
          <p:cNvPr id="1030" name="Text Box 27"/>
          <p:cNvSpPr txBox="1">
            <a:spLocks noChangeArrowheads="1"/>
          </p:cNvSpPr>
          <p:nvPr/>
        </p:nvSpPr>
        <p:spPr bwMode="auto">
          <a:xfrm>
            <a:off x="179388" y="0"/>
            <a:ext cx="3600450" cy="762000"/>
          </a:xfrm>
          <a:prstGeom prst="rect">
            <a:avLst/>
          </a:prstGeom>
          <a:noFill/>
          <a:ln w="9525">
            <a:noFill/>
            <a:miter lim="800000"/>
          </a:ln>
        </p:spPr>
        <p:txBody>
          <a:bodyPr>
            <a:spAutoFit/>
          </a:bodyPr>
          <a:lstStyle/>
          <a:p>
            <a:pPr>
              <a:defRPr/>
            </a:pPr>
            <a:r>
              <a:rPr lang="zh-CN" altLang="en-US" sz="4400" b="1">
                <a:solidFill>
                  <a:srgbClr val="A50021"/>
                </a:solidFill>
                <a:latin typeface="Times New Roman" panose="02020603050405020304" pitchFamily="18" charset="0"/>
                <a:cs typeface="Times New Roman" panose="02020603050405020304" pitchFamily="18" charset="0"/>
              </a:rPr>
              <a:t>典例分析</a:t>
            </a:r>
          </a:p>
        </p:txBody>
      </p:sp>
    </p:spTree>
    <p:extLst>
      <p:ext uri="{BB962C8B-B14F-4D97-AF65-F5344CB8AC3E}">
        <p14:creationId xmlns:p14="http://schemas.microsoft.com/office/powerpoint/2010/main" val="4218810110"/>
      </p:ext>
    </p:extLst>
  </p:cSld>
  <p:clrMapOvr>
    <a:masterClrMapping/>
  </p:clrMapOvr>
  <p:transition spd="med">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wipe(left)">
                                      <p:cBhvr>
                                        <p:cTn id="7" dur="2000"/>
                                        <p:tgtEl>
                                          <p:spTgt spid="30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wipe(left)">
                                      <p:cBhvr>
                                        <p:cTn id="12" dur="20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82"/>
                                        </p:tgtEl>
                                        <p:attrNameLst>
                                          <p:attrName>style.visibility</p:attrName>
                                        </p:attrNameLst>
                                      </p:cBhvr>
                                      <p:to>
                                        <p:strVal val="visible"/>
                                      </p:to>
                                    </p:set>
                                    <p:animEffect transition="in" filter="wipe(left)">
                                      <p:cBhvr>
                                        <p:cTn id="17" dur="20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animBg="1"/>
      <p:bldP spid="3078" grpId="0" animBg="1"/>
      <p:bldP spid="308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AutoShape 14"/>
          <p:cNvSpPr>
            <a:spLocks noChangeArrowheads="1"/>
          </p:cNvSpPr>
          <p:nvPr/>
        </p:nvSpPr>
        <p:spPr bwMode="auto">
          <a:xfrm>
            <a:off x="611188" y="3284538"/>
            <a:ext cx="7848600" cy="2160587"/>
          </a:xfrm>
          <a:prstGeom prst="roundRect">
            <a:avLst>
              <a:gd name="adj" fmla="val 16667"/>
            </a:avLst>
          </a:prstGeom>
          <a:solidFill>
            <a:srgbClr val="FFCC99"/>
          </a:solidFill>
          <a:ln w="28575">
            <a:solidFill>
              <a:srgbClr val="FF0000"/>
            </a:solidFill>
            <a:round/>
          </a:ln>
        </p:spPr>
        <p:txBody>
          <a:bodyPr wrap="none" anchor="ctr"/>
          <a:lstStyle/>
          <a:p>
            <a:pPr>
              <a:defRPr/>
            </a:pPr>
            <a:endParaRPr lang="zh-CN" altLang="en-US" sz="3200">
              <a:solidFill>
                <a:prstClr val="black"/>
              </a:solidFill>
              <a:latin typeface="宋体"/>
            </a:endParaRPr>
          </a:p>
        </p:txBody>
      </p:sp>
      <p:sp>
        <p:nvSpPr>
          <p:cNvPr id="2052" name="AutoShape 12"/>
          <p:cNvSpPr>
            <a:spLocks noChangeArrowheads="1"/>
          </p:cNvSpPr>
          <p:nvPr/>
        </p:nvSpPr>
        <p:spPr bwMode="auto">
          <a:xfrm>
            <a:off x="611188" y="836613"/>
            <a:ext cx="8135937" cy="2087562"/>
          </a:xfrm>
          <a:prstGeom prst="roundRect">
            <a:avLst>
              <a:gd name="adj" fmla="val 16667"/>
            </a:avLst>
          </a:prstGeom>
          <a:solidFill>
            <a:srgbClr val="FFCC99"/>
          </a:solidFill>
          <a:ln w="28575">
            <a:solidFill>
              <a:srgbClr val="FF0066"/>
            </a:solidFill>
            <a:round/>
          </a:ln>
        </p:spPr>
        <p:txBody>
          <a:bodyPr wrap="none" anchor="ctr"/>
          <a:lstStyle/>
          <a:p>
            <a:pPr algn="ctr">
              <a:defRPr/>
            </a:pPr>
            <a:endParaRPr lang="zh-CN" altLang="zh-CN" sz="3200">
              <a:solidFill>
                <a:srgbClr val="FF0066"/>
              </a:solidFill>
              <a:latin typeface="宋体"/>
            </a:endParaRPr>
          </a:p>
        </p:txBody>
      </p:sp>
      <p:sp>
        <p:nvSpPr>
          <p:cNvPr id="4101" name="Rectangle 5"/>
          <p:cNvSpPr>
            <a:spLocks noChangeArrowheads="1"/>
          </p:cNvSpPr>
          <p:nvPr/>
        </p:nvSpPr>
        <p:spPr bwMode="auto">
          <a:xfrm>
            <a:off x="971550" y="1052513"/>
            <a:ext cx="7704138" cy="1454150"/>
          </a:xfrm>
          <a:prstGeom prst="rect">
            <a:avLst/>
          </a:prstGeom>
          <a:noFill/>
          <a:ln w="9525">
            <a:noFill/>
            <a:miter lim="800000"/>
          </a:ln>
          <a:effectLst/>
        </p:spPr>
        <p:txBody>
          <a:bodyPr anchor="ctr">
            <a:spAutoFit/>
          </a:bodyPr>
          <a:lstStyle/>
          <a:p>
            <a:pPr>
              <a:lnSpc>
                <a:spcPct val="150000"/>
              </a:lnSpc>
              <a:defRPr/>
            </a:pPr>
            <a:r>
              <a:rPr lang="zh-CN" altLang="en-US" sz="3200" b="1">
                <a:solidFill>
                  <a:srgbClr val="660066"/>
                </a:solidFill>
                <a:effectLst>
                  <a:outerShdw blurRad="38100" dist="38100" dir="2700000" algn="tl">
                    <a:srgbClr val="C0C0C0"/>
                  </a:outerShdw>
                </a:effectLst>
                <a:latin typeface="宋体"/>
              </a:rPr>
              <a:t>思考</a:t>
            </a:r>
            <a:r>
              <a:rPr lang="en-US" altLang="zh-CN" sz="3200" b="1">
                <a:solidFill>
                  <a:srgbClr val="660066"/>
                </a:solidFill>
                <a:effectLst>
                  <a:outerShdw blurRad="38100" dist="38100" dir="2700000" algn="tl">
                    <a:srgbClr val="C0C0C0"/>
                  </a:outerShdw>
                </a:effectLst>
                <a:latin typeface="宋体"/>
              </a:rPr>
              <a:t>4</a:t>
            </a:r>
            <a:r>
              <a:rPr lang="zh-CN" altLang="en-US" sz="3200" b="1">
                <a:solidFill>
                  <a:srgbClr val="660066"/>
                </a:solidFill>
                <a:effectLst>
                  <a:outerShdw blurRad="38100" dist="38100" dir="2700000" algn="tl">
                    <a:srgbClr val="C0C0C0"/>
                  </a:outerShdw>
                </a:effectLst>
                <a:latin typeface="宋体"/>
              </a:rPr>
              <a:t>：如果用加减法消元，先消哪个元 </a:t>
            </a:r>
          </a:p>
          <a:p>
            <a:pPr>
              <a:lnSpc>
                <a:spcPct val="150000"/>
              </a:lnSpc>
              <a:defRPr/>
            </a:pPr>
            <a:r>
              <a:rPr lang="zh-CN" altLang="en-US" sz="3200" b="1">
                <a:solidFill>
                  <a:srgbClr val="660066"/>
                </a:solidFill>
                <a:effectLst>
                  <a:outerShdw blurRad="38100" dist="38100" dir="2700000" algn="tl">
                    <a:srgbClr val="C0C0C0"/>
                  </a:outerShdw>
                </a:effectLst>
                <a:latin typeface="宋体"/>
              </a:rPr>
              <a:t>       比较简便？ </a:t>
            </a:r>
          </a:p>
        </p:txBody>
      </p:sp>
      <p:graphicFrame>
        <p:nvGraphicFramePr>
          <p:cNvPr id="4107" name="Object 11"/>
          <p:cNvGraphicFramePr>
            <a:graphicFrameLocks noChangeAspect="1"/>
          </p:cNvGraphicFramePr>
          <p:nvPr/>
        </p:nvGraphicFramePr>
        <p:xfrm>
          <a:off x="977900" y="3560763"/>
          <a:ext cx="6994525" cy="3962400"/>
        </p:xfrm>
        <a:graphic>
          <a:graphicData uri="http://schemas.openxmlformats.org/presentationml/2006/ole">
            <mc:AlternateContent xmlns:mc="http://schemas.openxmlformats.org/markup-compatibility/2006">
              <mc:Choice xmlns:v="urn:schemas-microsoft-com:vml" Requires="v">
                <p:oleObj name="Document" r:id="rId3" imgW="7178040" imgH="4068445" progId="Word.Document.8">
                  <p:embed/>
                </p:oleObj>
              </mc:Choice>
              <mc:Fallback>
                <p:oleObj name="Document" r:id="rId3" imgW="7178040" imgH="406844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3560763"/>
                        <a:ext cx="6994525"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4" name="Picture 17" descr="未命名"/>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488" y="5300663"/>
            <a:ext cx="1584325"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4" descr="RY_17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 y="0"/>
            <a:ext cx="13684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623079"/>
      </p:ext>
    </p:extLst>
  </p:cSld>
  <p:clrMapOvr>
    <a:masterClrMapping/>
  </p:clrMapOvr>
  <p:transition spd="med">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wipe(down)">
                                      <p:cBhvr>
                                        <p:cTn id="7" dur="500"/>
                                        <p:tgtEl>
                                          <p:spTgt spid="4110"/>
                                        </p:tgtEl>
                                      </p:cBhvr>
                                    </p:animEffect>
                                  </p:childTnLst>
                                </p:cTn>
                              </p:par>
                              <p:par>
                                <p:cTn id="8" presetID="22" presetClass="entr" presetSubtype="4" fill="hold" nodeType="withEffect">
                                  <p:stCondLst>
                                    <p:cond delay="0"/>
                                  </p:stCondLst>
                                  <p:childTnLst>
                                    <p:set>
                                      <p:cBhvr>
                                        <p:cTn id="9" dur="1" fill="hold">
                                          <p:stCondLst>
                                            <p:cond delay="0"/>
                                          </p:stCondLst>
                                        </p:cTn>
                                        <p:tgtEl>
                                          <p:spTgt spid="4107"/>
                                        </p:tgtEl>
                                        <p:attrNameLst>
                                          <p:attrName>style.visibility</p:attrName>
                                        </p:attrNameLst>
                                      </p:cBhvr>
                                      <p:to>
                                        <p:strVal val="visible"/>
                                      </p:to>
                                    </p:set>
                                    <p:animEffect transition="in" filter="wipe(down)">
                                      <p:cBhvr>
                                        <p:cTn id="10" dur="2000"/>
                                        <p:tgtEl>
                                          <p:spTgt spid="4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5"/>
          <p:cNvSpPr txBox="1">
            <a:spLocks noChangeArrowheads="1"/>
          </p:cNvSpPr>
          <p:nvPr/>
        </p:nvSpPr>
        <p:spPr bwMode="auto">
          <a:xfrm>
            <a:off x="611188" y="900113"/>
            <a:ext cx="21605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b="1">
                <a:solidFill>
                  <a:prstClr val="black"/>
                </a:solidFill>
                <a:latin typeface="楷体_GB2312" panose="02010609030101010101" pitchFamily="49" charset="-122"/>
                <a:ea typeface="楷体_GB2312" panose="02010609030101010101" pitchFamily="49" charset="-122"/>
              </a:rPr>
              <a:t>1.</a:t>
            </a:r>
            <a:r>
              <a:rPr lang="zh-CN" altLang="en-US" sz="2800" b="1">
                <a:solidFill>
                  <a:prstClr val="black"/>
                </a:solidFill>
                <a:latin typeface="楷体_GB2312" panose="02010609030101010101" pitchFamily="49" charset="-122"/>
                <a:ea typeface="楷体_GB2312" panose="02010609030101010101" pitchFamily="49" charset="-122"/>
              </a:rPr>
              <a:t>解方程组</a:t>
            </a:r>
          </a:p>
        </p:txBody>
      </p:sp>
      <p:sp>
        <p:nvSpPr>
          <p:cNvPr id="3076" name="Text Box 6"/>
          <p:cNvSpPr txBox="1">
            <a:spLocks noChangeArrowheads="1"/>
          </p:cNvSpPr>
          <p:nvPr/>
        </p:nvSpPr>
        <p:spPr bwMode="auto">
          <a:xfrm>
            <a:off x="900113" y="2014538"/>
            <a:ext cx="60483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b="1">
                <a:solidFill>
                  <a:prstClr val="black"/>
                </a:solidFill>
                <a:latin typeface="Times New Roman" panose="02020603050405020304" pitchFamily="18" charset="0"/>
                <a:ea typeface="楷体_GB2312" panose="02010609030101010101" pitchFamily="49" charset="-122"/>
              </a:rPr>
              <a:t>要使运算简便，应选择消去</a:t>
            </a:r>
            <a:r>
              <a:rPr lang="en-US" altLang="zh-CN" sz="2800" b="1">
                <a:solidFill>
                  <a:prstClr val="black"/>
                </a:solidFill>
                <a:latin typeface="Times New Roman" panose="02020603050405020304" pitchFamily="18" charset="0"/>
                <a:ea typeface="楷体_GB2312" panose="02010609030101010101" pitchFamily="49" charset="-122"/>
              </a:rPr>
              <a:t>________.</a:t>
            </a:r>
          </a:p>
          <a:p>
            <a:pPr eaLnBrk="1" hangingPunct="1"/>
            <a:endParaRPr lang="en-US" altLang="zh-CN" sz="2800" b="1">
              <a:solidFill>
                <a:prstClr val="black"/>
              </a:solidFill>
              <a:ea typeface="楷体_GB2312" panose="02010609030101010101" pitchFamily="49" charset="-122"/>
            </a:endParaRPr>
          </a:p>
        </p:txBody>
      </p:sp>
      <p:graphicFrame>
        <p:nvGraphicFramePr>
          <p:cNvPr id="5127" name="Object 7"/>
          <p:cNvGraphicFramePr>
            <a:graphicFrameLocks noChangeAspect="1"/>
          </p:cNvGraphicFramePr>
          <p:nvPr/>
        </p:nvGraphicFramePr>
        <p:xfrm>
          <a:off x="711200" y="2776538"/>
          <a:ext cx="7061200" cy="4302125"/>
        </p:xfrm>
        <a:graphic>
          <a:graphicData uri="http://schemas.openxmlformats.org/presentationml/2006/ole">
            <mc:AlternateContent xmlns:mc="http://schemas.openxmlformats.org/markup-compatibility/2006">
              <mc:Choice xmlns:v="urn:schemas-microsoft-com:vml" Requires="v">
                <p:oleObj name="Document" r:id="rId3" imgW="7795260" imgH="4750435" progId="Word.Document.8">
                  <p:embed/>
                </p:oleObj>
              </mc:Choice>
              <mc:Fallback>
                <p:oleObj name="Document" r:id="rId3" imgW="7795260" imgH="475043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2776538"/>
                        <a:ext cx="7061200" cy="430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AutoShape 8"/>
          <p:cNvSpPr/>
          <p:nvPr/>
        </p:nvSpPr>
        <p:spPr bwMode="auto">
          <a:xfrm>
            <a:off x="2555875" y="641350"/>
            <a:ext cx="144463" cy="1131888"/>
          </a:xfrm>
          <a:prstGeom prst="leftBrace">
            <a:avLst>
              <a:gd name="adj1" fmla="val 65293"/>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prstClr val="black"/>
              </a:solidFill>
            </a:endParaRPr>
          </a:p>
        </p:txBody>
      </p:sp>
      <p:sp>
        <p:nvSpPr>
          <p:cNvPr id="3078" name="WordArt 7"/>
          <p:cNvSpPr>
            <a:spLocks noChangeArrowheads="1" noChangeShapeType="1" noTextEdit="1"/>
          </p:cNvSpPr>
          <p:nvPr/>
        </p:nvSpPr>
        <p:spPr bwMode="auto">
          <a:xfrm>
            <a:off x="7235825" y="476250"/>
            <a:ext cx="1074738" cy="1336675"/>
          </a:xfrm>
          <a:prstGeom prst="rect">
            <a:avLst/>
          </a:prstGeom>
        </p:spPr>
        <p:txBody>
          <a:bodyPr wrap="none" fromWordArt="1">
            <a:prstTxWarp prst="textPlain">
              <a:avLst>
                <a:gd name="adj" fmla="val 53250"/>
              </a:avLst>
            </a:prstTxWarp>
          </a:bodyPr>
          <a:lstStyle/>
          <a:p>
            <a:pPr algn="ctr"/>
            <a:r>
              <a:rPr lang="zh-CN" altLang="en-US" sz="3600"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宋体" panose="02010600030101010101" pitchFamily="2" charset="-122"/>
              </a:rPr>
              <a:t>？</a:t>
            </a:r>
          </a:p>
        </p:txBody>
      </p:sp>
      <p:sp>
        <p:nvSpPr>
          <p:cNvPr id="3079" name="Text Box 20"/>
          <p:cNvSpPr txBox="1">
            <a:spLocks noChangeArrowheads="1"/>
          </p:cNvSpPr>
          <p:nvPr/>
        </p:nvSpPr>
        <p:spPr bwMode="auto">
          <a:xfrm>
            <a:off x="323850" y="115888"/>
            <a:ext cx="3024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A50021"/>
                </a:solidFill>
                <a:ea typeface="隶书" pitchFamily="49" charset="-122"/>
              </a:rPr>
              <a:t>巩固新知</a:t>
            </a:r>
          </a:p>
        </p:txBody>
      </p:sp>
      <p:pic>
        <p:nvPicPr>
          <p:cNvPr id="3080" name="Picture 9" descr="C:\Users\Administrator\Desktop\图片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6238" y="549275"/>
            <a:ext cx="28670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719261"/>
      </p:ext>
    </p:extLst>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additive="base">
                                        <p:cTn id="7" dur="5000" fill="hold"/>
                                        <p:tgtEl>
                                          <p:spTgt spid="5127"/>
                                        </p:tgtEl>
                                        <p:attrNameLst>
                                          <p:attrName>ppt_x</p:attrName>
                                        </p:attrNameLst>
                                      </p:cBhvr>
                                      <p:tavLst>
                                        <p:tav tm="0">
                                          <p:val>
                                            <p:strVal val="#ppt_x"/>
                                          </p:val>
                                        </p:tav>
                                        <p:tav tm="100000">
                                          <p:val>
                                            <p:strVal val="#ppt_x"/>
                                          </p:val>
                                        </p:tav>
                                      </p:tavLst>
                                    </p:anim>
                                    <p:anim calcmode="lin" valueType="num">
                                      <p:cBhvr additive="base">
                                        <p:cTn id="8" dur="5000" fill="hold"/>
                                        <p:tgtEl>
                                          <p:spTgt spid="5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nvGraphicFramePr>
        <p:xfrm>
          <a:off x="833438" y="962025"/>
          <a:ext cx="6610350" cy="3802063"/>
        </p:xfrm>
        <a:graphic>
          <a:graphicData uri="http://schemas.openxmlformats.org/presentationml/2006/ole">
            <mc:AlternateContent xmlns:mc="http://schemas.openxmlformats.org/markup-compatibility/2006">
              <mc:Choice xmlns:v="urn:schemas-microsoft-com:vml" Requires="v">
                <p:oleObj name="Document" r:id="rId3" imgW="7025005" imgH="4055745" progId="Word.Document.8">
                  <p:embed/>
                </p:oleObj>
              </mc:Choice>
              <mc:Fallback>
                <p:oleObj name="Document" r:id="rId3" imgW="7025005" imgH="405574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962025"/>
                        <a:ext cx="6610350" cy="380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9" name="WordArt 7"/>
          <p:cNvSpPr>
            <a:spLocks noChangeArrowheads="1" noChangeShapeType="1" noTextEdit="1"/>
          </p:cNvSpPr>
          <p:nvPr/>
        </p:nvSpPr>
        <p:spPr bwMode="auto">
          <a:xfrm>
            <a:off x="7740650" y="404813"/>
            <a:ext cx="1074738" cy="1336675"/>
          </a:xfrm>
          <a:prstGeom prst="rect">
            <a:avLst/>
          </a:prstGeom>
        </p:spPr>
        <p:txBody>
          <a:bodyPr wrap="none" fromWordArt="1">
            <a:prstTxWarp prst="textPlain">
              <a:avLst>
                <a:gd name="adj" fmla="val 53250"/>
              </a:avLst>
            </a:prstTxWarp>
          </a:bodyPr>
          <a:lstStyle/>
          <a:p>
            <a:pPr algn="ctr"/>
            <a:r>
              <a:rPr lang="zh-CN" altLang="en-US" sz="3600"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宋体" panose="02010600030101010101" pitchFamily="2" charset="-122"/>
              </a:rPr>
              <a:t>？</a:t>
            </a:r>
          </a:p>
        </p:txBody>
      </p:sp>
      <p:pic>
        <p:nvPicPr>
          <p:cNvPr id="4100" name="Picture 17" descr="未命名"/>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350" y="4724400"/>
            <a:ext cx="1584325"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7"/>
          <p:cNvSpPr txBox="1">
            <a:spLocks noChangeArrowheads="1"/>
          </p:cNvSpPr>
          <p:nvPr/>
        </p:nvSpPr>
        <p:spPr bwMode="auto">
          <a:xfrm>
            <a:off x="323850" y="115888"/>
            <a:ext cx="3024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A50021"/>
                </a:solidFill>
                <a:ea typeface="隶书" pitchFamily="49" charset="-122"/>
              </a:rPr>
              <a:t>巩固新知</a:t>
            </a:r>
          </a:p>
        </p:txBody>
      </p:sp>
    </p:spTree>
    <p:extLst>
      <p:ext uri="{BB962C8B-B14F-4D97-AF65-F5344CB8AC3E}">
        <p14:creationId xmlns:p14="http://schemas.microsoft.com/office/powerpoint/2010/main" val="722042977"/>
      </p:ext>
    </p:extLst>
  </p:cSld>
  <p:clrMapOvr>
    <a:masterClrMapping/>
  </p:clrMapOvr>
  <p:transition spd="med">
    <p:strips dir="ru"/>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4"/>
          <p:cNvSpPr txBox="1">
            <a:spLocks noChangeArrowheads="1"/>
          </p:cNvSpPr>
          <p:nvPr/>
        </p:nvSpPr>
        <p:spPr bwMode="auto">
          <a:xfrm>
            <a:off x="2247900" y="12017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prstClr val="black"/>
              </a:solidFill>
            </a:endParaRPr>
          </a:p>
        </p:txBody>
      </p:sp>
      <p:graphicFrame>
        <p:nvGraphicFramePr>
          <p:cNvPr id="5122" name="Object 5"/>
          <p:cNvGraphicFramePr>
            <a:graphicFrameLocks noChangeAspect="1"/>
          </p:cNvGraphicFramePr>
          <p:nvPr/>
        </p:nvGraphicFramePr>
        <p:xfrm>
          <a:off x="439738" y="1168400"/>
          <a:ext cx="7096125" cy="5062538"/>
        </p:xfrm>
        <a:graphic>
          <a:graphicData uri="http://schemas.openxmlformats.org/presentationml/2006/ole">
            <mc:AlternateContent xmlns:mc="http://schemas.openxmlformats.org/markup-compatibility/2006">
              <mc:Choice xmlns:v="urn:schemas-microsoft-com:vml" Requires="v">
                <p:oleObj name="Document" r:id="rId3" imgW="8336280" imgH="5944870" progId="Word.Document.8">
                  <p:embed/>
                </p:oleObj>
              </mc:Choice>
              <mc:Fallback>
                <p:oleObj name="Document" r:id="rId3" imgW="8336280" imgH="594487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38" y="1168400"/>
                        <a:ext cx="7096125" cy="5062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WordArt 7"/>
          <p:cNvSpPr>
            <a:spLocks noChangeArrowheads="1" noChangeShapeType="1" noTextEdit="1"/>
          </p:cNvSpPr>
          <p:nvPr/>
        </p:nvSpPr>
        <p:spPr bwMode="auto">
          <a:xfrm>
            <a:off x="8069263" y="333375"/>
            <a:ext cx="1074737" cy="1336675"/>
          </a:xfrm>
          <a:prstGeom prst="rect">
            <a:avLst/>
          </a:prstGeom>
        </p:spPr>
        <p:txBody>
          <a:bodyPr wrap="none" fromWordArt="1">
            <a:prstTxWarp prst="textPlain">
              <a:avLst>
                <a:gd name="adj" fmla="val 53250"/>
              </a:avLst>
            </a:prstTxWarp>
          </a:bodyPr>
          <a:lstStyle/>
          <a:p>
            <a:pPr algn="ctr"/>
            <a:r>
              <a:rPr lang="zh-CN" altLang="en-US" sz="3600"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outerShdw>
                </a:effectLst>
                <a:latin typeface="宋体" panose="02010600030101010101" pitchFamily="2" charset="-122"/>
              </a:rPr>
              <a:t>？</a:t>
            </a:r>
          </a:p>
        </p:txBody>
      </p:sp>
      <p:sp>
        <p:nvSpPr>
          <p:cNvPr id="5125" name="Text Box 7"/>
          <p:cNvSpPr txBox="1">
            <a:spLocks noChangeArrowheads="1"/>
          </p:cNvSpPr>
          <p:nvPr/>
        </p:nvSpPr>
        <p:spPr bwMode="auto">
          <a:xfrm>
            <a:off x="323850" y="0"/>
            <a:ext cx="3024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a:solidFill>
                  <a:srgbClr val="A50021"/>
                </a:solidFill>
                <a:ea typeface="隶书" pitchFamily="49" charset="-122"/>
              </a:rPr>
              <a:t>巩固新知</a:t>
            </a:r>
          </a:p>
        </p:txBody>
      </p:sp>
    </p:spTree>
    <p:extLst>
      <p:ext uri="{BB962C8B-B14F-4D97-AF65-F5344CB8AC3E}">
        <p14:creationId xmlns:p14="http://schemas.microsoft.com/office/powerpoint/2010/main" val="1858675202"/>
      </p:ext>
    </p:extLst>
  </p:cSld>
  <p:clrMapOvr>
    <a:masterClrMapping/>
  </p:clrMapOvr>
  <p:transition spd="med">
    <p:circl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5"/>
          <p:cNvSpPr>
            <a:spLocks noChangeArrowheads="1"/>
          </p:cNvSpPr>
          <p:nvPr/>
        </p:nvSpPr>
        <p:spPr bwMode="auto">
          <a:xfrm>
            <a:off x="714375" y="428625"/>
            <a:ext cx="8064500" cy="2143125"/>
          </a:xfrm>
          <a:prstGeom prst="roundRect">
            <a:avLst>
              <a:gd name="adj" fmla="val 16667"/>
            </a:avLst>
          </a:prstGeom>
          <a:solidFill>
            <a:srgbClr val="FFCC99"/>
          </a:solidFill>
          <a:ln w="2857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ndParaRPr>
          </a:p>
        </p:txBody>
      </p:sp>
      <p:sp>
        <p:nvSpPr>
          <p:cNvPr id="9220" name="Rectangle 4"/>
          <p:cNvSpPr>
            <a:spLocks noChangeArrowheads="1"/>
          </p:cNvSpPr>
          <p:nvPr/>
        </p:nvSpPr>
        <p:spPr bwMode="auto">
          <a:xfrm>
            <a:off x="785813" y="928688"/>
            <a:ext cx="7927975" cy="1555750"/>
          </a:xfrm>
          <a:prstGeom prst="rect">
            <a:avLst/>
          </a:prstGeom>
          <a:noFill/>
          <a:ln w="9525">
            <a:noFill/>
            <a:miter lim="800000"/>
          </a:ln>
          <a:effectLst/>
        </p:spPr>
        <p:txBody>
          <a:bodyPr anchor="ctr">
            <a:spAutoFit/>
          </a:bodyPr>
          <a:lstStyle/>
          <a:p>
            <a:pPr>
              <a:lnSpc>
                <a:spcPct val="150000"/>
              </a:lnSpc>
              <a:tabLst>
                <a:tab pos="1352550" algn="l"/>
              </a:tabLst>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问题</a:t>
            </a:r>
            <a:r>
              <a:rPr lang="en-US" altLang="zh-CN"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2</a:t>
            </a: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：解三个方程都含有三个未知数的三</a:t>
            </a:r>
          </a:p>
          <a:p>
            <a:pPr>
              <a:lnSpc>
                <a:spcPct val="150000"/>
              </a:lnSpc>
              <a:tabLst>
                <a:tab pos="1352550" algn="l"/>
              </a:tabLst>
              <a:defRPr/>
            </a:pPr>
            <a:r>
              <a:rPr lang="zh-CN" altLang="en-US" sz="3200" b="1" dirty="0">
                <a:solidFill>
                  <a:srgbClr val="660066"/>
                </a:solidFill>
                <a:effectLst>
                  <a:outerShdw blurRad="38100" dist="38100" dir="2700000" algn="tl">
                    <a:srgbClr val="C0C0C0"/>
                  </a:outerShdw>
                </a:effectLst>
                <a:latin typeface="楷体_GB2312" panose="02010609030101010101" pitchFamily="49" charset="-122"/>
                <a:ea typeface="楷体_GB2312" panose="02010609030101010101" pitchFamily="49" charset="-122"/>
              </a:rPr>
              <a:t>       元一次方程组时应该注意什么？</a:t>
            </a:r>
          </a:p>
        </p:txBody>
      </p:sp>
      <p:pic>
        <p:nvPicPr>
          <p:cNvPr id="2" name="Picture 4" descr="RY_17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188913"/>
            <a:ext cx="13684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ctangle 7"/>
          <p:cNvSpPr>
            <a:spLocks noChangeArrowheads="1"/>
          </p:cNvSpPr>
          <p:nvPr/>
        </p:nvSpPr>
        <p:spPr bwMode="auto">
          <a:xfrm>
            <a:off x="571500" y="2928938"/>
            <a:ext cx="8281988" cy="1454150"/>
          </a:xfrm>
          <a:prstGeom prst="rect">
            <a:avLst/>
          </a:prstGeom>
          <a:solidFill>
            <a:srgbClr val="FFCC99"/>
          </a:solidFill>
          <a:ln w="9525">
            <a:noFill/>
            <a:miter lim="800000"/>
          </a:ln>
          <a:effectLst/>
        </p:spPr>
        <p:txBody>
          <a:bodyPr anchor="ctr">
            <a:spAutoFit/>
          </a:bodyPr>
          <a:lstStyle/>
          <a:p>
            <a:pPr algn="ctr">
              <a:lnSpc>
                <a:spcPct val="150000"/>
              </a:lnSpc>
              <a:tabLst>
                <a:tab pos="1352550" algn="l"/>
              </a:tabLst>
              <a:defRPr/>
            </a:pP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基本思路：通过</a:t>
            </a:r>
            <a:r>
              <a:rPr lang="zh-CN" altLang="en-US" sz="3200" b="1" dirty="0">
                <a:solidFill>
                  <a:srgbClr val="660066"/>
                </a:solidFill>
                <a:effectLst>
                  <a:outerShdw blurRad="38100" dist="38100" dir="2700000" algn="tl">
                    <a:srgbClr val="000000"/>
                  </a:outerShdw>
                </a:effectLst>
                <a:latin typeface="Arial" panose="020B0604020202020204"/>
                <a:ea typeface="楷体_GB2312" panose="02010609030101010101" pitchFamily="49" charset="-122"/>
              </a:rPr>
              <a:t>“</a:t>
            </a: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带入</a:t>
            </a:r>
            <a:r>
              <a:rPr lang="zh-CN" altLang="en-US" sz="3200" b="1" dirty="0">
                <a:solidFill>
                  <a:srgbClr val="660066"/>
                </a:solidFill>
                <a:effectLst>
                  <a:outerShdw blurRad="38100" dist="38100" dir="2700000" algn="tl">
                    <a:srgbClr val="000000"/>
                  </a:outerShdw>
                </a:effectLst>
                <a:latin typeface="Arial" panose="020B0604020202020204"/>
                <a:ea typeface="楷体_GB2312" panose="02010609030101010101" pitchFamily="49" charset="-122"/>
              </a:rPr>
              <a:t>”</a:t>
            </a: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或</a:t>
            </a:r>
            <a:r>
              <a:rPr lang="zh-CN" altLang="en-US" sz="3200" b="1" dirty="0">
                <a:solidFill>
                  <a:srgbClr val="660066"/>
                </a:solidFill>
                <a:effectLst>
                  <a:outerShdw blurRad="38100" dist="38100" dir="2700000" algn="tl">
                    <a:srgbClr val="000000"/>
                  </a:outerShdw>
                </a:effectLst>
                <a:latin typeface="Arial" panose="020B0604020202020204"/>
                <a:ea typeface="楷体_GB2312" panose="02010609030101010101" pitchFamily="49" charset="-122"/>
              </a:rPr>
              <a:t>“</a:t>
            </a: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加减</a:t>
            </a:r>
            <a:r>
              <a:rPr lang="zh-CN" altLang="en-US" sz="3200" b="1" dirty="0">
                <a:solidFill>
                  <a:srgbClr val="660066"/>
                </a:solidFill>
                <a:effectLst>
                  <a:outerShdw blurRad="38100" dist="38100" dir="2700000" algn="tl">
                    <a:srgbClr val="000000"/>
                  </a:outerShdw>
                </a:effectLst>
                <a:latin typeface="Arial" panose="020B0604020202020204"/>
                <a:ea typeface="楷体_GB2312" panose="02010609030101010101" pitchFamily="49" charset="-122"/>
              </a:rPr>
              <a:t>”</a:t>
            </a: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进行</a:t>
            </a:r>
            <a:endParaRPr lang="en-US" altLang="zh-CN"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endParaRPr>
          </a:p>
          <a:p>
            <a:pPr algn="ctr">
              <a:lnSpc>
                <a:spcPct val="150000"/>
              </a:lnSpc>
              <a:tabLst>
                <a:tab pos="1352550" algn="l"/>
              </a:tabLst>
              <a:defRPr/>
            </a:pP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消元</a:t>
            </a:r>
          </a:p>
        </p:txBody>
      </p:sp>
      <p:sp>
        <p:nvSpPr>
          <p:cNvPr id="9224" name="Rectangle 8"/>
          <p:cNvSpPr>
            <a:spLocks noChangeArrowheads="1"/>
          </p:cNvSpPr>
          <p:nvPr/>
        </p:nvSpPr>
        <p:spPr bwMode="auto">
          <a:xfrm>
            <a:off x="571500" y="4786313"/>
            <a:ext cx="8281988" cy="1555750"/>
          </a:xfrm>
          <a:prstGeom prst="rect">
            <a:avLst/>
          </a:prstGeom>
          <a:solidFill>
            <a:srgbClr val="FFCC99"/>
          </a:solidFill>
          <a:ln w="9525">
            <a:noFill/>
            <a:miter lim="800000"/>
          </a:ln>
          <a:effectLst/>
        </p:spPr>
        <p:txBody>
          <a:bodyPr anchor="ctr">
            <a:spAutoFit/>
          </a:bodyPr>
          <a:lstStyle/>
          <a:p>
            <a:pPr algn="ctr">
              <a:lnSpc>
                <a:spcPct val="150000"/>
              </a:lnSpc>
              <a:tabLst>
                <a:tab pos="1352550" algn="l"/>
              </a:tabLst>
              <a:defRPr/>
            </a:pPr>
            <a:r>
              <a:rPr lang="zh-CN" altLang="en-US" sz="3200" b="1" dirty="0">
                <a:solidFill>
                  <a:srgbClr val="660066"/>
                </a:solidFill>
                <a:effectLst>
                  <a:outerShdw blurRad="38100" dist="38100" dir="2700000" algn="tl">
                    <a:srgbClr val="000000"/>
                  </a:outerShdw>
                </a:effectLst>
                <a:latin typeface="楷体_GB2312" panose="02010609030101010101" pitchFamily="49" charset="-122"/>
                <a:ea typeface="楷体_GB2312" panose="02010609030101010101" pitchFamily="49" charset="-122"/>
              </a:rPr>
              <a:t>基本思想：消元（选择合适的未知数为消去的对象）</a:t>
            </a:r>
          </a:p>
        </p:txBody>
      </p:sp>
    </p:spTree>
    <p:extLst>
      <p:ext uri="{BB962C8B-B14F-4D97-AF65-F5344CB8AC3E}">
        <p14:creationId xmlns:p14="http://schemas.microsoft.com/office/powerpoint/2010/main" val="3161288617"/>
      </p:ext>
    </p:extLst>
  </p:cSld>
  <p:clrMapOvr>
    <a:masterClrMapping/>
  </p:clrMapOvr>
  <p:transition spd="med">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23"/>
                                        </p:tgtEl>
                                        <p:attrNameLst>
                                          <p:attrName>style.visibility</p:attrName>
                                        </p:attrNameLst>
                                      </p:cBhvr>
                                      <p:to>
                                        <p:strVal val="visible"/>
                                      </p:to>
                                    </p:set>
                                    <p:animEffect transition="in" filter="blinds(horizontal)">
                                      <p:cBhvr>
                                        <p:cTn id="7" dur="500"/>
                                        <p:tgtEl>
                                          <p:spTgt spid="92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24"/>
                                        </p:tgtEl>
                                        <p:attrNameLst>
                                          <p:attrName>style.visibility</p:attrName>
                                        </p:attrNameLst>
                                      </p:cBhvr>
                                      <p:to>
                                        <p:strVal val="visible"/>
                                      </p:to>
                                    </p:set>
                                    <p:animEffect transition="in" filter="blinds(horizontal)">
                                      <p:cBhvr>
                                        <p:cTn id="12"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 grpId="0" animBg="1"/>
      <p:bldP spid="92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2606675" y="404813"/>
            <a:ext cx="65373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黑体" panose="02010609060101010101" pitchFamily="49" charset="-122"/>
                <a:ea typeface="黑体" panose="02010609060101010101" pitchFamily="49" charset="-122"/>
              </a:rPr>
              <a:t>上面的解方程组的基本思路是什么？基本步骤有哪些？</a:t>
            </a:r>
          </a:p>
        </p:txBody>
      </p:sp>
      <p:sp>
        <p:nvSpPr>
          <p:cNvPr id="134147" name="Rectangle 3"/>
          <p:cNvSpPr>
            <a:spLocks noChangeArrowheads="1"/>
          </p:cNvSpPr>
          <p:nvPr/>
        </p:nvSpPr>
        <p:spPr bwMode="auto">
          <a:xfrm>
            <a:off x="684213" y="1628775"/>
            <a:ext cx="77724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0000CC"/>
                </a:solidFill>
                <a:latin typeface="黑体" panose="02010609060101010101" pitchFamily="49" charset="-122"/>
                <a:ea typeface="黑体" panose="02010609060101010101" pitchFamily="49" charset="-122"/>
              </a:rPr>
              <a:t>  </a:t>
            </a:r>
            <a:r>
              <a:rPr lang="zh-CN" altLang="en-US" sz="3200" b="1">
                <a:solidFill>
                  <a:srgbClr val="0000CC"/>
                </a:solidFill>
                <a:latin typeface="黑体" panose="02010609060101010101" pitchFamily="49" charset="-122"/>
                <a:ea typeface="黑体" panose="02010609060101010101" pitchFamily="49" charset="-122"/>
              </a:rPr>
              <a:t>上面解方程组的基本思路是</a:t>
            </a:r>
            <a:r>
              <a:rPr lang="zh-CN" altLang="en-US" sz="3200" b="1">
                <a:solidFill>
                  <a:srgbClr val="0000CC"/>
                </a:solidFill>
                <a:ea typeface="黑体" panose="02010609060101010101" pitchFamily="49" charset="-122"/>
              </a:rPr>
              <a:t>“</a:t>
            </a:r>
            <a:r>
              <a:rPr lang="zh-CN" altLang="en-US" sz="3200" b="1">
                <a:solidFill>
                  <a:srgbClr val="FF00FF"/>
                </a:solidFill>
                <a:latin typeface="黑体" panose="02010609060101010101" pitchFamily="49" charset="-122"/>
                <a:ea typeface="黑体" panose="02010609060101010101" pitchFamily="49" charset="-122"/>
              </a:rPr>
              <a:t>消元</a:t>
            </a:r>
            <a:r>
              <a:rPr lang="zh-CN" altLang="en-US" sz="3200" b="1">
                <a:solidFill>
                  <a:srgbClr val="0000CC"/>
                </a:solidFill>
                <a:ea typeface="黑体" panose="02010609060101010101" pitchFamily="49" charset="-122"/>
              </a:rPr>
              <a:t>”</a:t>
            </a:r>
            <a:r>
              <a:rPr lang="en-US" altLang="zh-CN" sz="3200" b="1">
                <a:solidFill>
                  <a:srgbClr val="0000CC"/>
                </a:solidFill>
                <a:ea typeface="黑体" panose="02010609060101010101" pitchFamily="49" charset="-122"/>
              </a:rPr>
              <a:t>——</a:t>
            </a:r>
            <a:r>
              <a:rPr lang="zh-CN" altLang="en-US" sz="3200" b="1">
                <a:solidFill>
                  <a:srgbClr val="0000CC"/>
                </a:solidFill>
                <a:latin typeface="黑体" panose="02010609060101010101" pitchFamily="49" charset="-122"/>
                <a:ea typeface="黑体" panose="02010609060101010101" pitchFamily="49" charset="-122"/>
              </a:rPr>
              <a:t>把</a:t>
            </a:r>
            <a:r>
              <a:rPr lang="zh-CN" altLang="en-US" sz="3200" b="1">
                <a:solidFill>
                  <a:srgbClr val="0000CC"/>
                </a:solidFill>
                <a:ea typeface="黑体" panose="02010609060101010101" pitchFamily="49" charset="-122"/>
              </a:rPr>
              <a:t>“</a:t>
            </a:r>
            <a:r>
              <a:rPr lang="zh-CN" altLang="en-US" sz="3200" b="1">
                <a:solidFill>
                  <a:srgbClr val="FF00FF"/>
                </a:solidFill>
                <a:latin typeface="黑体" panose="02010609060101010101" pitchFamily="49" charset="-122"/>
                <a:ea typeface="黑体" panose="02010609060101010101" pitchFamily="49" charset="-122"/>
              </a:rPr>
              <a:t>二元</a:t>
            </a:r>
            <a:r>
              <a:rPr lang="zh-CN" altLang="en-US" sz="3200" b="1">
                <a:solidFill>
                  <a:srgbClr val="0000CC"/>
                </a:solidFill>
                <a:ea typeface="黑体" panose="02010609060101010101" pitchFamily="49" charset="-122"/>
              </a:rPr>
              <a:t>”</a:t>
            </a:r>
            <a:r>
              <a:rPr lang="zh-CN" altLang="en-US" sz="3200" b="1">
                <a:solidFill>
                  <a:srgbClr val="0000CC"/>
                </a:solidFill>
                <a:latin typeface="黑体" panose="02010609060101010101" pitchFamily="49" charset="-122"/>
                <a:ea typeface="黑体" panose="02010609060101010101" pitchFamily="49" charset="-122"/>
              </a:rPr>
              <a:t>变为</a:t>
            </a:r>
            <a:r>
              <a:rPr lang="zh-CN" altLang="en-US" sz="3200" b="1">
                <a:solidFill>
                  <a:srgbClr val="0000CC"/>
                </a:solidFill>
                <a:ea typeface="黑体" panose="02010609060101010101" pitchFamily="49" charset="-122"/>
              </a:rPr>
              <a:t>“</a:t>
            </a:r>
            <a:r>
              <a:rPr lang="zh-CN" altLang="en-US" sz="3200" b="1">
                <a:solidFill>
                  <a:srgbClr val="FF00FF"/>
                </a:solidFill>
                <a:latin typeface="黑体" panose="02010609060101010101" pitchFamily="49" charset="-122"/>
                <a:ea typeface="黑体" panose="02010609060101010101" pitchFamily="49" charset="-122"/>
              </a:rPr>
              <a:t>一元</a:t>
            </a:r>
            <a:r>
              <a:rPr lang="zh-CN" altLang="en-US" sz="3200" b="1">
                <a:solidFill>
                  <a:srgbClr val="0000CC"/>
                </a:solidFill>
                <a:ea typeface="黑体" panose="02010609060101010101" pitchFamily="49" charset="-122"/>
              </a:rPr>
              <a:t>”</a:t>
            </a:r>
            <a:r>
              <a:rPr lang="zh-CN" altLang="en-US" sz="3200" b="1">
                <a:solidFill>
                  <a:srgbClr val="0000CC"/>
                </a:solidFill>
                <a:latin typeface="黑体" panose="02010609060101010101" pitchFamily="49" charset="-122"/>
                <a:ea typeface="黑体" panose="02010609060101010101" pitchFamily="49" charset="-122"/>
              </a:rPr>
              <a:t>。</a:t>
            </a:r>
          </a:p>
          <a:p>
            <a:r>
              <a:rPr lang="zh-CN" altLang="en-US" sz="3200" b="1">
                <a:solidFill>
                  <a:srgbClr val="0000CC"/>
                </a:solidFill>
                <a:latin typeface="黑体" panose="02010609060101010101" pitchFamily="49" charset="-122"/>
                <a:ea typeface="黑体" panose="02010609060101010101" pitchFamily="49" charset="-122"/>
              </a:rPr>
              <a:t>  </a:t>
            </a:r>
          </a:p>
        </p:txBody>
      </p:sp>
      <p:pic>
        <p:nvPicPr>
          <p:cNvPr id="9220" name="Picture 4"/>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5486400"/>
            <a:ext cx="83820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Rectangle 5"/>
          <p:cNvSpPr>
            <a:spLocks noChangeArrowheads="1"/>
          </p:cNvSpPr>
          <p:nvPr/>
        </p:nvSpPr>
        <p:spPr bwMode="auto">
          <a:xfrm>
            <a:off x="827088" y="2759075"/>
            <a:ext cx="77724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CC"/>
                </a:solidFill>
                <a:latin typeface="黑体" panose="02010609060101010101" pitchFamily="49" charset="-122"/>
                <a:ea typeface="黑体" panose="02010609060101010101" pitchFamily="49" charset="-122"/>
              </a:rPr>
              <a:t>主要步骤是：将其中的</a:t>
            </a:r>
            <a:r>
              <a:rPr lang="zh-CN" altLang="en-US" sz="3200" b="1">
                <a:solidFill>
                  <a:srgbClr val="FF00FF"/>
                </a:solidFill>
                <a:latin typeface="黑体" panose="02010609060101010101" pitchFamily="49" charset="-122"/>
                <a:ea typeface="黑体" panose="02010609060101010101" pitchFamily="49" charset="-122"/>
              </a:rPr>
              <a:t>一个方程中的某个未知数用含有另一个未知数的代数式表现出来，并代入另一个方程中，从而消去一个未知数</a:t>
            </a:r>
            <a:r>
              <a:rPr lang="zh-CN" altLang="en-US" sz="3200" b="1">
                <a:solidFill>
                  <a:srgbClr val="0000CC"/>
                </a:solidFill>
                <a:latin typeface="黑体" panose="02010609060101010101" pitchFamily="49" charset="-122"/>
                <a:ea typeface="黑体" panose="02010609060101010101" pitchFamily="49" charset="-122"/>
              </a:rPr>
              <a:t>，化二元一次方程组为一元一次方程。这种解方程组的方法称为</a:t>
            </a:r>
            <a:r>
              <a:rPr lang="zh-CN" altLang="en-US" sz="3200" b="1">
                <a:solidFill>
                  <a:srgbClr val="FF00FF"/>
                </a:solidFill>
                <a:latin typeface="黑体" panose="02010609060101010101" pitchFamily="49" charset="-122"/>
                <a:ea typeface="黑体" panose="02010609060101010101" pitchFamily="49" charset="-122"/>
              </a:rPr>
              <a:t>代入消元法</a:t>
            </a:r>
            <a:r>
              <a:rPr lang="zh-CN" altLang="en-US" sz="3200" b="1">
                <a:solidFill>
                  <a:srgbClr val="0000CC"/>
                </a:solidFill>
                <a:latin typeface="黑体" panose="02010609060101010101" pitchFamily="49" charset="-122"/>
                <a:ea typeface="黑体" panose="02010609060101010101" pitchFamily="49" charset="-122"/>
              </a:rPr>
              <a:t>，简称</a:t>
            </a:r>
            <a:r>
              <a:rPr lang="zh-CN" altLang="en-US" sz="3200" b="1">
                <a:solidFill>
                  <a:srgbClr val="FF00FF"/>
                </a:solidFill>
                <a:latin typeface="黑体" panose="02010609060101010101" pitchFamily="49" charset="-122"/>
                <a:ea typeface="黑体" panose="02010609060101010101" pitchFamily="49" charset="-122"/>
              </a:rPr>
              <a:t>代入法</a:t>
            </a:r>
            <a:r>
              <a:rPr lang="zh-CN" altLang="en-US" sz="3200" b="1">
                <a:solidFill>
                  <a:srgbClr val="0000CC"/>
                </a:solidFill>
                <a:latin typeface="黑体" panose="02010609060101010101" pitchFamily="49" charset="-122"/>
                <a:ea typeface="黑体" panose="02010609060101010101" pitchFamily="49" charset="-122"/>
              </a:rPr>
              <a:t>。</a:t>
            </a:r>
          </a:p>
        </p:txBody>
      </p:sp>
      <p:sp>
        <p:nvSpPr>
          <p:cNvPr id="134150" name="Rectangle 6"/>
          <p:cNvSpPr>
            <a:spLocks noChangeArrowheads="1"/>
          </p:cNvSpPr>
          <p:nvPr/>
        </p:nvSpPr>
        <p:spPr bwMode="auto">
          <a:xfrm>
            <a:off x="250825" y="404813"/>
            <a:ext cx="2089150" cy="1079500"/>
          </a:xfrm>
          <a:prstGeom prst="rect">
            <a:avLst/>
          </a:prstGeom>
          <a:gradFill rotWithShape="0">
            <a:gsLst>
              <a:gs pos="0">
                <a:schemeClr val="tx2"/>
              </a:gs>
              <a:gs pos="50000">
                <a:schemeClr val="bg1"/>
              </a:gs>
              <a:gs pos="100000">
                <a:schemeClr val="tx2"/>
              </a:gs>
            </a:gsLst>
            <a:lin ang="5400000" scaled="1"/>
          </a:gradFill>
          <a:ln w="28575">
            <a:solidFill>
              <a:schemeClr val="tx2"/>
            </a:solidFill>
            <a:miter lim="800000"/>
          </a:ln>
          <a:effectLst/>
        </p:spPr>
        <p:txBody>
          <a:bodyPr anchor="ctr"/>
          <a:lstStyle/>
          <a:p>
            <a:pPr algn="ctr" eaLnBrk="0" hangingPunct="0">
              <a:lnSpc>
                <a:spcPct val="95000"/>
              </a:lnSpc>
              <a:defRPr/>
            </a:pPr>
            <a:r>
              <a:rPr lang="zh-CN" altLang="en-US" sz="4800" b="1">
                <a:solidFill>
                  <a:srgbClr val="FF0066"/>
                </a:solidFill>
                <a:latin typeface="黑体" panose="02010609060101010101" pitchFamily="49" charset="-122"/>
                <a:ea typeface="黑体" panose="02010609060101010101" pitchFamily="49" charset="-122"/>
                <a:sym typeface="Marlett" pitchFamily="2" charset="2"/>
              </a:rPr>
              <a:t>归纳</a:t>
            </a:r>
            <a:r>
              <a:rPr lang="zh-CN" altLang="en-US" sz="2800" b="1">
                <a:solidFill>
                  <a:srgbClr val="0000FF"/>
                </a:solidFill>
                <a:latin typeface="宋体" panose="02010600030101010101" pitchFamily="2" charset="-122"/>
                <a:sym typeface="Marlett" pitchFamily="2" charset="2"/>
              </a:rPr>
              <a:t> </a:t>
            </a:r>
            <a:r>
              <a:rPr lang="zh-CN" altLang="en-US" sz="3200" b="1">
                <a:solidFill>
                  <a:srgbClr val="0000FF"/>
                </a:solidFill>
                <a:latin typeface="黑体" panose="02010609060101010101" pitchFamily="49" charset="-122"/>
                <a:ea typeface="黑体" panose="02010609060101010101" pitchFamily="49" charset="-122"/>
                <a:sym typeface="Wingdings 2" panose="05020102010507070707" pitchFamily="18" charset="2"/>
              </a:rPr>
              <a:t></a:t>
            </a:r>
          </a:p>
        </p:txBody>
      </p:sp>
    </p:spTree>
    <p:extLst>
      <p:ext uri="{BB962C8B-B14F-4D97-AF65-F5344CB8AC3E}">
        <p14:creationId xmlns:p14="http://schemas.microsoft.com/office/powerpoint/2010/main" val="8951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134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134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autoUpdateAnimBg="0"/>
      <p:bldP spid="134149" grpId="0" autoUpdateAnimBg="0"/>
    </p:bldLst>
  </p:timing>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文本占位符 3073"/>
          <p:cNvSpPr>
            <a:spLocks noGrp="1" noChangeArrowheads="1"/>
          </p:cNvSpPr>
          <p:nvPr>
            <p:ph type="body" idx="1"/>
          </p:nvPr>
        </p:nvSpPr>
        <p:spPr>
          <a:xfrm>
            <a:off x="533400" y="1752600"/>
            <a:ext cx="8286750" cy="990600"/>
          </a:xfrm>
        </p:spPr>
        <p:txBody>
          <a:bodyPr/>
          <a:lstStyle/>
          <a:p>
            <a:pPr>
              <a:buFont typeface="Arial" panose="020B0604020202020204" pitchFamily="34" charset="0"/>
              <a:buNone/>
            </a:pPr>
            <a:r>
              <a:rPr lang="en-US" altLang="zh-CN" sz="4800" b="0"/>
              <a:t>1</a:t>
            </a:r>
            <a:r>
              <a:rPr lang="zh-CN" altLang="en-US" sz="4800" b="0"/>
              <a:t>、 什么是二元一次方程？</a:t>
            </a:r>
            <a:endParaRPr lang="zh-CN" altLang="en-US" sz="4300"/>
          </a:p>
        </p:txBody>
      </p:sp>
      <p:sp>
        <p:nvSpPr>
          <p:cNvPr id="2050" name="矩形 3074"/>
          <p:cNvSpPr>
            <a:spLocks noChangeArrowheads="1"/>
          </p:cNvSpPr>
          <p:nvPr/>
        </p:nvSpPr>
        <p:spPr bwMode="auto">
          <a:xfrm>
            <a:off x="762000" y="304800"/>
            <a:ext cx="254635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7200" b="1">
                <a:solidFill>
                  <a:srgbClr val="FF0000"/>
                </a:solidFill>
                <a:latin typeface="Verdana" panose="020B0604030504040204" pitchFamily="34" charset="0"/>
              </a:rPr>
              <a:t>复习</a:t>
            </a:r>
          </a:p>
        </p:txBody>
      </p:sp>
      <p:sp>
        <p:nvSpPr>
          <p:cNvPr id="3076" name="文本框 3075"/>
          <p:cNvSpPr txBox="1">
            <a:spLocks noChangeArrowheads="1"/>
          </p:cNvSpPr>
          <p:nvPr/>
        </p:nvSpPr>
        <p:spPr bwMode="auto">
          <a:xfrm>
            <a:off x="609600" y="3657600"/>
            <a:ext cx="81391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400" b="1">
                <a:solidFill>
                  <a:prstClr val="black"/>
                </a:solidFill>
              </a:rPr>
              <a:t>3</a:t>
            </a:r>
            <a:r>
              <a:rPr lang="zh-CN" altLang="en-US" sz="4400" b="1">
                <a:solidFill>
                  <a:prstClr val="black"/>
                </a:solidFill>
              </a:rPr>
              <a:t>、什么是二元一次方程的解？</a:t>
            </a:r>
          </a:p>
        </p:txBody>
      </p:sp>
      <p:sp>
        <p:nvSpPr>
          <p:cNvPr id="3077" name="文本框 3076"/>
          <p:cNvSpPr txBox="1">
            <a:spLocks noChangeArrowheads="1"/>
          </p:cNvSpPr>
          <p:nvPr/>
        </p:nvSpPr>
        <p:spPr bwMode="auto">
          <a:xfrm>
            <a:off x="609600" y="4724400"/>
            <a:ext cx="80772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1F497D"/>
              </a:buClr>
              <a:buSzPct val="70000"/>
              <a:buFont typeface="Wingdings" panose="05000000000000000000" pitchFamily="2" charset="2"/>
              <a:buNone/>
            </a:pPr>
            <a:r>
              <a:rPr lang="en-US" altLang="zh-CN" sz="4400" b="1">
                <a:solidFill>
                  <a:prstClr val="black"/>
                </a:solidFill>
              </a:rPr>
              <a:t>4</a:t>
            </a:r>
            <a:r>
              <a:rPr lang="zh-CN" altLang="en-US" sz="4400" b="1">
                <a:solidFill>
                  <a:prstClr val="black"/>
                </a:solidFill>
              </a:rPr>
              <a:t>、什么是二元一次方程组的解？</a:t>
            </a:r>
          </a:p>
          <a:p>
            <a:pPr>
              <a:spcBef>
                <a:spcPct val="50000"/>
              </a:spcBef>
            </a:pPr>
            <a:endParaRPr lang="zh-CN" altLang="en-US">
              <a:solidFill>
                <a:prstClr val="black"/>
              </a:solidFill>
            </a:endParaRPr>
          </a:p>
        </p:txBody>
      </p:sp>
      <p:sp>
        <p:nvSpPr>
          <p:cNvPr id="3078" name="文本框 3077"/>
          <p:cNvSpPr txBox="1">
            <a:spLocks noChangeArrowheads="1"/>
          </p:cNvSpPr>
          <p:nvPr/>
        </p:nvSpPr>
        <p:spPr bwMode="auto">
          <a:xfrm>
            <a:off x="609600" y="2743200"/>
            <a:ext cx="7994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400" b="1">
                <a:solidFill>
                  <a:prstClr val="black"/>
                </a:solidFill>
              </a:rPr>
              <a:t>2</a:t>
            </a:r>
            <a:r>
              <a:rPr lang="zh-CN" altLang="en-US" sz="4400" b="1">
                <a:solidFill>
                  <a:prstClr val="black"/>
                </a:solidFill>
              </a:rPr>
              <a:t>、什么是二元一次方程组？</a:t>
            </a:r>
          </a:p>
        </p:txBody>
      </p:sp>
    </p:spTree>
    <p:extLst>
      <p:ext uri="{BB962C8B-B14F-4D97-AF65-F5344CB8AC3E}">
        <p14:creationId xmlns:p14="http://schemas.microsoft.com/office/powerpoint/2010/main" val="3568947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 calcmode="lin" valueType="num">
                                      <p:cBhvr additive="base">
                                        <p:cTn id="7" dur="500" fill="hold"/>
                                        <p:tgtEl>
                                          <p:spTgt spid="307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8"/>
                                        </p:tgtEl>
                                        <p:attrNameLst>
                                          <p:attrName>style.visibility</p:attrName>
                                        </p:attrNameLst>
                                      </p:cBhvr>
                                      <p:to>
                                        <p:strVal val="visible"/>
                                      </p:to>
                                    </p:set>
                                    <p:anim calcmode="lin" valueType="num">
                                      <p:cBhvr additive="base">
                                        <p:cTn id="13" dur="500" fill="hold"/>
                                        <p:tgtEl>
                                          <p:spTgt spid="3078"/>
                                        </p:tgtEl>
                                        <p:attrNameLst>
                                          <p:attrName>ppt_x</p:attrName>
                                        </p:attrNameLst>
                                      </p:cBhvr>
                                      <p:tavLst>
                                        <p:tav tm="0">
                                          <p:val>
                                            <p:strVal val="0-#ppt_w/2"/>
                                          </p:val>
                                        </p:tav>
                                        <p:tav tm="100000">
                                          <p:val>
                                            <p:strVal val="#ppt_x"/>
                                          </p:val>
                                        </p:tav>
                                      </p:tavLst>
                                    </p:anim>
                                    <p:anim calcmode="lin" valueType="num">
                                      <p:cBhvr additive="base">
                                        <p:cTn id="14"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0-#ppt_w/2"/>
                                          </p:val>
                                        </p:tav>
                                        <p:tav tm="100000">
                                          <p:val>
                                            <p:strVal val="#ppt_x"/>
                                          </p:val>
                                        </p:tav>
                                      </p:tavLst>
                                    </p:anim>
                                    <p:anim calcmode="lin" valueType="num">
                                      <p:cBhvr additive="base">
                                        <p:cTn id="20"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77"/>
                                        </p:tgtEl>
                                        <p:attrNameLst>
                                          <p:attrName>style.visibility</p:attrName>
                                        </p:attrNameLst>
                                      </p:cBhvr>
                                      <p:to>
                                        <p:strVal val="visible"/>
                                      </p:to>
                                    </p:set>
                                    <p:anim calcmode="lin" valueType="num">
                                      <p:cBhvr additive="base">
                                        <p:cTn id="25" dur="500" fill="hold"/>
                                        <p:tgtEl>
                                          <p:spTgt spid="3077"/>
                                        </p:tgtEl>
                                        <p:attrNameLst>
                                          <p:attrName>ppt_x</p:attrName>
                                        </p:attrNameLst>
                                      </p:cBhvr>
                                      <p:tavLst>
                                        <p:tav tm="0">
                                          <p:val>
                                            <p:strVal val="0-#ppt_w/2"/>
                                          </p:val>
                                        </p:tav>
                                        <p:tav tm="100000">
                                          <p:val>
                                            <p:strVal val="#ppt_x"/>
                                          </p:val>
                                        </p:tav>
                                      </p:tavLst>
                                    </p:anim>
                                    <p:anim calcmode="lin" valueType="num">
                                      <p:cBhvr additive="base">
                                        <p:cTn id="26" dur="500" fill="hold"/>
                                        <p:tgtEl>
                                          <p:spTgt spid="30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P spid="3076" grpId="0"/>
      <p:bldP spid="3077" grpId="0"/>
      <p:bldP spid="3078"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4097"/>
          <p:cNvSpPr txBox="1">
            <a:spLocks noChangeArrowheads="1"/>
          </p:cNvSpPr>
          <p:nvPr/>
        </p:nvSpPr>
        <p:spPr bwMode="auto">
          <a:xfrm>
            <a:off x="755650" y="1052513"/>
            <a:ext cx="76327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      </a:t>
            </a:r>
            <a:r>
              <a:rPr lang="zh-CN" altLang="en-US" sz="2800">
                <a:solidFill>
                  <a:prstClr val="black"/>
                </a:solidFill>
                <a:latin typeface="黑体" panose="02010609060101010101" pitchFamily="49" charset="-122"/>
                <a:ea typeface="黑体" panose="02010609060101010101" pitchFamily="49" charset="-122"/>
              </a:rPr>
              <a:t>一个苹果和一个梨的质量合计</a:t>
            </a:r>
            <a:r>
              <a:rPr lang="en-US" altLang="zh-CN" sz="2800">
                <a:solidFill>
                  <a:prstClr val="black"/>
                </a:solidFill>
                <a:latin typeface="黑体" panose="02010609060101010101" pitchFamily="49" charset="-122"/>
                <a:ea typeface="黑体" panose="02010609060101010101" pitchFamily="49" charset="-122"/>
              </a:rPr>
              <a:t>200g (</a:t>
            </a:r>
            <a:r>
              <a:rPr lang="zh-CN" altLang="en-US" sz="2800">
                <a:solidFill>
                  <a:prstClr val="black"/>
                </a:solidFill>
                <a:latin typeface="黑体" panose="02010609060101010101" pitchFamily="49" charset="-122"/>
                <a:ea typeface="黑体" panose="02010609060101010101" pitchFamily="49" charset="-122"/>
              </a:rPr>
              <a:t>如图</a:t>
            </a:r>
            <a:r>
              <a:rPr lang="en-US" altLang="zh-CN" sz="2800">
                <a:solidFill>
                  <a:prstClr val="black"/>
                </a:solidFill>
                <a:latin typeface="黑体" panose="02010609060101010101" pitchFamily="49" charset="-122"/>
                <a:ea typeface="黑体" panose="02010609060101010101" pitchFamily="49" charset="-122"/>
              </a:rPr>
              <a:t>1),</a:t>
            </a:r>
            <a:r>
              <a:rPr lang="zh-CN" altLang="en-US" sz="2800">
                <a:solidFill>
                  <a:prstClr val="black"/>
                </a:solidFill>
                <a:latin typeface="黑体" panose="02010609060101010101" pitchFamily="49" charset="-122"/>
                <a:ea typeface="黑体" panose="02010609060101010101" pitchFamily="49" charset="-122"/>
              </a:rPr>
              <a:t>这个苹果的质量加上</a:t>
            </a:r>
            <a:r>
              <a:rPr lang="en-US" altLang="zh-CN" sz="2800">
                <a:solidFill>
                  <a:prstClr val="black"/>
                </a:solidFill>
                <a:latin typeface="黑体" panose="02010609060101010101" pitchFamily="49" charset="-122"/>
                <a:ea typeface="黑体" panose="02010609060101010101" pitchFamily="49" charset="-122"/>
              </a:rPr>
              <a:t>10g</a:t>
            </a:r>
            <a:r>
              <a:rPr lang="zh-CN" altLang="en-US" sz="2800">
                <a:solidFill>
                  <a:prstClr val="black"/>
                </a:solidFill>
                <a:latin typeface="黑体" panose="02010609060101010101" pitchFamily="49" charset="-122"/>
                <a:ea typeface="黑体" panose="02010609060101010101" pitchFamily="49" charset="-122"/>
              </a:rPr>
              <a:t>的砝码恰好与这个梨的质量相等</a:t>
            </a:r>
            <a:r>
              <a:rPr lang="en-US" altLang="zh-CN" sz="2800">
                <a:solidFill>
                  <a:prstClr val="black"/>
                </a:solidFill>
                <a:latin typeface="黑体" panose="02010609060101010101" pitchFamily="49" charset="-122"/>
                <a:ea typeface="黑体" panose="02010609060101010101" pitchFamily="49" charset="-122"/>
              </a:rPr>
              <a:t>(</a:t>
            </a:r>
            <a:r>
              <a:rPr lang="zh-CN" altLang="en-US" sz="2800">
                <a:solidFill>
                  <a:prstClr val="black"/>
                </a:solidFill>
                <a:latin typeface="黑体" panose="02010609060101010101" pitchFamily="49" charset="-122"/>
                <a:ea typeface="黑体" panose="02010609060101010101" pitchFamily="49" charset="-122"/>
              </a:rPr>
              <a:t>如图</a:t>
            </a:r>
            <a:r>
              <a:rPr lang="en-US" altLang="zh-CN" sz="2800">
                <a:solidFill>
                  <a:prstClr val="black"/>
                </a:solidFill>
                <a:latin typeface="黑体" panose="02010609060101010101" pitchFamily="49" charset="-122"/>
                <a:ea typeface="黑体" panose="02010609060101010101" pitchFamily="49" charset="-122"/>
              </a:rPr>
              <a:t>2)</a:t>
            </a:r>
            <a:r>
              <a:rPr lang="zh-CN" altLang="en-US" sz="2800">
                <a:solidFill>
                  <a:prstClr val="black"/>
                </a:solidFill>
                <a:latin typeface="黑体" panose="02010609060101010101" pitchFamily="49" charset="-122"/>
                <a:ea typeface="黑体" panose="02010609060101010101" pitchFamily="49" charset="-122"/>
              </a:rPr>
              <a:t>。问苹果和梨的质量各多少</a:t>
            </a:r>
            <a:r>
              <a:rPr lang="en-US" altLang="zh-CN" sz="2800">
                <a:solidFill>
                  <a:prstClr val="black"/>
                </a:solidFill>
                <a:latin typeface="黑体" panose="02010609060101010101" pitchFamily="49" charset="-122"/>
                <a:ea typeface="黑体" panose="02010609060101010101" pitchFamily="49" charset="-122"/>
              </a:rPr>
              <a:t>g?</a:t>
            </a:r>
            <a:r>
              <a:rPr lang="en-US" altLang="zh-CN" sz="2800">
                <a:solidFill>
                  <a:prstClr val="black"/>
                </a:solidFill>
              </a:rPr>
              <a:t> </a:t>
            </a:r>
          </a:p>
        </p:txBody>
      </p:sp>
      <p:sp>
        <p:nvSpPr>
          <p:cNvPr id="4099" name="文本框 4098"/>
          <p:cNvSpPr txBox="1">
            <a:spLocks noChangeArrowheads="1"/>
          </p:cNvSpPr>
          <p:nvPr/>
        </p:nvSpPr>
        <p:spPr bwMode="auto">
          <a:xfrm>
            <a:off x="5292725" y="4005263"/>
            <a:ext cx="2665413" cy="5762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srgbClr val="008000"/>
                </a:solidFill>
                <a:latin typeface="Times New Roman" panose="02020603050405020304" pitchFamily="18" charset="0"/>
              </a:rPr>
              <a:t>x +y = 200</a:t>
            </a:r>
            <a:endParaRPr lang="en-US" altLang="zh-CN" sz="3600">
              <a:solidFill>
                <a:srgbClr val="008000"/>
              </a:solidFill>
            </a:endParaRPr>
          </a:p>
        </p:txBody>
      </p:sp>
      <p:sp>
        <p:nvSpPr>
          <p:cNvPr id="4100" name="左大括号 4099"/>
          <p:cNvSpPr/>
          <p:nvPr/>
        </p:nvSpPr>
        <p:spPr bwMode="auto">
          <a:xfrm>
            <a:off x="5148263" y="3716338"/>
            <a:ext cx="71437" cy="720725"/>
          </a:xfrm>
          <a:prstGeom prst="leftBrace">
            <a:avLst>
              <a:gd name="adj1" fmla="val 84028"/>
              <a:gd name="adj2" fmla="val 52204"/>
            </a:avLst>
          </a:prstGeom>
          <a:noFill/>
          <a:ln w="3175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srgbClr val="008000"/>
              </a:solidFill>
            </a:endParaRPr>
          </a:p>
        </p:txBody>
      </p:sp>
      <p:pic>
        <p:nvPicPr>
          <p:cNvPr id="4101" name="图片 4100" descr="IMG_0016"/>
          <p:cNvPicPr>
            <a:picLocks noChangeAspect="1" noChangeArrowheads="1"/>
          </p:cNvPicPr>
          <p:nvPr/>
        </p:nvPicPr>
        <p:blipFill>
          <a:blip r:embed="rId5" cstate="print">
            <a:lum bright="8000" contrast="54000"/>
            <a:extLst>
              <a:ext uri="{28A0092B-C50C-407E-A947-70E740481C1C}">
                <a14:useLocalDpi xmlns:a14="http://schemas.microsoft.com/office/drawing/2010/main" val="0"/>
              </a:ext>
            </a:extLst>
          </a:blip>
          <a:srcRect l="57579" t="37323" r="7884" b="33130"/>
          <a:stretch>
            <a:fillRect/>
          </a:stretch>
        </p:blipFill>
        <p:spPr bwMode="auto">
          <a:xfrm>
            <a:off x="971550" y="2781300"/>
            <a:ext cx="208915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图片 4101" descr="IMG_0016"/>
          <p:cNvPicPr>
            <a:picLocks noChangeAspect="1" noChangeArrowheads="1"/>
          </p:cNvPicPr>
          <p:nvPr/>
        </p:nvPicPr>
        <p:blipFill>
          <a:blip r:embed="rId6" cstate="print">
            <a:lum bright="4000" contrast="54000"/>
            <a:extLst>
              <a:ext uri="{28A0092B-C50C-407E-A947-70E740481C1C}">
                <a14:useLocalDpi xmlns:a14="http://schemas.microsoft.com/office/drawing/2010/main" val="0"/>
              </a:ext>
            </a:extLst>
          </a:blip>
          <a:srcRect l="7973" t="37383" r="58376" b="33130"/>
          <a:stretch>
            <a:fillRect/>
          </a:stretch>
        </p:blipFill>
        <p:spPr bwMode="auto">
          <a:xfrm>
            <a:off x="1042988" y="4652963"/>
            <a:ext cx="21590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矩形 4102"/>
          <p:cNvSpPr>
            <a:spLocks noChangeArrowheads="1"/>
          </p:cNvSpPr>
          <p:nvPr/>
        </p:nvSpPr>
        <p:spPr bwMode="auto">
          <a:xfrm>
            <a:off x="1951038" y="3270250"/>
            <a:ext cx="215900"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104" name="文本框 4103"/>
          <p:cNvSpPr txBox="1">
            <a:spLocks noChangeArrowheads="1"/>
          </p:cNvSpPr>
          <p:nvPr/>
        </p:nvSpPr>
        <p:spPr bwMode="auto">
          <a:xfrm>
            <a:off x="5292725" y="3357563"/>
            <a:ext cx="2305050" cy="5762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srgbClr val="008000"/>
                </a:solidFill>
                <a:latin typeface="Times New Roman" panose="02020603050405020304" pitchFamily="18" charset="0"/>
              </a:rPr>
              <a:t>y = x+10</a:t>
            </a:r>
            <a:endParaRPr lang="en-US" altLang="zh-CN" sz="3600">
              <a:solidFill>
                <a:srgbClr val="008000"/>
              </a:solidFill>
            </a:endParaRPr>
          </a:p>
        </p:txBody>
      </p:sp>
      <p:sp>
        <p:nvSpPr>
          <p:cNvPr id="4105" name="文本框 4104"/>
          <p:cNvSpPr txBox="1">
            <a:spLocks noChangeArrowheads="1"/>
          </p:cNvSpPr>
          <p:nvPr/>
        </p:nvSpPr>
        <p:spPr bwMode="auto">
          <a:xfrm>
            <a:off x="4156075" y="4797425"/>
            <a:ext cx="38877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       </a:t>
            </a:r>
            <a:r>
              <a:rPr lang="zh-CN" altLang="en-US" sz="4000">
                <a:solidFill>
                  <a:srgbClr val="0000FF"/>
                </a:solidFill>
                <a:latin typeface="华文行楷" pitchFamily="2" charset="-122"/>
                <a:ea typeface="华文行楷" pitchFamily="2" charset="-122"/>
              </a:rPr>
              <a:t>你知道怎样求出它的解吗</a:t>
            </a:r>
            <a:r>
              <a:rPr lang="en-US" altLang="zh-CN" sz="4000">
                <a:solidFill>
                  <a:srgbClr val="0000FF"/>
                </a:solidFill>
                <a:latin typeface="宋体" panose="02010600030101010101" pitchFamily="2" charset="-122"/>
              </a:rPr>
              <a:t>?</a:t>
            </a:r>
          </a:p>
        </p:txBody>
      </p:sp>
      <p:sp>
        <p:nvSpPr>
          <p:cNvPr id="4106" name="文本框 4105"/>
          <p:cNvSpPr txBox="1">
            <a:spLocks noChangeArrowheads="1"/>
          </p:cNvSpPr>
          <p:nvPr/>
        </p:nvSpPr>
        <p:spPr bwMode="auto">
          <a:xfrm>
            <a:off x="3581400" y="2420938"/>
            <a:ext cx="10080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solidFill>
                  <a:prstClr val="black"/>
                </a:solidFill>
                <a:latin typeface="华文行楷" pitchFamily="2" charset="-122"/>
                <a:ea typeface="华文行楷" pitchFamily="2" charset="-122"/>
              </a:rPr>
              <a:t>解</a:t>
            </a:r>
            <a:r>
              <a:rPr lang="en-US" altLang="zh-CN" sz="4000">
                <a:solidFill>
                  <a:prstClr val="black"/>
                </a:solidFill>
                <a:latin typeface="宋体" panose="02010600030101010101" pitchFamily="2" charset="-122"/>
              </a:rPr>
              <a:t>:</a:t>
            </a:r>
          </a:p>
        </p:txBody>
      </p:sp>
      <p:sp>
        <p:nvSpPr>
          <p:cNvPr id="4107" name="文本框 4106"/>
          <p:cNvSpPr txBox="1">
            <a:spLocks noChangeArrowheads="1"/>
          </p:cNvSpPr>
          <p:nvPr/>
        </p:nvSpPr>
        <p:spPr bwMode="auto">
          <a:xfrm>
            <a:off x="4140200" y="2565400"/>
            <a:ext cx="43926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zh-CN" altLang="en-US" sz="2400" b="1">
                <a:solidFill>
                  <a:prstClr val="black"/>
                </a:solidFill>
              </a:rPr>
              <a:t>设苹果和梨的质量分别为</a:t>
            </a:r>
            <a:r>
              <a:rPr lang="en-US" altLang="zh-CN" sz="2400" b="1">
                <a:solidFill>
                  <a:prstClr val="black"/>
                </a:solidFill>
              </a:rPr>
              <a:t>x g </a:t>
            </a:r>
            <a:r>
              <a:rPr lang="zh-CN" altLang="en-US" sz="2400" b="1">
                <a:solidFill>
                  <a:prstClr val="black"/>
                </a:solidFill>
              </a:rPr>
              <a:t>和</a:t>
            </a:r>
            <a:r>
              <a:rPr lang="en-US" altLang="zh-CN" sz="2400" b="1">
                <a:solidFill>
                  <a:prstClr val="black"/>
                </a:solidFill>
              </a:rPr>
              <a:t>y g</a:t>
            </a:r>
            <a:r>
              <a:rPr lang="zh-CN" altLang="en-US" sz="2400" b="1">
                <a:solidFill>
                  <a:prstClr val="black"/>
                </a:solidFill>
              </a:rPr>
              <a:t>。根据题意可列方程</a:t>
            </a:r>
            <a:r>
              <a:rPr lang="en-US" altLang="zh-CN" sz="2400" b="1">
                <a:solidFill>
                  <a:prstClr val="black"/>
                </a:solidFill>
              </a:rPr>
              <a:t>:</a:t>
            </a:r>
          </a:p>
        </p:txBody>
      </p:sp>
      <p:sp>
        <p:nvSpPr>
          <p:cNvPr id="4108" name="文本框 4107"/>
          <p:cNvSpPr txBox="1">
            <a:spLocks noChangeArrowheads="1"/>
          </p:cNvSpPr>
          <p:nvPr/>
        </p:nvSpPr>
        <p:spPr bwMode="auto">
          <a:xfrm>
            <a:off x="1619250" y="4114800"/>
            <a:ext cx="865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如图</a:t>
            </a:r>
            <a:r>
              <a:rPr lang="en-US" altLang="zh-CN" b="1">
                <a:solidFill>
                  <a:prstClr val="black"/>
                </a:solidFill>
              </a:rPr>
              <a:t>2</a:t>
            </a:r>
          </a:p>
        </p:txBody>
      </p:sp>
      <p:sp>
        <p:nvSpPr>
          <p:cNvPr id="4109" name="文本框 4108"/>
          <p:cNvSpPr txBox="1">
            <a:spLocks noChangeArrowheads="1"/>
          </p:cNvSpPr>
          <p:nvPr/>
        </p:nvSpPr>
        <p:spPr bwMode="auto">
          <a:xfrm>
            <a:off x="1692275" y="6021388"/>
            <a:ext cx="936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如图</a:t>
            </a:r>
            <a:r>
              <a:rPr lang="en-US" altLang="zh-CN" b="1">
                <a:solidFill>
                  <a:prstClr val="black"/>
                </a:solidFill>
              </a:rPr>
              <a:t>1</a:t>
            </a:r>
          </a:p>
        </p:txBody>
      </p:sp>
    </p:spTree>
    <p:extLst>
      <p:ext uri="{BB962C8B-B14F-4D97-AF65-F5344CB8AC3E}">
        <p14:creationId xmlns:p14="http://schemas.microsoft.com/office/powerpoint/2010/main" val="20056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33000"/>
                                  </p:iterate>
                                  <p:childTnLst>
                                    <p:set>
                                      <p:cBhvr>
                                        <p:cTn id="6" dur="1" fill="hold">
                                          <p:stCondLst>
                                            <p:cond delay="0"/>
                                          </p:stCondLst>
                                        </p:cTn>
                                        <p:tgtEl>
                                          <p:spTgt spid="4098"/>
                                        </p:tgtEl>
                                        <p:attrNameLst>
                                          <p:attrName>style.visibility</p:attrName>
                                        </p:attrNameLst>
                                      </p:cBhvr>
                                      <p:to>
                                        <p:strVal val="visible"/>
                                      </p:to>
                                    </p:set>
                                    <p:anim calcmode="discrete" valueType="clr">
                                      <p:cBhvr override="childStyle">
                                        <p:cTn id="7" dur="500"/>
                                        <p:tgtEl>
                                          <p:spTgt spid="4098"/>
                                        </p:tgtEl>
                                        <p:attrNameLst>
                                          <p:attrName>style.color</p:attrName>
                                        </p:attrNameLst>
                                      </p:cBhvr>
                                      <p:tavLst>
                                        <p:tav tm="0">
                                          <p:val>
                                            <p:clrVal>
                                              <a:srgbClr val="FFFF00"/>
                                            </p:clrVal>
                                          </p:val>
                                        </p:tav>
                                        <p:tav tm="50000">
                                          <p:val>
                                            <p:clrVal>
                                              <a:srgbClr val="0000FF"/>
                                            </p:clrVal>
                                          </p:val>
                                        </p:tav>
                                      </p:tavLst>
                                    </p:anim>
                                    <p:anim calcmode="discrete" valueType="clr">
                                      <p:cBhvr>
                                        <p:cTn id="8" dur="500"/>
                                        <p:tgtEl>
                                          <p:spTgt spid="4098"/>
                                        </p:tgtEl>
                                        <p:attrNameLst>
                                          <p:attrName>fillcolor</p:attrName>
                                        </p:attrNameLst>
                                      </p:cBhvr>
                                      <p:tavLst>
                                        <p:tav tm="0">
                                          <p:val>
                                            <p:clrVal>
                                              <a:schemeClr val="accent2"/>
                                            </p:clrVal>
                                          </p:val>
                                        </p:tav>
                                        <p:tav tm="50000">
                                          <p:val>
                                            <p:clrVal>
                                              <a:schemeClr val="hlink"/>
                                            </p:clrVal>
                                          </p:val>
                                        </p:tav>
                                      </p:tavLst>
                                    </p:anim>
                                    <p:set>
                                      <p:cBhvr>
                                        <p:cTn id="9" dur="500"/>
                                        <p:tgtEl>
                                          <p:spTgt spid="409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nodeType="clickEffect">
                                  <p:stCondLst>
                                    <p:cond delay="0"/>
                                  </p:stCondLst>
                                  <p:childTnLst>
                                    <p:set>
                                      <p:cBhvr>
                                        <p:cTn id="13" dur="1" fill="hold">
                                          <p:stCondLst>
                                            <p:cond delay="0"/>
                                          </p:stCondLst>
                                        </p:cTn>
                                        <p:tgtEl>
                                          <p:spTgt spid="4101"/>
                                        </p:tgtEl>
                                        <p:attrNameLst>
                                          <p:attrName>style.visibility</p:attrName>
                                        </p:attrNameLst>
                                      </p:cBhvr>
                                      <p:to>
                                        <p:strVal val="visible"/>
                                      </p:to>
                                    </p:set>
                                    <p:anim calcmode="lin" valueType="num">
                                      <p:cBhvr additive="base">
                                        <p:cTn id="14" dur="500" fill="hold"/>
                                        <p:tgtEl>
                                          <p:spTgt spid="4101"/>
                                        </p:tgtEl>
                                        <p:attrNameLst>
                                          <p:attrName>ppt_x</p:attrName>
                                        </p:attrNameLst>
                                      </p:cBhvr>
                                      <p:tavLst>
                                        <p:tav tm="0">
                                          <p:val>
                                            <p:strVal val="0-#ppt_w/2"/>
                                          </p:val>
                                        </p:tav>
                                        <p:tav tm="100000">
                                          <p:val>
                                            <p:strVal val="#ppt_x"/>
                                          </p:val>
                                        </p:tav>
                                      </p:tavLst>
                                    </p:anim>
                                    <p:anim calcmode="lin" valueType="num">
                                      <p:cBhvr additive="base">
                                        <p:cTn id="15" dur="500" fill="hold"/>
                                        <p:tgtEl>
                                          <p:spTgt spid="410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type.wav"/>
                                        </p:tgtEl>
                                      </p:cMediaNode>
                                    </p:audio>
                                  </p:subTnLst>
                                </p:cTn>
                              </p:par>
                            </p:childTnLst>
                          </p:cTn>
                        </p:par>
                        <p:par>
                          <p:cTn id="16" fill="hold">
                            <p:stCondLst>
                              <p:cond delay="500"/>
                            </p:stCondLst>
                            <p:childTnLst>
                              <p:par>
                                <p:cTn id="17" presetID="2" presetClass="entr" presetSubtype="9" fill="hold" grpId="0" nodeType="afterEffect">
                                  <p:stCondLst>
                                    <p:cond delay="0"/>
                                  </p:stCondLst>
                                  <p:childTnLst>
                                    <p:set>
                                      <p:cBhvr>
                                        <p:cTn id="18" dur="1" fill="hold">
                                          <p:stCondLst>
                                            <p:cond delay="0"/>
                                          </p:stCondLst>
                                        </p:cTn>
                                        <p:tgtEl>
                                          <p:spTgt spid="4108"/>
                                        </p:tgtEl>
                                        <p:attrNameLst>
                                          <p:attrName>style.visibility</p:attrName>
                                        </p:attrNameLst>
                                      </p:cBhvr>
                                      <p:to>
                                        <p:strVal val="visible"/>
                                      </p:to>
                                    </p:set>
                                    <p:anim calcmode="lin" valueType="num">
                                      <p:cBhvr additive="base">
                                        <p:cTn id="19" dur="500" fill="hold"/>
                                        <p:tgtEl>
                                          <p:spTgt spid="4108"/>
                                        </p:tgtEl>
                                        <p:attrNameLst>
                                          <p:attrName>ppt_x</p:attrName>
                                        </p:attrNameLst>
                                      </p:cBhvr>
                                      <p:tavLst>
                                        <p:tav tm="0">
                                          <p:val>
                                            <p:strVal val="0-#ppt_w/2"/>
                                          </p:val>
                                        </p:tav>
                                        <p:tav tm="100000">
                                          <p:val>
                                            <p:strVal val="#ppt_x"/>
                                          </p:val>
                                        </p:tav>
                                      </p:tavLst>
                                    </p:anim>
                                    <p:anim calcmode="lin" valueType="num">
                                      <p:cBhvr additive="base">
                                        <p:cTn id="20" dur="500" fill="hold"/>
                                        <p:tgtEl>
                                          <p:spTgt spid="410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par>
                          <p:cTn id="21" fill="hold">
                            <p:stCondLst>
                              <p:cond delay="1000"/>
                            </p:stCondLst>
                            <p:childTnLst>
                              <p:par>
                                <p:cTn id="22" presetID="2" presetClass="entr" presetSubtype="9" fill="hold" nodeType="afterEffect">
                                  <p:stCondLst>
                                    <p:cond delay="0"/>
                                  </p:stCondLst>
                                  <p:childTnLst>
                                    <p:set>
                                      <p:cBhvr>
                                        <p:cTn id="23" dur="1" fill="hold">
                                          <p:stCondLst>
                                            <p:cond delay="0"/>
                                          </p:stCondLst>
                                        </p:cTn>
                                        <p:tgtEl>
                                          <p:spTgt spid="4102"/>
                                        </p:tgtEl>
                                        <p:attrNameLst>
                                          <p:attrName>style.visibility</p:attrName>
                                        </p:attrNameLst>
                                      </p:cBhvr>
                                      <p:to>
                                        <p:strVal val="visible"/>
                                      </p:to>
                                    </p:set>
                                    <p:anim calcmode="lin" valueType="num">
                                      <p:cBhvr additive="base">
                                        <p:cTn id="24" dur="500" fill="hold"/>
                                        <p:tgtEl>
                                          <p:spTgt spid="4102"/>
                                        </p:tgtEl>
                                        <p:attrNameLst>
                                          <p:attrName>ppt_x</p:attrName>
                                        </p:attrNameLst>
                                      </p:cBhvr>
                                      <p:tavLst>
                                        <p:tav tm="0">
                                          <p:val>
                                            <p:strVal val="0-#ppt_w/2"/>
                                          </p:val>
                                        </p:tav>
                                        <p:tav tm="100000">
                                          <p:val>
                                            <p:strVal val="#ppt_x"/>
                                          </p:val>
                                        </p:tav>
                                      </p:tavLst>
                                    </p:anim>
                                    <p:anim calcmode="lin" valueType="num">
                                      <p:cBhvr additive="base">
                                        <p:cTn id="25" dur="500" fill="hold"/>
                                        <p:tgtEl>
                                          <p:spTgt spid="410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type.wav"/>
                                        </p:tgtEl>
                                      </p:cMediaNode>
                                    </p:audio>
                                  </p:subTnLst>
                                </p:cTn>
                              </p:par>
                            </p:childTnLst>
                          </p:cTn>
                        </p:par>
                        <p:par>
                          <p:cTn id="26" fill="hold">
                            <p:stCondLst>
                              <p:cond delay="1500"/>
                            </p:stCondLst>
                            <p:childTnLst>
                              <p:par>
                                <p:cTn id="27" presetID="2" presetClass="entr" presetSubtype="9" fill="hold" grpId="0" nodeType="afterEffect">
                                  <p:stCondLst>
                                    <p:cond delay="0"/>
                                  </p:stCondLst>
                                  <p:childTnLst>
                                    <p:set>
                                      <p:cBhvr>
                                        <p:cTn id="28" dur="1" fill="hold">
                                          <p:stCondLst>
                                            <p:cond delay="0"/>
                                          </p:stCondLst>
                                        </p:cTn>
                                        <p:tgtEl>
                                          <p:spTgt spid="4109"/>
                                        </p:tgtEl>
                                        <p:attrNameLst>
                                          <p:attrName>style.visibility</p:attrName>
                                        </p:attrNameLst>
                                      </p:cBhvr>
                                      <p:to>
                                        <p:strVal val="visible"/>
                                      </p:to>
                                    </p:set>
                                    <p:anim calcmode="lin" valueType="num">
                                      <p:cBhvr additive="base">
                                        <p:cTn id="29" dur="500" fill="hold"/>
                                        <p:tgtEl>
                                          <p:spTgt spid="4109"/>
                                        </p:tgtEl>
                                        <p:attrNameLst>
                                          <p:attrName>ppt_x</p:attrName>
                                        </p:attrNameLst>
                                      </p:cBhvr>
                                      <p:tavLst>
                                        <p:tav tm="0">
                                          <p:val>
                                            <p:strVal val="0-#ppt_w/2"/>
                                          </p:val>
                                        </p:tav>
                                        <p:tav tm="100000">
                                          <p:val>
                                            <p:strVal val="#ppt_x"/>
                                          </p:val>
                                        </p:tav>
                                      </p:tavLst>
                                    </p:anim>
                                    <p:anim calcmode="lin" valueType="num">
                                      <p:cBhvr additive="base">
                                        <p:cTn id="30" dur="500" fill="hold"/>
                                        <p:tgtEl>
                                          <p:spTgt spid="410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3" name="laser.wav"/>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9" fill="hold" grpId="0" nodeType="clickEffect">
                                  <p:stCondLst>
                                    <p:cond delay="0"/>
                                  </p:stCondLst>
                                  <p:childTnLst>
                                    <p:set>
                                      <p:cBhvr>
                                        <p:cTn id="34" dur="1" fill="hold">
                                          <p:stCondLst>
                                            <p:cond delay="0"/>
                                          </p:stCondLst>
                                        </p:cTn>
                                        <p:tgtEl>
                                          <p:spTgt spid="4106"/>
                                        </p:tgtEl>
                                        <p:attrNameLst>
                                          <p:attrName>style.visibility</p:attrName>
                                        </p:attrNameLst>
                                      </p:cBhvr>
                                      <p:to>
                                        <p:strVal val="visible"/>
                                      </p:to>
                                    </p:set>
                                    <p:anim calcmode="lin" valueType="num">
                                      <p:cBhvr additive="base">
                                        <p:cTn id="35" dur="500" fill="hold"/>
                                        <p:tgtEl>
                                          <p:spTgt spid="4106"/>
                                        </p:tgtEl>
                                        <p:attrNameLst>
                                          <p:attrName>ppt_x</p:attrName>
                                        </p:attrNameLst>
                                      </p:cBhvr>
                                      <p:tavLst>
                                        <p:tav tm="0">
                                          <p:val>
                                            <p:strVal val="0-#ppt_w/2"/>
                                          </p:val>
                                        </p:tav>
                                        <p:tav tm="100000">
                                          <p:val>
                                            <p:strVal val="#ppt_x"/>
                                          </p:val>
                                        </p:tav>
                                      </p:tavLst>
                                    </p:anim>
                                    <p:anim calcmode="lin" valueType="num">
                                      <p:cBhvr additive="base">
                                        <p:cTn id="36" dur="500" fill="hold"/>
                                        <p:tgtEl>
                                          <p:spTgt spid="410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laser.wav"/>
                                        </p:tgtEl>
                                      </p:cMediaNode>
                                    </p:audio>
                                  </p:sub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33000"/>
                                  </p:iterate>
                                  <p:childTnLst>
                                    <p:set>
                                      <p:cBhvr>
                                        <p:cTn id="40" dur="1" fill="hold">
                                          <p:stCondLst>
                                            <p:cond delay="0"/>
                                          </p:stCondLst>
                                        </p:cTn>
                                        <p:tgtEl>
                                          <p:spTgt spid="4107"/>
                                        </p:tgtEl>
                                        <p:attrNameLst>
                                          <p:attrName>style.visibility</p:attrName>
                                        </p:attrNameLst>
                                      </p:cBhvr>
                                      <p:to>
                                        <p:strVal val="visible"/>
                                      </p:to>
                                    </p:set>
                                    <p:anim calcmode="discrete" valueType="clr">
                                      <p:cBhvr override="childStyle">
                                        <p:cTn id="41" dur="500"/>
                                        <p:tgtEl>
                                          <p:spTgt spid="4107"/>
                                        </p:tgtEl>
                                        <p:attrNameLst>
                                          <p:attrName>style.color</p:attrName>
                                        </p:attrNameLst>
                                      </p:cBhvr>
                                      <p:tavLst>
                                        <p:tav tm="0">
                                          <p:val>
                                            <p:clrVal>
                                              <a:schemeClr val="accent2"/>
                                            </p:clrVal>
                                          </p:val>
                                        </p:tav>
                                        <p:tav tm="50000">
                                          <p:val>
                                            <p:clrVal>
                                              <a:srgbClr val="FFFF00"/>
                                            </p:clrVal>
                                          </p:val>
                                        </p:tav>
                                      </p:tavLst>
                                    </p:anim>
                                    <p:anim calcmode="discrete" valueType="clr">
                                      <p:cBhvr>
                                        <p:cTn id="42" dur="500"/>
                                        <p:tgtEl>
                                          <p:spTgt spid="4107"/>
                                        </p:tgtEl>
                                        <p:attrNameLst>
                                          <p:attrName>fillcolor</p:attrName>
                                        </p:attrNameLst>
                                      </p:cBhvr>
                                      <p:tavLst>
                                        <p:tav tm="0">
                                          <p:val>
                                            <p:clrVal>
                                              <a:schemeClr val="accent2"/>
                                            </p:clrVal>
                                          </p:val>
                                        </p:tav>
                                        <p:tav tm="50000">
                                          <p:val>
                                            <p:clrVal>
                                              <a:schemeClr val="hlink"/>
                                            </p:clrVal>
                                          </p:val>
                                        </p:tav>
                                      </p:tavLst>
                                    </p:anim>
                                    <p:set>
                                      <p:cBhvr>
                                        <p:cTn id="43" dur="500"/>
                                        <p:tgtEl>
                                          <p:spTgt spid="4107"/>
                                        </p:tgtEl>
                                        <p:attrNameLst>
                                          <p:attrName>fill.type</p:attrName>
                                        </p:attrNameLst>
                                      </p:cBhvr>
                                      <p:to>
                                        <p:strVal val="solid"/>
                                      </p:to>
                                    </p:set>
                                  </p:childTnLst>
                                  <p:subTnLst>
                                    <p:audio>
                                      <p:cMediaNode>
                                        <p:cTn display="0" masterRel="sameClick">
                                          <p:stCondLst>
                                            <p:cond evt="begin" delay="0">
                                              <p:tn val="39"/>
                                            </p:cond>
                                          </p:stCondLst>
                                          <p:endCondLst>
                                            <p:cond evt="onStopAudio" delay="0">
                                              <p:tgtEl>
                                                <p:sldTgt/>
                                              </p:tgtEl>
                                            </p:cond>
                                          </p:endCondLst>
                                        </p:cTn>
                                        <p:tgtEl>
                                          <p:sndTgt r:embed="rId2" name="type.wav"/>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left)">
                                      <p:cBhvr>
                                        <p:cTn id="48" dur="500"/>
                                        <p:tgtEl>
                                          <p:spTgt spid="4104"/>
                                        </p:tgtEl>
                                      </p:cBhvr>
                                    </p:animEffect>
                                  </p:childTnLst>
                                  <p:subTnLst>
                                    <p:audio>
                                      <p:cMediaNode>
                                        <p:cTn display="0" masterRel="sameClick">
                                          <p:stCondLst>
                                            <p:cond evt="begin" delay="0">
                                              <p:tn val="46"/>
                                            </p:cond>
                                          </p:stCondLst>
                                          <p:endCondLst>
                                            <p:cond evt="onStopAudio" delay="0">
                                              <p:tgtEl>
                                                <p:sldTgt/>
                                              </p:tgtEl>
                                            </p:cond>
                                          </p:endCondLst>
                                        </p:cTn>
                                        <p:tgtEl>
                                          <p:sndTgt r:embed="rId2" name="type.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099"/>
                                        </p:tgtEl>
                                        <p:attrNameLst>
                                          <p:attrName>style.visibility</p:attrName>
                                        </p:attrNameLst>
                                      </p:cBhvr>
                                      <p:to>
                                        <p:strVal val="visible"/>
                                      </p:to>
                                    </p:set>
                                    <p:animEffect transition="in" filter="wipe(left)">
                                      <p:cBhvr>
                                        <p:cTn id="53" dur="500"/>
                                        <p:tgtEl>
                                          <p:spTgt spid="4099"/>
                                        </p:tgtEl>
                                      </p:cBhvr>
                                    </p:animEffect>
                                  </p:childTnLst>
                                  <p:subTnLst>
                                    <p:audio>
                                      <p:cMediaNode>
                                        <p:cTn display="0" masterRel="sameClick">
                                          <p:stCondLst>
                                            <p:cond evt="begin" delay="0">
                                              <p:tn val="51"/>
                                            </p:cond>
                                          </p:stCondLst>
                                          <p:endCondLst>
                                            <p:cond evt="onStopAudio" delay="0">
                                              <p:tgtEl>
                                                <p:sldTgt/>
                                              </p:tgtEl>
                                            </p:cond>
                                          </p:endCondLst>
                                        </p:cTn>
                                        <p:tgtEl>
                                          <p:sndTgt r:embed="rId4" name="projctor.wav"/>
                                        </p:tgtEl>
                                      </p:cMediaNode>
                                    </p:audio>
                                  </p:sub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wipe(up)">
                                      <p:cBhvr>
                                        <p:cTn id="58" dur="500"/>
                                        <p:tgtEl>
                                          <p:spTgt spid="4100"/>
                                        </p:tgtEl>
                                      </p:cBhvr>
                                    </p:animEffect>
                                  </p:childTnLst>
                                  <p:subTnLst>
                                    <p:audio>
                                      <p:cMediaNode>
                                        <p:cTn display="0" masterRel="sameClick">
                                          <p:stCondLst>
                                            <p:cond evt="begin" delay="0">
                                              <p:tn val="56"/>
                                            </p:cond>
                                          </p:stCondLst>
                                          <p:endCondLst>
                                            <p:cond evt="onStopAudio" delay="0">
                                              <p:tgtEl>
                                                <p:sldTgt/>
                                              </p:tgtEl>
                                            </p:cond>
                                          </p:endCondLst>
                                        </p:cTn>
                                        <p:tgtEl>
                                          <p:sndTgt r:embed="rId3" name="laser.wav"/>
                                        </p:tgtEl>
                                      </p:cMediaNode>
                                    </p:audio>
                                  </p:subTnLst>
                                </p:cTn>
                              </p:par>
                            </p:childTnLst>
                          </p:cTn>
                        </p:par>
                      </p:childTnLst>
                    </p:cTn>
                  </p:par>
                  <p:par>
                    <p:cTn id="59" fill="hold">
                      <p:stCondLst>
                        <p:cond delay="indefinite"/>
                      </p:stCondLst>
                      <p:childTnLst>
                        <p:par>
                          <p:cTn id="60" fill="hold">
                            <p:stCondLst>
                              <p:cond delay="0"/>
                            </p:stCondLst>
                            <p:childTnLst>
                              <p:par>
                                <p:cTn id="61" presetID="2" presetClass="entr" presetSubtype="6" fill="hold" grpId="0" nodeType="clickEffect">
                                  <p:stCondLst>
                                    <p:cond delay="0"/>
                                  </p:stCondLst>
                                  <p:childTnLst>
                                    <p:set>
                                      <p:cBhvr>
                                        <p:cTn id="62" dur="1" fill="hold">
                                          <p:stCondLst>
                                            <p:cond delay="0"/>
                                          </p:stCondLst>
                                        </p:cTn>
                                        <p:tgtEl>
                                          <p:spTgt spid="4105"/>
                                        </p:tgtEl>
                                        <p:attrNameLst>
                                          <p:attrName>style.visibility</p:attrName>
                                        </p:attrNameLst>
                                      </p:cBhvr>
                                      <p:to>
                                        <p:strVal val="visible"/>
                                      </p:to>
                                    </p:set>
                                    <p:anim calcmode="lin" valueType="num">
                                      <p:cBhvr additive="base">
                                        <p:cTn id="63" dur="500" fill="hold"/>
                                        <p:tgtEl>
                                          <p:spTgt spid="4105"/>
                                        </p:tgtEl>
                                        <p:attrNameLst>
                                          <p:attrName>ppt_x</p:attrName>
                                        </p:attrNameLst>
                                      </p:cBhvr>
                                      <p:tavLst>
                                        <p:tav tm="0">
                                          <p:val>
                                            <p:strVal val="1+#ppt_w/2"/>
                                          </p:val>
                                        </p:tav>
                                        <p:tav tm="100000">
                                          <p:val>
                                            <p:strVal val="#ppt_x"/>
                                          </p:val>
                                        </p:tav>
                                      </p:tavLst>
                                    </p:anim>
                                    <p:anim calcmode="lin" valueType="num">
                                      <p:cBhvr additive="base">
                                        <p:cTn id="64" dur="500" fill="hold"/>
                                        <p:tgtEl>
                                          <p:spTgt spid="410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animBg="1"/>
      <p:bldP spid="4100" grpId="0" animBg="1"/>
      <p:bldP spid="4104" grpId="0" animBg="1"/>
      <p:bldP spid="4105" grpId="0"/>
      <p:bldP spid="4106" grpId="0"/>
      <p:bldP spid="4107" grpId="0"/>
      <p:bldP spid="4108" grpId="0"/>
      <p:bldP spid="4109"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5121"/>
          <p:cNvSpPr txBox="1">
            <a:spLocks noChangeArrowheads="1"/>
          </p:cNvSpPr>
          <p:nvPr/>
        </p:nvSpPr>
        <p:spPr bwMode="auto">
          <a:xfrm>
            <a:off x="1476375" y="5373688"/>
            <a:ext cx="1771650" cy="50323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a:solidFill>
                  <a:prstClr val="black"/>
                </a:solidFill>
                <a:latin typeface="Times New Roman" panose="02020603050405020304" pitchFamily="18" charset="0"/>
              </a:rPr>
              <a:t>x +y = 200</a:t>
            </a:r>
          </a:p>
        </p:txBody>
      </p:sp>
      <p:sp>
        <p:nvSpPr>
          <p:cNvPr id="5123" name="左大括号 5122"/>
          <p:cNvSpPr/>
          <p:nvPr/>
        </p:nvSpPr>
        <p:spPr bwMode="auto">
          <a:xfrm>
            <a:off x="1403350" y="5229225"/>
            <a:ext cx="71438" cy="471488"/>
          </a:xfrm>
          <a:prstGeom prst="leftBrace">
            <a:avLst>
              <a:gd name="adj1" fmla="val 54969"/>
              <a:gd name="adj2" fmla="val 52204"/>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pic>
        <p:nvPicPr>
          <p:cNvPr id="5124" name="图片 5123" descr="IMG_0016"/>
          <p:cNvPicPr>
            <a:picLocks noChangeAspect="1" noChangeArrowheads="1"/>
          </p:cNvPicPr>
          <p:nvPr/>
        </p:nvPicPr>
        <p:blipFill>
          <a:blip r:embed="rId5" cstate="print">
            <a:lum bright="8000" contrast="54000"/>
            <a:extLst>
              <a:ext uri="{28A0092B-C50C-407E-A947-70E740481C1C}">
                <a14:useLocalDpi xmlns:a14="http://schemas.microsoft.com/office/drawing/2010/main" val="0"/>
              </a:ext>
            </a:extLst>
          </a:blip>
          <a:srcRect l="57579" t="37323" r="7884" b="33130"/>
          <a:stretch>
            <a:fillRect/>
          </a:stretch>
        </p:blipFill>
        <p:spPr bwMode="auto">
          <a:xfrm>
            <a:off x="1116013" y="2349500"/>
            <a:ext cx="20891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5124" descr="IMG_0016"/>
          <p:cNvPicPr>
            <a:picLocks noChangeAspect="1" noChangeArrowheads="1"/>
          </p:cNvPicPr>
          <p:nvPr/>
        </p:nvPicPr>
        <p:blipFill>
          <a:blip r:embed="rId6" cstate="print">
            <a:lum bright="4000" contrast="54000"/>
            <a:extLst>
              <a:ext uri="{28A0092B-C50C-407E-A947-70E740481C1C}">
                <a14:useLocalDpi xmlns:a14="http://schemas.microsoft.com/office/drawing/2010/main" val="0"/>
              </a:ext>
            </a:extLst>
          </a:blip>
          <a:srcRect l="7973" t="37383" r="58376" b="33130"/>
          <a:stretch>
            <a:fillRect/>
          </a:stretch>
        </p:blipFill>
        <p:spPr bwMode="auto">
          <a:xfrm>
            <a:off x="1116013" y="3716338"/>
            <a:ext cx="2159000"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矩形 5125"/>
          <p:cNvSpPr>
            <a:spLocks noChangeArrowheads="1"/>
          </p:cNvSpPr>
          <p:nvPr/>
        </p:nvSpPr>
        <p:spPr bwMode="auto">
          <a:xfrm>
            <a:off x="1951038" y="3270250"/>
            <a:ext cx="215900" cy="7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nvGrpSpPr>
          <p:cNvPr id="5127" name="组合 5126"/>
          <p:cNvGrpSpPr/>
          <p:nvPr/>
        </p:nvGrpSpPr>
        <p:grpSpPr bwMode="auto">
          <a:xfrm>
            <a:off x="5435600" y="3500438"/>
            <a:ext cx="2303463" cy="1363662"/>
            <a:chOff x="3107" y="2695"/>
            <a:chExt cx="1596" cy="995"/>
          </a:xfrm>
        </p:grpSpPr>
        <p:grpSp>
          <p:nvGrpSpPr>
            <p:cNvPr id="4103" name="组合 5127"/>
            <p:cNvGrpSpPr/>
            <p:nvPr/>
          </p:nvGrpSpPr>
          <p:grpSpPr bwMode="auto">
            <a:xfrm>
              <a:off x="3107" y="2704"/>
              <a:ext cx="1596" cy="986"/>
              <a:chOff x="2925" y="2659"/>
              <a:chExt cx="1642" cy="1031"/>
            </a:xfrm>
          </p:grpSpPr>
          <p:grpSp>
            <p:nvGrpSpPr>
              <p:cNvPr id="4104" name="组合 5128"/>
              <p:cNvGrpSpPr/>
              <p:nvPr/>
            </p:nvGrpSpPr>
            <p:grpSpPr bwMode="auto">
              <a:xfrm>
                <a:off x="2925" y="2659"/>
                <a:ext cx="1588" cy="1031"/>
                <a:chOff x="321" y="287"/>
                <a:chExt cx="4989" cy="3357"/>
              </a:xfrm>
            </p:grpSpPr>
            <p:sp>
              <p:nvSpPr>
                <p:cNvPr id="4105" name="文本框 5129"/>
                <p:cNvSpPr txBox="1">
                  <a:spLocks noChangeArrowheads="1"/>
                </p:cNvSpPr>
                <p:nvPr/>
              </p:nvSpPr>
              <p:spPr bwMode="auto">
                <a:xfrm>
                  <a:off x="2696" y="2480"/>
                  <a:ext cx="793"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pic>
              <p:nvPicPr>
                <p:cNvPr id="4106" name="图片 5130" descr="IMG_0023"/>
                <p:cNvPicPr>
                  <a:picLocks noChangeAspect="1" noChangeArrowheads="1"/>
                </p:cNvPicPr>
                <p:nvPr/>
              </p:nvPicPr>
              <p:blipFill>
                <a:blip r:embed="rId7" cstate="print">
                  <a:lum bright="14000" contrast="62000"/>
                  <a:extLst>
                    <a:ext uri="{28A0092B-C50C-407E-A947-70E740481C1C}">
                      <a14:useLocalDpi xmlns:a14="http://schemas.microsoft.com/office/drawing/2010/main" val="0"/>
                    </a:ext>
                  </a:extLst>
                </a:blip>
                <a:srcRect l="26973" t="34665" r="24316" b="22855"/>
                <a:stretch>
                  <a:fillRect/>
                </a:stretch>
              </p:blipFill>
              <p:spPr bwMode="auto">
                <a:xfrm>
                  <a:off x="321" y="380"/>
                  <a:ext cx="4989"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矩形 5131"/>
                <p:cNvSpPr>
                  <a:spLocks noChangeArrowheads="1"/>
                </p:cNvSpPr>
                <p:nvPr/>
              </p:nvSpPr>
              <p:spPr bwMode="auto">
                <a:xfrm>
                  <a:off x="694" y="287"/>
                  <a:ext cx="140" cy="6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108" name="矩形 5132"/>
                <p:cNvSpPr>
                  <a:spLocks noChangeArrowheads="1"/>
                </p:cNvSpPr>
                <p:nvPr/>
              </p:nvSpPr>
              <p:spPr bwMode="auto">
                <a:xfrm>
                  <a:off x="1496" y="762"/>
                  <a:ext cx="131" cy="5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109" name="矩形 5133"/>
                <p:cNvSpPr>
                  <a:spLocks noChangeArrowheads="1"/>
                </p:cNvSpPr>
                <p:nvPr/>
              </p:nvSpPr>
              <p:spPr bwMode="auto">
                <a:xfrm>
                  <a:off x="937" y="1294"/>
                  <a:ext cx="699" cy="7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110" name="矩形 5134"/>
                <p:cNvSpPr>
                  <a:spLocks noChangeArrowheads="1"/>
                </p:cNvSpPr>
                <p:nvPr/>
              </p:nvSpPr>
              <p:spPr bwMode="auto">
                <a:xfrm>
                  <a:off x="731" y="1107"/>
                  <a:ext cx="46" cy="1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pic>
            <p:nvPicPr>
              <p:cNvPr id="4111" name="图片 5135" descr="IMG_0015"/>
              <p:cNvPicPr>
                <a:picLocks noChangeAspect="1" noChangeArrowheads="1"/>
              </p:cNvPicPr>
              <p:nvPr/>
            </p:nvPicPr>
            <p:blipFill>
              <a:blip r:embed="rId8" cstate="print">
                <a:lum bright="10000" contrast="54000"/>
                <a:extLst>
                  <a:ext uri="{28A0092B-C50C-407E-A947-70E740481C1C}">
                    <a14:useLocalDpi xmlns:a14="http://schemas.microsoft.com/office/drawing/2010/main" val="0"/>
                  </a:ext>
                </a:extLst>
              </a:blip>
              <a:srcRect l="57867" t="22646" r="11914" b="50459"/>
              <a:stretch>
                <a:fillRect/>
              </a:stretch>
            </p:blipFill>
            <p:spPr bwMode="auto">
              <a:xfrm>
                <a:off x="3951" y="2695"/>
                <a:ext cx="616"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12" name="矩形 5136"/>
            <p:cNvSpPr>
              <a:spLocks noChangeArrowheads="1"/>
            </p:cNvSpPr>
            <p:nvPr/>
          </p:nvSpPr>
          <p:spPr bwMode="auto">
            <a:xfrm>
              <a:off x="3470" y="2695"/>
              <a:ext cx="45" cy="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5138" name="文本框 5137"/>
          <p:cNvSpPr txBox="1">
            <a:spLocks noChangeArrowheads="1"/>
          </p:cNvSpPr>
          <p:nvPr/>
        </p:nvSpPr>
        <p:spPr bwMode="auto">
          <a:xfrm>
            <a:off x="1476375" y="5013325"/>
            <a:ext cx="1771650" cy="4318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a:solidFill>
                  <a:prstClr val="black"/>
                </a:solidFill>
                <a:latin typeface="Times New Roman" panose="02020603050405020304" pitchFamily="18" charset="0"/>
              </a:rPr>
              <a:t>y = x+10</a:t>
            </a:r>
            <a:endParaRPr lang="en-US" altLang="zh-CN" sz="2800">
              <a:solidFill>
                <a:prstClr val="black"/>
              </a:solidFill>
            </a:endParaRPr>
          </a:p>
        </p:txBody>
      </p:sp>
      <p:sp>
        <p:nvSpPr>
          <p:cNvPr id="5139" name="文本框 5138"/>
          <p:cNvSpPr txBox="1">
            <a:spLocks noChangeArrowheads="1"/>
          </p:cNvSpPr>
          <p:nvPr/>
        </p:nvSpPr>
        <p:spPr bwMode="auto">
          <a:xfrm>
            <a:off x="1116013" y="1062038"/>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latin typeface="华文行楷" pitchFamily="2" charset="-122"/>
                <a:ea typeface="华文行楷" pitchFamily="2" charset="-122"/>
              </a:rPr>
              <a:t>你们知道曹冲称象的故事吗</a:t>
            </a:r>
            <a:r>
              <a:rPr lang="en-US" altLang="zh-CN" sz="2400" b="1">
                <a:solidFill>
                  <a:prstClr val="black"/>
                </a:solidFill>
                <a:latin typeface="宋体" panose="02010600030101010101" pitchFamily="2" charset="-122"/>
              </a:rPr>
              <a:t>?</a:t>
            </a:r>
          </a:p>
        </p:txBody>
      </p:sp>
      <p:sp>
        <p:nvSpPr>
          <p:cNvPr id="5140" name="文本框 5139"/>
          <p:cNvSpPr txBox="1">
            <a:spLocks noChangeArrowheads="1"/>
          </p:cNvSpPr>
          <p:nvPr/>
        </p:nvSpPr>
        <p:spPr bwMode="auto">
          <a:xfrm>
            <a:off x="5148263" y="108743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ea typeface="华文行楷" pitchFamily="2" charset="-122"/>
              </a:rPr>
              <a:t>你从中得到什么启示</a:t>
            </a:r>
            <a:r>
              <a:rPr lang="en-US" altLang="zh-CN" sz="2400">
                <a:solidFill>
                  <a:prstClr val="black"/>
                </a:solidFill>
              </a:rPr>
              <a:t>?</a:t>
            </a:r>
          </a:p>
        </p:txBody>
      </p:sp>
      <p:sp>
        <p:nvSpPr>
          <p:cNvPr id="5141" name="文本框 5140"/>
          <p:cNvSpPr txBox="1">
            <a:spLocks noChangeArrowheads="1"/>
          </p:cNvSpPr>
          <p:nvPr/>
        </p:nvSpPr>
        <p:spPr bwMode="auto">
          <a:xfrm>
            <a:off x="1073150" y="1484313"/>
            <a:ext cx="681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srgbClr val="0000FF"/>
                </a:solidFill>
                <a:ea typeface="华文行楷" pitchFamily="2" charset="-122"/>
              </a:rPr>
              <a:t>曹冲巧妙地“以石换象”称出大象的质量</a:t>
            </a:r>
          </a:p>
        </p:txBody>
      </p:sp>
      <p:sp>
        <p:nvSpPr>
          <p:cNvPr id="5142" name="文本框 5141"/>
          <p:cNvSpPr txBox="1">
            <a:spLocks noChangeArrowheads="1"/>
          </p:cNvSpPr>
          <p:nvPr/>
        </p:nvSpPr>
        <p:spPr bwMode="auto">
          <a:xfrm>
            <a:off x="1116013" y="18446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prstClr val="black"/>
                </a:solidFill>
                <a:latin typeface="黑体" panose="02010609060101010101" pitchFamily="49" charset="-122"/>
                <a:ea typeface="黑体" panose="02010609060101010101" pitchFamily="49" charset="-122"/>
              </a:rPr>
              <a:t>现在我们模仿曹冲“以梨换苹果”再称一次梨和苹果</a:t>
            </a:r>
            <a:r>
              <a:rPr lang="en-US" altLang="zh-CN" sz="2400">
                <a:solidFill>
                  <a:prstClr val="black"/>
                </a:solidFill>
                <a:latin typeface="黑体" panose="02010609060101010101" pitchFamily="49" charset="-122"/>
                <a:ea typeface="黑体" panose="02010609060101010101" pitchFamily="49" charset="-122"/>
              </a:rPr>
              <a:t>:</a:t>
            </a:r>
          </a:p>
        </p:txBody>
      </p:sp>
      <p:sp>
        <p:nvSpPr>
          <p:cNvPr id="5143" name="文本框 5142"/>
          <p:cNvSpPr txBox="1">
            <a:spLocks noChangeArrowheads="1"/>
          </p:cNvSpPr>
          <p:nvPr/>
        </p:nvSpPr>
        <p:spPr bwMode="auto">
          <a:xfrm>
            <a:off x="3563938" y="5157788"/>
            <a:ext cx="1871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prstClr val="black"/>
                </a:solidFill>
              </a:rPr>
              <a:t>用</a:t>
            </a:r>
            <a:r>
              <a:rPr lang="en-US" altLang="zh-CN">
                <a:solidFill>
                  <a:prstClr val="black"/>
                </a:solidFill>
              </a:rPr>
              <a:t>x+10</a:t>
            </a:r>
            <a:r>
              <a:rPr lang="zh-CN" altLang="en-US">
                <a:solidFill>
                  <a:prstClr val="black"/>
                </a:solidFill>
              </a:rPr>
              <a:t>代替</a:t>
            </a:r>
            <a:r>
              <a:rPr lang="en-US" altLang="zh-CN">
                <a:solidFill>
                  <a:prstClr val="black"/>
                </a:solidFill>
              </a:rPr>
              <a:t>y</a:t>
            </a:r>
          </a:p>
        </p:txBody>
      </p:sp>
      <p:sp>
        <p:nvSpPr>
          <p:cNvPr id="5144" name="直接连接符 5143"/>
          <p:cNvSpPr>
            <a:spLocks noChangeShapeType="1"/>
          </p:cNvSpPr>
          <p:nvPr/>
        </p:nvSpPr>
        <p:spPr bwMode="auto">
          <a:xfrm>
            <a:off x="3276600" y="5516563"/>
            <a:ext cx="2303463"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45" name="文本框 5144"/>
          <p:cNvSpPr txBox="1">
            <a:spLocks noChangeArrowheads="1"/>
          </p:cNvSpPr>
          <p:nvPr/>
        </p:nvSpPr>
        <p:spPr bwMode="auto">
          <a:xfrm>
            <a:off x="5651500" y="5300663"/>
            <a:ext cx="216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rPr>
              <a:t>X</a:t>
            </a:r>
            <a:r>
              <a:rPr lang="en-US" altLang="zh-CN" sz="2000">
                <a:solidFill>
                  <a:prstClr val="black"/>
                </a:solidFill>
              </a:rPr>
              <a:t> + </a:t>
            </a:r>
            <a:r>
              <a:rPr lang="en-US" altLang="zh-CN" sz="2000" b="1">
                <a:solidFill>
                  <a:srgbClr val="008000"/>
                </a:solidFill>
              </a:rPr>
              <a:t>(x+10)</a:t>
            </a:r>
            <a:r>
              <a:rPr lang="en-US" altLang="zh-CN" sz="2000">
                <a:solidFill>
                  <a:prstClr val="black"/>
                </a:solidFill>
              </a:rPr>
              <a:t> = 200</a:t>
            </a:r>
          </a:p>
        </p:txBody>
      </p:sp>
      <p:sp>
        <p:nvSpPr>
          <p:cNvPr id="5146" name="文本框 5145"/>
          <p:cNvSpPr txBox="1">
            <a:spLocks noChangeArrowheads="1"/>
          </p:cNvSpPr>
          <p:nvPr/>
        </p:nvSpPr>
        <p:spPr bwMode="auto">
          <a:xfrm>
            <a:off x="1476375" y="5949950"/>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zh-CN" altLang="en-US" sz="2400" b="1">
                <a:solidFill>
                  <a:prstClr val="black"/>
                </a:solidFill>
              </a:rPr>
              <a:t>二元 </a:t>
            </a:r>
            <a:r>
              <a:rPr lang="zh-CN" altLang="en-US" sz="2400">
                <a:solidFill>
                  <a:prstClr val="black"/>
                </a:solidFill>
              </a:rPr>
              <a:t> </a:t>
            </a:r>
            <a:r>
              <a:rPr lang="en-US" altLang="zh-CN" sz="2400">
                <a:solidFill>
                  <a:prstClr val="black"/>
                </a:solidFill>
              </a:rPr>
              <a:t>)</a:t>
            </a:r>
          </a:p>
        </p:txBody>
      </p:sp>
      <p:sp>
        <p:nvSpPr>
          <p:cNvPr id="5147" name="文本框 5146"/>
          <p:cNvSpPr txBox="1">
            <a:spLocks noChangeArrowheads="1"/>
          </p:cNvSpPr>
          <p:nvPr/>
        </p:nvSpPr>
        <p:spPr bwMode="auto">
          <a:xfrm>
            <a:off x="5867400" y="5957888"/>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zh-CN" altLang="en-US" sz="2400" b="1">
                <a:solidFill>
                  <a:prstClr val="black"/>
                </a:solidFill>
              </a:rPr>
              <a:t>一元 </a:t>
            </a:r>
            <a:r>
              <a:rPr lang="zh-CN" altLang="en-US" sz="2400">
                <a:solidFill>
                  <a:prstClr val="black"/>
                </a:solidFill>
              </a:rPr>
              <a:t> </a:t>
            </a:r>
            <a:r>
              <a:rPr lang="en-US" altLang="zh-CN" sz="2400">
                <a:solidFill>
                  <a:prstClr val="black"/>
                </a:solidFill>
              </a:rPr>
              <a:t>)</a:t>
            </a:r>
          </a:p>
        </p:txBody>
      </p:sp>
      <p:sp>
        <p:nvSpPr>
          <p:cNvPr id="5148" name="文本框 5147"/>
          <p:cNvSpPr txBox="1">
            <a:spLocks noChangeArrowheads="1"/>
          </p:cNvSpPr>
          <p:nvPr/>
        </p:nvSpPr>
        <p:spPr bwMode="auto">
          <a:xfrm>
            <a:off x="3708400" y="5734050"/>
            <a:ext cx="93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zh-CN" altLang="en-US" sz="2400" b="1">
                <a:solidFill>
                  <a:prstClr val="black"/>
                </a:solidFill>
              </a:rPr>
              <a:t>消元 </a:t>
            </a:r>
            <a:endParaRPr lang="zh-CN" altLang="en-US" sz="2400">
              <a:solidFill>
                <a:prstClr val="black"/>
              </a:solidFill>
            </a:endParaRPr>
          </a:p>
        </p:txBody>
      </p:sp>
      <p:sp>
        <p:nvSpPr>
          <p:cNvPr id="5149" name="直接连接符 5148"/>
          <p:cNvSpPr>
            <a:spLocks noChangeShapeType="1"/>
          </p:cNvSpPr>
          <p:nvPr/>
        </p:nvSpPr>
        <p:spPr bwMode="auto">
          <a:xfrm>
            <a:off x="3132138" y="6229350"/>
            <a:ext cx="2592387"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50" name="文本框 5149"/>
          <p:cNvSpPr txBox="1">
            <a:spLocks noChangeArrowheads="1"/>
          </p:cNvSpPr>
          <p:nvPr/>
        </p:nvSpPr>
        <p:spPr bwMode="auto">
          <a:xfrm>
            <a:off x="3563938" y="3860800"/>
            <a:ext cx="15128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srgbClr val="008000"/>
                </a:solidFill>
              </a:rPr>
              <a:t>以梨换苹果</a:t>
            </a:r>
          </a:p>
        </p:txBody>
      </p:sp>
      <p:sp>
        <p:nvSpPr>
          <p:cNvPr id="5151" name="右箭头 5150"/>
          <p:cNvSpPr>
            <a:spLocks noChangeArrowheads="1"/>
          </p:cNvSpPr>
          <p:nvPr/>
        </p:nvSpPr>
        <p:spPr bwMode="auto">
          <a:xfrm>
            <a:off x="3492500" y="4221163"/>
            <a:ext cx="1800225" cy="287337"/>
          </a:xfrm>
          <a:prstGeom prst="rightArrow">
            <a:avLst>
              <a:gd name="adj1" fmla="val 53676"/>
              <a:gd name="adj2" fmla="val 129800"/>
            </a:avLst>
          </a:prstGeom>
          <a:solidFill>
            <a:srgbClr val="FF0000"/>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5152" name="圆角矩形 5151"/>
          <p:cNvSpPr>
            <a:spLocks noChangeArrowheads="1"/>
          </p:cNvSpPr>
          <p:nvPr/>
        </p:nvSpPr>
        <p:spPr bwMode="auto">
          <a:xfrm>
            <a:off x="1212850" y="3716338"/>
            <a:ext cx="358775" cy="431800"/>
          </a:xfrm>
          <a:prstGeom prst="roundRect">
            <a:avLst>
              <a:gd name="adj" fmla="val 16667"/>
            </a:avLst>
          </a:prstGeom>
          <a:solidFill>
            <a:srgbClr val="FFFF00">
              <a:alpha val="12000"/>
            </a:srgbClr>
          </a:solidFill>
          <a:ln w="31750" cap="rnd">
            <a:solidFill>
              <a:srgbClr val="0000FF"/>
            </a:solidFill>
            <a:prstDash val="sysDot"/>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5153" name="任意多边形 5152"/>
          <p:cNvSpPr>
            <a:spLocks noChangeArrowheads="1"/>
          </p:cNvSpPr>
          <p:nvPr/>
        </p:nvSpPr>
        <p:spPr bwMode="auto">
          <a:xfrm>
            <a:off x="838200" y="2603500"/>
            <a:ext cx="508000" cy="1104900"/>
          </a:xfrm>
          <a:custGeom>
            <a:avLst/>
            <a:gdLst>
              <a:gd name="T0" fmla="*/ 240 w 320"/>
              <a:gd name="T1" fmla="*/ 696 h 696"/>
              <a:gd name="T2" fmla="*/ 120 w 320"/>
              <a:gd name="T3" fmla="*/ 640 h 696"/>
              <a:gd name="T4" fmla="*/ 64 w 320"/>
              <a:gd name="T5" fmla="*/ 576 h 696"/>
              <a:gd name="T6" fmla="*/ 0 w 320"/>
              <a:gd name="T7" fmla="*/ 384 h 696"/>
              <a:gd name="T8" fmla="*/ 56 w 320"/>
              <a:gd name="T9" fmla="*/ 200 h 696"/>
              <a:gd name="T10" fmla="*/ 104 w 320"/>
              <a:gd name="T11" fmla="*/ 136 h 696"/>
              <a:gd name="T12" fmla="*/ 216 w 320"/>
              <a:gd name="T13" fmla="*/ 48 h 696"/>
              <a:gd name="T14" fmla="*/ 320 w 320"/>
              <a:gd name="T15" fmla="*/ 0 h 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696">
                <a:moveTo>
                  <a:pt x="240" y="696"/>
                </a:moveTo>
                <a:cubicBezTo>
                  <a:pt x="191" y="680"/>
                  <a:pt x="165" y="655"/>
                  <a:pt x="120" y="640"/>
                </a:cubicBezTo>
                <a:cubicBezTo>
                  <a:pt x="83" y="584"/>
                  <a:pt x="104" y="603"/>
                  <a:pt x="64" y="576"/>
                </a:cubicBezTo>
                <a:cubicBezTo>
                  <a:pt x="42" y="510"/>
                  <a:pt x="12" y="453"/>
                  <a:pt x="0" y="384"/>
                </a:cubicBezTo>
                <a:cubicBezTo>
                  <a:pt x="5" y="324"/>
                  <a:pt x="0" y="237"/>
                  <a:pt x="56" y="200"/>
                </a:cubicBezTo>
                <a:cubicBezTo>
                  <a:pt x="67" y="168"/>
                  <a:pt x="76" y="155"/>
                  <a:pt x="104" y="136"/>
                </a:cubicBezTo>
                <a:cubicBezTo>
                  <a:pt x="132" y="94"/>
                  <a:pt x="173" y="72"/>
                  <a:pt x="216" y="48"/>
                </a:cubicBezTo>
                <a:cubicBezTo>
                  <a:pt x="252" y="28"/>
                  <a:pt x="275" y="0"/>
                  <a:pt x="320" y="0"/>
                </a:cubicBezTo>
              </a:path>
            </a:pathLst>
          </a:custGeom>
          <a:noFill/>
          <a:ln w="44450">
            <a:solidFill>
              <a:srgbClr val="FF0000"/>
            </a:solidFill>
            <a:prstDash val="sysDot"/>
            <a:round/>
            <a:tailEnd type="stealth"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5154" name="任意多边形 5153"/>
          <p:cNvSpPr>
            <a:spLocks noChangeArrowheads="1"/>
          </p:cNvSpPr>
          <p:nvPr/>
        </p:nvSpPr>
        <p:spPr bwMode="auto">
          <a:xfrm>
            <a:off x="3098800" y="2717800"/>
            <a:ext cx="2565400" cy="787400"/>
          </a:xfrm>
          <a:custGeom>
            <a:avLst/>
            <a:gdLst>
              <a:gd name="T0" fmla="*/ 0 w 1672"/>
              <a:gd name="T1" fmla="*/ 40 h 496"/>
              <a:gd name="T2" fmla="*/ 440 w 1672"/>
              <a:gd name="T3" fmla="*/ 0 h 496"/>
              <a:gd name="T4" fmla="*/ 792 w 1672"/>
              <a:gd name="T5" fmla="*/ 16 h 496"/>
              <a:gd name="T6" fmla="*/ 960 w 1672"/>
              <a:gd name="T7" fmla="*/ 64 h 496"/>
              <a:gd name="T8" fmla="*/ 1064 w 1672"/>
              <a:gd name="T9" fmla="*/ 112 h 496"/>
              <a:gd name="T10" fmla="*/ 1112 w 1672"/>
              <a:gd name="T11" fmla="*/ 128 h 496"/>
              <a:gd name="T12" fmla="*/ 1136 w 1672"/>
              <a:gd name="T13" fmla="*/ 144 h 496"/>
              <a:gd name="T14" fmla="*/ 1224 w 1672"/>
              <a:gd name="T15" fmla="*/ 168 h 496"/>
              <a:gd name="T16" fmla="*/ 1320 w 1672"/>
              <a:gd name="T17" fmla="*/ 216 h 496"/>
              <a:gd name="T18" fmla="*/ 1368 w 1672"/>
              <a:gd name="T19" fmla="*/ 232 h 496"/>
              <a:gd name="T20" fmla="*/ 1464 w 1672"/>
              <a:gd name="T21" fmla="*/ 288 h 496"/>
              <a:gd name="T22" fmla="*/ 1480 w 1672"/>
              <a:gd name="T23" fmla="*/ 312 h 496"/>
              <a:gd name="T24" fmla="*/ 1504 w 1672"/>
              <a:gd name="T25" fmla="*/ 320 h 496"/>
              <a:gd name="T26" fmla="*/ 1536 w 1672"/>
              <a:gd name="T27" fmla="*/ 352 h 496"/>
              <a:gd name="T28" fmla="*/ 1616 w 1672"/>
              <a:gd name="T29" fmla="*/ 432 h 496"/>
              <a:gd name="T30" fmla="*/ 1648 w 1672"/>
              <a:gd name="T31" fmla="*/ 480 h 496"/>
              <a:gd name="T32" fmla="*/ 1672 w 1672"/>
              <a:gd name="T33" fmla="*/ 496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2" h="496">
                <a:moveTo>
                  <a:pt x="0" y="40"/>
                </a:moveTo>
                <a:cubicBezTo>
                  <a:pt x="147" y="25"/>
                  <a:pt x="293" y="13"/>
                  <a:pt x="440" y="0"/>
                </a:cubicBezTo>
                <a:cubicBezTo>
                  <a:pt x="481" y="2"/>
                  <a:pt x="733" y="11"/>
                  <a:pt x="792" y="16"/>
                </a:cubicBezTo>
                <a:cubicBezTo>
                  <a:pt x="848" y="21"/>
                  <a:pt x="905" y="50"/>
                  <a:pt x="960" y="64"/>
                </a:cubicBezTo>
                <a:cubicBezTo>
                  <a:pt x="991" y="85"/>
                  <a:pt x="1029" y="98"/>
                  <a:pt x="1064" y="112"/>
                </a:cubicBezTo>
                <a:cubicBezTo>
                  <a:pt x="1080" y="118"/>
                  <a:pt x="1098" y="119"/>
                  <a:pt x="1112" y="128"/>
                </a:cubicBezTo>
                <a:cubicBezTo>
                  <a:pt x="1120" y="133"/>
                  <a:pt x="1127" y="141"/>
                  <a:pt x="1136" y="144"/>
                </a:cubicBezTo>
                <a:cubicBezTo>
                  <a:pt x="1165" y="154"/>
                  <a:pt x="1197" y="154"/>
                  <a:pt x="1224" y="168"/>
                </a:cubicBezTo>
                <a:cubicBezTo>
                  <a:pt x="1256" y="184"/>
                  <a:pt x="1288" y="202"/>
                  <a:pt x="1320" y="216"/>
                </a:cubicBezTo>
                <a:cubicBezTo>
                  <a:pt x="1335" y="223"/>
                  <a:pt x="1354" y="223"/>
                  <a:pt x="1368" y="232"/>
                </a:cubicBezTo>
                <a:cubicBezTo>
                  <a:pt x="1401" y="254"/>
                  <a:pt x="1427" y="276"/>
                  <a:pt x="1464" y="288"/>
                </a:cubicBezTo>
                <a:cubicBezTo>
                  <a:pt x="1469" y="296"/>
                  <a:pt x="1472" y="306"/>
                  <a:pt x="1480" y="312"/>
                </a:cubicBezTo>
                <a:cubicBezTo>
                  <a:pt x="1487" y="317"/>
                  <a:pt x="1498" y="314"/>
                  <a:pt x="1504" y="320"/>
                </a:cubicBezTo>
                <a:cubicBezTo>
                  <a:pt x="1547" y="363"/>
                  <a:pt x="1472" y="331"/>
                  <a:pt x="1536" y="352"/>
                </a:cubicBezTo>
                <a:cubicBezTo>
                  <a:pt x="1553" y="378"/>
                  <a:pt x="1590" y="415"/>
                  <a:pt x="1616" y="432"/>
                </a:cubicBezTo>
                <a:cubicBezTo>
                  <a:pt x="1627" y="448"/>
                  <a:pt x="1637" y="464"/>
                  <a:pt x="1648" y="480"/>
                </a:cubicBezTo>
                <a:cubicBezTo>
                  <a:pt x="1653" y="488"/>
                  <a:pt x="1672" y="496"/>
                  <a:pt x="1672" y="496"/>
                </a:cubicBezTo>
              </a:path>
            </a:pathLst>
          </a:custGeom>
          <a:noFill/>
          <a:ln w="44450">
            <a:solidFill>
              <a:srgbClr val="FF0000"/>
            </a:solidFill>
            <a:prstDash val="sysDot"/>
            <a:round/>
            <a:tailEnd type="stealth" w="med" len="me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5155" name="圆角矩形 5154"/>
          <p:cNvSpPr>
            <a:spLocks noChangeArrowheads="1"/>
          </p:cNvSpPr>
          <p:nvPr/>
        </p:nvSpPr>
        <p:spPr bwMode="auto">
          <a:xfrm>
            <a:off x="5651500" y="3500438"/>
            <a:ext cx="360363" cy="433387"/>
          </a:xfrm>
          <a:prstGeom prst="roundRect">
            <a:avLst>
              <a:gd name="adj" fmla="val 16667"/>
            </a:avLst>
          </a:prstGeom>
          <a:solidFill>
            <a:srgbClr val="FFFF00">
              <a:alpha val="17999"/>
            </a:srgbClr>
          </a:solidFill>
          <a:ln w="25400">
            <a:solidFill>
              <a:srgbClr val="0000FF"/>
            </a:solidFill>
            <a:prstDash val="sysDot"/>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Tree>
    <p:extLst>
      <p:ext uri="{BB962C8B-B14F-4D97-AF65-F5344CB8AC3E}">
        <p14:creationId xmlns:p14="http://schemas.microsoft.com/office/powerpoint/2010/main" val="63998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5139"/>
                                        </p:tgtEl>
                                        <p:attrNameLst>
                                          <p:attrName>style.visibility</p:attrName>
                                        </p:attrNameLst>
                                      </p:cBhvr>
                                      <p:to>
                                        <p:strVal val="visible"/>
                                      </p:to>
                                    </p:set>
                                    <p:anim calcmode="lin" valueType="num">
                                      <p:cBhvr additive="base">
                                        <p:cTn id="7" dur="1000" fill="hold"/>
                                        <p:tgtEl>
                                          <p:spTgt spid="5139"/>
                                        </p:tgtEl>
                                        <p:attrNameLst>
                                          <p:attrName>ppt_x</p:attrName>
                                        </p:attrNameLst>
                                      </p:cBhvr>
                                      <p:tavLst>
                                        <p:tav tm="0">
                                          <p:val>
                                            <p:strVal val="1+#ppt_w/2"/>
                                          </p:val>
                                        </p:tav>
                                        <p:tav tm="100000">
                                          <p:val>
                                            <p:strVal val="#ppt_x"/>
                                          </p:val>
                                        </p:tav>
                                      </p:tavLst>
                                    </p:anim>
                                    <p:anim calcmode="lin" valueType="num">
                                      <p:cBhvr additive="base">
                                        <p:cTn id="8" dur="1000" fill="hold"/>
                                        <p:tgtEl>
                                          <p:spTgt spid="513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51" presetClass="entr" presetSubtype="0" fill="hold" grpId="0" nodeType="clickEffect">
                                  <p:stCondLst>
                                    <p:cond delay="0"/>
                                  </p:stCondLst>
                                  <p:childTnLst>
                                    <p:set>
                                      <p:cBhvr>
                                        <p:cTn id="12" dur="1" fill="hold">
                                          <p:stCondLst>
                                            <p:cond delay="0"/>
                                          </p:stCondLst>
                                        </p:cTn>
                                        <p:tgtEl>
                                          <p:spTgt spid="5140"/>
                                        </p:tgtEl>
                                        <p:attrNameLst>
                                          <p:attrName>style.visibility</p:attrName>
                                        </p:attrNameLst>
                                      </p:cBhvr>
                                      <p:to>
                                        <p:strVal val="visible"/>
                                      </p:to>
                                    </p:set>
                                    <p:animEffect transition="in" filter="fade">
                                      <p:cBhvr>
                                        <p:cTn id="13" dur="1155" decel="100000"/>
                                        <p:tgtEl>
                                          <p:spTgt spid="5140"/>
                                        </p:tgtEl>
                                      </p:cBhvr>
                                    </p:animEffect>
                                    <p:animScale>
                                      <p:cBhvr>
                                        <p:cTn id="14" dur="1155" decel="100000"/>
                                        <p:tgtEl>
                                          <p:spTgt spid="5140"/>
                                        </p:tgtEl>
                                      </p:cBhvr>
                                      <p:from x="10000" y="10000"/>
                                      <p:to x="200000" y="450000"/>
                                    </p:animScale>
                                    <p:animScale>
                                      <p:cBhvr>
                                        <p:cTn id="15" dur="1845" accel="100000" fill="hold">
                                          <p:stCondLst>
                                            <p:cond delay="1155"/>
                                          </p:stCondLst>
                                        </p:cTn>
                                        <p:tgtEl>
                                          <p:spTgt spid="5140"/>
                                        </p:tgtEl>
                                      </p:cBhvr>
                                      <p:from x="200000" y="450000"/>
                                      <p:to x="100000" y="100000"/>
                                    </p:animScale>
                                    <p:set>
                                      <p:cBhvr>
                                        <p:cTn id="16" dur="1155" fill="hold"/>
                                        <p:tgtEl>
                                          <p:spTgt spid="5140"/>
                                        </p:tgtEl>
                                        <p:attrNameLst>
                                          <p:attrName>ppt_x</p:attrName>
                                        </p:attrNameLst>
                                      </p:cBhvr>
                                      <p:to>
                                        <p:strVal val="(0.5)"/>
                                      </p:to>
                                    </p:set>
                                    <p:anim from="(0.5)" to="(#ppt_x)" calcmode="lin" valueType="num">
                                      <p:cBhvr>
                                        <p:cTn id="17" dur="1845" accel="100000" fill="hold">
                                          <p:stCondLst>
                                            <p:cond delay="1155"/>
                                          </p:stCondLst>
                                        </p:cTn>
                                        <p:tgtEl>
                                          <p:spTgt spid="5140"/>
                                        </p:tgtEl>
                                        <p:attrNameLst>
                                          <p:attrName>ppt_x</p:attrName>
                                        </p:attrNameLst>
                                      </p:cBhvr>
                                    </p:anim>
                                    <p:set>
                                      <p:cBhvr>
                                        <p:cTn id="18" dur="1155" fill="hold"/>
                                        <p:tgtEl>
                                          <p:spTgt spid="5140"/>
                                        </p:tgtEl>
                                        <p:attrNameLst>
                                          <p:attrName>ppt_y</p:attrName>
                                        </p:attrNameLst>
                                      </p:cBhvr>
                                      <p:to>
                                        <p:strVal val="(#ppt_y+0.4)"/>
                                      </p:to>
                                    </p:set>
                                    <p:anim from="(#ppt_y+0.4)" to="(#ppt_y)" calcmode="lin" valueType="num">
                                      <p:cBhvr>
                                        <p:cTn id="19" dur="1845" accel="100000" fill="hold">
                                          <p:stCondLst>
                                            <p:cond delay="1155"/>
                                          </p:stCondLst>
                                        </p:cTn>
                                        <p:tgtEl>
                                          <p:spTgt spid="5140"/>
                                        </p:tgtEl>
                                        <p:attrNameLst>
                                          <p:attrName>ppt_y</p:attrName>
                                        </p:attrNameLst>
                                      </p:cBhvr>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5141"/>
                                        </p:tgtEl>
                                        <p:attrNameLst>
                                          <p:attrName>style.visibility</p:attrName>
                                        </p:attrNameLst>
                                      </p:cBhvr>
                                      <p:to>
                                        <p:strVal val="visible"/>
                                      </p:to>
                                    </p:set>
                                    <p:anim calcmode="lin" valueType="num">
                                      <p:cBhvr additive="base">
                                        <p:cTn id="24" dur="1000" fill="hold"/>
                                        <p:tgtEl>
                                          <p:spTgt spid="5141"/>
                                        </p:tgtEl>
                                        <p:attrNameLst>
                                          <p:attrName>ppt_x</p:attrName>
                                        </p:attrNameLst>
                                      </p:cBhvr>
                                      <p:tavLst>
                                        <p:tav tm="0">
                                          <p:val>
                                            <p:strVal val="1+#ppt_w/2"/>
                                          </p:val>
                                        </p:tav>
                                        <p:tav tm="100000">
                                          <p:val>
                                            <p:strVal val="#ppt_x"/>
                                          </p:val>
                                        </p:tav>
                                      </p:tavLst>
                                    </p:anim>
                                    <p:anim calcmode="lin" valueType="num">
                                      <p:cBhvr additive="base">
                                        <p:cTn id="25" dur="1000" fill="hold"/>
                                        <p:tgtEl>
                                          <p:spTgt spid="514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type.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142"/>
                                        </p:tgtEl>
                                        <p:attrNameLst>
                                          <p:attrName>style.visibility</p:attrName>
                                        </p:attrNameLst>
                                      </p:cBhvr>
                                      <p:to>
                                        <p:strVal val="visible"/>
                                      </p:to>
                                    </p:set>
                                    <p:anim calcmode="lin" valueType="num">
                                      <p:cBhvr additive="base">
                                        <p:cTn id="30" dur="500" fill="hold"/>
                                        <p:tgtEl>
                                          <p:spTgt spid="5142"/>
                                        </p:tgtEl>
                                        <p:attrNameLst>
                                          <p:attrName>ppt_x</p:attrName>
                                        </p:attrNameLst>
                                      </p:cBhvr>
                                      <p:tavLst>
                                        <p:tav tm="0">
                                          <p:val>
                                            <p:strVal val="#ppt_x"/>
                                          </p:val>
                                        </p:tav>
                                        <p:tav tm="100000">
                                          <p:val>
                                            <p:strVal val="#ppt_x"/>
                                          </p:val>
                                        </p:tav>
                                      </p:tavLst>
                                    </p:anim>
                                    <p:anim calcmode="lin" valueType="num">
                                      <p:cBhvr additive="base">
                                        <p:cTn id="31" dur="500" fill="hold"/>
                                        <p:tgtEl>
                                          <p:spTgt spid="514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type.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12" fill="hold" nodeType="clickEffect">
                                  <p:stCondLst>
                                    <p:cond delay="0"/>
                                  </p:stCondLst>
                                  <p:childTnLst>
                                    <p:set>
                                      <p:cBhvr>
                                        <p:cTn id="35" dur="1" fill="hold">
                                          <p:stCondLst>
                                            <p:cond delay="0"/>
                                          </p:stCondLst>
                                        </p:cTn>
                                        <p:tgtEl>
                                          <p:spTgt spid="5125"/>
                                        </p:tgtEl>
                                        <p:attrNameLst>
                                          <p:attrName>style.visibility</p:attrName>
                                        </p:attrNameLst>
                                      </p:cBhvr>
                                      <p:to>
                                        <p:strVal val="visible"/>
                                      </p:to>
                                    </p:set>
                                    <p:anim calcmode="lin" valueType="num">
                                      <p:cBhvr additive="base">
                                        <p:cTn id="36" dur="500" fill="hold"/>
                                        <p:tgtEl>
                                          <p:spTgt spid="5125"/>
                                        </p:tgtEl>
                                        <p:attrNameLst>
                                          <p:attrName>ppt_x</p:attrName>
                                        </p:attrNameLst>
                                      </p:cBhvr>
                                      <p:tavLst>
                                        <p:tav tm="0">
                                          <p:val>
                                            <p:strVal val="0-#ppt_w/2"/>
                                          </p:val>
                                        </p:tav>
                                        <p:tav tm="100000">
                                          <p:val>
                                            <p:strVal val="#ppt_x"/>
                                          </p:val>
                                        </p:tav>
                                      </p:tavLst>
                                    </p:anim>
                                    <p:anim calcmode="lin" valueType="num">
                                      <p:cBhvr additive="base">
                                        <p:cTn id="37" dur="500" fill="hold"/>
                                        <p:tgtEl>
                                          <p:spTgt spid="512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type.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9" fill="hold" nodeType="clickEffect">
                                  <p:stCondLst>
                                    <p:cond delay="0"/>
                                  </p:stCondLst>
                                  <p:childTnLst>
                                    <p:set>
                                      <p:cBhvr>
                                        <p:cTn id="41" dur="1" fill="hold">
                                          <p:stCondLst>
                                            <p:cond delay="0"/>
                                          </p:stCondLst>
                                        </p:cTn>
                                        <p:tgtEl>
                                          <p:spTgt spid="5124"/>
                                        </p:tgtEl>
                                        <p:attrNameLst>
                                          <p:attrName>style.visibility</p:attrName>
                                        </p:attrNameLst>
                                      </p:cBhvr>
                                      <p:to>
                                        <p:strVal val="visible"/>
                                      </p:to>
                                    </p:set>
                                    <p:anim calcmode="lin" valueType="num">
                                      <p:cBhvr additive="base">
                                        <p:cTn id="42" dur="500" fill="hold"/>
                                        <p:tgtEl>
                                          <p:spTgt spid="5124"/>
                                        </p:tgtEl>
                                        <p:attrNameLst>
                                          <p:attrName>ppt_x</p:attrName>
                                        </p:attrNameLst>
                                      </p:cBhvr>
                                      <p:tavLst>
                                        <p:tav tm="0">
                                          <p:val>
                                            <p:strVal val="0-#ppt_w/2"/>
                                          </p:val>
                                        </p:tav>
                                        <p:tav tm="100000">
                                          <p:val>
                                            <p:strVal val="#ppt_x"/>
                                          </p:val>
                                        </p:tav>
                                      </p:tavLst>
                                    </p:anim>
                                    <p:anim calcmode="lin" valueType="num">
                                      <p:cBhvr additive="base">
                                        <p:cTn id="43" dur="500" fill="hold"/>
                                        <p:tgtEl>
                                          <p:spTgt spid="512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type.wav"/>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9" fill="hold" grpId="0" nodeType="clickEffect">
                                  <p:stCondLst>
                                    <p:cond delay="0"/>
                                  </p:stCondLst>
                                  <p:childTnLst>
                                    <p:set>
                                      <p:cBhvr>
                                        <p:cTn id="47" dur="1" fill="hold">
                                          <p:stCondLst>
                                            <p:cond delay="0"/>
                                          </p:stCondLst>
                                        </p:cTn>
                                        <p:tgtEl>
                                          <p:spTgt spid="5150"/>
                                        </p:tgtEl>
                                        <p:attrNameLst>
                                          <p:attrName>style.visibility</p:attrName>
                                        </p:attrNameLst>
                                      </p:cBhvr>
                                      <p:to>
                                        <p:strVal val="visible"/>
                                      </p:to>
                                    </p:set>
                                    <p:anim calcmode="lin" valueType="num">
                                      <p:cBhvr additive="base">
                                        <p:cTn id="48" dur="500" fill="hold"/>
                                        <p:tgtEl>
                                          <p:spTgt spid="5150"/>
                                        </p:tgtEl>
                                        <p:attrNameLst>
                                          <p:attrName>ppt_x</p:attrName>
                                        </p:attrNameLst>
                                      </p:cBhvr>
                                      <p:tavLst>
                                        <p:tav tm="0">
                                          <p:val>
                                            <p:strVal val="0-#ppt_w/2"/>
                                          </p:val>
                                        </p:tav>
                                        <p:tav tm="100000">
                                          <p:val>
                                            <p:strVal val="#ppt_x"/>
                                          </p:val>
                                        </p:tav>
                                      </p:tavLst>
                                    </p:anim>
                                    <p:anim calcmode="lin" valueType="num">
                                      <p:cBhvr additive="base">
                                        <p:cTn id="49" dur="500" fill="hold"/>
                                        <p:tgtEl>
                                          <p:spTgt spid="515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type.wav"/>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5152"/>
                                        </p:tgtEl>
                                        <p:attrNameLst>
                                          <p:attrName>style.visibility</p:attrName>
                                        </p:attrNameLst>
                                      </p:cBhvr>
                                      <p:to>
                                        <p:strVal val="visible"/>
                                      </p:to>
                                    </p:set>
                                    <p:animEffect transition="in" filter="wipe(down)">
                                      <p:cBhvr>
                                        <p:cTn id="54" dur="2000"/>
                                        <p:tgtEl>
                                          <p:spTgt spid="5152"/>
                                        </p:tgtEl>
                                      </p:cBhvr>
                                    </p:animEffect>
                                  </p:childTnLst>
                                  <p:subTnLst>
                                    <p:audio>
                                      <p:cMediaNode>
                                        <p:cTn display="0" masterRel="sameClick">
                                          <p:stCondLst>
                                            <p:cond evt="begin" delay="0">
                                              <p:tn val="52"/>
                                            </p:cond>
                                          </p:stCondLst>
                                          <p:endCondLst>
                                            <p:cond evt="onStopAudio" delay="0">
                                              <p:tgtEl>
                                                <p:sldTgt/>
                                              </p:tgtEl>
                                            </p:cond>
                                          </p:endCondLst>
                                        </p:cTn>
                                        <p:tgtEl>
                                          <p:sndTgt r:embed="rId3" name="laser.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5153"/>
                                        </p:tgtEl>
                                        <p:attrNameLst>
                                          <p:attrName>style.visibility</p:attrName>
                                        </p:attrNameLst>
                                      </p:cBhvr>
                                      <p:to>
                                        <p:strVal val="visible"/>
                                      </p:to>
                                    </p:set>
                                    <p:animEffect transition="in" filter="wipe(down)">
                                      <p:cBhvr>
                                        <p:cTn id="59" dur="500"/>
                                        <p:tgtEl>
                                          <p:spTgt spid="5153"/>
                                        </p:tgtEl>
                                      </p:cBhvr>
                                    </p:animEffect>
                                  </p:childTnLst>
                                  <p:subTnLst>
                                    <p:audio>
                                      <p:cMediaNode>
                                        <p:cTn display="0" masterRel="sameClick">
                                          <p:stCondLst>
                                            <p:cond evt="begin" delay="0">
                                              <p:tn val="57"/>
                                            </p:cond>
                                          </p:stCondLst>
                                          <p:endCondLst>
                                            <p:cond evt="onStopAudio" delay="0">
                                              <p:tgtEl>
                                                <p:sldTgt/>
                                              </p:tgtEl>
                                            </p:cond>
                                          </p:endCondLst>
                                        </p:cTn>
                                        <p:tgtEl>
                                          <p:sndTgt r:embed="rId3" name="laser.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5151"/>
                                        </p:tgtEl>
                                        <p:attrNameLst>
                                          <p:attrName>style.visibility</p:attrName>
                                        </p:attrNameLst>
                                      </p:cBhvr>
                                      <p:to>
                                        <p:strVal val="visible"/>
                                      </p:to>
                                    </p:set>
                                    <p:animEffect transition="in" filter="wipe(left)">
                                      <p:cBhvr>
                                        <p:cTn id="64" dur="500"/>
                                        <p:tgtEl>
                                          <p:spTgt spid="5151"/>
                                        </p:tgtEl>
                                      </p:cBhvr>
                                    </p:animEffect>
                                  </p:childTnLst>
                                  <p:subTnLst>
                                    <p:audio>
                                      <p:cMediaNode>
                                        <p:cTn display="0" masterRel="sameClick">
                                          <p:stCondLst>
                                            <p:cond evt="begin" delay="0">
                                              <p:tn val="62"/>
                                            </p:cond>
                                          </p:stCondLst>
                                          <p:endCondLst>
                                            <p:cond evt="onStopAudio" delay="0">
                                              <p:tgtEl>
                                                <p:sldTgt/>
                                              </p:tgtEl>
                                            </p:cond>
                                          </p:endCondLst>
                                        </p:cTn>
                                        <p:tgtEl>
                                          <p:sndTgt r:embed="rId3" name="laser.wav"/>
                                        </p:tgtEl>
                                      </p:cMediaNode>
                                    </p:audio>
                                  </p:sub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154"/>
                                        </p:tgtEl>
                                        <p:attrNameLst>
                                          <p:attrName>style.visibility</p:attrName>
                                        </p:attrNameLst>
                                      </p:cBhvr>
                                      <p:to>
                                        <p:strVal val="visible"/>
                                      </p:to>
                                    </p:set>
                                    <p:animEffect transition="in" filter="wipe(left)">
                                      <p:cBhvr>
                                        <p:cTn id="69" dur="500"/>
                                        <p:tgtEl>
                                          <p:spTgt spid="5154"/>
                                        </p:tgtEl>
                                      </p:cBhvr>
                                    </p:animEffect>
                                  </p:childTnLst>
                                  <p:subTnLst>
                                    <p:audio>
                                      <p:cMediaNode>
                                        <p:cTn display="0" masterRel="sameClick">
                                          <p:stCondLst>
                                            <p:cond evt="begin" delay="0">
                                              <p:tn val="67"/>
                                            </p:cond>
                                          </p:stCondLst>
                                          <p:endCondLst>
                                            <p:cond evt="onStopAudio" delay="0">
                                              <p:tgtEl>
                                                <p:sldTgt/>
                                              </p:tgtEl>
                                            </p:cond>
                                          </p:endCondLst>
                                        </p:cTn>
                                        <p:tgtEl>
                                          <p:sndTgt r:embed="rId3" name="laser.wav"/>
                                        </p:tgtEl>
                                      </p:cMediaNode>
                                    </p:audio>
                                  </p:sub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5155"/>
                                        </p:tgtEl>
                                        <p:attrNameLst>
                                          <p:attrName>style.visibility</p:attrName>
                                        </p:attrNameLst>
                                      </p:cBhvr>
                                      <p:to>
                                        <p:strVal val="visible"/>
                                      </p:to>
                                    </p:set>
                                    <p:animEffect transition="in" filter="wipe(left)">
                                      <p:cBhvr>
                                        <p:cTn id="73" dur="500"/>
                                        <p:tgtEl>
                                          <p:spTgt spid="515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5127"/>
                                        </p:tgtEl>
                                        <p:attrNameLst>
                                          <p:attrName>style.visibility</p:attrName>
                                        </p:attrNameLst>
                                      </p:cBhvr>
                                      <p:to>
                                        <p:strVal val="visible"/>
                                      </p:to>
                                    </p:set>
                                    <p:animEffect transition="in" filter="wipe(left)">
                                      <p:cBhvr>
                                        <p:cTn id="77" dur="500"/>
                                        <p:tgtEl>
                                          <p:spTgt spid="5127"/>
                                        </p:tgtEl>
                                      </p:cBhvr>
                                    </p:animEffect>
                                  </p:childTnLst>
                                  <p:subTnLst>
                                    <p:audio>
                                      <p:cMediaNode>
                                        <p:cTn display="0" masterRel="sameClick">
                                          <p:stCondLst>
                                            <p:cond evt="begin" delay="0">
                                              <p:tn val="75"/>
                                            </p:cond>
                                          </p:stCondLst>
                                          <p:endCondLst>
                                            <p:cond evt="onStopAudio" delay="0">
                                              <p:tgtEl>
                                                <p:sldTgt/>
                                              </p:tgtEl>
                                            </p:cond>
                                          </p:endCondLst>
                                        </p:cTn>
                                        <p:tgtEl>
                                          <p:sndTgt r:embed="rId4" name="chimes.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138"/>
                                        </p:tgtEl>
                                        <p:attrNameLst>
                                          <p:attrName>style.visibility</p:attrName>
                                        </p:attrNameLst>
                                      </p:cBhvr>
                                      <p:to>
                                        <p:strVal val="visible"/>
                                      </p:to>
                                    </p:set>
                                    <p:animEffect transition="in" filter="wipe(left)">
                                      <p:cBhvr>
                                        <p:cTn id="82" dur="500"/>
                                        <p:tgtEl>
                                          <p:spTgt spid="5138"/>
                                        </p:tgtEl>
                                      </p:cBhvr>
                                    </p:animEffect>
                                  </p:childTnLst>
                                  <p:subTnLst>
                                    <p:audio>
                                      <p:cMediaNode>
                                        <p:cTn display="0" masterRel="sameClick">
                                          <p:stCondLst>
                                            <p:cond evt="begin" delay="0">
                                              <p:tn val="80"/>
                                            </p:cond>
                                          </p:stCondLst>
                                          <p:endCondLst>
                                            <p:cond evt="onStopAudio" delay="0">
                                              <p:tgtEl>
                                                <p:sldTgt/>
                                              </p:tgtEl>
                                            </p:cond>
                                          </p:endCondLst>
                                        </p:cTn>
                                        <p:tgtEl>
                                          <p:sndTgt r:embed="rId2" name="type.wav"/>
                                        </p:tgtEl>
                                      </p:cMediaNode>
                                    </p:audio>
                                  </p:sub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122"/>
                                        </p:tgtEl>
                                        <p:attrNameLst>
                                          <p:attrName>style.visibility</p:attrName>
                                        </p:attrNameLst>
                                      </p:cBhvr>
                                      <p:to>
                                        <p:strVal val="visible"/>
                                      </p:to>
                                    </p:set>
                                    <p:animEffect transition="in" filter="wipe(left)">
                                      <p:cBhvr>
                                        <p:cTn id="87" dur="500"/>
                                        <p:tgtEl>
                                          <p:spTgt spid="5122"/>
                                        </p:tgtEl>
                                      </p:cBhvr>
                                    </p:animEffect>
                                  </p:childTnLst>
                                  <p:subTnLst>
                                    <p:audio>
                                      <p:cMediaNode>
                                        <p:cTn display="0" masterRel="sameClick">
                                          <p:stCondLst>
                                            <p:cond evt="begin" delay="0">
                                              <p:tn val="85"/>
                                            </p:cond>
                                          </p:stCondLst>
                                          <p:endCondLst>
                                            <p:cond evt="onStopAudio" delay="0">
                                              <p:tgtEl>
                                                <p:sldTgt/>
                                              </p:tgtEl>
                                            </p:cond>
                                          </p:endCondLst>
                                        </p:cTn>
                                        <p:tgtEl>
                                          <p:sndTgt r:embed="rId2" name="type.wav"/>
                                        </p:tgtEl>
                                      </p:cMediaNode>
                                    </p:audio>
                                  </p:sub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5123"/>
                                        </p:tgtEl>
                                        <p:attrNameLst>
                                          <p:attrName>style.visibility</p:attrName>
                                        </p:attrNameLst>
                                      </p:cBhvr>
                                      <p:to>
                                        <p:strVal val="visible"/>
                                      </p:to>
                                    </p:set>
                                    <p:animEffect transition="in" filter="wipe(up)">
                                      <p:cBhvr>
                                        <p:cTn id="92" dur="500"/>
                                        <p:tgtEl>
                                          <p:spTgt spid="5123"/>
                                        </p:tgtEl>
                                      </p:cBhvr>
                                    </p:animEffect>
                                  </p:childTnLst>
                                  <p:subTnLst>
                                    <p:audio>
                                      <p:cMediaNode>
                                        <p:cTn display="0" masterRel="sameClick">
                                          <p:stCondLst>
                                            <p:cond evt="begin" delay="0">
                                              <p:tn val="90"/>
                                            </p:cond>
                                          </p:stCondLst>
                                          <p:endCondLst>
                                            <p:cond evt="onStopAudio" delay="0">
                                              <p:tgtEl>
                                                <p:sldTgt/>
                                              </p:tgtEl>
                                            </p:cond>
                                          </p:endCondLst>
                                        </p:cTn>
                                        <p:tgtEl>
                                          <p:sndTgt r:embed="rId2" name="type.wav"/>
                                        </p:tgtEl>
                                      </p:cMediaNode>
                                    </p:audio>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75"/>
                                  </p:iterate>
                                  <p:childTnLst>
                                    <p:set>
                                      <p:cBhvr>
                                        <p:cTn id="96" dur="1" fill="hold">
                                          <p:stCondLst>
                                            <p:cond delay="74"/>
                                          </p:stCondLst>
                                        </p:cTn>
                                        <p:tgtEl>
                                          <p:spTgt spid="5143"/>
                                        </p:tgtEl>
                                        <p:attrNameLst>
                                          <p:attrName>style.visibility</p:attrName>
                                        </p:attrNameLst>
                                      </p:cBhvr>
                                      <p:to>
                                        <p:strVal val="visible"/>
                                      </p:to>
                                    </p:set>
                                  </p:childTnLst>
                                  <p:subTnLst>
                                    <p:audio>
                                      <p:cMediaNode>
                                        <p:cTn display="0" masterRel="sameClick">
                                          <p:stCondLst>
                                            <p:cond evt="begin" delay="0">
                                              <p:tn val="95"/>
                                            </p:cond>
                                          </p:stCondLst>
                                          <p:endCondLst>
                                            <p:cond evt="onStopAudio" delay="0">
                                              <p:tgtEl>
                                                <p:sldTgt/>
                                              </p:tgtEl>
                                            </p:cond>
                                          </p:endCondLst>
                                        </p:cTn>
                                        <p:tgtEl>
                                          <p:sndTgt r:embed="rId2" name="type.wav"/>
                                        </p:tgtEl>
                                      </p:cMediaNode>
                                    </p:audio>
                                  </p:sub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144"/>
                                        </p:tgtEl>
                                        <p:attrNameLst>
                                          <p:attrName>style.visibility</p:attrName>
                                        </p:attrNameLst>
                                      </p:cBhvr>
                                      <p:to>
                                        <p:strVal val="visible"/>
                                      </p:to>
                                    </p:set>
                                    <p:animEffect transition="in" filter="wipe(left)">
                                      <p:cBhvr>
                                        <p:cTn id="101" dur="500"/>
                                        <p:tgtEl>
                                          <p:spTgt spid="5144"/>
                                        </p:tgtEl>
                                      </p:cBhvr>
                                    </p:animEffect>
                                  </p:childTnLst>
                                  <p:subTnLst>
                                    <p:audio>
                                      <p:cMediaNode>
                                        <p:cTn display="0" masterRel="sameClick">
                                          <p:stCondLst>
                                            <p:cond evt="begin" delay="0">
                                              <p:tn val="99"/>
                                            </p:cond>
                                          </p:stCondLst>
                                          <p:endCondLst>
                                            <p:cond evt="onStopAudio" delay="0">
                                              <p:tgtEl>
                                                <p:sldTgt/>
                                              </p:tgtEl>
                                            </p:cond>
                                          </p:endCondLst>
                                        </p:cTn>
                                        <p:tgtEl>
                                          <p:sndTgt r:embed="rId3" name="laser.wav"/>
                                        </p:tgtEl>
                                      </p:cMediaNode>
                                    </p:audio>
                                  </p:sub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145"/>
                                        </p:tgtEl>
                                        <p:attrNameLst>
                                          <p:attrName>style.visibility</p:attrName>
                                        </p:attrNameLst>
                                      </p:cBhvr>
                                      <p:to>
                                        <p:strVal val="visible"/>
                                      </p:to>
                                    </p:set>
                                    <p:animEffect transition="in" filter="wipe(left)">
                                      <p:cBhvr>
                                        <p:cTn id="106" dur="500"/>
                                        <p:tgtEl>
                                          <p:spTgt spid="5145"/>
                                        </p:tgtEl>
                                      </p:cBhvr>
                                    </p:animEffect>
                                  </p:childTnLst>
                                  <p:subTnLst>
                                    <p:audio>
                                      <p:cMediaNode>
                                        <p:cTn display="0" masterRel="sameClick">
                                          <p:stCondLst>
                                            <p:cond evt="begin" delay="0">
                                              <p:tn val="104"/>
                                            </p:cond>
                                          </p:stCondLst>
                                          <p:endCondLst>
                                            <p:cond evt="onStopAudio" delay="0">
                                              <p:tgtEl>
                                                <p:sldTgt/>
                                              </p:tgtEl>
                                            </p:cond>
                                          </p:endCondLst>
                                        </p:cTn>
                                        <p:tgtEl>
                                          <p:sndTgt r:embed="rId2" name="type.wav"/>
                                        </p:tgtEl>
                                      </p:cMediaNode>
                                    </p:audio>
                                  </p:sub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5146"/>
                                        </p:tgtEl>
                                        <p:attrNameLst>
                                          <p:attrName>style.visibility</p:attrName>
                                        </p:attrNameLst>
                                      </p:cBhvr>
                                      <p:to>
                                        <p:strVal val="visible"/>
                                      </p:to>
                                    </p:set>
                                  </p:childTnLst>
                                  <p:subTnLst>
                                    <p:audio>
                                      <p:cMediaNode>
                                        <p:cTn display="0" masterRel="sameClick">
                                          <p:stCondLst>
                                            <p:cond evt="begin" delay="0">
                                              <p:tn val="109"/>
                                            </p:cond>
                                          </p:stCondLst>
                                          <p:endCondLst>
                                            <p:cond evt="onStopAudio" delay="0">
                                              <p:tgtEl>
                                                <p:sldTgt/>
                                              </p:tgtEl>
                                            </p:cond>
                                          </p:endCondLst>
                                        </p:cTn>
                                        <p:tgtEl>
                                          <p:sndTgt r:embed="rId2" name="type.wav"/>
                                        </p:tgtEl>
                                      </p:cMediaNode>
                                    </p:audio>
                                  </p:sub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5148"/>
                                        </p:tgtEl>
                                        <p:attrNameLst>
                                          <p:attrName>style.visibility</p:attrName>
                                        </p:attrNameLst>
                                      </p:cBhvr>
                                      <p:to>
                                        <p:strVal val="visible"/>
                                      </p:to>
                                    </p:set>
                                  </p:childTnLst>
                                  <p:subTnLst>
                                    <p:audio>
                                      <p:cMediaNode>
                                        <p:cTn display="0" masterRel="sameClick">
                                          <p:stCondLst>
                                            <p:cond evt="begin" delay="0">
                                              <p:tn val="113"/>
                                            </p:cond>
                                          </p:stCondLst>
                                          <p:endCondLst>
                                            <p:cond evt="onStopAudio" delay="0">
                                              <p:tgtEl>
                                                <p:sldTgt/>
                                              </p:tgtEl>
                                            </p:cond>
                                          </p:endCondLst>
                                        </p:cTn>
                                        <p:tgtEl>
                                          <p:sndTgt r:embed="rId2" name="type.wav"/>
                                        </p:tgtEl>
                                      </p:cMediaNode>
                                    </p:audio>
                                  </p:sub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149"/>
                                        </p:tgtEl>
                                        <p:attrNameLst>
                                          <p:attrName>style.visibility</p:attrName>
                                        </p:attrNameLst>
                                      </p:cBhvr>
                                      <p:to>
                                        <p:strVal val="visible"/>
                                      </p:to>
                                    </p:set>
                                    <p:animEffect transition="in" filter="wipe(left)">
                                      <p:cBhvr>
                                        <p:cTn id="119" dur="500"/>
                                        <p:tgtEl>
                                          <p:spTgt spid="5149"/>
                                        </p:tgtEl>
                                      </p:cBhvr>
                                    </p:animEffect>
                                  </p:childTnLst>
                                  <p:subTnLst>
                                    <p:audio>
                                      <p:cMediaNode>
                                        <p:cTn display="0" masterRel="sameClick">
                                          <p:stCondLst>
                                            <p:cond evt="begin" delay="0">
                                              <p:tn val="117"/>
                                            </p:cond>
                                          </p:stCondLst>
                                          <p:endCondLst>
                                            <p:cond evt="onStopAudio" delay="0">
                                              <p:tgtEl>
                                                <p:sldTgt/>
                                              </p:tgtEl>
                                            </p:cond>
                                          </p:endCondLst>
                                        </p:cTn>
                                        <p:tgtEl>
                                          <p:sndTgt r:embed="rId3" name="laser.wav"/>
                                        </p:tgtEl>
                                      </p:cMediaNode>
                                    </p:audio>
                                  </p:sub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499"/>
                                          </p:stCondLst>
                                        </p:cTn>
                                        <p:tgtEl>
                                          <p:spTgt spid="5147"/>
                                        </p:tgtEl>
                                        <p:attrNameLst>
                                          <p:attrName>style.visibility</p:attrName>
                                        </p:attrNameLst>
                                      </p:cBhvr>
                                      <p:to>
                                        <p:strVal val="visible"/>
                                      </p:to>
                                    </p:set>
                                  </p:childTnLst>
                                  <p:subTnLst>
                                    <p:audio>
                                      <p:cMediaNode>
                                        <p:cTn display="0" masterRel="sameClick">
                                          <p:stCondLst>
                                            <p:cond evt="begin" delay="0">
                                              <p:tn val="12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animBg="1"/>
      <p:bldP spid="5138" grpId="0" animBg="1"/>
      <p:bldP spid="5139" grpId="0"/>
      <p:bldP spid="5140" grpId="0"/>
      <p:bldP spid="5141" grpId="0"/>
      <p:bldP spid="5142" grpId="0"/>
      <p:bldP spid="5143" grpId="0"/>
      <p:bldP spid="5144" grpId="0" animBg="1"/>
      <p:bldP spid="5145" grpId="0"/>
      <p:bldP spid="5146" grpId="0"/>
      <p:bldP spid="5147" grpId="0"/>
      <p:bldP spid="5148" grpId="0"/>
      <p:bldP spid="5149" grpId="0" animBg="1"/>
      <p:bldP spid="515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6145"/>
          <p:cNvSpPr txBox="1">
            <a:spLocks noChangeArrowheads="1"/>
          </p:cNvSpPr>
          <p:nvPr/>
        </p:nvSpPr>
        <p:spPr bwMode="auto">
          <a:xfrm>
            <a:off x="1116013" y="4538663"/>
            <a:ext cx="3313112" cy="143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a:solidFill>
                  <a:prstClr val="black"/>
                </a:solidFill>
                <a:latin typeface="Times New Roman" panose="02020603050405020304" pitchFamily="18" charset="0"/>
              </a:rPr>
              <a:t>    </a:t>
            </a:r>
            <a:r>
              <a:rPr lang="zh-CN" altLang="en-US" sz="3200">
                <a:solidFill>
                  <a:prstClr val="black"/>
                </a:solidFill>
                <a:latin typeface="黑体" panose="02010609060101010101" pitchFamily="49" charset="-122"/>
                <a:ea typeface="黑体" panose="02010609060101010101" pitchFamily="49" charset="-122"/>
              </a:rPr>
              <a:t>即</a:t>
            </a:r>
            <a:r>
              <a:rPr lang="en-US" altLang="zh-CN" sz="3200">
                <a:solidFill>
                  <a:prstClr val="black"/>
                </a:solidFill>
                <a:latin typeface="黑体" panose="02010609060101010101" pitchFamily="49" charset="-122"/>
                <a:ea typeface="黑体" panose="02010609060101010101" pitchFamily="49" charset="-122"/>
              </a:rPr>
              <a:t>:</a:t>
            </a:r>
            <a:r>
              <a:rPr lang="zh-CN" altLang="en-US" sz="3200">
                <a:solidFill>
                  <a:prstClr val="black"/>
                </a:solidFill>
                <a:latin typeface="黑体" panose="02010609060101010101" pitchFamily="49" charset="-122"/>
                <a:ea typeface="黑体" panose="02010609060101010101" pitchFamily="49" charset="-122"/>
              </a:rPr>
              <a:t>苹果和梨的质量分别为</a:t>
            </a:r>
            <a:r>
              <a:rPr lang="en-US" altLang="zh-CN" sz="3200">
                <a:solidFill>
                  <a:prstClr val="black"/>
                </a:solidFill>
                <a:latin typeface="黑体" panose="02010609060101010101" pitchFamily="49" charset="-122"/>
                <a:ea typeface="黑体" panose="02010609060101010101" pitchFamily="49" charset="-122"/>
              </a:rPr>
              <a:t>95g</a:t>
            </a:r>
            <a:r>
              <a:rPr lang="zh-CN" altLang="en-US" sz="3200">
                <a:solidFill>
                  <a:prstClr val="black"/>
                </a:solidFill>
                <a:latin typeface="黑体" panose="02010609060101010101" pitchFamily="49" charset="-122"/>
                <a:ea typeface="黑体" panose="02010609060101010101" pitchFamily="49" charset="-122"/>
              </a:rPr>
              <a:t>和</a:t>
            </a:r>
            <a:r>
              <a:rPr lang="en-US" altLang="zh-CN" sz="3200">
                <a:solidFill>
                  <a:prstClr val="black"/>
                </a:solidFill>
                <a:latin typeface="黑体" panose="02010609060101010101" pitchFamily="49" charset="-122"/>
                <a:ea typeface="黑体" panose="02010609060101010101" pitchFamily="49" charset="-122"/>
              </a:rPr>
              <a:t>105g</a:t>
            </a:r>
            <a:r>
              <a:rPr lang="zh-CN" altLang="en-US" sz="3200">
                <a:solidFill>
                  <a:prstClr val="black"/>
                </a:solidFill>
                <a:latin typeface="黑体" panose="02010609060101010101" pitchFamily="49" charset="-122"/>
                <a:ea typeface="黑体" panose="02010609060101010101" pitchFamily="49" charset="-122"/>
              </a:rPr>
              <a:t>。</a:t>
            </a:r>
            <a:r>
              <a:rPr lang="zh-CN" altLang="en-US">
                <a:solidFill>
                  <a:prstClr val="black"/>
                </a:solidFill>
              </a:rPr>
              <a:t> </a:t>
            </a:r>
          </a:p>
        </p:txBody>
      </p:sp>
      <p:sp>
        <p:nvSpPr>
          <p:cNvPr id="6147" name="文本框 6146"/>
          <p:cNvSpPr txBox="1">
            <a:spLocks noChangeArrowheads="1"/>
          </p:cNvSpPr>
          <p:nvPr/>
        </p:nvSpPr>
        <p:spPr bwMode="auto">
          <a:xfrm>
            <a:off x="1403350" y="996950"/>
            <a:ext cx="3384550" cy="647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prstClr val="black"/>
                </a:solidFill>
                <a:latin typeface="Times New Roman" panose="02020603050405020304" pitchFamily="18" charset="0"/>
              </a:rPr>
              <a:t>x+</a:t>
            </a:r>
            <a:r>
              <a:rPr lang="en-US" altLang="zh-CN" sz="3600">
                <a:solidFill>
                  <a:srgbClr val="008000"/>
                </a:solidFill>
                <a:latin typeface="Times New Roman" panose="02020603050405020304" pitchFamily="18" charset="0"/>
              </a:rPr>
              <a:t>(</a:t>
            </a:r>
            <a:r>
              <a:rPr lang="en-US" altLang="zh-CN" sz="3600">
                <a:solidFill>
                  <a:prstClr val="black"/>
                </a:solidFill>
                <a:latin typeface="Times New Roman" panose="02020603050405020304" pitchFamily="18" charset="0"/>
              </a:rPr>
              <a:t> </a:t>
            </a:r>
            <a:r>
              <a:rPr lang="en-US" altLang="zh-CN" sz="3600">
                <a:solidFill>
                  <a:srgbClr val="008000"/>
                </a:solidFill>
                <a:latin typeface="Times New Roman" panose="02020603050405020304" pitchFamily="18" charset="0"/>
              </a:rPr>
              <a:t>x+10)</a:t>
            </a:r>
            <a:r>
              <a:rPr lang="en-US" altLang="zh-CN" sz="3600">
                <a:solidFill>
                  <a:prstClr val="black"/>
                </a:solidFill>
                <a:latin typeface="Times New Roman" panose="02020603050405020304" pitchFamily="18" charset="0"/>
              </a:rPr>
              <a:t>=200</a:t>
            </a:r>
            <a:endParaRPr lang="en-US" altLang="zh-CN" sz="3600">
              <a:solidFill>
                <a:prstClr val="black"/>
              </a:solidFill>
            </a:endParaRPr>
          </a:p>
        </p:txBody>
      </p:sp>
      <p:sp>
        <p:nvSpPr>
          <p:cNvPr id="6148" name="文本框 6147"/>
          <p:cNvSpPr txBox="1">
            <a:spLocks noChangeArrowheads="1"/>
          </p:cNvSpPr>
          <p:nvPr/>
        </p:nvSpPr>
        <p:spPr bwMode="auto">
          <a:xfrm>
            <a:off x="1403350" y="1658938"/>
            <a:ext cx="2447925" cy="43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prstClr val="black"/>
                </a:solidFill>
                <a:latin typeface="Times New Roman" panose="02020603050405020304" pitchFamily="18" charset="0"/>
              </a:rPr>
              <a:t>2x+10=200</a:t>
            </a:r>
            <a:endParaRPr lang="en-US" altLang="zh-CN" sz="3600">
              <a:solidFill>
                <a:prstClr val="black"/>
              </a:solidFill>
            </a:endParaRPr>
          </a:p>
        </p:txBody>
      </p:sp>
      <p:sp>
        <p:nvSpPr>
          <p:cNvPr id="5124" name="矩形 6148"/>
          <p:cNvSpPr>
            <a:spLocks noChangeArrowheads="1"/>
          </p:cNvSpPr>
          <p:nvPr/>
        </p:nvSpPr>
        <p:spPr bwMode="auto">
          <a:xfrm>
            <a:off x="-1035050" y="2933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6150" name="文本框 6149"/>
          <p:cNvSpPr txBox="1">
            <a:spLocks noChangeArrowheads="1"/>
          </p:cNvSpPr>
          <p:nvPr/>
        </p:nvSpPr>
        <p:spPr bwMode="auto">
          <a:xfrm>
            <a:off x="1476375" y="2220913"/>
            <a:ext cx="3024188" cy="431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prstClr val="black"/>
                </a:solidFill>
                <a:latin typeface="Times New Roman" panose="02020603050405020304" pitchFamily="18" charset="0"/>
              </a:rPr>
              <a:t>x = 95 (</a:t>
            </a:r>
            <a:r>
              <a:rPr lang="en-US" altLang="zh-CN" sz="3600">
                <a:solidFill>
                  <a:prstClr val="black"/>
                </a:solidFill>
              </a:rPr>
              <a:t>g)</a:t>
            </a:r>
          </a:p>
        </p:txBody>
      </p:sp>
      <p:sp>
        <p:nvSpPr>
          <p:cNvPr id="6151" name="文本框 6150"/>
          <p:cNvSpPr txBox="1">
            <a:spLocks noChangeArrowheads="1"/>
          </p:cNvSpPr>
          <p:nvPr/>
        </p:nvSpPr>
        <p:spPr bwMode="auto">
          <a:xfrm>
            <a:off x="1979613" y="3387725"/>
            <a:ext cx="2376487" cy="100647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prstClr val="black"/>
                </a:solidFill>
                <a:latin typeface="Times New Roman" panose="02020603050405020304" pitchFamily="18" charset="0"/>
              </a:rPr>
              <a:t>= 95 + 10 </a:t>
            </a:r>
          </a:p>
          <a:p>
            <a:pPr algn="just"/>
            <a:r>
              <a:rPr lang="en-US" altLang="zh-CN" sz="3600">
                <a:solidFill>
                  <a:prstClr val="black"/>
                </a:solidFill>
                <a:latin typeface="Times New Roman" panose="02020603050405020304" pitchFamily="18" charset="0"/>
              </a:rPr>
              <a:t>= 105 (</a:t>
            </a:r>
            <a:r>
              <a:rPr lang="en-US" altLang="zh-CN" sz="3600">
                <a:solidFill>
                  <a:prstClr val="black"/>
                </a:solidFill>
              </a:rPr>
              <a:t>g)</a:t>
            </a:r>
          </a:p>
        </p:txBody>
      </p:sp>
      <p:sp>
        <p:nvSpPr>
          <p:cNvPr id="6152" name="文本框 6151"/>
          <p:cNvSpPr txBox="1">
            <a:spLocks noChangeArrowheads="1"/>
          </p:cNvSpPr>
          <p:nvPr/>
        </p:nvSpPr>
        <p:spPr bwMode="auto">
          <a:xfrm>
            <a:off x="5219700" y="2852738"/>
            <a:ext cx="2592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8000"/>
                </a:solidFill>
              </a:rPr>
              <a:t>②</a:t>
            </a:r>
            <a:r>
              <a:rPr lang="zh-CN" altLang="en-US" sz="2800" b="1">
                <a:solidFill>
                  <a:srgbClr val="008000"/>
                </a:solidFill>
                <a:ea typeface="华文行楷" pitchFamily="2" charset="-122"/>
              </a:rPr>
              <a:t>怎样代入</a:t>
            </a:r>
            <a:r>
              <a:rPr lang="zh-CN" altLang="en-US" sz="2800" b="1">
                <a:solidFill>
                  <a:srgbClr val="008000"/>
                </a:solidFill>
              </a:rPr>
              <a:t>？</a:t>
            </a:r>
          </a:p>
        </p:txBody>
      </p:sp>
      <p:sp>
        <p:nvSpPr>
          <p:cNvPr id="6153" name="文本框 6152"/>
          <p:cNvSpPr txBox="1">
            <a:spLocks noChangeArrowheads="1"/>
          </p:cNvSpPr>
          <p:nvPr/>
        </p:nvSpPr>
        <p:spPr bwMode="auto">
          <a:xfrm>
            <a:off x="5076825" y="3573463"/>
            <a:ext cx="338455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rPr>
              <a:t>        </a:t>
            </a:r>
            <a:r>
              <a:rPr lang="zh-CN" altLang="en-US" sz="2800">
                <a:solidFill>
                  <a:srgbClr val="0000FF"/>
                </a:solidFill>
                <a:latin typeface="华文新魏" pitchFamily="2" charset="-122"/>
                <a:ea typeface="华文新魏" pitchFamily="2" charset="-122"/>
              </a:rPr>
              <a:t>这</a:t>
            </a:r>
            <a:r>
              <a:rPr lang="en-US" altLang="zh-CN" sz="2800">
                <a:solidFill>
                  <a:srgbClr val="0000FF"/>
                </a:solidFill>
                <a:latin typeface="华文新魏" pitchFamily="2" charset="-122"/>
                <a:ea typeface="华文新魏" pitchFamily="2" charset="-122"/>
              </a:rPr>
              <a:t>1</a:t>
            </a:r>
            <a:r>
              <a:rPr lang="zh-CN" altLang="en-US" sz="2800">
                <a:solidFill>
                  <a:srgbClr val="0000FF"/>
                </a:solidFill>
                <a:latin typeface="华文新魏" pitchFamily="2" charset="-122"/>
                <a:ea typeface="华文新魏" pitchFamily="2" charset="-122"/>
              </a:rPr>
              <a:t>个苹果的质量</a:t>
            </a:r>
            <a:r>
              <a:rPr lang="en-US" altLang="zh-CN" sz="2800">
                <a:solidFill>
                  <a:srgbClr val="0000FF"/>
                </a:solidFill>
                <a:latin typeface="华文新魏" pitchFamily="2" charset="-122"/>
                <a:ea typeface="华文新魏" pitchFamily="2" charset="-122"/>
              </a:rPr>
              <a:t>x</a:t>
            </a:r>
            <a:r>
              <a:rPr lang="zh-CN" altLang="en-US" sz="2800">
                <a:solidFill>
                  <a:srgbClr val="0000FF"/>
                </a:solidFill>
                <a:latin typeface="华文新魏" pitchFamily="2" charset="-122"/>
                <a:ea typeface="华文新魏" pitchFamily="2" charset="-122"/>
              </a:rPr>
              <a:t>加上</a:t>
            </a:r>
            <a:r>
              <a:rPr lang="en-US" altLang="zh-CN" sz="2800">
                <a:solidFill>
                  <a:srgbClr val="0000FF"/>
                </a:solidFill>
                <a:latin typeface="华文新魏" pitchFamily="2" charset="-122"/>
                <a:ea typeface="华文新魏" pitchFamily="2" charset="-122"/>
              </a:rPr>
              <a:t>10g</a:t>
            </a:r>
            <a:r>
              <a:rPr lang="zh-CN" altLang="en-US" sz="2800">
                <a:solidFill>
                  <a:srgbClr val="0000FF"/>
                </a:solidFill>
                <a:latin typeface="华文新魏" pitchFamily="2" charset="-122"/>
                <a:ea typeface="华文新魏" pitchFamily="2" charset="-122"/>
              </a:rPr>
              <a:t>的砝码恰好与这</a:t>
            </a:r>
            <a:r>
              <a:rPr lang="en-US" altLang="zh-CN" sz="2800">
                <a:solidFill>
                  <a:srgbClr val="0000FF"/>
                </a:solidFill>
                <a:latin typeface="华文新魏" pitchFamily="2" charset="-122"/>
                <a:ea typeface="华文新魏" pitchFamily="2" charset="-122"/>
              </a:rPr>
              <a:t>1</a:t>
            </a:r>
            <a:r>
              <a:rPr lang="zh-CN" altLang="en-US" sz="2800">
                <a:solidFill>
                  <a:srgbClr val="0000FF"/>
                </a:solidFill>
                <a:latin typeface="华文新魏" pitchFamily="2" charset="-122"/>
                <a:ea typeface="华文新魏" pitchFamily="2" charset="-122"/>
              </a:rPr>
              <a:t>个梨的质量</a:t>
            </a:r>
            <a:r>
              <a:rPr lang="en-US" altLang="zh-CN" sz="2800">
                <a:solidFill>
                  <a:srgbClr val="0000FF"/>
                </a:solidFill>
                <a:latin typeface="华文新魏" pitchFamily="2" charset="-122"/>
                <a:ea typeface="华文新魏" pitchFamily="2" charset="-122"/>
              </a:rPr>
              <a:t>y</a:t>
            </a:r>
            <a:r>
              <a:rPr lang="zh-CN" altLang="en-US" sz="2800">
                <a:solidFill>
                  <a:srgbClr val="0000FF"/>
                </a:solidFill>
                <a:latin typeface="华文新魏" pitchFamily="2" charset="-122"/>
                <a:ea typeface="华文新魏" pitchFamily="2" charset="-122"/>
              </a:rPr>
              <a:t>相等，即</a:t>
            </a:r>
            <a:r>
              <a:rPr lang="en-US" altLang="zh-CN" sz="2800">
                <a:solidFill>
                  <a:srgbClr val="0000FF"/>
                </a:solidFill>
                <a:latin typeface="华文新魏" pitchFamily="2" charset="-122"/>
                <a:ea typeface="华文新魏" pitchFamily="2" charset="-122"/>
              </a:rPr>
              <a:t>X+10</a:t>
            </a:r>
            <a:r>
              <a:rPr lang="zh-CN" altLang="en-US" sz="2800">
                <a:solidFill>
                  <a:srgbClr val="0000FF"/>
                </a:solidFill>
                <a:latin typeface="华文新魏" pitchFamily="2" charset="-122"/>
                <a:ea typeface="华文新魏" pitchFamily="2" charset="-122"/>
              </a:rPr>
              <a:t>与</a:t>
            </a:r>
            <a:r>
              <a:rPr lang="en-US" altLang="zh-CN" sz="2800">
                <a:solidFill>
                  <a:srgbClr val="0000FF"/>
                </a:solidFill>
                <a:latin typeface="华文新魏" pitchFamily="2" charset="-122"/>
                <a:ea typeface="华文新魏" pitchFamily="2" charset="-122"/>
              </a:rPr>
              <a:t>y</a:t>
            </a:r>
            <a:r>
              <a:rPr lang="zh-CN" altLang="en-US" sz="2800">
                <a:solidFill>
                  <a:srgbClr val="0000FF"/>
                </a:solidFill>
                <a:latin typeface="华文新魏" pitchFamily="2" charset="-122"/>
                <a:ea typeface="华文新魏" pitchFamily="2" charset="-122"/>
              </a:rPr>
              <a:t>的大小相等</a:t>
            </a:r>
            <a:r>
              <a:rPr lang="en-US" altLang="zh-CN" sz="2800">
                <a:solidFill>
                  <a:srgbClr val="008000"/>
                </a:solidFill>
                <a:latin typeface="华文新魏" pitchFamily="2" charset="-122"/>
                <a:ea typeface="华文新魏" pitchFamily="2" charset="-122"/>
              </a:rPr>
              <a:t>(</a:t>
            </a:r>
            <a:r>
              <a:rPr lang="zh-CN" altLang="en-US" sz="2800">
                <a:solidFill>
                  <a:srgbClr val="008000"/>
                </a:solidFill>
                <a:latin typeface="华文新魏" pitchFamily="2" charset="-122"/>
                <a:ea typeface="华文新魏" pitchFamily="2" charset="-122"/>
              </a:rPr>
              <a:t>等量代换</a:t>
            </a:r>
            <a:r>
              <a:rPr lang="en-US" altLang="zh-CN" sz="2800">
                <a:solidFill>
                  <a:srgbClr val="008000"/>
                </a:solidFill>
                <a:latin typeface="华文新魏" pitchFamily="2" charset="-122"/>
                <a:ea typeface="华文新魏" pitchFamily="2" charset="-122"/>
              </a:rPr>
              <a:t>)</a:t>
            </a:r>
            <a:r>
              <a:rPr lang="zh-CN" altLang="en-US" sz="2800">
                <a:solidFill>
                  <a:srgbClr val="0000FF"/>
                </a:solidFill>
                <a:latin typeface="华文新魏" pitchFamily="2" charset="-122"/>
                <a:ea typeface="华文新魏" pitchFamily="2" charset="-122"/>
              </a:rPr>
              <a:t>。</a:t>
            </a:r>
          </a:p>
        </p:txBody>
      </p:sp>
      <p:sp>
        <p:nvSpPr>
          <p:cNvPr id="6154" name="文本框 6153"/>
          <p:cNvSpPr txBox="1">
            <a:spLocks noChangeArrowheads="1"/>
          </p:cNvSpPr>
          <p:nvPr/>
        </p:nvSpPr>
        <p:spPr bwMode="auto">
          <a:xfrm>
            <a:off x="1187450" y="549275"/>
            <a:ext cx="1296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latin typeface="华文行楷" pitchFamily="2" charset="-122"/>
                <a:ea typeface="华文行楷" pitchFamily="2" charset="-122"/>
              </a:rPr>
              <a:t>解</a:t>
            </a:r>
            <a:r>
              <a:rPr lang="en-US" altLang="zh-CN" sz="3600" b="1">
                <a:solidFill>
                  <a:prstClr val="black"/>
                </a:solidFill>
                <a:latin typeface="华文行楷" pitchFamily="2" charset="-122"/>
                <a:ea typeface="华文行楷" pitchFamily="2" charset="-122"/>
              </a:rPr>
              <a:t>:</a:t>
            </a:r>
          </a:p>
        </p:txBody>
      </p:sp>
      <p:sp>
        <p:nvSpPr>
          <p:cNvPr id="6155" name="文本框 6154"/>
          <p:cNvSpPr txBox="1">
            <a:spLocks noChangeArrowheads="1"/>
          </p:cNvSpPr>
          <p:nvPr/>
        </p:nvSpPr>
        <p:spPr bwMode="auto">
          <a:xfrm>
            <a:off x="5219700" y="2349500"/>
            <a:ext cx="3455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008000"/>
                </a:solidFill>
              </a:rPr>
              <a:t>①</a:t>
            </a:r>
            <a:r>
              <a:rPr lang="zh-CN" altLang="en-US" sz="2800" b="1">
                <a:solidFill>
                  <a:srgbClr val="008000"/>
                </a:solidFill>
                <a:ea typeface="华文行楷" pitchFamily="2" charset="-122"/>
              </a:rPr>
              <a:t>为什么可以代入</a:t>
            </a:r>
            <a:r>
              <a:rPr lang="zh-CN" altLang="en-US" sz="2800" b="1">
                <a:solidFill>
                  <a:srgbClr val="008000"/>
                </a:solidFill>
              </a:rPr>
              <a:t>？</a:t>
            </a:r>
          </a:p>
        </p:txBody>
      </p:sp>
      <p:sp>
        <p:nvSpPr>
          <p:cNvPr id="6156" name="文本框 6155"/>
          <p:cNvSpPr txBox="1">
            <a:spLocks noChangeArrowheads="1"/>
          </p:cNvSpPr>
          <p:nvPr/>
        </p:nvSpPr>
        <p:spPr bwMode="auto">
          <a:xfrm>
            <a:off x="1187450" y="2840038"/>
            <a:ext cx="3168650" cy="5762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3600">
                <a:solidFill>
                  <a:prstClr val="black"/>
                </a:solidFill>
                <a:latin typeface="Times New Roman" panose="02020603050405020304" pitchFamily="18" charset="0"/>
              </a:rPr>
              <a:t>∴y = x+10</a:t>
            </a:r>
            <a:endParaRPr lang="en-US" altLang="zh-CN" sz="3600">
              <a:solidFill>
                <a:prstClr val="black"/>
              </a:solidFill>
            </a:endParaRPr>
          </a:p>
        </p:txBody>
      </p:sp>
      <p:pic>
        <p:nvPicPr>
          <p:cNvPr id="6157" name="图片 6156" descr="j03155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825" y="1700213"/>
            <a:ext cx="115093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21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6154"/>
                                        </p:tgtEl>
                                        <p:attrNameLst>
                                          <p:attrName>style.visibility</p:attrName>
                                        </p:attrNameLst>
                                      </p:cBhvr>
                                      <p:to>
                                        <p:strVal val="visible"/>
                                      </p:to>
                                    </p:set>
                                    <p:animEffect transition="in" filter="fade">
                                      <p:cBhvr>
                                        <p:cTn id="7" dur="2000"/>
                                        <p:tgtEl>
                                          <p:spTgt spid="6154"/>
                                        </p:tgtEl>
                                      </p:cBhvr>
                                    </p:animEffect>
                                    <p:anim calcmode="lin" valueType="num">
                                      <p:cBhvr>
                                        <p:cTn id="8" dur="2000" fill="hold"/>
                                        <p:tgtEl>
                                          <p:spTgt spid="6154"/>
                                        </p:tgtEl>
                                        <p:attrNameLst>
                                          <p:attrName>style.rotation</p:attrName>
                                        </p:attrNameLst>
                                      </p:cBhvr>
                                      <p:tavLst>
                                        <p:tav tm="0">
                                          <p:val>
                                            <p:fltVal val="720"/>
                                          </p:val>
                                        </p:tav>
                                        <p:tav tm="100000">
                                          <p:val>
                                            <p:fltVal val="0"/>
                                          </p:val>
                                        </p:tav>
                                      </p:tavLst>
                                    </p:anim>
                                    <p:anim calcmode="lin" valueType="num">
                                      <p:cBhvr>
                                        <p:cTn id="9" dur="2000" fill="hold"/>
                                        <p:tgtEl>
                                          <p:spTgt spid="6154"/>
                                        </p:tgtEl>
                                        <p:attrNameLst>
                                          <p:attrName>ppt_h</p:attrName>
                                        </p:attrNameLst>
                                      </p:cBhvr>
                                      <p:tavLst>
                                        <p:tav tm="0">
                                          <p:val>
                                            <p:fltVal val="0"/>
                                          </p:val>
                                        </p:tav>
                                        <p:tav tm="100000">
                                          <p:val>
                                            <p:strVal val="#ppt_h"/>
                                          </p:val>
                                        </p:tav>
                                      </p:tavLst>
                                    </p:anim>
                                    <p:anim calcmode="lin" valueType="num">
                                      <p:cBhvr>
                                        <p:cTn id="10" dur="2000" fill="hold"/>
                                        <p:tgtEl>
                                          <p:spTgt spid="6154"/>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147"/>
                                        </p:tgtEl>
                                        <p:attrNameLst>
                                          <p:attrName>style.visibility</p:attrName>
                                        </p:attrNameLst>
                                      </p:cBhvr>
                                      <p:to>
                                        <p:strVal val="visible"/>
                                      </p:to>
                                    </p:set>
                                    <p:animEffect transition="in" filter="wipe(left)">
                                      <p:cBhvr>
                                        <p:cTn id="15" dur="2000"/>
                                        <p:tgtEl>
                                          <p:spTgt spid="6147"/>
                                        </p:tgtEl>
                                      </p:cBhvr>
                                    </p:animEffec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148"/>
                                        </p:tgtEl>
                                        <p:attrNameLst>
                                          <p:attrName>style.visibility</p:attrName>
                                        </p:attrNameLst>
                                      </p:cBhvr>
                                      <p:to>
                                        <p:strVal val="visible"/>
                                      </p:to>
                                    </p:set>
                                    <p:animEffect transition="in" filter="wipe(left)">
                                      <p:cBhvr>
                                        <p:cTn id="20" dur="1000"/>
                                        <p:tgtEl>
                                          <p:spTgt spid="6148"/>
                                        </p:tgtEl>
                                      </p:cBhvr>
                                    </p:animEffect>
                                  </p:childTnLst>
                                  <p:subTnLst>
                                    <p:audio>
                                      <p:cMediaNode>
                                        <p:cTn display="0" masterRel="sameClick">
                                          <p:stCondLst>
                                            <p:cond evt="begin" delay="0">
                                              <p:tn val="18"/>
                                            </p:cond>
                                          </p:stCondLst>
                                          <p:endCondLst>
                                            <p:cond evt="onStopAudio" delay="0">
                                              <p:tgtEl>
                                                <p:sldTgt/>
                                              </p:tgtEl>
                                            </p:cond>
                                          </p:endCondLst>
                                        </p:cTn>
                                        <p:tgtEl>
                                          <p:sndTgt r:embed="rId3" name="type.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150"/>
                                        </p:tgtEl>
                                        <p:attrNameLst>
                                          <p:attrName>style.visibility</p:attrName>
                                        </p:attrNameLst>
                                      </p:cBhvr>
                                      <p:to>
                                        <p:strVal val="visible"/>
                                      </p:to>
                                    </p:set>
                                    <p:animEffect transition="in" filter="wipe(left)">
                                      <p:cBhvr>
                                        <p:cTn id="25" dur="1000"/>
                                        <p:tgtEl>
                                          <p:spTgt spid="6150"/>
                                        </p:tgtEl>
                                      </p:cBhvr>
                                    </p:animEffect>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iterate type="lt">
                                    <p:tmPct val="50000"/>
                                  </p:iterate>
                                  <p:childTnLst>
                                    <p:set>
                                      <p:cBhvr>
                                        <p:cTn id="29" dur="1" fill="hold">
                                          <p:stCondLst>
                                            <p:cond delay="0"/>
                                          </p:stCondLst>
                                        </p:cTn>
                                        <p:tgtEl>
                                          <p:spTgt spid="6156"/>
                                        </p:tgtEl>
                                        <p:attrNameLst>
                                          <p:attrName>style.visibility</p:attrName>
                                        </p:attrNameLst>
                                      </p:cBhvr>
                                      <p:to>
                                        <p:strVal val="visible"/>
                                      </p:to>
                                    </p:set>
                                    <p:anim calcmode="lin" valueType="num">
                                      <p:cBhvr additive="base">
                                        <p:cTn id="30" dur="500" fill="hold"/>
                                        <p:tgtEl>
                                          <p:spTgt spid="6156"/>
                                        </p:tgtEl>
                                        <p:attrNameLst>
                                          <p:attrName>ppt_x</p:attrName>
                                        </p:attrNameLst>
                                      </p:cBhvr>
                                      <p:tavLst>
                                        <p:tav tm="0">
                                          <p:val>
                                            <p:strVal val="0-#ppt_w/2"/>
                                          </p:val>
                                        </p:tav>
                                        <p:tav tm="100000">
                                          <p:val>
                                            <p:strVal val="#ppt_x"/>
                                          </p:val>
                                        </p:tav>
                                      </p:tavLst>
                                    </p:anim>
                                    <p:anim calcmode="lin" valueType="num">
                                      <p:cBhvr additive="base">
                                        <p:cTn id="31" dur="500" fill="hold"/>
                                        <p:tgtEl>
                                          <p:spTgt spid="615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type.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9" fill="hold" grpId="0" nodeType="clickEffect">
                                  <p:stCondLst>
                                    <p:cond delay="0"/>
                                  </p:stCondLst>
                                  <p:iterate type="lt">
                                    <p:tmPct val="10000"/>
                                  </p:iterate>
                                  <p:childTnLst>
                                    <p:set>
                                      <p:cBhvr>
                                        <p:cTn id="35" dur="1" fill="hold">
                                          <p:stCondLst>
                                            <p:cond delay="0"/>
                                          </p:stCondLst>
                                        </p:cTn>
                                        <p:tgtEl>
                                          <p:spTgt spid="6151"/>
                                        </p:tgtEl>
                                        <p:attrNameLst>
                                          <p:attrName>style.visibility</p:attrName>
                                        </p:attrNameLst>
                                      </p:cBhvr>
                                      <p:to>
                                        <p:strVal val="visible"/>
                                      </p:to>
                                    </p:set>
                                    <p:anim calcmode="lin" valueType="num">
                                      <p:cBhvr additive="base">
                                        <p:cTn id="36" dur="1000" fill="hold"/>
                                        <p:tgtEl>
                                          <p:spTgt spid="6151"/>
                                        </p:tgtEl>
                                        <p:attrNameLst>
                                          <p:attrName>ppt_x</p:attrName>
                                        </p:attrNameLst>
                                      </p:cBhvr>
                                      <p:tavLst>
                                        <p:tav tm="0">
                                          <p:val>
                                            <p:strVal val="0-#ppt_w/2"/>
                                          </p:val>
                                        </p:tav>
                                        <p:tav tm="100000">
                                          <p:val>
                                            <p:strVal val="#ppt_x"/>
                                          </p:val>
                                        </p:tav>
                                      </p:tavLst>
                                    </p:anim>
                                    <p:anim calcmode="lin" valueType="num">
                                      <p:cBhvr additive="base">
                                        <p:cTn id="37" dur="1000" fill="hold"/>
                                        <p:tgtEl>
                                          <p:spTgt spid="615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camera.wav"/>
                                        </p:tgtEl>
                                      </p:cMediaNode>
                                    </p:audio>
                                  </p:subTnLst>
                                </p:cTn>
                              </p:par>
                            </p:childTnLst>
                          </p:cTn>
                        </p:par>
                        <p:par>
                          <p:cTn id="38" fill="hold">
                            <p:stCondLst>
                              <p:cond delay="2799"/>
                            </p:stCondLst>
                            <p:childTnLst>
                              <p:par>
                                <p:cTn id="39" presetID="2" presetClass="entr" presetSubtype="4" fill="hold" nodeType="afterEffect">
                                  <p:stCondLst>
                                    <p:cond delay="0"/>
                                  </p:stCondLst>
                                  <p:childTnLst>
                                    <p:set>
                                      <p:cBhvr>
                                        <p:cTn id="40" dur="1" fill="hold">
                                          <p:stCondLst>
                                            <p:cond delay="0"/>
                                          </p:stCondLst>
                                        </p:cTn>
                                        <p:tgtEl>
                                          <p:spTgt spid="6146"/>
                                        </p:tgtEl>
                                        <p:attrNameLst>
                                          <p:attrName>style.visibility</p:attrName>
                                        </p:attrNameLst>
                                      </p:cBhvr>
                                      <p:to>
                                        <p:strVal val="visible"/>
                                      </p:to>
                                    </p:set>
                                    <p:anim calcmode="lin" valueType="num">
                                      <p:cBhvr additive="base">
                                        <p:cTn id="41" dur="500" fill="hold"/>
                                        <p:tgtEl>
                                          <p:spTgt spid="6146"/>
                                        </p:tgtEl>
                                        <p:attrNameLst>
                                          <p:attrName>ppt_x</p:attrName>
                                        </p:attrNameLst>
                                      </p:cBhvr>
                                      <p:tavLst>
                                        <p:tav tm="0">
                                          <p:val>
                                            <p:strVal val="#ppt_x"/>
                                          </p:val>
                                        </p:tav>
                                        <p:tav tm="100000">
                                          <p:val>
                                            <p:strVal val="#ppt_x"/>
                                          </p:val>
                                        </p:tav>
                                      </p:tavLst>
                                    </p:anim>
                                    <p:anim calcmode="lin" valueType="num">
                                      <p:cBhvr additive="base">
                                        <p:cTn id="42" dur="500" fill="hold"/>
                                        <p:tgtEl>
                                          <p:spTgt spid="614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3" name="type.wav"/>
                                        </p:tgtEl>
                                      </p:cMediaNode>
                                    </p:audio>
                                  </p:subTnLst>
                                </p:cTn>
                              </p:par>
                            </p:childTnLst>
                          </p:cTn>
                        </p:par>
                      </p:childTnLst>
                    </p:cTn>
                  </p:par>
                  <p:par>
                    <p:cTn id="43" fill="hold">
                      <p:stCondLst>
                        <p:cond delay="indefinite"/>
                      </p:stCondLst>
                      <p:childTnLst>
                        <p:par>
                          <p:cTn id="44" fill="hold">
                            <p:stCondLst>
                              <p:cond delay="0"/>
                            </p:stCondLst>
                            <p:childTnLst>
                              <p:par>
                                <p:cTn id="45" presetID="2" presetClass="entr" presetSubtype="3" fill="hold" nodeType="clickEffect">
                                  <p:stCondLst>
                                    <p:cond delay="0"/>
                                  </p:stCondLst>
                                  <p:childTnLst>
                                    <p:set>
                                      <p:cBhvr>
                                        <p:cTn id="46" dur="1" fill="hold">
                                          <p:stCondLst>
                                            <p:cond delay="0"/>
                                          </p:stCondLst>
                                        </p:cTn>
                                        <p:tgtEl>
                                          <p:spTgt spid="6157"/>
                                        </p:tgtEl>
                                        <p:attrNameLst>
                                          <p:attrName>style.visibility</p:attrName>
                                        </p:attrNameLst>
                                      </p:cBhvr>
                                      <p:to>
                                        <p:strVal val="visible"/>
                                      </p:to>
                                    </p:set>
                                    <p:anim calcmode="lin" valueType="num">
                                      <p:cBhvr additive="base">
                                        <p:cTn id="47" dur="500" fill="hold"/>
                                        <p:tgtEl>
                                          <p:spTgt spid="6157"/>
                                        </p:tgtEl>
                                        <p:attrNameLst>
                                          <p:attrName>ppt_x</p:attrName>
                                        </p:attrNameLst>
                                      </p:cBhvr>
                                      <p:tavLst>
                                        <p:tav tm="0">
                                          <p:val>
                                            <p:strVal val="1+#ppt_w/2"/>
                                          </p:val>
                                        </p:tav>
                                        <p:tav tm="100000">
                                          <p:val>
                                            <p:strVal val="#ppt_x"/>
                                          </p:val>
                                        </p:tav>
                                      </p:tavLst>
                                    </p:anim>
                                    <p:anim calcmode="lin" valueType="num">
                                      <p:cBhvr additive="base">
                                        <p:cTn id="48" dur="500" fill="hold"/>
                                        <p:tgtEl>
                                          <p:spTgt spid="615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3" fill="hold" grpId="0" nodeType="clickEffect">
                                  <p:stCondLst>
                                    <p:cond delay="0"/>
                                  </p:stCondLst>
                                  <p:iterate type="lt">
                                    <p:tmPct val="10000"/>
                                  </p:iterate>
                                  <p:childTnLst>
                                    <p:set>
                                      <p:cBhvr>
                                        <p:cTn id="52" dur="1" fill="hold">
                                          <p:stCondLst>
                                            <p:cond delay="0"/>
                                          </p:stCondLst>
                                        </p:cTn>
                                        <p:tgtEl>
                                          <p:spTgt spid="6155"/>
                                        </p:tgtEl>
                                        <p:attrNameLst>
                                          <p:attrName>style.visibility</p:attrName>
                                        </p:attrNameLst>
                                      </p:cBhvr>
                                      <p:to>
                                        <p:strVal val="visible"/>
                                      </p:to>
                                    </p:set>
                                    <p:anim calcmode="lin" valueType="num">
                                      <p:cBhvr additive="base">
                                        <p:cTn id="53" dur="500" fill="hold"/>
                                        <p:tgtEl>
                                          <p:spTgt spid="6155"/>
                                        </p:tgtEl>
                                        <p:attrNameLst>
                                          <p:attrName>ppt_x</p:attrName>
                                        </p:attrNameLst>
                                      </p:cBhvr>
                                      <p:tavLst>
                                        <p:tav tm="0">
                                          <p:val>
                                            <p:strVal val="1+#ppt_w/2"/>
                                          </p:val>
                                        </p:tav>
                                        <p:tav tm="100000">
                                          <p:val>
                                            <p:strVal val="#ppt_x"/>
                                          </p:val>
                                        </p:tav>
                                      </p:tavLst>
                                    </p:anim>
                                    <p:anim calcmode="lin" valueType="num">
                                      <p:cBhvr additive="base">
                                        <p:cTn id="54" dur="500" fill="hold"/>
                                        <p:tgtEl>
                                          <p:spTgt spid="615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3" name="type.wav"/>
                                        </p:tgtEl>
                                      </p:cMediaNode>
                                    </p:audio>
                                  </p:subTnLst>
                                </p:cTn>
                              </p:par>
                            </p:childTnLst>
                          </p:cTn>
                        </p:par>
                      </p:childTnLst>
                    </p:cTn>
                  </p:par>
                  <p:par>
                    <p:cTn id="55" fill="hold">
                      <p:stCondLst>
                        <p:cond delay="indefinite"/>
                      </p:stCondLst>
                      <p:childTnLst>
                        <p:par>
                          <p:cTn id="56" fill="hold">
                            <p:stCondLst>
                              <p:cond delay="0"/>
                            </p:stCondLst>
                            <p:childTnLst>
                              <p:par>
                                <p:cTn id="57" presetID="27" presetClass="entr" presetSubtype="0" fill="hold" grpId="0" nodeType="clickEffect">
                                  <p:stCondLst>
                                    <p:cond delay="0"/>
                                  </p:stCondLst>
                                  <p:iterate type="wd">
                                    <p:tmPct val="20000"/>
                                  </p:iterate>
                                  <p:childTnLst>
                                    <p:set>
                                      <p:cBhvr>
                                        <p:cTn id="58" dur="1" fill="hold">
                                          <p:stCondLst>
                                            <p:cond delay="0"/>
                                          </p:stCondLst>
                                        </p:cTn>
                                        <p:tgtEl>
                                          <p:spTgt spid="6153"/>
                                        </p:tgtEl>
                                        <p:attrNameLst>
                                          <p:attrName>style.visibility</p:attrName>
                                        </p:attrNameLst>
                                      </p:cBhvr>
                                      <p:to>
                                        <p:strVal val="visible"/>
                                      </p:to>
                                    </p:set>
                                    <p:anim calcmode="discrete" valueType="clr">
                                      <p:cBhvr override="childStyle">
                                        <p:cTn id="59" dur="500"/>
                                        <p:tgtEl>
                                          <p:spTgt spid="6153"/>
                                        </p:tgtEl>
                                        <p:attrNameLst>
                                          <p:attrName>style.color</p:attrName>
                                        </p:attrNameLst>
                                      </p:cBhvr>
                                      <p:tavLst>
                                        <p:tav tm="0">
                                          <p:val>
                                            <p:clrVal>
                                              <a:schemeClr val="tx1"/>
                                            </p:clrVal>
                                          </p:val>
                                        </p:tav>
                                        <p:tav tm="50000">
                                          <p:val>
                                            <p:clrVal>
                                              <a:srgbClr val="FFFF00"/>
                                            </p:clrVal>
                                          </p:val>
                                        </p:tav>
                                      </p:tavLst>
                                    </p:anim>
                                    <p:anim calcmode="discrete" valueType="clr">
                                      <p:cBhvr>
                                        <p:cTn id="60" dur="500"/>
                                        <p:tgtEl>
                                          <p:spTgt spid="6153"/>
                                        </p:tgtEl>
                                        <p:attrNameLst>
                                          <p:attrName>fillcolor</p:attrName>
                                        </p:attrNameLst>
                                      </p:cBhvr>
                                      <p:tavLst>
                                        <p:tav tm="0">
                                          <p:val>
                                            <p:clrVal>
                                              <a:schemeClr val="accent2"/>
                                            </p:clrVal>
                                          </p:val>
                                        </p:tav>
                                        <p:tav tm="50000">
                                          <p:val>
                                            <p:clrVal>
                                              <a:schemeClr val="hlink"/>
                                            </p:clrVal>
                                          </p:val>
                                        </p:tav>
                                      </p:tavLst>
                                    </p:anim>
                                    <p:set>
                                      <p:cBhvr>
                                        <p:cTn id="61" dur="500"/>
                                        <p:tgtEl>
                                          <p:spTgt spid="6153"/>
                                        </p:tgtEl>
                                        <p:attrNameLst>
                                          <p:attrName>fill.type</p:attrName>
                                        </p:attrNameLst>
                                      </p:cBhvr>
                                      <p:to>
                                        <p:strVal val="solid"/>
                                      </p:to>
                                    </p:set>
                                  </p:childTnLst>
                                  <p:subTnLst>
                                    <p:audio>
                                      <p:cMediaNode>
                                        <p:cTn display="0" masterRel="sameClick">
                                          <p:stCondLst>
                                            <p:cond evt="begin" delay="0">
                                              <p:tn val="57"/>
                                            </p:cond>
                                          </p:stCondLst>
                                          <p:endCondLst>
                                            <p:cond evt="onStopAudio" delay="0">
                                              <p:tgtEl>
                                                <p:sldTgt/>
                                              </p:tgtEl>
                                            </p:cond>
                                          </p:endCondLst>
                                        </p:cTn>
                                        <p:tgtEl>
                                          <p:sndTgt r:embed="rId3" name="type.wav"/>
                                        </p:tgtEl>
                                      </p:cMediaNode>
                                    </p:audio>
                                  </p:sub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6152"/>
                                        </p:tgtEl>
                                        <p:attrNameLst>
                                          <p:attrName>style.visibility</p:attrName>
                                        </p:attrNameLst>
                                      </p:cBhvr>
                                      <p:to>
                                        <p:strVal val="visible"/>
                                      </p:to>
                                    </p:set>
                                    <p:anim calcmode="lin" valueType="num">
                                      <p:cBhvr additive="base">
                                        <p:cTn id="66" dur="500" fill="hold"/>
                                        <p:tgtEl>
                                          <p:spTgt spid="6152"/>
                                        </p:tgtEl>
                                        <p:attrNameLst>
                                          <p:attrName>ppt_x</p:attrName>
                                        </p:attrNameLst>
                                      </p:cBhvr>
                                      <p:tavLst>
                                        <p:tav tm="0">
                                          <p:val>
                                            <p:strVal val="1+#ppt_w/2"/>
                                          </p:val>
                                        </p:tav>
                                        <p:tav tm="100000">
                                          <p:val>
                                            <p:strVal val="#ppt_x"/>
                                          </p:val>
                                        </p:tav>
                                      </p:tavLst>
                                    </p:anim>
                                    <p:anim calcmode="lin" valueType="num">
                                      <p:cBhvr additive="base">
                                        <p:cTn id="67" dur="500" fill="hold"/>
                                        <p:tgtEl>
                                          <p:spTgt spid="61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4"/>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p:bldP spid="6148" grpId="0" animBg="1"/>
      <p:bldP spid="6150" grpId="0" animBg="1"/>
      <p:bldP spid="6151" grpId="0" animBg="1"/>
      <p:bldP spid="6152" grpId="0"/>
      <p:bldP spid="6153" grpId="0"/>
      <p:bldP spid="6154" grpId="0"/>
      <p:bldP spid="6155" grpId="0"/>
      <p:bldP spid="615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7169"/>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7171" name="矩形 7170"/>
          <p:cNvSpPr/>
          <p:nvPr/>
        </p:nvSpPr>
        <p:spPr>
          <a:xfrm>
            <a:off x="900113" y="1639888"/>
            <a:ext cx="7416800" cy="1341437"/>
          </a:xfrm>
          <a:prstGeom prst="rect">
            <a:avLst/>
          </a:prstGeom>
          <a:noFill/>
          <a:ln w="9525">
            <a:noFill/>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en-US" altLang="zh-CN" sz="1000">
              <a:solidFill>
                <a:prstClr val="black"/>
              </a:solidFill>
              <a:latin typeface="Times New Roman" panose="02020603050405020304" pitchFamily="18" charset="0"/>
              <a:cs typeface="Times New Roman" panose="02020603050405020304" pitchFamily="18" charset="0"/>
            </a:endParaRPr>
          </a:p>
          <a:p>
            <a:pPr eaLnBrk="0" hangingPunct="0"/>
            <a:r>
              <a:rPr lang="en-US" altLang="zh-CN" sz="3200">
                <a:solidFill>
                  <a:prstClr val="black"/>
                </a:solidFill>
                <a:latin typeface="Times New Roman" panose="02020603050405020304" pitchFamily="18" charset="0"/>
                <a:cs typeface="Times New Roman" panose="02020603050405020304" pitchFamily="18" charset="0"/>
              </a:rPr>
              <a:t>       </a:t>
            </a:r>
            <a:r>
              <a:rPr lang="zh-CN" altLang="en-US" sz="3200">
                <a:solidFill>
                  <a:prstClr val="black"/>
                </a:solidFill>
                <a:latin typeface="Times New Roman" panose="02020603050405020304" pitchFamily="18" charset="0"/>
                <a:ea typeface="黑体" panose="02010609060101010101" pitchFamily="49" charset="-122"/>
              </a:rPr>
              <a:t>解方程组的</a:t>
            </a:r>
            <a:r>
              <a:rPr lang="zh-CN" altLang="en-US" sz="3200" u="sng">
                <a:solidFill>
                  <a:prstClr val="black"/>
                </a:solidFill>
                <a:effectLst>
                  <a:outerShdw blurRad="38100" dist="38100" dir="2700000" algn="tl">
                    <a:srgbClr val="C0C0C0"/>
                  </a:outerShdw>
                </a:effectLst>
                <a:latin typeface="Times New Roman" panose="02020603050405020304" pitchFamily="18" charset="0"/>
                <a:ea typeface="黑体" panose="02010609060101010101" pitchFamily="49" charset="-122"/>
              </a:rPr>
              <a:t>基本思路</a:t>
            </a:r>
            <a:r>
              <a:rPr lang="zh-CN" altLang="en-US" sz="3200">
                <a:solidFill>
                  <a:prstClr val="black"/>
                </a:solidFill>
                <a:latin typeface="Times New Roman" panose="02020603050405020304" pitchFamily="18" charset="0"/>
                <a:ea typeface="黑体" panose="02010609060101010101" pitchFamily="49" charset="-122"/>
              </a:rPr>
              <a:t>是“</a:t>
            </a:r>
            <a:r>
              <a:rPr lang="zh-CN" altLang="en-US" sz="3200">
                <a:solidFill>
                  <a:srgbClr val="0000FF"/>
                </a:solidFill>
                <a:latin typeface="Times New Roman" panose="02020603050405020304" pitchFamily="18" charset="0"/>
                <a:ea typeface="黑体" panose="02010609060101010101" pitchFamily="49" charset="-122"/>
              </a:rPr>
              <a:t>消元</a:t>
            </a:r>
            <a:r>
              <a:rPr lang="zh-CN" altLang="en-US" sz="3200">
                <a:solidFill>
                  <a:prstClr val="black"/>
                </a:solidFill>
                <a:latin typeface="Times New Roman" panose="02020603050405020304" pitchFamily="18" charset="0"/>
                <a:ea typeface="黑体" panose="02010609060101010101" pitchFamily="49" charset="-122"/>
              </a:rPr>
              <a:t>”，也是把</a:t>
            </a:r>
            <a:r>
              <a:rPr lang="zh-CN" altLang="en-US" sz="4000" b="1">
                <a:solidFill>
                  <a:srgbClr val="CC0000"/>
                </a:solidFill>
                <a:latin typeface="Times New Roman" panose="02020603050405020304" pitchFamily="18" charset="0"/>
                <a:ea typeface="华文行楷" pitchFamily="2" charset="-122"/>
              </a:rPr>
              <a:t>二元</a:t>
            </a:r>
            <a:r>
              <a:rPr lang="zh-CN" altLang="en-US" sz="3200">
                <a:solidFill>
                  <a:prstClr val="black"/>
                </a:solidFill>
                <a:latin typeface="Times New Roman" panose="02020603050405020304" pitchFamily="18" charset="0"/>
                <a:ea typeface="黑体" panose="02010609060101010101" pitchFamily="49" charset="-122"/>
              </a:rPr>
              <a:t>一次方程组化</a:t>
            </a:r>
            <a:r>
              <a:rPr lang="zh-CN" altLang="en-US" sz="3600" b="1">
                <a:solidFill>
                  <a:srgbClr val="CC0000"/>
                </a:solidFill>
                <a:latin typeface="Times New Roman" panose="02020603050405020304" pitchFamily="18" charset="0"/>
                <a:ea typeface="华文行楷" pitchFamily="2" charset="-122"/>
              </a:rPr>
              <a:t>一元</a:t>
            </a:r>
            <a:r>
              <a:rPr lang="zh-CN" altLang="en-US" sz="3200">
                <a:solidFill>
                  <a:prstClr val="black"/>
                </a:solidFill>
                <a:latin typeface="Times New Roman" panose="02020603050405020304" pitchFamily="18" charset="0"/>
                <a:ea typeface="黑体" panose="02010609060101010101" pitchFamily="49" charset="-122"/>
              </a:rPr>
              <a:t>一次方程式。</a:t>
            </a:r>
            <a:endParaRPr lang="zh-CN" altLang="en-US" sz="3200">
              <a:solidFill>
                <a:prstClr val="black"/>
              </a:solidFill>
              <a:ea typeface="黑体" panose="02010609060101010101" pitchFamily="49" charset="-122"/>
            </a:endParaRPr>
          </a:p>
        </p:txBody>
      </p:sp>
      <p:sp>
        <p:nvSpPr>
          <p:cNvPr id="7172" name="文本框 7171"/>
          <p:cNvSpPr txBox="1">
            <a:spLocks noChangeArrowheads="1"/>
          </p:cNvSpPr>
          <p:nvPr/>
        </p:nvSpPr>
        <p:spPr bwMode="auto">
          <a:xfrm>
            <a:off x="539750" y="549275"/>
            <a:ext cx="54721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5400">
                <a:solidFill>
                  <a:prstClr val="black"/>
                </a:solidFill>
                <a:ea typeface="华文行楷" pitchFamily="2" charset="-122"/>
              </a:rPr>
              <a:t>归纳小结</a:t>
            </a:r>
          </a:p>
        </p:txBody>
      </p:sp>
      <p:sp>
        <p:nvSpPr>
          <p:cNvPr id="7173" name="矩形 7172"/>
          <p:cNvSpPr/>
          <p:nvPr/>
        </p:nvSpPr>
        <p:spPr>
          <a:xfrm>
            <a:off x="900113" y="3500438"/>
            <a:ext cx="7450137" cy="1554162"/>
          </a:xfrm>
          <a:prstGeom prst="rect">
            <a:avLst/>
          </a:prstGeom>
          <a:noFill/>
          <a:ln w="9525">
            <a:noFill/>
          </a:ln>
        </p:spPr>
        <p:txBody>
          <a:bodyPr anchor="ctr">
            <a:spAutoFit/>
          </a:bodyPr>
          <a:lstStyle/>
          <a:p>
            <a:r>
              <a:rPr lang="en-US" altLang="zh-CN" sz="3200" noProof="1">
                <a:solidFill>
                  <a:prstClr val="black"/>
                </a:solidFill>
                <a:latin typeface="Times New Roman" panose="02020603050405020304" pitchFamily="18" charset="0"/>
                <a:ea typeface="Times New Roman" panose="02020603050405020304" pitchFamily="18" charset="0"/>
                <a:cs typeface="+mn-ea"/>
              </a:rPr>
              <a:t>      </a:t>
            </a:r>
            <a:r>
              <a:rPr lang="zh-CN" altLang="en-US" sz="3200" noProof="1">
                <a:solidFill>
                  <a:prstClr val="black"/>
                </a:solidFill>
                <a:latin typeface="黑体" panose="02010609060101010101" pitchFamily="49" charset="-122"/>
                <a:ea typeface="黑体" panose="02010609060101010101" pitchFamily="49" charset="-122"/>
                <a:cs typeface="+mn-ea"/>
              </a:rPr>
              <a:t>消元的</a:t>
            </a:r>
            <a:r>
              <a:rPr lang="zh-CN" altLang="en-US" sz="3200" u="sng" noProof="1">
                <a:solidFill>
                  <a:prstClr val="black"/>
                </a:solidFill>
                <a:effectLst>
                  <a:outerShdw blurRad="38100" dist="38100" dir="2700000">
                    <a:srgbClr val="C0C0C0"/>
                  </a:outerShdw>
                </a:effectLst>
                <a:latin typeface="黑体" panose="02010609060101010101" pitchFamily="49" charset="-122"/>
                <a:ea typeface="黑体" panose="02010609060101010101" pitchFamily="49" charset="-122"/>
                <a:cs typeface="+mn-ea"/>
              </a:rPr>
              <a:t>方法</a:t>
            </a:r>
            <a:r>
              <a:rPr lang="zh-CN" altLang="en-US" sz="3200" noProof="1">
                <a:solidFill>
                  <a:prstClr val="black"/>
                </a:solidFill>
                <a:latin typeface="黑体" panose="02010609060101010101" pitchFamily="49" charset="-122"/>
                <a:ea typeface="黑体" panose="02010609060101010101" pitchFamily="49" charset="-122"/>
                <a:cs typeface="+mn-ea"/>
              </a:rPr>
              <a:t>是</a:t>
            </a:r>
            <a:r>
              <a:rPr lang="zh-CN" altLang="en-US" sz="3200" noProof="1">
                <a:solidFill>
                  <a:srgbClr val="0000FF"/>
                </a:solidFill>
                <a:latin typeface="黑体" panose="02010609060101010101" pitchFamily="49" charset="-122"/>
                <a:ea typeface="黑体" panose="02010609060101010101" pitchFamily="49" charset="-122"/>
                <a:cs typeface="+mn-ea"/>
              </a:rPr>
              <a:t>“代入”</a:t>
            </a:r>
            <a:r>
              <a:rPr lang="zh-CN" altLang="en-US" sz="3200" noProof="1">
                <a:solidFill>
                  <a:prstClr val="black"/>
                </a:solidFill>
                <a:latin typeface="黑体" panose="02010609060101010101" pitchFamily="49" charset="-122"/>
                <a:ea typeface="黑体" panose="02010609060101010101" pitchFamily="49" charset="-122"/>
                <a:cs typeface="+mn-ea"/>
              </a:rPr>
              <a:t>，这种解方程组的方法称为</a:t>
            </a:r>
            <a:r>
              <a:rPr lang="zh-CN" altLang="en-US" sz="3200" noProof="1">
                <a:solidFill>
                  <a:srgbClr val="0000FF"/>
                </a:solidFill>
                <a:latin typeface="黑体" panose="02010609060101010101" pitchFamily="49" charset="-122"/>
                <a:ea typeface="黑体" panose="02010609060101010101" pitchFamily="49" charset="-122"/>
                <a:cs typeface="+mn-ea"/>
              </a:rPr>
              <a:t>代入消元法</a:t>
            </a:r>
            <a:r>
              <a:rPr lang="zh-CN" altLang="en-US" sz="3200" noProof="1">
                <a:solidFill>
                  <a:prstClr val="black"/>
                </a:solidFill>
                <a:latin typeface="黑体" panose="02010609060101010101" pitchFamily="49" charset="-122"/>
                <a:ea typeface="黑体" panose="02010609060101010101" pitchFamily="49" charset="-122"/>
                <a:cs typeface="+mn-ea"/>
              </a:rPr>
              <a:t>，简称</a:t>
            </a:r>
            <a:r>
              <a:rPr lang="zh-CN" altLang="en-US" sz="3200" noProof="1">
                <a:solidFill>
                  <a:srgbClr val="0000FF"/>
                </a:solidFill>
                <a:latin typeface="黑体" panose="02010609060101010101" pitchFamily="49" charset="-122"/>
                <a:ea typeface="黑体" panose="02010609060101010101" pitchFamily="49" charset="-122"/>
                <a:cs typeface="+mn-ea"/>
              </a:rPr>
              <a:t>代入法</a:t>
            </a:r>
            <a:r>
              <a:rPr lang="zh-CN" altLang="en-US" sz="3200" noProof="1">
                <a:solidFill>
                  <a:prstClr val="black"/>
                </a:solidFill>
                <a:latin typeface="黑体" panose="02010609060101010101" pitchFamily="49" charset="-122"/>
                <a:ea typeface="黑体" panose="02010609060101010101" pitchFamily="49" charset="-122"/>
                <a:cs typeface="+mn-ea"/>
              </a:rPr>
              <a:t>。</a:t>
            </a:r>
            <a:r>
              <a:rPr lang="en-US" altLang="zh-CN" sz="3200" noProof="1">
                <a:solidFill>
                  <a:prstClr val="black"/>
                </a:solidFill>
                <a:latin typeface="黑体" panose="02010609060101010101" pitchFamily="49" charset="-122"/>
                <a:ea typeface="黑体" panose="02010609060101010101" pitchFamily="49" charset="-122"/>
                <a:cs typeface="+mn-ea"/>
              </a:rPr>
              <a:t>(</a:t>
            </a:r>
            <a:r>
              <a:rPr lang="zh-CN" altLang="en-US" sz="3200" noProof="1">
                <a:solidFill>
                  <a:prstClr val="black"/>
                </a:solidFill>
                <a:latin typeface="黑体" panose="02010609060101010101" pitchFamily="49" charset="-122"/>
                <a:ea typeface="黑体" panose="02010609060101010101" pitchFamily="49" charset="-122"/>
                <a:cs typeface="+mn-ea"/>
              </a:rPr>
              <a:t>它是解二元一次方程常用的方法之一</a:t>
            </a:r>
            <a:r>
              <a:rPr lang="en-US" altLang="zh-CN" sz="3200" noProof="1">
                <a:solidFill>
                  <a:prstClr val="black"/>
                </a:solidFill>
                <a:latin typeface="黑体" panose="02010609060101010101" pitchFamily="49" charset="-122"/>
                <a:ea typeface="黑体" panose="02010609060101010101" pitchFamily="49" charset="-122"/>
                <a:cs typeface="+mn-ea"/>
              </a:rPr>
              <a:t>)</a:t>
            </a:r>
            <a:endParaRPr lang="en-US" altLang="zh-CN" sz="3200" noProof="1">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018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left)">
                                      <p:cBhvr>
                                        <p:cTn id="7" dur="2000"/>
                                        <p:tgtEl>
                                          <p:spTgt spid="7172"/>
                                        </p:tgtEl>
                                      </p:cBhvr>
                                    </p:animEffect>
                                  </p:childTnLst>
                                  <p:subTnLst>
                                    <p:audio>
                                      <p:cMediaNode>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iterate type="lt">
                                    <p:tmPct val="40000"/>
                                  </p:iterate>
                                  <p:childTnLst>
                                    <p:set>
                                      <p:cBhvr>
                                        <p:cTn id="11" dur="1" fill="hold">
                                          <p:stCondLst>
                                            <p:cond delay="0"/>
                                          </p:stCondLst>
                                        </p:cTn>
                                        <p:tgtEl>
                                          <p:spTgt spid="7171"/>
                                        </p:tgtEl>
                                        <p:attrNameLst>
                                          <p:attrName>style.visibility</p:attrName>
                                        </p:attrNameLst>
                                      </p:cBhvr>
                                      <p:to>
                                        <p:strVal val="visible"/>
                                      </p:to>
                                    </p:set>
                                    <p:anim calcmode="lin" valueType="num">
                                      <p:cBhvr additive="base">
                                        <p:cTn id="12" dur="500" fill="hold"/>
                                        <p:tgtEl>
                                          <p:spTgt spid="7171"/>
                                        </p:tgtEl>
                                        <p:attrNameLst>
                                          <p:attrName>ppt_x</p:attrName>
                                        </p:attrNameLst>
                                      </p:cBhvr>
                                      <p:tavLst>
                                        <p:tav tm="0">
                                          <p:val>
                                            <p:strVal val="0-#ppt_w/2"/>
                                          </p:val>
                                        </p:tav>
                                        <p:tav tm="100000">
                                          <p:val>
                                            <p:strVal val="#ppt_x"/>
                                          </p:val>
                                        </p:tav>
                                      </p:tavLst>
                                    </p:anim>
                                    <p:anim calcmode="lin" valueType="num">
                                      <p:cBhvr additive="base">
                                        <p:cTn id="13" dur="500" fill="hold"/>
                                        <p:tgtEl>
                                          <p:spTgt spid="717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iterate type="lt">
                                    <p:tmPct val="50000"/>
                                  </p:iterate>
                                  <p:childTnLst>
                                    <p:set>
                                      <p:cBhvr>
                                        <p:cTn id="17" dur="1" fill="hold">
                                          <p:stCondLst>
                                            <p:cond delay="0"/>
                                          </p:stCondLst>
                                        </p:cTn>
                                        <p:tgtEl>
                                          <p:spTgt spid="7173"/>
                                        </p:tgtEl>
                                        <p:attrNameLst>
                                          <p:attrName>style.visibility</p:attrName>
                                        </p:attrNameLst>
                                      </p:cBhvr>
                                      <p:to>
                                        <p:strVal val="visible"/>
                                      </p:to>
                                    </p:set>
                                    <p:anim calcmode="lin" valueType="num">
                                      <p:cBhvr additive="base">
                                        <p:cTn id="18" dur="500" fill="hold"/>
                                        <p:tgtEl>
                                          <p:spTgt spid="7173"/>
                                        </p:tgtEl>
                                        <p:attrNameLst>
                                          <p:attrName>ppt_x</p:attrName>
                                        </p:attrNameLst>
                                      </p:cBhvr>
                                      <p:tavLst>
                                        <p:tav tm="0">
                                          <p:val>
                                            <p:strVal val="1+#ppt_w/2"/>
                                          </p:val>
                                        </p:tav>
                                        <p:tav tm="100000">
                                          <p:val>
                                            <p:strVal val="#ppt_x"/>
                                          </p:val>
                                        </p:tav>
                                      </p:tavLst>
                                    </p:anim>
                                    <p:anim calcmode="lin" valueType="num">
                                      <p:cBhvr additive="base">
                                        <p:cTn id="19"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7172" grpId="0"/>
      <p:bldP spid="7173"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8193"/>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8195" name="左大括号 8194"/>
          <p:cNvSpPr/>
          <p:nvPr/>
        </p:nvSpPr>
        <p:spPr bwMode="auto">
          <a:xfrm>
            <a:off x="3424238" y="1125538"/>
            <a:ext cx="144462" cy="576262"/>
          </a:xfrm>
          <a:prstGeom prst="leftBrace">
            <a:avLst>
              <a:gd name="adj1" fmla="val 33223"/>
              <a:gd name="adj2" fmla="val 50000"/>
            </a:avLst>
          </a:prstGeom>
          <a:noFill/>
          <a:ln w="2857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b="1">
              <a:solidFill>
                <a:prstClr val="black"/>
              </a:solidFill>
            </a:endParaRPr>
          </a:p>
        </p:txBody>
      </p:sp>
      <p:sp>
        <p:nvSpPr>
          <p:cNvPr id="8196" name="文本框 8195"/>
          <p:cNvSpPr txBox="1">
            <a:spLocks noChangeArrowheads="1"/>
          </p:cNvSpPr>
          <p:nvPr/>
        </p:nvSpPr>
        <p:spPr bwMode="auto">
          <a:xfrm>
            <a:off x="827088" y="1052513"/>
            <a:ext cx="2592387" cy="620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800" b="1" noProof="1">
                <a:solidFill>
                  <a:prstClr val="black"/>
                </a:solidFill>
                <a:latin typeface="黑体" panose="02010609060101010101" pitchFamily="49" charset="-122"/>
                <a:ea typeface="黑体" panose="02010609060101010101" pitchFamily="49" charset="-122"/>
              </a:rPr>
              <a:t>例</a:t>
            </a:r>
            <a:r>
              <a:rPr lang="zh-CN" altLang="zh-CN" sz="2800" b="1" noProof="1">
                <a:solidFill>
                  <a:prstClr val="black"/>
                </a:solidFill>
                <a:latin typeface="黑体" panose="02010609060101010101" pitchFamily="49" charset="-122"/>
                <a:ea typeface="黑体" panose="02010609060101010101" pitchFamily="49" charset="-122"/>
              </a:rPr>
              <a:t>1: </a:t>
            </a:r>
            <a:r>
              <a:rPr lang="zh-CN" altLang="en-US" sz="2800" b="1" noProof="1">
                <a:solidFill>
                  <a:prstClr val="black"/>
                </a:solidFill>
                <a:latin typeface="黑体" panose="02010609060101010101" pitchFamily="49" charset="-122"/>
                <a:ea typeface="黑体" panose="02010609060101010101" pitchFamily="49" charset="-122"/>
              </a:rPr>
              <a:t>解方程组</a:t>
            </a:r>
            <a:endParaRPr lang="en-US" altLang="zh-CN" sz="2800" b="1">
              <a:solidFill>
                <a:prstClr val="black"/>
              </a:solidFill>
              <a:latin typeface="黑体" panose="02010609060101010101" pitchFamily="49" charset="-122"/>
              <a:ea typeface="黑体" panose="02010609060101010101" pitchFamily="49" charset="-122"/>
            </a:endParaRPr>
          </a:p>
        </p:txBody>
      </p:sp>
      <p:sp>
        <p:nvSpPr>
          <p:cNvPr id="8197" name="文本框 8196"/>
          <p:cNvSpPr txBox="1">
            <a:spLocks noChangeArrowheads="1"/>
          </p:cNvSpPr>
          <p:nvPr/>
        </p:nvSpPr>
        <p:spPr bwMode="auto">
          <a:xfrm>
            <a:off x="3563938" y="908050"/>
            <a:ext cx="3095625" cy="1152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prstClr val="black"/>
                </a:solidFill>
                <a:latin typeface="Times New Roman" panose="02020603050405020304" pitchFamily="18" charset="0"/>
              </a:rPr>
              <a:t>2y - 3x = 1    ①</a:t>
            </a:r>
          </a:p>
          <a:p>
            <a:pPr algn="just"/>
            <a:r>
              <a:rPr lang="en-US" altLang="zh-CN" sz="2800" b="1">
                <a:solidFill>
                  <a:prstClr val="black"/>
                </a:solidFill>
                <a:latin typeface="Times New Roman" panose="02020603050405020304" pitchFamily="18" charset="0"/>
              </a:rPr>
              <a:t>x =  y - 1       ②</a:t>
            </a:r>
            <a:endParaRPr lang="en-US" altLang="zh-CN" sz="2800" b="1">
              <a:solidFill>
                <a:prstClr val="black"/>
              </a:solidFill>
            </a:endParaRPr>
          </a:p>
        </p:txBody>
      </p:sp>
      <p:sp>
        <p:nvSpPr>
          <p:cNvPr id="8198" name="矩形 8197"/>
          <p:cNvSpPr>
            <a:spLocks noChangeArrowheads="1"/>
          </p:cNvSpPr>
          <p:nvPr/>
        </p:nvSpPr>
        <p:spPr bwMode="auto">
          <a:xfrm>
            <a:off x="661988" y="1989138"/>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黑体" panose="02010609060101010101" pitchFamily="49" charset="-122"/>
                <a:ea typeface="黑体" panose="02010609060101010101" pitchFamily="49" charset="-122"/>
              </a:rPr>
              <a:t>解</a:t>
            </a:r>
            <a:r>
              <a:rPr lang="en-US" altLang="zh-CN" sz="2400" b="1">
                <a:solidFill>
                  <a:prstClr val="black"/>
                </a:solidFill>
                <a:latin typeface="黑体" panose="02010609060101010101" pitchFamily="49" charset="-122"/>
                <a:ea typeface="黑体" panose="02010609060101010101" pitchFamily="49" charset="-122"/>
              </a:rPr>
              <a:t>:</a:t>
            </a:r>
          </a:p>
        </p:txBody>
      </p:sp>
      <p:sp>
        <p:nvSpPr>
          <p:cNvPr id="8199" name="矩形 8198"/>
          <p:cNvSpPr>
            <a:spLocks noChangeArrowheads="1"/>
          </p:cNvSpPr>
          <p:nvPr/>
        </p:nvSpPr>
        <p:spPr bwMode="auto">
          <a:xfrm>
            <a:off x="963613" y="2492375"/>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2y – 3</a:t>
            </a:r>
            <a:r>
              <a:rPr lang="en-US" altLang="zh-CN" sz="2800" b="1">
                <a:solidFill>
                  <a:srgbClr val="008000"/>
                </a:solidFill>
              </a:rPr>
              <a:t>(y – 1)</a:t>
            </a:r>
            <a:r>
              <a:rPr lang="en-US" altLang="zh-CN" sz="2800" b="1">
                <a:solidFill>
                  <a:prstClr val="black"/>
                </a:solidFill>
              </a:rPr>
              <a:t> = 1</a:t>
            </a:r>
          </a:p>
        </p:txBody>
      </p:sp>
      <p:sp>
        <p:nvSpPr>
          <p:cNvPr id="8200" name="矩形 8199"/>
          <p:cNvSpPr>
            <a:spLocks noChangeArrowheads="1"/>
          </p:cNvSpPr>
          <p:nvPr/>
        </p:nvSpPr>
        <p:spPr bwMode="auto">
          <a:xfrm>
            <a:off x="950913" y="2997200"/>
            <a:ext cx="2579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2y – 3y + 3 = 1</a:t>
            </a:r>
          </a:p>
        </p:txBody>
      </p:sp>
      <p:sp>
        <p:nvSpPr>
          <p:cNvPr id="8201" name="矩形 8200"/>
          <p:cNvSpPr>
            <a:spLocks noChangeArrowheads="1"/>
          </p:cNvSpPr>
          <p:nvPr/>
        </p:nvSpPr>
        <p:spPr bwMode="auto">
          <a:xfrm>
            <a:off x="963613" y="3500438"/>
            <a:ext cx="1871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   y = 2</a:t>
            </a:r>
          </a:p>
        </p:txBody>
      </p:sp>
      <p:sp>
        <p:nvSpPr>
          <p:cNvPr id="8202" name="矩形 8201"/>
          <p:cNvSpPr>
            <a:spLocks noChangeArrowheads="1"/>
          </p:cNvSpPr>
          <p:nvPr/>
        </p:nvSpPr>
        <p:spPr bwMode="auto">
          <a:xfrm>
            <a:off x="950913" y="4076700"/>
            <a:ext cx="2735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黑体" panose="02010609060101010101" pitchFamily="49" charset="-122"/>
                <a:ea typeface="黑体" panose="02010609060101010101" pitchFamily="49" charset="-122"/>
              </a:rPr>
              <a:t>把</a:t>
            </a:r>
            <a:r>
              <a:rPr lang="en-US" altLang="zh-CN" sz="2400" b="1">
                <a:solidFill>
                  <a:prstClr val="black"/>
                </a:solidFill>
                <a:latin typeface="黑体" panose="02010609060101010101" pitchFamily="49" charset="-122"/>
                <a:ea typeface="黑体" panose="02010609060101010101" pitchFamily="49" charset="-122"/>
              </a:rPr>
              <a:t>y = 2</a:t>
            </a:r>
            <a:r>
              <a:rPr lang="zh-CN" altLang="en-US" sz="2400" b="1">
                <a:solidFill>
                  <a:prstClr val="black"/>
                </a:solidFill>
                <a:latin typeface="黑体" panose="02010609060101010101" pitchFamily="49" charset="-122"/>
                <a:ea typeface="黑体" panose="02010609060101010101" pitchFamily="49" charset="-122"/>
              </a:rPr>
              <a:t>代入</a:t>
            </a:r>
            <a:r>
              <a:rPr lang="en-US" altLang="zh-CN" sz="2400" b="1">
                <a:solidFill>
                  <a:prstClr val="black"/>
                </a:solidFill>
                <a:latin typeface="黑体" panose="02010609060101010101" pitchFamily="49" charset="-122"/>
                <a:ea typeface="黑体" panose="02010609060101010101" pitchFamily="49" charset="-122"/>
              </a:rPr>
              <a:t>②</a:t>
            </a:r>
            <a:r>
              <a:rPr lang="zh-CN" altLang="en-US" sz="2400" b="1">
                <a:solidFill>
                  <a:prstClr val="black"/>
                </a:solidFill>
                <a:latin typeface="黑体" panose="02010609060101010101" pitchFamily="49" charset="-122"/>
                <a:ea typeface="黑体" panose="02010609060101010101" pitchFamily="49" charset="-122"/>
              </a:rPr>
              <a:t>，</a:t>
            </a:r>
            <a:endParaRPr lang="zh-CN" altLang="en-US" b="1">
              <a:solidFill>
                <a:prstClr val="black"/>
              </a:solidFill>
              <a:latin typeface="黑体" panose="02010609060101010101" pitchFamily="49" charset="-122"/>
              <a:ea typeface="黑体" panose="02010609060101010101" pitchFamily="49" charset="-122"/>
            </a:endParaRPr>
          </a:p>
        </p:txBody>
      </p:sp>
      <p:grpSp>
        <p:nvGrpSpPr>
          <p:cNvPr id="8203" name="组合 8202"/>
          <p:cNvGrpSpPr/>
          <p:nvPr/>
        </p:nvGrpSpPr>
        <p:grpSpPr bwMode="auto">
          <a:xfrm>
            <a:off x="573088" y="5157788"/>
            <a:ext cx="4394200" cy="792162"/>
            <a:chOff x="612" y="3294"/>
            <a:chExt cx="2768" cy="499"/>
          </a:xfrm>
        </p:grpSpPr>
        <p:sp>
          <p:nvSpPr>
            <p:cNvPr id="7179" name="左大括号 8203"/>
            <p:cNvSpPr/>
            <p:nvPr/>
          </p:nvSpPr>
          <p:spPr bwMode="auto">
            <a:xfrm>
              <a:off x="2405" y="3433"/>
              <a:ext cx="91" cy="318"/>
            </a:xfrm>
            <a:prstGeom prst="leftBrace">
              <a:avLst>
                <a:gd name="adj1" fmla="val 29105"/>
                <a:gd name="adj2" fmla="val 50000"/>
              </a:avLst>
            </a:prstGeom>
            <a:noFill/>
            <a:ln w="254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7180" name="文本框 8204"/>
            <p:cNvSpPr txBox="1">
              <a:spLocks noChangeArrowheads="1"/>
            </p:cNvSpPr>
            <p:nvPr/>
          </p:nvSpPr>
          <p:spPr bwMode="auto">
            <a:xfrm>
              <a:off x="612" y="3441"/>
              <a:ext cx="1769" cy="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zh-CN" sz="2400" b="1" noProof="1">
                  <a:solidFill>
                    <a:prstClr val="black"/>
                  </a:solidFill>
                  <a:latin typeface="黑体" panose="02010609060101010101" pitchFamily="49" charset="-122"/>
                  <a:ea typeface="黑体" panose="02010609060101010101" pitchFamily="49" charset="-122"/>
                </a:rPr>
                <a:t>∴ </a:t>
              </a:r>
              <a:r>
                <a:rPr lang="zh-CN" altLang="en-US" sz="2400" b="1" noProof="1">
                  <a:solidFill>
                    <a:prstClr val="black"/>
                  </a:solidFill>
                  <a:latin typeface="黑体" panose="02010609060101010101" pitchFamily="49" charset="-122"/>
                  <a:ea typeface="黑体" panose="02010609060101010101" pitchFamily="49" charset="-122"/>
                </a:rPr>
                <a:t>解方程组的解是</a:t>
              </a:r>
              <a:endParaRPr lang="en-US" altLang="zh-CN" sz="2400" b="1">
                <a:solidFill>
                  <a:prstClr val="black"/>
                </a:solidFill>
                <a:latin typeface="黑体" panose="02010609060101010101" pitchFamily="49" charset="-122"/>
                <a:ea typeface="黑体" panose="02010609060101010101" pitchFamily="49" charset="-122"/>
              </a:endParaRPr>
            </a:p>
          </p:txBody>
        </p:sp>
        <p:sp>
          <p:nvSpPr>
            <p:cNvPr id="7181" name="文本框 8205"/>
            <p:cNvSpPr txBox="1">
              <a:spLocks noChangeArrowheads="1"/>
            </p:cNvSpPr>
            <p:nvPr/>
          </p:nvSpPr>
          <p:spPr bwMode="auto">
            <a:xfrm>
              <a:off x="2517" y="3294"/>
              <a:ext cx="863" cy="4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prstClr val="black"/>
                  </a:solidFill>
                  <a:latin typeface="黑体" panose="02010609060101010101" pitchFamily="49" charset="-122"/>
                  <a:ea typeface="黑体" panose="02010609060101010101" pitchFamily="49" charset="-122"/>
                </a:rPr>
                <a:t>x = 1</a:t>
              </a:r>
            </a:p>
            <a:p>
              <a:pPr algn="just"/>
              <a:r>
                <a:rPr lang="en-US" altLang="zh-CN" sz="2800" b="1">
                  <a:solidFill>
                    <a:prstClr val="black"/>
                  </a:solidFill>
                  <a:latin typeface="黑体" panose="02010609060101010101" pitchFamily="49" charset="-122"/>
                  <a:ea typeface="黑体" panose="02010609060101010101" pitchFamily="49" charset="-122"/>
                </a:rPr>
                <a:t>y = 2</a:t>
              </a:r>
            </a:p>
          </p:txBody>
        </p:sp>
      </p:grpSp>
      <p:sp>
        <p:nvSpPr>
          <p:cNvPr id="8207" name="椭圆形标注 8206"/>
          <p:cNvSpPr>
            <a:spLocks noChangeArrowheads="1"/>
          </p:cNvSpPr>
          <p:nvPr/>
        </p:nvSpPr>
        <p:spPr bwMode="auto">
          <a:xfrm flipV="1">
            <a:off x="4211638" y="1441450"/>
            <a:ext cx="865187" cy="431800"/>
          </a:xfrm>
          <a:prstGeom prst="wedgeEllipseCallout">
            <a:avLst>
              <a:gd name="adj1" fmla="val -4866"/>
              <a:gd name="adj2" fmla="val 81250"/>
            </a:avLst>
          </a:prstGeom>
          <a:solidFill>
            <a:schemeClr val="folHlink">
              <a:alpha val="28999"/>
            </a:schemeClr>
          </a:solidFill>
          <a:ln w="25400">
            <a:solidFill>
              <a:srgbClr val="0000FF"/>
            </a:solidFill>
            <a:miter lim="800000"/>
          </a:ln>
        </p:spPr>
        <p:txBody>
          <a:bodyPr rot="108000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8208" name="矩形 8207"/>
          <p:cNvSpPr>
            <a:spLocks noChangeArrowheads="1"/>
          </p:cNvSpPr>
          <p:nvPr/>
        </p:nvSpPr>
        <p:spPr bwMode="auto">
          <a:xfrm>
            <a:off x="950913" y="4652963"/>
            <a:ext cx="3311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黑体" panose="02010609060101010101" pitchFamily="49" charset="-122"/>
                <a:ea typeface="黑体" panose="02010609060101010101" pitchFamily="49" charset="-122"/>
              </a:rPr>
              <a:t>得</a:t>
            </a:r>
            <a:r>
              <a:rPr lang="en-US" altLang="zh-CN" sz="2400" b="1">
                <a:solidFill>
                  <a:prstClr val="black"/>
                </a:solidFill>
                <a:latin typeface="黑体" panose="02010609060101010101" pitchFamily="49" charset="-122"/>
                <a:ea typeface="黑体" panose="02010609060101010101" pitchFamily="49" charset="-122"/>
              </a:rPr>
              <a:t>: </a:t>
            </a:r>
            <a:r>
              <a:rPr lang="en-US" altLang="zh-CN" sz="2800" b="1">
                <a:solidFill>
                  <a:prstClr val="black"/>
                </a:solidFill>
                <a:latin typeface="黑体" panose="02010609060101010101" pitchFamily="49" charset="-122"/>
                <a:ea typeface="黑体" panose="02010609060101010101" pitchFamily="49" charset="-122"/>
              </a:rPr>
              <a:t>x = </a:t>
            </a:r>
            <a:r>
              <a:rPr lang="en-US" altLang="zh-CN" sz="2800" b="1">
                <a:solidFill>
                  <a:srgbClr val="CC0000"/>
                </a:solidFill>
                <a:latin typeface="黑体" panose="02010609060101010101" pitchFamily="49" charset="-122"/>
                <a:ea typeface="黑体" panose="02010609060101010101" pitchFamily="49" charset="-122"/>
              </a:rPr>
              <a:t>2</a:t>
            </a:r>
            <a:r>
              <a:rPr lang="en-US" altLang="zh-CN" sz="2800" b="1">
                <a:solidFill>
                  <a:prstClr val="black"/>
                </a:solidFill>
                <a:latin typeface="黑体" panose="02010609060101010101" pitchFamily="49" charset="-122"/>
                <a:ea typeface="黑体" panose="02010609060101010101" pitchFamily="49" charset="-122"/>
              </a:rPr>
              <a:t>–1 = 1</a:t>
            </a:r>
            <a:r>
              <a:rPr lang="en-US" altLang="zh-CN" b="1">
                <a:solidFill>
                  <a:prstClr val="black"/>
                </a:solidFill>
                <a:latin typeface="黑体" panose="02010609060101010101" pitchFamily="49" charset="-122"/>
                <a:ea typeface="黑体" panose="02010609060101010101" pitchFamily="49" charset="-122"/>
              </a:rPr>
              <a:t> </a:t>
            </a:r>
          </a:p>
        </p:txBody>
      </p:sp>
      <p:sp>
        <p:nvSpPr>
          <p:cNvPr id="8209" name="矩形 8208"/>
          <p:cNvSpPr>
            <a:spLocks noChangeArrowheads="1"/>
          </p:cNvSpPr>
          <p:nvPr/>
        </p:nvSpPr>
        <p:spPr bwMode="auto">
          <a:xfrm>
            <a:off x="3162300" y="1989138"/>
            <a:ext cx="644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黑体" panose="02010609060101010101" pitchFamily="49" charset="-122"/>
                <a:ea typeface="黑体" panose="02010609060101010101" pitchFamily="49" charset="-122"/>
              </a:rPr>
              <a:t>得</a:t>
            </a:r>
            <a:r>
              <a:rPr lang="en-US" altLang="zh-CN" sz="2400" b="1">
                <a:solidFill>
                  <a:prstClr val="black"/>
                </a:solidFill>
                <a:latin typeface="黑体" panose="02010609060101010101" pitchFamily="49" charset="-122"/>
                <a:ea typeface="黑体" panose="02010609060101010101" pitchFamily="49" charset="-122"/>
              </a:rPr>
              <a:t>:</a:t>
            </a:r>
          </a:p>
        </p:txBody>
      </p:sp>
      <p:sp>
        <p:nvSpPr>
          <p:cNvPr id="8210" name="文本框 8209"/>
          <p:cNvSpPr txBox="1">
            <a:spLocks noChangeArrowheads="1"/>
          </p:cNvSpPr>
          <p:nvPr/>
        </p:nvSpPr>
        <p:spPr bwMode="auto">
          <a:xfrm>
            <a:off x="5148263" y="4437063"/>
            <a:ext cx="33845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C0000"/>
                </a:solidFill>
                <a:latin typeface="黑体" panose="02010609060101010101" pitchFamily="49" charset="-122"/>
                <a:ea typeface="黑体" panose="02010609060101010101" pitchFamily="49" charset="-122"/>
              </a:rPr>
              <a:t>解题反思</a:t>
            </a:r>
            <a:r>
              <a:rPr lang="en-US" altLang="zh-CN" sz="2400" b="1">
                <a:solidFill>
                  <a:srgbClr val="CC0000"/>
                </a:solidFill>
                <a:latin typeface="黑体" panose="02010609060101010101" pitchFamily="49" charset="-122"/>
                <a:ea typeface="黑体" panose="02010609060101010101" pitchFamily="49" charset="-122"/>
              </a:rPr>
              <a:t>:</a:t>
            </a:r>
            <a:r>
              <a:rPr lang="en-US" altLang="zh-CN" b="1">
                <a:solidFill>
                  <a:prstClr val="black"/>
                </a:solidFill>
                <a:latin typeface="黑体" panose="02010609060101010101" pitchFamily="49" charset="-122"/>
                <a:ea typeface="黑体" panose="02010609060101010101" pitchFamily="49" charset="-122"/>
              </a:rPr>
              <a:t> </a:t>
            </a:r>
            <a:r>
              <a:rPr lang="zh-CN" altLang="en-US" sz="2400">
                <a:solidFill>
                  <a:srgbClr val="0000FF"/>
                </a:solidFill>
                <a:latin typeface="华文新魏" pitchFamily="2" charset="-122"/>
                <a:ea typeface="华文新魏" pitchFamily="2" charset="-122"/>
              </a:rPr>
              <a:t>通过代入消去一个未知数</a:t>
            </a:r>
            <a:r>
              <a:rPr lang="en-US" altLang="zh-CN" sz="2400">
                <a:solidFill>
                  <a:srgbClr val="0000FF"/>
                </a:solidFill>
                <a:latin typeface="华文新魏" pitchFamily="2" charset="-122"/>
                <a:ea typeface="华文新魏" pitchFamily="2" charset="-122"/>
              </a:rPr>
              <a:t>,</a:t>
            </a:r>
            <a:r>
              <a:rPr lang="zh-CN" altLang="en-US" sz="2400">
                <a:solidFill>
                  <a:srgbClr val="0000FF"/>
                </a:solidFill>
                <a:latin typeface="华文新魏" pitchFamily="2" charset="-122"/>
                <a:ea typeface="华文新魏" pitchFamily="2" charset="-122"/>
              </a:rPr>
              <a:t>把二元一次方程组转化为一元一次方程。</a:t>
            </a:r>
          </a:p>
        </p:txBody>
      </p:sp>
      <p:sp>
        <p:nvSpPr>
          <p:cNvPr id="8211" name="文本框 8210"/>
          <p:cNvSpPr txBox="1">
            <a:spLocks noChangeArrowheads="1"/>
          </p:cNvSpPr>
          <p:nvPr/>
        </p:nvSpPr>
        <p:spPr bwMode="auto">
          <a:xfrm>
            <a:off x="4970463" y="2349500"/>
            <a:ext cx="367188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latin typeface="华文行楷" pitchFamily="2" charset="-122"/>
                <a:ea typeface="华文行楷" pitchFamily="2" charset="-122"/>
              </a:rPr>
              <a:t>  </a:t>
            </a:r>
            <a:r>
              <a:rPr lang="zh-CN" altLang="en-US" sz="2400">
                <a:solidFill>
                  <a:srgbClr val="008000"/>
                </a:solidFill>
                <a:latin typeface="华文行楷" pitchFamily="2" charset="-122"/>
                <a:ea typeface="华文行楷" pitchFamily="2" charset="-122"/>
              </a:rPr>
              <a:t>说明</a:t>
            </a:r>
            <a:r>
              <a:rPr lang="en-US" altLang="zh-CN" sz="2400">
                <a:solidFill>
                  <a:srgbClr val="008000"/>
                </a:solidFill>
                <a:latin typeface="华文行楷" pitchFamily="2" charset="-122"/>
                <a:ea typeface="华文行楷" pitchFamily="2" charset="-122"/>
              </a:rPr>
              <a:t>:</a:t>
            </a:r>
            <a:r>
              <a:rPr lang="en-US" altLang="zh-CN" sz="2400">
                <a:solidFill>
                  <a:prstClr val="black"/>
                </a:solidFill>
                <a:latin typeface="华文行楷" pitchFamily="2" charset="-122"/>
                <a:ea typeface="华文行楷" pitchFamily="2" charset="-122"/>
              </a:rPr>
              <a:t> </a:t>
            </a:r>
            <a:r>
              <a:rPr lang="zh-CN" altLang="en-US" sz="2400">
                <a:solidFill>
                  <a:srgbClr val="0000FF"/>
                </a:solidFill>
                <a:latin typeface="华文行楷" pitchFamily="2" charset="-122"/>
                <a:ea typeface="华文行楷" pitchFamily="2" charset="-122"/>
              </a:rPr>
              <a:t>为了检查计算是否正确，可把所得的解分别代入方程</a:t>
            </a:r>
            <a:r>
              <a:rPr lang="en-US" altLang="zh-CN" sz="2400">
                <a:solidFill>
                  <a:srgbClr val="0000FF"/>
                </a:solidFill>
                <a:latin typeface="华文行楷" pitchFamily="2" charset="-122"/>
                <a:ea typeface="华文行楷" pitchFamily="2" charset="-122"/>
              </a:rPr>
              <a:t>①</a:t>
            </a:r>
            <a:r>
              <a:rPr lang="zh-CN" altLang="en-US" sz="2400">
                <a:solidFill>
                  <a:srgbClr val="0000FF"/>
                </a:solidFill>
                <a:latin typeface="华文行楷" pitchFamily="2" charset="-122"/>
                <a:ea typeface="华文行楷" pitchFamily="2" charset="-122"/>
              </a:rPr>
              <a:t>，</a:t>
            </a:r>
            <a:r>
              <a:rPr lang="en-US" altLang="zh-CN" sz="2400">
                <a:solidFill>
                  <a:srgbClr val="0000FF"/>
                </a:solidFill>
                <a:latin typeface="华文行楷" pitchFamily="2" charset="-122"/>
                <a:ea typeface="华文行楷" pitchFamily="2" charset="-122"/>
              </a:rPr>
              <a:t>②</a:t>
            </a:r>
            <a:r>
              <a:rPr lang="zh-CN" altLang="en-US" sz="2400">
                <a:solidFill>
                  <a:srgbClr val="0000FF"/>
                </a:solidFill>
                <a:latin typeface="华文行楷" pitchFamily="2" charset="-122"/>
                <a:ea typeface="华文行楷" pitchFamily="2" charset="-122"/>
              </a:rPr>
              <a:t>检验。</a:t>
            </a:r>
          </a:p>
        </p:txBody>
      </p:sp>
      <p:sp>
        <p:nvSpPr>
          <p:cNvPr id="8212" name="文本框 8211"/>
          <p:cNvSpPr txBox="1">
            <a:spLocks noChangeArrowheads="1"/>
          </p:cNvSpPr>
          <p:nvPr/>
        </p:nvSpPr>
        <p:spPr bwMode="auto">
          <a:xfrm>
            <a:off x="5127625" y="3500438"/>
            <a:ext cx="3382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ea typeface="华文行楷" pitchFamily="2" charset="-122"/>
              </a:rPr>
              <a:t>     </a:t>
            </a:r>
            <a:r>
              <a:rPr lang="zh-CN" altLang="en-US" sz="2400">
                <a:solidFill>
                  <a:srgbClr val="EEECE1"/>
                </a:solidFill>
                <a:ea typeface="华文行楷" pitchFamily="2" charset="-122"/>
              </a:rPr>
              <a:t>检验过程可以口算，不必写出。</a:t>
            </a:r>
          </a:p>
        </p:txBody>
      </p:sp>
      <p:sp>
        <p:nvSpPr>
          <p:cNvPr id="8213" name="文本框 8212"/>
          <p:cNvSpPr txBox="1">
            <a:spLocks noChangeArrowheads="1"/>
          </p:cNvSpPr>
          <p:nvPr/>
        </p:nvSpPr>
        <p:spPr bwMode="auto">
          <a:xfrm>
            <a:off x="1692275" y="260350"/>
            <a:ext cx="36004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b="1">
                <a:solidFill>
                  <a:prstClr val="black"/>
                </a:solidFill>
                <a:ea typeface="华文行楷" pitchFamily="2" charset="-122"/>
              </a:rPr>
              <a:t>、讲一讲</a:t>
            </a:r>
          </a:p>
        </p:txBody>
      </p:sp>
      <p:pic>
        <p:nvPicPr>
          <p:cNvPr id="8214" name="图片 8213" descr="j030335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 y="260350"/>
            <a:ext cx="1223963"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5" name="矩形 8214"/>
          <p:cNvSpPr>
            <a:spLocks noChangeArrowheads="1"/>
          </p:cNvSpPr>
          <p:nvPr/>
        </p:nvSpPr>
        <p:spPr bwMode="auto">
          <a:xfrm>
            <a:off x="1263650" y="1984375"/>
            <a:ext cx="2084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黑体" panose="02010609060101010101" pitchFamily="49" charset="-122"/>
                <a:ea typeface="黑体" panose="02010609060101010101" pitchFamily="49" charset="-122"/>
              </a:rPr>
              <a:t>把</a:t>
            </a:r>
            <a:r>
              <a:rPr lang="en-US" altLang="zh-CN" sz="2400" b="1">
                <a:solidFill>
                  <a:prstClr val="black"/>
                </a:solidFill>
                <a:latin typeface="黑体" panose="02010609060101010101" pitchFamily="49" charset="-122"/>
                <a:ea typeface="黑体" panose="02010609060101010101" pitchFamily="49" charset="-122"/>
              </a:rPr>
              <a:t>②</a:t>
            </a:r>
            <a:r>
              <a:rPr lang="zh-CN" altLang="en-US" sz="2400" b="1">
                <a:solidFill>
                  <a:prstClr val="black"/>
                </a:solidFill>
                <a:latin typeface="黑体" panose="02010609060101010101" pitchFamily="49" charset="-122"/>
                <a:ea typeface="黑体" panose="02010609060101010101" pitchFamily="49" charset="-122"/>
              </a:rPr>
              <a:t>代入</a:t>
            </a:r>
            <a:r>
              <a:rPr lang="en-US" altLang="zh-CN" sz="2400" b="1">
                <a:solidFill>
                  <a:prstClr val="black"/>
                </a:solidFill>
                <a:latin typeface="黑体" panose="02010609060101010101" pitchFamily="49" charset="-122"/>
                <a:ea typeface="黑体" panose="02010609060101010101" pitchFamily="49" charset="-122"/>
              </a:rPr>
              <a:t>①</a:t>
            </a:r>
            <a:r>
              <a:rPr lang="zh-CN" altLang="en-US" sz="2400" b="1">
                <a:solidFill>
                  <a:prstClr val="black"/>
                </a:solidFill>
                <a:latin typeface="黑体" panose="02010609060101010101" pitchFamily="49" charset="-122"/>
                <a:ea typeface="黑体" panose="02010609060101010101" pitchFamily="49" charset="-122"/>
              </a:rPr>
              <a:t>，</a:t>
            </a:r>
          </a:p>
        </p:txBody>
      </p:sp>
      <p:sp>
        <p:nvSpPr>
          <p:cNvPr id="8216" name="椭圆形标注 8215"/>
          <p:cNvSpPr>
            <a:spLocks noChangeArrowheads="1"/>
          </p:cNvSpPr>
          <p:nvPr/>
        </p:nvSpPr>
        <p:spPr bwMode="auto">
          <a:xfrm>
            <a:off x="2220913" y="3548063"/>
            <a:ext cx="466725" cy="431800"/>
          </a:xfrm>
          <a:prstGeom prst="wedgeEllipseCallout">
            <a:avLst>
              <a:gd name="adj1" fmla="val 401361"/>
              <a:gd name="adj2" fmla="val -439704"/>
            </a:avLst>
          </a:prstGeom>
          <a:solidFill>
            <a:srgbClr val="FFFF00">
              <a:alpha val="36000"/>
            </a:srgbClr>
          </a:solidFill>
          <a:ln w="22225">
            <a:solidFill>
              <a:srgbClr val="0000FF"/>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Tree>
    <p:extLst>
      <p:ext uri="{BB962C8B-B14F-4D97-AF65-F5344CB8AC3E}">
        <p14:creationId xmlns:p14="http://schemas.microsoft.com/office/powerpoint/2010/main" val="261628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214"/>
                                        </p:tgtEl>
                                        <p:attrNameLst>
                                          <p:attrName>style.visibility</p:attrName>
                                        </p:attrNameLst>
                                      </p:cBhvr>
                                      <p:to>
                                        <p:strVal val="visible"/>
                                      </p:to>
                                    </p:set>
                                    <p:anim calcmode="lin" valueType="num">
                                      <p:cBhvr additive="base">
                                        <p:cTn id="7" dur="500" fill="hold"/>
                                        <p:tgtEl>
                                          <p:spTgt spid="8214"/>
                                        </p:tgtEl>
                                        <p:attrNameLst>
                                          <p:attrName>ppt_x</p:attrName>
                                        </p:attrNameLst>
                                      </p:cBhvr>
                                      <p:tavLst>
                                        <p:tav tm="0">
                                          <p:val>
                                            <p:strVal val="0-#ppt_w/2"/>
                                          </p:val>
                                        </p:tav>
                                        <p:tav tm="100000">
                                          <p:val>
                                            <p:strVal val="#ppt_x"/>
                                          </p:val>
                                        </p:tav>
                                      </p:tavLst>
                                    </p:anim>
                                    <p:anim calcmode="lin" valueType="num">
                                      <p:cBhvr additive="base">
                                        <p:cTn id="8" dur="500" fill="hold"/>
                                        <p:tgtEl>
                                          <p:spTgt spid="821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213"/>
                                        </p:tgtEl>
                                        <p:attrNameLst>
                                          <p:attrName>style.visibility</p:attrName>
                                        </p:attrNameLst>
                                      </p:cBhvr>
                                      <p:to>
                                        <p:strVal val="visible"/>
                                      </p:to>
                                    </p:set>
                                    <p:anim calcmode="lin" valueType="num">
                                      <p:cBhvr additive="base">
                                        <p:cTn id="13" dur="500" fill="hold"/>
                                        <p:tgtEl>
                                          <p:spTgt spid="8213"/>
                                        </p:tgtEl>
                                        <p:attrNameLst>
                                          <p:attrName>ppt_x</p:attrName>
                                        </p:attrNameLst>
                                      </p:cBhvr>
                                      <p:tavLst>
                                        <p:tav tm="0">
                                          <p:val>
                                            <p:strVal val="1+#ppt_w/2"/>
                                          </p:val>
                                        </p:tav>
                                        <p:tav tm="100000">
                                          <p:val>
                                            <p:strVal val="#ppt_x"/>
                                          </p:val>
                                        </p:tav>
                                      </p:tavLst>
                                    </p:anim>
                                    <p:anim calcmode="lin" valueType="num">
                                      <p:cBhvr additive="base">
                                        <p:cTn id="14" dur="500" fill="hold"/>
                                        <p:tgtEl>
                                          <p:spTgt spid="821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projctor.wav"/>
                                        </p:tgtEl>
                                      </p:cMediaNode>
                                    </p:audio>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196"/>
                                        </p:tgtEl>
                                        <p:attrNameLst>
                                          <p:attrName>style.visibility</p:attrName>
                                        </p:attrNameLst>
                                      </p:cBhvr>
                                      <p:to>
                                        <p:strVal val="visible"/>
                                      </p:to>
                                    </p:set>
                                    <p:animEffect transition="in" filter="wipe(left)">
                                      <p:cBhvr>
                                        <p:cTn id="19" dur="500"/>
                                        <p:tgtEl>
                                          <p:spTgt spid="8196"/>
                                        </p:tgtEl>
                                      </p:cBhvr>
                                    </p:animEffect>
                                  </p:childTnLst>
                                  <p:subTnLst>
                                    <p:audio>
                                      <p:cMediaNode>
                                        <p:cTn display="0" masterRel="sameClick">
                                          <p:stCondLst>
                                            <p:cond evt="begin" delay="0">
                                              <p:tn val="17"/>
                                            </p:cond>
                                          </p:stCondLst>
                                          <p:endCondLst>
                                            <p:cond evt="onStopAudio" delay="0">
                                              <p:tgtEl>
                                                <p:sldTgt/>
                                              </p:tgtEl>
                                            </p:cond>
                                          </p:endCondLst>
                                        </p:cTn>
                                        <p:tgtEl>
                                          <p:sndTgt r:embed="rId4" name="type.wav"/>
                                        </p:tgtEl>
                                      </p:cMediaNode>
                                    </p:audio>
                                  </p:sub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8195"/>
                                        </p:tgtEl>
                                        <p:attrNameLst>
                                          <p:attrName>style.visibility</p:attrName>
                                        </p:attrNameLst>
                                      </p:cBhvr>
                                      <p:to>
                                        <p:strVal val="visible"/>
                                      </p:to>
                                    </p:set>
                                    <p:animEffect transition="in" filter="wipe(left)">
                                      <p:cBhvr>
                                        <p:cTn id="23" dur="500"/>
                                        <p:tgtEl>
                                          <p:spTgt spid="8195"/>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8197"/>
                                        </p:tgtEl>
                                        <p:attrNameLst>
                                          <p:attrName>style.visibility</p:attrName>
                                        </p:attrNameLst>
                                      </p:cBhvr>
                                      <p:to>
                                        <p:strVal val="visible"/>
                                      </p:to>
                                    </p:set>
                                    <p:animEffect transition="in" filter="wipe(left)">
                                      <p:cBhvr>
                                        <p:cTn id="27" dur="500"/>
                                        <p:tgtEl>
                                          <p:spTgt spid="8197"/>
                                        </p:tgtEl>
                                      </p:cBhvr>
                                    </p:animEffect>
                                  </p:childTnLst>
                                  <p:subTnLst>
                                    <p:audio>
                                      <p:cMediaNode>
                                        <p:cTn display="0" masterRel="sameClick">
                                          <p:stCondLst>
                                            <p:cond evt="begin" delay="0">
                                              <p:tn val="25"/>
                                            </p:cond>
                                          </p:stCondLst>
                                          <p:endCondLst>
                                            <p:cond evt="onStopAudio" delay="0">
                                              <p:tgtEl>
                                                <p:sldTgt/>
                                              </p:tgtEl>
                                            </p:cond>
                                          </p:endCondLst>
                                        </p:cTn>
                                        <p:tgtEl>
                                          <p:sndTgt r:embed="rId4" name="type.wav"/>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9" fill="hold" grpId="0" nodeType="clickEffect">
                                  <p:stCondLst>
                                    <p:cond delay="0"/>
                                  </p:stCondLst>
                                  <p:childTnLst>
                                    <p:set>
                                      <p:cBhvr>
                                        <p:cTn id="31" dur="1" fill="hold">
                                          <p:stCondLst>
                                            <p:cond delay="0"/>
                                          </p:stCondLst>
                                        </p:cTn>
                                        <p:tgtEl>
                                          <p:spTgt spid="8198"/>
                                        </p:tgtEl>
                                        <p:attrNameLst>
                                          <p:attrName>style.visibility</p:attrName>
                                        </p:attrNameLst>
                                      </p:cBhvr>
                                      <p:to>
                                        <p:strVal val="visible"/>
                                      </p:to>
                                    </p:set>
                                    <p:anim calcmode="lin" valueType="num">
                                      <p:cBhvr additive="base">
                                        <p:cTn id="32" dur="500" fill="hold"/>
                                        <p:tgtEl>
                                          <p:spTgt spid="8198"/>
                                        </p:tgtEl>
                                        <p:attrNameLst>
                                          <p:attrName>ppt_x</p:attrName>
                                        </p:attrNameLst>
                                      </p:cBhvr>
                                      <p:tavLst>
                                        <p:tav tm="0">
                                          <p:val>
                                            <p:strVal val="0-#ppt_w/2"/>
                                          </p:val>
                                        </p:tav>
                                        <p:tav tm="100000">
                                          <p:val>
                                            <p:strVal val="#ppt_x"/>
                                          </p:val>
                                        </p:tav>
                                      </p:tavLst>
                                    </p:anim>
                                    <p:anim calcmode="lin" valueType="num">
                                      <p:cBhvr additive="base">
                                        <p:cTn id="33" dur="500" fill="hold"/>
                                        <p:tgtEl>
                                          <p:spTgt spid="819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5" name="laser.wav"/>
                                        </p:tgtEl>
                                      </p:cMediaNode>
                                    </p:audio>
                                  </p:subTnLst>
                                </p:cTn>
                              </p:par>
                            </p:childTnLst>
                          </p:cTn>
                        </p:par>
                      </p:childTnLst>
                    </p:cTn>
                  </p:par>
                  <p:par>
                    <p:cTn id="34" fill="hold">
                      <p:stCondLst>
                        <p:cond delay="indefinite"/>
                      </p:stCondLst>
                      <p:childTnLst>
                        <p:par>
                          <p:cTn id="35" fill="hold">
                            <p:stCondLst>
                              <p:cond delay="0"/>
                            </p:stCondLst>
                            <p:childTnLst>
                              <p:par>
                                <p:cTn id="36" presetID="51" presetClass="entr" presetSubtype="0" fill="hold" grpId="0" nodeType="clickEffect">
                                  <p:stCondLst>
                                    <p:cond delay="0"/>
                                  </p:stCondLst>
                                  <p:childTnLst>
                                    <p:set>
                                      <p:cBhvr>
                                        <p:cTn id="37" dur="1" fill="hold">
                                          <p:stCondLst>
                                            <p:cond delay="0"/>
                                          </p:stCondLst>
                                        </p:cTn>
                                        <p:tgtEl>
                                          <p:spTgt spid="8215"/>
                                        </p:tgtEl>
                                        <p:attrNameLst>
                                          <p:attrName>style.visibility</p:attrName>
                                        </p:attrNameLst>
                                      </p:cBhvr>
                                      <p:to>
                                        <p:strVal val="visible"/>
                                      </p:to>
                                    </p:set>
                                    <p:animEffect transition="in" filter="fade">
                                      <p:cBhvr>
                                        <p:cTn id="38" dur="770" decel="100000"/>
                                        <p:tgtEl>
                                          <p:spTgt spid="8215"/>
                                        </p:tgtEl>
                                      </p:cBhvr>
                                    </p:animEffect>
                                    <p:animScale>
                                      <p:cBhvr>
                                        <p:cTn id="39" dur="770" decel="100000"/>
                                        <p:tgtEl>
                                          <p:spTgt spid="8215"/>
                                        </p:tgtEl>
                                      </p:cBhvr>
                                      <p:from x="10000" y="10000"/>
                                      <p:to x="200000" y="450000"/>
                                    </p:animScale>
                                    <p:animScale>
                                      <p:cBhvr>
                                        <p:cTn id="40" dur="1230" accel="100000" fill="hold">
                                          <p:stCondLst>
                                            <p:cond delay="770"/>
                                          </p:stCondLst>
                                        </p:cTn>
                                        <p:tgtEl>
                                          <p:spTgt spid="8215"/>
                                        </p:tgtEl>
                                      </p:cBhvr>
                                      <p:from x="200000" y="450000"/>
                                      <p:to x="100000" y="100000"/>
                                    </p:animScale>
                                    <p:set>
                                      <p:cBhvr>
                                        <p:cTn id="41" dur="770" fill="hold"/>
                                        <p:tgtEl>
                                          <p:spTgt spid="8215"/>
                                        </p:tgtEl>
                                        <p:attrNameLst>
                                          <p:attrName>ppt_x</p:attrName>
                                        </p:attrNameLst>
                                      </p:cBhvr>
                                      <p:to>
                                        <p:strVal val="(0.5)"/>
                                      </p:to>
                                    </p:set>
                                    <p:anim from="(0.5)" to="(#ppt_x)" calcmode="lin" valueType="num">
                                      <p:cBhvr>
                                        <p:cTn id="42" dur="1230" accel="100000" fill="hold">
                                          <p:stCondLst>
                                            <p:cond delay="770"/>
                                          </p:stCondLst>
                                        </p:cTn>
                                        <p:tgtEl>
                                          <p:spTgt spid="8215"/>
                                        </p:tgtEl>
                                        <p:attrNameLst>
                                          <p:attrName>ppt_x</p:attrName>
                                        </p:attrNameLst>
                                      </p:cBhvr>
                                    </p:anim>
                                    <p:set>
                                      <p:cBhvr>
                                        <p:cTn id="43" dur="770" fill="hold"/>
                                        <p:tgtEl>
                                          <p:spTgt spid="8215"/>
                                        </p:tgtEl>
                                        <p:attrNameLst>
                                          <p:attrName>ppt_y</p:attrName>
                                        </p:attrNameLst>
                                      </p:cBhvr>
                                      <p:to>
                                        <p:strVal val="(#ppt_y+0.4)"/>
                                      </p:to>
                                    </p:set>
                                    <p:anim from="(#ppt_y+0.4)" to="(#ppt_y)" calcmode="lin" valueType="num">
                                      <p:cBhvr>
                                        <p:cTn id="44" dur="1230" accel="100000" fill="hold">
                                          <p:stCondLst>
                                            <p:cond delay="770"/>
                                          </p:stCondLst>
                                        </p:cTn>
                                        <p:tgtEl>
                                          <p:spTgt spid="8215"/>
                                        </p:tgtEl>
                                        <p:attrNameLst>
                                          <p:attrName>ppt_y</p:attrName>
                                        </p:attrNameLst>
                                      </p:cBhvr>
                                    </p:anim>
                                  </p:childTnLst>
                                  <p:subTnLst>
                                    <p:audio>
                                      <p:cMediaNode>
                                        <p:cTn display="0" masterRel="sameClick">
                                          <p:stCondLst>
                                            <p:cond evt="begin" delay="0">
                                              <p:tn val="36"/>
                                            </p:cond>
                                          </p:stCondLst>
                                          <p:endCondLst>
                                            <p:cond evt="onStopAudio" delay="0">
                                              <p:tgtEl>
                                                <p:sldTgt/>
                                              </p:tgtEl>
                                            </p:cond>
                                          </p:endCondLst>
                                        </p:cTn>
                                        <p:tgtEl>
                                          <p:sndTgt r:embed="rId4" name="type.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207"/>
                                        </p:tgtEl>
                                        <p:attrNameLst>
                                          <p:attrName>style.visibility</p:attrName>
                                        </p:attrNameLst>
                                      </p:cBhvr>
                                      <p:to>
                                        <p:strVal val="visible"/>
                                      </p:to>
                                    </p:set>
                                    <p:animEffect transition="in" filter="wipe(down)">
                                      <p:cBhvr>
                                        <p:cTn id="49" dur="2000"/>
                                        <p:tgtEl>
                                          <p:spTgt spid="8207"/>
                                        </p:tgtEl>
                                      </p:cBhvr>
                                    </p:animEffect>
                                  </p:childTnLst>
                                  <p:subTnLst>
                                    <p:animClr clrSpc="rgb" dir="cw">
                                      <p:cBhvr override="childStyle">
                                        <p:cTn dur="1" fill="hold" display="0" masterRel="nextClick" afterEffect="1"/>
                                        <p:tgtEl>
                                          <p:spTgt spid="8207"/>
                                        </p:tgtEl>
                                        <p:attrNameLst>
                                          <p:attrName>ppt_c</p:attrName>
                                        </p:attrNameLst>
                                      </p:cBhvr>
                                      <p:to>
                                        <a:srgbClr val="FFFFFF"/>
                                      </p:to>
                                    </p:animClr>
                                    <p:audio>
                                      <p:cMediaNode>
                                        <p:cTn display="0" masterRel="sameClick">
                                          <p:stCondLst>
                                            <p:cond evt="begin" delay="0">
                                              <p:tn val="47"/>
                                            </p:cond>
                                          </p:stCondLst>
                                          <p:endCondLst>
                                            <p:cond evt="onStopAudio" delay="0">
                                              <p:tgtEl>
                                                <p:sldTgt/>
                                              </p:tgtEl>
                                            </p:cond>
                                          </p:endCondLst>
                                        </p:cTn>
                                        <p:tgtEl>
                                          <p:sndTgt r:embed="rId4" name="type.wav"/>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3" fill="hold" grpId="0" nodeType="clickEffect">
                                  <p:stCondLst>
                                    <p:cond delay="0"/>
                                  </p:stCondLst>
                                  <p:childTnLst>
                                    <p:set>
                                      <p:cBhvr>
                                        <p:cTn id="53" dur="1" fill="hold">
                                          <p:stCondLst>
                                            <p:cond delay="0"/>
                                          </p:stCondLst>
                                        </p:cTn>
                                        <p:tgtEl>
                                          <p:spTgt spid="8209"/>
                                        </p:tgtEl>
                                        <p:attrNameLst>
                                          <p:attrName>style.visibility</p:attrName>
                                        </p:attrNameLst>
                                      </p:cBhvr>
                                      <p:to>
                                        <p:strVal val="visible"/>
                                      </p:to>
                                    </p:set>
                                    <p:anim calcmode="lin" valueType="num">
                                      <p:cBhvr additive="base">
                                        <p:cTn id="54" dur="500" fill="hold"/>
                                        <p:tgtEl>
                                          <p:spTgt spid="8209"/>
                                        </p:tgtEl>
                                        <p:attrNameLst>
                                          <p:attrName>ppt_x</p:attrName>
                                        </p:attrNameLst>
                                      </p:cBhvr>
                                      <p:tavLst>
                                        <p:tav tm="0">
                                          <p:val>
                                            <p:strVal val="1+#ppt_w/2"/>
                                          </p:val>
                                        </p:tav>
                                        <p:tav tm="100000">
                                          <p:val>
                                            <p:strVal val="#ppt_x"/>
                                          </p:val>
                                        </p:tav>
                                      </p:tavLst>
                                    </p:anim>
                                    <p:anim calcmode="lin" valueType="num">
                                      <p:cBhvr additive="base">
                                        <p:cTn id="55" dur="500" fill="hold"/>
                                        <p:tgtEl>
                                          <p:spTgt spid="820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5" name="laser.wav"/>
                                        </p:tgtEl>
                                      </p:cMediaNode>
                                    </p:audio>
                                  </p:sub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199"/>
                                        </p:tgtEl>
                                        <p:attrNameLst>
                                          <p:attrName>style.visibility</p:attrName>
                                        </p:attrNameLst>
                                      </p:cBhvr>
                                      <p:to>
                                        <p:strVal val="visible"/>
                                      </p:to>
                                    </p:set>
                                    <p:animEffect transition="in" filter="wipe(left)">
                                      <p:cBhvr>
                                        <p:cTn id="60" dur="2000"/>
                                        <p:tgtEl>
                                          <p:spTgt spid="8199"/>
                                        </p:tgtEl>
                                      </p:cBhvr>
                                    </p:animEffect>
                                  </p:childTnLst>
                                  <p:subTnLst>
                                    <p:audio>
                                      <p:cMediaNode>
                                        <p:cTn display="0" masterRel="sameClick">
                                          <p:stCondLst>
                                            <p:cond evt="begin" delay="0">
                                              <p:tn val="58"/>
                                            </p:cond>
                                          </p:stCondLst>
                                          <p:endCondLst>
                                            <p:cond evt="onStopAudio" delay="0">
                                              <p:tgtEl>
                                                <p:sldTgt/>
                                              </p:tgtEl>
                                            </p:cond>
                                          </p:endCondLst>
                                        </p:cTn>
                                        <p:tgtEl>
                                          <p:sndTgt r:embed="rId4" name="type.wav"/>
                                        </p:tgtEl>
                                      </p:cMediaNode>
                                    </p:audio>
                                  </p:sub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200"/>
                                        </p:tgtEl>
                                        <p:attrNameLst>
                                          <p:attrName>style.visibility</p:attrName>
                                        </p:attrNameLst>
                                      </p:cBhvr>
                                      <p:to>
                                        <p:strVal val="visible"/>
                                      </p:to>
                                    </p:set>
                                    <p:animEffect transition="in" filter="wipe(left)">
                                      <p:cBhvr>
                                        <p:cTn id="65" dur="2000"/>
                                        <p:tgtEl>
                                          <p:spTgt spid="8200"/>
                                        </p:tgtEl>
                                      </p:cBhvr>
                                    </p:animEffect>
                                  </p:childTnLst>
                                  <p:subTnLst>
                                    <p:audio>
                                      <p:cMediaNode>
                                        <p:cTn display="0" masterRel="sameClick">
                                          <p:stCondLst>
                                            <p:cond evt="begin" delay="0">
                                              <p:tn val="63"/>
                                            </p:cond>
                                          </p:stCondLst>
                                          <p:endCondLst>
                                            <p:cond evt="onStopAudio" delay="0">
                                              <p:tgtEl>
                                                <p:sldTgt/>
                                              </p:tgtEl>
                                            </p:cond>
                                          </p:endCondLst>
                                        </p:cTn>
                                        <p:tgtEl>
                                          <p:sndTgt r:embed="rId4" name="type.wav"/>
                                        </p:tgtEl>
                                      </p:cMediaNode>
                                    </p:audio>
                                  </p:sub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8201"/>
                                        </p:tgtEl>
                                        <p:attrNameLst>
                                          <p:attrName>style.visibility</p:attrName>
                                        </p:attrNameLst>
                                      </p:cBhvr>
                                      <p:to>
                                        <p:strVal val="visible"/>
                                      </p:to>
                                    </p:set>
                                    <p:animEffect transition="in" filter="wipe(left)">
                                      <p:cBhvr>
                                        <p:cTn id="70" dur="3000"/>
                                        <p:tgtEl>
                                          <p:spTgt spid="8201"/>
                                        </p:tgtEl>
                                      </p:cBhvr>
                                    </p:animEffect>
                                  </p:childTnLst>
                                  <p:subTnLst>
                                    <p:audio>
                                      <p:cMediaNode>
                                        <p:cTn display="0" masterRel="sameClick">
                                          <p:stCondLst>
                                            <p:cond evt="begin" delay="0">
                                              <p:tn val="68"/>
                                            </p:cond>
                                          </p:stCondLst>
                                          <p:endCondLst>
                                            <p:cond evt="onStopAudio" delay="0">
                                              <p:tgtEl>
                                                <p:sldTgt/>
                                              </p:tgtEl>
                                            </p:cond>
                                          </p:endCondLst>
                                        </p:cTn>
                                        <p:tgtEl>
                                          <p:sndTgt r:embed="rId4" name="type.wav"/>
                                        </p:tgtEl>
                                      </p:cMediaNode>
                                    </p:audio>
                                  </p:subTnLst>
                                </p:cTn>
                              </p:par>
                            </p:childTnLst>
                          </p:cTn>
                        </p:par>
                      </p:childTnLst>
                    </p:cTn>
                  </p:par>
                  <p:par>
                    <p:cTn id="71" fill="hold">
                      <p:stCondLst>
                        <p:cond delay="indefinite"/>
                      </p:stCondLst>
                      <p:childTnLst>
                        <p:par>
                          <p:cTn id="72" fill="hold">
                            <p:stCondLst>
                              <p:cond delay="0"/>
                            </p:stCondLst>
                            <p:childTnLst>
                              <p:par>
                                <p:cTn id="73" presetID="51" presetClass="entr" presetSubtype="0" fill="hold" grpId="0" nodeType="clickEffect">
                                  <p:stCondLst>
                                    <p:cond delay="0"/>
                                  </p:stCondLst>
                                  <p:childTnLst>
                                    <p:set>
                                      <p:cBhvr>
                                        <p:cTn id="74" dur="1" fill="hold">
                                          <p:stCondLst>
                                            <p:cond delay="0"/>
                                          </p:stCondLst>
                                        </p:cTn>
                                        <p:tgtEl>
                                          <p:spTgt spid="8202"/>
                                        </p:tgtEl>
                                        <p:attrNameLst>
                                          <p:attrName>style.visibility</p:attrName>
                                        </p:attrNameLst>
                                      </p:cBhvr>
                                      <p:to>
                                        <p:strVal val="visible"/>
                                      </p:to>
                                    </p:set>
                                    <p:animEffect transition="in" filter="fade">
                                      <p:cBhvr>
                                        <p:cTn id="75" dur="770" decel="100000"/>
                                        <p:tgtEl>
                                          <p:spTgt spid="8202"/>
                                        </p:tgtEl>
                                      </p:cBhvr>
                                    </p:animEffect>
                                    <p:animScale>
                                      <p:cBhvr>
                                        <p:cTn id="76" dur="770" decel="100000"/>
                                        <p:tgtEl>
                                          <p:spTgt spid="8202"/>
                                        </p:tgtEl>
                                      </p:cBhvr>
                                      <p:from x="10000" y="10000"/>
                                      <p:to x="200000" y="450000"/>
                                    </p:animScale>
                                    <p:animScale>
                                      <p:cBhvr>
                                        <p:cTn id="77" dur="1230" accel="100000" fill="hold">
                                          <p:stCondLst>
                                            <p:cond delay="770"/>
                                          </p:stCondLst>
                                        </p:cTn>
                                        <p:tgtEl>
                                          <p:spTgt spid="8202"/>
                                        </p:tgtEl>
                                      </p:cBhvr>
                                      <p:from x="200000" y="450000"/>
                                      <p:to x="100000" y="100000"/>
                                    </p:animScale>
                                    <p:set>
                                      <p:cBhvr>
                                        <p:cTn id="78" dur="770" fill="hold"/>
                                        <p:tgtEl>
                                          <p:spTgt spid="8202"/>
                                        </p:tgtEl>
                                        <p:attrNameLst>
                                          <p:attrName>ppt_x</p:attrName>
                                        </p:attrNameLst>
                                      </p:cBhvr>
                                      <p:to>
                                        <p:strVal val="(0.5)"/>
                                      </p:to>
                                    </p:set>
                                    <p:anim from="(0.5)" to="(#ppt_x)" calcmode="lin" valueType="num">
                                      <p:cBhvr>
                                        <p:cTn id="79" dur="1230" accel="100000" fill="hold">
                                          <p:stCondLst>
                                            <p:cond delay="770"/>
                                          </p:stCondLst>
                                        </p:cTn>
                                        <p:tgtEl>
                                          <p:spTgt spid="8202"/>
                                        </p:tgtEl>
                                        <p:attrNameLst>
                                          <p:attrName>ppt_x</p:attrName>
                                        </p:attrNameLst>
                                      </p:cBhvr>
                                    </p:anim>
                                    <p:set>
                                      <p:cBhvr>
                                        <p:cTn id="80" dur="770" fill="hold"/>
                                        <p:tgtEl>
                                          <p:spTgt spid="8202"/>
                                        </p:tgtEl>
                                        <p:attrNameLst>
                                          <p:attrName>ppt_y</p:attrName>
                                        </p:attrNameLst>
                                      </p:cBhvr>
                                      <p:to>
                                        <p:strVal val="(#ppt_y+0.4)"/>
                                      </p:to>
                                    </p:set>
                                    <p:anim from="(#ppt_y+0.4)" to="(#ppt_y)" calcmode="lin" valueType="num">
                                      <p:cBhvr>
                                        <p:cTn id="81" dur="1230" accel="100000" fill="hold">
                                          <p:stCondLst>
                                            <p:cond delay="770"/>
                                          </p:stCondLst>
                                        </p:cTn>
                                        <p:tgtEl>
                                          <p:spTgt spid="8202"/>
                                        </p:tgtEl>
                                        <p:attrNameLst>
                                          <p:attrName>ppt_y</p:attrName>
                                        </p:attrNameLst>
                                      </p:cBhvr>
                                    </p:anim>
                                  </p:childTnLst>
                                  <p:subTnLst>
                                    <p:audio>
                                      <p:cMediaNode>
                                        <p:cTn display="0" masterRel="sameClick">
                                          <p:stCondLst>
                                            <p:cond evt="begin" delay="0">
                                              <p:tn val="73"/>
                                            </p:cond>
                                          </p:stCondLst>
                                          <p:endCondLst>
                                            <p:cond evt="onStopAudio" delay="0">
                                              <p:tgtEl>
                                                <p:sldTgt/>
                                              </p:tgtEl>
                                            </p:cond>
                                          </p:endCondLst>
                                        </p:cTn>
                                        <p:tgtEl>
                                          <p:sndTgt r:embed="rId4" name="type.wav"/>
                                        </p:tgtEl>
                                      </p:cMediaNode>
                                    </p:audio>
                                  </p:sub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8216"/>
                                        </p:tgtEl>
                                        <p:attrNameLst>
                                          <p:attrName>style.visibility</p:attrName>
                                        </p:attrNameLst>
                                      </p:cBhvr>
                                      <p:to>
                                        <p:strVal val="visible"/>
                                      </p:to>
                                    </p:set>
                                    <p:animEffect transition="in" filter="wipe(down)">
                                      <p:cBhvr>
                                        <p:cTn id="86" dur="3000"/>
                                        <p:tgtEl>
                                          <p:spTgt spid="8216"/>
                                        </p:tgtEl>
                                      </p:cBhvr>
                                    </p:animEffect>
                                  </p:childTnLst>
                                  <p:subTnLst>
                                    <p:set>
                                      <p:cBhvr override="childStyle">
                                        <p:cTn dur="1" fill="hold" display="0" masterRel="nextClick" afterEffect="1"/>
                                        <p:tgtEl>
                                          <p:spTgt spid="8216"/>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8208"/>
                                        </p:tgtEl>
                                        <p:attrNameLst>
                                          <p:attrName>style.visibility</p:attrName>
                                        </p:attrNameLst>
                                      </p:cBhvr>
                                      <p:to>
                                        <p:strVal val="visible"/>
                                      </p:to>
                                    </p:set>
                                    <p:animEffect transition="in" filter="wipe(left)">
                                      <p:cBhvr>
                                        <p:cTn id="91" dur="3000"/>
                                        <p:tgtEl>
                                          <p:spTgt spid="8208"/>
                                        </p:tgtEl>
                                      </p:cBhvr>
                                    </p:animEffect>
                                  </p:childTnLst>
                                  <p:subTnLst>
                                    <p:audio>
                                      <p:cMediaNode>
                                        <p:cTn display="0" masterRel="sameClick">
                                          <p:stCondLst>
                                            <p:cond evt="begin" delay="0">
                                              <p:tn val="89"/>
                                            </p:cond>
                                          </p:stCondLst>
                                          <p:endCondLst>
                                            <p:cond evt="onStopAudio" delay="0">
                                              <p:tgtEl>
                                                <p:sldTgt/>
                                              </p:tgtEl>
                                            </p:cond>
                                          </p:endCondLst>
                                        </p:cTn>
                                        <p:tgtEl>
                                          <p:sndTgt r:embed="rId4" name="type.wav"/>
                                        </p:tgtEl>
                                      </p:cMediaNode>
                                    </p:audio>
                                  </p:sub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8203"/>
                                        </p:tgtEl>
                                        <p:attrNameLst>
                                          <p:attrName>style.visibility</p:attrName>
                                        </p:attrNameLst>
                                      </p:cBhvr>
                                      <p:to>
                                        <p:strVal val="visible"/>
                                      </p:to>
                                    </p:set>
                                    <p:animEffect transition="in" filter="wipe(left)">
                                      <p:cBhvr>
                                        <p:cTn id="96" dur="2000"/>
                                        <p:tgtEl>
                                          <p:spTgt spid="8203"/>
                                        </p:tgtEl>
                                      </p:cBhvr>
                                    </p:animEffect>
                                  </p:childTnLst>
                                  <p:subTnLst>
                                    <p:audio>
                                      <p:cMediaNode>
                                        <p:cTn display="0" masterRel="sameClick">
                                          <p:stCondLst>
                                            <p:cond evt="begin" delay="0">
                                              <p:tn val="94"/>
                                            </p:cond>
                                          </p:stCondLst>
                                          <p:endCondLst>
                                            <p:cond evt="onStopAudio" delay="0">
                                              <p:tgtEl>
                                                <p:sldTgt/>
                                              </p:tgtEl>
                                            </p:cond>
                                          </p:endCondLst>
                                        </p:cTn>
                                        <p:tgtEl>
                                          <p:sndTgt r:embed="rId4" name="type.wav"/>
                                        </p:tgtEl>
                                      </p:cMediaNode>
                                    </p:audio>
                                  </p:subTnLst>
                                </p:cTn>
                              </p:par>
                            </p:childTnLst>
                          </p:cTn>
                        </p:par>
                      </p:childTnLst>
                    </p:cTn>
                  </p:par>
                  <p:par>
                    <p:cTn id="97" fill="hold">
                      <p:stCondLst>
                        <p:cond delay="indefinite"/>
                      </p:stCondLst>
                      <p:childTnLst>
                        <p:par>
                          <p:cTn id="98" fill="hold">
                            <p:stCondLst>
                              <p:cond delay="0"/>
                            </p:stCondLst>
                            <p:childTnLst>
                              <p:par>
                                <p:cTn id="99" presetID="2" presetClass="entr" presetSubtype="3" fill="hold" grpId="0" nodeType="clickEffect">
                                  <p:stCondLst>
                                    <p:cond delay="0"/>
                                  </p:stCondLst>
                                  <p:iterate type="lt">
                                    <p:tmPct val="30000"/>
                                  </p:iterate>
                                  <p:childTnLst>
                                    <p:set>
                                      <p:cBhvr>
                                        <p:cTn id="100" dur="1" fill="hold">
                                          <p:stCondLst>
                                            <p:cond delay="0"/>
                                          </p:stCondLst>
                                        </p:cTn>
                                        <p:tgtEl>
                                          <p:spTgt spid="8211"/>
                                        </p:tgtEl>
                                        <p:attrNameLst>
                                          <p:attrName>style.visibility</p:attrName>
                                        </p:attrNameLst>
                                      </p:cBhvr>
                                      <p:to>
                                        <p:strVal val="visible"/>
                                      </p:to>
                                    </p:set>
                                    <p:anim calcmode="lin" valueType="num">
                                      <p:cBhvr additive="base">
                                        <p:cTn id="101" dur="500" fill="hold"/>
                                        <p:tgtEl>
                                          <p:spTgt spid="8211"/>
                                        </p:tgtEl>
                                        <p:attrNameLst>
                                          <p:attrName>ppt_x</p:attrName>
                                        </p:attrNameLst>
                                      </p:cBhvr>
                                      <p:tavLst>
                                        <p:tav tm="0">
                                          <p:val>
                                            <p:strVal val="1+#ppt_w/2"/>
                                          </p:val>
                                        </p:tav>
                                        <p:tav tm="100000">
                                          <p:val>
                                            <p:strVal val="#ppt_x"/>
                                          </p:val>
                                        </p:tav>
                                      </p:tavLst>
                                    </p:anim>
                                    <p:anim calcmode="lin" valueType="num">
                                      <p:cBhvr additive="base">
                                        <p:cTn id="102" dur="500" fill="hold"/>
                                        <p:tgtEl>
                                          <p:spTgt spid="8211"/>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3" fill="hold" grpId="0" nodeType="clickEffect">
                                  <p:stCondLst>
                                    <p:cond delay="0"/>
                                  </p:stCondLst>
                                  <p:iterate type="lt">
                                    <p:tmPct val="30000"/>
                                  </p:iterate>
                                  <p:childTnLst>
                                    <p:set>
                                      <p:cBhvr>
                                        <p:cTn id="106" dur="1" fill="hold">
                                          <p:stCondLst>
                                            <p:cond delay="0"/>
                                          </p:stCondLst>
                                        </p:cTn>
                                        <p:tgtEl>
                                          <p:spTgt spid="8212"/>
                                        </p:tgtEl>
                                        <p:attrNameLst>
                                          <p:attrName>style.visibility</p:attrName>
                                        </p:attrNameLst>
                                      </p:cBhvr>
                                      <p:to>
                                        <p:strVal val="visible"/>
                                      </p:to>
                                    </p:set>
                                    <p:anim calcmode="lin" valueType="num">
                                      <p:cBhvr additive="base">
                                        <p:cTn id="107" dur="500" fill="hold"/>
                                        <p:tgtEl>
                                          <p:spTgt spid="8212"/>
                                        </p:tgtEl>
                                        <p:attrNameLst>
                                          <p:attrName>ppt_x</p:attrName>
                                        </p:attrNameLst>
                                      </p:cBhvr>
                                      <p:tavLst>
                                        <p:tav tm="0">
                                          <p:val>
                                            <p:strVal val="1+#ppt_w/2"/>
                                          </p:val>
                                        </p:tav>
                                        <p:tav tm="100000">
                                          <p:val>
                                            <p:strVal val="#ppt_x"/>
                                          </p:val>
                                        </p:tav>
                                      </p:tavLst>
                                    </p:anim>
                                    <p:anim calcmode="lin" valueType="num">
                                      <p:cBhvr additive="base">
                                        <p:cTn id="108" dur="500" fill="hold"/>
                                        <p:tgtEl>
                                          <p:spTgt spid="8212"/>
                                        </p:tgtEl>
                                        <p:attrNameLst>
                                          <p:attrName>ppt_y</p:attrName>
                                        </p:attrNameLst>
                                      </p:cBhvr>
                                      <p:tavLst>
                                        <p:tav tm="0">
                                          <p:val>
                                            <p:strVal val="0-#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3" fill="hold" grpId="0" nodeType="clickEffect">
                                  <p:stCondLst>
                                    <p:cond delay="0"/>
                                  </p:stCondLst>
                                  <p:iterate type="lt">
                                    <p:tmPct val="30000"/>
                                  </p:iterate>
                                  <p:childTnLst>
                                    <p:set>
                                      <p:cBhvr>
                                        <p:cTn id="112" dur="1" fill="hold">
                                          <p:stCondLst>
                                            <p:cond delay="0"/>
                                          </p:stCondLst>
                                        </p:cTn>
                                        <p:tgtEl>
                                          <p:spTgt spid="8210"/>
                                        </p:tgtEl>
                                        <p:attrNameLst>
                                          <p:attrName>style.visibility</p:attrName>
                                        </p:attrNameLst>
                                      </p:cBhvr>
                                      <p:to>
                                        <p:strVal val="visible"/>
                                      </p:to>
                                    </p:set>
                                    <p:anim calcmode="lin" valueType="num">
                                      <p:cBhvr additive="base">
                                        <p:cTn id="113" dur="500" fill="hold"/>
                                        <p:tgtEl>
                                          <p:spTgt spid="8210"/>
                                        </p:tgtEl>
                                        <p:attrNameLst>
                                          <p:attrName>ppt_x</p:attrName>
                                        </p:attrNameLst>
                                      </p:cBhvr>
                                      <p:tavLst>
                                        <p:tav tm="0">
                                          <p:val>
                                            <p:strVal val="1+#ppt_w/2"/>
                                          </p:val>
                                        </p:tav>
                                        <p:tav tm="100000">
                                          <p:val>
                                            <p:strVal val="#ppt_x"/>
                                          </p:val>
                                        </p:tav>
                                      </p:tavLst>
                                    </p:anim>
                                    <p:anim calcmode="lin" valueType="num">
                                      <p:cBhvr additive="base">
                                        <p:cTn id="114" dur="500" fill="hold"/>
                                        <p:tgtEl>
                                          <p:spTgt spid="82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P spid="8196" grpId="0" animBg="1"/>
      <p:bldP spid="8197" grpId="0" animBg="1"/>
      <p:bldP spid="8198" grpId="0"/>
      <p:bldP spid="8199" grpId="0"/>
      <p:bldP spid="8200" grpId="0"/>
      <p:bldP spid="8201" grpId="0"/>
      <p:bldP spid="8202" grpId="0"/>
      <p:bldP spid="8207" grpId="0" animBg="1"/>
      <p:bldP spid="8208" grpId="0"/>
      <p:bldP spid="8209" grpId="0"/>
      <p:bldP spid="8210" grpId="0"/>
      <p:bldP spid="8211" grpId="0"/>
      <p:bldP spid="8212" grpId="0"/>
      <p:bldP spid="8213" grpId="0"/>
      <p:bldP spid="8215" grpId="0"/>
      <p:bldP spid="8216"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9217"/>
          <p:cNvSpPr>
            <a:spLocks noChangeArrowheads="1"/>
          </p:cNvSpPr>
          <p:nvPr/>
        </p:nvSpPr>
        <p:spPr bwMode="auto">
          <a:xfrm>
            <a:off x="611188" y="-76200"/>
            <a:ext cx="25130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A02904"/>
                </a:solidFill>
              </a:rPr>
              <a:t>例题分析</a:t>
            </a:r>
          </a:p>
        </p:txBody>
      </p:sp>
      <p:sp>
        <p:nvSpPr>
          <p:cNvPr id="8194" name="矩形 9218"/>
          <p:cNvSpPr>
            <a:spLocks noChangeArrowheads="1"/>
          </p:cNvSpPr>
          <p:nvPr/>
        </p:nvSpPr>
        <p:spPr bwMode="auto">
          <a:xfrm>
            <a:off x="395288" y="519113"/>
            <a:ext cx="813593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a:solidFill>
                  <a:srgbClr val="0066FF"/>
                </a:solidFill>
                <a:ea typeface="华文仿宋" pitchFamily="2" charset="-122"/>
              </a:rPr>
              <a:t>例</a:t>
            </a:r>
            <a:r>
              <a:rPr lang="en-US" altLang="zh-CN" sz="4000" b="1">
                <a:solidFill>
                  <a:srgbClr val="0066FF"/>
                </a:solidFill>
                <a:ea typeface="华文仿宋" pitchFamily="2" charset="-122"/>
              </a:rPr>
              <a:t>2     </a:t>
            </a:r>
            <a:r>
              <a:rPr lang="zh-CN" altLang="en-US" sz="4000" b="1">
                <a:solidFill>
                  <a:srgbClr val="0066FF"/>
                </a:solidFill>
                <a:ea typeface="华文仿宋" pitchFamily="2" charset="-122"/>
              </a:rPr>
              <a:t>用代入法解方程组</a:t>
            </a:r>
          </a:p>
          <a:p>
            <a:r>
              <a:rPr lang="zh-CN" altLang="en-US" sz="4000" b="1">
                <a:solidFill>
                  <a:srgbClr val="0066FF"/>
                </a:solidFill>
                <a:ea typeface="华文仿宋" pitchFamily="2" charset="-122"/>
              </a:rPr>
              <a:t>               </a:t>
            </a:r>
            <a:r>
              <a:rPr lang="en-US" altLang="zh-CN" sz="4000" b="1">
                <a:solidFill>
                  <a:srgbClr val="0066FF"/>
                </a:solidFill>
                <a:ea typeface="华文仿宋" pitchFamily="2" charset="-122"/>
              </a:rPr>
              <a:t>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y=3                ⑴</a:t>
            </a:r>
          </a:p>
          <a:p>
            <a:r>
              <a:rPr lang="en-US" altLang="zh-CN" sz="4000" b="1">
                <a:solidFill>
                  <a:srgbClr val="0066FF"/>
                </a:solidFill>
                <a:ea typeface="华文仿宋" pitchFamily="2" charset="-122"/>
              </a:rPr>
              <a:t>              3x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8y=14           ⑵                  </a:t>
            </a:r>
          </a:p>
        </p:txBody>
      </p:sp>
      <p:sp>
        <p:nvSpPr>
          <p:cNvPr id="8195" name="左大括号 9219"/>
          <p:cNvSpPr/>
          <p:nvPr/>
        </p:nvSpPr>
        <p:spPr bwMode="auto">
          <a:xfrm>
            <a:off x="2286000" y="1511300"/>
            <a:ext cx="147638" cy="790575"/>
          </a:xfrm>
          <a:prstGeom prst="leftBrace">
            <a:avLst>
              <a:gd name="adj1" fmla="val 44524"/>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9221" name="矩形 9220"/>
          <p:cNvSpPr>
            <a:spLocks noChangeArrowheads="1"/>
          </p:cNvSpPr>
          <p:nvPr/>
        </p:nvSpPr>
        <p:spPr bwMode="auto">
          <a:xfrm>
            <a:off x="381000" y="2501900"/>
            <a:ext cx="2165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rPr>
              <a:t>解</a:t>
            </a:r>
            <a:r>
              <a:rPr lang="en-US" altLang="zh-CN" sz="3600" b="1">
                <a:solidFill>
                  <a:srgbClr val="FF0066"/>
                </a:solidFill>
              </a:rPr>
              <a:t>:</a:t>
            </a:r>
            <a:r>
              <a:rPr lang="zh-CN" altLang="en-US" sz="3600" b="1">
                <a:solidFill>
                  <a:prstClr val="black"/>
                </a:solidFill>
              </a:rPr>
              <a:t>由</a:t>
            </a:r>
            <a:r>
              <a:rPr lang="en-US" altLang="zh-CN" sz="3600" b="1">
                <a:solidFill>
                  <a:prstClr val="black"/>
                </a:solidFill>
              </a:rPr>
              <a:t>⑴</a:t>
            </a:r>
            <a:r>
              <a:rPr lang="zh-CN" altLang="en-US" sz="3600" b="1">
                <a:solidFill>
                  <a:prstClr val="black"/>
                </a:solidFill>
              </a:rPr>
              <a:t>得</a:t>
            </a:r>
          </a:p>
        </p:txBody>
      </p:sp>
      <p:sp>
        <p:nvSpPr>
          <p:cNvPr id="9222" name="矩形 9221"/>
          <p:cNvSpPr>
            <a:spLocks noChangeArrowheads="1"/>
          </p:cNvSpPr>
          <p:nvPr/>
        </p:nvSpPr>
        <p:spPr bwMode="auto">
          <a:xfrm>
            <a:off x="3429000" y="2514600"/>
            <a:ext cx="330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66"/>
                </a:solidFill>
              </a:rPr>
              <a:t>x=y+3          (3)</a:t>
            </a:r>
          </a:p>
        </p:txBody>
      </p:sp>
      <p:sp>
        <p:nvSpPr>
          <p:cNvPr id="9223" name="矩形 9222"/>
          <p:cNvSpPr>
            <a:spLocks noChangeArrowheads="1"/>
          </p:cNvSpPr>
          <p:nvPr/>
        </p:nvSpPr>
        <p:spPr bwMode="auto">
          <a:xfrm>
            <a:off x="914400" y="3187700"/>
            <a:ext cx="3130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把</a:t>
            </a:r>
            <a:r>
              <a:rPr lang="en-US" altLang="zh-CN" sz="3600" b="1">
                <a:solidFill>
                  <a:prstClr val="black"/>
                </a:solidFill>
              </a:rPr>
              <a:t>(3)</a:t>
            </a:r>
            <a:r>
              <a:rPr lang="zh-CN" altLang="en-US" sz="3600" b="1">
                <a:solidFill>
                  <a:prstClr val="black"/>
                </a:solidFill>
              </a:rPr>
              <a:t>代入</a:t>
            </a:r>
            <a:r>
              <a:rPr lang="en-US" altLang="zh-CN" sz="3600" b="1">
                <a:solidFill>
                  <a:prstClr val="black"/>
                </a:solidFill>
              </a:rPr>
              <a:t>(2)</a:t>
            </a:r>
            <a:r>
              <a:rPr lang="zh-CN" altLang="en-US" sz="3600" b="1">
                <a:solidFill>
                  <a:prstClr val="black"/>
                </a:solidFill>
              </a:rPr>
              <a:t>得</a:t>
            </a:r>
          </a:p>
        </p:txBody>
      </p:sp>
      <p:sp>
        <p:nvSpPr>
          <p:cNvPr id="9224" name="矩形 9223"/>
          <p:cNvSpPr>
            <a:spLocks noChangeArrowheads="1"/>
          </p:cNvSpPr>
          <p:nvPr/>
        </p:nvSpPr>
        <p:spPr bwMode="auto">
          <a:xfrm>
            <a:off x="4114800" y="3200400"/>
            <a:ext cx="437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66"/>
                </a:solidFill>
              </a:rPr>
              <a:t>3</a:t>
            </a:r>
            <a:r>
              <a:rPr lang="zh-CN" altLang="en-US" sz="3600" b="1">
                <a:solidFill>
                  <a:srgbClr val="FF0066"/>
                </a:solidFill>
              </a:rPr>
              <a:t>（</a:t>
            </a:r>
            <a:r>
              <a:rPr lang="en-US" altLang="zh-CN" sz="3600" b="1">
                <a:solidFill>
                  <a:srgbClr val="FF0066"/>
                </a:solidFill>
              </a:rPr>
              <a:t>y+3</a:t>
            </a:r>
            <a:r>
              <a:rPr lang="zh-CN" altLang="en-US" sz="3600" b="1">
                <a:solidFill>
                  <a:srgbClr val="FF0066"/>
                </a:solidFill>
              </a:rPr>
              <a:t>）－ </a:t>
            </a:r>
            <a:r>
              <a:rPr lang="en-US" altLang="zh-CN" sz="3600" b="1">
                <a:solidFill>
                  <a:srgbClr val="FF0066"/>
                </a:solidFill>
              </a:rPr>
              <a:t>8y = 14 </a:t>
            </a:r>
          </a:p>
        </p:txBody>
      </p:sp>
      <p:sp>
        <p:nvSpPr>
          <p:cNvPr id="9225" name="矩形 9224"/>
          <p:cNvSpPr>
            <a:spLocks noChangeArrowheads="1"/>
          </p:cNvSpPr>
          <p:nvPr/>
        </p:nvSpPr>
        <p:spPr bwMode="auto">
          <a:xfrm>
            <a:off x="1219200" y="3873500"/>
            <a:ext cx="1250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解得</a:t>
            </a:r>
            <a:r>
              <a:rPr lang="en-US" altLang="zh-CN" sz="3600" b="1">
                <a:solidFill>
                  <a:prstClr val="black"/>
                </a:solidFill>
              </a:rPr>
              <a:t>:</a:t>
            </a:r>
          </a:p>
        </p:txBody>
      </p:sp>
      <p:sp>
        <p:nvSpPr>
          <p:cNvPr id="9226" name="矩形 9225"/>
          <p:cNvSpPr>
            <a:spLocks noChangeArrowheads="1"/>
          </p:cNvSpPr>
          <p:nvPr/>
        </p:nvSpPr>
        <p:spPr bwMode="auto">
          <a:xfrm>
            <a:off x="3429000" y="3810000"/>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66"/>
                </a:solidFill>
              </a:rPr>
              <a:t>y= -1</a:t>
            </a:r>
          </a:p>
        </p:txBody>
      </p:sp>
      <p:sp>
        <p:nvSpPr>
          <p:cNvPr id="9227" name="矩形 9226"/>
          <p:cNvSpPr>
            <a:spLocks noChangeArrowheads="1"/>
          </p:cNvSpPr>
          <p:nvPr/>
        </p:nvSpPr>
        <p:spPr bwMode="auto">
          <a:xfrm>
            <a:off x="1219200" y="448310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把</a:t>
            </a:r>
            <a:r>
              <a:rPr lang="en-US" altLang="zh-CN" sz="3600" b="1">
                <a:solidFill>
                  <a:prstClr val="black"/>
                </a:solidFill>
              </a:rPr>
              <a:t>y=-1</a:t>
            </a:r>
            <a:r>
              <a:rPr lang="zh-CN" altLang="en-US" sz="3600" b="1">
                <a:solidFill>
                  <a:prstClr val="black"/>
                </a:solidFill>
              </a:rPr>
              <a:t>代入</a:t>
            </a:r>
            <a:r>
              <a:rPr lang="en-US" altLang="zh-CN" sz="3600" b="1">
                <a:solidFill>
                  <a:prstClr val="black"/>
                </a:solidFill>
              </a:rPr>
              <a:t>(3)</a:t>
            </a:r>
            <a:r>
              <a:rPr lang="zh-CN" altLang="en-US" sz="3600" b="1">
                <a:solidFill>
                  <a:prstClr val="black"/>
                </a:solidFill>
              </a:rPr>
              <a:t>得</a:t>
            </a:r>
            <a:r>
              <a:rPr lang="en-US" altLang="zh-CN" sz="3600" b="1">
                <a:solidFill>
                  <a:prstClr val="black"/>
                </a:solidFill>
              </a:rPr>
              <a:t>:</a:t>
            </a:r>
          </a:p>
        </p:txBody>
      </p:sp>
      <p:sp>
        <p:nvSpPr>
          <p:cNvPr id="9228" name="矩形 9227"/>
          <p:cNvSpPr>
            <a:spLocks noChangeArrowheads="1"/>
          </p:cNvSpPr>
          <p:nvPr/>
        </p:nvSpPr>
        <p:spPr bwMode="auto">
          <a:xfrm>
            <a:off x="4724400" y="4483100"/>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66"/>
                </a:solidFill>
              </a:rPr>
              <a:t>x=2</a:t>
            </a:r>
          </a:p>
        </p:txBody>
      </p:sp>
      <p:sp>
        <p:nvSpPr>
          <p:cNvPr id="9229" name="矩形 9228"/>
          <p:cNvSpPr>
            <a:spLocks noChangeArrowheads="1"/>
          </p:cNvSpPr>
          <p:nvPr/>
        </p:nvSpPr>
        <p:spPr bwMode="auto">
          <a:xfrm>
            <a:off x="914400" y="5092700"/>
            <a:ext cx="3536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rPr>
              <a:t>∴</a:t>
            </a:r>
            <a:r>
              <a:rPr lang="zh-CN" altLang="en-US" sz="3600" b="1">
                <a:solidFill>
                  <a:prstClr val="black"/>
                </a:solidFill>
              </a:rPr>
              <a:t>方程组的解为</a:t>
            </a:r>
            <a:r>
              <a:rPr lang="en-US" altLang="zh-CN" sz="3600" b="1">
                <a:solidFill>
                  <a:prstClr val="black"/>
                </a:solidFill>
              </a:rPr>
              <a:t>:</a:t>
            </a:r>
          </a:p>
        </p:txBody>
      </p:sp>
      <p:grpSp>
        <p:nvGrpSpPr>
          <p:cNvPr id="9230" name="组合 9229"/>
          <p:cNvGrpSpPr/>
          <p:nvPr/>
        </p:nvGrpSpPr>
        <p:grpSpPr bwMode="auto">
          <a:xfrm>
            <a:off x="4419600" y="4953000"/>
            <a:ext cx="1584325" cy="1014413"/>
            <a:chOff x="4224" y="3120"/>
            <a:chExt cx="998" cy="639"/>
          </a:xfrm>
        </p:grpSpPr>
        <p:sp>
          <p:nvSpPr>
            <p:cNvPr id="8206" name="矩形 9230"/>
            <p:cNvSpPr>
              <a:spLocks noChangeArrowheads="1"/>
            </p:cNvSpPr>
            <p:nvPr/>
          </p:nvSpPr>
          <p:spPr bwMode="auto">
            <a:xfrm>
              <a:off x="4354" y="3394"/>
              <a:ext cx="70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y= </a:t>
              </a:r>
              <a:r>
                <a:rPr lang="en-US" altLang="zh-CN" sz="3200">
                  <a:solidFill>
                    <a:srgbClr val="FF0066"/>
                  </a:solidFill>
                </a:rPr>
                <a:t>-</a:t>
              </a:r>
              <a:r>
                <a:rPr lang="en-US" altLang="zh-CN" sz="3200" b="1">
                  <a:solidFill>
                    <a:srgbClr val="FF0066"/>
                  </a:solidFill>
                </a:rPr>
                <a:t>1</a:t>
              </a:r>
            </a:p>
          </p:txBody>
        </p:sp>
        <p:sp>
          <p:nvSpPr>
            <p:cNvPr id="8207" name="矩形 9231"/>
            <p:cNvSpPr>
              <a:spLocks noChangeArrowheads="1"/>
            </p:cNvSpPr>
            <p:nvPr/>
          </p:nvSpPr>
          <p:spPr bwMode="auto">
            <a:xfrm>
              <a:off x="4360" y="3120"/>
              <a:ext cx="8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x=2</a:t>
              </a:r>
            </a:p>
          </p:txBody>
        </p:sp>
        <p:sp>
          <p:nvSpPr>
            <p:cNvPr id="8208" name="左大括号 9232"/>
            <p:cNvSpPr/>
            <p:nvPr/>
          </p:nvSpPr>
          <p:spPr bwMode="auto">
            <a:xfrm>
              <a:off x="4224" y="3303"/>
              <a:ext cx="91" cy="318"/>
            </a:xfrm>
            <a:prstGeom prst="leftBrace">
              <a:avLst>
                <a:gd name="adj1" fmla="val 29056"/>
                <a:gd name="adj2" fmla="val 50093"/>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FF0000"/>
                </a:solidFill>
              </a:endParaRPr>
            </a:p>
          </p:txBody>
        </p:sp>
      </p:grpSp>
      <p:sp>
        <p:nvSpPr>
          <p:cNvPr id="9234" name="文本框 9233"/>
          <p:cNvSpPr txBox="1">
            <a:spLocks noChangeArrowheads="1"/>
          </p:cNvSpPr>
          <p:nvPr/>
        </p:nvSpPr>
        <p:spPr bwMode="auto">
          <a:xfrm>
            <a:off x="304800" y="58674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srgbClr val="FF0000"/>
                </a:solidFill>
              </a:rPr>
              <a:t>想一想</a:t>
            </a:r>
            <a:r>
              <a:rPr lang="zh-CN" altLang="en-US" sz="3200" b="1">
                <a:solidFill>
                  <a:srgbClr val="FF0000"/>
                </a:solidFill>
              </a:rPr>
              <a:t>     能用消去</a:t>
            </a:r>
            <a:r>
              <a:rPr lang="en-US" altLang="zh-CN" sz="3200" b="1">
                <a:solidFill>
                  <a:srgbClr val="FF0000"/>
                </a:solidFill>
              </a:rPr>
              <a:t>y</a:t>
            </a:r>
            <a:r>
              <a:rPr lang="zh-CN" altLang="en-US" sz="3200" b="1">
                <a:solidFill>
                  <a:srgbClr val="FF0000"/>
                </a:solidFill>
              </a:rPr>
              <a:t>的方法解这个方程组吗？</a:t>
            </a:r>
          </a:p>
        </p:txBody>
      </p:sp>
      <p:grpSp>
        <p:nvGrpSpPr>
          <p:cNvPr id="9235" name="组合 9234"/>
          <p:cNvGrpSpPr/>
          <p:nvPr/>
        </p:nvGrpSpPr>
        <p:grpSpPr bwMode="auto">
          <a:xfrm>
            <a:off x="533400" y="2667000"/>
            <a:ext cx="8135938" cy="1739900"/>
            <a:chOff x="288" y="1536"/>
            <a:chExt cx="5125" cy="1096"/>
          </a:xfrm>
        </p:grpSpPr>
        <p:sp>
          <p:nvSpPr>
            <p:cNvPr id="8211" name="矩形 9235"/>
            <p:cNvSpPr>
              <a:spLocks noChangeArrowheads="1"/>
            </p:cNvSpPr>
            <p:nvPr/>
          </p:nvSpPr>
          <p:spPr bwMode="auto">
            <a:xfrm>
              <a:off x="288" y="1536"/>
              <a:ext cx="5125"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0066FF"/>
                  </a:solidFill>
                  <a:ea typeface="华文中宋" pitchFamily="2" charset="-122"/>
                </a:rPr>
                <a:t>例</a:t>
              </a:r>
              <a:r>
                <a:rPr lang="en-US" altLang="zh-CN" sz="3600" b="1">
                  <a:solidFill>
                    <a:srgbClr val="0066FF"/>
                  </a:solidFill>
                  <a:ea typeface="华文中宋" pitchFamily="2" charset="-122"/>
                </a:rPr>
                <a:t>1     </a:t>
              </a:r>
              <a:r>
                <a:rPr lang="zh-CN" altLang="en-US" sz="3600" b="1">
                  <a:solidFill>
                    <a:srgbClr val="0066FF"/>
                  </a:solidFill>
                  <a:ea typeface="华文中宋" pitchFamily="2" charset="-122"/>
                </a:rPr>
                <a:t>用代入法解方程组</a:t>
              </a:r>
            </a:p>
            <a:p>
              <a:r>
                <a:rPr lang="zh-CN" altLang="en-US" sz="3600" b="1">
                  <a:solidFill>
                    <a:srgbClr val="0066FF"/>
                  </a:solidFill>
                  <a:ea typeface="华文中宋" pitchFamily="2" charset="-122"/>
                </a:rPr>
                <a:t>              </a:t>
              </a:r>
              <a:r>
                <a:rPr lang="en-US" altLang="zh-CN" sz="3600" b="1">
                  <a:solidFill>
                    <a:srgbClr val="0066FF"/>
                  </a:solidFill>
                  <a:ea typeface="华文中宋" pitchFamily="2" charset="-122"/>
                </a:rPr>
                <a:t>x=y+3                  ⑴</a:t>
              </a:r>
            </a:p>
            <a:p>
              <a:r>
                <a:rPr lang="en-US" altLang="zh-CN" sz="3600" b="1">
                  <a:solidFill>
                    <a:srgbClr val="0066FF"/>
                  </a:solidFill>
                  <a:ea typeface="华文中宋" pitchFamily="2" charset="-122"/>
                </a:rPr>
                <a:t>              3x</a:t>
              </a:r>
              <a:r>
                <a:rPr lang="zh-CN" altLang="en-US" sz="3600" b="1">
                  <a:solidFill>
                    <a:srgbClr val="0066FF"/>
                  </a:solidFill>
                  <a:ea typeface="华文中宋" pitchFamily="2" charset="-122"/>
                </a:rPr>
                <a:t>－</a:t>
              </a:r>
              <a:r>
                <a:rPr lang="en-US" altLang="zh-CN" sz="3600" b="1">
                  <a:solidFill>
                    <a:srgbClr val="0066FF"/>
                  </a:solidFill>
                  <a:ea typeface="华文中宋" pitchFamily="2" charset="-122"/>
                </a:rPr>
                <a:t>8y=14            ⑵                  </a:t>
              </a:r>
            </a:p>
          </p:txBody>
        </p:sp>
        <p:sp>
          <p:nvSpPr>
            <p:cNvPr id="8212" name="左大括号 9236"/>
            <p:cNvSpPr/>
            <p:nvPr/>
          </p:nvSpPr>
          <p:spPr bwMode="auto">
            <a:xfrm>
              <a:off x="1331" y="2035"/>
              <a:ext cx="45" cy="498"/>
            </a:xfrm>
            <a:prstGeom prst="leftBrace">
              <a:avLst>
                <a:gd name="adj1" fmla="val 92017"/>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Tree>
    <p:extLst>
      <p:ext uri="{BB962C8B-B14F-4D97-AF65-F5344CB8AC3E}">
        <p14:creationId xmlns:p14="http://schemas.microsoft.com/office/powerpoint/2010/main" val="269537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35"/>
                                        </p:tgtEl>
                                        <p:attrNameLst>
                                          <p:attrName>style.visibility</p:attrName>
                                        </p:attrNameLst>
                                      </p:cBhvr>
                                      <p:to>
                                        <p:strVal val="visible"/>
                                      </p:to>
                                    </p:set>
                                    <p:anim calcmode="lin" valueType="num">
                                      <p:cBhvr additive="base">
                                        <p:cTn id="7" dur="500" fill="hold"/>
                                        <p:tgtEl>
                                          <p:spTgt spid="9235"/>
                                        </p:tgtEl>
                                        <p:attrNameLst>
                                          <p:attrName>ppt_x</p:attrName>
                                        </p:attrNameLst>
                                      </p:cBhvr>
                                      <p:tavLst>
                                        <p:tav tm="0">
                                          <p:val>
                                            <p:strVal val="0-#ppt_w/2"/>
                                          </p:val>
                                        </p:tav>
                                        <p:tav tm="100000">
                                          <p:val>
                                            <p:strVal val="#ppt_x"/>
                                          </p:val>
                                        </p:tav>
                                      </p:tavLst>
                                    </p:anim>
                                    <p:anim calcmode="lin" valueType="num">
                                      <p:cBhvr additive="base">
                                        <p:cTn id="8" dur="500" fill="hold"/>
                                        <p:tgtEl>
                                          <p:spTgt spid="923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23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22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2">
                                            <p:txEl>
                                              <p:pRg st="0" end="0"/>
                                            </p:txEl>
                                          </p:spTgt>
                                        </p:tgtEl>
                                        <p:attrNameLst>
                                          <p:attrName>style.visibility</p:attrName>
                                        </p:attrNameLst>
                                      </p:cBhvr>
                                      <p:to>
                                        <p:strVal val="visible"/>
                                      </p:to>
                                    </p:set>
                                    <p:animEffect transition="in" filter="wipe(left)">
                                      <p:cBhvr>
                                        <p:cTn id="17" dur="500"/>
                                        <p:tgtEl>
                                          <p:spTgt spid="92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922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224">
                                            <p:txEl>
                                              <p:pRg st="0" end="0"/>
                                            </p:txEl>
                                          </p:spTgt>
                                        </p:tgtEl>
                                        <p:attrNameLst>
                                          <p:attrName>style.visibility</p:attrName>
                                        </p:attrNameLst>
                                      </p:cBhvr>
                                      <p:to>
                                        <p:strVal val="visible"/>
                                      </p:to>
                                    </p:set>
                                    <p:animEffect transition="in" filter="wipe(left)">
                                      <p:cBhvr>
                                        <p:cTn id="26" dur="500"/>
                                        <p:tgtEl>
                                          <p:spTgt spid="922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22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226">
                                            <p:txEl>
                                              <p:pRg st="0" end="0"/>
                                            </p:txEl>
                                          </p:spTgt>
                                        </p:tgtEl>
                                        <p:attrNameLst>
                                          <p:attrName>style.visibility</p:attrName>
                                        </p:attrNameLst>
                                      </p:cBhvr>
                                      <p:to>
                                        <p:strVal val="visible"/>
                                      </p:to>
                                    </p:set>
                                    <p:animEffect transition="in" filter="wipe(left)">
                                      <p:cBhvr>
                                        <p:cTn id="35" dur="500"/>
                                        <p:tgtEl>
                                          <p:spTgt spid="922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922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228">
                                            <p:txEl>
                                              <p:pRg st="0" end="0"/>
                                            </p:txEl>
                                          </p:spTgt>
                                        </p:tgtEl>
                                        <p:attrNameLst>
                                          <p:attrName>style.visibility</p:attrName>
                                        </p:attrNameLst>
                                      </p:cBhvr>
                                      <p:to>
                                        <p:strVal val="visible"/>
                                      </p:to>
                                    </p:set>
                                    <p:animEffect transition="in" filter="wipe(left)">
                                      <p:cBhvr>
                                        <p:cTn id="44" dur="500"/>
                                        <p:tgtEl>
                                          <p:spTgt spid="92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iterate type="lt">
                                    <p:tmPct val="100000"/>
                                  </p:iterate>
                                  <p:childTnLst>
                                    <p:set>
                                      <p:cBhvr>
                                        <p:cTn id="48" dur="1" fill="hold">
                                          <p:stCondLst>
                                            <p:cond delay="0"/>
                                          </p:stCondLst>
                                        </p:cTn>
                                        <p:tgtEl>
                                          <p:spTgt spid="9229"/>
                                        </p:tgtEl>
                                        <p:attrNameLst>
                                          <p:attrName>style.visibility</p:attrName>
                                        </p:attrNameLst>
                                      </p:cBhvr>
                                      <p:to>
                                        <p:strVal val="visible"/>
                                      </p:to>
                                    </p:set>
                                    <p:animEffect transition="in" filter="slide(fromBottom)">
                                      <p:cBhvr>
                                        <p:cTn id="49" dur="75"/>
                                        <p:tgtEl>
                                          <p:spTgt spid="922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9230"/>
                                        </p:tgtEl>
                                        <p:attrNameLst>
                                          <p:attrName>style.visibility</p:attrName>
                                        </p:attrNameLst>
                                      </p:cBhvr>
                                      <p:to>
                                        <p:strVal val="visible"/>
                                      </p:to>
                                    </p:set>
                                    <p:anim calcmode="lin" valueType="num">
                                      <p:cBhvr additive="base">
                                        <p:cTn id="54" dur="500" fill="hold"/>
                                        <p:tgtEl>
                                          <p:spTgt spid="9230"/>
                                        </p:tgtEl>
                                        <p:attrNameLst>
                                          <p:attrName>ppt_x</p:attrName>
                                        </p:attrNameLst>
                                      </p:cBhvr>
                                      <p:tavLst>
                                        <p:tav tm="0">
                                          <p:val>
                                            <p:strVal val="1+#ppt_w/2"/>
                                          </p:val>
                                        </p:tav>
                                        <p:tav tm="100000">
                                          <p:val>
                                            <p:strVal val="#ppt_x"/>
                                          </p:val>
                                        </p:tav>
                                      </p:tavLst>
                                    </p:anim>
                                    <p:anim calcmode="lin" valueType="num">
                                      <p:cBhvr additive="base">
                                        <p:cTn id="55" dur="500" fill="hold"/>
                                        <p:tgtEl>
                                          <p:spTgt spid="923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9234"/>
                                        </p:tgtEl>
                                        <p:attrNameLst>
                                          <p:attrName>style.visibility</p:attrName>
                                        </p:attrNameLst>
                                      </p:cBhvr>
                                      <p:to>
                                        <p:strVal val="visible"/>
                                      </p:to>
                                    </p:set>
                                    <p:anim calcmode="lin" valueType="num">
                                      <p:cBhvr additive="base">
                                        <p:cTn id="60" dur="500" fill="hold"/>
                                        <p:tgtEl>
                                          <p:spTgt spid="9234"/>
                                        </p:tgtEl>
                                        <p:attrNameLst>
                                          <p:attrName>ppt_x</p:attrName>
                                        </p:attrNameLst>
                                      </p:cBhvr>
                                      <p:tavLst>
                                        <p:tav tm="0">
                                          <p:val>
                                            <p:strVal val="0-#ppt_w/2"/>
                                          </p:val>
                                        </p:tav>
                                        <p:tav tm="100000">
                                          <p:val>
                                            <p:strVal val="#ppt_x"/>
                                          </p:val>
                                        </p:tav>
                                      </p:tavLst>
                                    </p:anim>
                                    <p:anim calcmode="lin" valueType="num">
                                      <p:cBhvr additive="base">
                                        <p:cTn id="61" dur="500" fill="hold"/>
                                        <p:tgtEl>
                                          <p:spTgt spid="92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build="p"/>
      <p:bldP spid="9222" grpId="0" build="p"/>
      <p:bldP spid="9223" grpId="0" build="p"/>
      <p:bldP spid="9224" grpId="0" build="p"/>
      <p:bldP spid="9225" grpId="0" build="p"/>
      <p:bldP spid="9226" grpId="0" build="p"/>
      <p:bldP spid="9227" grpId="0" build="p"/>
      <p:bldP spid="9228" grpId="0" build="p"/>
      <p:bldP spid="9229" grpId="0"/>
      <p:bldP spid="9234"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0241"/>
          <p:cNvSpPr>
            <a:spLocks noChangeArrowheads="1"/>
          </p:cNvSpPr>
          <p:nvPr/>
        </p:nvSpPr>
        <p:spPr bwMode="auto">
          <a:xfrm>
            <a:off x="646113" y="1484313"/>
            <a:ext cx="2087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0000FF"/>
                </a:solidFill>
                <a:ea typeface="华文行楷" pitchFamily="2" charset="-122"/>
              </a:rPr>
              <a:t>〖分析〗</a:t>
            </a:r>
            <a:endParaRPr lang="zh-CN" altLang="en-US" sz="3200">
              <a:solidFill>
                <a:srgbClr val="0000FF"/>
              </a:solidFill>
              <a:ea typeface="华文新魏" pitchFamily="2" charset="-122"/>
            </a:endParaRPr>
          </a:p>
        </p:txBody>
      </p:sp>
      <p:sp>
        <p:nvSpPr>
          <p:cNvPr id="10243" name="矩形 10242"/>
          <p:cNvSpPr>
            <a:spLocks noChangeArrowheads="1"/>
          </p:cNvSpPr>
          <p:nvPr/>
        </p:nvSpPr>
        <p:spPr bwMode="auto">
          <a:xfrm>
            <a:off x="971550" y="2430463"/>
            <a:ext cx="866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华文新魏" pitchFamily="2" charset="-122"/>
                <a:ea typeface="华文新魏" pitchFamily="2" charset="-122"/>
              </a:rPr>
              <a:t>解</a:t>
            </a:r>
            <a:r>
              <a:rPr lang="en-US" altLang="zh-CN" sz="3600" b="1">
                <a:solidFill>
                  <a:prstClr val="black"/>
                </a:solidFill>
                <a:latin typeface="华文新魏" pitchFamily="2" charset="-122"/>
                <a:ea typeface="华文新魏" pitchFamily="2" charset="-122"/>
              </a:rPr>
              <a:t>:</a:t>
            </a:r>
            <a:r>
              <a:rPr lang="en-US" altLang="zh-CN" sz="2400" b="1">
                <a:solidFill>
                  <a:prstClr val="black"/>
                </a:solidFill>
              </a:rPr>
              <a:t> </a:t>
            </a:r>
            <a:endParaRPr lang="en-US" altLang="zh-CN">
              <a:solidFill>
                <a:prstClr val="black"/>
              </a:solidFill>
            </a:endParaRPr>
          </a:p>
        </p:txBody>
      </p:sp>
      <p:sp>
        <p:nvSpPr>
          <p:cNvPr id="10244" name="矩形 10243"/>
          <p:cNvSpPr>
            <a:spLocks noChangeArrowheads="1"/>
          </p:cNvSpPr>
          <p:nvPr/>
        </p:nvSpPr>
        <p:spPr bwMode="auto">
          <a:xfrm>
            <a:off x="2886075" y="2505075"/>
            <a:ext cx="233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rPr>
              <a:t> </a:t>
            </a:r>
            <a:r>
              <a:rPr lang="en-US" altLang="zh-CN" sz="2400" b="1">
                <a:solidFill>
                  <a:prstClr val="black"/>
                </a:solidFill>
                <a:latin typeface="宋体" panose="02010600030101010101" pitchFamily="2" charset="-122"/>
              </a:rPr>
              <a:t>2x = 8+7y</a:t>
            </a:r>
          </a:p>
        </p:txBody>
      </p:sp>
      <p:sp>
        <p:nvSpPr>
          <p:cNvPr id="10245" name="矩形 10244"/>
          <p:cNvSpPr>
            <a:spLocks noChangeArrowheads="1"/>
          </p:cNvSpPr>
          <p:nvPr/>
        </p:nvSpPr>
        <p:spPr bwMode="auto">
          <a:xfrm>
            <a:off x="1042988" y="3068638"/>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Times New Roman" panose="02020603050405020304" pitchFamily="18" charset="0"/>
                <a:cs typeface="Times New Roman" panose="02020603050405020304" pitchFamily="18" charset="0"/>
              </a:rPr>
              <a:t>即</a:t>
            </a:r>
            <a:r>
              <a:rPr lang="zh-CN" altLang="en-US" sz="2000">
                <a:solidFill>
                  <a:prstClr val="black"/>
                </a:solidFill>
                <a:latin typeface="Times New Roman" panose="02020603050405020304" pitchFamily="18" charset="0"/>
                <a:cs typeface="Times New Roman" panose="02020603050405020304" pitchFamily="18" charset="0"/>
              </a:rPr>
              <a:t> </a:t>
            </a:r>
            <a:r>
              <a:rPr lang="zh-CN" altLang="en-US" sz="1000">
                <a:solidFill>
                  <a:prstClr val="black"/>
                </a:solidFill>
                <a:latin typeface="Times New Roman" panose="02020603050405020304" pitchFamily="18" charset="0"/>
                <a:cs typeface="Times New Roman" panose="02020603050405020304" pitchFamily="18" charset="0"/>
              </a:rPr>
              <a:t>  </a:t>
            </a:r>
            <a:endParaRPr lang="zh-CN" altLang="en-US">
              <a:solidFill>
                <a:prstClr val="black"/>
              </a:solidFill>
            </a:endParaRPr>
          </a:p>
        </p:txBody>
      </p:sp>
      <p:graphicFrame>
        <p:nvGraphicFramePr>
          <p:cNvPr id="10246" name="对象 10245"/>
          <p:cNvGraphicFramePr/>
          <p:nvPr/>
        </p:nvGraphicFramePr>
        <p:xfrm>
          <a:off x="1619250" y="2924175"/>
          <a:ext cx="1296988" cy="865188"/>
        </p:xfrm>
        <a:graphic>
          <a:graphicData uri="http://schemas.openxmlformats.org/presentationml/2006/ole">
            <mc:AlternateContent xmlns:mc="http://schemas.openxmlformats.org/markup-compatibility/2006">
              <mc:Choice xmlns:v="urn:schemas-microsoft-com:vml" Requires="v">
                <p:oleObj r:id="rId5" imgW="673100" imgH="393700" progId="Equations">
                  <p:embed/>
                </p:oleObj>
              </mc:Choice>
              <mc:Fallback>
                <p:oleObj r:id="rId5" imgW="673100" imgH="3937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924175"/>
                        <a:ext cx="1296988"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7" name="矩形 10246"/>
          <p:cNvSpPr>
            <a:spLocks noChangeArrowheads="1"/>
          </p:cNvSpPr>
          <p:nvPr/>
        </p:nvSpPr>
        <p:spPr bwMode="auto">
          <a:xfrm>
            <a:off x="3203575" y="3111500"/>
            <a:ext cx="573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cs typeface="Times New Roman" panose="02020603050405020304" pitchFamily="18" charset="0"/>
              </a:rPr>
              <a:t>③</a:t>
            </a:r>
            <a:r>
              <a:rPr lang="en-US" altLang="zh-CN" sz="2400">
                <a:solidFill>
                  <a:prstClr val="black"/>
                </a:solidFill>
              </a:rPr>
              <a:t> </a:t>
            </a:r>
          </a:p>
        </p:txBody>
      </p:sp>
      <p:sp>
        <p:nvSpPr>
          <p:cNvPr id="10248" name="矩形 10247"/>
          <p:cNvSpPr>
            <a:spLocks noChangeArrowheads="1"/>
          </p:cNvSpPr>
          <p:nvPr/>
        </p:nvSpPr>
        <p:spPr bwMode="auto">
          <a:xfrm>
            <a:off x="971550" y="3708400"/>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rPr>
              <a:t>把</a:t>
            </a:r>
            <a:r>
              <a:rPr lang="en-US" altLang="zh-CN" sz="2400" b="1">
                <a:solidFill>
                  <a:prstClr val="black"/>
                </a:solidFill>
              </a:rPr>
              <a:t>③</a:t>
            </a:r>
            <a:r>
              <a:rPr lang="zh-CN" altLang="en-US" sz="2400" b="1">
                <a:solidFill>
                  <a:prstClr val="black"/>
                </a:solidFill>
              </a:rPr>
              <a:t>代入</a:t>
            </a:r>
            <a:r>
              <a:rPr lang="en-US" altLang="zh-CN" sz="2400" b="1">
                <a:solidFill>
                  <a:prstClr val="black"/>
                </a:solidFill>
              </a:rPr>
              <a:t>②</a:t>
            </a:r>
            <a:r>
              <a:rPr lang="zh-CN" altLang="en-US" sz="2400" b="1">
                <a:solidFill>
                  <a:prstClr val="black"/>
                </a:solidFill>
              </a:rPr>
              <a:t>，得</a:t>
            </a:r>
            <a:r>
              <a:rPr lang="zh-CN" altLang="en-US" sz="2400">
                <a:solidFill>
                  <a:prstClr val="black"/>
                </a:solidFill>
              </a:rPr>
              <a:t> </a:t>
            </a:r>
          </a:p>
        </p:txBody>
      </p:sp>
      <p:grpSp>
        <p:nvGrpSpPr>
          <p:cNvPr id="10249" name="组合 10248"/>
          <p:cNvGrpSpPr/>
          <p:nvPr/>
        </p:nvGrpSpPr>
        <p:grpSpPr bwMode="auto">
          <a:xfrm>
            <a:off x="900113" y="4941888"/>
            <a:ext cx="3133725" cy="863600"/>
            <a:chOff x="884" y="2523"/>
            <a:chExt cx="1974" cy="544"/>
          </a:xfrm>
        </p:grpSpPr>
        <p:sp>
          <p:nvSpPr>
            <p:cNvPr id="9225" name="矩形 10249"/>
            <p:cNvSpPr>
              <a:spLocks noChangeArrowheads="1"/>
            </p:cNvSpPr>
            <p:nvPr/>
          </p:nvSpPr>
          <p:spPr bwMode="auto">
            <a:xfrm>
              <a:off x="884" y="2659"/>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Times New Roman" panose="02020603050405020304" pitchFamily="18" charset="0"/>
                  <a:cs typeface="Times New Roman" panose="02020603050405020304" pitchFamily="18" charset="0"/>
                </a:rPr>
                <a:t>∴  </a:t>
              </a:r>
              <a:endParaRPr lang="en-US" altLang="zh-CN" sz="2400">
                <a:solidFill>
                  <a:prstClr val="black"/>
                </a:solidFill>
              </a:endParaRPr>
            </a:p>
          </p:txBody>
        </p:sp>
        <p:graphicFrame>
          <p:nvGraphicFramePr>
            <p:cNvPr id="9226" name="对象 10250"/>
            <p:cNvGraphicFramePr/>
            <p:nvPr/>
          </p:nvGraphicFramePr>
          <p:xfrm>
            <a:off x="1269" y="2523"/>
            <a:ext cx="1589" cy="544"/>
          </p:xfrm>
          <a:graphic>
            <a:graphicData uri="http://schemas.openxmlformats.org/presentationml/2006/ole">
              <mc:AlternateContent xmlns:mc="http://schemas.openxmlformats.org/markup-compatibility/2006">
                <mc:Choice xmlns:v="urn:schemas-microsoft-com:vml" Requires="v">
                  <p:oleObj r:id="rId7" imgW="1370965" imgH="393700" progId="Equations">
                    <p:embed/>
                  </p:oleObj>
                </mc:Choice>
                <mc:Fallback>
                  <p:oleObj r:id="rId7" imgW="1370965" imgH="393700" progId="Equations">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9" y="2523"/>
                          <a:ext cx="1589" cy="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252" name="组合 10251"/>
          <p:cNvGrpSpPr/>
          <p:nvPr/>
        </p:nvGrpSpPr>
        <p:grpSpPr bwMode="auto">
          <a:xfrm>
            <a:off x="1187450" y="5683250"/>
            <a:ext cx="1512888" cy="792163"/>
            <a:chOff x="748" y="3612"/>
            <a:chExt cx="953" cy="499"/>
          </a:xfrm>
        </p:grpSpPr>
        <p:sp>
          <p:nvSpPr>
            <p:cNvPr id="9228" name="矩形 10252"/>
            <p:cNvSpPr>
              <a:spLocks noChangeArrowheads="1"/>
            </p:cNvSpPr>
            <p:nvPr/>
          </p:nvSpPr>
          <p:spPr bwMode="auto">
            <a:xfrm>
              <a:off x="748" y="3748"/>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Times New Roman" panose="02020603050405020304" pitchFamily="18" charset="0"/>
                  <a:cs typeface="Times New Roman" panose="02020603050405020304" pitchFamily="18" charset="0"/>
                </a:rPr>
                <a:t>∴  </a:t>
              </a:r>
              <a:endParaRPr lang="en-US" altLang="zh-CN" sz="2400">
                <a:solidFill>
                  <a:prstClr val="black"/>
                </a:solidFill>
              </a:endParaRPr>
            </a:p>
          </p:txBody>
        </p:sp>
        <p:graphicFrame>
          <p:nvGraphicFramePr>
            <p:cNvPr id="9229" name="对象 10253"/>
            <p:cNvGraphicFramePr/>
            <p:nvPr/>
          </p:nvGraphicFramePr>
          <p:xfrm>
            <a:off x="1066" y="3612"/>
            <a:ext cx="635" cy="499"/>
          </p:xfrm>
          <a:graphic>
            <a:graphicData uri="http://schemas.openxmlformats.org/presentationml/2006/ole">
              <mc:AlternateContent xmlns:mc="http://schemas.openxmlformats.org/markup-compatibility/2006">
                <mc:Choice xmlns:v="urn:schemas-microsoft-com:vml" Requires="v">
                  <p:oleObj r:id="rId9" imgW="508000" imgH="393700" progId="Equations">
                    <p:embed/>
                  </p:oleObj>
                </mc:Choice>
                <mc:Fallback>
                  <p:oleObj r:id="rId9" imgW="508000" imgH="393700" progId="Equations">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 y="3612"/>
                          <a:ext cx="635" cy="4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255" name="组合 10254"/>
          <p:cNvGrpSpPr/>
          <p:nvPr/>
        </p:nvGrpSpPr>
        <p:grpSpPr bwMode="auto">
          <a:xfrm>
            <a:off x="5313363" y="2420938"/>
            <a:ext cx="3168650" cy="720725"/>
            <a:chOff x="884" y="3521"/>
            <a:chExt cx="1996" cy="454"/>
          </a:xfrm>
        </p:grpSpPr>
        <p:sp>
          <p:nvSpPr>
            <p:cNvPr id="9231" name="矩形 10255"/>
            <p:cNvSpPr>
              <a:spLocks noChangeArrowheads="1"/>
            </p:cNvSpPr>
            <p:nvPr/>
          </p:nvSpPr>
          <p:spPr bwMode="auto">
            <a:xfrm>
              <a:off x="884" y="361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Times New Roman" panose="02020603050405020304" pitchFamily="18" charset="0"/>
                  <a:cs typeface="Times New Roman" panose="02020603050405020304" pitchFamily="18" charset="0"/>
                </a:rPr>
                <a:t>把</a:t>
              </a:r>
              <a:endParaRPr lang="zh-CN" altLang="en-US" sz="2400" b="1">
                <a:solidFill>
                  <a:prstClr val="black"/>
                </a:solidFill>
              </a:endParaRPr>
            </a:p>
          </p:txBody>
        </p:sp>
        <p:graphicFrame>
          <p:nvGraphicFramePr>
            <p:cNvPr id="9232" name="对象 10256"/>
            <p:cNvGraphicFramePr/>
            <p:nvPr/>
          </p:nvGraphicFramePr>
          <p:xfrm>
            <a:off x="1202" y="3521"/>
            <a:ext cx="590" cy="454"/>
          </p:xfrm>
          <a:graphic>
            <a:graphicData uri="http://schemas.openxmlformats.org/presentationml/2006/ole">
              <mc:AlternateContent xmlns:mc="http://schemas.openxmlformats.org/markup-compatibility/2006">
                <mc:Choice xmlns:v="urn:schemas-microsoft-com:vml" Requires="v">
                  <p:oleObj r:id="rId11" imgW="508000" imgH="393700" progId="Equations">
                    <p:embed/>
                  </p:oleObj>
                </mc:Choice>
                <mc:Fallback>
                  <p:oleObj r:id="rId11" imgW="508000" imgH="393700" progId="Equations">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2" y="3521"/>
                          <a:ext cx="590" cy="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3" name="矩形 10257"/>
            <p:cNvSpPr>
              <a:spLocks noChangeArrowheads="1"/>
            </p:cNvSpPr>
            <p:nvPr/>
          </p:nvSpPr>
          <p:spPr bwMode="auto">
            <a:xfrm>
              <a:off x="1746" y="3612"/>
              <a:ext cx="11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a:solidFill>
                    <a:prstClr val="black"/>
                  </a:solidFill>
                  <a:latin typeface="Times New Roman" panose="02020603050405020304" pitchFamily="18" charset="0"/>
                  <a:cs typeface="Times New Roman" panose="02020603050405020304" pitchFamily="18" charset="0"/>
                </a:rPr>
                <a:t>代入</a:t>
              </a:r>
              <a:r>
                <a:rPr lang="en-US" altLang="zh-CN" sz="2400" b="1">
                  <a:solidFill>
                    <a:prstClr val="black"/>
                  </a:solidFill>
                  <a:latin typeface="Times New Roman" panose="02020603050405020304" pitchFamily="18" charset="0"/>
                  <a:cs typeface="Times New Roman" panose="02020603050405020304" pitchFamily="18" charset="0"/>
                </a:rPr>
                <a:t>③</a:t>
              </a:r>
              <a:r>
                <a:rPr lang="zh-CN" altLang="en-US" sz="2400" b="1">
                  <a:solidFill>
                    <a:prstClr val="black"/>
                  </a:solidFill>
                  <a:latin typeface="Times New Roman" panose="02020603050405020304" pitchFamily="18" charset="0"/>
                  <a:cs typeface="Times New Roman" panose="02020603050405020304" pitchFamily="18" charset="0"/>
                </a:rPr>
                <a:t>，得</a:t>
              </a:r>
              <a:r>
                <a:rPr lang="zh-CN" altLang="en-US" sz="2400" b="1">
                  <a:solidFill>
                    <a:prstClr val="black"/>
                  </a:solidFill>
                </a:rPr>
                <a:t> </a:t>
              </a:r>
            </a:p>
          </p:txBody>
        </p:sp>
      </p:grpSp>
      <p:grpSp>
        <p:nvGrpSpPr>
          <p:cNvPr id="10259" name="组合 10258"/>
          <p:cNvGrpSpPr/>
          <p:nvPr/>
        </p:nvGrpSpPr>
        <p:grpSpPr bwMode="auto">
          <a:xfrm>
            <a:off x="684213" y="476250"/>
            <a:ext cx="4824412" cy="863600"/>
            <a:chOff x="431" y="436"/>
            <a:chExt cx="3039" cy="544"/>
          </a:xfrm>
        </p:grpSpPr>
        <p:sp>
          <p:nvSpPr>
            <p:cNvPr id="9235" name="文本框 10259"/>
            <p:cNvSpPr txBox="1">
              <a:spLocks noChangeArrowheads="1"/>
            </p:cNvSpPr>
            <p:nvPr/>
          </p:nvSpPr>
          <p:spPr bwMode="auto">
            <a:xfrm>
              <a:off x="431" y="618"/>
              <a:ext cx="635"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800" noProof="1">
                  <a:solidFill>
                    <a:prstClr val="black"/>
                  </a:solidFill>
                  <a:latin typeface="黑体" panose="02010609060101010101" pitchFamily="49" charset="-122"/>
                  <a:ea typeface="黑体" panose="02010609060101010101" pitchFamily="49" charset="-122"/>
                </a:rPr>
                <a:t>例</a:t>
              </a:r>
              <a:r>
                <a:rPr lang="zh-CN" altLang="zh-CN" sz="2800" noProof="1">
                  <a:solidFill>
                    <a:prstClr val="black"/>
                  </a:solidFill>
                  <a:latin typeface="黑体" panose="02010609060101010101" pitchFamily="49" charset="-122"/>
                  <a:ea typeface="黑体" panose="02010609060101010101" pitchFamily="49" charset="-122"/>
                </a:rPr>
                <a:t>3:</a:t>
              </a:r>
              <a:endParaRPr lang="en-US" altLang="zh-CN" sz="2800">
                <a:solidFill>
                  <a:prstClr val="black"/>
                </a:solidFill>
                <a:latin typeface="黑体" panose="02010609060101010101" pitchFamily="49" charset="-122"/>
                <a:ea typeface="黑体" panose="02010609060101010101" pitchFamily="49" charset="-122"/>
              </a:endParaRPr>
            </a:p>
          </p:txBody>
        </p:sp>
        <p:sp>
          <p:nvSpPr>
            <p:cNvPr id="9236" name="文本框 10260"/>
            <p:cNvSpPr txBox="1">
              <a:spLocks noChangeArrowheads="1"/>
            </p:cNvSpPr>
            <p:nvPr/>
          </p:nvSpPr>
          <p:spPr bwMode="auto">
            <a:xfrm>
              <a:off x="1906" y="436"/>
              <a:ext cx="1564" cy="5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prstClr val="black"/>
                  </a:solidFill>
                  <a:latin typeface="Times New Roman" panose="02020603050405020304" pitchFamily="18" charset="0"/>
                </a:rPr>
                <a:t>2x – 7y = 8</a:t>
              </a:r>
              <a:r>
                <a:rPr lang="en-US" altLang="zh-CN" sz="2800">
                  <a:solidFill>
                    <a:prstClr val="black"/>
                  </a:solidFill>
                  <a:latin typeface="Times New Roman" panose="02020603050405020304" pitchFamily="18" charset="0"/>
                </a:rPr>
                <a:t>           </a:t>
              </a:r>
            </a:p>
            <a:p>
              <a:pPr algn="just"/>
              <a:r>
                <a:rPr lang="en-US" altLang="zh-CN" sz="2800" b="1">
                  <a:solidFill>
                    <a:prstClr val="black"/>
                  </a:solidFill>
                  <a:latin typeface="Times New Roman" panose="02020603050405020304" pitchFamily="18" charset="0"/>
                </a:rPr>
                <a:t>3x - 8y – 10 = 0</a:t>
              </a:r>
              <a:r>
                <a:rPr lang="en-US" altLang="zh-CN" sz="2800">
                  <a:solidFill>
                    <a:prstClr val="black"/>
                  </a:solidFill>
                  <a:latin typeface="Times New Roman" panose="02020603050405020304" pitchFamily="18" charset="0"/>
                </a:rPr>
                <a:t> </a:t>
              </a:r>
              <a:endParaRPr lang="en-US" altLang="zh-CN" sz="2800">
                <a:solidFill>
                  <a:prstClr val="black"/>
                </a:solidFill>
              </a:endParaRPr>
            </a:p>
          </p:txBody>
        </p:sp>
        <p:sp>
          <p:nvSpPr>
            <p:cNvPr id="9237" name="文本框 10261"/>
            <p:cNvSpPr txBox="1">
              <a:spLocks noChangeArrowheads="1"/>
            </p:cNvSpPr>
            <p:nvPr/>
          </p:nvSpPr>
          <p:spPr bwMode="auto">
            <a:xfrm>
              <a:off x="839" y="607"/>
              <a:ext cx="1128"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2800" noProof="1">
                  <a:solidFill>
                    <a:prstClr val="black"/>
                  </a:solidFill>
                  <a:latin typeface="Times New Roman" panose="02020603050405020304" pitchFamily="18" charset="0"/>
                  <a:ea typeface="黑体" panose="02010609060101010101" pitchFamily="49" charset="-122"/>
                </a:rPr>
                <a:t>解方程组</a:t>
              </a:r>
              <a:endParaRPr lang="en-US" altLang="zh-CN" sz="2800">
                <a:solidFill>
                  <a:prstClr val="black"/>
                </a:solidFill>
                <a:ea typeface="黑体" panose="02010609060101010101" pitchFamily="49" charset="-122"/>
              </a:endParaRPr>
            </a:p>
          </p:txBody>
        </p:sp>
        <p:sp>
          <p:nvSpPr>
            <p:cNvPr id="9238" name="左大括号 10262"/>
            <p:cNvSpPr/>
            <p:nvPr/>
          </p:nvSpPr>
          <p:spPr bwMode="auto">
            <a:xfrm>
              <a:off x="1798" y="572"/>
              <a:ext cx="100" cy="392"/>
            </a:xfrm>
            <a:prstGeom prst="leftBrace">
              <a:avLst>
                <a:gd name="adj1" fmla="val 32649"/>
                <a:gd name="adj2" fmla="val 50000"/>
              </a:avLst>
            </a:prstGeom>
            <a:noFill/>
            <a:ln w="317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9239" name="矩形 1026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nvGrpSpPr>
          <p:cNvPr id="10265" name="组合 10264"/>
          <p:cNvGrpSpPr/>
          <p:nvPr/>
        </p:nvGrpSpPr>
        <p:grpSpPr bwMode="auto">
          <a:xfrm>
            <a:off x="6732588" y="4868863"/>
            <a:ext cx="1152525" cy="1511300"/>
            <a:chOff x="4014" y="3158"/>
            <a:chExt cx="771" cy="952"/>
          </a:xfrm>
        </p:grpSpPr>
        <p:graphicFrame>
          <p:nvGraphicFramePr>
            <p:cNvPr id="9241" name="对象 10265"/>
            <p:cNvGraphicFramePr/>
            <p:nvPr/>
          </p:nvGraphicFramePr>
          <p:xfrm>
            <a:off x="4150" y="3158"/>
            <a:ext cx="635" cy="952"/>
          </p:xfrm>
          <a:graphic>
            <a:graphicData uri="http://schemas.openxmlformats.org/presentationml/2006/ole">
              <mc:AlternateContent xmlns:mc="http://schemas.openxmlformats.org/markup-compatibility/2006">
                <mc:Choice xmlns:v="urn:schemas-microsoft-com:vml" Requires="v">
                  <p:oleObj r:id="rId12" imgW="508000" imgH="812165" progId="Equations">
                    <p:embed/>
                  </p:oleObj>
                </mc:Choice>
                <mc:Fallback>
                  <p:oleObj r:id="rId12" imgW="508000" imgH="812165"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0" y="3158"/>
                          <a:ext cx="635" cy="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42" name="左大括号 10266"/>
            <p:cNvSpPr/>
            <p:nvPr/>
          </p:nvSpPr>
          <p:spPr bwMode="auto">
            <a:xfrm>
              <a:off x="4014" y="3385"/>
              <a:ext cx="90" cy="544"/>
            </a:xfrm>
            <a:prstGeom prst="leftBrace">
              <a:avLst>
                <a:gd name="adj1" fmla="val 50342"/>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10268" name="矩形 10267"/>
          <p:cNvSpPr>
            <a:spLocks noChangeArrowheads="1"/>
          </p:cNvSpPr>
          <p:nvPr/>
        </p:nvSpPr>
        <p:spPr bwMode="auto">
          <a:xfrm>
            <a:off x="5326063" y="4429125"/>
            <a:ext cx="290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cs typeface="Times New Roman" panose="02020603050405020304" pitchFamily="18" charset="0"/>
              </a:rPr>
              <a:t>∴  </a:t>
            </a:r>
            <a:r>
              <a:rPr lang="zh-CN" altLang="en-US" sz="2400" b="1">
                <a:solidFill>
                  <a:prstClr val="black"/>
                </a:solidFill>
                <a:latin typeface="Times New Roman" panose="02020603050405020304" pitchFamily="18" charset="0"/>
                <a:cs typeface="Times New Roman" panose="02020603050405020304" pitchFamily="18" charset="0"/>
              </a:rPr>
              <a:t>方程组的解是</a:t>
            </a:r>
            <a:r>
              <a:rPr lang="zh-CN" altLang="en-US" sz="1000">
                <a:solidFill>
                  <a:prstClr val="black"/>
                </a:solidFill>
                <a:latin typeface="Times New Roman" panose="02020603050405020304" pitchFamily="18" charset="0"/>
                <a:cs typeface="Times New Roman" panose="02020603050405020304" pitchFamily="18" charset="0"/>
              </a:rPr>
              <a:t>  </a:t>
            </a:r>
            <a:endParaRPr lang="zh-CN" altLang="en-US">
              <a:solidFill>
                <a:prstClr val="black"/>
              </a:solidFill>
            </a:endParaRPr>
          </a:p>
        </p:txBody>
      </p:sp>
      <p:sp>
        <p:nvSpPr>
          <p:cNvPr id="10269" name="文本框 10268"/>
          <p:cNvSpPr txBox="1">
            <a:spLocks noChangeArrowheads="1"/>
          </p:cNvSpPr>
          <p:nvPr/>
        </p:nvSpPr>
        <p:spPr bwMode="auto">
          <a:xfrm>
            <a:off x="5534025" y="404813"/>
            <a:ext cx="550863" cy="863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800" b="1">
                <a:solidFill>
                  <a:prstClr val="black"/>
                </a:solidFill>
                <a:latin typeface="Times New Roman" panose="02020603050405020304" pitchFamily="18" charset="0"/>
              </a:rPr>
              <a:t>①</a:t>
            </a:r>
          </a:p>
          <a:p>
            <a:pPr algn="just"/>
            <a:r>
              <a:rPr lang="en-US" altLang="zh-CN" sz="2800" b="1">
                <a:solidFill>
                  <a:prstClr val="black"/>
                </a:solidFill>
                <a:latin typeface="Times New Roman" panose="02020603050405020304" pitchFamily="18" charset="0"/>
              </a:rPr>
              <a:t>②</a:t>
            </a:r>
            <a:endParaRPr lang="en-US" altLang="zh-CN" sz="2800" b="1">
              <a:solidFill>
                <a:prstClr val="black"/>
              </a:solidFill>
            </a:endParaRPr>
          </a:p>
        </p:txBody>
      </p:sp>
      <p:grpSp>
        <p:nvGrpSpPr>
          <p:cNvPr id="10270" name="组合 10269"/>
          <p:cNvGrpSpPr/>
          <p:nvPr/>
        </p:nvGrpSpPr>
        <p:grpSpPr bwMode="auto">
          <a:xfrm>
            <a:off x="1042988" y="4140200"/>
            <a:ext cx="3178175" cy="889000"/>
            <a:chOff x="657" y="2568"/>
            <a:chExt cx="2002" cy="560"/>
          </a:xfrm>
        </p:grpSpPr>
        <p:sp>
          <p:nvSpPr>
            <p:cNvPr id="9246" name="文本框 10270"/>
            <p:cNvSpPr txBox="1">
              <a:spLocks noChangeArrowheads="1"/>
            </p:cNvSpPr>
            <p:nvPr/>
          </p:nvSpPr>
          <p:spPr bwMode="auto">
            <a:xfrm>
              <a:off x="1134" y="284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08000"/>
                  </a:solidFill>
                </a:rPr>
                <a:t>2</a:t>
              </a:r>
            </a:p>
          </p:txBody>
        </p:sp>
        <p:sp>
          <p:nvSpPr>
            <p:cNvPr id="9247" name="文本框 10271"/>
            <p:cNvSpPr txBox="1">
              <a:spLocks noChangeArrowheads="1"/>
            </p:cNvSpPr>
            <p:nvPr/>
          </p:nvSpPr>
          <p:spPr bwMode="auto">
            <a:xfrm>
              <a:off x="657" y="2682"/>
              <a:ext cx="4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prstClr val="black"/>
                  </a:solidFill>
                </a:rPr>
                <a:t>3×</a:t>
              </a:r>
              <a:r>
                <a:rPr lang="en-US" altLang="zh-CN" sz="2400" b="1">
                  <a:solidFill>
                    <a:srgbClr val="008000"/>
                  </a:solidFill>
                </a:rPr>
                <a:t>(</a:t>
              </a:r>
            </a:p>
          </p:txBody>
        </p:sp>
        <p:sp>
          <p:nvSpPr>
            <p:cNvPr id="9248" name="文本框 10272"/>
            <p:cNvSpPr txBox="1">
              <a:spLocks noChangeArrowheads="1"/>
            </p:cNvSpPr>
            <p:nvPr/>
          </p:nvSpPr>
          <p:spPr bwMode="auto">
            <a:xfrm>
              <a:off x="1012" y="2568"/>
              <a:ext cx="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rgbClr val="008000"/>
                  </a:solidFill>
                </a:rPr>
                <a:t>8+7y</a:t>
              </a:r>
            </a:p>
          </p:txBody>
        </p:sp>
        <p:sp>
          <p:nvSpPr>
            <p:cNvPr id="9249" name="直接连接符 10273"/>
            <p:cNvSpPr>
              <a:spLocks noChangeShapeType="1"/>
            </p:cNvSpPr>
            <p:nvPr/>
          </p:nvSpPr>
          <p:spPr bwMode="auto">
            <a:xfrm>
              <a:off x="1028" y="2840"/>
              <a:ext cx="499" cy="0"/>
            </a:xfrm>
            <a:prstGeom prst="line">
              <a:avLst/>
            </a:prstGeom>
            <a:noFill/>
            <a:ln w="31750">
              <a:solidFill>
                <a:srgbClr val="008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9250" name="文本框 10274"/>
            <p:cNvSpPr txBox="1">
              <a:spLocks noChangeArrowheads="1"/>
            </p:cNvSpPr>
            <p:nvPr/>
          </p:nvSpPr>
          <p:spPr bwMode="auto">
            <a:xfrm>
              <a:off x="1479" y="2688"/>
              <a:ext cx="11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008000"/>
                  </a:solidFill>
                </a:rPr>
                <a:t>)</a:t>
              </a:r>
              <a:r>
                <a:rPr lang="zh-CN" altLang="en-US" sz="2000">
                  <a:solidFill>
                    <a:prstClr val="black"/>
                  </a:solidFill>
                </a:rPr>
                <a:t>－</a:t>
              </a:r>
              <a:r>
                <a:rPr lang="en-US" altLang="zh-CN" sz="2000">
                  <a:solidFill>
                    <a:prstClr val="black"/>
                  </a:solidFill>
                </a:rPr>
                <a:t>8y</a:t>
              </a:r>
              <a:r>
                <a:rPr lang="zh-CN" altLang="en-US" sz="2000">
                  <a:solidFill>
                    <a:prstClr val="black"/>
                  </a:solidFill>
                </a:rPr>
                <a:t>－</a:t>
              </a:r>
              <a:r>
                <a:rPr lang="en-US" altLang="zh-CN" sz="2000">
                  <a:solidFill>
                    <a:prstClr val="black"/>
                  </a:solidFill>
                </a:rPr>
                <a:t>10 = 0</a:t>
              </a:r>
            </a:p>
          </p:txBody>
        </p:sp>
      </p:grpSp>
      <p:pic>
        <p:nvPicPr>
          <p:cNvPr id="10276" name="图片 10275" descr="GIF-267"/>
          <p:cNvPicPr>
            <a:picLocks noChangeAspect="1" noChangeArrowheads="1"/>
          </p:cNvPicPr>
          <p:nvPr/>
        </p:nvPicPr>
        <p:blipFill>
          <a:blip r:embed="rId14" cstate="print">
            <a:lum bright="2000" contrast="18000"/>
            <a:extLst>
              <a:ext uri="{28A0092B-C50C-407E-A947-70E740481C1C}">
                <a14:useLocalDpi xmlns:a14="http://schemas.microsoft.com/office/drawing/2010/main" val="0"/>
              </a:ext>
            </a:extLst>
          </a:blip>
          <a:srcRect/>
          <a:stretch>
            <a:fillRect/>
          </a:stretch>
        </p:blipFill>
        <p:spPr bwMode="auto">
          <a:xfrm>
            <a:off x="6732588" y="260350"/>
            <a:ext cx="172720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7" name="矩形 10276"/>
          <p:cNvSpPr>
            <a:spLocks noChangeArrowheads="1"/>
          </p:cNvSpPr>
          <p:nvPr/>
        </p:nvSpPr>
        <p:spPr bwMode="auto">
          <a:xfrm>
            <a:off x="755650" y="1547813"/>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srgbClr val="0000FF"/>
                </a:solidFill>
                <a:ea typeface="华文新魏" pitchFamily="2" charset="-122"/>
              </a:rPr>
              <a:t>                  </a:t>
            </a:r>
            <a:r>
              <a:rPr lang="zh-CN" altLang="en-US" sz="2400">
                <a:solidFill>
                  <a:srgbClr val="0000FF"/>
                </a:solidFill>
                <a:ea typeface="华文新魏" pitchFamily="2" charset="-122"/>
              </a:rPr>
              <a:t>将其中一个方程的一个未知数用另一个未知数表示时，通常我们选择的方程应使运算比较简便。</a:t>
            </a:r>
          </a:p>
        </p:txBody>
      </p:sp>
      <p:sp>
        <p:nvSpPr>
          <p:cNvPr id="10278" name="矩形 10277"/>
          <p:cNvSpPr>
            <a:spLocks noChangeArrowheads="1"/>
          </p:cNvSpPr>
          <p:nvPr/>
        </p:nvSpPr>
        <p:spPr bwMode="auto">
          <a:xfrm>
            <a:off x="1547813" y="2492375"/>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rPr>
              <a:t> </a:t>
            </a:r>
            <a:r>
              <a:rPr lang="zh-CN" altLang="en-US" sz="2400" b="1">
                <a:solidFill>
                  <a:prstClr val="black"/>
                </a:solidFill>
              </a:rPr>
              <a:t>由</a:t>
            </a:r>
            <a:r>
              <a:rPr lang="en-US" altLang="zh-CN" sz="2400" b="1">
                <a:solidFill>
                  <a:prstClr val="black"/>
                </a:solidFill>
              </a:rPr>
              <a:t>①</a:t>
            </a:r>
            <a:r>
              <a:rPr lang="zh-CN" altLang="en-US" sz="2400" b="1">
                <a:solidFill>
                  <a:prstClr val="black"/>
                </a:solidFill>
              </a:rPr>
              <a:t>，得</a:t>
            </a:r>
            <a:r>
              <a:rPr lang="zh-CN" altLang="en-US">
                <a:solidFill>
                  <a:prstClr val="black"/>
                </a:solidFill>
              </a:rPr>
              <a:t> </a:t>
            </a:r>
          </a:p>
        </p:txBody>
      </p:sp>
      <p:sp>
        <p:nvSpPr>
          <p:cNvPr id="10279" name="圆角矩形标注 10278"/>
          <p:cNvSpPr>
            <a:spLocks noChangeArrowheads="1"/>
          </p:cNvSpPr>
          <p:nvPr/>
        </p:nvSpPr>
        <p:spPr bwMode="auto">
          <a:xfrm>
            <a:off x="2030413" y="2959100"/>
            <a:ext cx="898525" cy="792163"/>
          </a:xfrm>
          <a:prstGeom prst="wedgeRoundRectCallout">
            <a:avLst>
              <a:gd name="adj1" fmla="val 98231"/>
              <a:gd name="adj2" fmla="val -259620"/>
              <a:gd name="adj3" fmla="val 16667"/>
            </a:avLst>
          </a:prstGeom>
          <a:solidFill>
            <a:srgbClr val="FFFF00">
              <a:alpha val="39999"/>
            </a:srgbClr>
          </a:solidFill>
          <a:ln w="19050">
            <a:solidFill>
              <a:srgbClr val="CC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10280" name="圆角矩形标注 10279"/>
          <p:cNvSpPr>
            <a:spLocks noChangeArrowheads="1"/>
          </p:cNvSpPr>
          <p:nvPr/>
        </p:nvSpPr>
        <p:spPr bwMode="auto">
          <a:xfrm>
            <a:off x="2182813" y="5767388"/>
            <a:ext cx="576262" cy="719137"/>
          </a:xfrm>
          <a:prstGeom prst="wedgeRoundRectCallout">
            <a:avLst>
              <a:gd name="adj1" fmla="val 50551"/>
              <a:gd name="adj2" fmla="val -398565"/>
              <a:gd name="adj3" fmla="val 16667"/>
            </a:avLst>
          </a:prstGeom>
          <a:solidFill>
            <a:srgbClr val="008000">
              <a:alpha val="39000"/>
            </a:srgbClr>
          </a:solidFill>
          <a:ln w="19050">
            <a:solidFill>
              <a:srgbClr val="0000FF"/>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grpSp>
        <p:nvGrpSpPr>
          <p:cNvPr id="10281" name="组合 10280"/>
          <p:cNvGrpSpPr/>
          <p:nvPr/>
        </p:nvGrpSpPr>
        <p:grpSpPr bwMode="auto">
          <a:xfrm>
            <a:off x="5295900" y="3073400"/>
            <a:ext cx="3103563" cy="1136650"/>
            <a:chOff x="3336" y="1936"/>
            <a:chExt cx="1955" cy="716"/>
          </a:xfrm>
        </p:grpSpPr>
        <p:graphicFrame>
          <p:nvGraphicFramePr>
            <p:cNvPr id="9257" name="对象 10281"/>
            <p:cNvGraphicFramePr/>
            <p:nvPr/>
          </p:nvGraphicFramePr>
          <p:xfrm>
            <a:off x="4948" y="2101"/>
            <a:ext cx="343" cy="551"/>
          </p:xfrm>
          <a:graphic>
            <a:graphicData uri="http://schemas.openxmlformats.org/presentationml/2006/ole">
              <mc:AlternateContent xmlns:mc="http://schemas.openxmlformats.org/markup-compatibility/2006">
                <mc:Choice xmlns:v="urn:schemas-microsoft-com:vml" Requires="v">
                  <p:oleObj r:id="rId15" imgW="266065" imgH="393065" progId="Equations">
                    <p:embed/>
                  </p:oleObj>
                </mc:Choice>
                <mc:Fallback>
                  <p:oleObj r:id="rId15" imgW="266065" imgH="393065" progId="Equations">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48" y="2101"/>
                          <a:ext cx="343" cy="5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258" name="组合 10282"/>
            <p:cNvGrpSpPr/>
            <p:nvPr/>
          </p:nvGrpSpPr>
          <p:grpSpPr bwMode="auto">
            <a:xfrm>
              <a:off x="3336" y="1936"/>
              <a:ext cx="1633" cy="688"/>
              <a:chOff x="2245" y="3270"/>
              <a:chExt cx="1633" cy="688"/>
            </a:xfrm>
          </p:grpSpPr>
          <p:sp>
            <p:nvSpPr>
              <p:cNvPr id="9259" name="文本框 10283"/>
              <p:cNvSpPr txBox="1">
                <a:spLocks noChangeArrowheads="1"/>
              </p:cNvSpPr>
              <p:nvPr/>
            </p:nvSpPr>
            <p:spPr bwMode="auto">
              <a:xfrm>
                <a:off x="2245" y="3566"/>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a:solidFill>
                      <a:prstClr val="black"/>
                    </a:solidFill>
                    <a:latin typeface="华文隶书" pitchFamily="2" charset="-122"/>
                    <a:ea typeface="华文隶书" pitchFamily="2" charset="-122"/>
                  </a:rPr>
                  <a:t>X</a:t>
                </a:r>
                <a:r>
                  <a:rPr lang="en-US" altLang="zh-CN" sz="2400">
                    <a:solidFill>
                      <a:prstClr val="black"/>
                    </a:solidFill>
                    <a:latin typeface="华文隶书" pitchFamily="2" charset="-122"/>
                    <a:ea typeface="华文隶书" pitchFamily="2" charset="-122"/>
                  </a:rPr>
                  <a:t> </a:t>
                </a:r>
                <a:r>
                  <a:rPr lang="en-US" altLang="zh-CN" sz="2400">
                    <a:solidFill>
                      <a:prstClr val="black"/>
                    </a:solidFill>
                  </a:rPr>
                  <a:t>=</a:t>
                </a:r>
              </a:p>
            </p:txBody>
          </p:sp>
          <p:sp>
            <p:nvSpPr>
              <p:cNvPr id="9260" name="文本框 10284"/>
              <p:cNvSpPr txBox="1">
                <a:spLocks noChangeArrowheads="1"/>
              </p:cNvSpPr>
              <p:nvPr/>
            </p:nvSpPr>
            <p:spPr bwMode="auto">
              <a:xfrm>
                <a:off x="2608" y="3385"/>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8</a:t>
                </a:r>
                <a:r>
                  <a:rPr lang="zh-CN" altLang="en-US" sz="2400">
                    <a:solidFill>
                      <a:prstClr val="black"/>
                    </a:solidFill>
                  </a:rPr>
                  <a:t>＋</a:t>
                </a:r>
                <a:r>
                  <a:rPr lang="en-US" altLang="zh-CN" sz="2400">
                    <a:solidFill>
                      <a:prstClr val="black"/>
                    </a:solidFill>
                  </a:rPr>
                  <a:t>7×</a:t>
                </a:r>
                <a:r>
                  <a:rPr lang="en-US" altLang="zh-CN" sz="2400" b="1">
                    <a:solidFill>
                      <a:srgbClr val="CC0000"/>
                    </a:solidFill>
                  </a:rPr>
                  <a:t>(</a:t>
                </a:r>
                <a:r>
                  <a:rPr lang="zh-CN" altLang="en-US" sz="2400" b="1">
                    <a:solidFill>
                      <a:srgbClr val="CC0000"/>
                    </a:solidFill>
                  </a:rPr>
                  <a:t>－－</a:t>
                </a:r>
                <a:r>
                  <a:rPr lang="en-US" altLang="zh-CN" sz="2400" b="1">
                    <a:solidFill>
                      <a:srgbClr val="CC0000"/>
                    </a:solidFill>
                  </a:rPr>
                  <a:t>)</a:t>
                </a:r>
              </a:p>
            </p:txBody>
          </p:sp>
          <p:sp>
            <p:nvSpPr>
              <p:cNvPr id="9261" name="文本框 10285"/>
              <p:cNvSpPr txBox="1">
                <a:spLocks noChangeArrowheads="1"/>
              </p:cNvSpPr>
              <p:nvPr/>
            </p:nvSpPr>
            <p:spPr bwMode="auto">
              <a:xfrm>
                <a:off x="3507" y="3270"/>
                <a:ext cx="2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C0000"/>
                    </a:solidFill>
                  </a:rPr>
                  <a:t>4</a:t>
                </a:r>
              </a:p>
            </p:txBody>
          </p:sp>
          <p:sp>
            <p:nvSpPr>
              <p:cNvPr id="9262" name="文本框 10286"/>
              <p:cNvSpPr txBox="1">
                <a:spLocks noChangeArrowheads="1"/>
              </p:cNvSpPr>
              <p:nvPr/>
            </p:nvSpPr>
            <p:spPr bwMode="auto">
              <a:xfrm>
                <a:off x="3494" y="3491"/>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C0000"/>
                    </a:solidFill>
                  </a:rPr>
                  <a:t>5</a:t>
                </a:r>
              </a:p>
            </p:txBody>
          </p:sp>
          <p:sp>
            <p:nvSpPr>
              <p:cNvPr id="9263" name="直接连接符 10287"/>
              <p:cNvSpPr>
                <a:spLocks noChangeShapeType="1"/>
              </p:cNvSpPr>
              <p:nvPr/>
            </p:nvSpPr>
            <p:spPr bwMode="auto">
              <a:xfrm>
                <a:off x="2653" y="3718"/>
                <a:ext cx="118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9264" name="文本框 10288"/>
              <p:cNvSpPr txBox="1">
                <a:spLocks noChangeArrowheads="1"/>
              </p:cNvSpPr>
              <p:nvPr/>
            </p:nvSpPr>
            <p:spPr bwMode="auto">
              <a:xfrm>
                <a:off x="3040" y="367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2</a:t>
                </a:r>
              </a:p>
            </p:txBody>
          </p:sp>
        </p:grpSp>
      </p:grpSp>
    </p:spTree>
    <p:extLst>
      <p:ext uri="{BB962C8B-B14F-4D97-AF65-F5344CB8AC3E}">
        <p14:creationId xmlns:p14="http://schemas.microsoft.com/office/powerpoint/2010/main" val="374429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59"/>
                                        </p:tgtEl>
                                        <p:attrNameLst>
                                          <p:attrName>style.visibility</p:attrName>
                                        </p:attrNameLst>
                                      </p:cBhvr>
                                      <p:to>
                                        <p:strVal val="visible"/>
                                      </p:to>
                                    </p:set>
                                    <p:animEffect transition="in" filter="wipe(left)">
                                      <p:cBhvr>
                                        <p:cTn id="7" dur="2000"/>
                                        <p:tgtEl>
                                          <p:spTgt spid="10259"/>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276"/>
                                        </p:tgtEl>
                                        <p:attrNameLst>
                                          <p:attrName>style.visibility</p:attrName>
                                        </p:attrNameLst>
                                      </p:cBhvr>
                                      <p:to>
                                        <p:strVal val="visible"/>
                                      </p:to>
                                    </p:set>
                                    <p:anim calcmode="lin" valueType="num">
                                      <p:cBhvr additive="base">
                                        <p:cTn id="12" dur="500" fill="hold"/>
                                        <p:tgtEl>
                                          <p:spTgt spid="10276"/>
                                        </p:tgtEl>
                                        <p:attrNameLst>
                                          <p:attrName>ppt_x</p:attrName>
                                        </p:attrNameLst>
                                      </p:cBhvr>
                                      <p:tavLst>
                                        <p:tav tm="0">
                                          <p:val>
                                            <p:strVal val="1+#ppt_w/2"/>
                                          </p:val>
                                        </p:tav>
                                        <p:tav tm="100000">
                                          <p:val>
                                            <p:strVal val="#ppt_x"/>
                                          </p:val>
                                        </p:tav>
                                      </p:tavLst>
                                    </p:anim>
                                    <p:anim calcmode="lin" valueType="num">
                                      <p:cBhvr additive="base">
                                        <p:cTn id="13" dur="500" fill="hold"/>
                                        <p:tgtEl>
                                          <p:spTgt spid="1027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10242"/>
                                        </p:tgtEl>
                                        <p:attrNameLst>
                                          <p:attrName>style.visibility</p:attrName>
                                        </p:attrNameLst>
                                      </p:cBhvr>
                                      <p:to>
                                        <p:strVal val="visible"/>
                                      </p:to>
                                    </p:set>
                                    <p:anim calcmode="discrete" valueType="clr">
                                      <p:cBhvr override="childStyle">
                                        <p:cTn id="18" dur="500"/>
                                        <p:tgtEl>
                                          <p:spTgt spid="10242"/>
                                        </p:tgtEl>
                                        <p:attrNameLst>
                                          <p:attrName>style.color</p:attrName>
                                        </p:attrNameLst>
                                      </p:cBhvr>
                                      <p:tavLst>
                                        <p:tav tm="0">
                                          <p:val>
                                            <p:clrVal>
                                              <a:schemeClr val="accent2"/>
                                            </p:clrVal>
                                          </p:val>
                                        </p:tav>
                                        <p:tav tm="50000">
                                          <p:val>
                                            <p:clrVal>
                                              <a:schemeClr val="hlink"/>
                                            </p:clrVal>
                                          </p:val>
                                        </p:tav>
                                      </p:tavLst>
                                    </p:anim>
                                    <p:anim calcmode="discrete" valueType="clr">
                                      <p:cBhvr>
                                        <p:cTn id="19" dur="500"/>
                                        <p:tgtEl>
                                          <p:spTgt spid="10242"/>
                                        </p:tgtEl>
                                        <p:attrNameLst>
                                          <p:attrName>fillcolor</p:attrName>
                                        </p:attrNameLst>
                                      </p:cBhvr>
                                      <p:tavLst>
                                        <p:tav tm="0">
                                          <p:val>
                                            <p:clrVal>
                                              <a:schemeClr val="accent2"/>
                                            </p:clrVal>
                                          </p:val>
                                        </p:tav>
                                        <p:tav tm="50000">
                                          <p:val>
                                            <p:clrVal>
                                              <a:schemeClr val="hlink"/>
                                            </p:clrVal>
                                          </p:val>
                                        </p:tav>
                                      </p:tavLst>
                                    </p:anim>
                                    <p:set>
                                      <p:cBhvr>
                                        <p:cTn id="20" dur="500"/>
                                        <p:tgtEl>
                                          <p:spTgt spid="10242"/>
                                        </p:tgtEl>
                                        <p:attrNameLst>
                                          <p:attrName>fill.type</p:attrName>
                                        </p:attrNameLst>
                                      </p:cBhvr>
                                      <p:to>
                                        <p:strVal val="solid"/>
                                      </p:to>
                                    </p:set>
                                  </p:childTnLst>
                                  <p:subTnLst>
                                    <p:audio>
                                      <p:cMediaNode>
                                        <p:cTn display="0" masterRel="sameClick">
                                          <p:stCondLst>
                                            <p:cond evt="begin" delay="0">
                                              <p:tn val="16"/>
                                            </p:cond>
                                          </p:stCondLst>
                                          <p:endCondLst>
                                            <p:cond evt="onStopAudio" delay="0">
                                              <p:tgtEl>
                                                <p:sldTgt/>
                                              </p:tgtEl>
                                            </p:cond>
                                          </p:endCondLst>
                                        </p:cTn>
                                        <p:tgtEl>
                                          <p:sndTgt r:embed="rId2" name="laser.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iterate type="lt">
                                    <p:tmPct val="39000"/>
                                  </p:iterate>
                                  <p:childTnLst>
                                    <p:set>
                                      <p:cBhvr>
                                        <p:cTn id="24" dur="1" fill="hold">
                                          <p:stCondLst>
                                            <p:cond delay="0"/>
                                          </p:stCondLst>
                                        </p:cTn>
                                        <p:tgtEl>
                                          <p:spTgt spid="10277"/>
                                        </p:tgtEl>
                                        <p:attrNameLst>
                                          <p:attrName>style.visibility</p:attrName>
                                        </p:attrNameLst>
                                      </p:cBhvr>
                                      <p:to>
                                        <p:strVal val="visible"/>
                                      </p:to>
                                    </p:set>
                                    <p:anim calcmode="lin" valueType="num">
                                      <p:cBhvr additive="base">
                                        <p:cTn id="25" dur="500" fill="hold"/>
                                        <p:tgtEl>
                                          <p:spTgt spid="10277"/>
                                        </p:tgtEl>
                                        <p:attrNameLst>
                                          <p:attrName>ppt_x</p:attrName>
                                        </p:attrNameLst>
                                      </p:cBhvr>
                                      <p:tavLst>
                                        <p:tav tm="0">
                                          <p:val>
                                            <p:strVal val="1+#ppt_w/2"/>
                                          </p:val>
                                        </p:tav>
                                        <p:tav tm="100000">
                                          <p:val>
                                            <p:strVal val="#ppt_x"/>
                                          </p:val>
                                        </p:tav>
                                      </p:tavLst>
                                    </p:anim>
                                    <p:anim calcmode="lin" valueType="num">
                                      <p:cBhvr additive="base">
                                        <p:cTn id="26" dur="500" fill="hold"/>
                                        <p:tgtEl>
                                          <p:spTgt spid="1027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0243"/>
                                        </p:tgtEl>
                                        <p:attrNameLst>
                                          <p:attrName>style.visibility</p:attrName>
                                        </p:attrNameLst>
                                      </p:cBhvr>
                                      <p:to>
                                        <p:strVal val="visible"/>
                                      </p:to>
                                    </p:set>
                                    <p:anim calcmode="lin" valueType="num">
                                      <p:cBhvr additive="base">
                                        <p:cTn id="31" dur="500" fill="hold"/>
                                        <p:tgtEl>
                                          <p:spTgt spid="10243"/>
                                        </p:tgtEl>
                                        <p:attrNameLst>
                                          <p:attrName>ppt_x</p:attrName>
                                        </p:attrNameLst>
                                      </p:cBhvr>
                                      <p:tavLst>
                                        <p:tav tm="0">
                                          <p:val>
                                            <p:strVal val="1+#ppt_w/2"/>
                                          </p:val>
                                        </p:tav>
                                        <p:tav tm="100000">
                                          <p:val>
                                            <p:strVal val="#ppt_x"/>
                                          </p:val>
                                        </p:tav>
                                      </p:tavLst>
                                    </p:anim>
                                    <p:anim calcmode="lin" valueType="num">
                                      <p:cBhvr additive="base">
                                        <p:cTn id="32" dur="500" fill="hold"/>
                                        <p:tgtEl>
                                          <p:spTgt spid="1024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0269"/>
                                        </p:tgtEl>
                                        <p:attrNameLst>
                                          <p:attrName>style.visibility</p:attrName>
                                        </p:attrNameLst>
                                      </p:cBhvr>
                                      <p:to>
                                        <p:strVal val="visible"/>
                                      </p:to>
                                    </p:set>
                                    <p:animEffect transition="in" filter="wipe(up)">
                                      <p:cBhvr>
                                        <p:cTn id="37" dur="2000"/>
                                        <p:tgtEl>
                                          <p:spTgt spid="10269"/>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51" presetClass="entr" presetSubtype="0" fill="hold" grpId="0" nodeType="clickEffect">
                                  <p:stCondLst>
                                    <p:cond delay="0"/>
                                  </p:stCondLst>
                                  <p:childTnLst>
                                    <p:set>
                                      <p:cBhvr>
                                        <p:cTn id="41" dur="1" fill="hold">
                                          <p:stCondLst>
                                            <p:cond delay="0"/>
                                          </p:stCondLst>
                                        </p:cTn>
                                        <p:tgtEl>
                                          <p:spTgt spid="10278"/>
                                        </p:tgtEl>
                                        <p:attrNameLst>
                                          <p:attrName>style.visibility</p:attrName>
                                        </p:attrNameLst>
                                      </p:cBhvr>
                                      <p:to>
                                        <p:strVal val="visible"/>
                                      </p:to>
                                    </p:set>
                                    <p:animEffect transition="in" filter="fade">
                                      <p:cBhvr>
                                        <p:cTn id="42" dur="770" decel="100000"/>
                                        <p:tgtEl>
                                          <p:spTgt spid="10278"/>
                                        </p:tgtEl>
                                      </p:cBhvr>
                                    </p:animEffect>
                                    <p:animScale>
                                      <p:cBhvr>
                                        <p:cTn id="43" dur="770" decel="100000"/>
                                        <p:tgtEl>
                                          <p:spTgt spid="10278"/>
                                        </p:tgtEl>
                                      </p:cBhvr>
                                      <p:from x="10000" y="10000"/>
                                      <p:to x="200000" y="450000"/>
                                    </p:animScale>
                                    <p:animScale>
                                      <p:cBhvr>
                                        <p:cTn id="44" dur="1230" accel="100000" fill="hold">
                                          <p:stCondLst>
                                            <p:cond delay="770"/>
                                          </p:stCondLst>
                                        </p:cTn>
                                        <p:tgtEl>
                                          <p:spTgt spid="10278"/>
                                        </p:tgtEl>
                                      </p:cBhvr>
                                      <p:from x="200000" y="450000"/>
                                      <p:to x="100000" y="100000"/>
                                    </p:animScale>
                                    <p:set>
                                      <p:cBhvr>
                                        <p:cTn id="45" dur="770" fill="hold"/>
                                        <p:tgtEl>
                                          <p:spTgt spid="10278"/>
                                        </p:tgtEl>
                                        <p:attrNameLst>
                                          <p:attrName>ppt_x</p:attrName>
                                        </p:attrNameLst>
                                      </p:cBhvr>
                                      <p:to>
                                        <p:strVal val="(0.5)"/>
                                      </p:to>
                                    </p:set>
                                    <p:anim from="(0.5)" to="(#ppt_x)" calcmode="lin" valueType="num">
                                      <p:cBhvr>
                                        <p:cTn id="46" dur="1230" accel="100000" fill="hold">
                                          <p:stCondLst>
                                            <p:cond delay="770"/>
                                          </p:stCondLst>
                                        </p:cTn>
                                        <p:tgtEl>
                                          <p:spTgt spid="10278"/>
                                        </p:tgtEl>
                                        <p:attrNameLst>
                                          <p:attrName>ppt_x</p:attrName>
                                        </p:attrNameLst>
                                      </p:cBhvr>
                                    </p:anim>
                                    <p:set>
                                      <p:cBhvr>
                                        <p:cTn id="47" dur="770" fill="hold"/>
                                        <p:tgtEl>
                                          <p:spTgt spid="10278"/>
                                        </p:tgtEl>
                                        <p:attrNameLst>
                                          <p:attrName>ppt_y</p:attrName>
                                        </p:attrNameLst>
                                      </p:cBhvr>
                                      <p:to>
                                        <p:strVal val="(#ppt_y+0.4)"/>
                                      </p:to>
                                    </p:set>
                                    <p:anim from="(#ppt_y+0.4)" to="(#ppt_y)" calcmode="lin" valueType="num">
                                      <p:cBhvr>
                                        <p:cTn id="48" dur="1230" accel="100000" fill="hold">
                                          <p:stCondLst>
                                            <p:cond delay="770"/>
                                          </p:stCondLst>
                                        </p:cTn>
                                        <p:tgtEl>
                                          <p:spTgt spid="10278"/>
                                        </p:tgtEl>
                                        <p:attrNameLst>
                                          <p:attrName>ppt_y</p:attrName>
                                        </p:attrNameLst>
                                      </p:cBhvr>
                                    </p:anim>
                                  </p:childTnLst>
                                  <p:subTnLst>
                                    <p:audio>
                                      <p:cMediaNode>
                                        <p:cTn display="0" masterRel="sameClick">
                                          <p:stCondLst>
                                            <p:cond evt="begin" delay="0">
                                              <p:tn val="40"/>
                                            </p:cond>
                                          </p:stCondLst>
                                          <p:endCondLst>
                                            <p:cond evt="onStopAudio" delay="0">
                                              <p:tgtEl>
                                                <p:sldTgt/>
                                              </p:tgtEl>
                                            </p:cond>
                                          </p:endCondLst>
                                        </p:cTn>
                                        <p:tgtEl>
                                          <p:sndTgt r:embed="rId4" name="projctor.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244"/>
                                        </p:tgtEl>
                                        <p:attrNameLst>
                                          <p:attrName>style.visibility</p:attrName>
                                        </p:attrNameLst>
                                      </p:cBhvr>
                                      <p:to>
                                        <p:strVal val="visible"/>
                                      </p:to>
                                    </p:set>
                                    <p:animEffect transition="in" filter="wipe(left)">
                                      <p:cBhvr>
                                        <p:cTn id="53" dur="2000"/>
                                        <p:tgtEl>
                                          <p:spTgt spid="10244"/>
                                        </p:tgtEl>
                                      </p:cBhvr>
                                    </p:animEffect>
                                  </p:childTnLst>
                                  <p:subTnLst>
                                    <p:audio>
                                      <p:cMediaNode>
                                        <p:cTn display="0" masterRel="sameClick">
                                          <p:stCondLst>
                                            <p:cond evt="begin" delay="0">
                                              <p:tn val="51"/>
                                            </p:cond>
                                          </p:stCondLst>
                                          <p:endCondLst>
                                            <p:cond evt="onStopAudio" delay="0">
                                              <p:tgtEl>
                                                <p:sldTgt/>
                                              </p:tgtEl>
                                            </p:cond>
                                          </p:endCondLst>
                                        </p:cTn>
                                        <p:tgtEl>
                                          <p:sndTgt r:embed="rId3" name="type.wav"/>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10245"/>
                                        </p:tgtEl>
                                        <p:attrNameLst>
                                          <p:attrName>style.visibility</p:attrName>
                                        </p:attrNameLst>
                                      </p:cBhvr>
                                      <p:to>
                                        <p:strVal val="visible"/>
                                      </p:to>
                                    </p:set>
                                    <p:anim calcmode="lin" valueType="num">
                                      <p:cBhvr additive="base">
                                        <p:cTn id="58" dur="1000" fill="hold"/>
                                        <p:tgtEl>
                                          <p:spTgt spid="10245"/>
                                        </p:tgtEl>
                                        <p:attrNameLst>
                                          <p:attrName>ppt_x</p:attrName>
                                        </p:attrNameLst>
                                      </p:cBhvr>
                                      <p:tavLst>
                                        <p:tav tm="0">
                                          <p:val>
                                            <p:strVal val="0-#ppt_w/2"/>
                                          </p:val>
                                        </p:tav>
                                        <p:tav tm="100000">
                                          <p:val>
                                            <p:strVal val="#ppt_x"/>
                                          </p:val>
                                        </p:tav>
                                      </p:tavLst>
                                    </p:anim>
                                    <p:anim calcmode="lin" valueType="num">
                                      <p:cBhvr additive="base">
                                        <p:cTn id="59" dur="1000" fill="hold"/>
                                        <p:tgtEl>
                                          <p:spTgt spid="102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2" name="laser.wav"/>
                                        </p:tgtEl>
                                      </p:cMediaNode>
                                    </p:audio>
                                  </p:subTnLst>
                                </p:cTn>
                              </p:par>
                            </p:childTnLst>
                          </p:cTn>
                        </p:par>
                        <p:par>
                          <p:cTn id="60" fill="hold">
                            <p:stCondLst>
                              <p:cond delay="1000"/>
                            </p:stCondLst>
                            <p:childTnLst>
                              <p:par>
                                <p:cTn id="61" presetID="2" presetClass="entr" presetSubtype="8" fill="hold" nodeType="afterEffect">
                                  <p:stCondLst>
                                    <p:cond delay="0"/>
                                  </p:stCondLst>
                                  <p:childTnLst>
                                    <p:set>
                                      <p:cBhvr>
                                        <p:cTn id="62" dur="1" fill="hold">
                                          <p:stCondLst>
                                            <p:cond delay="0"/>
                                          </p:stCondLst>
                                        </p:cTn>
                                        <p:tgtEl>
                                          <p:spTgt spid="10246"/>
                                        </p:tgtEl>
                                        <p:attrNameLst>
                                          <p:attrName>style.visibility</p:attrName>
                                        </p:attrNameLst>
                                      </p:cBhvr>
                                      <p:to>
                                        <p:strVal val="visible"/>
                                      </p:to>
                                    </p:set>
                                    <p:anim calcmode="lin" valueType="num">
                                      <p:cBhvr additive="base">
                                        <p:cTn id="63" dur="1000" fill="hold"/>
                                        <p:tgtEl>
                                          <p:spTgt spid="10246"/>
                                        </p:tgtEl>
                                        <p:attrNameLst>
                                          <p:attrName>ppt_x</p:attrName>
                                        </p:attrNameLst>
                                      </p:cBhvr>
                                      <p:tavLst>
                                        <p:tav tm="0">
                                          <p:val>
                                            <p:strVal val="0-#ppt_w/2"/>
                                          </p:val>
                                        </p:tav>
                                        <p:tav tm="100000">
                                          <p:val>
                                            <p:strVal val="#ppt_x"/>
                                          </p:val>
                                        </p:tav>
                                      </p:tavLst>
                                    </p:anim>
                                    <p:anim calcmode="lin" valueType="num">
                                      <p:cBhvr additive="base">
                                        <p:cTn id="64" dur="1000" fill="hold"/>
                                        <p:tgtEl>
                                          <p:spTgt spid="102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1"/>
                                            </p:cond>
                                          </p:stCondLst>
                                          <p:endCondLst>
                                            <p:cond evt="onStopAudio" delay="0">
                                              <p:tgtEl>
                                                <p:sldTgt/>
                                              </p:tgtEl>
                                            </p:cond>
                                          </p:endCondLst>
                                        </p:cTn>
                                        <p:tgtEl>
                                          <p:sndTgt r:embed="rId3" name="type.wav"/>
                                        </p:tgtEl>
                                      </p:cMediaNode>
                                    </p:audio>
                                  </p:subTnLst>
                                </p:cTn>
                              </p:par>
                            </p:childTnLst>
                          </p:cTn>
                        </p:par>
                      </p:childTnLst>
                    </p:cTn>
                  </p:par>
                  <p:par>
                    <p:cTn id="65" fill="hold">
                      <p:stCondLst>
                        <p:cond delay="indefinite"/>
                      </p:stCondLst>
                      <p:childTnLst>
                        <p:par>
                          <p:cTn id="66" fill="hold">
                            <p:stCondLst>
                              <p:cond delay="0"/>
                            </p:stCondLst>
                            <p:childTnLst>
                              <p:par>
                                <p:cTn id="67" presetID="2" presetClass="entr" presetSubtype="3" fill="hold" grpId="0" nodeType="clickEffect">
                                  <p:stCondLst>
                                    <p:cond delay="0"/>
                                  </p:stCondLst>
                                  <p:childTnLst>
                                    <p:set>
                                      <p:cBhvr>
                                        <p:cTn id="68" dur="1" fill="hold">
                                          <p:stCondLst>
                                            <p:cond delay="0"/>
                                          </p:stCondLst>
                                        </p:cTn>
                                        <p:tgtEl>
                                          <p:spTgt spid="10247"/>
                                        </p:tgtEl>
                                        <p:attrNameLst>
                                          <p:attrName>style.visibility</p:attrName>
                                        </p:attrNameLst>
                                      </p:cBhvr>
                                      <p:to>
                                        <p:strVal val="visible"/>
                                      </p:to>
                                    </p:set>
                                    <p:anim calcmode="lin" valueType="num">
                                      <p:cBhvr additive="base">
                                        <p:cTn id="69" dur="500" fill="hold"/>
                                        <p:tgtEl>
                                          <p:spTgt spid="10247"/>
                                        </p:tgtEl>
                                        <p:attrNameLst>
                                          <p:attrName>ppt_x</p:attrName>
                                        </p:attrNameLst>
                                      </p:cBhvr>
                                      <p:tavLst>
                                        <p:tav tm="0">
                                          <p:val>
                                            <p:strVal val="1+#ppt_w/2"/>
                                          </p:val>
                                        </p:tav>
                                        <p:tav tm="100000">
                                          <p:val>
                                            <p:strVal val="#ppt_x"/>
                                          </p:val>
                                        </p:tav>
                                      </p:tavLst>
                                    </p:anim>
                                    <p:anim calcmode="lin" valueType="num">
                                      <p:cBhvr additive="base">
                                        <p:cTn id="70" dur="500" fill="hold"/>
                                        <p:tgtEl>
                                          <p:spTgt spid="1024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7"/>
                                            </p:cond>
                                          </p:stCondLst>
                                          <p:endCondLst>
                                            <p:cond evt="onStopAudio" delay="0">
                                              <p:tgtEl>
                                                <p:sldTgt/>
                                              </p:tgtEl>
                                            </p:cond>
                                          </p:endCondLst>
                                        </p:cTn>
                                        <p:tgtEl>
                                          <p:sndTgt r:embed="rId2" name="laser.wav"/>
                                        </p:tgtEl>
                                      </p:cMediaNode>
                                    </p:audio>
                                  </p:subTnLst>
                                </p:cTn>
                              </p:par>
                            </p:childTnLst>
                          </p:cTn>
                        </p:par>
                      </p:childTnLst>
                    </p:cTn>
                  </p:par>
                  <p:par>
                    <p:cTn id="71" fill="hold">
                      <p:stCondLst>
                        <p:cond delay="indefinite"/>
                      </p:stCondLst>
                      <p:childTnLst>
                        <p:par>
                          <p:cTn id="72" fill="hold">
                            <p:stCondLst>
                              <p:cond delay="0"/>
                            </p:stCondLst>
                            <p:childTnLst>
                              <p:par>
                                <p:cTn id="73" presetID="51" presetClass="entr" presetSubtype="0" fill="hold" grpId="0" nodeType="clickEffect">
                                  <p:stCondLst>
                                    <p:cond delay="0"/>
                                  </p:stCondLst>
                                  <p:childTnLst>
                                    <p:set>
                                      <p:cBhvr>
                                        <p:cTn id="74" dur="1" fill="hold">
                                          <p:stCondLst>
                                            <p:cond delay="0"/>
                                          </p:stCondLst>
                                        </p:cTn>
                                        <p:tgtEl>
                                          <p:spTgt spid="10248"/>
                                        </p:tgtEl>
                                        <p:attrNameLst>
                                          <p:attrName>style.visibility</p:attrName>
                                        </p:attrNameLst>
                                      </p:cBhvr>
                                      <p:to>
                                        <p:strVal val="visible"/>
                                      </p:to>
                                    </p:set>
                                    <p:animEffect transition="in" filter="fade">
                                      <p:cBhvr>
                                        <p:cTn id="75" dur="770" decel="100000"/>
                                        <p:tgtEl>
                                          <p:spTgt spid="10248"/>
                                        </p:tgtEl>
                                      </p:cBhvr>
                                    </p:animEffect>
                                    <p:animScale>
                                      <p:cBhvr>
                                        <p:cTn id="76" dur="770" decel="100000"/>
                                        <p:tgtEl>
                                          <p:spTgt spid="10248"/>
                                        </p:tgtEl>
                                      </p:cBhvr>
                                      <p:from x="10000" y="10000"/>
                                      <p:to x="200000" y="450000"/>
                                    </p:animScale>
                                    <p:animScale>
                                      <p:cBhvr>
                                        <p:cTn id="77" dur="1230" accel="100000" fill="hold">
                                          <p:stCondLst>
                                            <p:cond delay="770"/>
                                          </p:stCondLst>
                                        </p:cTn>
                                        <p:tgtEl>
                                          <p:spTgt spid="10248"/>
                                        </p:tgtEl>
                                      </p:cBhvr>
                                      <p:from x="200000" y="450000"/>
                                      <p:to x="100000" y="100000"/>
                                    </p:animScale>
                                    <p:set>
                                      <p:cBhvr>
                                        <p:cTn id="78" dur="770" fill="hold"/>
                                        <p:tgtEl>
                                          <p:spTgt spid="10248"/>
                                        </p:tgtEl>
                                        <p:attrNameLst>
                                          <p:attrName>ppt_x</p:attrName>
                                        </p:attrNameLst>
                                      </p:cBhvr>
                                      <p:to>
                                        <p:strVal val="(0.5)"/>
                                      </p:to>
                                    </p:set>
                                    <p:anim from="(0.5)" to="(#ppt_x)" calcmode="lin" valueType="num">
                                      <p:cBhvr>
                                        <p:cTn id="79" dur="1230" accel="100000" fill="hold">
                                          <p:stCondLst>
                                            <p:cond delay="770"/>
                                          </p:stCondLst>
                                        </p:cTn>
                                        <p:tgtEl>
                                          <p:spTgt spid="10248"/>
                                        </p:tgtEl>
                                        <p:attrNameLst>
                                          <p:attrName>ppt_x</p:attrName>
                                        </p:attrNameLst>
                                      </p:cBhvr>
                                    </p:anim>
                                    <p:set>
                                      <p:cBhvr>
                                        <p:cTn id="80" dur="770" fill="hold"/>
                                        <p:tgtEl>
                                          <p:spTgt spid="10248"/>
                                        </p:tgtEl>
                                        <p:attrNameLst>
                                          <p:attrName>ppt_y</p:attrName>
                                        </p:attrNameLst>
                                      </p:cBhvr>
                                      <p:to>
                                        <p:strVal val="(#ppt_y+0.4)"/>
                                      </p:to>
                                    </p:set>
                                    <p:anim from="(#ppt_y+0.4)" to="(#ppt_y)" calcmode="lin" valueType="num">
                                      <p:cBhvr>
                                        <p:cTn id="81" dur="1230" accel="100000" fill="hold">
                                          <p:stCondLst>
                                            <p:cond delay="770"/>
                                          </p:stCondLst>
                                        </p:cTn>
                                        <p:tgtEl>
                                          <p:spTgt spid="10248"/>
                                        </p:tgtEl>
                                        <p:attrNameLst>
                                          <p:attrName>ppt_y</p:attrName>
                                        </p:attrNameLst>
                                      </p:cBhvr>
                                    </p:anim>
                                  </p:childTnLst>
                                  <p:subTnLst>
                                    <p:audio>
                                      <p:cMediaNode>
                                        <p:cTn display="0" masterRel="sameClick">
                                          <p:stCondLst>
                                            <p:cond evt="begin" delay="0">
                                              <p:tn val="73"/>
                                            </p:cond>
                                          </p:stCondLst>
                                          <p:endCondLst>
                                            <p:cond evt="onStopAudio" delay="0">
                                              <p:tgtEl>
                                                <p:sldTgt/>
                                              </p:tgtEl>
                                            </p:cond>
                                          </p:endCondLst>
                                        </p:cTn>
                                        <p:tgtEl>
                                          <p:sndTgt r:embed="rId3" name="type.wav"/>
                                        </p:tgtEl>
                                      </p:cMediaNode>
                                    </p:audio>
                                  </p:sub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0279"/>
                                        </p:tgtEl>
                                        <p:attrNameLst>
                                          <p:attrName>style.visibility</p:attrName>
                                        </p:attrNameLst>
                                      </p:cBhvr>
                                      <p:to>
                                        <p:strVal val="visible"/>
                                      </p:to>
                                    </p:set>
                                    <p:animEffect transition="in" filter="wipe(down)">
                                      <p:cBhvr>
                                        <p:cTn id="86" dur="3000"/>
                                        <p:tgtEl>
                                          <p:spTgt spid="10279"/>
                                        </p:tgtEl>
                                      </p:cBhvr>
                                    </p:animEffect>
                                  </p:childTnLst>
                                  <p:subTnLst>
                                    <p:set>
                                      <p:cBhvr override="childStyle">
                                        <p:cTn dur="1" fill="hold" display="0" masterRel="nextClick" afterEffect="1"/>
                                        <p:tgtEl>
                                          <p:spTgt spid="10279"/>
                                        </p:tgtEl>
                                        <p:attrNameLst>
                                          <p:attrName>style.visibility</p:attrName>
                                        </p:attrNameLst>
                                      </p:cBhvr>
                                      <p:to>
                                        <p:strVal val="hidden"/>
                                      </p:to>
                                    </p:set>
                                  </p:sub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270"/>
                                        </p:tgtEl>
                                        <p:attrNameLst>
                                          <p:attrName>style.visibility</p:attrName>
                                        </p:attrNameLst>
                                      </p:cBhvr>
                                      <p:to>
                                        <p:strVal val="visible"/>
                                      </p:to>
                                    </p:set>
                                    <p:animEffect transition="in" filter="wipe(left)">
                                      <p:cBhvr>
                                        <p:cTn id="91" dur="2000"/>
                                        <p:tgtEl>
                                          <p:spTgt spid="10270"/>
                                        </p:tgtEl>
                                      </p:cBhvr>
                                    </p:animEffect>
                                  </p:childTnLst>
                                  <p:subTnLst>
                                    <p:audio>
                                      <p:cMediaNode>
                                        <p:cTn display="0" masterRel="sameClick">
                                          <p:stCondLst>
                                            <p:cond evt="begin" delay="0">
                                              <p:tn val="89"/>
                                            </p:cond>
                                          </p:stCondLst>
                                          <p:endCondLst>
                                            <p:cond evt="onStopAudio" delay="0">
                                              <p:tgtEl>
                                                <p:sldTgt/>
                                              </p:tgtEl>
                                            </p:cond>
                                          </p:endCondLst>
                                        </p:cTn>
                                        <p:tgtEl>
                                          <p:sndTgt r:embed="rId4" name="projctor.wav"/>
                                        </p:tgtEl>
                                      </p:cMediaNode>
                                    </p:audio>
                                  </p:sub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0249"/>
                                        </p:tgtEl>
                                        <p:attrNameLst>
                                          <p:attrName>style.visibility</p:attrName>
                                        </p:attrNameLst>
                                      </p:cBhvr>
                                      <p:to>
                                        <p:strVal val="visible"/>
                                      </p:to>
                                    </p:set>
                                    <p:animEffect transition="in" filter="wipe(left)">
                                      <p:cBhvr>
                                        <p:cTn id="96" dur="1000"/>
                                        <p:tgtEl>
                                          <p:spTgt spid="10249"/>
                                        </p:tgtEl>
                                      </p:cBhvr>
                                    </p:animEffect>
                                  </p:childTnLst>
                                  <p:subTnLst>
                                    <p:audio>
                                      <p:cMediaNode>
                                        <p:cTn display="0" masterRel="sameClick">
                                          <p:stCondLst>
                                            <p:cond evt="begin" delay="0">
                                              <p:tn val="94"/>
                                            </p:cond>
                                          </p:stCondLst>
                                          <p:endCondLst>
                                            <p:cond evt="onStopAudio" delay="0">
                                              <p:tgtEl>
                                                <p:sldTgt/>
                                              </p:tgtEl>
                                            </p:cond>
                                          </p:endCondLst>
                                        </p:cTn>
                                        <p:tgtEl>
                                          <p:sndTgt r:embed="rId3" name="type.wav"/>
                                        </p:tgtEl>
                                      </p:cMediaNode>
                                    </p:audio>
                                  </p:sub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0252"/>
                                        </p:tgtEl>
                                        <p:attrNameLst>
                                          <p:attrName>style.visibility</p:attrName>
                                        </p:attrNameLst>
                                      </p:cBhvr>
                                      <p:to>
                                        <p:strVal val="visible"/>
                                      </p:to>
                                    </p:set>
                                    <p:anim calcmode="lin" valueType="num">
                                      <p:cBhvr additive="base">
                                        <p:cTn id="101" dur="1000" fill="hold"/>
                                        <p:tgtEl>
                                          <p:spTgt spid="10252"/>
                                        </p:tgtEl>
                                        <p:attrNameLst>
                                          <p:attrName>ppt_x</p:attrName>
                                        </p:attrNameLst>
                                      </p:cBhvr>
                                      <p:tavLst>
                                        <p:tav tm="0">
                                          <p:val>
                                            <p:strVal val="#ppt_x"/>
                                          </p:val>
                                        </p:tav>
                                        <p:tav tm="100000">
                                          <p:val>
                                            <p:strVal val="#ppt_x"/>
                                          </p:val>
                                        </p:tav>
                                      </p:tavLst>
                                    </p:anim>
                                    <p:anim calcmode="lin" valueType="num">
                                      <p:cBhvr additive="base">
                                        <p:cTn id="102" dur="1000" fill="hold"/>
                                        <p:tgtEl>
                                          <p:spTgt spid="1025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9"/>
                                            </p:cond>
                                          </p:stCondLst>
                                          <p:endCondLst>
                                            <p:cond evt="onStopAudio" delay="0">
                                              <p:tgtEl>
                                                <p:sldTgt/>
                                              </p:tgtEl>
                                            </p:cond>
                                          </p:endCondLst>
                                        </p:cTn>
                                        <p:tgtEl>
                                          <p:sndTgt r:embed="rId3" name="type.wav"/>
                                        </p:tgtEl>
                                      </p:cMediaNode>
                                    </p:audio>
                                  </p:sub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255"/>
                                        </p:tgtEl>
                                        <p:attrNameLst>
                                          <p:attrName>style.visibility</p:attrName>
                                        </p:attrNameLst>
                                      </p:cBhvr>
                                      <p:to>
                                        <p:strVal val="visible"/>
                                      </p:to>
                                    </p:set>
                                    <p:animEffect transition="in" filter="wipe(left)">
                                      <p:cBhvr>
                                        <p:cTn id="107" dur="1000"/>
                                        <p:tgtEl>
                                          <p:spTgt spid="10255"/>
                                        </p:tgtEl>
                                      </p:cBhvr>
                                    </p:animEffect>
                                  </p:childTnLst>
                                  <p:subTnLst>
                                    <p:audio>
                                      <p:cMediaNode>
                                        <p:cTn display="0" masterRel="sameClick">
                                          <p:stCondLst>
                                            <p:cond evt="begin" delay="0">
                                              <p:tn val="105"/>
                                            </p:cond>
                                          </p:stCondLst>
                                          <p:endCondLst>
                                            <p:cond evt="onStopAudio" delay="0">
                                              <p:tgtEl>
                                                <p:sldTgt/>
                                              </p:tgtEl>
                                            </p:cond>
                                          </p:endCondLst>
                                        </p:cTn>
                                        <p:tgtEl>
                                          <p:sndTgt r:embed="rId3" name="type.wav"/>
                                        </p:tgtEl>
                                      </p:cMediaNode>
                                    </p:audio>
                                  </p:sub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10280"/>
                                        </p:tgtEl>
                                        <p:attrNameLst>
                                          <p:attrName>style.visibility</p:attrName>
                                        </p:attrNameLst>
                                      </p:cBhvr>
                                      <p:to>
                                        <p:strVal val="visible"/>
                                      </p:to>
                                    </p:set>
                                    <p:animEffect transition="in" filter="wipe(down)">
                                      <p:cBhvr>
                                        <p:cTn id="112" dur="3000"/>
                                        <p:tgtEl>
                                          <p:spTgt spid="10280"/>
                                        </p:tgtEl>
                                      </p:cBhvr>
                                    </p:animEffect>
                                  </p:childTnLst>
                                  <p:subTnLst>
                                    <p:set>
                                      <p:cBhvr override="childStyle">
                                        <p:cTn dur="1" fill="hold" display="0" masterRel="nextClick" afterEffect="1"/>
                                        <p:tgtEl>
                                          <p:spTgt spid="10280"/>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0281"/>
                                        </p:tgtEl>
                                        <p:attrNameLst>
                                          <p:attrName>style.visibility</p:attrName>
                                        </p:attrNameLst>
                                      </p:cBhvr>
                                      <p:to>
                                        <p:strVal val="visible"/>
                                      </p:to>
                                    </p:set>
                                    <p:animEffect transition="in" filter="wipe(left)">
                                      <p:cBhvr>
                                        <p:cTn id="117" dur="3000"/>
                                        <p:tgtEl>
                                          <p:spTgt spid="1028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0268"/>
                                        </p:tgtEl>
                                        <p:attrNameLst>
                                          <p:attrName>style.visibility</p:attrName>
                                        </p:attrNameLst>
                                      </p:cBhvr>
                                      <p:to>
                                        <p:strVal val="visible"/>
                                      </p:to>
                                    </p:set>
                                    <p:animEffect transition="in" filter="wipe(left)">
                                      <p:cBhvr>
                                        <p:cTn id="122" dur="1000"/>
                                        <p:tgtEl>
                                          <p:spTgt spid="10268"/>
                                        </p:tgtEl>
                                      </p:cBhvr>
                                    </p:animEffect>
                                  </p:childTnLst>
                                  <p:subTnLst>
                                    <p:audio>
                                      <p:cMediaNode>
                                        <p:cTn display="0" masterRel="sameClick">
                                          <p:stCondLst>
                                            <p:cond evt="begin" delay="0">
                                              <p:tn val="120"/>
                                            </p:cond>
                                          </p:stCondLst>
                                          <p:endCondLst>
                                            <p:cond evt="onStopAudio" delay="0">
                                              <p:tgtEl>
                                                <p:sldTgt/>
                                              </p:tgtEl>
                                            </p:cond>
                                          </p:endCondLst>
                                        </p:cTn>
                                        <p:tgtEl>
                                          <p:sndTgt r:embed="rId4" name="projctor.wav"/>
                                        </p:tgtEl>
                                      </p:cMediaNode>
                                    </p:audio>
                                  </p:sub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10265"/>
                                        </p:tgtEl>
                                        <p:attrNameLst>
                                          <p:attrName>style.visibility</p:attrName>
                                        </p:attrNameLst>
                                      </p:cBhvr>
                                      <p:to>
                                        <p:strVal val="visible"/>
                                      </p:to>
                                    </p:set>
                                    <p:animEffect transition="in" filter="wipe(up)">
                                      <p:cBhvr>
                                        <p:cTn id="127" dur="1000"/>
                                        <p:tgtEl>
                                          <p:spTgt spid="10265"/>
                                        </p:tgtEl>
                                      </p:cBhvr>
                                    </p:animEffect>
                                  </p:childTnLst>
                                  <p:subTnLst>
                                    <p:audio>
                                      <p:cMediaNode>
                                        <p:cTn display="0" masterRel="sameClick">
                                          <p:stCondLst>
                                            <p:cond evt="begin" delay="0">
                                              <p:tn val="12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p:bldP spid="10244" grpId="0"/>
      <p:bldP spid="10245" grpId="0"/>
      <p:bldP spid="10247" grpId="0"/>
      <p:bldP spid="10248" grpId="0"/>
      <p:bldP spid="10268" grpId="0"/>
      <p:bldP spid="10269" grpId="0" animBg="1"/>
      <p:bldP spid="10277" grpId="0"/>
      <p:bldP spid="10278" grpId="0"/>
      <p:bldP spid="10279" grpId="0" animBg="1"/>
      <p:bldP spid="1028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矩形 11265"/>
          <p:cNvSpPr>
            <a:spLocks noChangeArrowheads="1"/>
          </p:cNvSpPr>
          <p:nvPr/>
        </p:nvSpPr>
        <p:spPr bwMode="auto">
          <a:xfrm>
            <a:off x="395288" y="836613"/>
            <a:ext cx="813593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a:solidFill>
                  <a:srgbClr val="0066FF"/>
                </a:solidFill>
                <a:ea typeface="华文仿宋" pitchFamily="2" charset="-122"/>
              </a:rPr>
              <a:t>例</a:t>
            </a:r>
            <a:r>
              <a:rPr lang="en-US" altLang="zh-CN" sz="4000" b="1">
                <a:solidFill>
                  <a:srgbClr val="0066FF"/>
                </a:solidFill>
                <a:ea typeface="华文仿宋" pitchFamily="2" charset="-122"/>
              </a:rPr>
              <a:t>2     </a:t>
            </a:r>
            <a:r>
              <a:rPr lang="zh-CN" altLang="en-US" sz="4000" b="1">
                <a:solidFill>
                  <a:srgbClr val="0066FF"/>
                </a:solidFill>
                <a:ea typeface="华文仿宋" pitchFamily="2" charset="-122"/>
              </a:rPr>
              <a:t>用代入法解方程组</a:t>
            </a:r>
          </a:p>
          <a:p>
            <a:r>
              <a:rPr lang="zh-CN" altLang="en-US" sz="4000" b="1">
                <a:solidFill>
                  <a:srgbClr val="0066FF"/>
                </a:solidFill>
                <a:ea typeface="华文仿宋" pitchFamily="2" charset="-122"/>
              </a:rPr>
              <a:t>               </a:t>
            </a:r>
            <a:r>
              <a:rPr lang="en-US" altLang="zh-CN" sz="4000" b="1">
                <a:solidFill>
                  <a:srgbClr val="0066FF"/>
                </a:solidFill>
                <a:ea typeface="华文仿宋" pitchFamily="2" charset="-122"/>
              </a:rPr>
              <a:t>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y=3                ⑴</a:t>
            </a:r>
          </a:p>
          <a:p>
            <a:r>
              <a:rPr lang="en-US" altLang="zh-CN" sz="4000" b="1">
                <a:solidFill>
                  <a:srgbClr val="0066FF"/>
                </a:solidFill>
                <a:ea typeface="华文仿宋" pitchFamily="2" charset="-122"/>
              </a:rPr>
              <a:t>              3x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8y=14           ⑵                  </a:t>
            </a:r>
          </a:p>
        </p:txBody>
      </p:sp>
      <p:sp>
        <p:nvSpPr>
          <p:cNvPr id="10242" name="矩形 11266"/>
          <p:cNvSpPr>
            <a:spLocks noChangeArrowheads="1"/>
          </p:cNvSpPr>
          <p:nvPr/>
        </p:nvSpPr>
        <p:spPr bwMode="auto">
          <a:xfrm>
            <a:off x="611188" y="241300"/>
            <a:ext cx="24368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A02904"/>
                </a:solidFill>
              </a:rPr>
              <a:t>例题分析</a:t>
            </a:r>
          </a:p>
        </p:txBody>
      </p:sp>
      <p:sp>
        <p:nvSpPr>
          <p:cNvPr id="11268" name="矩形 11267"/>
          <p:cNvSpPr>
            <a:spLocks noChangeArrowheads="1"/>
          </p:cNvSpPr>
          <p:nvPr/>
        </p:nvSpPr>
        <p:spPr bwMode="auto">
          <a:xfrm>
            <a:off x="684213" y="2565400"/>
            <a:ext cx="65516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rPr>
              <a:t>解</a:t>
            </a:r>
            <a:r>
              <a:rPr lang="en-US" altLang="zh-CN" sz="3600" b="1">
                <a:solidFill>
                  <a:srgbClr val="FF0066"/>
                </a:solidFill>
              </a:rPr>
              <a:t>:</a:t>
            </a:r>
            <a:r>
              <a:rPr lang="zh-CN" altLang="en-US" sz="3600" b="1">
                <a:solidFill>
                  <a:prstClr val="black"/>
                </a:solidFill>
              </a:rPr>
              <a:t>由</a:t>
            </a:r>
            <a:r>
              <a:rPr lang="en-US" altLang="zh-CN" sz="3600" b="1">
                <a:solidFill>
                  <a:prstClr val="black"/>
                </a:solidFill>
              </a:rPr>
              <a:t>⑴</a:t>
            </a:r>
            <a:r>
              <a:rPr lang="zh-CN" altLang="en-US" sz="3600" b="1">
                <a:solidFill>
                  <a:prstClr val="black"/>
                </a:solidFill>
              </a:rPr>
              <a:t>得：</a:t>
            </a:r>
            <a:r>
              <a:rPr lang="zh-CN" altLang="en-US" sz="3600" b="1">
                <a:solidFill>
                  <a:srgbClr val="FF0066"/>
                </a:solidFill>
              </a:rPr>
              <a:t>     </a:t>
            </a:r>
            <a:r>
              <a:rPr lang="en-US" altLang="zh-CN" sz="3600" b="1">
                <a:solidFill>
                  <a:srgbClr val="FF0066"/>
                </a:solidFill>
              </a:rPr>
              <a:t>y=x</a:t>
            </a:r>
            <a:r>
              <a:rPr lang="zh-CN" altLang="en-US" sz="3600" b="1">
                <a:solidFill>
                  <a:srgbClr val="FF0066"/>
                </a:solidFill>
              </a:rPr>
              <a:t>－</a:t>
            </a:r>
            <a:r>
              <a:rPr lang="en-US" altLang="zh-CN" sz="3600" b="1">
                <a:solidFill>
                  <a:srgbClr val="FF0066"/>
                </a:solidFill>
              </a:rPr>
              <a:t>3       (3)</a:t>
            </a:r>
          </a:p>
        </p:txBody>
      </p:sp>
      <p:sp>
        <p:nvSpPr>
          <p:cNvPr id="10244" name="左大括号 11268"/>
          <p:cNvSpPr/>
          <p:nvPr/>
        </p:nvSpPr>
        <p:spPr bwMode="auto">
          <a:xfrm>
            <a:off x="2051050" y="1628775"/>
            <a:ext cx="71438" cy="790575"/>
          </a:xfrm>
          <a:prstGeom prst="leftBrace">
            <a:avLst>
              <a:gd name="adj1" fmla="val 92017"/>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1270" name="矩形 11269"/>
          <p:cNvSpPr>
            <a:spLocks noChangeArrowheads="1"/>
          </p:cNvSpPr>
          <p:nvPr/>
        </p:nvSpPr>
        <p:spPr bwMode="auto">
          <a:xfrm>
            <a:off x="1295400" y="4648200"/>
            <a:ext cx="489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解得</a:t>
            </a:r>
            <a:r>
              <a:rPr lang="en-US" altLang="zh-CN" sz="3600" b="1">
                <a:solidFill>
                  <a:prstClr val="black"/>
                </a:solidFill>
              </a:rPr>
              <a:t>:</a:t>
            </a:r>
            <a:r>
              <a:rPr lang="en-US" altLang="zh-CN" sz="3600" b="1">
                <a:solidFill>
                  <a:srgbClr val="FF0066"/>
                </a:solidFill>
              </a:rPr>
              <a:t>x=2</a:t>
            </a:r>
          </a:p>
        </p:txBody>
      </p:sp>
      <p:sp>
        <p:nvSpPr>
          <p:cNvPr id="11271" name="矩形 11270"/>
          <p:cNvSpPr>
            <a:spLocks noChangeArrowheads="1"/>
          </p:cNvSpPr>
          <p:nvPr/>
        </p:nvSpPr>
        <p:spPr bwMode="auto">
          <a:xfrm>
            <a:off x="1143000" y="3352800"/>
            <a:ext cx="64801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把</a:t>
            </a:r>
            <a:r>
              <a:rPr lang="en-US" altLang="zh-CN" sz="3600" b="1">
                <a:solidFill>
                  <a:prstClr val="black"/>
                </a:solidFill>
              </a:rPr>
              <a:t>(3)</a:t>
            </a:r>
            <a:r>
              <a:rPr lang="zh-CN" altLang="en-US" sz="3600" b="1">
                <a:solidFill>
                  <a:prstClr val="black"/>
                </a:solidFill>
              </a:rPr>
              <a:t>代入</a:t>
            </a:r>
            <a:r>
              <a:rPr lang="en-US" altLang="zh-CN" sz="3600" b="1">
                <a:solidFill>
                  <a:prstClr val="black"/>
                </a:solidFill>
              </a:rPr>
              <a:t>(2)</a:t>
            </a:r>
            <a:r>
              <a:rPr lang="zh-CN" altLang="en-US" sz="3600" b="1">
                <a:solidFill>
                  <a:prstClr val="black"/>
                </a:solidFill>
              </a:rPr>
              <a:t>得</a:t>
            </a:r>
          </a:p>
          <a:p>
            <a:r>
              <a:rPr lang="en-US" altLang="en-US" sz="3600" b="1">
                <a:solidFill>
                  <a:srgbClr val="FF0066"/>
                </a:solidFill>
              </a:rPr>
              <a:t>        3x－8(x－</a:t>
            </a:r>
            <a:r>
              <a:rPr lang="en-US" altLang="zh-CN" sz="3600" b="1">
                <a:solidFill>
                  <a:srgbClr val="FF0066"/>
                </a:solidFill>
              </a:rPr>
              <a:t>3)=14 </a:t>
            </a:r>
          </a:p>
        </p:txBody>
      </p:sp>
      <p:sp>
        <p:nvSpPr>
          <p:cNvPr id="11272" name="矩形 11271"/>
          <p:cNvSpPr>
            <a:spLocks noChangeArrowheads="1"/>
          </p:cNvSpPr>
          <p:nvPr/>
        </p:nvSpPr>
        <p:spPr bwMode="auto">
          <a:xfrm>
            <a:off x="1295400" y="5181600"/>
            <a:ext cx="489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rPr>
              <a:t>把</a:t>
            </a:r>
            <a:r>
              <a:rPr lang="en-US" altLang="zh-CN" sz="3600" b="1">
                <a:solidFill>
                  <a:prstClr val="black"/>
                </a:solidFill>
              </a:rPr>
              <a:t>x=2</a:t>
            </a:r>
            <a:r>
              <a:rPr lang="zh-CN" altLang="en-US" sz="3600" b="1">
                <a:solidFill>
                  <a:prstClr val="black"/>
                </a:solidFill>
              </a:rPr>
              <a:t>代入</a:t>
            </a:r>
            <a:r>
              <a:rPr lang="en-US" altLang="zh-CN" sz="3600" b="1">
                <a:solidFill>
                  <a:prstClr val="black"/>
                </a:solidFill>
              </a:rPr>
              <a:t>(3)</a:t>
            </a:r>
            <a:r>
              <a:rPr lang="zh-CN" altLang="en-US" sz="3600" b="1">
                <a:solidFill>
                  <a:prstClr val="black"/>
                </a:solidFill>
              </a:rPr>
              <a:t>得</a:t>
            </a:r>
            <a:r>
              <a:rPr lang="en-US" altLang="zh-CN" sz="3600" b="1">
                <a:solidFill>
                  <a:srgbClr val="FF0066"/>
                </a:solidFill>
              </a:rPr>
              <a:t>:y=</a:t>
            </a:r>
            <a:r>
              <a:rPr lang="zh-CN" altLang="en-US" sz="3600" b="1">
                <a:solidFill>
                  <a:srgbClr val="FF0066"/>
                </a:solidFill>
              </a:rPr>
              <a:t>－</a:t>
            </a:r>
            <a:r>
              <a:rPr lang="en-US" altLang="zh-CN" sz="3600" b="1">
                <a:solidFill>
                  <a:srgbClr val="FF0066"/>
                </a:solidFill>
              </a:rPr>
              <a:t>1</a:t>
            </a:r>
          </a:p>
        </p:txBody>
      </p:sp>
      <p:sp>
        <p:nvSpPr>
          <p:cNvPr id="11273" name="矩形 11272"/>
          <p:cNvSpPr>
            <a:spLocks noChangeArrowheads="1"/>
          </p:cNvSpPr>
          <p:nvPr/>
        </p:nvSpPr>
        <p:spPr bwMode="auto">
          <a:xfrm>
            <a:off x="1187450" y="5811838"/>
            <a:ext cx="547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rPr>
              <a:t>∴</a:t>
            </a:r>
            <a:r>
              <a:rPr lang="zh-CN" altLang="en-US" sz="3600" b="1">
                <a:solidFill>
                  <a:prstClr val="black"/>
                </a:solidFill>
              </a:rPr>
              <a:t>方程组的解为</a:t>
            </a:r>
            <a:r>
              <a:rPr lang="en-US" altLang="zh-CN" sz="3600" b="1">
                <a:solidFill>
                  <a:prstClr val="black"/>
                </a:solidFill>
              </a:rPr>
              <a:t>:</a:t>
            </a:r>
          </a:p>
        </p:txBody>
      </p:sp>
      <p:grpSp>
        <p:nvGrpSpPr>
          <p:cNvPr id="11274" name="组合 11273"/>
          <p:cNvGrpSpPr/>
          <p:nvPr/>
        </p:nvGrpSpPr>
        <p:grpSpPr bwMode="auto">
          <a:xfrm>
            <a:off x="4953000" y="5786438"/>
            <a:ext cx="1584325" cy="1014412"/>
            <a:chOff x="4224" y="3120"/>
            <a:chExt cx="998" cy="639"/>
          </a:xfrm>
        </p:grpSpPr>
        <p:sp>
          <p:nvSpPr>
            <p:cNvPr id="10250" name="矩形 11274"/>
            <p:cNvSpPr>
              <a:spLocks noChangeArrowheads="1"/>
            </p:cNvSpPr>
            <p:nvPr/>
          </p:nvSpPr>
          <p:spPr bwMode="auto">
            <a:xfrm>
              <a:off x="4354" y="3394"/>
              <a:ext cx="80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y=</a:t>
              </a:r>
              <a:r>
                <a:rPr lang="zh-CN" altLang="en-US" sz="3200">
                  <a:solidFill>
                    <a:srgbClr val="FF0066"/>
                  </a:solidFill>
                </a:rPr>
                <a:t>－</a:t>
              </a:r>
              <a:r>
                <a:rPr lang="en-US" altLang="zh-CN" sz="3200" b="1">
                  <a:solidFill>
                    <a:srgbClr val="FF0066"/>
                  </a:solidFill>
                </a:rPr>
                <a:t>1</a:t>
              </a:r>
            </a:p>
          </p:txBody>
        </p:sp>
        <p:sp>
          <p:nvSpPr>
            <p:cNvPr id="10251" name="矩形 11275"/>
            <p:cNvSpPr>
              <a:spLocks noChangeArrowheads="1"/>
            </p:cNvSpPr>
            <p:nvPr/>
          </p:nvSpPr>
          <p:spPr bwMode="auto">
            <a:xfrm>
              <a:off x="4360" y="3120"/>
              <a:ext cx="8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x=2</a:t>
              </a:r>
            </a:p>
          </p:txBody>
        </p:sp>
        <p:sp>
          <p:nvSpPr>
            <p:cNvPr id="10252" name="左大括号 11276"/>
            <p:cNvSpPr/>
            <p:nvPr/>
          </p:nvSpPr>
          <p:spPr bwMode="auto">
            <a:xfrm>
              <a:off x="4224" y="3303"/>
              <a:ext cx="91" cy="318"/>
            </a:xfrm>
            <a:prstGeom prst="leftBrace">
              <a:avLst>
                <a:gd name="adj1" fmla="val 29056"/>
                <a:gd name="adj2" fmla="val 50093"/>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FF0000"/>
                </a:solidFill>
              </a:endParaRPr>
            </a:p>
          </p:txBody>
        </p:sp>
      </p:grpSp>
    </p:spTree>
    <p:extLst>
      <p:ext uri="{BB962C8B-B14F-4D97-AF65-F5344CB8AC3E}">
        <p14:creationId xmlns:p14="http://schemas.microsoft.com/office/powerpoint/2010/main" val="1701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1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75"/>
                                  </p:iterate>
                                  <p:childTnLst>
                                    <p:set>
                                      <p:cBhvr>
                                        <p:cTn id="14" dur="1" fill="hold">
                                          <p:stCondLst>
                                            <p:cond delay="74"/>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75"/>
                                  </p:iterate>
                                  <p:childTnLst>
                                    <p:set>
                                      <p:cBhvr>
                                        <p:cTn id="18" dur="1" fill="hold">
                                          <p:stCondLst>
                                            <p:cond delay="74"/>
                                          </p:stCondLst>
                                        </p:cTn>
                                        <p:tgtEl>
                                          <p:spTgt spid="11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iterate type="lt">
                                    <p:tmPct val="100000"/>
                                  </p:iterate>
                                  <p:childTnLst>
                                    <p:set>
                                      <p:cBhvr>
                                        <p:cTn id="22" dur="1" fill="hold">
                                          <p:stCondLst>
                                            <p:cond delay="0"/>
                                          </p:stCondLst>
                                        </p:cTn>
                                        <p:tgtEl>
                                          <p:spTgt spid="11273"/>
                                        </p:tgtEl>
                                        <p:attrNameLst>
                                          <p:attrName>style.visibility</p:attrName>
                                        </p:attrNameLst>
                                      </p:cBhvr>
                                      <p:to>
                                        <p:strVal val="visible"/>
                                      </p:to>
                                    </p:set>
                                    <p:animEffect transition="in" filter="slide(fromBottom)">
                                      <p:cBhvr>
                                        <p:cTn id="23" dur="75"/>
                                        <p:tgtEl>
                                          <p:spTgt spid="1127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1274"/>
                                        </p:tgtEl>
                                        <p:attrNameLst>
                                          <p:attrName>style.visibility</p:attrName>
                                        </p:attrNameLst>
                                      </p:cBhvr>
                                      <p:to>
                                        <p:strVal val="visible"/>
                                      </p:to>
                                    </p:set>
                                    <p:anim calcmode="lin" valueType="num">
                                      <p:cBhvr additive="base">
                                        <p:cTn id="28" dur="500" fill="hold"/>
                                        <p:tgtEl>
                                          <p:spTgt spid="11274"/>
                                        </p:tgtEl>
                                        <p:attrNameLst>
                                          <p:attrName>ppt_x</p:attrName>
                                        </p:attrNameLst>
                                      </p:cBhvr>
                                      <p:tavLst>
                                        <p:tav tm="0">
                                          <p:val>
                                            <p:strVal val="1+#ppt_w/2"/>
                                          </p:val>
                                        </p:tav>
                                        <p:tav tm="100000">
                                          <p:val>
                                            <p:strVal val="#ppt_x"/>
                                          </p:val>
                                        </p:tav>
                                      </p:tavLst>
                                    </p:anim>
                                    <p:anim calcmode="lin" valueType="num">
                                      <p:cBhvr additive="base">
                                        <p:cTn id="29" dur="500" fill="hold"/>
                                        <p:tgtEl>
                                          <p:spTgt spid="112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70" grpId="0"/>
      <p:bldP spid="11271" grpId="0"/>
      <p:bldP spid="11272" grpId="0"/>
      <p:bldP spid="1127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文本框 12289"/>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2291" name="矩形 12290"/>
          <p:cNvSpPr>
            <a:spLocks noChangeArrowheads="1"/>
          </p:cNvSpPr>
          <p:nvPr/>
        </p:nvSpPr>
        <p:spPr bwMode="auto">
          <a:xfrm>
            <a:off x="900113" y="1238250"/>
            <a:ext cx="7272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黑体" panose="02010609060101010101" pitchFamily="49" charset="-122"/>
                <a:ea typeface="黑体" panose="02010609060101010101" pitchFamily="49" charset="-122"/>
              </a:rPr>
              <a:t>用代入法解二元一次方程组的一般步骤是</a:t>
            </a:r>
            <a:r>
              <a:rPr lang="en-US" altLang="zh-CN" sz="2800" b="1">
                <a:solidFill>
                  <a:prstClr val="black"/>
                </a:solidFill>
                <a:latin typeface="黑体" panose="02010609060101010101" pitchFamily="49" charset="-122"/>
                <a:ea typeface="黑体" panose="02010609060101010101" pitchFamily="49" charset="-122"/>
              </a:rPr>
              <a:t>:</a:t>
            </a:r>
          </a:p>
        </p:txBody>
      </p:sp>
      <p:sp>
        <p:nvSpPr>
          <p:cNvPr id="12292" name="矩形 12291"/>
          <p:cNvSpPr>
            <a:spLocks noChangeArrowheads="1"/>
          </p:cNvSpPr>
          <p:nvPr/>
        </p:nvSpPr>
        <p:spPr bwMode="auto">
          <a:xfrm>
            <a:off x="900113" y="2636838"/>
            <a:ext cx="71294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rPr>
              <a:t>      </a:t>
            </a:r>
            <a:r>
              <a:rPr lang="en-US" altLang="zh-CN" sz="2800" b="1">
                <a:solidFill>
                  <a:srgbClr val="008000"/>
                </a:solidFill>
                <a:ea typeface="华文新魏" pitchFamily="2" charset="-122"/>
              </a:rPr>
              <a:t>②</a:t>
            </a:r>
            <a:r>
              <a:rPr lang="zh-CN" altLang="en-US" sz="2800" b="1">
                <a:solidFill>
                  <a:srgbClr val="008000"/>
                </a:solidFill>
                <a:ea typeface="华文新魏" pitchFamily="2" charset="-122"/>
              </a:rPr>
              <a:t>用这个代数式</a:t>
            </a:r>
            <a:r>
              <a:rPr lang="zh-CN" altLang="en-US" sz="2800" b="1">
                <a:solidFill>
                  <a:srgbClr val="0000FF"/>
                </a:solidFill>
                <a:ea typeface="黑体" panose="02010609060101010101" pitchFamily="49" charset="-122"/>
              </a:rPr>
              <a:t>代替</a:t>
            </a:r>
            <a:r>
              <a:rPr lang="zh-CN" altLang="en-US" sz="2800" b="1">
                <a:solidFill>
                  <a:srgbClr val="008000"/>
                </a:solidFill>
                <a:ea typeface="华文新魏" pitchFamily="2" charset="-122"/>
              </a:rPr>
              <a:t>另一个方程中相应的未知数，得到一个一元一次方程，</a:t>
            </a:r>
            <a:r>
              <a:rPr lang="zh-CN" altLang="en-US" sz="2800">
                <a:solidFill>
                  <a:srgbClr val="008000"/>
                </a:solidFill>
                <a:ea typeface="华文新魏" pitchFamily="2" charset="-122"/>
              </a:rPr>
              <a:t>求</a:t>
            </a:r>
            <a:r>
              <a:rPr lang="zh-CN" altLang="en-US" sz="2800" b="1">
                <a:solidFill>
                  <a:srgbClr val="008000"/>
                </a:solidFill>
                <a:ea typeface="华文新魏" pitchFamily="2" charset="-122"/>
              </a:rPr>
              <a:t>得一个未知数的值；</a:t>
            </a:r>
          </a:p>
        </p:txBody>
      </p:sp>
      <p:sp>
        <p:nvSpPr>
          <p:cNvPr id="12293" name="矩形 12292"/>
          <p:cNvSpPr>
            <a:spLocks noChangeArrowheads="1"/>
          </p:cNvSpPr>
          <p:nvPr/>
        </p:nvSpPr>
        <p:spPr bwMode="auto">
          <a:xfrm>
            <a:off x="971550" y="3895725"/>
            <a:ext cx="7127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rPr>
              <a:t>      </a:t>
            </a:r>
            <a:r>
              <a:rPr lang="en-US" altLang="zh-CN" sz="2800" b="1">
                <a:solidFill>
                  <a:srgbClr val="008000"/>
                </a:solidFill>
                <a:ea typeface="华文新魏" pitchFamily="2" charset="-122"/>
              </a:rPr>
              <a:t>③</a:t>
            </a:r>
            <a:r>
              <a:rPr lang="zh-CN" altLang="en-US" sz="2800" b="1">
                <a:solidFill>
                  <a:srgbClr val="008000"/>
                </a:solidFill>
                <a:ea typeface="华文新魏" pitchFamily="2" charset="-122"/>
              </a:rPr>
              <a:t>把这个未知数的值代入代数式</a:t>
            </a:r>
            <a:r>
              <a:rPr lang="en-US" altLang="zh-CN" sz="2800" b="1">
                <a:solidFill>
                  <a:srgbClr val="008000"/>
                </a:solidFill>
              </a:rPr>
              <a:t>(</a:t>
            </a:r>
            <a:r>
              <a:rPr lang="zh-CN" altLang="en-US" sz="2800" b="1">
                <a:solidFill>
                  <a:srgbClr val="0000FF"/>
                </a:solidFill>
                <a:ea typeface="黑体" panose="02010609060101010101" pitchFamily="49" charset="-122"/>
              </a:rPr>
              <a:t>回代</a:t>
            </a:r>
            <a:r>
              <a:rPr lang="en-US" altLang="zh-CN" sz="2800" b="1">
                <a:solidFill>
                  <a:srgbClr val="008000"/>
                </a:solidFill>
              </a:rPr>
              <a:t>)</a:t>
            </a:r>
            <a:r>
              <a:rPr lang="en-US" altLang="zh-CN">
                <a:solidFill>
                  <a:prstClr val="black"/>
                </a:solidFill>
              </a:rPr>
              <a:t> </a:t>
            </a:r>
            <a:r>
              <a:rPr lang="zh-CN" altLang="en-US" sz="2800" b="1">
                <a:solidFill>
                  <a:srgbClr val="008000"/>
                </a:solidFill>
                <a:ea typeface="华文新魏" pitchFamily="2" charset="-122"/>
              </a:rPr>
              <a:t>，求得另一个未知数的值；</a:t>
            </a:r>
          </a:p>
        </p:txBody>
      </p:sp>
      <p:sp>
        <p:nvSpPr>
          <p:cNvPr id="12294" name="矩形 12293"/>
          <p:cNvSpPr>
            <a:spLocks noChangeArrowheads="1"/>
          </p:cNvSpPr>
          <p:nvPr/>
        </p:nvSpPr>
        <p:spPr bwMode="auto">
          <a:xfrm>
            <a:off x="877888" y="1712913"/>
            <a:ext cx="7127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rPr>
              <a:t>      </a:t>
            </a:r>
            <a:r>
              <a:rPr lang="en-US" altLang="zh-CN" sz="2800" b="1">
                <a:solidFill>
                  <a:srgbClr val="008000"/>
                </a:solidFill>
                <a:ea typeface="华文新魏" pitchFamily="2" charset="-122"/>
              </a:rPr>
              <a:t>①</a:t>
            </a:r>
            <a:r>
              <a:rPr lang="zh-CN" altLang="en-US" sz="2800" b="1">
                <a:solidFill>
                  <a:srgbClr val="008000"/>
                </a:solidFill>
                <a:ea typeface="华文新魏" pitchFamily="2" charset="-122"/>
              </a:rPr>
              <a:t>将方程组中一个方程</a:t>
            </a:r>
            <a:r>
              <a:rPr lang="zh-CN" altLang="en-US" sz="2800" b="1">
                <a:solidFill>
                  <a:srgbClr val="0000FF"/>
                </a:solidFill>
                <a:ea typeface="黑体" panose="02010609060101010101" pitchFamily="49" charset="-122"/>
              </a:rPr>
              <a:t>变形</a:t>
            </a:r>
            <a:r>
              <a:rPr lang="zh-CN" altLang="en-US" sz="2800" b="1">
                <a:solidFill>
                  <a:srgbClr val="008000"/>
                </a:solidFill>
                <a:ea typeface="华文新魏" pitchFamily="2" charset="-122"/>
              </a:rPr>
              <a:t>，使得一个未知数能含有另一个未知数的代数式表示；</a:t>
            </a:r>
          </a:p>
        </p:txBody>
      </p:sp>
      <p:sp>
        <p:nvSpPr>
          <p:cNvPr id="12295" name="矩形 12294"/>
          <p:cNvSpPr>
            <a:spLocks noChangeArrowheads="1"/>
          </p:cNvSpPr>
          <p:nvPr/>
        </p:nvSpPr>
        <p:spPr bwMode="auto">
          <a:xfrm>
            <a:off x="1476375" y="4830763"/>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tabLst>
                <a:tab pos="457200" algn="l"/>
              </a:tabLst>
              <a:defRPr>
                <a:solidFill>
                  <a:schemeClr val="tx1"/>
                </a:solidFill>
                <a:latin typeface="Arial" panose="020B0604020202020204" pitchFamily="34" charset="0"/>
                <a:ea typeface="宋体" panose="02010600030101010101" pitchFamily="2" charset="-122"/>
              </a:defRPr>
            </a:lvl1pPr>
            <a:lvl2pPr>
              <a:tabLst>
                <a:tab pos="457200" algn="l"/>
              </a:tabLst>
              <a:defRPr>
                <a:solidFill>
                  <a:schemeClr val="tx1"/>
                </a:solidFill>
                <a:latin typeface="Arial" panose="020B0604020202020204" pitchFamily="34" charset="0"/>
                <a:ea typeface="宋体" panose="02010600030101010101" pitchFamily="2" charset="-122"/>
              </a:defRPr>
            </a:lvl2pPr>
            <a:lvl3pPr>
              <a:tabLst>
                <a:tab pos="457200" algn="l"/>
              </a:tabLst>
              <a:defRPr>
                <a:solidFill>
                  <a:schemeClr val="tx1"/>
                </a:solidFill>
                <a:latin typeface="Arial" panose="020B0604020202020204" pitchFamily="34" charset="0"/>
                <a:ea typeface="宋体" panose="02010600030101010101" pitchFamily="2" charset="-122"/>
              </a:defRPr>
            </a:lvl3pPr>
            <a:lvl4pPr>
              <a:tabLst>
                <a:tab pos="457200" algn="l"/>
              </a:tabLst>
              <a:defRPr>
                <a:solidFill>
                  <a:schemeClr val="tx1"/>
                </a:solidFill>
                <a:latin typeface="Arial" panose="020B0604020202020204" pitchFamily="34" charset="0"/>
                <a:ea typeface="宋体" panose="02010600030101010101" pitchFamily="2" charset="-122"/>
              </a:defRPr>
            </a:lvl4pPr>
            <a:lvl5pPr>
              <a:tabLst>
                <a:tab pos="4572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457200" algn="l"/>
              </a:tabLs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008000"/>
                </a:solidFill>
                <a:ea typeface="华文新魏" pitchFamily="2" charset="-122"/>
              </a:rPr>
              <a:t>④</a:t>
            </a:r>
            <a:r>
              <a:rPr lang="zh-CN" altLang="en-US" sz="2800" b="1">
                <a:solidFill>
                  <a:srgbClr val="0000FF"/>
                </a:solidFill>
                <a:ea typeface="黑体" panose="02010609060101010101" pitchFamily="49" charset="-122"/>
              </a:rPr>
              <a:t>写出</a:t>
            </a:r>
            <a:r>
              <a:rPr lang="zh-CN" altLang="en-US" sz="2800" b="1">
                <a:solidFill>
                  <a:srgbClr val="008000"/>
                </a:solidFill>
                <a:ea typeface="华文新魏" pitchFamily="2" charset="-122"/>
              </a:rPr>
              <a:t>方程组的</a:t>
            </a:r>
            <a:r>
              <a:rPr lang="zh-CN" altLang="en-US" sz="2800" b="1">
                <a:solidFill>
                  <a:srgbClr val="0000FF"/>
                </a:solidFill>
                <a:ea typeface="黑体" panose="02010609060101010101" pitchFamily="49" charset="-122"/>
              </a:rPr>
              <a:t>解</a:t>
            </a:r>
            <a:r>
              <a:rPr lang="zh-CN" altLang="en-US" sz="2800" b="1">
                <a:solidFill>
                  <a:srgbClr val="008000"/>
                </a:solidFill>
                <a:ea typeface="华文新魏" pitchFamily="2" charset="-122"/>
              </a:rPr>
              <a:t>。</a:t>
            </a:r>
          </a:p>
        </p:txBody>
      </p:sp>
      <p:sp>
        <p:nvSpPr>
          <p:cNvPr id="12296" name="文本框 12295"/>
          <p:cNvSpPr txBox="1">
            <a:spLocks noChangeArrowheads="1"/>
          </p:cNvSpPr>
          <p:nvPr/>
        </p:nvSpPr>
        <p:spPr bwMode="auto">
          <a:xfrm>
            <a:off x="649288" y="434975"/>
            <a:ext cx="5976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6000" b="1">
                <a:solidFill>
                  <a:prstClr val="black"/>
                </a:solidFill>
                <a:ea typeface="华文行楷" pitchFamily="2" charset="-122"/>
              </a:rPr>
              <a:t>归纳小结</a:t>
            </a:r>
          </a:p>
        </p:txBody>
      </p:sp>
      <p:pic>
        <p:nvPicPr>
          <p:cNvPr id="12297" name="图片 12296" descr="j03367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025" y="476250"/>
            <a:ext cx="16557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文本框 12297"/>
          <p:cNvSpPr txBox="1">
            <a:spLocks noChangeArrowheads="1"/>
          </p:cNvSpPr>
          <p:nvPr/>
        </p:nvSpPr>
        <p:spPr bwMode="auto">
          <a:xfrm>
            <a:off x="1547813" y="5373688"/>
            <a:ext cx="16557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latin typeface="黑体" panose="02010609060101010101" pitchFamily="49" charset="-122"/>
                <a:ea typeface="黑体" panose="02010609060101010101" pitchFamily="49" charset="-122"/>
              </a:rPr>
              <a:t>即</a:t>
            </a:r>
            <a:r>
              <a:rPr lang="en-US" altLang="zh-CN" sz="2800">
                <a:solidFill>
                  <a:srgbClr val="0000FF"/>
                </a:solidFill>
                <a:latin typeface="黑体" panose="02010609060101010101" pitchFamily="49" charset="-122"/>
                <a:ea typeface="黑体" panose="02010609060101010101" pitchFamily="49" charset="-122"/>
              </a:rPr>
              <a:t>: </a:t>
            </a:r>
            <a:r>
              <a:rPr lang="zh-CN" altLang="en-US" sz="2800">
                <a:solidFill>
                  <a:srgbClr val="0000FF"/>
                </a:solidFill>
                <a:latin typeface="黑体" panose="02010609060101010101" pitchFamily="49" charset="-122"/>
                <a:ea typeface="黑体" panose="02010609060101010101" pitchFamily="49" charset="-122"/>
              </a:rPr>
              <a:t>变形</a:t>
            </a:r>
          </a:p>
        </p:txBody>
      </p:sp>
      <p:sp>
        <p:nvSpPr>
          <p:cNvPr id="12299" name="任意多边形 12298"/>
          <p:cNvSpPr>
            <a:spLocks noChangeArrowheads="1"/>
          </p:cNvSpPr>
          <p:nvPr/>
        </p:nvSpPr>
        <p:spPr bwMode="auto">
          <a:xfrm>
            <a:off x="3106738" y="5557838"/>
            <a:ext cx="647700" cy="179387"/>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300" name="任意多边形 12299"/>
          <p:cNvSpPr>
            <a:spLocks noChangeArrowheads="1"/>
          </p:cNvSpPr>
          <p:nvPr/>
        </p:nvSpPr>
        <p:spPr bwMode="auto">
          <a:xfrm>
            <a:off x="4521200" y="5568950"/>
            <a:ext cx="698500" cy="166688"/>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301" name="任意多边形 12300"/>
          <p:cNvSpPr>
            <a:spLocks noChangeArrowheads="1"/>
          </p:cNvSpPr>
          <p:nvPr/>
        </p:nvSpPr>
        <p:spPr bwMode="auto">
          <a:xfrm>
            <a:off x="5940425" y="5568950"/>
            <a:ext cx="503238" cy="144463"/>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302" name="文本框 12301"/>
          <p:cNvSpPr txBox="1">
            <a:spLocks noChangeArrowheads="1"/>
          </p:cNvSpPr>
          <p:nvPr/>
        </p:nvSpPr>
        <p:spPr bwMode="auto">
          <a:xfrm>
            <a:off x="3692525" y="5359400"/>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latin typeface="黑体" panose="02010609060101010101" pitchFamily="49" charset="-122"/>
                <a:ea typeface="黑体" panose="02010609060101010101" pitchFamily="49" charset="-122"/>
              </a:rPr>
              <a:t>代替</a:t>
            </a:r>
          </a:p>
        </p:txBody>
      </p:sp>
      <p:sp>
        <p:nvSpPr>
          <p:cNvPr id="12303" name="文本框 12302"/>
          <p:cNvSpPr txBox="1">
            <a:spLocks noChangeArrowheads="1"/>
          </p:cNvSpPr>
          <p:nvPr/>
        </p:nvSpPr>
        <p:spPr bwMode="auto">
          <a:xfrm>
            <a:off x="5118100" y="5345113"/>
            <a:ext cx="1008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latin typeface="黑体" panose="02010609060101010101" pitchFamily="49" charset="-122"/>
                <a:ea typeface="黑体" panose="02010609060101010101" pitchFamily="49" charset="-122"/>
              </a:rPr>
              <a:t>回代</a:t>
            </a:r>
          </a:p>
        </p:txBody>
      </p:sp>
      <p:sp>
        <p:nvSpPr>
          <p:cNvPr id="12304" name="文本框 12303"/>
          <p:cNvSpPr txBox="1">
            <a:spLocks noChangeArrowheads="1"/>
          </p:cNvSpPr>
          <p:nvPr/>
        </p:nvSpPr>
        <p:spPr bwMode="auto">
          <a:xfrm>
            <a:off x="6372225" y="5341938"/>
            <a:ext cx="1584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latin typeface="黑体" panose="02010609060101010101" pitchFamily="49" charset="-122"/>
                <a:ea typeface="黑体" panose="02010609060101010101" pitchFamily="49" charset="-122"/>
              </a:rPr>
              <a:t>写出解</a:t>
            </a:r>
          </a:p>
        </p:txBody>
      </p:sp>
    </p:spTree>
    <p:extLst>
      <p:ext uri="{BB962C8B-B14F-4D97-AF65-F5344CB8AC3E}">
        <p14:creationId xmlns:p14="http://schemas.microsoft.com/office/powerpoint/2010/main" val="212643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63000"/>
                                  </p:iterate>
                                  <p:childTnLst>
                                    <p:set>
                                      <p:cBhvr>
                                        <p:cTn id="6" dur="1" fill="hold">
                                          <p:stCondLst>
                                            <p:cond delay="0"/>
                                          </p:stCondLst>
                                        </p:cTn>
                                        <p:tgtEl>
                                          <p:spTgt spid="12296"/>
                                        </p:tgtEl>
                                        <p:attrNameLst>
                                          <p:attrName>style.visibility</p:attrName>
                                        </p:attrNameLst>
                                      </p:cBhvr>
                                      <p:to>
                                        <p:strVal val="visible"/>
                                      </p:to>
                                    </p:set>
                                    <p:animEffect transition="in" filter="wipe(left)">
                                      <p:cBhvr>
                                        <p:cTn id="7" dur="1000"/>
                                        <p:tgtEl>
                                          <p:spTgt spid="12296"/>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12297"/>
                                        </p:tgtEl>
                                        <p:attrNameLst>
                                          <p:attrName>style.visibility</p:attrName>
                                        </p:attrNameLst>
                                      </p:cBhvr>
                                      <p:to>
                                        <p:strVal val="visible"/>
                                      </p:to>
                                    </p:set>
                                    <p:anim calcmode="lin" valueType="num">
                                      <p:cBhvr additive="base">
                                        <p:cTn id="12" dur="1000" fill="hold"/>
                                        <p:tgtEl>
                                          <p:spTgt spid="12297"/>
                                        </p:tgtEl>
                                        <p:attrNameLst>
                                          <p:attrName>ppt_x</p:attrName>
                                        </p:attrNameLst>
                                      </p:cBhvr>
                                      <p:tavLst>
                                        <p:tav tm="0">
                                          <p:val>
                                            <p:strVal val="1+#ppt_w/2"/>
                                          </p:val>
                                        </p:tav>
                                        <p:tav tm="100000">
                                          <p:val>
                                            <p:strVal val="#ppt_x"/>
                                          </p:val>
                                        </p:tav>
                                      </p:tavLst>
                                    </p:anim>
                                    <p:anim calcmode="lin" valueType="num">
                                      <p:cBhvr additive="base">
                                        <p:cTn id="13" dur="1000" fill="hold"/>
                                        <p:tgtEl>
                                          <p:spTgt spid="1229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type="lt">
                                    <p:tmPct val="35000"/>
                                  </p:iterate>
                                  <p:childTnLst>
                                    <p:set>
                                      <p:cBhvr>
                                        <p:cTn id="17" dur="1" fill="hold">
                                          <p:stCondLst>
                                            <p:cond delay="0"/>
                                          </p:stCondLst>
                                        </p:cTn>
                                        <p:tgtEl>
                                          <p:spTgt spid="12291"/>
                                        </p:tgtEl>
                                        <p:attrNameLst>
                                          <p:attrName>style.visibility</p:attrName>
                                        </p:attrNameLst>
                                      </p:cBhvr>
                                      <p:to>
                                        <p:strVal val="visible"/>
                                      </p:to>
                                    </p:set>
                                    <p:anim calcmode="lin" valueType="num">
                                      <p:cBhvr additive="base">
                                        <p:cTn id="18" dur="1000" fill="hold"/>
                                        <p:tgtEl>
                                          <p:spTgt spid="12291"/>
                                        </p:tgtEl>
                                        <p:attrNameLst>
                                          <p:attrName>ppt_x</p:attrName>
                                        </p:attrNameLst>
                                      </p:cBhvr>
                                      <p:tavLst>
                                        <p:tav tm="0">
                                          <p:val>
                                            <p:strVal val="#ppt_x"/>
                                          </p:val>
                                        </p:tav>
                                        <p:tav tm="100000">
                                          <p:val>
                                            <p:strVal val="#ppt_x"/>
                                          </p:val>
                                        </p:tav>
                                      </p:tavLst>
                                    </p:anim>
                                    <p:anim calcmode="lin" valueType="num">
                                      <p:cBhvr additive="base">
                                        <p:cTn id="19" dur="1000" fill="hold"/>
                                        <p:tgtEl>
                                          <p:spTgt spid="1229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iterate type="lt">
                                    <p:tmPct val="33000"/>
                                  </p:iterate>
                                  <p:childTnLst>
                                    <p:set>
                                      <p:cBhvr>
                                        <p:cTn id="23" dur="1" fill="hold">
                                          <p:stCondLst>
                                            <p:cond delay="0"/>
                                          </p:stCondLst>
                                        </p:cTn>
                                        <p:tgtEl>
                                          <p:spTgt spid="12294"/>
                                        </p:tgtEl>
                                        <p:attrNameLst>
                                          <p:attrName>style.visibility</p:attrName>
                                        </p:attrNameLst>
                                      </p:cBhvr>
                                      <p:to>
                                        <p:strVal val="visible"/>
                                      </p:to>
                                    </p:set>
                                    <p:anim calcmode="lin" valueType="num">
                                      <p:cBhvr additive="base">
                                        <p:cTn id="24" dur="500" fill="hold"/>
                                        <p:tgtEl>
                                          <p:spTgt spid="12294"/>
                                        </p:tgtEl>
                                        <p:attrNameLst>
                                          <p:attrName>ppt_x</p:attrName>
                                        </p:attrNameLst>
                                      </p:cBhvr>
                                      <p:tavLst>
                                        <p:tav tm="0">
                                          <p:val>
                                            <p:strVal val="1+#ppt_w/2"/>
                                          </p:val>
                                        </p:tav>
                                        <p:tav tm="100000">
                                          <p:val>
                                            <p:strVal val="#ppt_x"/>
                                          </p:val>
                                        </p:tav>
                                      </p:tavLst>
                                    </p:anim>
                                    <p:anim calcmode="lin" valueType="num">
                                      <p:cBhvr additive="base">
                                        <p:cTn id="25" dur="500" fill="hold"/>
                                        <p:tgtEl>
                                          <p:spTgt spid="1229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3" fill="hold" grpId="0" nodeType="clickEffect">
                                  <p:stCondLst>
                                    <p:cond delay="0"/>
                                  </p:stCondLst>
                                  <p:iterate type="lt">
                                    <p:tmPct val="33000"/>
                                  </p:iterate>
                                  <p:childTnLst>
                                    <p:set>
                                      <p:cBhvr>
                                        <p:cTn id="29" dur="1" fill="hold">
                                          <p:stCondLst>
                                            <p:cond delay="0"/>
                                          </p:stCondLst>
                                        </p:cTn>
                                        <p:tgtEl>
                                          <p:spTgt spid="12292"/>
                                        </p:tgtEl>
                                        <p:attrNameLst>
                                          <p:attrName>style.visibility</p:attrName>
                                        </p:attrNameLst>
                                      </p:cBhvr>
                                      <p:to>
                                        <p:strVal val="visible"/>
                                      </p:to>
                                    </p:set>
                                    <p:anim calcmode="lin" valueType="num">
                                      <p:cBhvr additive="base">
                                        <p:cTn id="30" dur="500" fill="hold"/>
                                        <p:tgtEl>
                                          <p:spTgt spid="12292"/>
                                        </p:tgtEl>
                                        <p:attrNameLst>
                                          <p:attrName>ppt_x</p:attrName>
                                        </p:attrNameLst>
                                      </p:cBhvr>
                                      <p:tavLst>
                                        <p:tav tm="0">
                                          <p:val>
                                            <p:strVal val="1+#ppt_w/2"/>
                                          </p:val>
                                        </p:tav>
                                        <p:tav tm="100000">
                                          <p:val>
                                            <p:strVal val="#ppt_x"/>
                                          </p:val>
                                        </p:tav>
                                      </p:tavLst>
                                    </p:anim>
                                    <p:anim calcmode="lin" valueType="num">
                                      <p:cBhvr additive="base">
                                        <p:cTn id="31" dur="500" fill="hold"/>
                                        <p:tgtEl>
                                          <p:spTgt spid="12292"/>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iterate type="lt">
                                    <p:tmPct val="32000"/>
                                  </p:iterate>
                                  <p:childTnLst>
                                    <p:set>
                                      <p:cBhvr>
                                        <p:cTn id="35" dur="1" fill="hold">
                                          <p:stCondLst>
                                            <p:cond delay="0"/>
                                          </p:stCondLst>
                                        </p:cTn>
                                        <p:tgtEl>
                                          <p:spTgt spid="12293"/>
                                        </p:tgtEl>
                                        <p:attrNameLst>
                                          <p:attrName>style.visibility</p:attrName>
                                        </p:attrNameLst>
                                      </p:cBhvr>
                                      <p:to>
                                        <p:strVal val="visible"/>
                                      </p:to>
                                    </p:set>
                                    <p:anim calcmode="lin" valueType="num">
                                      <p:cBhvr additive="base">
                                        <p:cTn id="36" dur="500" fill="hold"/>
                                        <p:tgtEl>
                                          <p:spTgt spid="12293"/>
                                        </p:tgtEl>
                                        <p:attrNameLst>
                                          <p:attrName>ppt_x</p:attrName>
                                        </p:attrNameLst>
                                      </p:cBhvr>
                                      <p:tavLst>
                                        <p:tav tm="0">
                                          <p:val>
                                            <p:strVal val="#ppt_x"/>
                                          </p:val>
                                        </p:tav>
                                        <p:tav tm="100000">
                                          <p:val>
                                            <p:strVal val="#ppt_x"/>
                                          </p:val>
                                        </p:tav>
                                      </p:tavLst>
                                    </p:anim>
                                    <p:anim calcmode="lin" valueType="num">
                                      <p:cBhvr additive="base">
                                        <p:cTn id="37"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9" fill="hold" grpId="0" nodeType="clickEffect">
                                  <p:stCondLst>
                                    <p:cond delay="0"/>
                                  </p:stCondLst>
                                  <p:iterate type="lt">
                                    <p:tmPct val="38000"/>
                                  </p:iterate>
                                  <p:childTnLst>
                                    <p:set>
                                      <p:cBhvr>
                                        <p:cTn id="41" dur="1" fill="hold">
                                          <p:stCondLst>
                                            <p:cond delay="0"/>
                                          </p:stCondLst>
                                        </p:cTn>
                                        <p:tgtEl>
                                          <p:spTgt spid="12295"/>
                                        </p:tgtEl>
                                        <p:attrNameLst>
                                          <p:attrName>style.visibility</p:attrName>
                                        </p:attrNameLst>
                                      </p:cBhvr>
                                      <p:to>
                                        <p:strVal val="visible"/>
                                      </p:to>
                                    </p:set>
                                    <p:anim calcmode="lin" valueType="num">
                                      <p:cBhvr additive="base">
                                        <p:cTn id="42" dur="500" fill="hold"/>
                                        <p:tgtEl>
                                          <p:spTgt spid="12295"/>
                                        </p:tgtEl>
                                        <p:attrNameLst>
                                          <p:attrName>ppt_x</p:attrName>
                                        </p:attrNameLst>
                                      </p:cBhvr>
                                      <p:tavLst>
                                        <p:tav tm="0">
                                          <p:val>
                                            <p:strVal val="0-#ppt_w/2"/>
                                          </p:val>
                                        </p:tav>
                                        <p:tav tm="100000">
                                          <p:val>
                                            <p:strVal val="#ppt_x"/>
                                          </p:val>
                                        </p:tav>
                                      </p:tavLst>
                                    </p:anim>
                                    <p:anim calcmode="lin" valueType="num">
                                      <p:cBhvr additive="base">
                                        <p:cTn id="43" dur="500" fill="hold"/>
                                        <p:tgtEl>
                                          <p:spTgt spid="12295"/>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2" fill="hold" grpId="0" nodeType="clickEffect">
                                  <p:stCondLst>
                                    <p:cond delay="0"/>
                                  </p:stCondLst>
                                  <p:iterate type="lt">
                                    <p:tmPct val="40000"/>
                                  </p:iterate>
                                  <p:childTnLst>
                                    <p:set>
                                      <p:cBhvr>
                                        <p:cTn id="47" dur="1" fill="hold">
                                          <p:stCondLst>
                                            <p:cond delay="0"/>
                                          </p:stCondLst>
                                        </p:cTn>
                                        <p:tgtEl>
                                          <p:spTgt spid="12298"/>
                                        </p:tgtEl>
                                        <p:attrNameLst>
                                          <p:attrName>style.visibility</p:attrName>
                                        </p:attrNameLst>
                                      </p:cBhvr>
                                      <p:to>
                                        <p:strVal val="visible"/>
                                      </p:to>
                                    </p:set>
                                    <p:anim calcmode="lin" valueType="num">
                                      <p:cBhvr additive="base">
                                        <p:cTn id="48" dur="500" fill="hold"/>
                                        <p:tgtEl>
                                          <p:spTgt spid="12298"/>
                                        </p:tgtEl>
                                        <p:attrNameLst>
                                          <p:attrName>ppt_x</p:attrName>
                                        </p:attrNameLst>
                                      </p:cBhvr>
                                      <p:tavLst>
                                        <p:tav tm="0">
                                          <p:val>
                                            <p:strVal val="0-#ppt_w/2"/>
                                          </p:val>
                                        </p:tav>
                                        <p:tav tm="100000">
                                          <p:val>
                                            <p:strVal val="#ppt_x"/>
                                          </p:val>
                                        </p:tav>
                                      </p:tavLst>
                                    </p:anim>
                                    <p:anim calcmode="lin" valueType="num">
                                      <p:cBhvr additive="base">
                                        <p:cTn id="49" dur="500" fill="hold"/>
                                        <p:tgtEl>
                                          <p:spTgt spid="1229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type.wav"/>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12" fill="hold" nodeType="clickEffect">
                                  <p:stCondLst>
                                    <p:cond delay="0"/>
                                  </p:stCondLst>
                                  <p:childTnLst>
                                    <p:set>
                                      <p:cBhvr>
                                        <p:cTn id="53" dur="1" fill="hold">
                                          <p:stCondLst>
                                            <p:cond delay="0"/>
                                          </p:stCondLst>
                                        </p:cTn>
                                        <p:tgtEl>
                                          <p:spTgt spid="12299"/>
                                        </p:tgtEl>
                                        <p:attrNameLst>
                                          <p:attrName>style.visibility</p:attrName>
                                        </p:attrNameLst>
                                      </p:cBhvr>
                                      <p:to>
                                        <p:strVal val="visible"/>
                                      </p:to>
                                    </p:set>
                                    <p:anim calcmode="lin" valueType="num">
                                      <p:cBhvr additive="base">
                                        <p:cTn id="54" dur="500" fill="hold"/>
                                        <p:tgtEl>
                                          <p:spTgt spid="12299"/>
                                        </p:tgtEl>
                                        <p:attrNameLst>
                                          <p:attrName>ppt_x</p:attrName>
                                        </p:attrNameLst>
                                      </p:cBhvr>
                                      <p:tavLst>
                                        <p:tav tm="0">
                                          <p:val>
                                            <p:strVal val="0-#ppt_w/2"/>
                                          </p:val>
                                        </p:tav>
                                        <p:tav tm="100000">
                                          <p:val>
                                            <p:strVal val="#ppt_x"/>
                                          </p:val>
                                        </p:tav>
                                      </p:tavLst>
                                    </p:anim>
                                    <p:anim calcmode="lin" valueType="num">
                                      <p:cBhvr additive="base">
                                        <p:cTn id="55" dur="500" fill="hold"/>
                                        <p:tgtEl>
                                          <p:spTgt spid="1229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type.wav"/>
                                        </p:tgtEl>
                                      </p:cMediaNode>
                                    </p:audio>
                                  </p:subTnLst>
                                </p:cTn>
                              </p:par>
                            </p:childTnLst>
                          </p:cTn>
                        </p:par>
                      </p:childTnLst>
                    </p:cTn>
                  </p:par>
                  <p:par>
                    <p:cTn id="56" fill="hold">
                      <p:stCondLst>
                        <p:cond delay="indefinite"/>
                      </p:stCondLst>
                      <p:childTnLst>
                        <p:par>
                          <p:cTn id="57" fill="hold">
                            <p:stCondLst>
                              <p:cond delay="0"/>
                            </p:stCondLst>
                            <p:childTnLst>
                              <p:par>
                                <p:cTn id="58" presetID="2" presetClass="entr" presetSubtype="12" fill="hold" grpId="0" nodeType="clickEffect">
                                  <p:stCondLst>
                                    <p:cond delay="0"/>
                                  </p:stCondLst>
                                  <p:iterate type="lt">
                                    <p:tmPct val="31000"/>
                                  </p:iterate>
                                  <p:childTnLst>
                                    <p:set>
                                      <p:cBhvr>
                                        <p:cTn id="59" dur="1" fill="hold">
                                          <p:stCondLst>
                                            <p:cond delay="0"/>
                                          </p:stCondLst>
                                        </p:cTn>
                                        <p:tgtEl>
                                          <p:spTgt spid="12302"/>
                                        </p:tgtEl>
                                        <p:attrNameLst>
                                          <p:attrName>style.visibility</p:attrName>
                                        </p:attrNameLst>
                                      </p:cBhvr>
                                      <p:to>
                                        <p:strVal val="visible"/>
                                      </p:to>
                                    </p:set>
                                    <p:anim calcmode="lin" valueType="num">
                                      <p:cBhvr additive="base">
                                        <p:cTn id="60" dur="500" fill="hold"/>
                                        <p:tgtEl>
                                          <p:spTgt spid="12302"/>
                                        </p:tgtEl>
                                        <p:attrNameLst>
                                          <p:attrName>ppt_x</p:attrName>
                                        </p:attrNameLst>
                                      </p:cBhvr>
                                      <p:tavLst>
                                        <p:tav tm="0">
                                          <p:val>
                                            <p:strVal val="0-#ppt_w/2"/>
                                          </p:val>
                                        </p:tav>
                                        <p:tav tm="100000">
                                          <p:val>
                                            <p:strVal val="#ppt_x"/>
                                          </p:val>
                                        </p:tav>
                                      </p:tavLst>
                                    </p:anim>
                                    <p:anim calcmode="lin" valueType="num">
                                      <p:cBhvr additive="base">
                                        <p:cTn id="61" dur="500" fill="hold"/>
                                        <p:tgtEl>
                                          <p:spTgt spid="1230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8"/>
                                            </p:cond>
                                          </p:stCondLst>
                                          <p:endCondLst>
                                            <p:cond evt="onStopAudio" delay="0">
                                              <p:tgtEl>
                                                <p:sldTgt/>
                                              </p:tgtEl>
                                            </p:cond>
                                          </p:endCondLst>
                                        </p:cTn>
                                        <p:tgtEl>
                                          <p:sndTgt r:embed="rId2" name="type.wav"/>
                                        </p:tgtEl>
                                      </p:cMediaNode>
                                    </p:audio>
                                  </p:subTnLst>
                                </p:cTn>
                              </p:par>
                            </p:childTnLst>
                          </p:cTn>
                        </p:par>
                      </p:childTnLst>
                    </p:cTn>
                  </p:par>
                  <p:par>
                    <p:cTn id="62" fill="hold">
                      <p:stCondLst>
                        <p:cond delay="indefinite"/>
                      </p:stCondLst>
                      <p:childTnLst>
                        <p:par>
                          <p:cTn id="63" fill="hold">
                            <p:stCondLst>
                              <p:cond delay="0"/>
                            </p:stCondLst>
                            <p:childTnLst>
                              <p:par>
                                <p:cTn id="64" presetID="2" presetClass="entr" presetSubtype="12" fill="hold" nodeType="clickEffect">
                                  <p:stCondLst>
                                    <p:cond delay="0"/>
                                  </p:stCondLst>
                                  <p:childTnLst>
                                    <p:set>
                                      <p:cBhvr>
                                        <p:cTn id="65" dur="1" fill="hold">
                                          <p:stCondLst>
                                            <p:cond delay="0"/>
                                          </p:stCondLst>
                                        </p:cTn>
                                        <p:tgtEl>
                                          <p:spTgt spid="12300"/>
                                        </p:tgtEl>
                                        <p:attrNameLst>
                                          <p:attrName>style.visibility</p:attrName>
                                        </p:attrNameLst>
                                      </p:cBhvr>
                                      <p:to>
                                        <p:strVal val="visible"/>
                                      </p:to>
                                    </p:set>
                                    <p:anim calcmode="lin" valueType="num">
                                      <p:cBhvr additive="base">
                                        <p:cTn id="66" dur="500" fill="hold"/>
                                        <p:tgtEl>
                                          <p:spTgt spid="12300"/>
                                        </p:tgtEl>
                                        <p:attrNameLst>
                                          <p:attrName>ppt_x</p:attrName>
                                        </p:attrNameLst>
                                      </p:cBhvr>
                                      <p:tavLst>
                                        <p:tav tm="0">
                                          <p:val>
                                            <p:strVal val="0-#ppt_w/2"/>
                                          </p:val>
                                        </p:tav>
                                        <p:tav tm="100000">
                                          <p:val>
                                            <p:strVal val="#ppt_x"/>
                                          </p:val>
                                        </p:tav>
                                      </p:tavLst>
                                    </p:anim>
                                    <p:anim calcmode="lin" valueType="num">
                                      <p:cBhvr additive="base">
                                        <p:cTn id="67" dur="500" fill="hold"/>
                                        <p:tgtEl>
                                          <p:spTgt spid="1230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64"/>
                                            </p:cond>
                                          </p:stCondLst>
                                          <p:endCondLst>
                                            <p:cond evt="onStopAudio" delay="0">
                                              <p:tgtEl>
                                                <p:sldTgt/>
                                              </p:tgtEl>
                                            </p:cond>
                                          </p:endCondLst>
                                        </p:cTn>
                                        <p:tgtEl>
                                          <p:sndTgt r:embed="rId2" name="type.wav"/>
                                        </p:tgtEl>
                                      </p:cMediaNode>
                                    </p:audio>
                                  </p:subTnLst>
                                </p:cTn>
                              </p:par>
                            </p:childTnLst>
                          </p:cTn>
                        </p:par>
                      </p:childTnLst>
                    </p:cTn>
                  </p:par>
                  <p:par>
                    <p:cTn id="68" fill="hold">
                      <p:stCondLst>
                        <p:cond delay="indefinite"/>
                      </p:stCondLst>
                      <p:childTnLst>
                        <p:par>
                          <p:cTn id="69" fill="hold">
                            <p:stCondLst>
                              <p:cond delay="0"/>
                            </p:stCondLst>
                            <p:childTnLst>
                              <p:par>
                                <p:cTn id="70" presetID="2" presetClass="entr" presetSubtype="12" fill="hold" grpId="0" nodeType="clickEffect">
                                  <p:stCondLst>
                                    <p:cond delay="0"/>
                                  </p:stCondLst>
                                  <p:iterate type="lt">
                                    <p:tmPct val="42000"/>
                                  </p:iterate>
                                  <p:childTnLst>
                                    <p:set>
                                      <p:cBhvr>
                                        <p:cTn id="71" dur="1" fill="hold">
                                          <p:stCondLst>
                                            <p:cond delay="0"/>
                                          </p:stCondLst>
                                        </p:cTn>
                                        <p:tgtEl>
                                          <p:spTgt spid="12303"/>
                                        </p:tgtEl>
                                        <p:attrNameLst>
                                          <p:attrName>style.visibility</p:attrName>
                                        </p:attrNameLst>
                                      </p:cBhvr>
                                      <p:to>
                                        <p:strVal val="visible"/>
                                      </p:to>
                                    </p:set>
                                    <p:anim calcmode="lin" valueType="num">
                                      <p:cBhvr additive="base">
                                        <p:cTn id="72" dur="500" fill="hold"/>
                                        <p:tgtEl>
                                          <p:spTgt spid="12303"/>
                                        </p:tgtEl>
                                        <p:attrNameLst>
                                          <p:attrName>ppt_x</p:attrName>
                                        </p:attrNameLst>
                                      </p:cBhvr>
                                      <p:tavLst>
                                        <p:tav tm="0">
                                          <p:val>
                                            <p:strVal val="0-#ppt_w/2"/>
                                          </p:val>
                                        </p:tav>
                                        <p:tav tm="100000">
                                          <p:val>
                                            <p:strVal val="#ppt_x"/>
                                          </p:val>
                                        </p:tav>
                                      </p:tavLst>
                                    </p:anim>
                                    <p:anim calcmode="lin" valueType="num">
                                      <p:cBhvr additive="base">
                                        <p:cTn id="73" dur="500" fill="hold"/>
                                        <p:tgtEl>
                                          <p:spTgt spid="1230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2" name="type.wav"/>
                                        </p:tgtEl>
                                      </p:cMediaNode>
                                    </p:audio>
                                  </p:subTnLst>
                                </p:cTn>
                              </p:par>
                            </p:childTnLst>
                          </p:cTn>
                        </p:par>
                      </p:childTnLst>
                    </p:cTn>
                  </p:par>
                  <p:par>
                    <p:cTn id="74" fill="hold">
                      <p:stCondLst>
                        <p:cond delay="indefinite"/>
                      </p:stCondLst>
                      <p:childTnLst>
                        <p:par>
                          <p:cTn id="75" fill="hold">
                            <p:stCondLst>
                              <p:cond delay="0"/>
                            </p:stCondLst>
                            <p:childTnLst>
                              <p:par>
                                <p:cTn id="76" presetID="2" presetClass="entr" presetSubtype="12" fill="hold" nodeType="clickEffect">
                                  <p:stCondLst>
                                    <p:cond delay="0"/>
                                  </p:stCondLst>
                                  <p:childTnLst>
                                    <p:set>
                                      <p:cBhvr>
                                        <p:cTn id="77" dur="1" fill="hold">
                                          <p:stCondLst>
                                            <p:cond delay="0"/>
                                          </p:stCondLst>
                                        </p:cTn>
                                        <p:tgtEl>
                                          <p:spTgt spid="12301"/>
                                        </p:tgtEl>
                                        <p:attrNameLst>
                                          <p:attrName>style.visibility</p:attrName>
                                        </p:attrNameLst>
                                      </p:cBhvr>
                                      <p:to>
                                        <p:strVal val="visible"/>
                                      </p:to>
                                    </p:set>
                                    <p:anim calcmode="lin" valueType="num">
                                      <p:cBhvr additive="base">
                                        <p:cTn id="78" dur="500" fill="hold"/>
                                        <p:tgtEl>
                                          <p:spTgt spid="12301"/>
                                        </p:tgtEl>
                                        <p:attrNameLst>
                                          <p:attrName>ppt_x</p:attrName>
                                        </p:attrNameLst>
                                      </p:cBhvr>
                                      <p:tavLst>
                                        <p:tav tm="0">
                                          <p:val>
                                            <p:strVal val="0-#ppt_w/2"/>
                                          </p:val>
                                        </p:tav>
                                        <p:tav tm="100000">
                                          <p:val>
                                            <p:strVal val="#ppt_x"/>
                                          </p:val>
                                        </p:tav>
                                      </p:tavLst>
                                    </p:anim>
                                    <p:anim calcmode="lin" valueType="num">
                                      <p:cBhvr additive="base">
                                        <p:cTn id="79" dur="500" fill="hold"/>
                                        <p:tgtEl>
                                          <p:spTgt spid="1230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76"/>
                                            </p:cond>
                                          </p:stCondLst>
                                          <p:endCondLst>
                                            <p:cond evt="onStopAudio" delay="0">
                                              <p:tgtEl>
                                                <p:sldTgt/>
                                              </p:tgtEl>
                                            </p:cond>
                                          </p:endCondLst>
                                        </p:cTn>
                                        <p:tgtEl>
                                          <p:sndTgt r:embed="rId2" name="type.wav"/>
                                        </p:tgtEl>
                                      </p:cMediaNode>
                                    </p:audio>
                                  </p:sub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iterate type="lt">
                                    <p:tmPct val="40000"/>
                                  </p:iterate>
                                  <p:childTnLst>
                                    <p:set>
                                      <p:cBhvr>
                                        <p:cTn id="83" dur="1" fill="hold">
                                          <p:stCondLst>
                                            <p:cond delay="0"/>
                                          </p:stCondLst>
                                        </p:cTn>
                                        <p:tgtEl>
                                          <p:spTgt spid="12304"/>
                                        </p:tgtEl>
                                        <p:attrNameLst>
                                          <p:attrName>style.visibility</p:attrName>
                                        </p:attrNameLst>
                                      </p:cBhvr>
                                      <p:to>
                                        <p:strVal val="visible"/>
                                      </p:to>
                                    </p:set>
                                    <p:anim calcmode="lin" valueType="num">
                                      <p:cBhvr additive="base">
                                        <p:cTn id="84" dur="500" fill="hold"/>
                                        <p:tgtEl>
                                          <p:spTgt spid="12304"/>
                                        </p:tgtEl>
                                        <p:attrNameLst>
                                          <p:attrName>ppt_x</p:attrName>
                                        </p:attrNameLst>
                                      </p:cBhvr>
                                      <p:tavLst>
                                        <p:tav tm="0">
                                          <p:val>
                                            <p:strVal val="#ppt_x"/>
                                          </p:val>
                                        </p:tav>
                                        <p:tav tm="100000">
                                          <p:val>
                                            <p:strVal val="#ppt_x"/>
                                          </p:val>
                                        </p:tav>
                                      </p:tavLst>
                                    </p:anim>
                                    <p:anim calcmode="lin" valueType="num">
                                      <p:cBhvr additive="base">
                                        <p:cTn id="85" dur="500" fill="hold"/>
                                        <p:tgtEl>
                                          <p:spTgt spid="1230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2" grpId="0"/>
      <p:bldP spid="12293" grpId="0"/>
      <p:bldP spid="12294" grpId="0"/>
      <p:bldP spid="12295" grpId="0"/>
      <p:bldP spid="12296" grpId="0"/>
      <p:bldP spid="12298" grpId="0"/>
      <p:bldP spid="12302" grpId="0"/>
      <p:bldP spid="12303" grpId="0"/>
      <p:bldP spid="1230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
          <p:cNvSpPr>
            <a:spLocks noChangeArrowheads="1"/>
          </p:cNvSpPr>
          <p:nvPr/>
        </p:nvSpPr>
        <p:spPr bwMode="auto">
          <a:xfrm>
            <a:off x="1763713" y="1052513"/>
            <a:ext cx="7086600" cy="1920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000" b="1">
                <a:solidFill>
                  <a:srgbClr val="0066FF"/>
                </a:solidFill>
                <a:ea typeface="华文仿宋" pitchFamily="2" charset="-122"/>
              </a:rPr>
              <a:t>  </a:t>
            </a:r>
            <a:r>
              <a:rPr lang="zh-CN" altLang="en-US" sz="4000" b="1">
                <a:solidFill>
                  <a:srgbClr val="0066FF"/>
                </a:solidFill>
                <a:ea typeface="华文仿宋" pitchFamily="2" charset="-122"/>
              </a:rPr>
              <a:t>例</a:t>
            </a:r>
            <a:r>
              <a:rPr lang="en-US" altLang="zh-CN" sz="4000" b="1">
                <a:solidFill>
                  <a:srgbClr val="0066FF"/>
                </a:solidFill>
                <a:ea typeface="华文仿宋" pitchFamily="2" charset="-122"/>
              </a:rPr>
              <a:t>1  </a:t>
            </a:r>
            <a:r>
              <a:rPr lang="zh-CN" altLang="en-US" sz="4000" b="1">
                <a:solidFill>
                  <a:srgbClr val="0066FF"/>
                </a:solidFill>
                <a:ea typeface="华文仿宋" pitchFamily="2" charset="-122"/>
              </a:rPr>
              <a:t>用代入法解方程组</a:t>
            </a:r>
          </a:p>
          <a:p>
            <a:r>
              <a:rPr lang="zh-CN" altLang="en-US" sz="4000" b="1">
                <a:solidFill>
                  <a:srgbClr val="0066FF"/>
                </a:solidFill>
                <a:ea typeface="华文仿宋" pitchFamily="2" charset="-122"/>
              </a:rPr>
              <a:t>               </a:t>
            </a:r>
            <a:r>
              <a:rPr lang="en-US" altLang="zh-CN" sz="4000" b="1">
                <a:solidFill>
                  <a:srgbClr val="0066FF"/>
                </a:solidFill>
                <a:ea typeface="华文仿宋" pitchFamily="2" charset="-122"/>
              </a:rPr>
              <a:t>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y=3      </a:t>
            </a:r>
            <a:r>
              <a:rPr kumimoji="1" lang="en-US" altLang="zh-CN" sz="4000" b="1">
                <a:solidFill>
                  <a:prstClr val="black"/>
                </a:solidFill>
                <a:latin typeface="Tahoma" panose="020B0604030504040204" pitchFamily="34" charset="0"/>
              </a:rPr>
              <a:t>①</a:t>
            </a:r>
            <a:endParaRPr lang="en-US" altLang="zh-CN" sz="4000" b="1">
              <a:solidFill>
                <a:srgbClr val="0066FF"/>
              </a:solidFill>
              <a:ea typeface="华文仿宋" pitchFamily="2" charset="-122"/>
            </a:endParaRPr>
          </a:p>
          <a:p>
            <a:r>
              <a:rPr lang="en-US" altLang="zh-CN" sz="4000" b="1">
                <a:solidFill>
                  <a:srgbClr val="0066FF"/>
                </a:solidFill>
                <a:ea typeface="华文仿宋" pitchFamily="2" charset="-122"/>
              </a:rPr>
              <a:t>              3x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8y=14 </a:t>
            </a:r>
            <a:r>
              <a:rPr kumimoji="1" lang="en-US" altLang="zh-CN" sz="4000" b="1">
                <a:solidFill>
                  <a:prstClr val="black"/>
                </a:solidFill>
                <a:latin typeface="宋体" panose="02010600030101010101" pitchFamily="2" charset="-122"/>
              </a:rPr>
              <a:t>②</a:t>
            </a:r>
            <a:r>
              <a:rPr lang="en-US" altLang="zh-CN" sz="4000" b="1">
                <a:solidFill>
                  <a:srgbClr val="0066FF"/>
                </a:solidFill>
                <a:ea typeface="华文仿宋" pitchFamily="2" charset="-122"/>
              </a:rPr>
              <a:t> </a:t>
            </a:r>
          </a:p>
        </p:txBody>
      </p:sp>
      <p:sp>
        <p:nvSpPr>
          <p:cNvPr id="10243" name="Rectangle 9"/>
          <p:cNvSpPr>
            <a:spLocks noChangeArrowheads="1"/>
          </p:cNvSpPr>
          <p:nvPr/>
        </p:nvSpPr>
        <p:spPr bwMode="auto">
          <a:xfrm>
            <a:off x="755650" y="0"/>
            <a:ext cx="2927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5400" b="1">
                <a:solidFill>
                  <a:srgbClr val="A02904"/>
                </a:solidFill>
                <a:ea typeface="华文新魏" pitchFamily="2" charset="-122"/>
              </a:rPr>
              <a:t>例题分析</a:t>
            </a:r>
          </a:p>
        </p:txBody>
      </p:sp>
      <p:sp>
        <p:nvSpPr>
          <p:cNvPr id="107530" name="Rectangle 10"/>
          <p:cNvSpPr>
            <a:spLocks noChangeArrowheads="1"/>
          </p:cNvSpPr>
          <p:nvPr/>
        </p:nvSpPr>
        <p:spPr bwMode="auto">
          <a:xfrm>
            <a:off x="684213" y="2565400"/>
            <a:ext cx="65516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解</a:t>
            </a:r>
            <a:r>
              <a:rPr lang="en-US" altLang="zh-CN" sz="3600" b="1">
                <a:solidFill>
                  <a:srgbClr val="FF0066"/>
                </a:solidFill>
                <a:ea typeface="华文新魏" pitchFamily="2" charset="-122"/>
              </a:rPr>
              <a:t>:</a:t>
            </a:r>
            <a:r>
              <a:rPr lang="zh-CN" altLang="en-US" sz="3600" b="1">
                <a:solidFill>
                  <a:srgbClr val="FF0066"/>
                </a:solidFill>
                <a:ea typeface="华文新魏" pitchFamily="2" charset="-122"/>
              </a:rPr>
              <a:t>由</a:t>
            </a:r>
            <a:r>
              <a:rPr kumimoji="1" lang="zh-CN" altLang="en-US" sz="4000" b="1">
                <a:solidFill>
                  <a:prstClr val="black"/>
                </a:solidFill>
                <a:latin typeface="Tahoma" panose="020B0604030504040204" pitchFamily="34" charset="0"/>
              </a:rPr>
              <a:t>①</a:t>
            </a:r>
            <a:r>
              <a:rPr lang="zh-CN" altLang="en-US" sz="3600" b="1">
                <a:solidFill>
                  <a:srgbClr val="FF0066"/>
                </a:solidFill>
                <a:ea typeface="华文新魏" pitchFamily="2" charset="-122"/>
              </a:rPr>
              <a:t>得</a:t>
            </a:r>
          </a:p>
          <a:p>
            <a:r>
              <a:rPr lang="zh-CN" altLang="en-US" sz="3600" b="1">
                <a:solidFill>
                  <a:srgbClr val="FF0066"/>
                </a:solidFill>
                <a:ea typeface="华文新魏" pitchFamily="2" charset="-122"/>
              </a:rPr>
              <a:t>              </a:t>
            </a:r>
            <a:r>
              <a:rPr lang="en-US" altLang="zh-CN" sz="3600" b="1">
                <a:solidFill>
                  <a:srgbClr val="FF0066"/>
                </a:solidFill>
                <a:ea typeface="华文新魏" pitchFamily="2" charset="-122"/>
              </a:rPr>
              <a:t>x=y+3 </a:t>
            </a:r>
            <a:r>
              <a:rPr kumimoji="1" lang="en-US" altLang="zh-CN" sz="4000" b="1">
                <a:solidFill>
                  <a:prstClr val="black"/>
                </a:solidFill>
                <a:latin typeface="宋体" panose="02010600030101010101" pitchFamily="2" charset="-122"/>
              </a:rPr>
              <a:t>③</a:t>
            </a:r>
          </a:p>
        </p:txBody>
      </p:sp>
      <p:sp>
        <p:nvSpPr>
          <p:cNvPr id="10245" name="AutoShape 11"/>
          <p:cNvSpPr/>
          <p:nvPr/>
        </p:nvSpPr>
        <p:spPr bwMode="auto">
          <a:xfrm>
            <a:off x="3563938" y="1916113"/>
            <a:ext cx="71437" cy="790575"/>
          </a:xfrm>
          <a:prstGeom prst="leftBrace">
            <a:avLst>
              <a:gd name="adj1" fmla="val 92069"/>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07532" name="Rectangle 12"/>
          <p:cNvSpPr>
            <a:spLocks noChangeArrowheads="1"/>
          </p:cNvSpPr>
          <p:nvPr/>
        </p:nvSpPr>
        <p:spPr bwMode="auto">
          <a:xfrm>
            <a:off x="1295400" y="4724400"/>
            <a:ext cx="489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解这个方程得</a:t>
            </a:r>
            <a:r>
              <a:rPr lang="en-US" altLang="zh-CN" sz="3600" b="1">
                <a:solidFill>
                  <a:srgbClr val="FF0066"/>
                </a:solidFill>
                <a:ea typeface="华文新魏" pitchFamily="2" charset="-122"/>
              </a:rPr>
              <a:t>:y=-1</a:t>
            </a:r>
          </a:p>
        </p:txBody>
      </p:sp>
      <p:sp>
        <p:nvSpPr>
          <p:cNvPr id="107533" name="Rectangle 13"/>
          <p:cNvSpPr>
            <a:spLocks noChangeArrowheads="1"/>
          </p:cNvSpPr>
          <p:nvPr/>
        </p:nvSpPr>
        <p:spPr bwMode="auto">
          <a:xfrm>
            <a:off x="1260475" y="3644900"/>
            <a:ext cx="64801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把</a:t>
            </a:r>
            <a:r>
              <a:rPr kumimoji="1" lang="zh-CN" altLang="en-US" sz="4000" b="1">
                <a:solidFill>
                  <a:prstClr val="black"/>
                </a:solidFill>
                <a:latin typeface="宋体" panose="02010600030101010101" pitchFamily="2" charset="-122"/>
              </a:rPr>
              <a:t>③</a:t>
            </a:r>
            <a:r>
              <a:rPr lang="zh-CN" altLang="en-US" sz="3600" b="1">
                <a:solidFill>
                  <a:srgbClr val="FF0066"/>
                </a:solidFill>
                <a:ea typeface="华文新魏" pitchFamily="2" charset="-122"/>
              </a:rPr>
              <a:t>代入</a:t>
            </a:r>
            <a:r>
              <a:rPr kumimoji="1" lang="zh-CN" altLang="en-US" sz="4000" b="1">
                <a:solidFill>
                  <a:prstClr val="black"/>
                </a:solidFill>
                <a:latin typeface="宋体" panose="02010600030101010101" pitchFamily="2" charset="-122"/>
              </a:rPr>
              <a:t>②</a:t>
            </a:r>
            <a:r>
              <a:rPr lang="zh-CN" altLang="en-US" sz="3600" b="1">
                <a:solidFill>
                  <a:srgbClr val="FF0066"/>
                </a:solidFill>
                <a:ea typeface="华文新魏" pitchFamily="2" charset="-122"/>
              </a:rPr>
              <a:t>得</a:t>
            </a:r>
          </a:p>
          <a:p>
            <a:r>
              <a:rPr lang="zh-CN" altLang="en-US" sz="3600" b="1">
                <a:solidFill>
                  <a:srgbClr val="FF0066"/>
                </a:solidFill>
                <a:ea typeface="华文新魏" pitchFamily="2" charset="-122"/>
              </a:rPr>
              <a:t>        </a:t>
            </a:r>
            <a:r>
              <a:rPr lang="en-US" altLang="zh-CN" sz="3600" b="1">
                <a:solidFill>
                  <a:srgbClr val="FF0066"/>
                </a:solidFill>
                <a:ea typeface="华文新魏" pitchFamily="2" charset="-122"/>
              </a:rPr>
              <a:t>3 (y+3) </a:t>
            </a:r>
            <a:r>
              <a:rPr lang="zh-CN" altLang="en-US" sz="3600" b="1">
                <a:solidFill>
                  <a:srgbClr val="FF0066"/>
                </a:solidFill>
                <a:ea typeface="华文新魏" pitchFamily="2" charset="-122"/>
              </a:rPr>
              <a:t>－</a:t>
            </a:r>
            <a:r>
              <a:rPr lang="en-US" altLang="zh-CN" sz="3600" b="1">
                <a:solidFill>
                  <a:srgbClr val="FF0066"/>
                </a:solidFill>
                <a:ea typeface="华文新魏" pitchFamily="2" charset="-122"/>
              </a:rPr>
              <a:t>8y=14 </a:t>
            </a:r>
          </a:p>
        </p:txBody>
      </p:sp>
      <p:sp>
        <p:nvSpPr>
          <p:cNvPr id="107534" name="Rectangle 14"/>
          <p:cNvSpPr>
            <a:spLocks noChangeArrowheads="1"/>
          </p:cNvSpPr>
          <p:nvPr/>
        </p:nvSpPr>
        <p:spPr bwMode="auto">
          <a:xfrm>
            <a:off x="1187450" y="5229225"/>
            <a:ext cx="4895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把</a:t>
            </a:r>
            <a:r>
              <a:rPr lang="en-US" altLang="zh-CN" sz="3600" b="1">
                <a:solidFill>
                  <a:srgbClr val="FF0066"/>
                </a:solidFill>
                <a:ea typeface="华文新魏" pitchFamily="2" charset="-122"/>
              </a:rPr>
              <a:t>y=-1</a:t>
            </a:r>
            <a:r>
              <a:rPr lang="zh-CN" altLang="en-US" sz="3600" b="1">
                <a:solidFill>
                  <a:srgbClr val="FF0066"/>
                </a:solidFill>
                <a:ea typeface="华文新魏" pitchFamily="2" charset="-122"/>
              </a:rPr>
              <a:t>代入</a:t>
            </a:r>
            <a:r>
              <a:rPr kumimoji="1" lang="zh-CN" altLang="en-US" sz="4000" b="1">
                <a:solidFill>
                  <a:prstClr val="black"/>
                </a:solidFill>
                <a:latin typeface="宋体" panose="02010600030101010101" pitchFamily="2" charset="-122"/>
              </a:rPr>
              <a:t>③</a:t>
            </a:r>
            <a:r>
              <a:rPr lang="zh-CN" altLang="en-US" sz="3600" b="1">
                <a:solidFill>
                  <a:srgbClr val="FF0066"/>
                </a:solidFill>
                <a:ea typeface="华文新魏" pitchFamily="2" charset="-122"/>
              </a:rPr>
              <a:t>得</a:t>
            </a:r>
            <a:r>
              <a:rPr lang="en-US" altLang="zh-CN" sz="3600" b="1">
                <a:solidFill>
                  <a:srgbClr val="FF0066"/>
                </a:solidFill>
                <a:ea typeface="华文新魏" pitchFamily="2" charset="-122"/>
              </a:rPr>
              <a:t>:x=2</a:t>
            </a:r>
          </a:p>
        </p:txBody>
      </p:sp>
      <p:sp>
        <p:nvSpPr>
          <p:cNvPr id="107535" name="Rectangle 15"/>
          <p:cNvSpPr>
            <a:spLocks noChangeArrowheads="1"/>
          </p:cNvSpPr>
          <p:nvPr/>
        </p:nvSpPr>
        <p:spPr bwMode="auto">
          <a:xfrm>
            <a:off x="1187450" y="5811838"/>
            <a:ext cx="547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所以这个方程组的解为</a:t>
            </a:r>
            <a:r>
              <a:rPr lang="en-US" altLang="zh-CN" sz="3600" b="1">
                <a:solidFill>
                  <a:srgbClr val="FF0066"/>
                </a:solidFill>
                <a:ea typeface="华文新魏" pitchFamily="2" charset="-122"/>
              </a:rPr>
              <a:t>:</a:t>
            </a:r>
          </a:p>
        </p:txBody>
      </p:sp>
      <p:grpSp>
        <p:nvGrpSpPr>
          <p:cNvPr id="2" name="Group 16"/>
          <p:cNvGrpSpPr/>
          <p:nvPr/>
        </p:nvGrpSpPr>
        <p:grpSpPr bwMode="auto">
          <a:xfrm>
            <a:off x="6172200" y="5638800"/>
            <a:ext cx="1584325" cy="938213"/>
            <a:chOff x="4286" y="3519"/>
            <a:chExt cx="998" cy="591"/>
          </a:xfrm>
        </p:grpSpPr>
        <p:sp>
          <p:nvSpPr>
            <p:cNvPr id="10251" name="Rectangle 17"/>
            <p:cNvSpPr>
              <a:spLocks noChangeArrowheads="1"/>
            </p:cNvSpPr>
            <p:nvPr/>
          </p:nvSpPr>
          <p:spPr bwMode="auto">
            <a:xfrm>
              <a:off x="4416" y="3745"/>
              <a:ext cx="80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y=</a:t>
              </a:r>
              <a:r>
                <a:rPr lang="zh-CN" altLang="en-US" sz="3200" b="1">
                  <a:solidFill>
                    <a:srgbClr val="FF0066"/>
                  </a:solidFill>
                </a:rPr>
                <a:t>－</a:t>
              </a:r>
              <a:r>
                <a:rPr lang="en-US" altLang="zh-CN" sz="3200" b="1">
                  <a:solidFill>
                    <a:srgbClr val="FF0066"/>
                  </a:solidFill>
                </a:rPr>
                <a:t>1</a:t>
              </a:r>
            </a:p>
          </p:txBody>
        </p:sp>
        <p:sp>
          <p:nvSpPr>
            <p:cNvPr id="10252" name="Rectangle 18"/>
            <p:cNvSpPr>
              <a:spLocks noChangeArrowheads="1"/>
            </p:cNvSpPr>
            <p:nvPr/>
          </p:nvSpPr>
          <p:spPr bwMode="auto">
            <a:xfrm>
              <a:off x="4422" y="3519"/>
              <a:ext cx="8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x=2</a:t>
              </a:r>
            </a:p>
          </p:txBody>
        </p:sp>
        <p:sp>
          <p:nvSpPr>
            <p:cNvPr id="10253" name="AutoShape 19"/>
            <p:cNvSpPr/>
            <p:nvPr/>
          </p:nvSpPr>
          <p:spPr bwMode="auto">
            <a:xfrm>
              <a:off x="4286" y="3702"/>
              <a:ext cx="91" cy="318"/>
            </a:xfrm>
            <a:prstGeom prst="leftBrace">
              <a:avLst>
                <a:gd name="adj1" fmla="val 29072"/>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Tree>
    <p:extLst>
      <p:ext uri="{BB962C8B-B14F-4D97-AF65-F5344CB8AC3E}">
        <p14:creationId xmlns:p14="http://schemas.microsoft.com/office/powerpoint/2010/main" val="22014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07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107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7532"/>
                                        </p:tgtEl>
                                        <p:attrNameLst>
                                          <p:attrName>style.visibility</p:attrName>
                                        </p:attrNameLst>
                                      </p:cBhvr>
                                      <p:to>
                                        <p:strVal val="visible"/>
                                      </p:to>
                                    </p:set>
                                    <p:animEffect transition="in" filter="slide(fromBottom)">
                                      <p:cBhvr>
                                        <p:cTn id="15" dur="500"/>
                                        <p:tgtEl>
                                          <p:spTgt spid="10753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07534"/>
                                        </p:tgtEl>
                                        <p:attrNameLst>
                                          <p:attrName>style.visibility</p:attrName>
                                        </p:attrNameLst>
                                      </p:cBhvr>
                                      <p:to>
                                        <p:strVal val="visible"/>
                                      </p:to>
                                    </p:set>
                                    <p:animEffect transition="in" filter="slide(fromBottom)">
                                      <p:cBhvr>
                                        <p:cTn id="20" dur="500"/>
                                        <p:tgtEl>
                                          <p:spTgt spid="10753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07535"/>
                                        </p:tgtEl>
                                        <p:attrNameLst>
                                          <p:attrName>style.visibility</p:attrName>
                                        </p:attrNameLst>
                                      </p:cBhvr>
                                      <p:to>
                                        <p:strVal val="visible"/>
                                      </p:to>
                                    </p:set>
                                    <p:animEffect transition="in" filter="slide(fromBottom)">
                                      <p:cBhvr>
                                        <p:cTn id="25" dur="500"/>
                                        <p:tgtEl>
                                          <p:spTgt spid="107535"/>
                                        </p:tgtEl>
                                      </p:cBhvr>
                                    </p:animEffec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0" grpId="0" autoUpdateAnimBg="0"/>
      <p:bldP spid="107532" grpId="0" autoUpdateAnimBg="0"/>
      <p:bldP spid="107533" grpId="0" autoUpdateAnimBg="0"/>
      <p:bldP spid="107534" grpId="0" autoUpdateAnimBg="0"/>
      <p:bldP spid="107535"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13313"/>
          <p:cNvSpPr txBox="1">
            <a:spLocks noChangeArrowheads="1"/>
          </p:cNvSpPr>
          <p:nvPr/>
        </p:nvSpPr>
        <p:spPr bwMode="auto">
          <a:xfrm>
            <a:off x="304800" y="2286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rPr>
              <a:t>练一练</a:t>
            </a:r>
          </a:p>
        </p:txBody>
      </p:sp>
      <p:sp>
        <p:nvSpPr>
          <p:cNvPr id="12290" name="文本框 13314"/>
          <p:cNvSpPr txBox="1">
            <a:spLocks noChangeArrowheads="1"/>
          </p:cNvSpPr>
          <p:nvPr/>
        </p:nvSpPr>
        <p:spPr bwMode="auto">
          <a:xfrm>
            <a:off x="304800" y="762000"/>
            <a:ext cx="807720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1.</a:t>
            </a:r>
            <a:r>
              <a:rPr lang="zh-CN" altLang="en-US" sz="3200" b="1">
                <a:solidFill>
                  <a:prstClr val="black"/>
                </a:solidFill>
              </a:rPr>
              <a:t>把下列方程写成用含</a:t>
            </a:r>
            <a:r>
              <a:rPr lang="en-US" altLang="zh-CN" sz="3200" b="1">
                <a:solidFill>
                  <a:prstClr val="black"/>
                </a:solidFill>
              </a:rPr>
              <a:t>x</a:t>
            </a:r>
            <a:r>
              <a:rPr lang="zh-CN" altLang="en-US" sz="3200" b="1">
                <a:solidFill>
                  <a:prstClr val="black"/>
                </a:solidFill>
              </a:rPr>
              <a:t>的式子表示</a:t>
            </a:r>
            <a:r>
              <a:rPr lang="en-US" altLang="zh-CN" sz="3200" b="1">
                <a:solidFill>
                  <a:prstClr val="black"/>
                </a:solidFill>
              </a:rPr>
              <a:t>y</a:t>
            </a:r>
            <a:r>
              <a:rPr lang="zh-CN" altLang="en-US" sz="3200" b="1">
                <a:solidFill>
                  <a:prstClr val="black"/>
                </a:solidFill>
              </a:rPr>
              <a:t>的形式：</a:t>
            </a:r>
          </a:p>
          <a:p>
            <a:pPr>
              <a:spcBef>
                <a:spcPct val="50000"/>
              </a:spcBef>
            </a:pPr>
            <a:r>
              <a:rPr lang="zh-CN" altLang="en-US" sz="3200" b="1">
                <a:solidFill>
                  <a:prstClr val="black"/>
                </a:solidFill>
              </a:rPr>
              <a:t>       （</a:t>
            </a:r>
            <a:r>
              <a:rPr lang="en-US" altLang="zh-CN" sz="3200" b="1">
                <a:solidFill>
                  <a:prstClr val="black"/>
                </a:solidFill>
              </a:rPr>
              <a:t>1</a:t>
            </a:r>
            <a:r>
              <a:rPr lang="zh-CN" altLang="en-US" sz="3200" b="1">
                <a:solidFill>
                  <a:prstClr val="black"/>
                </a:solidFill>
              </a:rPr>
              <a:t>）</a:t>
            </a:r>
            <a:r>
              <a:rPr lang="en-US" altLang="zh-CN" sz="3200" b="1">
                <a:solidFill>
                  <a:prstClr val="black"/>
                </a:solidFill>
              </a:rPr>
              <a:t>2x</a:t>
            </a:r>
            <a:r>
              <a:rPr lang="zh-CN" altLang="en-US" sz="3200" b="1">
                <a:solidFill>
                  <a:prstClr val="black"/>
                </a:solidFill>
              </a:rPr>
              <a:t>－</a:t>
            </a:r>
            <a:r>
              <a:rPr lang="en-US" altLang="zh-CN" sz="3200" b="1">
                <a:solidFill>
                  <a:prstClr val="black"/>
                </a:solidFill>
              </a:rPr>
              <a:t>y=3</a:t>
            </a:r>
          </a:p>
          <a:p>
            <a:pPr>
              <a:spcBef>
                <a:spcPct val="50000"/>
              </a:spcBef>
            </a:pPr>
            <a:r>
              <a:rPr lang="en-US" altLang="zh-CN" sz="3200" b="1">
                <a:solidFill>
                  <a:prstClr val="black"/>
                </a:solidFill>
              </a:rPr>
              <a:t>       </a:t>
            </a:r>
            <a:r>
              <a:rPr lang="zh-CN" altLang="en-US" sz="3200" b="1">
                <a:solidFill>
                  <a:prstClr val="black"/>
                </a:solidFill>
              </a:rPr>
              <a:t>（</a:t>
            </a:r>
            <a:r>
              <a:rPr lang="en-US" altLang="zh-CN" sz="3200" b="1">
                <a:solidFill>
                  <a:prstClr val="black"/>
                </a:solidFill>
              </a:rPr>
              <a:t>2</a:t>
            </a:r>
            <a:r>
              <a:rPr lang="zh-CN" altLang="en-US" sz="3200" b="1">
                <a:solidFill>
                  <a:prstClr val="black"/>
                </a:solidFill>
              </a:rPr>
              <a:t>）</a:t>
            </a:r>
            <a:r>
              <a:rPr lang="en-US" altLang="zh-CN" sz="3200" b="1">
                <a:solidFill>
                  <a:prstClr val="black"/>
                </a:solidFill>
              </a:rPr>
              <a:t>3x+y</a:t>
            </a:r>
            <a:r>
              <a:rPr lang="zh-CN" altLang="en-US" sz="3200" b="1">
                <a:solidFill>
                  <a:prstClr val="black"/>
                </a:solidFill>
              </a:rPr>
              <a:t>－</a:t>
            </a:r>
            <a:r>
              <a:rPr lang="en-US" altLang="zh-CN" sz="3200" b="1">
                <a:solidFill>
                  <a:prstClr val="black"/>
                </a:solidFill>
              </a:rPr>
              <a:t>1=0</a:t>
            </a:r>
          </a:p>
        </p:txBody>
      </p:sp>
      <p:grpSp>
        <p:nvGrpSpPr>
          <p:cNvPr id="13316" name="组合 13315"/>
          <p:cNvGrpSpPr/>
          <p:nvPr/>
        </p:nvGrpSpPr>
        <p:grpSpPr bwMode="auto">
          <a:xfrm>
            <a:off x="228600" y="2819400"/>
            <a:ext cx="8915400" cy="2271713"/>
            <a:chOff x="144" y="1776"/>
            <a:chExt cx="5616" cy="1431"/>
          </a:xfrm>
        </p:grpSpPr>
        <p:sp>
          <p:nvSpPr>
            <p:cNvPr id="12292" name="文本框 13316"/>
            <p:cNvSpPr txBox="1">
              <a:spLocks noChangeArrowheads="1"/>
            </p:cNvSpPr>
            <p:nvPr/>
          </p:nvSpPr>
          <p:spPr bwMode="auto">
            <a:xfrm>
              <a:off x="240" y="1776"/>
              <a:ext cx="4765"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prstClr val="black"/>
                  </a:solidFill>
                </a:rPr>
                <a:t>2.</a:t>
              </a:r>
              <a:r>
                <a:rPr lang="zh-CN" altLang="en-US" sz="4000" b="1">
                  <a:solidFill>
                    <a:prstClr val="black"/>
                  </a:solidFill>
                </a:rPr>
                <a:t>用代入法解下列方程组：</a:t>
              </a:r>
            </a:p>
          </p:txBody>
        </p:sp>
        <p:sp>
          <p:nvSpPr>
            <p:cNvPr id="12293" name="左大括号 13317"/>
            <p:cNvSpPr/>
            <p:nvPr/>
          </p:nvSpPr>
          <p:spPr bwMode="auto">
            <a:xfrm>
              <a:off x="624" y="2448"/>
              <a:ext cx="96" cy="624"/>
            </a:xfrm>
            <a:prstGeom prst="leftBrace">
              <a:avLst>
                <a:gd name="adj1" fmla="val 54137"/>
                <a:gd name="adj2"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prstClr val="black"/>
                </a:solidFill>
              </a:endParaRPr>
            </a:p>
          </p:txBody>
        </p:sp>
        <p:sp>
          <p:nvSpPr>
            <p:cNvPr id="12294" name="文本框 13318"/>
            <p:cNvSpPr txBox="1">
              <a:spLocks noChangeArrowheads="1"/>
            </p:cNvSpPr>
            <p:nvPr/>
          </p:nvSpPr>
          <p:spPr bwMode="auto">
            <a:xfrm>
              <a:off x="768" y="2448"/>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y+3=2x</a:t>
              </a:r>
            </a:p>
          </p:txBody>
        </p:sp>
        <p:sp>
          <p:nvSpPr>
            <p:cNvPr id="12295" name="文本框 13319"/>
            <p:cNvSpPr txBox="1">
              <a:spLocks noChangeArrowheads="1"/>
            </p:cNvSpPr>
            <p:nvPr/>
          </p:nvSpPr>
          <p:spPr bwMode="auto">
            <a:xfrm>
              <a:off x="768" y="288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3x+2y=8</a:t>
              </a:r>
            </a:p>
          </p:txBody>
        </p:sp>
        <p:sp>
          <p:nvSpPr>
            <p:cNvPr id="12296" name="左大括号 13320"/>
            <p:cNvSpPr/>
            <p:nvPr/>
          </p:nvSpPr>
          <p:spPr bwMode="auto">
            <a:xfrm>
              <a:off x="2256" y="2400"/>
              <a:ext cx="96" cy="624"/>
            </a:xfrm>
            <a:prstGeom prst="leftBrace">
              <a:avLst>
                <a:gd name="adj1" fmla="val 54137"/>
                <a:gd name="adj2"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prstClr val="black"/>
                </a:solidFill>
              </a:endParaRPr>
            </a:p>
          </p:txBody>
        </p:sp>
        <p:sp>
          <p:nvSpPr>
            <p:cNvPr id="12297" name="文本框 13321"/>
            <p:cNvSpPr txBox="1">
              <a:spLocks noChangeArrowheads="1"/>
            </p:cNvSpPr>
            <p:nvPr/>
          </p:nvSpPr>
          <p:spPr bwMode="auto">
            <a:xfrm>
              <a:off x="2400" y="2400"/>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2x</a:t>
              </a:r>
              <a:r>
                <a:rPr lang="zh-CN" altLang="en-US" sz="2800" b="1">
                  <a:solidFill>
                    <a:prstClr val="black"/>
                  </a:solidFill>
                </a:rPr>
                <a:t>－</a:t>
              </a:r>
              <a:r>
                <a:rPr lang="en-US" altLang="zh-CN" sz="2800" b="1">
                  <a:solidFill>
                    <a:prstClr val="black"/>
                  </a:solidFill>
                </a:rPr>
                <a:t>y=5</a:t>
              </a:r>
            </a:p>
          </p:txBody>
        </p:sp>
        <p:sp>
          <p:nvSpPr>
            <p:cNvPr id="12298" name="文本框 13322"/>
            <p:cNvSpPr txBox="1">
              <a:spLocks noChangeArrowheads="1"/>
            </p:cNvSpPr>
            <p:nvPr/>
          </p:nvSpPr>
          <p:spPr bwMode="auto">
            <a:xfrm>
              <a:off x="2304" y="2832"/>
              <a:ext cx="1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3x+4y=2</a:t>
              </a:r>
            </a:p>
          </p:txBody>
        </p:sp>
        <p:sp>
          <p:nvSpPr>
            <p:cNvPr id="12299" name="文本框 13323"/>
            <p:cNvSpPr txBox="1">
              <a:spLocks noChangeArrowheads="1"/>
            </p:cNvSpPr>
            <p:nvPr/>
          </p:nvSpPr>
          <p:spPr bwMode="auto">
            <a:xfrm>
              <a:off x="144"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rPr>
                <a:t>（</a:t>
              </a:r>
              <a:r>
                <a:rPr lang="en-US" altLang="zh-CN" sz="2400" b="1">
                  <a:solidFill>
                    <a:prstClr val="black"/>
                  </a:solidFill>
                </a:rPr>
                <a:t>1</a:t>
              </a:r>
              <a:r>
                <a:rPr lang="zh-CN" altLang="en-US" sz="2400" b="1">
                  <a:solidFill>
                    <a:prstClr val="black"/>
                  </a:solidFill>
                </a:rPr>
                <a:t>）</a:t>
              </a:r>
            </a:p>
          </p:txBody>
        </p:sp>
        <p:sp>
          <p:nvSpPr>
            <p:cNvPr id="12300" name="文本框 13324"/>
            <p:cNvSpPr txBox="1">
              <a:spLocks noChangeArrowheads="1"/>
            </p:cNvSpPr>
            <p:nvPr/>
          </p:nvSpPr>
          <p:spPr bwMode="auto">
            <a:xfrm>
              <a:off x="1776" y="259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rPr>
                <a:t>（</a:t>
              </a:r>
              <a:r>
                <a:rPr lang="en-US" altLang="zh-CN" sz="2400" b="1">
                  <a:solidFill>
                    <a:prstClr val="black"/>
                  </a:solidFill>
                </a:rPr>
                <a:t>2</a:t>
              </a:r>
              <a:r>
                <a:rPr lang="zh-CN" altLang="en-US" sz="2400" b="1">
                  <a:solidFill>
                    <a:prstClr val="black"/>
                  </a:solidFill>
                </a:rPr>
                <a:t>）</a:t>
              </a:r>
            </a:p>
          </p:txBody>
        </p:sp>
        <p:sp>
          <p:nvSpPr>
            <p:cNvPr id="12301" name="左大括号 13325"/>
            <p:cNvSpPr/>
            <p:nvPr/>
          </p:nvSpPr>
          <p:spPr bwMode="auto">
            <a:xfrm>
              <a:off x="4080" y="2496"/>
              <a:ext cx="96" cy="624"/>
            </a:xfrm>
            <a:prstGeom prst="leftBrace">
              <a:avLst>
                <a:gd name="adj1" fmla="val 54137"/>
                <a:gd name="adj2" fmla="val 50000"/>
              </a:avLst>
            </a:prstGeom>
            <a:noFill/>
            <a:ln w="444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b="1">
                <a:solidFill>
                  <a:prstClr val="black"/>
                </a:solidFill>
              </a:endParaRPr>
            </a:p>
          </p:txBody>
        </p:sp>
        <p:graphicFrame>
          <p:nvGraphicFramePr>
            <p:cNvPr id="12302" name="对象 13326"/>
            <p:cNvGraphicFramePr/>
            <p:nvPr/>
          </p:nvGraphicFramePr>
          <p:xfrm>
            <a:off x="4224" y="2064"/>
            <a:ext cx="1344" cy="738"/>
          </p:xfrm>
          <a:graphic>
            <a:graphicData uri="http://schemas.openxmlformats.org/presentationml/2006/ole">
              <mc:AlternateContent xmlns:mc="http://schemas.openxmlformats.org/markup-compatibility/2006">
                <mc:Choice xmlns:v="urn:schemas-microsoft-com:vml" Requires="v">
                  <p:oleObj r:id="rId2" imgW="2362200" imgH="1295400" progId="Equations">
                    <p:embed/>
                  </p:oleObj>
                </mc:Choice>
                <mc:Fallback>
                  <p:oleObj r:id="rId2" imgW="2362200" imgH="12954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 y="2064"/>
                          <a:ext cx="1344" cy="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3" name="文本框 13327"/>
            <p:cNvSpPr txBox="1">
              <a:spLocks noChangeArrowheads="1"/>
            </p:cNvSpPr>
            <p:nvPr/>
          </p:nvSpPr>
          <p:spPr bwMode="auto">
            <a:xfrm>
              <a:off x="4249" y="2880"/>
              <a:ext cx="15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2m+3n=12</a:t>
              </a:r>
            </a:p>
          </p:txBody>
        </p:sp>
        <p:sp>
          <p:nvSpPr>
            <p:cNvPr id="12304" name="文本框 13328"/>
            <p:cNvSpPr txBox="1">
              <a:spLocks noChangeArrowheads="1"/>
            </p:cNvSpPr>
            <p:nvPr/>
          </p:nvSpPr>
          <p:spPr bwMode="auto">
            <a:xfrm>
              <a:off x="3600" y="268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rPr>
                <a:t>（</a:t>
              </a:r>
              <a:r>
                <a:rPr lang="en-US" altLang="zh-CN" sz="2400" b="1">
                  <a:solidFill>
                    <a:prstClr val="black"/>
                  </a:solidFill>
                </a:rPr>
                <a:t>3</a:t>
              </a:r>
              <a:r>
                <a:rPr lang="zh-CN" altLang="en-US" sz="2400" b="1">
                  <a:solidFill>
                    <a:prstClr val="black"/>
                  </a:solidFill>
                </a:rPr>
                <a:t>）</a:t>
              </a:r>
            </a:p>
          </p:txBody>
        </p:sp>
      </p:grpSp>
    </p:spTree>
    <p:extLst>
      <p:ext uri="{BB962C8B-B14F-4D97-AF65-F5344CB8AC3E}">
        <p14:creationId xmlns:p14="http://schemas.microsoft.com/office/powerpoint/2010/main" val="319602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14337" descr="4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2813" y="0"/>
            <a:ext cx="611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文本框 14338"/>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grpSp>
        <p:nvGrpSpPr>
          <p:cNvPr id="14340" name="组合 14339"/>
          <p:cNvGrpSpPr/>
          <p:nvPr/>
        </p:nvGrpSpPr>
        <p:grpSpPr bwMode="auto">
          <a:xfrm>
            <a:off x="1403350" y="1738313"/>
            <a:ext cx="3246438" cy="1152525"/>
            <a:chOff x="884" y="935"/>
            <a:chExt cx="2045" cy="726"/>
          </a:xfrm>
        </p:grpSpPr>
        <p:sp>
          <p:nvSpPr>
            <p:cNvPr id="13316" name="左大括号 14340"/>
            <p:cNvSpPr/>
            <p:nvPr/>
          </p:nvSpPr>
          <p:spPr bwMode="auto">
            <a:xfrm>
              <a:off x="1247" y="1117"/>
              <a:ext cx="136" cy="346"/>
            </a:xfrm>
            <a:prstGeom prst="leftBrace">
              <a:avLst>
                <a:gd name="adj1" fmla="val 21189"/>
                <a:gd name="adj2" fmla="val 50000"/>
              </a:avLst>
            </a:prstGeom>
            <a:noFill/>
            <a:ln w="349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3317" name="文本框 14341"/>
            <p:cNvSpPr txBox="1">
              <a:spLocks noChangeArrowheads="1"/>
            </p:cNvSpPr>
            <p:nvPr/>
          </p:nvSpPr>
          <p:spPr bwMode="auto">
            <a:xfrm>
              <a:off x="1338" y="935"/>
              <a:ext cx="1591" cy="7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x = 2y</a:t>
              </a:r>
              <a:endParaRPr lang="en-US" altLang="zh-CN" sz="2800" b="1">
                <a:solidFill>
                  <a:prstClr val="black"/>
                </a:solidFill>
              </a:endParaRPr>
            </a:p>
            <a:p>
              <a:pPr eaLnBrk="0" hangingPunct="0"/>
              <a:r>
                <a:rPr lang="en-US" altLang="zh-CN" sz="2800" b="1">
                  <a:solidFill>
                    <a:prstClr val="black"/>
                  </a:solidFill>
                  <a:latin typeface="Times New Roman" panose="02020603050405020304" pitchFamily="18" charset="0"/>
                  <a:cs typeface="Times New Roman" panose="02020603050405020304" pitchFamily="18" charset="0"/>
                </a:rPr>
                <a:t>2x + y = 10</a:t>
              </a:r>
              <a:endParaRPr lang="en-US" altLang="zh-CN" sz="2800" b="1">
                <a:solidFill>
                  <a:prstClr val="black"/>
                </a:solidFill>
              </a:endParaRPr>
            </a:p>
          </p:txBody>
        </p:sp>
        <p:sp>
          <p:nvSpPr>
            <p:cNvPr id="13318" name="文本框 14342"/>
            <p:cNvSpPr txBox="1">
              <a:spLocks noChangeArrowheads="1"/>
            </p:cNvSpPr>
            <p:nvPr/>
          </p:nvSpPr>
          <p:spPr bwMode="auto">
            <a:xfrm>
              <a:off x="884" y="1117"/>
              <a:ext cx="325" cy="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(1)</a:t>
              </a:r>
              <a:endParaRPr lang="en-US" altLang="zh-CN" sz="2800" b="1">
                <a:solidFill>
                  <a:prstClr val="black"/>
                </a:solidFill>
              </a:endParaRPr>
            </a:p>
          </p:txBody>
        </p:sp>
      </p:grpSp>
      <p:grpSp>
        <p:nvGrpSpPr>
          <p:cNvPr id="14344" name="组合 14343"/>
          <p:cNvGrpSpPr/>
          <p:nvPr/>
        </p:nvGrpSpPr>
        <p:grpSpPr bwMode="auto">
          <a:xfrm>
            <a:off x="4800600" y="1798638"/>
            <a:ext cx="3246438" cy="1008062"/>
            <a:chOff x="3101" y="981"/>
            <a:chExt cx="2045" cy="635"/>
          </a:xfrm>
        </p:grpSpPr>
        <p:sp>
          <p:nvSpPr>
            <p:cNvPr id="13320" name="文本框 14344"/>
            <p:cNvSpPr txBox="1">
              <a:spLocks noChangeArrowheads="1"/>
            </p:cNvSpPr>
            <p:nvPr/>
          </p:nvSpPr>
          <p:spPr bwMode="auto">
            <a:xfrm>
              <a:off x="3560" y="981"/>
              <a:ext cx="1586" cy="6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2x + y = 2</a:t>
              </a:r>
              <a:endParaRPr lang="en-US" altLang="zh-CN" sz="2800" b="1">
                <a:solidFill>
                  <a:prstClr val="black"/>
                </a:solidFill>
              </a:endParaRPr>
            </a:p>
            <a:p>
              <a:pPr eaLnBrk="0" hangingPunct="0"/>
              <a:r>
                <a:rPr lang="en-US" altLang="zh-CN" sz="2800" b="1">
                  <a:solidFill>
                    <a:prstClr val="black"/>
                  </a:solidFill>
                  <a:latin typeface="Times New Roman" panose="02020603050405020304" pitchFamily="18" charset="0"/>
                  <a:cs typeface="Times New Roman" panose="02020603050405020304" pitchFamily="18" charset="0"/>
                </a:rPr>
                <a:t>3x + 2y</a:t>
              </a:r>
              <a:r>
                <a:rPr lang="zh-CN" altLang="en-US" sz="2000" b="1">
                  <a:solidFill>
                    <a:prstClr val="black"/>
                  </a:solidFill>
                  <a:latin typeface="Times New Roman" panose="02020603050405020304" pitchFamily="18" charset="0"/>
                  <a:cs typeface="Times New Roman" panose="02020603050405020304" pitchFamily="18" charset="0"/>
                </a:rPr>
                <a:t>－</a:t>
              </a:r>
              <a:r>
                <a:rPr lang="en-US" altLang="zh-CN" sz="2800" b="1">
                  <a:solidFill>
                    <a:prstClr val="black"/>
                  </a:solidFill>
                  <a:latin typeface="Times New Roman" panose="02020603050405020304" pitchFamily="18" charset="0"/>
                  <a:cs typeface="Times New Roman" panose="02020603050405020304" pitchFamily="18" charset="0"/>
                </a:rPr>
                <a:t>5 = 0</a:t>
              </a:r>
              <a:endParaRPr lang="en-US" altLang="zh-CN" sz="2800" b="1">
                <a:solidFill>
                  <a:prstClr val="black"/>
                </a:solidFill>
              </a:endParaRPr>
            </a:p>
          </p:txBody>
        </p:sp>
        <p:sp>
          <p:nvSpPr>
            <p:cNvPr id="13321" name="文本框 14345"/>
            <p:cNvSpPr txBox="1">
              <a:spLocks noChangeArrowheads="1"/>
            </p:cNvSpPr>
            <p:nvPr/>
          </p:nvSpPr>
          <p:spPr bwMode="auto">
            <a:xfrm>
              <a:off x="3101" y="1135"/>
              <a:ext cx="425" cy="3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(2)</a:t>
              </a:r>
              <a:endParaRPr lang="en-US" altLang="zh-CN" sz="2800" b="1">
                <a:solidFill>
                  <a:prstClr val="black"/>
                </a:solidFill>
              </a:endParaRPr>
            </a:p>
          </p:txBody>
        </p:sp>
        <p:sp>
          <p:nvSpPr>
            <p:cNvPr id="13322" name="左大括号 14346"/>
            <p:cNvSpPr/>
            <p:nvPr/>
          </p:nvSpPr>
          <p:spPr bwMode="auto">
            <a:xfrm>
              <a:off x="3470" y="1162"/>
              <a:ext cx="91" cy="324"/>
            </a:xfrm>
            <a:prstGeom prst="leftBrace">
              <a:avLst>
                <a:gd name="adj1" fmla="val 29654"/>
                <a:gd name="adj2" fmla="val 50000"/>
              </a:avLst>
            </a:prstGeom>
            <a:noFill/>
            <a:ln w="349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14348" name="矩形 14347"/>
          <p:cNvSpPr>
            <a:spLocks noChangeArrowheads="1"/>
          </p:cNvSpPr>
          <p:nvPr/>
        </p:nvSpPr>
        <p:spPr bwMode="auto">
          <a:xfrm>
            <a:off x="908050" y="298450"/>
            <a:ext cx="47529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en-US" altLang="zh-CN" sz="1000">
              <a:solidFill>
                <a:prstClr val="black"/>
              </a:solidFill>
              <a:latin typeface="Times New Roman" panose="02020603050405020304" pitchFamily="18" charset="0"/>
              <a:cs typeface="Times New Roman" panose="02020603050405020304" pitchFamily="18" charset="0"/>
            </a:endParaRPr>
          </a:p>
          <a:p>
            <a:pPr eaLnBrk="0" hangingPunct="0"/>
            <a:r>
              <a:rPr lang="zh-CN" altLang="en-US" sz="6000">
                <a:solidFill>
                  <a:prstClr val="black"/>
                </a:solidFill>
                <a:latin typeface="Times New Roman" panose="02020603050405020304" pitchFamily="18" charset="0"/>
                <a:ea typeface="华文行楷" pitchFamily="2" charset="-122"/>
              </a:rPr>
              <a:t>做一做</a:t>
            </a:r>
            <a:endParaRPr lang="zh-CN" altLang="en-US" sz="6000">
              <a:solidFill>
                <a:prstClr val="black"/>
              </a:solidFill>
              <a:ea typeface="华文行楷" pitchFamily="2" charset="-122"/>
            </a:endParaRPr>
          </a:p>
        </p:txBody>
      </p:sp>
      <p:sp>
        <p:nvSpPr>
          <p:cNvPr id="14349" name="文本框 14348"/>
          <p:cNvSpPr txBox="1">
            <a:spLocks noChangeArrowheads="1"/>
          </p:cNvSpPr>
          <p:nvPr/>
        </p:nvSpPr>
        <p:spPr bwMode="auto">
          <a:xfrm>
            <a:off x="996950" y="2682875"/>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00FF"/>
                </a:solidFill>
                <a:ea typeface="华文行楷" pitchFamily="2" charset="-122"/>
              </a:rPr>
              <a:t>提示</a:t>
            </a:r>
            <a:r>
              <a:rPr lang="en-US" altLang="zh-CN" sz="3600" b="1">
                <a:solidFill>
                  <a:srgbClr val="0000FF"/>
                </a:solidFill>
                <a:latin typeface="宋体" panose="02010600030101010101" pitchFamily="2" charset="-122"/>
              </a:rPr>
              <a:t>:</a:t>
            </a:r>
          </a:p>
        </p:txBody>
      </p:sp>
      <p:sp>
        <p:nvSpPr>
          <p:cNvPr id="14350" name="文本框 14349"/>
          <p:cNvSpPr txBox="1">
            <a:spLocks noChangeArrowheads="1"/>
          </p:cNvSpPr>
          <p:nvPr/>
        </p:nvSpPr>
        <p:spPr bwMode="auto">
          <a:xfrm>
            <a:off x="1763713" y="4437063"/>
            <a:ext cx="64087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0000FF"/>
                </a:solidFill>
                <a:ea typeface="华文新魏" pitchFamily="2" charset="-122"/>
              </a:rPr>
              <a:t>②</a:t>
            </a:r>
            <a:r>
              <a:rPr lang="zh-CN" altLang="en-US" sz="2800">
                <a:solidFill>
                  <a:srgbClr val="0000FF"/>
                </a:solidFill>
                <a:ea typeface="华文新魏" pitchFamily="2" charset="-122"/>
              </a:rPr>
              <a:t>用含哪个未知数的代数式表示另一个未知数</a:t>
            </a:r>
            <a:r>
              <a:rPr lang="en-US" altLang="zh-CN" sz="2800">
                <a:solidFill>
                  <a:srgbClr val="0000FF"/>
                </a:solidFill>
              </a:rPr>
              <a:t>?</a:t>
            </a:r>
          </a:p>
        </p:txBody>
      </p:sp>
      <p:sp>
        <p:nvSpPr>
          <p:cNvPr id="14351" name="文本框 14350"/>
          <p:cNvSpPr txBox="1">
            <a:spLocks noChangeArrowheads="1"/>
          </p:cNvSpPr>
          <p:nvPr/>
        </p:nvSpPr>
        <p:spPr bwMode="auto">
          <a:xfrm>
            <a:off x="2339975" y="4035425"/>
            <a:ext cx="453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8000"/>
                </a:solidFill>
                <a:latin typeface="华文行楷" pitchFamily="2" charset="-122"/>
                <a:ea typeface="华文行楷" pitchFamily="2" charset="-122"/>
              </a:rPr>
              <a:t>有一个未知数的系数是</a:t>
            </a:r>
            <a:r>
              <a:rPr lang="en-US" altLang="zh-CN" sz="2800">
                <a:solidFill>
                  <a:srgbClr val="008000"/>
                </a:solidFill>
                <a:latin typeface="华文行楷" pitchFamily="2" charset="-122"/>
                <a:ea typeface="华文行楷" pitchFamily="2" charset="-122"/>
              </a:rPr>
              <a:t>1</a:t>
            </a:r>
            <a:r>
              <a:rPr lang="zh-CN" altLang="en-US" sz="2800">
                <a:solidFill>
                  <a:prstClr val="black"/>
                </a:solidFill>
              </a:rPr>
              <a:t>。</a:t>
            </a:r>
          </a:p>
        </p:txBody>
      </p:sp>
      <p:sp>
        <p:nvSpPr>
          <p:cNvPr id="14352" name="文本框 14351"/>
          <p:cNvSpPr txBox="1">
            <a:spLocks noChangeArrowheads="1"/>
          </p:cNvSpPr>
          <p:nvPr/>
        </p:nvSpPr>
        <p:spPr bwMode="auto">
          <a:xfrm>
            <a:off x="2195513" y="5300663"/>
            <a:ext cx="5688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006600"/>
                </a:solidFill>
                <a:latin typeface="华文行楷" pitchFamily="2" charset="-122"/>
                <a:ea typeface="华文行楷" pitchFamily="2" charset="-122"/>
              </a:rPr>
              <a:t>    </a:t>
            </a:r>
            <a:r>
              <a:rPr lang="zh-CN" altLang="en-US" sz="2800">
                <a:solidFill>
                  <a:srgbClr val="006600"/>
                </a:solidFill>
                <a:latin typeface="华文行楷" pitchFamily="2" charset="-122"/>
                <a:ea typeface="华文行楷" pitchFamily="2" charset="-122"/>
              </a:rPr>
              <a:t>系数不为</a:t>
            </a:r>
            <a:r>
              <a:rPr lang="en-US" altLang="zh-CN" sz="2800">
                <a:solidFill>
                  <a:srgbClr val="006600"/>
                </a:solidFill>
                <a:latin typeface="华文行楷" pitchFamily="2" charset="-122"/>
                <a:ea typeface="华文行楷" pitchFamily="2" charset="-122"/>
              </a:rPr>
              <a:t>1</a:t>
            </a:r>
            <a:r>
              <a:rPr lang="zh-CN" altLang="en-US" sz="2800">
                <a:solidFill>
                  <a:srgbClr val="006600"/>
                </a:solidFill>
                <a:latin typeface="华文行楷" pitchFamily="2" charset="-122"/>
                <a:ea typeface="华文行楷" pitchFamily="2" charset="-122"/>
              </a:rPr>
              <a:t>的未知数的代数式表示另一个系数为</a:t>
            </a:r>
            <a:r>
              <a:rPr lang="en-US" altLang="zh-CN" sz="2800">
                <a:solidFill>
                  <a:srgbClr val="006600"/>
                </a:solidFill>
                <a:latin typeface="华文行楷" pitchFamily="2" charset="-122"/>
                <a:ea typeface="华文行楷" pitchFamily="2" charset="-122"/>
              </a:rPr>
              <a:t>1</a:t>
            </a:r>
            <a:r>
              <a:rPr lang="zh-CN" altLang="en-US" sz="2800">
                <a:solidFill>
                  <a:srgbClr val="006600"/>
                </a:solidFill>
                <a:latin typeface="华文行楷" pitchFamily="2" charset="-122"/>
                <a:ea typeface="华文行楷" pitchFamily="2" charset="-122"/>
              </a:rPr>
              <a:t>的未知数。</a:t>
            </a:r>
          </a:p>
        </p:txBody>
      </p:sp>
      <p:sp>
        <p:nvSpPr>
          <p:cNvPr id="14353" name="文本框 14352"/>
          <p:cNvSpPr txBox="1">
            <a:spLocks noChangeArrowheads="1"/>
          </p:cNvSpPr>
          <p:nvPr/>
        </p:nvSpPr>
        <p:spPr bwMode="auto">
          <a:xfrm>
            <a:off x="1763713" y="3187700"/>
            <a:ext cx="6551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0000FF"/>
                </a:solidFill>
                <a:latin typeface="华文新魏" pitchFamily="2" charset="-122"/>
                <a:ea typeface="华文新魏" pitchFamily="2" charset="-122"/>
              </a:rPr>
              <a:t>①</a:t>
            </a:r>
            <a:r>
              <a:rPr lang="zh-CN" altLang="en-US" sz="2800">
                <a:solidFill>
                  <a:srgbClr val="0000FF"/>
                </a:solidFill>
                <a:latin typeface="华文新魏" pitchFamily="2" charset="-122"/>
                <a:ea typeface="华文新魏" pitchFamily="2" charset="-122"/>
              </a:rPr>
              <a:t>你认为具有什么特征的方程用代入法比较方便</a:t>
            </a:r>
            <a:r>
              <a:rPr lang="en-US" altLang="zh-CN" sz="2800">
                <a:solidFill>
                  <a:srgbClr val="0000FF"/>
                </a:solidFill>
                <a:latin typeface="宋体" panose="02010600030101010101" pitchFamily="2" charset="-122"/>
              </a:rPr>
              <a:t>?</a:t>
            </a:r>
          </a:p>
        </p:txBody>
      </p:sp>
      <p:sp>
        <p:nvSpPr>
          <p:cNvPr id="14354" name="矩形 14353"/>
          <p:cNvSpPr>
            <a:spLocks noChangeArrowheads="1"/>
          </p:cNvSpPr>
          <p:nvPr/>
        </p:nvSpPr>
        <p:spPr bwMode="auto">
          <a:xfrm>
            <a:off x="1403350" y="1209675"/>
            <a:ext cx="4321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ea typeface="黑体" panose="02010609060101010101" pitchFamily="49" charset="-122"/>
              </a:rPr>
              <a:t>1.</a:t>
            </a:r>
            <a:r>
              <a:rPr lang="zh-CN" altLang="en-US" sz="3200" b="1">
                <a:solidFill>
                  <a:prstClr val="black"/>
                </a:solidFill>
                <a:ea typeface="黑体" panose="02010609060101010101" pitchFamily="49" charset="-122"/>
              </a:rPr>
              <a:t>解下列方程组</a:t>
            </a:r>
          </a:p>
        </p:txBody>
      </p:sp>
    </p:spTree>
    <p:extLst>
      <p:ext uri="{BB962C8B-B14F-4D97-AF65-F5344CB8AC3E}">
        <p14:creationId xmlns:p14="http://schemas.microsoft.com/office/powerpoint/2010/main" val="20121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30000"/>
                                  </p:iterate>
                                  <p:childTnLst>
                                    <p:set>
                                      <p:cBhvr>
                                        <p:cTn id="6" dur="1" fill="hold">
                                          <p:stCondLst>
                                            <p:cond delay="0"/>
                                          </p:stCondLst>
                                        </p:cTn>
                                        <p:tgtEl>
                                          <p:spTgt spid="14348"/>
                                        </p:tgtEl>
                                        <p:attrNameLst>
                                          <p:attrName>style.visibility</p:attrName>
                                        </p:attrNameLst>
                                      </p:cBhvr>
                                      <p:to>
                                        <p:strVal val="visible"/>
                                      </p:to>
                                    </p:set>
                                    <p:animEffect transition="in" filter="wipe(left)">
                                      <p:cBhvr>
                                        <p:cTn id="7" dur="2000"/>
                                        <p:tgtEl>
                                          <p:spTgt spid="14348"/>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35" presetClass="entr" presetSubtype="0" fill="hold" grpId="0" nodeType="clickEffect">
                                  <p:stCondLst>
                                    <p:cond delay="0"/>
                                  </p:stCondLst>
                                  <p:childTnLst>
                                    <p:set>
                                      <p:cBhvr>
                                        <p:cTn id="11" dur="1" fill="hold">
                                          <p:stCondLst>
                                            <p:cond delay="0"/>
                                          </p:stCondLst>
                                        </p:cTn>
                                        <p:tgtEl>
                                          <p:spTgt spid="14354"/>
                                        </p:tgtEl>
                                        <p:attrNameLst>
                                          <p:attrName>style.visibility</p:attrName>
                                        </p:attrNameLst>
                                      </p:cBhvr>
                                      <p:to>
                                        <p:strVal val="visible"/>
                                      </p:to>
                                    </p:set>
                                    <p:animEffect transition="in" filter="fade">
                                      <p:cBhvr>
                                        <p:cTn id="12" dur="2000"/>
                                        <p:tgtEl>
                                          <p:spTgt spid="14354"/>
                                        </p:tgtEl>
                                      </p:cBhvr>
                                    </p:animEffect>
                                    <p:anim calcmode="lin" valueType="num">
                                      <p:cBhvr>
                                        <p:cTn id="13" dur="2000" fill="hold"/>
                                        <p:tgtEl>
                                          <p:spTgt spid="14354"/>
                                        </p:tgtEl>
                                        <p:attrNameLst>
                                          <p:attrName>style.rotation</p:attrName>
                                        </p:attrNameLst>
                                      </p:cBhvr>
                                      <p:tavLst>
                                        <p:tav tm="0">
                                          <p:val>
                                            <p:fltVal val="720"/>
                                          </p:val>
                                        </p:tav>
                                        <p:tav tm="100000">
                                          <p:val>
                                            <p:fltVal val="0"/>
                                          </p:val>
                                        </p:tav>
                                      </p:tavLst>
                                    </p:anim>
                                    <p:anim calcmode="lin" valueType="num">
                                      <p:cBhvr>
                                        <p:cTn id="14" dur="2000" fill="hold"/>
                                        <p:tgtEl>
                                          <p:spTgt spid="14354"/>
                                        </p:tgtEl>
                                        <p:attrNameLst>
                                          <p:attrName>ppt_h</p:attrName>
                                        </p:attrNameLst>
                                      </p:cBhvr>
                                      <p:tavLst>
                                        <p:tav tm="0">
                                          <p:val>
                                            <p:fltVal val="0"/>
                                          </p:val>
                                        </p:tav>
                                        <p:tav tm="100000">
                                          <p:val>
                                            <p:strVal val="#ppt_h"/>
                                          </p:val>
                                        </p:tav>
                                      </p:tavLst>
                                    </p:anim>
                                    <p:anim calcmode="lin" valueType="num">
                                      <p:cBhvr>
                                        <p:cTn id="15" dur="2000" fill="hold"/>
                                        <p:tgtEl>
                                          <p:spTgt spid="14354"/>
                                        </p:tgtEl>
                                        <p:attrNameLst>
                                          <p:attrName>ppt_w</p:attrName>
                                        </p:attrNameLst>
                                      </p:cBhvr>
                                      <p:tavLst>
                                        <p:tav tm="0">
                                          <p:val>
                                            <p:fltVal val="0"/>
                                          </p:val>
                                        </p:tav>
                                        <p:tav tm="100000">
                                          <p:val>
                                            <p:strVal val="#ppt_w"/>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nodeType="clickEffect">
                                  <p:stCondLst>
                                    <p:cond delay="0"/>
                                  </p:stCondLst>
                                  <p:childTnLst>
                                    <p:set>
                                      <p:cBhvr>
                                        <p:cTn id="19" dur="1" fill="hold">
                                          <p:stCondLst>
                                            <p:cond delay="0"/>
                                          </p:stCondLst>
                                        </p:cTn>
                                        <p:tgtEl>
                                          <p:spTgt spid="14340"/>
                                        </p:tgtEl>
                                        <p:attrNameLst>
                                          <p:attrName>style.visibility</p:attrName>
                                        </p:attrNameLst>
                                      </p:cBhvr>
                                      <p:to>
                                        <p:strVal val="visible"/>
                                      </p:to>
                                    </p:set>
                                    <p:anim calcmode="lin" valueType="num">
                                      <p:cBhvr additive="base">
                                        <p:cTn id="20" dur="1000" fill="hold"/>
                                        <p:tgtEl>
                                          <p:spTgt spid="14340"/>
                                        </p:tgtEl>
                                        <p:attrNameLst>
                                          <p:attrName>ppt_x</p:attrName>
                                        </p:attrNameLst>
                                      </p:cBhvr>
                                      <p:tavLst>
                                        <p:tav tm="0">
                                          <p:val>
                                            <p:strVal val="0-#ppt_w/2"/>
                                          </p:val>
                                        </p:tav>
                                        <p:tav tm="100000">
                                          <p:val>
                                            <p:strVal val="#ppt_x"/>
                                          </p:val>
                                        </p:tav>
                                      </p:tavLst>
                                    </p:anim>
                                    <p:anim calcmode="lin" valueType="num">
                                      <p:cBhvr additive="base">
                                        <p:cTn id="21" dur="1000" fill="hold"/>
                                        <p:tgtEl>
                                          <p:spTgt spid="1434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type.wav"/>
                                        </p:tgtEl>
                                      </p:cMediaNode>
                                    </p:audio>
                                  </p:subTnLst>
                                </p:cTn>
                              </p:par>
                            </p:childTnLst>
                          </p:cTn>
                        </p:par>
                      </p:childTnLst>
                    </p:cTn>
                  </p:par>
                  <p:par>
                    <p:cTn id="22" fill="hold">
                      <p:stCondLst>
                        <p:cond delay="indefinite"/>
                      </p:stCondLst>
                      <p:childTnLst>
                        <p:par>
                          <p:cTn id="23" fill="hold">
                            <p:stCondLst>
                              <p:cond delay="0"/>
                            </p:stCondLst>
                            <p:childTnLst>
                              <p:par>
                                <p:cTn id="24" presetID="2" presetClass="entr" presetSubtype="3" fill="hold" nodeType="clickEffect">
                                  <p:stCondLst>
                                    <p:cond delay="0"/>
                                  </p:stCondLst>
                                  <p:childTnLst>
                                    <p:set>
                                      <p:cBhvr>
                                        <p:cTn id="25" dur="1" fill="hold">
                                          <p:stCondLst>
                                            <p:cond delay="0"/>
                                          </p:stCondLst>
                                        </p:cTn>
                                        <p:tgtEl>
                                          <p:spTgt spid="14344"/>
                                        </p:tgtEl>
                                        <p:attrNameLst>
                                          <p:attrName>style.visibility</p:attrName>
                                        </p:attrNameLst>
                                      </p:cBhvr>
                                      <p:to>
                                        <p:strVal val="visible"/>
                                      </p:to>
                                    </p:set>
                                    <p:anim calcmode="lin" valueType="num">
                                      <p:cBhvr additive="base">
                                        <p:cTn id="26" dur="1000" fill="hold"/>
                                        <p:tgtEl>
                                          <p:spTgt spid="14344"/>
                                        </p:tgtEl>
                                        <p:attrNameLst>
                                          <p:attrName>ppt_x</p:attrName>
                                        </p:attrNameLst>
                                      </p:cBhvr>
                                      <p:tavLst>
                                        <p:tav tm="0">
                                          <p:val>
                                            <p:strVal val="1+#ppt_w/2"/>
                                          </p:val>
                                        </p:tav>
                                        <p:tav tm="100000">
                                          <p:val>
                                            <p:strVal val="#ppt_x"/>
                                          </p:val>
                                        </p:tav>
                                      </p:tavLst>
                                    </p:anim>
                                    <p:anim calcmode="lin" valueType="num">
                                      <p:cBhvr additive="base">
                                        <p:cTn id="27" dur="1000" fill="hold"/>
                                        <p:tgtEl>
                                          <p:spTgt spid="1434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9" fill="hold" grpId="0" nodeType="clickEffect">
                                  <p:stCondLst>
                                    <p:cond delay="0"/>
                                  </p:stCondLst>
                                  <p:iterate type="lt">
                                    <p:tmPct val="19000"/>
                                  </p:iterate>
                                  <p:childTnLst>
                                    <p:set>
                                      <p:cBhvr>
                                        <p:cTn id="31" dur="1" fill="hold">
                                          <p:stCondLst>
                                            <p:cond delay="0"/>
                                          </p:stCondLst>
                                        </p:cTn>
                                        <p:tgtEl>
                                          <p:spTgt spid="14349"/>
                                        </p:tgtEl>
                                        <p:attrNameLst>
                                          <p:attrName>style.visibility</p:attrName>
                                        </p:attrNameLst>
                                      </p:cBhvr>
                                      <p:to>
                                        <p:strVal val="visible"/>
                                      </p:to>
                                    </p:set>
                                    <p:anim calcmode="lin" valueType="num">
                                      <p:cBhvr additive="base">
                                        <p:cTn id="32" dur="500" fill="hold"/>
                                        <p:tgtEl>
                                          <p:spTgt spid="14349"/>
                                        </p:tgtEl>
                                        <p:attrNameLst>
                                          <p:attrName>ppt_x</p:attrName>
                                        </p:attrNameLst>
                                      </p:cBhvr>
                                      <p:tavLst>
                                        <p:tav tm="0">
                                          <p:val>
                                            <p:strVal val="0-#ppt_w/2"/>
                                          </p:val>
                                        </p:tav>
                                        <p:tav tm="100000">
                                          <p:val>
                                            <p:strVal val="#ppt_x"/>
                                          </p:val>
                                        </p:tav>
                                      </p:tavLst>
                                    </p:anim>
                                    <p:anim calcmode="lin" valueType="num">
                                      <p:cBhvr additive="base">
                                        <p:cTn id="33" dur="500" fill="hold"/>
                                        <p:tgtEl>
                                          <p:spTgt spid="1434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3" name="laser.wav"/>
                                        </p:tgtEl>
                                      </p:cMediaNode>
                                    </p:audio>
                                  </p:subTnLst>
                                </p:cTn>
                              </p:par>
                            </p:childTnLst>
                          </p:cTn>
                        </p:par>
                      </p:childTnLst>
                    </p:cTn>
                  </p:par>
                  <p:par>
                    <p:cTn id="34" fill="hold">
                      <p:stCondLst>
                        <p:cond delay="indefinite"/>
                      </p:stCondLst>
                      <p:childTnLst>
                        <p:par>
                          <p:cTn id="35" fill="hold">
                            <p:stCondLst>
                              <p:cond delay="0"/>
                            </p:stCondLst>
                            <p:childTnLst>
                              <p:par>
                                <p:cTn id="36" presetID="2" presetClass="entr" presetSubtype="3" fill="hold" grpId="0" nodeType="clickEffect">
                                  <p:stCondLst>
                                    <p:cond delay="0"/>
                                  </p:stCondLst>
                                  <p:iterate type="lt">
                                    <p:tmPct val="25000"/>
                                  </p:iterate>
                                  <p:childTnLst>
                                    <p:set>
                                      <p:cBhvr>
                                        <p:cTn id="37" dur="1" fill="hold">
                                          <p:stCondLst>
                                            <p:cond delay="0"/>
                                          </p:stCondLst>
                                        </p:cTn>
                                        <p:tgtEl>
                                          <p:spTgt spid="14353"/>
                                        </p:tgtEl>
                                        <p:attrNameLst>
                                          <p:attrName>style.visibility</p:attrName>
                                        </p:attrNameLst>
                                      </p:cBhvr>
                                      <p:to>
                                        <p:strVal val="visible"/>
                                      </p:to>
                                    </p:set>
                                    <p:anim calcmode="lin" valueType="num">
                                      <p:cBhvr additive="base">
                                        <p:cTn id="38" dur="500" fill="hold"/>
                                        <p:tgtEl>
                                          <p:spTgt spid="14353"/>
                                        </p:tgtEl>
                                        <p:attrNameLst>
                                          <p:attrName>ppt_x</p:attrName>
                                        </p:attrNameLst>
                                      </p:cBhvr>
                                      <p:tavLst>
                                        <p:tav tm="0">
                                          <p:val>
                                            <p:strVal val="1+#ppt_w/2"/>
                                          </p:val>
                                        </p:tav>
                                        <p:tav tm="100000">
                                          <p:val>
                                            <p:strVal val="#ppt_x"/>
                                          </p:val>
                                        </p:tav>
                                      </p:tavLst>
                                    </p:anim>
                                    <p:anim calcmode="lin" valueType="num">
                                      <p:cBhvr additive="base">
                                        <p:cTn id="39" dur="500" fill="hold"/>
                                        <p:tgtEl>
                                          <p:spTgt spid="1435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grpId="0" nodeType="clickEffect">
                                  <p:stCondLst>
                                    <p:cond delay="0"/>
                                  </p:stCondLst>
                                  <p:iterate type="lt">
                                    <p:tmPct val="25000"/>
                                  </p:iterate>
                                  <p:childTnLst>
                                    <p:set>
                                      <p:cBhvr>
                                        <p:cTn id="43" dur="1" fill="hold">
                                          <p:stCondLst>
                                            <p:cond delay="0"/>
                                          </p:stCondLst>
                                        </p:cTn>
                                        <p:tgtEl>
                                          <p:spTgt spid="14351"/>
                                        </p:tgtEl>
                                        <p:attrNameLst>
                                          <p:attrName>style.visibility</p:attrName>
                                        </p:attrNameLst>
                                      </p:cBhvr>
                                      <p:to>
                                        <p:strVal val="visible"/>
                                      </p:to>
                                    </p:set>
                                    <p:anim calcmode="lin" valueType="num">
                                      <p:cBhvr additive="base">
                                        <p:cTn id="44" dur="500" fill="hold"/>
                                        <p:tgtEl>
                                          <p:spTgt spid="14351"/>
                                        </p:tgtEl>
                                        <p:attrNameLst>
                                          <p:attrName>ppt_x</p:attrName>
                                        </p:attrNameLst>
                                      </p:cBhvr>
                                      <p:tavLst>
                                        <p:tav tm="0">
                                          <p:val>
                                            <p:strVal val="1+#ppt_w/2"/>
                                          </p:val>
                                        </p:tav>
                                        <p:tav tm="100000">
                                          <p:val>
                                            <p:strVal val="#ppt_x"/>
                                          </p:val>
                                        </p:tav>
                                      </p:tavLst>
                                    </p:anim>
                                    <p:anim calcmode="lin" valueType="num">
                                      <p:cBhvr additive="base">
                                        <p:cTn id="45" dur="500" fill="hold"/>
                                        <p:tgtEl>
                                          <p:spTgt spid="14351"/>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iterate type="lt">
                                    <p:tmPct val="20000"/>
                                  </p:iterate>
                                  <p:childTnLst>
                                    <p:set>
                                      <p:cBhvr>
                                        <p:cTn id="49" dur="1" fill="hold">
                                          <p:stCondLst>
                                            <p:cond delay="0"/>
                                          </p:stCondLst>
                                        </p:cTn>
                                        <p:tgtEl>
                                          <p:spTgt spid="14350"/>
                                        </p:tgtEl>
                                        <p:attrNameLst>
                                          <p:attrName>style.visibility</p:attrName>
                                        </p:attrNameLst>
                                      </p:cBhvr>
                                      <p:to>
                                        <p:strVal val="visible"/>
                                      </p:to>
                                    </p:set>
                                    <p:anim calcmode="lin" valueType="num">
                                      <p:cBhvr additive="base">
                                        <p:cTn id="50" dur="1000" fill="hold"/>
                                        <p:tgtEl>
                                          <p:spTgt spid="14350"/>
                                        </p:tgtEl>
                                        <p:attrNameLst>
                                          <p:attrName>ppt_x</p:attrName>
                                        </p:attrNameLst>
                                      </p:cBhvr>
                                      <p:tavLst>
                                        <p:tav tm="0">
                                          <p:val>
                                            <p:strVal val="#ppt_x"/>
                                          </p:val>
                                        </p:tav>
                                        <p:tav tm="100000">
                                          <p:val>
                                            <p:strVal val="#ppt_x"/>
                                          </p:val>
                                        </p:tav>
                                      </p:tavLst>
                                    </p:anim>
                                    <p:anim calcmode="lin" valueType="num">
                                      <p:cBhvr additive="base">
                                        <p:cTn id="51" dur="1000" fill="hold"/>
                                        <p:tgtEl>
                                          <p:spTgt spid="1435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iterate type="lt">
                                    <p:tmPct val="23000"/>
                                  </p:iterate>
                                  <p:childTnLst>
                                    <p:set>
                                      <p:cBhvr>
                                        <p:cTn id="55" dur="1" fill="hold">
                                          <p:stCondLst>
                                            <p:cond delay="0"/>
                                          </p:stCondLst>
                                        </p:cTn>
                                        <p:tgtEl>
                                          <p:spTgt spid="14352"/>
                                        </p:tgtEl>
                                        <p:attrNameLst>
                                          <p:attrName>style.visibility</p:attrName>
                                        </p:attrNameLst>
                                      </p:cBhvr>
                                      <p:to>
                                        <p:strVal val="visible"/>
                                      </p:to>
                                    </p:set>
                                    <p:anim calcmode="lin" valueType="num">
                                      <p:cBhvr additive="base">
                                        <p:cTn id="56" dur="500" fill="hold"/>
                                        <p:tgtEl>
                                          <p:spTgt spid="14352"/>
                                        </p:tgtEl>
                                        <p:attrNameLst>
                                          <p:attrName>ppt_x</p:attrName>
                                        </p:attrNameLst>
                                      </p:cBhvr>
                                      <p:tavLst>
                                        <p:tav tm="0">
                                          <p:val>
                                            <p:strVal val="#ppt_x"/>
                                          </p:val>
                                        </p:tav>
                                        <p:tav tm="100000">
                                          <p:val>
                                            <p:strVal val="#ppt_x"/>
                                          </p:val>
                                        </p:tav>
                                      </p:tavLst>
                                    </p:anim>
                                    <p:anim calcmode="lin" valueType="num">
                                      <p:cBhvr additive="base">
                                        <p:cTn id="57" dur="500" fill="hold"/>
                                        <p:tgtEl>
                                          <p:spTgt spid="143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8" grpId="0"/>
      <p:bldP spid="14349" grpId="0"/>
      <p:bldP spid="14350" grpId="0"/>
      <p:bldP spid="14351" grpId="0"/>
      <p:bldP spid="14352" grpId="0"/>
      <p:bldP spid="14353" grpId="0"/>
      <p:bldP spid="14354"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15361"/>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5363" name="文本框 15362"/>
          <p:cNvSpPr txBox="1">
            <a:spLocks noChangeArrowheads="1"/>
          </p:cNvSpPr>
          <p:nvPr/>
        </p:nvSpPr>
        <p:spPr bwMode="auto">
          <a:xfrm>
            <a:off x="755650" y="747713"/>
            <a:ext cx="42481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a:solidFill>
                  <a:prstClr val="black"/>
                </a:solidFill>
                <a:ea typeface="华文行楷" pitchFamily="2" charset="-122"/>
              </a:rPr>
              <a:t>提高巩固</a:t>
            </a:r>
          </a:p>
        </p:txBody>
      </p:sp>
      <p:grpSp>
        <p:nvGrpSpPr>
          <p:cNvPr id="15364" name="组合 15363"/>
          <p:cNvGrpSpPr/>
          <p:nvPr/>
        </p:nvGrpSpPr>
        <p:grpSpPr bwMode="auto">
          <a:xfrm>
            <a:off x="1035050" y="2420938"/>
            <a:ext cx="3978275" cy="1328737"/>
            <a:chOff x="158" y="1333"/>
            <a:chExt cx="2506" cy="837"/>
          </a:xfrm>
        </p:grpSpPr>
        <p:sp>
          <p:nvSpPr>
            <p:cNvPr id="14340" name="文本框 15364"/>
            <p:cNvSpPr txBox="1">
              <a:spLocks noChangeArrowheads="1"/>
            </p:cNvSpPr>
            <p:nvPr/>
          </p:nvSpPr>
          <p:spPr bwMode="auto">
            <a:xfrm>
              <a:off x="612" y="1344"/>
              <a:ext cx="16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rPr>
                <a:t>x+1=2(y-1)</a:t>
              </a:r>
            </a:p>
            <a:p>
              <a:pPr>
                <a:spcBef>
                  <a:spcPct val="50000"/>
                </a:spcBef>
              </a:pPr>
              <a:r>
                <a:rPr lang="en-US" altLang="zh-CN" sz="3200">
                  <a:solidFill>
                    <a:prstClr val="black"/>
                  </a:solidFill>
                </a:rPr>
                <a:t>3(x+1)=5(y-1)</a:t>
              </a:r>
            </a:p>
          </p:txBody>
        </p:sp>
        <p:sp>
          <p:nvSpPr>
            <p:cNvPr id="14341" name="文本框 15365"/>
            <p:cNvSpPr txBox="1">
              <a:spLocks noChangeArrowheads="1"/>
            </p:cNvSpPr>
            <p:nvPr/>
          </p:nvSpPr>
          <p:spPr bwMode="auto">
            <a:xfrm>
              <a:off x="2301" y="1333"/>
              <a:ext cx="363"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3200" b="1">
                <a:solidFill>
                  <a:prstClr val="black"/>
                </a:solidFill>
              </a:endParaRPr>
            </a:p>
            <a:p>
              <a:pPr>
                <a:spcBef>
                  <a:spcPct val="50000"/>
                </a:spcBef>
              </a:pPr>
              <a:endParaRPr lang="en-US" altLang="zh-CN" sz="3200" b="1">
                <a:solidFill>
                  <a:prstClr val="black"/>
                </a:solidFill>
              </a:endParaRPr>
            </a:p>
          </p:txBody>
        </p:sp>
        <p:sp>
          <p:nvSpPr>
            <p:cNvPr id="14342" name="左大括号 15366"/>
            <p:cNvSpPr/>
            <p:nvPr/>
          </p:nvSpPr>
          <p:spPr bwMode="auto">
            <a:xfrm>
              <a:off x="521" y="1525"/>
              <a:ext cx="91" cy="544"/>
            </a:xfrm>
            <a:prstGeom prst="leftBrace">
              <a:avLst>
                <a:gd name="adj1" fmla="val 49789"/>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4343" name="文本框 15367"/>
            <p:cNvSpPr txBox="1">
              <a:spLocks noChangeArrowheads="1"/>
            </p:cNvSpPr>
            <p:nvPr/>
          </p:nvSpPr>
          <p:spPr bwMode="auto">
            <a:xfrm>
              <a:off x="158" y="1584"/>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⑴</a:t>
              </a:r>
            </a:p>
          </p:txBody>
        </p:sp>
      </p:grpSp>
      <p:grpSp>
        <p:nvGrpSpPr>
          <p:cNvPr id="15369" name="组合 15368"/>
          <p:cNvGrpSpPr/>
          <p:nvPr/>
        </p:nvGrpSpPr>
        <p:grpSpPr bwMode="auto">
          <a:xfrm>
            <a:off x="4922838" y="2428875"/>
            <a:ext cx="3430587" cy="1327150"/>
            <a:chOff x="3214" y="1288"/>
            <a:chExt cx="2161" cy="836"/>
          </a:xfrm>
        </p:grpSpPr>
        <p:sp>
          <p:nvSpPr>
            <p:cNvPr id="14345" name="文本框 15369"/>
            <p:cNvSpPr txBox="1">
              <a:spLocks noChangeArrowheads="1"/>
            </p:cNvSpPr>
            <p:nvPr/>
          </p:nvSpPr>
          <p:spPr bwMode="auto">
            <a:xfrm>
              <a:off x="4876" y="1288"/>
              <a:ext cx="499"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3200" b="1">
                <a:solidFill>
                  <a:prstClr val="black"/>
                </a:solidFill>
              </a:endParaRPr>
            </a:p>
            <a:p>
              <a:pPr>
                <a:spcBef>
                  <a:spcPct val="50000"/>
                </a:spcBef>
              </a:pPr>
              <a:endParaRPr lang="en-US" altLang="zh-CN" sz="3200" b="1">
                <a:solidFill>
                  <a:prstClr val="black"/>
                </a:solidFill>
              </a:endParaRPr>
            </a:p>
          </p:txBody>
        </p:sp>
        <p:sp>
          <p:nvSpPr>
            <p:cNvPr id="14346" name="文本框 15370"/>
            <p:cNvSpPr txBox="1">
              <a:spLocks noChangeArrowheads="1"/>
            </p:cNvSpPr>
            <p:nvPr/>
          </p:nvSpPr>
          <p:spPr bwMode="auto">
            <a:xfrm>
              <a:off x="3651" y="1298"/>
              <a:ext cx="140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rPr>
                <a:t>3x+2y=13</a:t>
              </a:r>
            </a:p>
            <a:p>
              <a:pPr>
                <a:spcBef>
                  <a:spcPct val="50000"/>
                </a:spcBef>
              </a:pPr>
              <a:r>
                <a:rPr lang="en-US" altLang="zh-CN" sz="3200">
                  <a:solidFill>
                    <a:prstClr val="black"/>
                  </a:solidFill>
                </a:rPr>
                <a:t>3x-2y=5</a:t>
              </a:r>
            </a:p>
          </p:txBody>
        </p:sp>
        <p:sp>
          <p:nvSpPr>
            <p:cNvPr id="14347" name="左大括号 15371"/>
            <p:cNvSpPr/>
            <p:nvPr/>
          </p:nvSpPr>
          <p:spPr bwMode="auto">
            <a:xfrm>
              <a:off x="3576" y="1434"/>
              <a:ext cx="91" cy="590"/>
            </a:xfrm>
            <a:prstGeom prst="leftBrace">
              <a:avLst>
                <a:gd name="adj1" fmla="val 53999"/>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4348" name="文本框 15372"/>
            <p:cNvSpPr txBox="1">
              <a:spLocks noChangeArrowheads="1"/>
            </p:cNvSpPr>
            <p:nvPr/>
          </p:nvSpPr>
          <p:spPr bwMode="auto">
            <a:xfrm>
              <a:off x="3214" y="1517"/>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⑵</a:t>
              </a:r>
            </a:p>
          </p:txBody>
        </p:sp>
      </p:grpSp>
      <p:sp>
        <p:nvSpPr>
          <p:cNvPr id="15374" name="文本框 15373"/>
          <p:cNvSpPr txBox="1">
            <a:spLocks noChangeArrowheads="1"/>
          </p:cNvSpPr>
          <p:nvPr/>
        </p:nvSpPr>
        <p:spPr bwMode="auto">
          <a:xfrm>
            <a:off x="755650" y="1590675"/>
            <a:ext cx="6624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ea typeface="黑体" panose="02010609060101010101" pitchFamily="49" charset="-122"/>
              </a:rPr>
              <a:t>1.</a:t>
            </a:r>
            <a:r>
              <a:rPr lang="zh-CN" altLang="en-US" sz="3200">
                <a:solidFill>
                  <a:prstClr val="black"/>
                </a:solidFill>
                <a:ea typeface="黑体" panose="02010609060101010101" pitchFamily="49" charset="-122"/>
              </a:rPr>
              <a:t>解下列二元一次方程组</a:t>
            </a:r>
            <a:r>
              <a:rPr lang="en-US" altLang="zh-CN" sz="2400">
                <a:solidFill>
                  <a:prstClr val="black"/>
                </a:solidFill>
                <a:ea typeface="黑体" panose="02010609060101010101" pitchFamily="49" charset="-122"/>
              </a:rPr>
              <a:t>(</a:t>
            </a:r>
            <a:r>
              <a:rPr lang="zh-CN" altLang="en-US" sz="2400">
                <a:solidFill>
                  <a:prstClr val="black"/>
                </a:solidFill>
                <a:ea typeface="华文行楷" pitchFamily="2" charset="-122"/>
              </a:rPr>
              <a:t>分组练习</a:t>
            </a:r>
            <a:r>
              <a:rPr lang="en-US" altLang="zh-CN" sz="2400">
                <a:solidFill>
                  <a:prstClr val="black"/>
                </a:solidFill>
                <a:ea typeface="黑体" panose="02010609060101010101" pitchFamily="49" charset="-122"/>
              </a:rPr>
              <a:t>)</a:t>
            </a:r>
          </a:p>
        </p:txBody>
      </p:sp>
      <p:sp>
        <p:nvSpPr>
          <p:cNvPr id="15375" name="文本框 15374"/>
          <p:cNvSpPr txBox="1">
            <a:spLocks noChangeArrowheads="1"/>
          </p:cNvSpPr>
          <p:nvPr/>
        </p:nvSpPr>
        <p:spPr bwMode="auto">
          <a:xfrm>
            <a:off x="1933575" y="4165600"/>
            <a:ext cx="4752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华文行楷" pitchFamily="2" charset="-122"/>
                <a:ea typeface="华文行楷" pitchFamily="2" charset="-122"/>
              </a:rPr>
              <a:t>你认为怎样代入更简便</a:t>
            </a:r>
            <a:r>
              <a:rPr lang="en-US" altLang="zh-CN" sz="3200">
                <a:solidFill>
                  <a:prstClr val="black"/>
                </a:solidFill>
                <a:latin typeface="宋体" panose="02010600030101010101" pitchFamily="2" charset="-122"/>
              </a:rPr>
              <a:t>?</a:t>
            </a:r>
            <a:r>
              <a:rPr lang="en-US" altLang="zh-CN">
                <a:solidFill>
                  <a:prstClr val="black"/>
                </a:solidFill>
                <a:latin typeface="宋体" panose="02010600030101010101" pitchFamily="2" charset="-122"/>
              </a:rPr>
              <a:t> </a:t>
            </a:r>
            <a:endParaRPr lang="en-US" altLang="zh-CN" sz="3200">
              <a:solidFill>
                <a:prstClr val="black"/>
              </a:solidFill>
              <a:latin typeface="华文行楷" pitchFamily="2" charset="-122"/>
              <a:ea typeface="华文行楷" pitchFamily="2" charset="-122"/>
            </a:endParaRPr>
          </a:p>
        </p:txBody>
      </p:sp>
      <p:sp>
        <p:nvSpPr>
          <p:cNvPr id="15376" name="文本框 15375"/>
          <p:cNvSpPr txBox="1">
            <a:spLocks noChangeArrowheads="1"/>
          </p:cNvSpPr>
          <p:nvPr/>
        </p:nvSpPr>
        <p:spPr bwMode="auto">
          <a:xfrm>
            <a:off x="1835150" y="4827588"/>
            <a:ext cx="64087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latin typeface="宋体" panose="02010600030101010101" pitchFamily="2" charset="-122"/>
              </a:rPr>
              <a:t> </a:t>
            </a:r>
            <a:r>
              <a:rPr lang="zh-CN" altLang="en-US" sz="3200">
                <a:solidFill>
                  <a:prstClr val="black"/>
                </a:solidFill>
                <a:latin typeface="华文行楷" pitchFamily="2" charset="-122"/>
                <a:ea typeface="华文行楷" pitchFamily="2" charset="-122"/>
              </a:rPr>
              <a:t>请用你最简便的方法解出它的解。</a:t>
            </a:r>
          </a:p>
        </p:txBody>
      </p:sp>
      <p:sp>
        <p:nvSpPr>
          <p:cNvPr id="15377" name="文本框 15376"/>
          <p:cNvSpPr txBox="1">
            <a:spLocks noChangeArrowheads="1"/>
          </p:cNvSpPr>
          <p:nvPr/>
        </p:nvSpPr>
        <p:spPr bwMode="auto">
          <a:xfrm>
            <a:off x="1979613" y="5516563"/>
            <a:ext cx="4895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华文行楷" pitchFamily="2" charset="-122"/>
                <a:ea typeface="华文行楷" pitchFamily="2" charset="-122"/>
              </a:rPr>
              <a:t>你的思路能解另一题吗</a:t>
            </a:r>
            <a:r>
              <a:rPr lang="en-US" altLang="zh-CN" sz="3200">
                <a:solidFill>
                  <a:prstClr val="black"/>
                </a:solidFill>
                <a:latin typeface="宋体" panose="02010600030101010101" pitchFamily="2" charset="-122"/>
              </a:rPr>
              <a:t>?</a:t>
            </a:r>
          </a:p>
        </p:txBody>
      </p:sp>
      <p:pic>
        <p:nvPicPr>
          <p:cNvPr id="15378" name="图片 15377" descr="动画图片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988" y="4005263"/>
            <a:ext cx="7524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图片 15378" descr="j023622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750" y="620713"/>
            <a:ext cx="100806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59000"/>
                                  </p:iterate>
                                  <p:childTnLst>
                                    <p:set>
                                      <p:cBhvr>
                                        <p:cTn id="6" dur="1" fill="hold">
                                          <p:stCondLst>
                                            <p:cond delay="0"/>
                                          </p:stCondLst>
                                        </p:cTn>
                                        <p:tgtEl>
                                          <p:spTgt spid="15363"/>
                                        </p:tgtEl>
                                        <p:attrNameLst>
                                          <p:attrName>style.visibility</p:attrName>
                                        </p:attrNameLst>
                                      </p:cBhvr>
                                      <p:to>
                                        <p:strVal val="visible"/>
                                      </p:to>
                                    </p:set>
                                    <p:animEffect transition="in" filter="wipe(left)">
                                      <p:cBhvr>
                                        <p:cTn id="7" dur="1000"/>
                                        <p:tgtEl>
                                          <p:spTgt spid="1536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15379"/>
                                        </p:tgtEl>
                                        <p:attrNameLst>
                                          <p:attrName>style.visibility</p:attrName>
                                        </p:attrNameLst>
                                      </p:cBhvr>
                                      <p:to>
                                        <p:strVal val="visible"/>
                                      </p:to>
                                    </p:set>
                                    <p:anim calcmode="lin" valueType="num">
                                      <p:cBhvr additive="base">
                                        <p:cTn id="12" dur="500" fill="hold"/>
                                        <p:tgtEl>
                                          <p:spTgt spid="15379"/>
                                        </p:tgtEl>
                                        <p:attrNameLst>
                                          <p:attrName>ppt_x</p:attrName>
                                        </p:attrNameLst>
                                      </p:cBhvr>
                                      <p:tavLst>
                                        <p:tav tm="0">
                                          <p:val>
                                            <p:strVal val="0-#ppt_w/2"/>
                                          </p:val>
                                        </p:tav>
                                        <p:tav tm="100000">
                                          <p:val>
                                            <p:strVal val="#ppt_x"/>
                                          </p:val>
                                        </p:tav>
                                      </p:tavLst>
                                    </p:anim>
                                    <p:anim calcmode="lin" valueType="num">
                                      <p:cBhvr additive="base">
                                        <p:cTn id="13" dur="500" fill="hold"/>
                                        <p:tgtEl>
                                          <p:spTgt spid="1537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iterate type="lt">
                                    <p:tmPct val="50000"/>
                                  </p:iterate>
                                  <p:childTnLst>
                                    <p:set>
                                      <p:cBhvr>
                                        <p:cTn id="17" dur="1" fill="hold">
                                          <p:stCondLst>
                                            <p:cond delay="0"/>
                                          </p:stCondLst>
                                        </p:cTn>
                                        <p:tgtEl>
                                          <p:spTgt spid="15374"/>
                                        </p:tgtEl>
                                        <p:attrNameLst>
                                          <p:attrName>style.visibility</p:attrName>
                                        </p:attrNameLst>
                                      </p:cBhvr>
                                      <p:to>
                                        <p:strVal val="visible"/>
                                      </p:to>
                                    </p:set>
                                    <p:anim calcmode="lin" valueType="num">
                                      <p:cBhvr additive="base">
                                        <p:cTn id="18" dur="500" fill="hold"/>
                                        <p:tgtEl>
                                          <p:spTgt spid="15374"/>
                                        </p:tgtEl>
                                        <p:attrNameLst>
                                          <p:attrName>ppt_x</p:attrName>
                                        </p:attrNameLst>
                                      </p:cBhvr>
                                      <p:tavLst>
                                        <p:tav tm="0">
                                          <p:val>
                                            <p:strVal val="0-#ppt_w/2"/>
                                          </p:val>
                                        </p:tav>
                                        <p:tav tm="100000">
                                          <p:val>
                                            <p:strVal val="#ppt_x"/>
                                          </p:val>
                                        </p:tav>
                                      </p:tavLst>
                                    </p:anim>
                                    <p:anim calcmode="lin" valueType="num">
                                      <p:cBhvr additive="base">
                                        <p:cTn id="19" dur="500" fill="hold"/>
                                        <p:tgtEl>
                                          <p:spTgt spid="1537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15364"/>
                                        </p:tgtEl>
                                        <p:attrNameLst>
                                          <p:attrName>style.visibility</p:attrName>
                                        </p:attrNameLst>
                                      </p:cBhvr>
                                      <p:to>
                                        <p:strVal val="visible"/>
                                      </p:to>
                                    </p:set>
                                    <p:anim calcmode="lin" valueType="num">
                                      <p:cBhvr additive="base">
                                        <p:cTn id="24" dur="500" fill="hold"/>
                                        <p:tgtEl>
                                          <p:spTgt spid="15364"/>
                                        </p:tgtEl>
                                        <p:attrNameLst>
                                          <p:attrName>ppt_x</p:attrName>
                                        </p:attrNameLst>
                                      </p:cBhvr>
                                      <p:tavLst>
                                        <p:tav tm="0">
                                          <p:val>
                                            <p:strVal val="0-#ppt_w/2"/>
                                          </p:val>
                                        </p:tav>
                                        <p:tav tm="100000">
                                          <p:val>
                                            <p:strVal val="#ppt_x"/>
                                          </p:val>
                                        </p:tav>
                                      </p:tavLst>
                                    </p:anim>
                                    <p:anim calcmode="lin" valueType="num">
                                      <p:cBhvr additive="base">
                                        <p:cTn id="25" dur="500" fill="hold"/>
                                        <p:tgtEl>
                                          <p:spTgt spid="1536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3" name="chimes.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15369"/>
                                        </p:tgtEl>
                                        <p:attrNameLst>
                                          <p:attrName>style.visibility</p:attrName>
                                        </p:attrNameLst>
                                      </p:cBhvr>
                                      <p:to>
                                        <p:strVal val="visible"/>
                                      </p:to>
                                    </p:set>
                                    <p:anim calcmode="lin" valueType="num">
                                      <p:cBhvr additive="base">
                                        <p:cTn id="30" dur="500" fill="hold"/>
                                        <p:tgtEl>
                                          <p:spTgt spid="15369"/>
                                        </p:tgtEl>
                                        <p:attrNameLst>
                                          <p:attrName>ppt_x</p:attrName>
                                        </p:attrNameLst>
                                      </p:cBhvr>
                                      <p:tavLst>
                                        <p:tav tm="0">
                                          <p:val>
                                            <p:strVal val="1+#ppt_w/2"/>
                                          </p:val>
                                        </p:tav>
                                        <p:tav tm="100000">
                                          <p:val>
                                            <p:strVal val="#ppt_x"/>
                                          </p:val>
                                        </p:tav>
                                      </p:tavLst>
                                    </p:anim>
                                    <p:anim calcmode="lin" valueType="num">
                                      <p:cBhvr additive="base">
                                        <p:cTn id="31" dur="500" fill="hold"/>
                                        <p:tgtEl>
                                          <p:spTgt spid="1536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chimes.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3" fill="hold" nodeType="clickEffect">
                                  <p:stCondLst>
                                    <p:cond delay="0"/>
                                  </p:stCondLst>
                                  <p:childTnLst>
                                    <p:set>
                                      <p:cBhvr>
                                        <p:cTn id="35" dur="1" fill="hold">
                                          <p:stCondLst>
                                            <p:cond delay="0"/>
                                          </p:stCondLst>
                                        </p:cTn>
                                        <p:tgtEl>
                                          <p:spTgt spid="15378"/>
                                        </p:tgtEl>
                                        <p:attrNameLst>
                                          <p:attrName>style.visibility</p:attrName>
                                        </p:attrNameLst>
                                      </p:cBhvr>
                                      <p:to>
                                        <p:strVal val="visible"/>
                                      </p:to>
                                    </p:set>
                                    <p:anim calcmode="lin" valueType="num">
                                      <p:cBhvr additive="base">
                                        <p:cTn id="36" dur="1000" fill="hold"/>
                                        <p:tgtEl>
                                          <p:spTgt spid="15378"/>
                                        </p:tgtEl>
                                        <p:attrNameLst>
                                          <p:attrName>ppt_x</p:attrName>
                                        </p:attrNameLst>
                                      </p:cBhvr>
                                      <p:tavLst>
                                        <p:tav tm="0">
                                          <p:val>
                                            <p:strVal val="1+#ppt_w/2"/>
                                          </p:val>
                                        </p:tav>
                                        <p:tav tm="100000">
                                          <p:val>
                                            <p:strVal val="#ppt_x"/>
                                          </p:val>
                                        </p:tav>
                                      </p:tavLst>
                                    </p:anim>
                                    <p:anim calcmode="lin" valueType="num">
                                      <p:cBhvr additive="base">
                                        <p:cTn id="37" dur="1000" fill="hold"/>
                                        <p:tgtEl>
                                          <p:spTgt spid="1537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laser.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3" fill="hold" grpId="0" nodeType="clickEffect">
                                  <p:stCondLst>
                                    <p:cond delay="0"/>
                                  </p:stCondLst>
                                  <p:iterate type="lt">
                                    <p:tmPct val="38000"/>
                                  </p:iterate>
                                  <p:childTnLst>
                                    <p:set>
                                      <p:cBhvr>
                                        <p:cTn id="41" dur="1" fill="hold">
                                          <p:stCondLst>
                                            <p:cond delay="0"/>
                                          </p:stCondLst>
                                        </p:cTn>
                                        <p:tgtEl>
                                          <p:spTgt spid="15375"/>
                                        </p:tgtEl>
                                        <p:attrNameLst>
                                          <p:attrName>style.visibility</p:attrName>
                                        </p:attrNameLst>
                                      </p:cBhvr>
                                      <p:to>
                                        <p:strVal val="visible"/>
                                      </p:to>
                                    </p:set>
                                    <p:anim calcmode="lin" valueType="num">
                                      <p:cBhvr additive="base">
                                        <p:cTn id="42" dur="500" fill="hold"/>
                                        <p:tgtEl>
                                          <p:spTgt spid="15375"/>
                                        </p:tgtEl>
                                        <p:attrNameLst>
                                          <p:attrName>ppt_x</p:attrName>
                                        </p:attrNameLst>
                                      </p:cBhvr>
                                      <p:tavLst>
                                        <p:tav tm="0">
                                          <p:val>
                                            <p:strVal val="1+#ppt_w/2"/>
                                          </p:val>
                                        </p:tav>
                                        <p:tav tm="100000">
                                          <p:val>
                                            <p:strVal val="#ppt_x"/>
                                          </p:val>
                                        </p:tav>
                                      </p:tavLst>
                                    </p:anim>
                                    <p:anim calcmode="lin" valueType="num">
                                      <p:cBhvr additive="base">
                                        <p:cTn id="43" dur="500" fill="hold"/>
                                        <p:tgtEl>
                                          <p:spTgt spid="1537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2" name="type.wav"/>
                                        </p:tgtEl>
                                      </p:cMediaNode>
                                    </p:audio>
                                  </p:sub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iterate type="lt">
                                    <p:tmPct val="48000"/>
                                  </p:iterate>
                                  <p:childTnLst>
                                    <p:set>
                                      <p:cBhvr>
                                        <p:cTn id="47" dur="1" fill="hold">
                                          <p:stCondLst>
                                            <p:cond delay="0"/>
                                          </p:stCondLst>
                                        </p:cTn>
                                        <p:tgtEl>
                                          <p:spTgt spid="15376"/>
                                        </p:tgtEl>
                                        <p:attrNameLst>
                                          <p:attrName>style.visibility</p:attrName>
                                        </p:attrNameLst>
                                      </p:cBhvr>
                                      <p:to>
                                        <p:strVal val="visible"/>
                                      </p:to>
                                    </p:set>
                                    <p:anim calcmode="lin" valueType="num">
                                      <p:cBhvr additive="base">
                                        <p:cTn id="48" dur="1000" fill="hold"/>
                                        <p:tgtEl>
                                          <p:spTgt spid="15376"/>
                                        </p:tgtEl>
                                        <p:attrNameLst>
                                          <p:attrName>ppt_x</p:attrName>
                                        </p:attrNameLst>
                                      </p:cBhvr>
                                      <p:tavLst>
                                        <p:tav tm="0">
                                          <p:val>
                                            <p:strVal val="#ppt_x"/>
                                          </p:val>
                                        </p:tav>
                                        <p:tav tm="100000">
                                          <p:val>
                                            <p:strVal val="#ppt_x"/>
                                          </p:val>
                                        </p:tav>
                                      </p:tavLst>
                                    </p:anim>
                                    <p:anim calcmode="lin" valueType="num">
                                      <p:cBhvr additive="base">
                                        <p:cTn id="49" dur="1000" fill="hold"/>
                                        <p:tgtEl>
                                          <p:spTgt spid="1537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6"/>
                                            </p:cond>
                                          </p:stCondLst>
                                          <p:endCondLst>
                                            <p:cond evt="onStopAudio" delay="0">
                                              <p:tgtEl>
                                                <p:sldTgt/>
                                              </p:tgtEl>
                                            </p:cond>
                                          </p:endCondLst>
                                        </p:cTn>
                                        <p:tgtEl>
                                          <p:sndTgt r:embed="rId2" name="type.wav"/>
                                        </p:tgtEl>
                                      </p:cMediaNode>
                                    </p:audio>
                                  </p:subTnLst>
                                </p:cTn>
                              </p:par>
                            </p:childTnLst>
                          </p:cTn>
                        </p:par>
                      </p:childTnLst>
                    </p:cTn>
                  </p:par>
                  <p:par>
                    <p:cTn id="50" fill="hold">
                      <p:stCondLst>
                        <p:cond delay="indefinite"/>
                      </p:stCondLst>
                      <p:childTnLst>
                        <p:par>
                          <p:cTn id="51" fill="hold">
                            <p:stCondLst>
                              <p:cond delay="0"/>
                            </p:stCondLst>
                            <p:childTnLst>
                              <p:par>
                                <p:cTn id="52" presetID="2" presetClass="entr" presetSubtype="6" fill="hold" grpId="0" nodeType="clickEffect">
                                  <p:stCondLst>
                                    <p:cond delay="0"/>
                                  </p:stCondLst>
                                  <p:iterate type="lt">
                                    <p:tmPct val="54000"/>
                                  </p:iterate>
                                  <p:childTnLst>
                                    <p:set>
                                      <p:cBhvr>
                                        <p:cTn id="53" dur="1" fill="hold">
                                          <p:stCondLst>
                                            <p:cond delay="0"/>
                                          </p:stCondLst>
                                        </p:cTn>
                                        <p:tgtEl>
                                          <p:spTgt spid="15377"/>
                                        </p:tgtEl>
                                        <p:attrNameLst>
                                          <p:attrName>style.visibility</p:attrName>
                                        </p:attrNameLst>
                                      </p:cBhvr>
                                      <p:to>
                                        <p:strVal val="visible"/>
                                      </p:to>
                                    </p:set>
                                    <p:anim calcmode="lin" valueType="num">
                                      <p:cBhvr additive="base">
                                        <p:cTn id="54" dur="1000" fill="hold"/>
                                        <p:tgtEl>
                                          <p:spTgt spid="15377"/>
                                        </p:tgtEl>
                                        <p:attrNameLst>
                                          <p:attrName>ppt_x</p:attrName>
                                        </p:attrNameLst>
                                      </p:cBhvr>
                                      <p:tavLst>
                                        <p:tav tm="0">
                                          <p:val>
                                            <p:strVal val="1+#ppt_w/2"/>
                                          </p:val>
                                        </p:tav>
                                        <p:tav tm="100000">
                                          <p:val>
                                            <p:strVal val="#ppt_x"/>
                                          </p:val>
                                        </p:tav>
                                      </p:tavLst>
                                    </p:anim>
                                    <p:anim calcmode="lin" valueType="num">
                                      <p:cBhvr additive="base">
                                        <p:cTn id="55" dur="1000" fill="hold"/>
                                        <p:tgtEl>
                                          <p:spTgt spid="1537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2"/>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74" grpId="0"/>
      <p:bldP spid="15375" grpId="0"/>
      <p:bldP spid="15376" grpId="0"/>
      <p:bldP spid="1537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16385"/>
          <p:cNvSpPr txBox="1">
            <a:spLocks noChangeArrowheads="1"/>
          </p:cNvSpPr>
          <p:nvPr/>
        </p:nvSpPr>
        <p:spPr bwMode="auto">
          <a:xfrm>
            <a:off x="1476375" y="1235075"/>
            <a:ext cx="23749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x+1=2(y-1)</a:t>
            </a:r>
          </a:p>
          <a:p>
            <a:pPr>
              <a:spcBef>
                <a:spcPct val="50000"/>
              </a:spcBef>
            </a:pPr>
            <a:r>
              <a:rPr lang="en-US" altLang="zh-CN" sz="2400">
                <a:solidFill>
                  <a:prstClr val="black"/>
                </a:solidFill>
              </a:rPr>
              <a:t>3(x+1)=5(y-1)</a:t>
            </a:r>
          </a:p>
        </p:txBody>
      </p:sp>
      <p:sp>
        <p:nvSpPr>
          <p:cNvPr id="16387" name="文本框 16386"/>
          <p:cNvSpPr txBox="1">
            <a:spLocks noChangeArrowheads="1"/>
          </p:cNvSpPr>
          <p:nvPr/>
        </p:nvSpPr>
        <p:spPr bwMode="auto">
          <a:xfrm>
            <a:off x="3598863" y="1192213"/>
            <a:ext cx="576262"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①</a:t>
            </a:r>
          </a:p>
          <a:p>
            <a:pPr>
              <a:spcBef>
                <a:spcPct val="50000"/>
              </a:spcBef>
            </a:pPr>
            <a:r>
              <a:rPr lang="en-US" altLang="zh-CN" sz="2400" b="1">
                <a:solidFill>
                  <a:prstClr val="black"/>
                </a:solidFill>
              </a:rPr>
              <a:t>②</a:t>
            </a:r>
          </a:p>
        </p:txBody>
      </p:sp>
      <p:sp>
        <p:nvSpPr>
          <p:cNvPr id="15363" name="左大括号 16387"/>
          <p:cNvSpPr/>
          <p:nvPr/>
        </p:nvSpPr>
        <p:spPr bwMode="auto">
          <a:xfrm>
            <a:off x="1370013" y="1408113"/>
            <a:ext cx="144462" cy="631825"/>
          </a:xfrm>
          <a:prstGeom prst="leftBrace">
            <a:avLst>
              <a:gd name="adj1" fmla="val 36427"/>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64" name="文本框 16388"/>
          <p:cNvSpPr txBox="1">
            <a:spLocks noChangeArrowheads="1"/>
          </p:cNvSpPr>
          <p:nvPr/>
        </p:nvSpPr>
        <p:spPr bwMode="auto">
          <a:xfrm>
            <a:off x="844550" y="145097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⑴</a:t>
            </a:r>
          </a:p>
        </p:txBody>
      </p:sp>
      <p:sp>
        <p:nvSpPr>
          <p:cNvPr id="15365" name="文本框 16389"/>
          <p:cNvSpPr txBox="1">
            <a:spLocks noChangeArrowheads="1"/>
          </p:cNvSpPr>
          <p:nvPr/>
        </p:nvSpPr>
        <p:spPr bwMode="auto">
          <a:xfrm>
            <a:off x="646113" y="717550"/>
            <a:ext cx="66246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ea typeface="黑体" panose="02010609060101010101" pitchFamily="49" charset="-122"/>
              </a:rPr>
              <a:t>1.</a:t>
            </a:r>
            <a:r>
              <a:rPr lang="zh-CN" altLang="en-US" sz="3200">
                <a:solidFill>
                  <a:prstClr val="black"/>
                </a:solidFill>
                <a:ea typeface="黑体" panose="02010609060101010101" pitchFamily="49" charset="-122"/>
              </a:rPr>
              <a:t>解下列二元一次方程组</a:t>
            </a:r>
            <a:r>
              <a:rPr lang="en-US" altLang="zh-CN" sz="2400">
                <a:solidFill>
                  <a:prstClr val="black"/>
                </a:solidFill>
                <a:ea typeface="黑体" panose="02010609060101010101" pitchFamily="49" charset="-122"/>
              </a:rPr>
              <a:t>(</a:t>
            </a:r>
            <a:r>
              <a:rPr lang="zh-CN" altLang="en-US" sz="2400">
                <a:solidFill>
                  <a:prstClr val="black"/>
                </a:solidFill>
                <a:ea typeface="华文行楷" pitchFamily="2" charset="-122"/>
              </a:rPr>
              <a:t>分组练习</a:t>
            </a:r>
            <a:r>
              <a:rPr lang="en-US" altLang="zh-CN" sz="2400">
                <a:solidFill>
                  <a:prstClr val="black"/>
                </a:solidFill>
                <a:ea typeface="黑体" panose="02010609060101010101" pitchFamily="49" charset="-122"/>
              </a:rPr>
              <a:t>)</a:t>
            </a:r>
          </a:p>
        </p:txBody>
      </p:sp>
      <p:sp>
        <p:nvSpPr>
          <p:cNvPr id="16391" name="文本框 16390"/>
          <p:cNvSpPr txBox="1">
            <a:spLocks noChangeArrowheads="1"/>
          </p:cNvSpPr>
          <p:nvPr/>
        </p:nvSpPr>
        <p:spPr bwMode="auto">
          <a:xfrm>
            <a:off x="2176463" y="2324100"/>
            <a:ext cx="693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00FF"/>
                </a:solidFill>
                <a:latin typeface="华文行楷" pitchFamily="2" charset="-122"/>
                <a:ea typeface="华文行楷" pitchFamily="2" charset="-122"/>
              </a:rPr>
              <a:t>可将</a:t>
            </a:r>
            <a:r>
              <a:rPr lang="en-US" altLang="zh-CN" sz="3200" b="1">
                <a:solidFill>
                  <a:srgbClr val="0000FF"/>
                </a:solidFill>
                <a:latin typeface="华文新魏" pitchFamily="2" charset="-122"/>
                <a:ea typeface="华文新魏" pitchFamily="2" charset="-122"/>
              </a:rPr>
              <a:t>(x+1)</a:t>
            </a:r>
            <a:r>
              <a:rPr lang="zh-CN" altLang="en-US" sz="3200" b="1">
                <a:solidFill>
                  <a:srgbClr val="0000FF"/>
                </a:solidFill>
                <a:latin typeface="华文新魏" pitchFamily="2" charset="-122"/>
                <a:ea typeface="华文新魏" pitchFamily="2" charset="-122"/>
              </a:rPr>
              <a:t>、</a:t>
            </a:r>
            <a:r>
              <a:rPr lang="en-US" altLang="zh-CN" sz="3200" b="1">
                <a:solidFill>
                  <a:srgbClr val="0000FF"/>
                </a:solidFill>
                <a:latin typeface="华文新魏" pitchFamily="2" charset="-122"/>
                <a:ea typeface="华文新魏" pitchFamily="2" charset="-122"/>
              </a:rPr>
              <a:t>(y-1)</a:t>
            </a:r>
            <a:r>
              <a:rPr lang="zh-CN" altLang="en-US" sz="3200" b="1">
                <a:solidFill>
                  <a:srgbClr val="0000FF"/>
                </a:solidFill>
                <a:latin typeface="华文行楷" pitchFamily="2" charset="-122"/>
                <a:ea typeface="华文行楷" pitchFamily="2" charset="-122"/>
              </a:rPr>
              <a:t>看作一个整体求解。</a:t>
            </a:r>
            <a:r>
              <a:rPr lang="zh-CN" altLang="en-US">
                <a:solidFill>
                  <a:prstClr val="black"/>
                </a:solidFill>
              </a:rPr>
              <a:t> </a:t>
            </a:r>
          </a:p>
        </p:txBody>
      </p:sp>
      <p:sp>
        <p:nvSpPr>
          <p:cNvPr id="16392" name="文本框 16391"/>
          <p:cNvSpPr txBox="1">
            <a:spLocks noChangeArrowheads="1"/>
          </p:cNvSpPr>
          <p:nvPr/>
        </p:nvSpPr>
        <p:spPr bwMode="auto">
          <a:xfrm>
            <a:off x="539750" y="2924175"/>
            <a:ext cx="1046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ea typeface="华文行楷" pitchFamily="2" charset="-122"/>
              </a:rPr>
              <a:t>解</a:t>
            </a:r>
            <a:r>
              <a:rPr lang="en-US" altLang="zh-CN" sz="4000" b="1">
                <a:solidFill>
                  <a:prstClr val="black"/>
                </a:solidFill>
                <a:latin typeface="华文中宋" pitchFamily="2" charset="-122"/>
                <a:ea typeface="华文中宋" pitchFamily="2" charset="-122"/>
              </a:rPr>
              <a:t>:</a:t>
            </a:r>
            <a:r>
              <a:rPr lang="en-US" altLang="zh-CN">
                <a:solidFill>
                  <a:prstClr val="black"/>
                </a:solidFill>
              </a:rPr>
              <a:t> </a:t>
            </a:r>
          </a:p>
        </p:txBody>
      </p:sp>
      <p:sp>
        <p:nvSpPr>
          <p:cNvPr id="16393" name="文本框 16392"/>
          <p:cNvSpPr txBox="1">
            <a:spLocks noChangeArrowheads="1"/>
          </p:cNvSpPr>
          <p:nvPr/>
        </p:nvSpPr>
        <p:spPr bwMode="auto">
          <a:xfrm>
            <a:off x="1344613" y="2997200"/>
            <a:ext cx="2303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latin typeface="黑体" panose="02010609060101010101" pitchFamily="49" charset="-122"/>
                <a:ea typeface="黑体" panose="02010609060101010101" pitchFamily="49" charset="-122"/>
              </a:rPr>
              <a:t>把</a:t>
            </a:r>
            <a:r>
              <a:rPr lang="en-US" altLang="zh-CN" sz="2800" b="1">
                <a:solidFill>
                  <a:prstClr val="black"/>
                </a:solidFill>
                <a:latin typeface="黑体" panose="02010609060101010101" pitchFamily="49" charset="-122"/>
                <a:ea typeface="黑体" panose="02010609060101010101" pitchFamily="49" charset="-122"/>
              </a:rPr>
              <a:t>①</a:t>
            </a:r>
            <a:r>
              <a:rPr lang="zh-CN" altLang="en-US" sz="2800" b="1">
                <a:solidFill>
                  <a:prstClr val="black"/>
                </a:solidFill>
                <a:latin typeface="黑体" panose="02010609060101010101" pitchFamily="49" charset="-122"/>
                <a:ea typeface="黑体" panose="02010609060101010101" pitchFamily="49" charset="-122"/>
              </a:rPr>
              <a:t>代入</a:t>
            </a:r>
            <a:r>
              <a:rPr lang="en-US" altLang="zh-CN" sz="2800" b="1">
                <a:solidFill>
                  <a:prstClr val="black"/>
                </a:solidFill>
                <a:latin typeface="黑体" panose="02010609060101010101" pitchFamily="49" charset="-122"/>
                <a:ea typeface="黑体" panose="02010609060101010101" pitchFamily="49" charset="-122"/>
              </a:rPr>
              <a:t>②</a:t>
            </a:r>
            <a:r>
              <a:rPr lang="en-US" altLang="zh-CN" b="1">
                <a:solidFill>
                  <a:srgbClr val="006600"/>
                </a:solidFill>
                <a:latin typeface="黑体" panose="02010609060101010101" pitchFamily="49" charset="-122"/>
                <a:ea typeface="黑体" panose="02010609060101010101" pitchFamily="49" charset="-122"/>
              </a:rPr>
              <a:t> </a:t>
            </a:r>
          </a:p>
        </p:txBody>
      </p:sp>
      <p:sp>
        <p:nvSpPr>
          <p:cNvPr id="16394" name="文本框 16393"/>
          <p:cNvSpPr txBox="1">
            <a:spLocks noChangeArrowheads="1"/>
          </p:cNvSpPr>
          <p:nvPr/>
        </p:nvSpPr>
        <p:spPr bwMode="auto">
          <a:xfrm>
            <a:off x="827088" y="3665538"/>
            <a:ext cx="3887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a:t>
            </a:r>
            <a:r>
              <a:rPr lang="en-US" altLang="zh-CN" sz="2800" b="1">
                <a:solidFill>
                  <a:srgbClr val="CC0000"/>
                </a:solidFill>
              </a:rPr>
              <a:t>2(y-1)</a:t>
            </a:r>
            <a:r>
              <a:rPr lang="en-US" altLang="zh-CN" sz="2800" b="1">
                <a:solidFill>
                  <a:prstClr val="black"/>
                </a:solidFill>
              </a:rPr>
              <a:t>= 5(y-1) + 4</a:t>
            </a:r>
            <a:r>
              <a:rPr lang="en-US" altLang="zh-CN" sz="2400">
                <a:solidFill>
                  <a:prstClr val="black"/>
                </a:solidFill>
              </a:rPr>
              <a:t> </a:t>
            </a:r>
          </a:p>
        </p:txBody>
      </p:sp>
      <p:sp>
        <p:nvSpPr>
          <p:cNvPr id="16395" name="文本框 16394"/>
          <p:cNvSpPr txBox="1">
            <a:spLocks noChangeArrowheads="1"/>
          </p:cNvSpPr>
          <p:nvPr/>
        </p:nvSpPr>
        <p:spPr bwMode="auto">
          <a:xfrm>
            <a:off x="844550" y="4365625"/>
            <a:ext cx="309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6(y-1) =5(y-1)+4</a:t>
            </a:r>
            <a:r>
              <a:rPr lang="en-US" altLang="zh-CN" sz="2800">
                <a:solidFill>
                  <a:prstClr val="black"/>
                </a:solidFill>
              </a:rPr>
              <a:t> </a:t>
            </a:r>
          </a:p>
        </p:txBody>
      </p:sp>
      <p:sp>
        <p:nvSpPr>
          <p:cNvPr id="16396" name="文本框 16395"/>
          <p:cNvSpPr txBox="1">
            <a:spLocks noChangeArrowheads="1"/>
          </p:cNvSpPr>
          <p:nvPr/>
        </p:nvSpPr>
        <p:spPr bwMode="auto">
          <a:xfrm>
            <a:off x="857250" y="4941888"/>
            <a:ext cx="2881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(y-1) = 4    ③</a:t>
            </a:r>
            <a:r>
              <a:rPr lang="en-US" altLang="zh-CN">
                <a:solidFill>
                  <a:prstClr val="black"/>
                </a:solidFill>
              </a:rPr>
              <a:t> </a:t>
            </a:r>
          </a:p>
        </p:txBody>
      </p:sp>
      <p:sp>
        <p:nvSpPr>
          <p:cNvPr id="16397" name="文本框 16396"/>
          <p:cNvSpPr txBox="1">
            <a:spLocks noChangeArrowheads="1"/>
          </p:cNvSpPr>
          <p:nvPr/>
        </p:nvSpPr>
        <p:spPr bwMode="auto">
          <a:xfrm>
            <a:off x="1106488" y="5589588"/>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 y = 5</a:t>
            </a:r>
            <a:r>
              <a:rPr lang="en-US" altLang="zh-CN">
                <a:solidFill>
                  <a:prstClr val="black"/>
                </a:solidFill>
              </a:rPr>
              <a:t> </a:t>
            </a:r>
          </a:p>
        </p:txBody>
      </p:sp>
      <p:sp>
        <p:nvSpPr>
          <p:cNvPr id="16398" name="文本框 16397"/>
          <p:cNvSpPr txBox="1">
            <a:spLocks noChangeArrowheads="1"/>
          </p:cNvSpPr>
          <p:nvPr/>
        </p:nvSpPr>
        <p:spPr bwMode="auto">
          <a:xfrm>
            <a:off x="5110163" y="3086100"/>
            <a:ext cx="2198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③</a:t>
            </a:r>
            <a:r>
              <a:rPr lang="zh-CN" altLang="en-US" sz="2800" b="1">
                <a:solidFill>
                  <a:prstClr val="black"/>
                </a:solidFill>
              </a:rPr>
              <a:t>代入</a:t>
            </a:r>
            <a:r>
              <a:rPr lang="en-US" altLang="zh-CN" sz="2800" b="1">
                <a:solidFill>
                  <a:prstClr val="black"/>
                </a:solidFill>
              </a:rPr>
              <a:t>①</a:t>
            </a:r>
          </a:p>
        </p:txBody>
      </p:sp>
      <p:sp>
        <p:nvSpPr>
          <p:cNvPr id="16399" name="文本框 16398"/>
          <p:cNvSpPr txBox="1">
            <a:spLocks noChangeArrowheads="1"/>
          </p:cNvSpPr>
          <p:nvPr/>
        </p:nvSpPr>
        <p:spPr bwMode="auto">
          <a:xfrm>
            <a:off x="5160963" y="3640138"/>
            <a:ext cx="2506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x +1 = 2×</a:t>
            </a:r>
            <a:r>
              <a:rPr lang="en-US" altLang="zh-CN" sz="2800" b="1">
                <a:solidFill>
                  <a:srgbClr val="CC0000"/>
                </a:solidFill>
              </a:rPr>
              <a:t>4</a:t>
            </a:r>
            <a:endParaRPr lang="en-US" altLang="zh-CN" b="1">
              <a:solidFill>
                <a:srgbClr val="CC0000"/>
              </a:solidFill>
            </a:endParaRPr>
          </a:p>
        </p:txBody>
      </p:sp>
      <p:sp>
        <p:nvSpPr>
          <p:cNvPr id="16400" name="文本框 16399"/>
          <p:cNvSpPr txBox="1">
            <a:spLocks noChangeArrowheads="1"/>
          </p:cNvSpPr>
          <p:nvPr/>
        </p:nvSpPr>
        <p:spPr bwMode="auto">
          <a:xfrm>
            <a:off x="5135563" y="4632325"/>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 x = 7</a:t>
            </a:r>
            <a:r>
              <a:rPr lang="en-US" altLang="zh-CN">
                <a:solidFill>
                  <a:prstClr val="black"/>
                </a:solidFill>
              </a:rPr>
              <a:t> </a:t>
            </a:r>
          </a:p>
        </p:txBody>
      </p:sp>
      <p:sp>
        <p:nvSpPr>
          <p:cNvPr id="16401" name="文本框 16400"/>
          <p:cNvSpPr txBox="1">
            <a:spLocks noChangeArrowheads="1"/>
          </p:cNvSpPr>
          <p:nvPr/>
        </p:nvSpPr>
        <p:spPr bwMode="auto">
          <a:xfrm>
            <a:off x="382588" y="2243138"/>
            <a:ext cx="2592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0000FF"/>
                </a:solidFill>
                <a:ea typeface="华文行楷" pitchFamily="2" charset="-122"/>
              </a:rPr>
              <a:t>〖分析〗</a:t>
            </a:r>
            <a:endParaRPr lang="zh-CN" altLang="en-US" sz="4000" b="1">
              <a:solidFill>
                <a:srgbClr val="0000FF"/>
              </a:solidFill>
              <a:latin typeface="华文中宋" pitchFamily="2" charset="-122"/>
              <a:ea typeface="华文行楷" pitchFamily="2" charset="-122"/>
            </a:endParaRPr>
          </a:p>
        </p:txBody>
      </p:sp>
      <p:sp>
        <p:nvSpPr>
          <p:cNvPr id="16402" name="文本框 16401"/>
          <p:cNvSpPr txBox="1">
            <a:spLocks noChangeArrowheads="1"/>
          </p:cNvSpPr>
          <p:nvPr/>
        </p:nvSpPr>
        <p:spPr bwMode="auto">
          <a:xfrm>
            <a:off x="5940425" y="4076700"/>
            <a:ext cx="1079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=8</a:t>
            </a:r>
            <a:r>
              <a:rPr lang="en-US" altLang="zh-CN">
                <a:solidFill>
                  <a:prstClr val="black"/>
                </a:solidFill>
              </a:rPr>
              <a:t> </a:t>
            </a:r>
          </a:p>
        </p:txBody>
      </p:sp>
      <p:grpSp>
        <p:nvGrpSpPr>
          <p:cNvPr id="16403" name="组合 16402"/>
          <p:cNvGrpSpPr/>
          <p:nvPr/>
        </p:nvGrpSpPr>
        <p:grpSpPr bwMode="auto">
          <a:xfrm>
            <a:off x="4745038" y="5127625"/>
            <a:ext cx="4105275" cy="946150"/>
            <a:chOff x="2989" y="3230"/>
            <a:chExt cx="2586" cy="596"/>
          </a:xfrm>
        </p:grpSpPr>
        <p:sp>
          <p:nvSpPr>
            <p:cNvPr id="15379" name="文本框 16403"/>
            <p:cNvSpPr txBox="1">
              <a:spLocks noChangeArrowheads="1"/>
            </p:cNvSpPr>
            <p:nvPr/>
          </p:nvSpPr>
          <p:spPr bwMode="auto">
            <a:xfrm>
              <a:off x="2989" y="3353"/>
              <a:ext cx="19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a:t>
              </a:r>
              <a:r>
                <a:rPr lang="zh-CN" altLang="en-US" sz="2800">
                  <a:solidFill>
                    <a:prstClr val="black"/>
                  </a:solidFill>
                </a:rPr>
                <a:t>原方程组的解为</a:t>
              </a:r>
            </a:p>
          </p:txBody>
        </p:sp>
        <p:sp>
          <p:nvSpPr>
            <p:cNvPr id="15380" name="文本框 16404"/>
            <p:cNvSpPr txBox="1">
              <a:spLocks noChangeArrowheads="1"/>
            </p:cNvSpPr>
            <p:nvPr/>
          </p:nvSpPr>
          <p:spPr bwMode="auto">
            <a:xfrm>
              <a:off x="4940" y="3230"/>
              <a:ext cx="63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x=7</a:t>
              </a:r>
            </a:p>
            <a:p>
              <a:r>
                <a:rPr lang="en-US" altLang="zh-CN" sz="2800" b="1">
                  <a:solidFill>
                    <a:prstClr val="black"/>
                  </a:solidFill>
                </a:rPr>
                <a:t>y=5</a:t>
              </a:r>
            </a:p>
          </p:txBody>
        </p:sp>
        <p:sp>
          <p:nvSpPr>
            <p:cNvPr id="15381" name="左大括号 16405"/>
            <p:cNvSpPr/>
            <p:nvPr/>
          </p:nvSpPr>
          <p:spPr bwMode="auto">
            <a:xfrm>
              <a:off x="4865" y="3347"/>
              <a:ext cx="112" cy="408"/>
            </a:xfrm>
            <a:prstGeom prst="leftBrace">
              <a:avLst>
                <a:gd name="adj1" fmla="val 30340"/>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16407" name="圆角矩形标注 16406"/>
          <p:cNvSpPr>
            <a:spLocks noChangeArrowheads="1"/>
          </p:cNvSpPr>
          <p:nvPr/>
        </p:nvSpPr>
        <p:spPr bwMode="auto">
          <a:xfrm>
            <a:off x="1476375" y="1268413"/>
            <a:ext cx="647700" cy="360362"/>
          </a:xfrm>
          <a:prstGeom prst="wedgeRoundRectCallout">
            <a:avLst>
              <a:gd name="adj1" fmla="val 36028"/>
              <a:gd name="adj2" fmla="val 114319"/>
              <a:gd name="adj3" fmla="val 16667"/>
            </a:avLst>
          </a:prstGeom>
          <a:solidFill>
            <a:srgbClr val="993300">
              <a:alpha val="39999"/>
            </a:srgbClr>
          </a:solidFill>
          <a:ln w="9525">
            <a:solidFill>
              <a:srgbClr val="FFFF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16408" name="圆角矩形 16407"/>
          <p:cNvSpPr>
            <a:spLocks noChangeArrowheads="1"/>
          </p:cNvSpPr>
          <p:nvPr/>
        </p:nvSpPr>
        <p:spPr bwMode="auto">
          <a:xfrm>
            <a:off x="1738313" y="1831975"/>
            <a:ext cx="719137" cy="431800"/>
          </a:xfrm>
          <a:prstGeom prst="roundRect">
            <a:avLst>
              <a:gd name="adj" fmla="val 16667"/>
            </a:avLst>
          </a:prstGeom>
          <a:solidFill>
            <a:srgbClr val="FFFF00">
              <a:alpha val="37000"/>
            </a:srgbClr>
          </a:solidFill>
          <a:ln w="9525">
            <a:solidFill>
              <a:srgbClr val="FF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6409" name="圆角矩形标注 16408"/>
          <p:cNvSpPr>
            <a:spLocks noChangeArrowheads="1"/>
          </p:cNvSpPr>
          <p:nvPr/>
        </p:nvSpPr>
        <p:spPr bwMode="auto">
          <a:xfrm>
            <a:off x="900113" y="4941888"/>
            <a:ext cx="863600" cy="574675"/>
          </a:xfrm>
          <a:prstGeom prst="wedgeRoundRectCallout">
            <a:avLst>
              <a:gd name="adj1" fmla="val 157352"/>
              <a:gd name="adj2" fmla="val -609116"/>
              <a:gd name="adj3" fmla="val 16667"/>
            </a:avLst>
          </a:prstGeom>
          <a:solidFill>
            <a:srgbClr val="FF0000">
              <a:alpha val="47000"/>
            </a:srgbClr>
          </a:solidFill>
          <a:ln w="19050">
            <a:solidFill>
              <a:srgbClr val="0000FF"/>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16410" name="圆角矩形 16409"/>
          <p:cNvSpPr>
            <a:spLocks noChangeArrowheads="1"/>
          </p:cNvSpPr>
          <p:nvPr/>
        </p:nvSpPr>
        <p:spPr bwMode="auto">
          <a:xfrm>
            <a:off x="2411413" y="1268413"/>
            <a:ext cx="647700" cy="431800"/>
          </a:xfrm>
          <a:prstGeom prst="roundRect">
            <a:avLst>
              <a:gd name="adj" fmla="val 16667"/>
            </a:avLst>
          </a:prstGeom>
          <a:solidFill>
            <a:srgbClr val="FFFF00">
              <a:alpha val="32001"/>
            </a:srgbClr>
          </a:solidFill>
          <a:ln w="22225">
            <a:solidFill>
              <a:srgbClr val="0000FF"/>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6411" name="文本框 16410"/>
          <p:cNvSpPr txBox="1">
            <a:spLocks noChangeArrowheads="1"/>
          </p:cNvSpPr>
          <p:nvPr/>
        </p:nvSpPr>
        <p:spPr bwMode="auto">
          <a:xfrm>
            <a:off x="3276600" y="2997200"/>
            <a:ext cx="720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latin typeface="黑体" panose="02010609060101010101" pitchFamily="49" charset="-122"/>
                <a:ea typeface="黑体" panose="02010609060101010101" pitchFamily="49" charset="-122"/>
              </a:rPr>
              <a:t>得</a:t>
            </a:r>
            <a:r>
              <a:rPr lang="zh-CN" altLang="en-US" b="1">
                <a:solidFill>
                  <a:srgbClr val="006600"/>
                </a:solidFill>
                <a:latin typeface="黑体" panose="02010609060101010101" pitchFamily="49" charset="-122"/>
                <a:ea typeface="黑体" panose="02010609060101010101" pitchFamily="49" charset="-122"/>
              </a:rPr>
              <a:t> </a:t>
            </a:r>
          </a:p>
        </p:txBody>
      </p:sp>
      <p:sp>
        <p:nvSpPr>
          <p:cNvPr id="16412" name="文本框 16411"/>
          <p:cNvSpPr txBox="1">
            <a:spLocks noChangeArrowheads="1"/>
          </p:cNvSpPr>
          <p:nvPr/>
        </p:nvSpPr>
        <p:spPr bwMode="auto">
          <a:xfrm>
            <a:off x="7088188" y="3094038"/>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p>
        </p:txBody>
      </p:sp>
    </p:spTree>
    <p:extLst>
      <p:ext uri="{BB962C8B-B14F-4D97-AF65-F5344CB8AC3E}">
        <p14:creationId xmlns:p14="http://schemas.microsoft.com/office/powerpoint/2010/main" val="47049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iterate type="lt">
                                    <p:tmPct val="63000"/>
                                  </p:iterate>
                                  <p:childTnLst>
                                    <p:set>
                                      <p:cBhvr>
                                        <p:cTn id="6" dur="1" fill="hold">
                                          <p:stCondLst>
                                            <p:cond delay="0"/>
                                          </p:stCondLst>
                                        </p:cTn>
                                        <p:tgtEl>
                                          <p:spTgt spid="16401"/>
                                        </p:tgtEl>
                                        <p:attrNameLst>
                                          <p:attrName>style.visibility</p:attrName>
                                        </p:attrNameLst>
                                      </p:cBhvr>
                                      <p:to>
                                        <p:strVal val="visible"/>
                                      </p:to>
                                    </p:set>
                                    <p:anim calcmode="lin" valueType="num">
                                      <p:cBhvr additive="base">
                                        <p:cTn id="7" dur="500" fill="hold"/>
                                        <p:tgtEl>
                                          <p:spTgt spid="16401"/>
                                        </p:tgtEl>
                                        <p:attrNameLst>
                                          <p:attrName>ppt_x</p:attrName>
                                        </p:attrNameLst>
                                      </p:cBhvr>
                                      <p:tavLst>
                                        <p:tav tm="0">
                                          <p:val>
                                            <p:strVal val="0-#ppt_w/2"/>
                                          </p:val>
                                        </p:tav>
                                        <p:tav tm="100000">
                                          <p:val>
                                            <p:strVal val="#ppt_x"/>
                                          </p:val>
                                        </p:tav>
                                      </p:tavLst>
                                    </p:anim>
                                    <p:anim calcmode="lin" valueType="num">
                                      <p:cBhvr additive="base">
                                        <p:cTn id="8" dur="500" fill="hold"/>
                                        <p:tgtEl>
                                          <p:spTgt spid="1640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iterate type="lt">
                                    <p:tmPct val="50000"/>
                                  </p:iterate>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500" fill="hold"/>
                                        <p:tgtEl>
                                          <p:spTgt spid="16391"/>
                                        </p:tgtEl>
                                        <p:attrNameLst>
                                          <p:attrName>ppt_x</p:attrName>
                                        </p:attrNameLst>
                                      </p:cBhvr>
                                      <p:tavLst>
                                        <p:tav tm="0">
                                          <p:val>
                                            <p:strVal val="1+#ppt_w/2"/>
                                          </p:val>
                                        </p:tav>
                                        <p:tav tm="100000">
                                          <p:val>
                                            <p:strVal val="#ppt_x"/>
                                          </p:val>
                                        </p:tav>
                                      </p:tavLst>
                                    </p:anim>
                                    <p:anim calcmode="lin" valueType="num">
                                      <p:cBhvr additive="base">
                                        <p:cTn id="14" dur="500" fill="hold"/>
                                        <p:tgtEl>
                                          <p:spTgt spid="1639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iterate type="lt">
                                    <p:tmPct val="72000"/>
                                  </p:iterate>
                                  <p:childTnLst>
                                    <p:set>
                                      <p:cBhvr>
                                        <p:cTn id="18" dur="1" fill="hold">
                                          <p:stCondLst>
                                            <p:cond delay="0"/>
                                          </p:stCondLst>
                                        </p:cTn>
                                        <p:tgtEl>
                                          <p:spTgt spid="16392"/>
                                        </p:tgtEl>
                                        <p:attrNameLst>
                                          <p:attrName>style.visibility</p:attrName>
                                        </p:attrNameLst>
                                      </p:cBhvr>
                                      <p:to>
                                        <p:strVal val="visible"/>
                                      </p:to>
                                    </p:set>
                                    <p:anim calcmode="lin" valueType="num">
                                      <p:cBhvr additive="base">
                                        <p:cTn id="19" dur="500" fill="hold"/>
                                        <p:tgtEl>
                                          <p:spTgt spid="16392"/>
                                        </p:tgtEl>
                                        <p:attrNameLst>
                                          <p:attrName>ppt_x</p:attrName>
                                        </p:attrNameLst>
                                      </p:cBhvr>
                                      <p:tavLst>
                                        <p:tav tm="0">
                                          <p:val>
                                            <p:strVal val="0-#ppt_w/2"/>
                                          </p:val>
                                        </p:tav>
                                        <p:tav tm="100000">
                                          <p:val>
                                            <p:strVal val="#ppt_x"/>
                                          </p:val>
                                        </p:tav>
                                      </p:tavLst>
                                    </p:anim>
                                    <p:anim calcmode="lin" valueType="num">
                                      <p:cBhvr additive="base">
                                        <p:cTn id="20" dur="500" fill="hold"/>
                                        <p:tgtEl>
                                          <p:spTgt spid="1639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4" name="voltage.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iterate type="lt">
                                    <p:tmPct val="77000"/>
                                  </p:iterate>
                                  <p:childTnLst>
                                    <p:set>
                                      <p:cBhvr>
                                        <p:cTn id="24" dur="1" fill="hold">
                                          <p:stCondLst>
                                            <p:cond delay="0"/>
                                          </p:stCondLst>
                                        </p:cTn>
                                        <p:tgtEl>
                                          <p:spTgt spid="16387"/>
                                        </p:tgtEl>
                                        <p:attrNameLst>
                                          <p:attrName>style.visibility</p:attrName>
                                        </p:attrNameLst>
                                      </p:cBhvr>
                                      <p:to>
                                        <p:strVal val="visible"/>
                                      </p:to>
                                    </p:set>
                                    <p:animEffect transition="in" filter="wipe(up)">
                                      <p:cBhvr>
                                        <p:cTn id="25" dur="2000"/>
                                        <p:tgtEl>
                                          <p:spTgt spid="16387"/>
                                        </p:tgtEl>
                                      </p:cBhvr>
                                    </p:animEffect>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childTnLst>
                    </p:cTn>
                  </p:par>
                  <p:par>
                    <p:cTn id="26" fill="hold">
                      <p:stCondLst>
                        <p:cond delay="indefinite"/>
                      </p:stCondLst>
                      <p:childTnLst>
                        <p:par>
                          <p:cTn id="27" fill="hold">
                            <p:stCondLst>
                              <p:cond delay="0"/>
                            </p:stCondLst>
                            <p:childTnLst>
                              <p:par>
                                <p:cTn id="28" presetID="51" presetClass="entr" presetSubtype="0" fill="hold" grpId="0" nodeType="clickEffect">
                                  <p:stCondLst>
                                    <p:cond delay="0"/>
                                  </p:stCondLst>
                                  <p:childTnLst>
                                    <p:set>
                                      <p:cBhvr>
                                        <p:cTn id="29" dur="1" fill="hold">
                                          <p:stCondLst>
                                            <p:cond delay="0"/>
                                          </p:stCondLst>
                                        </p:cTn>
                                        <p:tgtEl>
                                          <p:spTgt spid="16393"/>
                                        </p:tgtEl>
                                        <p:attrNameLst>
                                          <p:attrName>style.visibility</p:attrName>
                                        </p:attrNameLst>
                                      </p:cBhvr>
                                      <p:to>
                                        <p:strVal val="visible"/>
                                      </p:to>
                                    </p:set>
                                    <p:animEffect transition="in" filter="fade">
                                      <p:cBhvr>
                                        <p:cTn id="30" dur="770" decel="100000"/>
                                        <p:tgtEl>
                                          <p:spTgt spid="16393"/>
                                        </p:tgtEl>
                                      </p:cBhvr>
                                    </p:animEffect>
                                    <p:animScale>
                                      <p:cBhvr>
                                        <p:cTn id="31" dur="770" decel="100000"/>
                                        <p:tgtEl>
                                          <p:spTgt spid="16393"/>
                                        </p:tgtEl>
                                      </p:cBhvr>
                                      <p:from x="10000" y="10000"/>
                                      <p:to x="200000" y="450000"/>
                                    </p:animScale>
                                    <p:animScale>
                                      <p:cBhvr>
                                        <p:cTn id="32" dur="1230" accel="100000" fill="hold">
                                          <p:stCondLst>
                                            <p:cond delay="770"/>
                                          </p:stCondLst>
                                        </p:cTn>
                                        <p:tgtEl>
                                          <p:spTgt spid="16393"/>
                                        </p:tgtEl>
                                      </p:cBhvr>
                                      <p:from x="200000" y="450000"/>
                                      <p:to x="100000" y="100000"/>
                                    </p:animScale>
                                    <p:set>
                                      <p:cBhvr>
                                        <p:cTn id="33" dur="770" fill="hold"/>
                                        <p:tgtEl>
                                          <p:spTgt spid="16393"/>
                                        </p:tgtEl>
                                        <p:attrNameLst>
                                          <p:attrName>ppt_x</p:attrName>
                                        </p:attrNameLst>
                                      </p:cBhvr>
                                      <p:to>
                                        <p:strVal val="(0.5)"/>
                                      </p:to>
                                    </p:set>
                                    <p:anim from="(0.5)" to="(#ppt_x)" calcmode="lin" valueType="num">
                                      <p:cBhvr>
                                        <p:cTn id="34" dur="1230" accel="100000" fill="hold">
                                          <p:stCondLst>
                                            <p:cond delay="770"/>
                                          </p:stCondLst>
                                        </p:cTn>
                                        <p:tgtEl>
                                          <p:spTgt spid="16393"/>
                                        </p:tgtEl>
                                        <p:attrNameLst>
                                          <p:attrName>ppt_x</p:attrName>
                                        </p:attrNameLst>
                                      </p:cBhvr>
                                    </p:anim>
                                    <p:set>
                                      <p:cBhvr>
                                        <p:cTn id="35" dur="770" fill="hold"/>
                                        <p:tgtEl>
                                          <p:spTgt spid="16393"/>
                                        </p:tgtEl>
                                        <p:attrNameLst>
                                          <p:attrName>ppt_y</p:attrName>
                                        </p:attrNameLst>
                                      </p:cBhvr>
                                      <p:to>
                                        <p:strVal val="(#ppt_y+0.4)"/>
                                      </p:to>
                                    </p:set>
                                    <p:anim from="(#ppt_y+0.4)" to="(#ppt_y)" calcmode="lin" valueType="num">
                                      <p:cBhvr>
                                        <p:cTn id="36" dur="1230" accel="100000" fill="hold">
                                          <p:stCondLst>
                                            <p:cond delay="770"/>
                                          </p:stCondLst>
                                        </p:cTn>
                                        <p:tgtEl>
                                          <p:spTgt spid="16393"/>
                                        </p:tgtEl>
                                        <p:attrNameLst>
                                          <p:attrName>ppt_y</p:attrName>
                                        </p:attrNameLst>
                                      </p:cBhvr>
                                    </p:anim>
                                  </p:childTnLst>
                                  <p:subTnLst>
                                    <p:audio>
                                      <p:cMediaNode>
                                        <p:cTn display="0" masterRel="sameClick">
                                          <p:stCondLst>
                                            <p:cond evt="begin" delay="0">
                                              <p:tn val="28"/>
                                            </p:cond>
                                          </p:stCondLst>
                                          <p:endCondLst>
                                            <p:cond evt="onStopAudio" delay="0">
                                              <p:tgtEl>
                                                <p:sldTgt/>
                                              </p:tgtEl>
                                            </p:cond>
                                          </p:endCondLst>
                                        </p:cTn>
                                        <p:tgtEl>
                                          <p:sndTgt r:embed="rId5" name="chimes.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407"/>
                                        </p:tgtEl>
                                        <p:attrNameLst>
                                          <p:attrName>style.visibility</p:attrName>
                                        </p:attrNameLst>
                                      </p:cBhvr>
                                      <p:to>
                                        <p:strVal val="visible"/>
                                      </p:to>
                                    </p:set>
                                    <p:animEffect transition="in" filter="wipe(up)">
                                      <p:cBhvr>
                                        <p:cTn id="41" dur="2000"/>
                                        <p:tgtEl>
                                          <p:spTgt spid="16407"/>
                                        </p:tgtEl>
                                      </p:cBhvr>
                                    </p:animEffect>
                                  </p:childTnLst>
                                  <p:subTnLst>
                                    <p:set>
                                      <p:cBhvr override="childStyle">
                                        <p:cTn dur="1" fill="hold" display="0" masterRel="nextClick" afterEffect="1"/>
                                        <p:tgtEl>
                                          <p:spTgt spid="16407"/>
                                        </p:tgtEl>
                                        <p:attrNameLst>
                                          <p:attrName>style.visibility</p:attrName>
                                        </p:attrNameLst>
                                      </p:cBhvr>
                                      <p:to>
                                        <p:strVal val="hidden"/>
                                      </p:to>
                                    </p:set>
                                    <p:audio>
                                      <p:cMediaNode>
                                        <p:cTn display="0" masterRel="sameClick">
                                          <p:stCondLst>
                                            <p:cond evt="begin" delay="0">
                                              <p:tn val="39"/>
                                            </p:cond>
                                          </p:stCondLst>
                                          <p:endCondLst>
                                            <p:cond evt="onStopAudio" delay="0">
                                              <p:tgtEl>
                                                <p:sldTgt/>
                                              </p:tgtEl>
                                            </p:cond>
                                          </p:endCondLst>
                                        </p:cTn>
                                        <p:tgtEl>
                                          <p:sndTgt r:embed="rId5" name="chimes.wav"/>
                                        </p:tgtEl>
                                      </p:cMediaNode>
                                    </p:audio>
                                  </p:subTnLst>
                                </p:cTn>
                              </p:par>
                            </p:childTnLst>
                          </p:cTn>
                        </p:par>
                        <p:par>
                          <p:cTn id="42" fill="hold">
                            <p:stCondLst>
                              <p:cond delay="2000"/>
                            </p:stCondLst>
                            <p:childTnLst>
                              <p:par>
                                <p:cTn id="43" presetID="22" presetClass="entr" presetSubtype="1" fill="hold" nodeType="afterEffect">
                                  <p:stCondLst>
                                    <p:cond delay="0"/>
                                  </p:stCondLst>
                                  <p:childTnLst>
                                    <p:set>
                                      <p:cBhvr>
                                        <p:cTn id="44" dur="1" fill="hold">
                                          <p:stCondLst>
                                            <p:cond delay="0"/>
                                          </p:stCondLst>
                                        </p:cTn>
                                        <p:tgtEl>
                                          <p:spTgt spid="16408"/>
                                        </p:tgtEl>
                                        <p:attrNameLst>
                                          <p:attrName>style.visibility</p:attrName>
                                        </p:attrNameLst>
                                      </p:cBhvr>
                                      <p:to>
                                        <p:strVal val="visible"/>
                                      </p:to>
                                    </p:set>
                                    <p:animEffect transition="in" filter="wipe(up)">
                                      <p:cBhvr>
                                        <p:cTn id="45" dur="1000"/>
                                        <p:tgtEl>
                                          <p:spTgt spid="16408"/>
                                        </p:tgtEl>
                                      </p:cBhvr>
                                    </p:animEffect>
                                  </p:childTnLst>
                                  <p:subTnLst>
                                    <p:set>
                                      <p:cBhvr override="childStyle">
                                        <p:cTn dur="1" fill="hold" display="0" masterRel="nextClick" afterEffect="1"/>
                                        <p:tgtEl>
                                          <p:spTgt spid="16408"/>
                                        </p:tgtEl>
                                        <p:attrNameLst>
                                          <p:attrName>style.visibility</p:attrName>
                                        </p:attrNameLst>
                                      </p:cBhvr>
                                      <p:to>
                                        <p:strVal val="hidden"/>
                                      </p:to>
                                    </p:set>
                                    <p:audio>
                                      <p:cMediaNode>
                                        <p:cTn display="0" masterRel="sameClick">
                                          <p:stCondLst>
                                            <p:cond evt="begin" delay="0">
                                              <p:tn val="43"/>
                                            </p:cond>
                                          </p:stCondLst>
                                          <p:endCondLst>
                                            <p:cond evt="onStopAudio" delay="0">
                                              <p:tgtEl>
                                                <p:sldTgt/>
                                              </p:tgtEl>
                                            </p:cond>
                                          </p:endCondLst>
                                        </p:cTn>
                                        <p:tgtEl>
                                          <p:sndTgt r:embed="rId6" name="wind.wav"/>
                                        </p:tgtEl>
                                      </p:cMediaNode>
                                    </p:audio>
                                  </p:subTnLst>
                                </p:cTn>
                              </p:par>
                            </p:childTnLst>
                          </p:cTn>
                        </p:par>
                      </p:childTnLst>
                    </p:cTn>
                  </p:par>
                  <p:par>
                    <p:cTn id="46" fill="hold">
                      <p:stCondLst>
                        <p:cond delay="indefinite"/>
                      </p:stCondLst>
                      <p:childTnLst>
                        <p:par>
                          <p:cTn id="47" fill="hold">
                            <p:stCondLst>
                              <p:cond delay="0"/>
                            </p:stCondLst>
                            <p:childTnLst>
                              <p:par>
                                <p:cTn id="48" presetID="2" presetClass="entr" presetSubtype="3" fill="hold" grpId="0" nodeType="clickEffect">
                                  <p:stCondLst>
                                    <p:cond delay="0"/>
                                  </p:stCondLst>
                                  <p:childTnLst>
                                    <p:set>
                                      <p:cBhvr>
                                        <p:cTn id="49" dur="1" fill="hold">
                                          <p:stCondLst>
                                            <p:cond delay="0"/>
                                          </p:stCondLst>
                                        </p:cTn>
                                        <p:tgtEl>
                                          <p:spTgt spid="16411"/>
                                        </p:tgtEl>
                                        <p:attrNameLst>
                                          <p:attrName>style.visibility</p:attrName>
                                        </p:attrNameLst>
                                      </p:cBhvr>
                                      <p:to>
                                        <p:strVal val="visible"/>
                                      </p:to>
                                    </p:set>
                                    <p:anim calcmode="lin" valueType="num">
                                      <p:cBhvr additive="base">
                                        <p:cTn id="50" dur="1000" fill="hold"/>
                                        <p:tgtEl>
                                          <p:spTgt spid="16411"/>
                                        </p:tgtEl>
                                        <p:attrNameLst>
                                          <p:attrName>ppt_x</p:attrName>
                                        </p:attrNameLst>
                                      </p:cBhvr>
                                      <p:tavLst>
                                        <p:tav tm="0">
                                          <p:val>
                                            <p:strVal val="1+#ppt_w/2"/>
                                          </p:val>
                                        </p:tav>
                                        <p:tav tm="100000">
                                          <p:val>
                                            <p:strVal val="#ppt_x"/>
                                          </p:val>
                                        </p:tav>
                                      </p:tavLst>
                                    </p:anim>
                                    <p:anim calcmode="lin" valueType="num">
                                      <p:cBhvr additive="base">
                                        <p:cTn id="51" dur="1000" fill="hold"/>
                                        <p:tgtEl>
                                          <p:spTgt spid="1641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2" name="laser.wav"/>
                                        </p:tgtEl>
                                      </p:cMediaNode>
                                    </p:audio>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wd">
                                    <p:tmPct val="85000"/>
                                  </p:iterate>
                                  <p:childTnLst>
                                    <p:set>
                                      <p:cBhvr>
                                        <p:cTn id="55" dur="1" fill="hold">
                                          <p:stCondLst>
                                            <p:cond delay="0"/>
                                          </p:stCondLst>
                                        </p:cTn>
                                        <p:tgtEl>
                                          <p:spTgt spid="16394"/>
                                        </p:tgtEl>
                                        <p:attrNameLst>
                                          <p:attrName>style.visibility</p:attrName>
                                        </p:attrNameLst>
                                      </p:cBhvr>
                                      <p:to>
                                        <p:strVal val="visible"/>
                                      </p:to>
                                    </p:set>
                                    <p:animEffect transition="in" filter="wipe(left)">
                                      <p:cBhvr>
                                        <p:cTn id="56" dur="1000"/>
                                        <p:tgtEl>
                                          <p:spTgt spid="16394"/>
                                        </p:tgtEl>
                                      </p:cBhvr>
                                    </p:animEffect>
                                  </p:childTnLst>
                                  <p:subTnLst>
                                    <p:audio>
                                      <p:cMediaNode>
                                        <p:cTn display="0" masterRel="sameClick">
                                          <p:stCondLst>
                                            <p:cond evt="begin" delay="0">
                                              <p:tn val="54"/>
                                            </p:cond>
                                          </p:stCondLst>
                                          <p:endCondLst>
                                            <p:cond evt="onStopAudio" delay="0">
                                              <p:tgtEl>
                                                <p:sldTgt/>
                                              </p:tgtEl>
                                            </p:cond>
                                          </p:endCondLst>
                                        </p:cTn>
                                        <p:tgtEl>
                                          <p:sndTgt r:embed="rId4" name="voltage.wav"/>
                                        </p:tgtEl>
                                      </p:cMediaNode>
                                    </p:audio>
                                  </p:sub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395"/>
                                        </p:tgtEl>
                                        <p:attrNameLst>
                                          <p:attrName>style.visibility</p:attrName>
                                        </p:attrNameLst>
                                      </p:cBhvr>
                                      <p:to>
                                        <p:strVal val="visible"/>
                                      </p:to>
                                    </p:set>
                                    <p:animEffect transition="in" filter="wipe(left)">
                                      <p:cBhvr>
                                        <p:cTn id="61" dur="1000"/>
                                        <p:tgtEl>
                                          <p:spTgt spid="16395"/>
                                        </p:tgtEl>
                                      </p:cBhvr>
                                    </p:animEffect>
                                  </p:childTnLst>
                                  <p:subTnLst>
                                    <p:audio>
                                      <p:cMediaNode>
                                        <p:cTn display="0" masterRel="sameClick">
                                          <p:stCondLst>
                                            <p:cond evt="begin" delay="0">
                                              <p:tn val="59"/>
                                            </p:cond>
                                          </p:stCondLst>
                                          <p:endCondLst>
                                            <p:cond evt="onStopAudio" delay="0">
                                              <p:tgtEl>
                                                <p:sldTgt/>
                                              </p:tgtEl>
                                            </p:cond>
                                          </p:endCondLst>
                                        </p:cTn>
                                        <p:tgtEl>
                                          <p:sndTgt r:embed="rId7" name="cashreg.wav"/>
                                        </p:tgtEl>
                                      </p:cMediaNode>
                                    </p:audio>
                                  </p:subTnLst>
                                </p:cTn>
                              </p:par>
                            </p:childTnLst>
                          </p:cTn>
                        </p:par>
                      </p:childTnLst>
                    </p:cTn>
                  </p:par>
                  <p:par>
                    <p:cTn id="62" fill="hold">
                      <p:stCondLst>
                        <p:cond delay="indefinite"/>
                      </p:stCondLst>
                      <p:childTnLst>
                        <p:par>
                          <p:cTn id="63" fill="hold">
                            <p:stCondLst>
                              <p:cond delay="0"/>
                            </p:stCondLst>
                            <p:childTnLst>
                              <p:par>
                                <p:cTn id="64" presetID="2" presetClass="entr" presetSubtype="9" fill="hold" grpId="0" nodeType="clickEffect">
                                  <p:stCondLst>
                                    <p:cond delay="0"/>
                                  </p:stCondLst>
                                  <p:childTnLst>
                                    <p:set>
                                      <p:cBhvr>
                                        <p:cTn id="65" dur="1" fill="hold">
                                          <p:stCondLst>
                                            <p:cond delay="0"/>
                                          </p:stCondLst>
                                        </p:cTn>
                                        <p:tgtEl>
                                          <p:spTgt spid="16396"/>
                                        </p:tgtEl>
                                        <p:attrNameLst>
                                          <p:attrName>style.visibility</p:attrName>
                                        </p:attrNameLst>
                                      </p:cBhvr>
                                      <p:to>
                                        <p:strVal val="visible"/>
                                      </p:to>
                                    </p:set>
                                    <p:anim calcmode="lin" valueType="num">
                                      <p:cBhvr additive="base">
                                        <p:cTn id="66" dur="1000" fill="hold"/>
                                        <p:tgtEl>
                                          <p:spTgt spid="16396"/>
                                        </p:tgtEl>
                                        <p:attrNameLst>
                                          <p:attrName>ppt_x</p:attrName>
                                        </p:attrNameLst>
                                      </p:cBhvr>
                                      <p:tavLst>
                                        <p:tav tm="0">
                                          <p:val>
                                            <p:strVal val="0-#ppt_w/2"/>
                                          </p:val>
                                        </p:tav>
                                        <p:tav tm="100000">
                                          <p:val>
                                            <p:strVal val="#ppt_x"/>
                                          </p:val>
                                        </p:tav>
                                      </p:tavLst>
                                    </p:anim>
                                    <p:anim calcmode="lin" valueType="num">
                                      <p:cBhvr additive="base">
                                        <p:cTn id="67" dur="1000" fill="hold"/>
                                        <p:tgtEl>
                                          <p:spTgt spid="1639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64"/>
                                            </p:cond>
                                          </p:stCondLst>
                                          <p:endCondLst>
                                            <p:cond evt="onStopAudio" delay="0">
                                              <p:tgtEl>
                                                <p:sldTgt/>
                                              </p:tgtEl>
                                            </p:cond>
                                          </p:endCondLst>
                                        </p:cTn>
                                        <p:tgtEl>
                                          <p:sndTgt r:embed="rId5" name="chimes.wav"/>
                                        </p:tgtEl>
                                      </p:cMediaNode>
                                    </p:audio>
                                  </p:subTnLst>
                                </p:cTn>
                              </p:par>
                            </p:childTnLst>
                          </p:cTn>
                        </p:par>
                      </p:childTnLst>
                    </p:cTn>
                  </p:par>
                  <p:par>
                    <p:cTn id="68" fill="hold">
                      <p:stCondLst>
                        <p:cond delay="indefinite"/>
                      </p:stCondLst>
                      <p:childTnLst>
                        <p:par>
                          <p:cTn id="69" fill="hold">
                            <p:stCondLst>
                              <p:cond delay="0"/>
                            </p:stCondLst>
                            <p:childTnLst>
                              <p:par>
                                <p:cTn id="70" presetID="2" presetClass="entr" presetSubtype="9" fill="hold" grpId="0" nodeType="clickEffect">
                                  <p:stCondLst>
                                    <p:cond delay="0"/>
                                  </p:stCondLst>
                                  <p:iterate type="lt">
                                    <p:tmPct val="57000"/>
                                  </p:iterate>
                                  <p:childTnLst>
                                    <p:set>
                                      <p:cBhvr>
                                        <p:cTn id="71" dur="1" fill="hold">
                                          <p:stCondLst>
                                            <p:cond delay="0"/>
                                          </p:stCondLst>
                                        </p:cTn>
                                        <p:tgtEl>
                                          <p:spTgt spid="16397"/>
                                        </p:tgtEl>
                                        <p:attrNameLst>
                                          <p:attrName>style.visibility</p:attrName>
                                        </p:attrNameLst>
                                      </p:cBhvr>
                                      <p:to>
                                        <p:strVal val="visible"/>
                                      </p:to>
                                    </p:set>
                                    <p:anim calcmode="lin" valueType="num">
                                      <p:cBhvr additive="base">
                                        <p:cTn id="72" dur="1000" fill="hold"/>
                                        <p:tgtEl>
                                          <p:spTgt spid="16397"/>
                                        </p:tgtEl>
                                        <p:attrNameLst>
                                          <p:attrName>ppt_x</p:attrName>
                                        </p:attrNameLst>
                                      </p:cBhvr>
                                      <p:tavLst>
                                        <p:tav tm="0">
                                          <p:val>
                                            <p:strVal val="0-#ppt_w/2"/>
                                          </p:val>
                                        </p:tav>
                                        <p:tav tm="100000">
                                          <p:val>
                                            <p:strVal val="#ppt_x"/>
                                          </p:val>
                                        </p:tav>
                                      </p:tavLst>
                                    </p:anim>
                                    <p:anim calcmode="lin" valueType="num">
                                      <p:cBhvr additive="base">
                                        <p:cTn id="73" dur="1000" fill="hold"/>
                                        <p:tgtEl>
                                          <p:spTgt spid="1639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3" name="type.wav"/>
                                        </p:tgtEl>
                                      </p:cMediaNode>
                                    </p:audio>
                                  </p:subTnLst>
                                </p:cTn>
                              </p:par>
                            </p:childTnLst>
                          </p:cTn>
                        </p:par>
                      </p:childTnLst>
                    </p:cTn>
                  </p:par>
                  <p:par>
                    <p:cTn id="74" fill="hold">
                      <p:stCondLst>
                        <p:cond delay="indefinite"/>
                      </p:stCondLst>
                      <p:childTnLst>
                        <p:par>
                          <p:cTn id="75" fill="hold">
                            <p:stCondLst>
                              <p:cond delay="0"/>
                            </p:stCondLst>
                            <p:childTnLst>
                              <p:par>
                                <p:cTn id="76" presetID="51" presetClass="entr" presetSubtype="0" fill="hold" grpId="0" nodeType="clickEffect">
                                  <p:stCondLst>
                                    <p:cond delay="0"/>
                                  </p:stCondLst>
                                  <p:childTnLst>
                                    <p:set>
                                      <p:cBhvr>
                                        <p:cTn id="77" dur="1" fill="hold">
                                          <p:stCondLst>
                                            <p:cond delay="0"/>
                                          </p:stCondLst>
                                        </p:cTn>
                                        <p:tgtEl>
                                          <p:spTgt spid="16398"/>
                                        </p:tgtEl>
                                        <p:attrNameLst>
                                          <p:attrName>style.visibility</p:attrName>
                                        </p:attrNameLst>
                                      </p:cBhvr>
                                      <p:to>
                                        <p:strVal val="visible"/>
                                      </p:to>
                                    </p:set>
                                    <p:animEffect transition="in" filter="fade">
                                      <p:cBhvr>
                                        <p:cTn id="78" dur="770" decel="100000"/>
                                        <p:tgtEl>
                                          <p:spTgt spid="16398"/>
                                        </p:tgtEl>
                                      </p:cBhvr>
                                    </p:animEffect>
                                    <p:animScale>
                                      <p:cBhvr>
                                        <p:cTn id="79" dur="770" decel="100000"/>
                                        <p:tgtEl>
                                          <p:spTgt spid="16398"/>
                                        </p:tgtEl>
                                      </p:cBhvr>
                                      <p:from x="10000" y="10000"/>
                                      <p:to x="200000" y="450000"/>
                                    </p:animScale>
                                    <p:animScale>
                                      <p:cBhvr>
                                        <p:cTn id="80" dur="1230" accel="100000" fill="hold">
                                          <p:stCondLst>
                                            <p:cond delay="770"/>
                                          </p:stCondLst>
                                        </p:cTn>
                                        <p:tgtEl>
                                          <p:spTgt spid="16398"/>
                                        </p:tgtEl>
                                      </p:cBhvr>
                                      <p:from x="200000" y="450000"/>
                                      <p:to x="100000" y="100000"/>
                                    </p:animScale>
                                    <p:set>
                                      <p:cBhvr>
                                        <p:cTn id="81" dur="770" fill="hold"/>
                                        <p:tgtEl>
                                          <p:spTgt spid="16398"/>
                                        </p:tgtEl>
                                        <p:attrNameLst>
                                          <p:attrName>ppt_x</p:attrName>
                                        </p:attrNameLst>
                                      </p:cBhvr>
                                      <p:to>
                                        <p:strVal val="(0.5)"/>
                                      </p:to>
                                    </p:set>
                                    <p:anim from="(0.5)" to="(#ppt_x)" calcmode="lin" valueType="num">
                                      <p:cBhvr>
                                        <p:cTn id="82" dur="1230" accel="100000" fill="hold">
                                          <p:stCondLst>
                                            <p:cond delay="770"/>
                                          </p:stCondLst>
                                        </p:cTn>
                                        <p:tgtEl>
                                          <p:spTgt spid="16398"/>
                                        </p:tgtEl>
                                        <p:attrNameLst>
                                          <p:attrName>ppt_x</p:attrName>
                                        </p:attrNameLst>
                                      </p:cBhvr>
                                    </p:anim>
                                    <p:set>
                                      <p:cBhvr>
                                        <p:cTn id="83" dur="770" fill="hold"/>
                                        <p:tgtEl>
                                          <p:spTgt spid="16398"/>
                                        </p:tgtEl>
                                        <p:attrNameLst>
                                          <p:attrName>ppt_y</p:attrName>
                                        </p:attrNameLst>
                                      </p:cBhvr>
                                      <p:to>
                                        <p:strVal val="(#ppt_y+0.4)"/>
                                      </p:to>
                                    </p:set>
                                    <p:anim from="(#ppt_y+0.4)" to="(#ppt_y)" calcmode="lin" valueType="num">
                                      <p:cBhvr>
                                        <p:cTn id="84" dur="1230" accel="100000" fill="hold">
                                          <p:stCondLst>
                                            <p:cond delay="770"/>
                                          </p:stCondLst>
                                        </p:cTn>
                                        <p:tgtEl>
                                          <p:spTgt spid="16398"/>
                                        </p:tgtEl>
                                        <p:attrNameLst>
                                          <p:attrName>ppt_y</p:attrName>
                                        </p:attrNameLst>
                                      </p:cBhvr>
                                    </p:anim>
                                  </p:childTnLst>
                                  <p:subTnLst>
                                    <p:audio>
                                      <p:cMediaNode>
                                        <p:cTn display="0" masterRel="sameClick">
                                          <p:stCondLst>
                                            <p:cond evt="begin" delay="0">
                                              <p:tn val="76"/>
                                            </p:cond>
                                          </p:stCondLst>
                                          <p:endCondLst>
                                            <p:cond evt="onStopAudio" delay="0">
                                              <p:tgtEl>
                                                <p:sldTgt/>
                                              </p:tgtEl>
                                            </p:cond>
                                          </p:endCondLst>
                                        </p:cTn>
                                        <p:tgtEl>
                                          <p:sndTgt r:embed="rId5" name="chimes.wav"/>
                                        </p:tgtEl>
                                      </p:cMediaNode>
                                    </p:audio>
                                  </p:sub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16409"/>
                                        </p:tgtEl>
                                        <p:attrNameLst>
                                          <p:attrName>style.visibility</p:attrName>
                                        </p:attrNameLst>
                                      </p:cBhvr>
                                      <p:to>
                                        <p:strVal val="visible"/>
                                      </p:to>
                                    </p:set>
                                    <p:animEffect transition="in" filter="wipe(down)">
                                      <p:cBhvr>
                                        <p:cTn id="89" dur="3000"/>
                                        <p:tgtEl>
                                          <p:spTgt spid="16409"/>
                                        </p:tgtEl>
                                      </p:cBhvr>
                                    </p:animEffect>
                                  </p:childTnLst>
                                  <p:subTnLst>
                                    <p:set>
                                      <p:cBhvr override="childStyle">
                                        <p:cTn dur="1" fill="hold" display="0" masterRel="nextClick" afterEffect="1"/>
                                        <p:tgtEl>
                                          <p:spTgt spid="16409"/>
                                        </p:tgtEl>
                                        <p:attrNameLst>
                                          <p:attrName>style.visibility</p:attrName>
                                        </p:attrNameLst>
                                      </p:cBhvr>
                                      <p:to>
                                        <p:strVal val="hidden"/>
                                      </p:to>
                                    </p:set>
                                    <p:audio>
                                      <p:cMediaNode>
                                        <p:cTn display="0" masterRel="sameClick">
                                          <p:stCondLst>
                                            <p:cond evt="begin" delay="0">
                                              <p:tn val="87"/>
                                            </p:cond>
                                          </p:stCondLst>
                                          <p:endCondLst>
                                            <p:cond evt="onStopAudio" delay="0">
                                              <p:tgtEl>
                                                <p:sldTgt/>
                                              </p:tgtEl>
                                            </p:cond>
                                          </p:endCondLst>
                                        </p:cTn>
                                        <p:tgtEl>
                                          <p:sndTgt r:embed="rId5" name="chimes.wav"/>
                                        </p:tgtEl>
                                      </p:cMediaNode>
                                    </p:audio>
                                  </p:subTnLst>
                                </p:cTn>
                              </p:par>
                            </p:childTnLst>
                          </p:cTn>
                        </p:par>
                        <p:par>
                          <p:cTn id="90" fill="hold">
                            <p:stCondLst>
                              <p:cond delay="3000"/>
                            </p:stCondLst>
                            <p:childTnLst>
                              <p:par>
                                <p:cTn id="91" presetID="22" presetClass="entr" presetSubtype="4" fill="hold" nodeType="afterEffect">
                                  <p:stCondLst>
                                    <p:cond delay="0"/>
                                  </p:stCondLst>
                                  <p:childTnLst>
                                    <p:set>
                                      <p:cBhvr>
                                        <p:cTn id="92" dur="1" fill="hold">
                                          <p:stCondLst>
                                            <p:cond delay="0"/>
                                          </p:stCondLst>
                                        </p:cTn>
                                        <p:tgtEl>
                                          <p:spTgt spid="16410"/>
                                        </p:tgtEl>
                                        <p:attrNameLst>
                                          <p:attrName>style.visibility</p:attrName>
                                        </p:attrNameLst>
                                      </p:cBhvr>
                                      <p:to>
                                        <p:strVal val="visible"/>
                                      </p:to>
                                    </p:set>
                                    <p:animEffect transition="in" filter="wipe(down)">
                                      <p:cBhvr>
                                        <p:cTn id="93" dur="2000"/>
                                        <p:tgtEl>
                                          <p:spTgt spid="16410"/>
                                        </p:tgtEl>
                                      </p:cBhvr>
                                    </p:animEffect>
                                  </p:childTnLst>
                                  <p:subTnLst>
                                    <p:set>
                                      <p:cBhvr override="childStyle">
                                        <p:cTn dur="1" fill="hold" display="0" masterRel="nextClick" afterEffect="1"/>
                                        <p:tgtEl>
                                          <p:spTgt spid="16410"/>
                                        </p:tgtEl>
                                        <p:attrNameLst>
                                          <p:attrName>style.visibility</p:attrName>
                                        </p:attrNameLst>
                                      </p:cBhvr>
                                      <p:to>
                                        <p:strVal val="hidden"/>
                                      </p:to>
                                    </p:set>
                                    <p:audio>
                                      <p:cMediaNode>
                                        <p:cTn display="0" masterRel="sameClick">
                                          <p:stCondLst>
                                            <p:cond evt="begin" delay="0">
                                              <p:tn val="91"/>
                                            </p:cond>
                                          </p:stCondLst>
                                          <p:endCondLst>
                                            <p:cond evt="onStopAudio" delay="0">
                                              <p:tgtEl>
                                                <p:sldTgt/>
                                              </p:tgtEl>
                                            </p:cond>
                                          </p:endCondLst>
                                        </p:cTn>
                                        <p:tgtEl>
                                          <p:sndTgt r:embed="rId4" name="voltage.wav"/>
                                        </p:tgtEl>
                                      </p:cMediaNode>
                                    </p:audio>
                                  </p:subTnLst>
                                </p:cTn>
                              </p:par>
                            </p:childTnLst>
                          </p:cTn>
                        </p:par>
                      </p:childTnLst>
                    </p:cTn>
                  </p:par>
                  <p:par>
                    <p:cTn id="94" fill="hold">
                      <p:stCondLst>
                        <p:cond delay="indefinite"/>
                      </p:stCondLst>
                      <p:childTnLst>
                        <p:par>
                          <p:cTn id="95" fill="hold">
                            <p:stCondLst>
                              <p:cond delay="0"/>
                            </p:stCondLst>
                            <p:childTnLst>
                              <p:par>
                                <p:cTn id="96" presetID="2" presetClass="entr" presetSubtype="3" fill="hold" grpId="0" nodeType="clickEffect">
                                  <p:stCondLst>
                                    <p:cond delay="0"/>
                                  </p:stCondLst>
                                  <p:childTnLst>
                                    <p:set>
                                      <p:cBhvr>
                                        <p:cTn id="97" dur="1" fill="hold">
                                          <p:stCondLst>
                                            <p:cond delay="0"/>
                                          </p:stCondLst>
                                        </p:cTn>
                                        <p:tgtEl>
                                          <p:spTgt spid="16412"/>
                                        </p:tgtEl>
                                        <p:attrNameLst>
                                          <p:attrName>style.visibility</p:attrName>
                                        </p:attrNameLst>
                                      </p:cBhvr>
                                      <p:to>
                                        <p:strVal val="visible"/>
                                      </p:to>
                                    </p:set>
                                    <p:anim calcmode="lin" valueType="num">
                                      <p:cBhvr additive="base">
                                        <p:cTn id="98" dur="500" fill="hold"/>
                                        <p:tgtEl>
                                          <p:spTgt spid="16412"/>
                                        </p:tgtEl>
                                        <p:attrNameLst>
                                          <p:attrName>ppt_x</p:attrName>
                                        </p:attrNameLst>
                                      </p:cBhvr>
                                      <p:tavLst>
                                        <p:tav tm="0">
                                          <p:val>
                                            <p:strVal val="1+#ppt_w/2"/>
                                          </p:val>
                                        </p:tav>
                                        <p:tav tm="100000">
                                          <p:val>
                                            <p:strVal val="#ppt_x"/>
                                          </p:val>
                                        </p:tav>
                                      </p:tavLst>
                                    </p:anim>
                                    <p:anim calcmode="lin" valueType="num">
                                      <p:cBhvr additive="base">
                                        <p:cTn id="99" dur="500" fill="hold"/>
                                        <p:tgtEl>
                                          <p:spTgt spid="1641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6"/>
                                            </p:cond>
                                          </p:stCondLst>
                                          <p:endCondLst>
                                            <p:cond evt="onStopAudio" delay="0">
                                              <p:tgtEl>
                                                <p:sldTgt/>
                                              </p:tgtEl>
                                            </p:cond>
                                          </p:endCondLst>
                                        </p:cTn>
                                        <p:tgtEl>
                                          <p:sndTgt r:embed="rId5" name="chimes.wav"/>
                                        </p:tgtEl>
                                      </p:cMediaNode>
                                    </p:audio>
                                  </p:sub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iterate type="lt">
                                    <p:tmPct val="60000"/>
                                  </p:iterate>
                                  <p:childTnLst>
                                    <p:set>
                                      <p:cBhvr>
                                        <p:cTn id="103" dur="1" fill="hold">
                                          <p:stCondLst>
                                            <p:cond delay="0"/>
                                          </p:stCondLst>
                                        </p:cTn>
                                        <p:tgtEl>
                                          <p:spTgt spid="16399"/>
                                        </p:tgtEl>
                                        <p:attrNameLst>
                                          <p:attrName>style.visibility</p:attrName>
                                        </p:attrNameLst>
                                      </p:cBhvr>
                                      <p:to>
                                        <p:strVal val="visible"/>
                                      </p:to>
                                    </p:set>
                                    <p:animEffect transition="in" filter="wipe(left)">
                                      <p:cBhvr>
                                        <p:cTn id="104" dur="1000"/>
                                        <p:tgtEl>
                                          <p:spTgt spid="16399"/>
                                        </p:tgtEl>
                                      </p:cBhvr>
                                    </p:animEffect>
                                  </p:childTnLst>
                                  <p:subTnLst>
                                    <p:audio>
                                      <p:cMediaNode>
                                        <p:cTn display="0" masterRel="sameClick">
                                          <p:stCondLst>
                                            <p:cond evt="begin" delay="0">
                                              <p:tn val="102"/>
                                            </p:cond>
                                          </p:stCondLst>
                                          <p:endCondLst>
                                            <p:cond evt="onStopAudio" delay="0">
                                              <p:tgtEl>
                                                <p:sldTgt/>
                                              </p:tgtEl>
                                            </p:cond>
                                          </p:endCondLst>
                                        </p:cTn>
                                        <p:tgtEl>
                                          <p:sndTgt r:embed="rId3" name="type.wav"/>
                                        </p:tgtEl>
                                      </p:cMediaNode>
                                    </p:audio>
                                  </p:subTnLst>
                                </p:cTn>
                              </p:par>
                            </p:childTnLst>
                          </p:cTn>
                        </p:par>
                        <p:par>
                          <p:cTn id="105" fill="hold">
                            <p:stCondLst>
                              <p:cond delay="6400"/>
                            </p:stCondLst>
                            <p:childTnLst>
                              <p:par>
                                <p:cTn id="106" presetID="22" presetClass="entr" presetSubtype="8" fill="hold" grpId="0" nodeType="afterEffect">
                                  <p:stCondLst>
                                    <p:cond delay="0"/>
                                  </p:stCondLst>
                                  <p:iterate type="lt">
                                    <p:tmPct val="56000"/>
                                  </p:iterate>
                                  <p:childTnLst>
                                    <p:set>
                                      <p:cBhvr>
                                        <p:cTn id="107" dur="1" fill="hold">
                                          <p:stCondLst>
                                            <p:cond delay="0"/>
                                          </p:stCondLst>
                                        </p:cTn>
                                        <p:tgtEl>
                                          <p:spTgt spid="16402"/>
                                        </p:tgtEl>
                                        <p:attrNameLst>
                                          <p:attrName>style.visibility</p:attrName>
                                        </p:attrNameLst>
                                      </p:cBhvr>
                                      <p:to>
                                        <p:strVal val="visible"/>
                                      </p:to>
                                    </p:set>
                                    <p:animEffect transition="in" filter="wipe(left)">
                                      <p:cBhvr>
                                        <p:cTn id="108" dur="1000"/>
                                        <p:tgtEl>
                                          <p:spTgt spid="16402"/>
                                        </p:tgtEl>
                                      </p:cBhvr>
                                    </p:animEffect>
                                  </p:childTnLst>
                                  <p:subTnLst>
                                    <p:audio>
                                      <p:cMediaNode>
                                        <p:cTn display="0" masterRel="sameClick">
                                          <p:stCondLst>
                                            <p:cond evt="begin" delay="0">
                                              <p:tn val="106"/>
                                            </p:cond>
                                          </p:stCondLst>
                                          <p:endCondLst>
                                            <p:cond evt="onStopAudio" delay="0">
                                              <p:tgtEl>
                                                <p:sldTgt/>
                                              </p:tgtEl>
                                            </p:cond>
                                          </p:endCondLst>
                                        </p:cTn>
                                        <p:tgtEl>
                                          <p:sndTgt r:embed="rId3" name="type.wav"/>
                                        </p:tgtEl>
                                      </p:cMediaNode>
                                    </p:audio>
                                  </p:subTnLst>
                                </p:cTn>
                              </p:par>
                            </p:childTnLst>
                          </p:cTn>
                        </p:par>
                      </p:childTnLst>
                    </p:cTn>
                  </p:par>
                  <p:par>
                    <p:cTn id="109" fill="hold">
                      <p:stCondLst>
                        <p:cond delay="indefinite"/>
                      </p:stCondLst>
                      <p:childTnLst>
                        <p:par>
                          <p:cTn id="110" fill="hold">
                            <p:stCondLst>
                              <p:cond delay="0"/>
                            </p:stCondLst>
                            <p:childTnLst>
                              <p:par>
                                <p:cTn id="111" presetID="2" presetClass="entr" presetSubtype="3" fill="hold" grpId="0" nodeType="clickEffect">
                                  <p:stCondLst>
                                    <p:cond delay="0"/>
                                  </p:stCondLst>
                                  <p:iterate type="lt">
                                    <p:tmPct val="100000"/>
                                  </p:iterate>
                                  <p:childTnLst>
                                    <p:set>
                                      <p:cBhvr>
                                        <p:cTn id="112" dur="1" fill="hold">
                                          <p:stCondLst>
                                            <p:cond delay="0"/>
                                          </p:stCondLst>
                                        </p:cTn>
                                        <p:tgtEl>
                                          <p:spTgt spid="16400"/>
                                        </p:tgtEl>
                                        <p:attrNameLst>
                                          <p:attrName>style.visibility</p:attrName>
                                        </p:attrNameLst>
                                      </p:cBhvr>
                                      <p:to>
                                        <p:strVal val="visible"/>
                                      </p:to>
                                    </p:set>
                                    <p:anim calcmode="lin" valueType="num">
                                      <p:cBhvr additive="base">
                                        <p:cTn id="113" dur="1000" fill="hold"/>
                                        <p:tgtEl>
                                          <p:spTgt spid="16400"/>
                                        </p:tgtEl>
                                        <p:attrNameLst>
                                          <p:attrName>ppt_x</p:attrName>
                                        </p:attrNameLst>
                                      </p:cBhvr>
                                      <p:tavLst>
                                        <p:tav tm="0">
                                          <p:val>
                                            <p:strVal val="1+#ppt_w/2"/>
                                          </p:val>
                                        </p:tav>
                                        <p:tav tm="100000">
                                          <p:val>
                                            <p:strVal val="#ppt_x"/>
                                          </p:val>
                                        </p:tav>
                                      </p:tavLst>
                                    </p:anim>
                                    <p:anim calcmode="lin" valueType="num">
                                      <p:cBhvr additive="base">
                                        <p:cTn id="114" dur="1000" fill="hold"/>
                                        <p:tgtEl>
                                          <p:spTgt spid="1640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11"/>
                                            </p:cond>
                                          </p:stCondLst>
                                          <p:endCondLst>
                                            <p:cond evt="onStopAudio" delay="0">
                                              <p:tgtEl>
                                                <p:sldTgt/>
                                              </p:tgtEl>
                                            </p:cond>
                                          </p:endCondLst>
                                        </p:cTn>
                                        <p:tgtEl>
                                          <p:sndTgt r:embed="rId3" name="type.wav"/>
                                        </p:tgtEl>
                                      </p:cMediaNode>
                                    </p:audio>
                                  </p:sub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16403"/>
                                        </p:tgtEl>
                                        <p:attrNameLst>
                                          <p:attrName>style.visibility</p:attrName>
                                        </p:attrNameLst>
                                      </p:cBhvr>
                                      <p:to>
                                        <p:strVal val="visible"/>
                                      </p:to>
                                    </p:set>
                                    <p:animEffect transition="in" filter="wipe(left)">
                                      <p:cBhvr>
                                        <p:cTn id="119" dur="2000"/>
                                        <p:tgtEl>
                                          <p:spTgt spid="16403"/>
                                        </p:tgtEl>
                                      </p:cBhvr>
                                    </p:animEffect>
                                  </p:childTnLst>
                                  <p:subTnLst>
                                    <p:audio>
                                      <p:cMediaNode>
                                        <p:cTn display="0" masterRel="sameClick">
                                          <p:stCondLst>
                                            <p:cond evt="begin" delay="0">
                                              <p:tn val="117"/>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P spid="16391" grpId="0"/>
      <p:bldP spid="16392" grpId="0"/>
      <p:bldP spid="16393" grpId="0"/>
      <p:bldP spid="16394" grpId="0"/>
      <p:bldP spid="16395" grpId="0"/>
      <p:bldP spid="16396" grpId="0"/>
      <p:bldP spid="16397" grpId="0"/>
      <p:bldP spid="16398" grpId="0"/>
      <p:bldP spid="16399" grpId="0"/>
      <p:bldP spid="16400" grpId="0"/>
      <p:bldP spid="16401" grpId="0"/>
      <p:bldP spid="16402" grpId="0"/>
      <p:bldP spid="16407" grpId="0" animBg="1"/>
      <p:bldP spid="16409" grpId="0" animBg="1"/>
      <p:bldP spid="16411" grpId="0"/>
      <p:bldP spid="16412"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框 17409"/>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6386" name="文本框 17410"/>
          <p:cNvSpPr txBox="1">
            <a:spLocks noChangeArrowheads="1"/>
          </p:cNvSpPr>
          <p:nvPr/>
        </p:nvSpPr>
        <p:spPr bwMode="auto">
          <a:xfrm>
            <a:off x="755650" y="595313"/>
            <a:ext cx="42481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a:solidFill>
                  <a:prstClr val="black"/>
                </a:solidFill>
                <a:ea typeface="华文行楷" pitchFamily="2" charset="-122"/>
              </a:rPr>
              <a:t>提高巩固</a:t>
            </a:r>
          </a:p>
        </p:txBody>
      </p:sp>
      <p:sp>
        <p:nvSpPr>
          <p:cNvPr id="17412" name="文本框 17411"/>
          <p:cNvSpPr txBox="1">
            <a:spLocks noChangeArrowheads="1"/>
          </p:cNvSpPr>
          <p:nvPr/>
        </p:nvSpPr>
        <p:spPr bwMode="auto">
          <a:xfrm>
            <a:off x="3005138" y="1704975"/>
            <a:ext cx="52863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①</a:t>
            </a:r>
          </a:p>
          <a:p>
            <a:pPr>
              <a:spcBef>
                <a:spcPct val="50000"/>
              </a:spcBef>
            </a:pPr>
            <a:r>
              <a:rPr lang="en-US" altLang="zh-CN" sz="2400" b="1">
                <a:solidFill>
                  <a:prstClr val="black"/>
                </a:solidFill>
              </a:rPr>
              <a:t>②</a:t>
            </a:r>
          </a:p>
        </p:txBody>
      </p:sp>
      <p:sp>
        <p:nvSpPr>
          <p:cNvPr id="16388" name="文本框 17412"/>
          <p:cNvSpPr txBox="1">
            <a:spLocks noChangeArrowheads="1"/>
          </p:cNvSpPr>
          <p:nvPr/>
        </p:nvSpPr>
        <p:spPr bwMode="auto">
          <a:xfrm>
            <a:off x="1466850" y="1720850"/>
            <a:ext cx="223361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3x+2y=13</a:t>
            </a:r>
          </a:p>
          <a:p>
            <a:pPr>
              <a:spcBef>
                <a:spcPct val="50000"/>
              </a:spcBef>
            </a:pPr>
            <a:r>
              <a:rPr lang="en-US" altLang="zh-CN" sz="2400">
                <a:solidFill>
                  <a:prstClr val="black"/>
                </a:solidFill>
              </a:rPr>
              <a:t>x - 2y = 5</a:t>
            </a:r>
          </a:p>
        </p:txBody>
      </p:sp>
      <p:sp>
        <p:nvSpPr>
          <p:cNvPr id="16389" name="左大括号 17413"/>
          <p:cNvSpPr/>
          <p:nvPr/>
        </p:nvSpPr>
        <p:spPr bwMode="auto">
          <a:xfrm>
            <a:off x="1347788" y="1936750"/>
            <a:ext cx="144462" cy="631825"/>
          </a:xfrm>
          <a:prstGeom prst="leftBrace">
            <a:avLst>
              <a:gd name="adj1" fmla="val 36427"/>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6390" name="文本框 17414"/>
          <p:cNvSpPr txBox="1">
            <a:spLocks noChangeArrowheads="1"/>
          </p:cNvSpPr>
          <p:nvPr/>
        </p:nvSpPr>
        <p:spPr bwMode="auto">
          <a:xfrm>
            <a:off x="844550" y="199390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⑵</a:t>
            </a:r>
          </a:p>
        </p:txBody>
      </p:sp>
      <p:sp>
        <p:nvSpPr>
          <p:cNvPr id="16391" name="文本框 17415"/>
          <p:cNvSpPr txBox="1">
            <a:spLocks noChangeArrowheads="1"/>
          </p:cNvSpPr>
          <p:nvPr/>
        </p:nvSpPr>
        <p:spPr bwMode="auto">
          <a:xfrm>
            <a:off x="755650" y="1285875"/>
            <a:ext cx="6624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prstClr val="black"/>
                </a:solidFill>
                <a:ea typeface="黑体" panose="02010609060101010101" pitchFamily="49" charset="-122"/>
              </a:rPr>
              <a:t>解下列二元一次方程组</a:t>
            </a:r>
            <a:r>
              <a:rPr lang="en-US" altLang="zh-CN" sz="2400">
                <a:solidFill>
                  <a:prstClr val="black"/>
                </a:solidFill>
                <a:ea typeface="黑体" panose="02010609060101010101" pitchFamily="49" charset="-122"/>
              </a:rPr>
              <a:t>(</a:t>
            </a:r>
            <a:r>
              <a:rPr lang="zh-CN" altLang="en-US" sz="2400">
                <a:solidFill>
                  <a:prstClr val="black"/>
                </a:solidFill>
                <a:ea typeface="华文行楷" pitchFamily="2" charset="-122"/>
              </a:rPr>
              <a:t>分组练习</a:t>
            </a:r>
            <a:r>
              <a:rPr lang="en-US" altLang="zh-CN" sz="2400">
                <a:solidFill>
                  <a:prstClr val="black"/>
                </a:solidFill>
                <a:ea typeface="黑体" panose="02010609060101010101" pitchFamily="49" charset="-122"/>
              </a:rPr>
              <a:t>)</a:t>
            </a:r>
          </a:p>
        </p:txBody>
      </p:sp>
      <p:sp>
        <p:nvSpPr>
          <p:cNvPr id="17417" name="文本框 17416"/>
          <p:cNvSpPr txBox="1">
            <a:spLocks noChangeArrowheads="1"/>
          </p:cNvSpPr>
          <p:nvPr/>
        </p:nvSpPr>
        <p:spPr bwMode="auto">
          <a:xfrm>
            <a:off x="611188" y="2636838"/>
            <a:ext cx="2376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00FF"/>
                </a:solidFill>
                <a:ea typeface="华文行楷" pitchFamily="2" charset="-122"/>
              </a:rPr>
              <a:t>〖分析〗</a:t>
            </a:r>
            <a:r>
              <a:rPr lang="zh-CN" altLang="en-US">
                <a:solidFill>
                  <a:prstClr val="black"/>
                </a:solidFill>
              </a:rPr>
              <a:t> </a:t>
            </a:r>
          </a:p>
        </p:txBody>
      </p:sp>
      <p:sp>
        <p:nvSpPr>
          <p:cNvPr id="17418" name="文本框 17417"/>
          <p:cNvSpPr txBox="1">
            <a:spLocks noChangeArrowheads="1"/>
          </p:cNvSpPr>
          <p:nvPr/>
        </p:nvSpPr>
        <p:spPr bwMode="auto">
          <a:xfrm>
            <a:off x="2590800" y="2708275"/>
            <a:ext cx="5076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华文行楷" pitchFamily="2" charset="-122"/>
                <a:ea typeface="华文行楷" pitchFamily="2" charset="-122"/>
              </a:rPr>
              <a:t>可将</a:t>
            </a:r>
            <a:r>
              <a:rPr lang="en-US" altLang="zh-CN" sz="2800" b="1">
                <a:solidFill>
                  <a:srgbClr val="0000FF"/>
                </a:solidFill>
                <a:latin typeface="宋体" panose="02010600030101010101" pitchFamily="2" charset="-122"/>
              </a:rPr>
              <a:t>2y</a:t>
            </a:r>
            <a:r>
              <a:rPr lang="zh-CN" altLang="en-US" sz="2800" b="1">
                <a:solidFill>
                  <a:srgbClr val="0000FF"/>
                </a:solidFill>
                <a:latin typeface="华文行楷" pitchFamily="2" charset="-122"/>
                <a:ea typeface="华文行楷" pitchFamily="2" charset="-122"/>
              </a:rPr>
              <a:t>看作一个数来求解。</a:t>
            </a:r>
            <a:r>
              <a:rPr lang="zh-CN" altLang="en-US">
                <a:solidFill>
                  <a:prstClr val="black"/>
                </a:solidFill>
              </a:rPr>
              <a:t> </a:t>
            </a:r>
          </a:p>
        </p:txBody>
      </p:sp>
      <p:sp>
        <p:nvSpPr>
          <p:cNvPr id="17419" name="文本框 17418"/>
          <p:cNvSpPr txBox="1">
            <a:spLocks noChangeArrowheads="1"/>
          </p:cNvSpPr>
          <p:nvPr/>
        </p:nvSpPr>
        <p:spPr bwMode="auto">
          <a:xfrm>
            <a:off x="793750" y="3213100"/>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prstClr val="black"/>
                </a:solidFill>
                <a:latin typeface="华文行楷" pitchFamily="2" charset="-122"/>
                <a:ea typeface="华文行楷" pitchFamily="2" charset="-122"/>
              </a:rPr>
              <a:t>解</a:t>
            </a:r>
            <a:r>
              <a:rPr lang="en-US" altLang="zh-CN" sz="4400" b="1">
                <a:solidFill>
                  <a:prstClr val="black"/>
                </a:solidFill>
                <a:latin typeface="华文中宋" pitchFamily="2" charset="-122"/>
                <a:ea typeface="华文中宋" pitchFamily="2" charset="-122"/>
              </a:rPr>
              <a:t>:</a:t>
            </a:r>
            <a:r>
              <a:rPr lang="en-US" altLang="zh-CN">
                <a:solidFill>
                  <a:prstClr val="black"/>
                </a:solidFill>
                <a:latin typeface="华文中宋" pitchFamily="2" charset="-122"/>
                <a:ea typeface="华文中宋" pitchFamily="2" charset="-122"/>
              </a:rPr>
              <a:t> </a:t>
            </a:r>
          </a:p>
        </p:txBody>
      </p:sp>
      <p:sp>
        <p:nvSpPr>
          <p:cNvPr id="17420" name="文本框 17419"/>
          <p:cNvSpPr txBox="1">
            <a:spLocks noChangeArrowheads="1"/>
          </p:cNvSpPr>
          <p:nvPr/>
        </p:nvSpPr>
        <p:spPr bwMode="auto">
          <a:xfrm>
            <a:off x="1547813" y="3429000"/>
            <a:ext cx="1944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由</a:t>
            </a:r>
            <a:r>
              <a:rPr lang="en-US" altLang="zh-CN" sz="2800" b="1">
                <a:solidFill>
                  <a:prstClr val="black"/>
                </a:solidFill>
              </a:rPr>
              <a:t>②</a:t>
            </a:r>
            <a:r>
              <a:rPr lang="zh-CN" altLang="en-US" sz="2800" b="1">
                <a:solidFill>
                  <a:prstClr val="black"/>
                </a:solidFill>
              </a:rPr>
              <a:t>得</a:t>
            </a:r>
            <a:r>
              <a:rPr lang="en-US" altLang="zh-CN" sz="2800" b="1">
                <a:solidFill>
                  <a:prstClr val="black"/>
                </a:solidFill>
              </a:rPr>
              <a:t>:</a:t>
            </a:r>
          </a:p>
        </p:txBody>
      </p:sp>
      <p:sp>
        <p:nvSpPr>
          <p:cNvPr id="17421" name="文本框 17420"/>
          <p:cNvSpPr txBox="1">
            <a:spLocks noChangeArrowheads="1"/>
          </p:cNvSpPr>
          <p:nvPr/>
        </p:nvSpPr>
        <p:spPr bwMode="auto">
          <a:xfrm>
            <a:off x="1250950" y="4411663"/>
            <a:ext cx="245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③</a:t>
            </a:r>
            <a:r>
              <a:rPr lang="zh-CN" altLang="en-US" sz="2800" b="1">
                <a:solidFill>
                  <a:prstClr val="black"/>
                </a:solidFill>
              </a:rPr>
              <a:t>代入</a:t>
            </a:r>
            <a:r>
              <a:rPr lang="en-US" altLang="zh-CN" sz="2800" b="1">
                <a:solidFill>
                  <a:prstClr val="black"/>
                </a:solidFill>
              </a:rPr>
              <a:t>①</a:t>
            </a:r>
            <a:r>
              <a:rPr lang="en-US" altLang="zh-CN">
                <a:solidFill>
                  <a:prstClr val="black"/>
                </a:solidFill>
              </a:rPr>
              <a:t> </a:t>
            </a:r>
          </a:p>
        </p:txBody>
      </p:sp>
      <p:sp>
        <p:nvSpPr>
          <p:cNvPr id="17422" name="文本框 17421"/>
          <p:cNvSpPr txBox="1">
            <a:spLocks noChangeArrowheads="1"/>
          </p:cNvSpPr>
          <p:nvPr/>
        </p:nvSpPr>
        <p:spPr bwMode="auto">
          <a:xfrm>
            <a:off x="1276350" y="4843463"/>
            <a:ext cx="307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3x + </a:t>
            </a:r>
            <a:r>
              <a:rPr lang="en-US" altLang="zh-CN" sz="2800" b="1">
                <a:solidFill>
                  <a:srgbClr val="008000"/>
                </a:solidFill>
              </a:rPr>
              <a:t>(x – 5)</a:t>
            </a:r>
            <a:r>
              <a:rPr lang="en-US" altLang="zh-CN" sz="2800" b="1">
                <a:solidFill>
                  <a:prstClr val="black"/>
                </a:solidFill>
              </a:rPr>
              <a:t> = 13</a:t>
            </a:r>
            <a:r>
              <a:rPr lang="en-US" altLang="zh-CN" sz="2800">
                <a:solidFill>
                  <a:prstClr val="black"/>
                </a:solidFill>
              </a:rPr>
              <a:t> </a:t>
            </a:r>
          </a:p>
        </p:txBody>
      </p:sp>
      <p:sp>
        <p:nvSpPr>
          <p:cNvPr id="17423" name="文本框 17422"/>
          <p:cNvSpPr txBox="1">
            <a:spLocks noChangeArrowheads="1"/>
          </p:cNvSpPr>
          <p:nvPr/>
        </p:nvSpPr>
        <p:spPr bwMode="auto">
          <a:xfrm>
            <a:off x="1220788" y="5373688"/>
            <a:ext cx="2017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en-US" altLang="zh-CN" sz="2800" b="1">
                <a:solidFill>
                  <a:prstClr val="black"/>
                </a:solidFill>
              </a:rPr>
              <a:t>4x = 18</a:t>
            </a:r>
            <a:r>
              <a:rPr lang="en-US" altLang="zh-CN" sz="2800">
                <a:solidFill>
                  <a:prstClr val="black"/>
                </a:solidFill>
              </a:rPr>
              <a:t> </a:t>
            </a:r>
          </a:p>
        </p:txBody>
      </p:sp>
      <p:sp>
        <p:nvSpPr>
          <p:cNvPr id="17424" name="文本框 17423"/>
          <p:cNvSpPr txBox="1">
            <a:spLocks noChangeArrowheads="1"/>
          </p:cNvSpPr>
          <p:nvPr/>
        </p:nvSpPr>
        <p:spPr bwMode="auto">
          <a:xfrm>
            <a:off x="1268413" y="5876925"/>
            <a:ext cx="2519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   x = 4.5</a:t>
            </a:r>
          </a:p>
        </p:txBody>
      </p:sp>
      <p:sp>
        <p:nvSpPr>
          <p:cNvPr id="17425" name="文本框 17424"/>
          <p:cNvSpPr txBox="1">
            <a:spLocks noChangeArrowheads="1"/>
          </p:cNvSpPr>
          <p:nvPr/>
        </p:nvSpPr>
        <p:spPr bwMode="auto">
          <a:xfrm>
            <a:off x="4500563" y="3429000"/>
            <a:ext cx="309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x = 4.5</a:t>
            </a:r>
            <a:r>
              <a:rPr lang="zh-CN" altLang="en-US" sz="2800" b="1">
                <a:solidFill>
                  <a:prstClr val="black"/>
                </a:solidFill>
              </a:rPr>
              <a:t>代入</a:t>
            </a:r>
            <a:r>
              <a:rPr lang="en-US" altLang="zh-CN" sz="2800" b="1">
                <a:solidFill>
                  <a:prstClr val="black"/>
                </a:solidFill>
              </a:rPr>
              <a:t>③</a:t>
            </a:r>
          </a:p>
        </p:txBody>
      </p:sp>
      <p:sp>
        <p:nvSpPr>
          <p:cNvPr id="17426" name="文本框 17425"/>
          <p:cNvSpPr txBox="1">
            <a:spLocks noChangeArrowheads="1"/>
          </p:cNvSpPr>
          <p:nvPr/>
        </p:nvSpPr>
        <p:spPr bwMode="auto">
          <a:xfrm>
            <a:off x="4572000" y="4076700"/>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2y = </a:t>
            </a:r>
            <a:r>
              <a:rPr lang="en-US" altLang="zh-CN" sz="2800" b="1">
                <a:solidFill>
                  <a:srgbClr val="006600"/>
                </a:solidFill>
              </a:rPr>
              <a:t>4.5</a:t>
            </a:r>
            <a:r>
              <a:rPr lang="en-US" altLang="zh-CN" sz="2800" b="1">
                <a:solidFill>
                  <a:prstClr val="black"/>
                </a:solidFill>
              </a:rPr>
              <a:t> – 5 = – 0.5</a:t>
            </a:r>
            <a:r>
              <a:rPr lang="en-US" altLang="zh-CN" sz="2400">
                <a:solidFill>
                  <a:prstClr val="black"/>
                </a:solidFill>
              </a:rPr>
              <a:t> </a:t>
            </a:r>
          </a:p>
        </p:txBody>
      </p:sp>
      <p:sp>
        <p:nvSpPr>
          <p:cNvPr id="17427" name="文本框 17426"/>
          <p:cNvSpPr txBox="1">
            <a:spLocks noChangeArrowheads="1"/>
          </p:cNvSpPr>
          <p:nvPr/>
        </p:nvSpPr>
        <p:spPr bwMode="auto">
          <a:xfrm>
            <a:off x="4538663" y="4657725"/>
            <a:ext cx="352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 y = -0.25 </a:t>
            </a:r>
          </a:p>
        </p:txBody>
      </p:sp>
      <p:sp>
        <p:nvSpPr>
          <p:cNvPr id="17428" name="文本框 17427"/>
          <p:cNvSpPr txBox="1">
            <a:spLocks noChangeArrowheads="1"/>
          </p:cNvSpPr>
          <p:nvPr/>
        </p:nvSpPr>
        <p:spPr bwMode="auto">
          <a:xfrm>
            <a:off x="1314450" y="3860800"/>
            <a:ext cx="2897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2y = x – 5     ③</a:t>
            </a:r>
            <a:r>
              <a:rPr lang="en-US" altLang="zh-CN" sz="2800">
                <a:solidFill>
                  <a:prstClr val="black"/>
                </a:solidFill>
              </a:rPr>
              <a:t> </a:t>
            </a:r>
          </a:p>
        </p:txBody>
      </p:sp>
      <p:grpSp>
        <p:nvGrpSpPr>
          <p:cNvPr id="17429" name="组合 17428"/>
          <p:cNvGrpSpPr/>
          <p:nvPr/>
        </p:nvGrpSpPr>
        <p:grpSpPr bwMode="auto">
          <a:xfrm>
            <a:off x="4246563" y="5229225"/>
            <a:ext cx="4502150" cy="946150"/>
            <a:chOff x="2835" y="3294"/>
            <a:chExt cx="2811" cy="596"/>
          </a:xfrm>
        </p:grpSpPr>
        <p:sp>
          <p:nvSpPr>
            <p:cNvPr id="16405" name="文本框 17429"/>
            <p:cNvSpPr txBox="1">
              <a:spLocks noChangeArrowheads="1"/>
            </p:cNvSpPr>
            <p:nvPr/>
          </p:nvSpPr>
          <p:spPr bwMode="auto">
            <a:xfrm>
              <a:off x="2835" y="3430"/>
              <a:ext cx="1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 </a:t>
              </a:r>
              <a:r>
                <a:rPr lang="zh-CN" altLang="en-US" sz="2400" b="1">
                  <a:solidFill>
                    <a:prstClr val="black"/>
                  </a:solidFill>
                </a:rPr>
                <a:t>原方程组的解为</a:t>
              </a:r>
            </a:p>
          </p:txBody>
        </p:sp>
        <p:sp>
          <p:nvSpPr>
            <p:cNvPr id="16406" name="文本框 17430"/>
            <p:cNvSpPr txBox="1">
              <a:spLocks noChangeArrowheads="1"/>
            </p:cNvSpPr>
            <p:nvPr/>
          </p:nvSpPr>
          <p:spPr bwMode="auto">
            <a:xfrm>
              <a:off x="4558" y="3294"/>
              <a:ext cx="108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x = 4.5</a:t>
              </a:r>
            </a:p>
            <a:p>
              <a:r>
                <a:rPr lang="en-US" altLang="zh-CN" sz="2800" b="1">
                  <a:solidFill>
                    <a:prstClr val="black"/>
                  </a:solidFill>
                </a:rPr>
                <a:t>y = -0.25</a:t>
              </a:r>
            </a:p>
          </p:txBody>
        </p:sp>
        <p:sp>
          <p:nvSpPr>
            <p:cNvPr id="16407" name="左大括号 17431"/>
            <p:cNvSpPr/>
            <p:nvPr/>
          </p:nvSpPr>
          <p:spPr bwMode="auto">
            <a:xfrm>
              <a:off x="4489" y="3430"/>
              <a:ext cx="91" cy="318"/>
            </a:xfrm>
            <a:prstGeom prst="leftBrace">
              <a:avLst>
                <a:gd name="adj1" fmla="val 29105"/>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17433" name="圆角矩形标注 17432"/>
          <p:cNvSpPr>
            <a:spLocks noChangeArrowheads="1"/>
          </p:cNvSpPr>
          <p:nvPr/>
        </p:nvSpPr>
        <p:spPr bwMode="auto">
          <a:xfrm>
            <a:off x="2124075" y="3911600"/>
            <a:ext cx="1008063" cy="457200"/>
          </a:xfrm>
          <a:prstGeom prst="wedgeRoundRectCallout">
            <a:avLst>
              <a:gd name="adj1" fmla="val -36616"/>
              <a:gd name="adj2" fmla="val -435764"/>
              <a:gd name="adj3" fmla="val 16667"/>
            </a:avLst>
          </a:prstGeom>
          <a:solidFill>
            <a:srgbClr val="993300">
              <a:alpha val="45000"/>
            </a:srgbClr>
          </a:solidFill>
          <a:ln w="9525">
            <a:solidFill>
              <a:srgbClr val="FFFF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17434" name="椭圆形标注 17433"/>
          <p:cNvSpPr>
            <a:spLocks noChangeArrowheads="1"/>
          </p:cNvSpPr>
          <p:nvPr/>
        </p:nvSpPr>
        <p:spPr bwMode="auto">
          <a:xfrm>
            <a:off x="2535238" y="5924550"/>
            <a:ext cx="719137" cy="431800"/>
          </a:xfrm>
          <a:prstGeom prst="wedgeEllipseCallout">
            <a:avLst>
              <a:gd name="adj1" fmla="val -82231"/>
              <a:gd name="adj2" fmla="val -439704"/>
            </a:avLst>
          </a:prstGeom>
          <a:solidFill>
            <a:srgbClr val="FFFF00">
              <a:alpha val="47000"/>
            </a:srgbClr>
          </a:solidFill>
          <a:ln w="9525">
            <a:solidFill>
              <a:srgbClr val="008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prstClr val="black"/>
              </a:solidFill>
            </a:endParaRPr>
          </a:p>
        </p:txBody>
      </p:sp>
      <p:sp>
        <p:nvSpPr>
          <p:cNvPr id="17435" name="圆角矩形 17434"/>
          <p:cNvSpPr>
            <a:spLocks noChangeArrowheads="1"/>
          </p:cNvSpPr>
          <p:nvPr/>
        </p:nvSpPr>
        <p:spPr bwMode="auto">
          <a:xfrm>
            <a:off x="2051050" y="1793875"/>
            <a:ext cx="360363" cy="360363"/>
          </a:xfrm>
          <a:prstGeom prst="roundRect">
            <a:avLst>
              <a:gd name="adj" fmla="val 16667"/>
            </a:avLst>
          </a:prstGeom>
          <a:solidFill>
            <a:srgbClr val="FF0000">
              <a:alpha val="46001"/>
            </a:srgbClr>
          </a:solidFill>
          <a:ln w="19050">
            <a:solidFill>
              <a:srgbClr val="0000FF"/>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7436" name="文本框 17435"/>
          <p:cNvSpPr txBox="1">
            <a:spLocks noChangeArrowheads="1"/>
          </p:cNvSpPr>
          <p:nvPr/>
        </p:nvSpPr>
        <p:spPr bwMode="auto">
          <a:xfrm>
            <a:off x="3203575" y="4437063"/>
            <a:ext cx="792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r>
              <a:rPr lang="en-US" altLang="zh-CN">
                <a:solidFill>
                  <a:prstClr val="black"/>
                </a:solidFill>
              </a:rPr>
              <a:t> </a:t>
            </a:r>
          </a:p>
        </p:txBody>
      </p:sp>
      <p:sp>
        <p:nvSpPr>
          <p:cNvPr id="17437" name="文本框 17436"/>
          <p:cNvSpPr txBox="1">
            <a:spLocks noChangeArrowheads="1"/>
          </p:cNvSpPr>
          <p:nvPr/>
        </p:nvSpPr>
        <p:spPr bwMode="auto">
          <a:xfrm>
            <a:off x="7164388" y="3429000"/>
            <a:ext cx="719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r>
              <a:rPr lang="en-US" altLang="zh-CN" sz="2800">
                <a:solidFill>
                  <a:prstClr val="black"/>
                </a:solidFill>
              </a:rPr>
              <a:t> </a:t>
            </a:r>
          </a:p>
        </p:txBody>
      </p:sp>
    </p:spTree>
    <p:extLst>
      <p:ext uri="{BB962C8B-B14F-4D97-AF65-F5344CB8AC3E}">
        <p14:creationId xmlns:p14="http://schemas.microsoft.com/office/powerpoint/2010/main" val="306023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 calcmode="lin" valueType="num">
                                      <p:cBhvr additive="base">
                                        <p:cTn id="7" dur="500" fill="hold"/>
                                        <p:tgtEl>
                                          <p:spTgt spid="17417"/>
                                        </p:tgtEl>
                                        <p:attrNameLst>
                                          <p:attrName>ppt_x</p:attrName>
                                        </p:attrNameLst>
                                      </p:cBhvr>
                                      <p:tavLst>
                                        <p:tav tm="0">
                                          <p:val>
                                            <p:strVal val="0-#ppt_w/2"/>
                                          </p:val>
                                        </p:tav>
                                        <p:tav tm="100000">
                                          <p:val>
                                            <p:strVal val="#ppt_x"/>
                                          </p:val>
                                        </p:tav>
                                      </p:tavLst>
                                    </p:anim>
                                    <p:anim calcmode="lin" valueType="num">
                                      <p:cBhvr additive="base">
                                        <p:cTn id="8" dur="500" fill="hold"/>
                                        <p:tgtEl>
                                          <p:spTgt spid="1741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iterate type="lt">
                                    <p:tmPct val="49000"/>
                                  </p:iterate>
                                  <p:childTnLst>
                                    <p:set>
                                      <p:cBhvr>
                                        <p:cTn id="12" dur="1" fill="hold">
                                          <p:stCondLst>
                                            <p:cond delay="0"/>
                                          </p:stCondLst>
                                        </p:cTn>
                                        <p:tgtEl>
                                          <p:spTgt spid="17418"/>
                                        </p:tgtEl>
                                        <p:attrNameLst>
                                          <p:attrName>style.visibility</p:attrName>
                                        </p:attrNameLst>
                                      </p:cBhvr>
                                      <p:to>
                                        <p:strVal val="visible"/>
                                      </p:to>
                                    </p:set>
                                    <p:animEffect transition="in" filter="wipe(left)">
                                      <p:cBhvr>
                                        <p:cTn id="13" dur="500"/>
                                        <p:tgtEl>
                                          <p:spTgt spid="17418"/>
                                        </p:tgtEl>
                                      </p:cBhvr>
                                    </p:animEffect>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4" fill="hold">
                      <p:stCondLst>
                        <p:cond delay="indefinite"/>
                      </p:stCondLst>
                      <p:childTnLst>
                        <p:par>
                          <p:cTn id="15" fill="hold">
                            <p:stCondLst>
                              <p:cond delay="0"/>
                            </p:stCondLst>
                            <p:childTnLst>
                              <p:par>
                                <p:cTn id="16" presetID="35" presetClass="entr" presetSubtype="0" fill="hold" grpId="0" nodeType="clickEffect">
                                  <p:stCondLst>
                                    <p:cond delay="0"/>
                                  </p:stCondLst>
                                  <p:childTnLst>
                                    <p:set>
                                      <p:cBhvr>
                                        <p:cTn id="17" dur="1" fill="hold">
                                          <p:stCondLst>
                                            <p:cond delay="0"/>
                                          </p:stCondLst>
                                        </p:cTn>
                                        <p:tgtEl>
                                          <p:spTgt spid="17419"/>
                                        </p:tgtEl>
                                        <p:attrNameLst>
                                          <p:attrName>style.visibility</p:attrName>
                                        </p:attrNameLst>
                                      </p:cBhvr>
                                      <p:to>
                                        <p:strVal val="visible"/>
                                      </p:to>
                                    </p:set>
                                    <p:animEffect transition="in" filter="fade">
                                      <p:cBhvr>
                                        <p:cTn id="18" dur="2000"/>
                                        <p:tgtEl>
                                          <p:spTgt spid="17419"/>
                                        </p:tgtEl>
                                      </p:cBhvr>
                                    </p:animEffect>
                                    <p:anim calcmode="lin" valueType="num">
                                      <p:cBhvr>
                                        <p:cTn id="19" dur="2000" fill="hold"/>
                                        <p:tgtEl>
                                          <p:spTgt spid="17419"/>
                                        </p:tgtEl>
                                        <p:attrNameLst>
                                          <p:attrName>style.rotation</p:attrName>
                                        </p:attrNameLst>
                                      </p:cBhvr>
                                      <p:tavLst>
                                        <p:tav tm="0">
                                          <p:val>
                                            <p:fltVal val="720"/>
                                          </p:val>
                                        </p:tav>
                                        <p:tav tm="100000">
                                          <p:val>
                                            <p:fltVal val="0"/>
                                          </p:val>
                                        </p:tav>
                                      </p:tavLst>
                                    </p:anim>
                                    <p:anim calcmode="lin" valueType="num">
                                      <p:cBhvr>
                                        <p:cTn id="20" dur="2000" fill="hold"/>
                                        <p:tgtEl>
                                          <p:spTgt spid="17419"/>
                                        </p:tgtEl>
                                        <p:attrNameLst>
                                          <p:attrName>ppt_h</p:attrName>
                                        </p:attrNameLst>
                                      </p:cBhvr>
                                      <p:tavLst>
                                        <p:tav tm="0">
                                          <p:val>
                                            <p:fltVal val="0"/>
                                          </p:val>
                                        </p:tav>
                                        <p:tav tm="100000">
                                          <p:val>
                                            <p:strVal val="#ppt_h"/>
                                          </p:val>
                                        </p:tav>
                                      </p:tavLst>
                                    </p:anim>
                                    <p:anim calcmode="lin" valueType="num">
                                      <p:cBhvr>
                                        <p:cTn id="21" dur="2000" fill="hold"/>
                                        <p:tgtEl>
                                          <p:spTgt spid="17419"/>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16"/>
                                            </p:cond>
                                          </p:stCondLst>
                                          <p:endCondLst>
                                            <p:cond evt="onStopAudio" delay="0">
                                              <p:tgtEl>
                                                <p:sldTgt/>
                                              </p:tgtEl>
                                            </p:cond>
                                          </p:endCondLst>
                                        </p:cTn>
                                        <p:tgtEl>
                                          <p:sndTgt r:embed="rId3" name="wind.wav"/>
                                        </p:tgtEl>
                                      </p:cMediaNode>
                                    </p:audio>
                                  </p:subTnLst>
                                </p:cTn>
                              </p:par>
                            </p:childTnLst>
                          </p:cTn>
                        </p:par>
                      </p:childTnLst>
                    </p:cTn>
                  </p:par>
                  <p:par>
                    <p:cTn id="22" fill="hold">
                      <p:stCondLst>
                        <p:cond delay="indefinite"/>
                      </p:stCondLst>
                      <p:childTnLst>
                        <p:par>
                          <p:cTn id="23" fill="hold">
                            <p:stCondLst>
                              <p:cond delay="0"/>
                            </p:stCondLst>
                            <p:childTnLst>
                              <p:par>
                                <p:cTn id="24" presetID="2" presetClass="entr" presetSubtype="3" fill="hold" grpId="0" nodeType="clickEffect">
                                  <p:stCondLst>
                                    <p:cond delay="0"/>
                                  </p:stCondLst>
                                  <p:iterate type="lt">
                                    <p:tmPct val="90000"/>
                                  </p:iterate>
                                  <p:childTnLst>
                                    <p:set>
                                      <p:cBhvr>
                                        <p:cTn id="25" dur="1" fill="hold">
                                          <p:stCondLst>
                                            <p:cond delay="0"/>
                                          </p:stCondLst>
                                        </p:cTn>
                                        <p:tgtEl>
                                          <p:spTgt spid="17412"/>
                                        </p:tgtEl>
                                        <p:attrNameLst>
                                          <p:attrName>style.visibility</p:attrName>
                                        </p:attrNameLst>
                                      </p:cBhvr>
                                      <p:to>
                                        <p:strVal val="visible"/>
                                      </p:to>
                                    </p:set>
                                    <p:anim calcmode="lin" valueType="num">
                                      <p:cBhvr additive="base">
                                        <p:cTn id="26" dur="1000" fill="hold"/>
                                        <p:tgtEl>
                                          <p:spTgt spid="17412"/>
                                        </p:tgtEl>
                                        <p:attrNameLst>
                                          <p:attrName>ppt_x</p:attrName>
                                        </p:attrNameLst>
                                      </p:cBhvr>
                                      <p:tavLst>
                                        <p:tav tm="0">
                                          <p:val>
                                            <p:strVal val="1+#ppt_w/2"/>
                                          </p:val>
                                        </p:tav>
                                        <p:tav tm="100000">
                                          <p:val>
                                            <p:strVal val="#ppt_x"/>
                                          </p:val>
                                        </p:tav>
                                      </p:tavLst>
                                    </p:anim>
                                    <p:anim calcmode="lin" valueType="num">
                                      <p:cBhvr additive="base">
                                        <p:cTn id="27" dur="1000" fill="hold"/>
                                        <p:tgtEl>
                                          <p:spTgt spid="1741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2" presetClass="entr" presetSubtype="3" fill="hold" grpId="0" nodeType="clickEffect">
                                  <p:stCondLst>
                                    <p:cond delay="0"/>
                                  </p:stCondLst>
                                  <p:iterate type="lt">
                                    <p:tmPct val="81000"/>
                                  </p:iterate>
                                  <p:childTnLst>
                                    <p:set>
                                      <p:cBhvr>
                                        <p:cTn id="31" dur="1" fill="hold">
                                          <p:stCondLst>
                                            <p:cond delay="0"/>
                                          </p:stCondLst>
                                        </p:cTn>
                                        <p:tgtEl>
                                          <p:spTgt spid="17420"/>
                                        </p:tgtEl>
                                        <p:attrNameLst>
                                          <p:attrName>style.visibility</p:attrName>
                                        </p:attrNameLst>
                                      </p:cBhvr>
                                      <p:to>
                                        <p:strVal val="visible"/>
                                      </p:to>
                                    </p:set>
                                    <p:anim calcmode="lin" valueType="num">
                                      <p:cBhvr additive="base">
                                        <p:cTn id="32" dur="500" fill="hold"/>
                                        <p:tgtEl>
                                          <p:spTgt spid="17420"/>
                                        </p:tgtEl>
                                        <p:attrNameLst>
                                          <p:attrName>ppt_x</p:attrName>
                                        </p:attrNameLst>
                                      </p:cBhvr>
                                      <p:tavLst>
                                        <p:tav tm="0">
                                          <p:val>
                                            <p:strVal val="1+#ppt_w/2"/>
                                          </p:val>
                                        </p:tav>
                                        <p:tav tm="100000">
                                          <p:val>
                                            <p:strVal val="#ppt_x"/>
                                          </p:val>
                                        </p:tav>
                                      </p:tavLst>
                                    </p:anim>
                                    <p:anim calcmode="lin" valueType="num">
                                      <p:cBhvr additive="base">
                                        <p:cTn id="33" dur="500" fill="hold"/>
                                        <p:tgtEl>
                                          <p:spTgt spid="1742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7428"/>
                                        </p:tgtEl>
                                        <p:attrNameLst>
                                          <p:attrName>style.visibility</p:attrName>
                                        </p:attrNameLst>
                                      </p:cBhvr>
                                      <p:to>
                                        <p:strVal val="visible"/>
                                      </p:to>
                                    </p:set>
                                    <p:animEffect transition="in" filter="wipe(left)">
                                      <p:cBhvr>
                                        <p:cTn id="38" dur="2000"/>
                                        <p:tgtEl>
                                          <p:spTgt spid="17428"/>
                                        </p:tgtEl>
                                      </p:cBhvr>
                                    </p:animEffect>
                                  </p:childTnLst>
                                  <p:subTnLst>
                                    <p:audio>
                                      <p:cMediaNode>
                                        <p:cTn display="0" masterRel="sameClick">
                                          <p:stCondLst>
                                            <p:cond evt="begin" delay="0">
                                              <p:tn val="36"/>
                                            </p:cond>
                                          </p:stCondLst>
                                          <p:endCondLst>
                                            <p:cond evt="onStopAudio" delay="0">
                                              <p:tgtEl>
                                                <p:sldTgt/>
                                              </p:tgtEl>
                                            </p:cond>
                                          </p:endCondLst>
                                        </p:cTn>
                                        <p:tgtEl>
                                          <p:sndTgt r:embed="rId3" name="wind.wav"/>
                                        </p:tgtEl>
                                      </p:cMediaNode>
                                    </p:audio>
                                  </p:subTnLst>
                                </p:cTn>
                              </p:par>
                            </p:childTnLst>
                          </p:cTn>
                        </p:par>
                      </p:childTnLst>
                    </p:cTn>
                  </p:par>
                  <p:par>
                    <p:cTn id="39" fill="hold">
                      <p:stCondLst>
                        <p:cond delay="indefinite"/>
                      </p:stCondLst>
                      <p:childTnLst>
                        <p:par>
                          <p:cTn id="40" fill="hold">
                            <p:stCondLst>
                              <p:cond delay="0"/>
                            </p:stCondLst>
                            <p:childTnLst>
                              <p:par>
                                <p:cTn id="41" presetID="51" presetClass="entr" presetSubtype="0" fill="hold" grpId="0" nodeType="clickEffect">
                                  <p:stCondLst>
                                    <p:cond delay="0"/>
                                  </p:stCondLst>
                                  <p:childTnLst>
                                    <p:set>
                                      <p:cBhvr>
                                        <p:cTn id="42" dur="1" fill="hold">
                                          <p:stCondLst>
                                            <p:cond delay="0"/>
                                          </p:stCondLst>
                                        </p:cTn>
                                        <p:tgtEl>
                                          <p:spTgt spid="17421"/>
                                        </p:tgtEl>
                                        <p:attrNameLst>
                                          <p:attrName>style.visibility</p:attrName>
                                        </p:attrNameLst>
                                      </p:cBhvr>
                                      <p:to>
                                        <p:strVal val="visible"/>
                                      </p:to>
                                    </p:set>
                                    <p:animEffect transition="in" filter="fade">
                                      <p:cBhvr>
                                        <p:cTn id="43" dur="770" decel="100000"/>
                                        <p:tgtEl>
                                          <p:spTgt spid="17421"/>
                                        </p:tgtEl>
                                      </p:cBhvr>
                                    </p:animEffect>
                                    <p:animScale>
                                      <p:cBhvr>
                                        <p:cTn id="44" dur="770" decel="100000"/>
                                        <p:tgtEl>
                                          <p:spTgt spid="17421"/>
                                        </p:tgtEl>
                                      </p:cBhvr>
                                      <p:from x="10000" y="10000"/>
                                      <p:to x="200000" y="450000"/>
                                    </p:animScale>
                                    <p:animScale>
                                      <p:cBhvr>
                                        <p:cTn id="45" dur="1230" accel="100000" fill="hold">
                                          <p:stCondLst>
                                            <p:cond delay="770"/>
                                          </p:stCondLst>
                                        </p:cTn>
                                        <p:tgtEl>
                                          <p:spTgt spid="17421"/>
                                        </p:tgtEl>
                                      </p:cBhvr>
                                      <p:from x="200000" y="450000"/>
                                      <p:to x="100000" y="100000"/>
                                    </p:animScale>
                                    <p:set>
                                      <p:cBhvr>
                                        <p:cTn id="46" dur="770" fill="hold"/>
                                        <p:tgtEl>
                                          <p:spTgt spid="17421"/>
                                        </p:tgtEl>
                                        <p:attrNameLst>
                                          <p:attrName>ppt_x</p:attrName>
                                        </p:attrNameLst>
                                      </p:cBhvr>
                                      <p:to>
                                        <p:strVal val="(0.5)"/>
                                      </p:to>
                                    </p:set>
                                    <p:anim from="(0.5)" to="(#ppt_x)" calcmode="lin" valueType="num">
                                      <p:cBhvr>
                                        <p:cTn id="47" dur="1230" accel="100000" fill="hold">
                                          <p:stCondLst>
                                            <p:cond delay="770"/>
                                          </p:stCondLst>
                                        </p:cTn>
                                        <p:tgtEl>
                                          <p:spTgt spid="17421"/>
                                        </p:tgtEl>
                                        <p:attrNameLst>
                                          <p:attrName>ppt_x</p:attrName>
                                        </p:attrNameLst>
                                      </p:cBhvr>
                                    </p:anim>
                                    <p:set>
                                      <p:cBhvr>
                                        <p:cTn id="48" dur="770" fill="hold"/>
                                        <p:tgtEl>
                                          <p:spTgt spid="17421"/>
                                        </p:tgtEl>
                                        <p:attrNameLst>
                                          <p:attrName>ppt_y</p:attrName>
                                        </p:attrNameLst>
                                      </p:cBhvr>
                                      <p:to>
                                        <p:strVal val="(#ppt_y+0.4)"/>
                                      </p:to>
                                    </p:set>
                                    <p:anim from="(#ppt_y+0.4)" to="(#ppt_y)" calcmode="lin" valueType="num">
                                      <p:cBhvr>
                                        <p:cTn id="49" dur="1230" accel="100000" fill="hold">
                                          <p:stCondLst>
                                            <p:cond delay="770"/>
                                          </p:stCondLst>
                                        </p:cTn>
                                        <p:tgtEl>
                                          <p:spTgt spid="17421"/>
                                        </p:tgtEl>
                                        <p:attrNameLst>
                                          <p:attrName>ppt_y</p:attrName>
                                        </p:attrNameLst>
                                      </p:cBhvr>
                                    </p:anim>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7433"/>
                                        </p:tgtEl>
                                        <p:attrNameLst>
                                          <p:attrName>style.visibility</p:attrName>
                                        </p:attrNameLst>
                                      </p:cBhvr>
                                      <p:to>
                                        <p:strVal val="visible"/>
                                      </p:to>
                                    </p:set>
                                    <p:animEffect transition="in" filter="wipe(down)">
                                      <p:cBhvr>
                                        <p:cTn id="54" dur="1000"/>
                                        <p:tgtEl>
                                          <p:spTgt spid="17433"/>
                                        </p:tgtEl>
                                      </p:cBhvr>
                                    </p:animEffect>
                                  </p:childTnLst>
                                  <p:subTnLst>
                                    <p:set>
                                      <p:cBhvr override="childStyle">
                                        <p:cTn dur="1" fill="hold" display="0" masterRel="nextClick" afterEffect="1"/>
                                        <p:tgtEl>
                                          <p:spTgt spid="17433"/>
                                        </p:tgtEl>
                                        <p:attrNameLst>
                                          <p:attrName>style.visibility</p:attrName>
                                        </p:attrNameLst>
                                      </p:cBhvr>
                                      <p:to>
                                        <p:strVal val="hidden"/>
                                      </p:to>
                                    </p:set>
                                    <p:audio>
                                      <p:cMediaNode>
                                        <p:cTn display="0" masterRel="sameClick">
                                          <p:stCondLst>
                                            <p:cond evt="begin" delay="0">
                                              <p:tn val="52"/>
                                            </p:cond>
                                          </p:stCondLst>
                                          <p:endCondLst>
                                            <p:cond evt="onStopAudio" delay="0">
                                              <p:tgtEl>
                                                <p:sldTgt/>
                                              </p:tgtEl>
                                            </p:cond>
                                          </p:endCondLst>
                                        </p:cTn>
                                        <p:tgtEl>
                                          <p:sndTgt r:embed="rId4" name="chimes.wav"/>
                                        </p:tgtEl>
                                      </p:cMediaNode>
                                    </p:audio>
                                  </p:subTnLst>
                                </p:cTn>
                              </p:par>
                              <p:par>
                                <p:cTn id="55" presetID="22" presetClass="entr" presetSubtype="4" fill="hold" nodeType="withEffect">
                                  <p:stCondLst>
                                    <p:cond delay="0"/>
                                  </p:stCondLst>
                                  <p:childTnLst>
                                    <p:set>
                                      <p:cBhvr>
                                        <p:cTn id="56" dur="1" fill="hold">
                                          <p:stCondLst>
                                            <p:cond delay="0"/>
                                          </p:stCondLst>
                                        </p:cTn>
                                        <p:tgtEl>
                                          <p:spTgt spid="17435"/>
                                        </p:tgtEl>
                                        <p:attrNameLst>
                                          <p:attrName>style.visibility</p:attrName>
                                        </p:attrNameLst>
                                      </p:cBhvr>
                                      <p:to>
                                        <p:strVal val="visible"/>
                                      </p:to>
                                    </p:set>
                                    <p:animEffect transition="in" filter="wipe(down)">
                                      <p:cBhvr>
                                        <p:cTn id="57" dur="1000"/>
                                        <p:tgtEl>
                                          <p:spTgt spid="17435"/>
                                        </p:tgtEl>
                                      </p:cBhvr>
                                    </p:animEffect>
                                  </p:childTnLst>
                                  <p:subTnLst>
                                    <p:set>
                                      <p:cBhvr override="childStyle">
                                        <p:cTn dur="1" fill="hold" display="0" masterRel="nextClick" afterEffect="1"/>
                                        <p:tgtEl>
                                          <p:spTgt spid="17435"/>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25" presetClass="entr" presetSubtype="0" fill="hold" grpId="0" nodeType="clickEffect">
                                  <p:stCondLst>
                                    <p:cond delay="0"/>
                                  </p:stCondLst>
                                  <p:childTnLst>
                                    <p:set>
                                      <p:cBhvr>
                                        <p:cTn id="61" dur="1" fill="hold">
                                          <p:stCondLst>
                                            <p:cond delay="0"/>
                                          </p:stCondLst>
                                        </p:cTn>
                                        <p:tgtEl>
                                          <p:spTgt spid="17436"/>
                                        </p:tgtEl>
                                        <p:attrNameLst>
                                          <p:attrName>style.visibility</p:attrName>
                                        </p:attrNameLst>
                                      </p:cBhvr>
                                      <p:to>
                                        <p:strVal val="visible"/>
                                      </p:to>
                                    </p:set>
                                    <p:anim calcmode="lin" valueType="num">
                                      <p:cBhvr>
                                        <p:cTn id="62" dur="500" decel="50000" fill="hold">
                                          <p:stCondLst>
                                            <p:cond delay="0"/>
                                          </p:stCondLst>
                                        </p:cTn>
                                        <p:tgtEl>
                                          <p:spTgt spid="17436"/>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17436"/>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17436"/>
                                        </p:tgtEl>
                                        <p:attrNameLst>
                                          <p:attrName>ppt_w</p:attrName>
                                        </p:attrNameLst>
                                      </p:cBhvr>
                                      <p:tavLst>
                                        <p:tav tm="0">
                                          <p:val>
                                            <p:strVal val="#ppt_w*.05"/>
                                          </p:val>
                                        </p:tav>
                                        <p:tav tm="100000">
                                          <p:val>
                                            <p:strVal val="#ppt_w"/>
                                          </p:val>
                                        </p:tav>
                                      </p:tavLst>
                                    </p:anim>
                                    <p:anim calcmode="lin" valueType="num">
                                      <p:cBhvr>
                                        <p:cTn id="65" dur="1000" fill="hold"/>
                                        <p:tgtEl>
                                          <p:spTgt spid="17436"/>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17436"/>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17436"/>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17436"/>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17436"/>
                                        </p:tgtEl>
                                      </p:cBhvr>
                                    </p:animEffect>
                                  </p:childTnLst>
                                  <p:subTnLst>
                                    <p:audio>
                                      <p:cMediaNode>
                                        <p:cTn display="0" masterRel="sameClick">
                                          <p:stCondLst>
                                            <p:cond evt="begin" delay="0">
                                              <p:tn val="60"/>
                                            </p:cond>
                                          </p:stCondLst>
                                          <p:endCondLst>
                                            <p:cond evt="onStopAudio" delay="0">
                                              <p:tgtEl>
                                                <p:sldTgt/>
                                              </p:tgtEl>
                                            </p:cond>
                                          </p:endCondLst>
                                        </p:cTn>
                                        <p:tgtEl>
                                          <p:sndTgt r:embed="rId5" name="laser.wav"/>
                                        </p:tgtEl>
                                      </p:cMediaNode>
                                    </p:audio>
                                  </p:sub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7422"/>
                                        </p:tgtEl>
                                        <p:attrNameLst>
                                          <p:attrName>style.visibility</p:attrName>
                                        </p:attrNameLst>
                                      </p:cBhvr>
                                      <p:to>
                                        <p:strVal val="visible"/>
                                      </p:to>
                                    </p:set>
                                    <p:animEffect transition="in" filter="wipe(left)">
                                      <p:cBhvr>
                                        <p:cTn id="74" dur="2000"/>
                                        <p:tgtEl>
                                          <p:spTgt spid="17422"/>
                                        </p:tgtEl>
                                      </p:cBhvr>
                                    </p:animEffect>
                                  </p:childTnLst>
                                  <p:subTnLst>
                                    <p:audio>
                                      <p:cMediaNode>
                                        <p:cTn display="0" masterRel="sameClick">
                                          <p:stCondLst>
                                            <p:cond evt="begin" delay="0">
                                              <p:tn val="72"/>
                                            </p:cond>
                                          </p:stCondLst>
                                          <p:endCondLst>
                                            <p:cond evt="onStopAudio" delay="0">
                                              <p:tgtEl>
                                                <p:sldTgt/>
                                              </p:tgtEl>
                                            </p:cond>
                                          </p:endCondLst>
                                        </p:cTn>
                                        <p:tgtEl>
                                          <p:sndTgt r:embed="rId4" name="chimes.wav"/>
                                        </p:tgtEl>
                                      </p:cMediaNode>
                                    </p:audio>
                                  </p:subTnLst>
                                </p:cTn>
                              </p:par>
                            </p:childTnLst>
                          </p:cTn>
                        </p:par>
                      </p:childTnLst>
                    </p:cTn>
                  </p:par>
                  <p:par>
                    <p:cTn id="75" fill="hold">
                      <p:stCondLst>
                        <p:cond delay="indefinite"/>
                      </p:stCondLst>
                      <p:childTnLst>
                        <p:par>
                          <p:cTn id="76" fill="hold">
                            <p:stCondLst>
                              <p:cond delay="0"/>
                            </p:stCondLst>
                            <p:childTnLst>
                              <p:par>
                                <p:cTn id="77" presetID="2" presetClass="entr" presetSubtype="9" fill="hold" grpId="0" nodeType="clickEffect">
                                  <p:stCondLst>
                                    <p:cond delay="0"/>
                                  </p:stCondLst>
                                  <p:iterate type="lt">
                                    <p:tmPct val="54000"/>
                                  </p:iterate>
                                  <p:childTnLst>
                                    <p:set>
                                      <p:cBhvr>
                                        <p:cTn id="78" dur="1" fill="hold">
                                          <p:stCondLst>
                                            <p:cond delay="0"/>
                                          </p:stCondLst>
                                        </p:cTn>
                                        <p:tgtEl>
                                          <p:spTgt spid="17423"/>
                                        </p:tgtEl>
                                        <p:attrNameLst>
                                          <p:attrName>style.visibility</p:attrName>
                                        </p:attrNameLst>
                                      </p:cBhvr>
                                      <p:to>
                                        <p:strVal val="visible"/>
                                      </p:to>
                                    </p:set>
                                    <p:anim calcmode="lin" valueType="num">
                                      <p:cBhvr additive="base">
                                        <p:cTn id="79" dur="500" fill="hold"/>
                                        <p:tgtEl>
                                          <p:spTgt spid="17423"/>
                                        </p:tgtEl>
                                        <p:attrNameLst>
                                          <p:attrName>ppt_x</p:attrName>
                                        </p:attrNameLst>
                                      </p:cBhvr>
                                      <p:tavLst>
                                        <p:tav tm="0">
                                          <p:val>
                                            <p:strVal val="0-#ppt_w/2"/>
                                          </p:val>
                                        </p:tav>
                                        <p:tav tm="100000">
                                          <p:val>
                                            <p:strVal val="#ppt_x"/>
                                          </p:val>
                                        </p:tav>
                                      </p:tavLst>
                                    </p:anim>
                                    <p:anim calcmode="lin" valueType="num">
                                      <p:cBhvr additive="base">
                                        <p:cTn id="80" dur="500" fill="hold"/>
                                        <p:tgtEl>
                                          <p:spTgt spid="1742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77"/>
                                            </p:cond>
                                          </p:stCondLst>
                                          <p:endCondLst>
                                            <p:cond evt="onStopAudio" delay="0">
                                              <p:tgtEl>
                                                <p:sldTgt/>
                                              </p:tgtEl>
                                            </p:cond>
                                          </p:endCondLst>
                                        </p:cTn>
                                        <p:tgtEl>
                                          <p:sndTgt r:embed="rId6" name="click.wav"/>
                                        </p:tgtEl>
                                      </p:cMediaNode>
                                    </p:audio>
                                  </p:subTnLst>
                                </p:cTn>
                              </p:par>
                            </p:childTnLst>
                          </p:cTn>
                        </p:par>
                      </p:childTnLst>
                    </p:cTn>
                  </p:par>
                  <p:par>
                    <p:cTn id="81" fill="hold">
                      <p:stCondLst>
                        <p:cond delay="indefinite"/>
                      </p:stCondLst>
                      <p:childTnLst>
                        <p:par>
                          <p:cTn id="82" fill="hold">
                            <p:stCondLst>
                              <p:cond delay="0"/>
                            </p:stCondLst>
                            <p:childTnLst>
                              <p:par>
                                <p:cTn id="83" presetID="2" presetClass="entr" presetSubtype="9" fill="hold" grpId="0" nodeType="clickEffect">
                                  <p:stCondLst>
                                    <p:cond delay="0"/>
                                  </p:stCondLst>
                                  <p:iterate type="lt">
                                    <p:tmPct val="60000"/>
                                  </p:iterate>
                                  <p:childTnLst>
                                    <p:set>
                                      <p:cBhvr>
                                        <p:cTn id="84" dur="1" fill="hold">
                                          <p:stCondLst>
                                            <p:cond delay="0"/>
                                          </p:stCondLst>
                                        </p:cTn>
                                        <p:tgtEl>
                                          <p:spTgt spid="17424"/>
                                        </p:tgtEl>
                                        <p:attrNameLst>
                                          <p:attrName>style.visibility</p:attrName>
                                        </p:attrNameLst>
                                      </p:cBhvr>
                                      <p:to>
                                        <p:strVal val="visible"/>
                                      </p:to>
                                    </p:set>
                                    <p:anim calcmode="lin" valueType="num">
                                      <p:cBhvr additive="base">
                                        <p:cTn id="85" dur="500" fill="hold"/>
                                        <p:tgtEl>
                                          <p:spTgt spid="17424"/>
                                        </p:tgtEl>
                                        <p:attrNameLst>
                                          <p:attrName>ppt_x</p:attrName>
                                        </p:attrNameLst>
                                      </p:cBhvr>
                                      <p:tavLst>
                                        <p:tav tm="0">
                                          <p:val>
                                            <p:strVal val="0-#ppt_w/2"/>
                                          </p:val>
                                        </p:tav>
                                        <p:tav tm="100000">
                                          <p:val>
                                            <p:strVal val="#ppt_x"/>
                                          </p:val>
                                        </p:tav>
                                      </p:tavLst>
                                    </p:anim>
                                    <p:anim calcmode="lin" valueType="num">
                                      <p:cBhvr additive="base">
                                        <p:cTn id="86" dur="500" fill="hold"/>
                                        <p:tgtEl>
                                          <p:spTgt spid="1742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83"/>
                                            </p:cond>
                                          </p:stCondLst>
                                          <p:endCondLst>
                                            <p:cond evt="onStopAudio" delay="0">
                                              <p:tgtEl>
                                                <p:sldTgt/>
                                              </p:tgtEl>
                                            </p:cond>
                                          </p:endCondLst>
                                        </p:cTn>
                                        <p:tgtEl>
                                          <p:sndTgt r:embed="rId6" name="click.wav"/>
                                        </p:tgtEl>
                                      </p:cMediaNode>
                                    </p:audio>
                                  </p:subTnLst>
                                </p:cTn>
                              </p:par>
                            </p:childTnLst>
                          </p:cTn>
                        </p:par>
                      </p:childTnLst>
                    </p:cTn>
                  </p:par>
                  <p:par>
                    <p:cTn id="87" fill="hold">
                      <p:stCondLst>
                        <p:cond delay="indefinite"/>
                      </p:stCondLst>
                      <p:childTnLst>
                        <p:par>
                          <p:cTn id="88" fill="hold">
                            <p:stCondLst>
                              <p:cond delay="0"/>
                            </p:stCondLst>
                            <p:childTnLst>
                              <p:par>
                                <p:cTn id="89" presetID="51" presetClass="entr" presetSubtype="0" fill="hold" grpId="0" nodeType="clickEffect">
                                  <p:stCondLst>
                                    <p:cond delay="0"/>
                                  </p:stCondLst>
                                  <p:childTnLst>
                                    <p:set>
                                      <p:cBhvr>
                                        <p:cTn id="90" dur="1" fill="hold">
                                          <p:stCondLst>
                                            <p:cond delay="0"/>
                                          </p:stCondLst>
                                        </p:cTn>
                                        <p:tgtEl>
                                          <p:spTgt spid="17425"/>
                                        </p:tgtEl>
                                        <p:attrNameLst>
                                          <p:attrName>style.visibility</p:attrName>
                                        </p:attrNameLst>
                                      </p:cBhvr>
                                      <p:to>
                                        <p:strVal val="visible"/>
                                      </p:to>
                                    </p:set>
                                    <p:animEffect transition="in" filter="fade">
                                      <p:cBhvr>
                                        <p:cTn id="91" dur="770" decel="100000"/>
                                        <p:tgtEl>
                                          <p:spTgt spid="17425"/>
                                        </p:tgtEl>
                                      </p:cBhvr>
                                    </p:animEffect>
                                    <p:animScale>
                                      <p:cBhvr>
                                        <p:cTn id="92" dur="770" decel="100000"/>
                                        <p:tgtEl>
                                          <p:spTgt spid="17425"/>
                                        </p:tgtEl>
                                      </p:cBhvr>
                                      <p:from x="10000" y="10000"/>
                                      <p:to x="200000" y="450000"/>
                                    </p:animScale>
                                    <p:animScale>
                                      <p:cBhvr>
                                        <p:cTn id="93" dur="1230" accel="100000" fill="hold">
                                          <p:stCondLst>
                                            <p:cond delay="770"/>
                                          </p:stCondLst>
                                        </p:cTn>
                                        <p:tgtEl>
                                          <p:spTgt spid="17425"/>
                                        </p:tgtEl>
                                      </p:cBhvr>
                                      <p:from x="200000" y="450000"/>
                                      <p:to x="100000" y="100000"/>
                                    </p:animScale>
                                    <p:set>
                                      <p:cBhvr>
                                        <p:cTn id="94" dur="770" fill="hold"/>
                                        <p:tgtEl>
                                          <p:spTgt spid="17425"/>
                                        </p:tgtEl>
                                        <p:attrNameLst>
                                          <p:attrName>ppt_x</p:attrName>
                                        </p:attrNameLst>
                                      </p:cBhvr>
                                      <p:to>
                                        <p:strVal val="(0.5)"/>
                                      </p:to>
                                    </p:set>
                                    <p:anim from="(0.5)" to="(#ppt_x)" calcmode="lin" valueType="num">
                                      <p:cBhvr>
                                        <p:cTn id="95" dur="1230" accel="100000" fill="hold">
                                          <p:stCondLst>
                                            <p:cond delay="770"/>
                                          </p:stCondLst>
                                        </p:cTn>
                                        <p:tgtEl>
                                          <p:spTgt spid="17425"/>
                                        </p:tgtEl>
                                        <p:attrNameLst>
                                          <p:attrName>ppt_x</p:attrName>
                                        </p:attrNameLst>
                                      </p:cBhvr>
                                    </p:anim>
                                    <p:set>
                                      <p:cBhvr>
                                        <p:cTn id="96" dur="770" fill="hold"/>
                                        <p:tgtEl>
                                          <p:spTgt spid="17425"/>
                                        </p:tgtEl>
                                        <p:attrNameLst>
                                          <p:attrName>ppt_y</p:attrName>
                                        </p:attrNameLst>
                                      </p:cBhvr>
                                      <p:to>
                                        <p:strVal val="(#ppt_y+0.4)"/>
                                      </p:to>
                                    </p:set>
                                    <p:anim from="(#ppt_y+0.4)" to="(#ppt_y)" calcmode="lin" valueType="num">
                                      <p:cBhvr>
                                        <p:cTn id="97" dur="1230" accel="100000" fill="hold">
                                          <p:stCondLst>
                                            <p:cond delay="770"/>
                                          </p:stCondLst>
                                        </p:cTn>
                                        <p:tgtEl>
                                          <p:spTgt spid="17425"/>
                                        </p:tgtEl>
                                        <p:attrNameLst>
                                          <p:attrName>ppt_y</p:attrName>
                                        </p:attrNameLst>
                                      </p:cBhvr>
                                    </p:anim>
                                  </p:childTnLst>
                                  <p:subTnLst>
                                    <p:audio>
                                      <p:cMediaNode>
                                        <p:cTn display="0" masterRel="sameClick">
                                          <p:stCondLst>
                                            <p:cond evt="begin" delay="0">
                                              <p:tn val="89"/>
                                            </p:cond>
                                          </p:stCondLst>
                                          <p:endCondLst>
                                            <p:cond evt="onStopAudio" delay="0">
                                              <p:tgtEl>
                                                <p:sldTgt/>
                                              </p:tgtEl>
                                            </p:cond>
                                          </p:endCondLst>
                                        </p:cTn>
                                        <p:tgtEl>
                                          <p:sndTgt r:embed="rId4" name="chimes.wav"/>
                                        </p:tgtEl>
                                      </p:cMediaNode>
                                    </p:audio>
                                  </p:sub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7434"/>
                                        </p:tgtEl>
                                        <p:attrNameLst>
                                          <p:attrName>style.visibility</p:attrName>
                                        </p:attrNameLst>
                                      </p:cBhvr>
                                      <p:to>
                                        <p:strVal val="visible"/>
                                      </p:to>
                                    </p:set>
                                    <p:animEffect transition="in" filter="wipe(down)">
                                      <p:cBhvr>
                                        <p:cTn id="102" dur="1000"/>
                                        <p:tgtEl>
                                          <p:spTgt spid="17434"/>
                                        </p:tgtEl>
                                      </p:cBhvr>
                                    </p:animEffect>
                                  </p:childTnLst>
                                  <p:subTnLst>
                                    <p:set>
                                      <p:cBhvr override="childStyle">
                                        <p:cTn dur="1" fill="hold" display="0" masterRel="nextClick" afterEffect="1"/>
                                        <p:tgtEl>
                                          <p:spTgt spid="17434"/>
                                        </p:tgtEl>
                                        <p:attrNameLst>
                                          <p:attrName>style.visibility</p:attrName>
                                        </p:attrNameLst>
                                      </p:cBhvr>
                                      <p:to>
                                        <p:strVal val="hidden"/>
                                      </p:to>
                                    </p:set>
                                    <p:audio>
                                      <p:cMediaNode>
                                        <p:cTn display="0" masterRel="sameClick">
                                          <p:stCondLst>
                                            <p:cond evt="begin" delay="0">
                                              <p:tn val="100"/>
                                            </p:cond>
                                          </p:stCondLst>
                                          <p:endCondLst>
                                            <p:cond evt="onStopAudio" delay="0">
                                              <p:tgtEl>
                                                <p:sldTgt/>
                                              </p:tgtEl>
                                            </p:cond>
                                          </p:endCondLst>
                                        </p:cTn>
                                        <p:tgtEl>
                                          <p:sndTgt r:embed="rId3" name="wind.wav"/>
                                        </p:tgtEl>
                                      </p:cMediaNode>
                                    </p:audio>
                                  </p:subTnLst>
                                </p:cTn>
                              </p:par>
                            </p:childTnLst>
                          </p:cTn>
                        </p:par>
                      </p:childTnLst>
                    </p:cTn>
                  </p:par>
                  <p:par>
                    <p:cTn id="103" fill="hold">
                      <p:stCondLst>
                        <p:cond delay="indefinite"/>
                      </p:stCondLst>
                      <p:childTnLst>
                        <p:par>
                          <p:cTn id="104" fill="hold">
                            <p:stCondLst>
                              <p:cond delay="0"/>
                            </p:stCondLst>
                            <p:childTnLst>
                              <p:par>
                                <p:cTn id="105" presetID="25" presetClass="entr" presetSubtype="0" fill="hold" grpId="0" nodeType="clickEffect">
                                  <p:stCondLst>
                                    <p:cond delay="0"/>
                                  </p:stCondLst>
                                  <p:childTnLst>
                                    <p:set>
                                      <p:cBhvr>
                                        <p:cTn id="106" dur="1" fill="hold">
                                          <p:stCondLst>
                                            <p:cond delay="0"/>
                                          </p:stCondLst>
                                        </p:cTn>
                                        <p:tgtEl>
                                          <p:spTgt spid="17437"/>
                                        </p:tgtEl>
                                        <p:attrNameLst>
                                          <p:attrName>style.visibility</p:attrName>
                                        </p:attrNameLst>
                                      </p:cBhvr>
                                      <p:to>
                                        <p:strVal val="visible"/>
                                      </p:to>
                                    </p:set>
                                    <p:anim calcmode="lin" valueType="num">
                                      <p:cBhvr>
                                        <p:cTn id="107" dur="1000" decel="50000" fill="hold">
                                          <p:stCondLst>
                                            <p:cond delay="0"/>
                                          </p:stCondLst>
                                        </p:cTn>
                                        <p:tgtEl>
                                          <p:spTgt spid="17437"/>
                                        </p:tgtEl>
                                        <p:attrNameLst>
                                          <p:attrName>style.rotation</p:attrName>
                                        </p:attrNameLst>
                                      </p:cBhvr>
                                      <p:tavLst>
                                        <p:tav tm="0">
                                          <p:val>
                                            <p:fltVal val="-90"/>
                                          </p:val>
                                        </p:tav>
                                        <p:tav tm="100000">
                                          <p:val>
                                            <p:fltVal val="0"/>
                                          </p:val>
                                        </p:tav>
                                      </p:tavLst>
                                    </p:anim>
                                    <p:anim calcmode="lin" valueType="num">
                                      <p:cBhvr>
                                        <p:cTn id="108" dur="1000" decel="50000" fill="hold">
                                          <p:stCondLst>
                                            <p:cond delay="0"/>
                                          </p:stCondLst>
                                        </p:cTn>
                                        <p:tgtEl>
                                          <p:spTgt spid="17437"/>
                                        </p:tgtEl>
                                        <p:attrNameLst>
                                          <p:attrName>ppt_w</p:attrName>
                                        </p:attrNameLst>
                                      </p:cBhvr>
                                      <p:tavLst>
                                        <p:tav tm="0">
                                          <p:val>
                                            <p:strVal val="#ppt_w"/>
                                          </p:val>
                                        </p:tav>
                                        <p:tav tm="100000">
                                          <p:val>
                                            <p:strVal val="#ppt_w*.05"/>
                                          </p:val>
                                        </p:tav>
                                      </p:tavLst>
                                    </p:anim>
                                    <p:anim calcmode="lin" valueType="num">
                                      <p:cBhvr>
                                        <p:cTn id="109" dur="1000" accel="50000" fill="hold">
                                          <p:stCondLst>
                                            <p:cond delay="1000"/>
                                          </p:stCondLst>
                                        </p:cTn>
                                        <p:tgtEl>
                                          <p:spTgt spid="17437"/>
                                        </p:tgtEl>
                                        <p:attrNameLst>
                                          <p:attrName>ppt_w</p:attrName>
                                        </p:attrNameLst>
                                      </p:cBhvr>
                                      <p:tavLst>
                                        <p:tav tm="0">
                                          <p:val>
                                            <p:strVal val="#ppt_w*.05"/>
                                          </p:val>
                                        </p:tav>
                                        <p:tav tm="100000">
                                          <p:val>
                                            <p:strVal val="#ppt_w"/>
                                          </p:val>
                                        </p:tav>
                                      </p:tavLst>
                                    </p:anim>
                                    <p:anim calcmode="lin" valueType="num">
                                      <p:cBhvr>
                                        <p:cTn id="110" dur="2000" fill="hold"/>
                                        <p:tgtEl>
                                          <p:spTgt spid="17437"/>
                                        </p:tgtEl>
                                        <p:attrNameLst>
                                          <p:attrName>ppt_h</p:attrName>
                                        </p:attrNameLst>
                                      </p:cBhvr>
                                      <p:tavLst>
                                        <p:tav tm="0">
                                          <p:val>
                                            <p:strVal val="#ppt_h"/>
                                          </p:val>
                                        </p:tav>
                                        <p:tav tm="100000">
                                          <p:val>
                                            <p:strVal val="#ppt_h"/>
                                          </p:val>
                                        </p:tav>
                                      </p:tavLst>
                                    </p:anim>
                                    <p:anim calcmode="lin" valueType="num">
                                      <p:cBhvr>
                                        <p:cTn id="111" dur="1000" decel="50000" fill="hold">
                                          <p:stCondLst>
                                            <p:cond delay="0"/>
                                          </p:stCondLst>
                                        </p:cTn>
                                        <p:tgtEl>
                                          <p:spTgt spid="17437"/>
                                        </p:tgtEl>
                                        <p:attrNameLst>
                                          <p:attrName>ppt_x</p:attrName>
                                        </p:attrNameLst>
                                      </p:cBhvr>
                                      <p:tavLst>
                                        <p:tav tm="0">
                                          <p:val>
                                            <p:strVal val="#ppt_x+.4"/>
                                          </p:val>
                                        </p:tav>
                                        <p:tav tm="100000">
                                          <p:val>
                                            <p:strVal val="#ppt_x"/>
                                          </p:val>
                                        </p:tav>
                                      </p:tavLst>
                                    </p:anim>
                                    <p:anim calcmode="lin" valueType="num">
                                      <p:cBhvr>
                                        <p:cTn id="112" dur="1000" decel="50000" fill="hold">
                                          <p:stCondLst>
                                            <p:cond delay="0"/>
                                          </p:stCondLst>
                                        </p:cTn>
                                        <p:tgtEl>
                                          <p:spTgt spid="17437"/>
                                        </p:tgtEl>
                                        <p:attrNameLst>
                                          <p:attrName>ppt_y</p:attrName>
                                        </p:attrNameLst>
                                      </p:cBhvr>
                                      <p:tavLst>
                                        <p:tav tm="0">
                                          <p:val>
                                            <p:strVal val="#ppt_y-.2"/>
                                          </p:val>
                                        </p:tav>
                                        <p:tav tm="100000">
                                          <p:val>
                                            <p:strVal val="#ppt_y+.1"/>
                                          </p:val>
                                        </p:tav>
                                      </p:tavLst>
                                    </p:anim>
                                    <p:anim calcmode="lin" valueType="num">
                                      <p:cBhvr>
                                        <p:cTn id="113" dur="1000" accel="50000" fill="hold">
                                          <p:stCondLst>
                                            <p:cond delay="1000"/>
                                          </p:stCondLst>
                                        </p:cTn>
                                        <p:tgtEl>
                                          <p:spTgt spid="17437"/>
                                        </p:tgtEl>
                                        <p:attrNameLst>
                                          <p:attrName>ppt_y</p:attrName>
                                        </p:attrNameLst>
                                      </p:cBhvr>
                                      <p:tavLst>
                                        <p:tav tm="0">
                                          <p:val>
                                            <p:strVal val="#ppt_y+.1"/>
                                          </p:val>
                                        </p:tav>
                                        <p:tav tm="100000">
                                          <p:val>
                                            <p:strVal val="#ppt_y"/>
                                          </p:val>
                                        </p:tav>
                                      </p:tavLst>
                                    </p:anim>
                                    <p:animEffect transition="in" filter="fade">
                                      <p:cBhvr>
                                        <p:cTn id="114" dur="2000" decel="50000">
                                          <p:stCondLst>
                                            <p:cond delay="0"/>
                                          </p:stCondLst>
                                        </p:cTn>
                                        <p:tgtEl>
                                          <p:spTgt spid="17437"/>
                                        </p:tgtEl>
                                      </p:cBhvr>
                                    </p:animEffect>
                                  </p:childTnLst>
                                  <p:subTnLst>
                                    <p:audio>
                                      <p:cMediaNode>
                                        <p:cTn display="0" masterRel="sameClick">
                                          <p:stCondLst>
                                            <p:cond evt="begin" delay="0">
                                              <p:tn val="105"/>
                                            </p:cond>
                                          </p:stCondLst>
                                          <p:endCondLst>
                                            <p:cond evt="onStopAudio" delay="0">
                                              <p:tgtEl>
                                                <p:sldTgt/>
                                              </p:tgtEl>
                                            </p:cond>
                                          </p:endCondLst>
                                        </p:cTn>
                                        <p:tgtEl>
                                          <p:sndTgt r:embed="rId3" name="wind.wav"/>
                                        </p:tgtEl>
                                      </p:cMediaNode>
                                    </p:audio>
                                  </p:sub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7426"/>
                                        </p:tgtEl>
                                        <p:attrNameLst>
                                          <p:attrName>style.visibility</p:attrName>
                                        </p:attrNameLst>
                                      </p:cBhvr>
                                      <p:to>
                                        <p:strVal val="visible"/>
                                      </p:to>
                                    </p:set>
                                    <p:animEffect transition="in" filter="wipe(left)">
                                      <p:cBhvr>
                                        <p:cTn id="119" dur="2000"/>
                                        <p:tgtEl>
                                          <p:spTgt spid="17426"/>
                                        </p:tgtEl>
                                      </p:cBhvr>
                                    </p:animEffect>
                                  </p:childTnLst>
                                  <p:subTnLst>
                                    <p:audio>
                                      <p:cMediaNode>
                                        <p:cTn display="0" masterRel="sameClick">
                                          <p:stCondLst>
                                            <p:cond evt="begin" delay="0">
                                              <p:tn val="117"/>
                                            </p:cond>
                                          </p:stCondLst>
                                          <p:endCondLst>
                                            <p:cond evt="onStopAudio" delay="0">
                                              <p:tgtEl>
                                                <p:sldTgt/>
                                              </p:tgtEl>
                                            </p:cond>
                                          </p:endCondLst>
                                        </p:cTn>
                                        <p:tgtEl>
                                          <p:sndTgt r:embed="rId4" name="chimes.wav"/>
                                        </p:tgtEl>
                                      </p:cMediaNode>
                                    </p:audio>
                                  </p:subTnLst>
                                </p:cTn>
                              </p:par>
                            </p:childTnLst>
                          </p:cTn>
                        </p:par>
                      </p:childTnLst>
                    </p:cTn>
                  </p:par>
                  <p:par>
                    <p:cTn id="120" fill="hold">
                      <p:stCondLst>
                        <p:cond delay="indefinite"/>
                      </p:stCondLst>
                      <p:childTnLst>
                        <p:par>
                          <p:cTn id="121" fill="hold">
                            <p:stCondLst>
                              <p:cond delay="0"/>
                            </p:stCondLst>
                            <p:childTnLst>
                              <p:par>
                                <p:cTn id="122" presetID="2" presetClass="entr" presetSubtype="3" fill="hold" grpId="0" nodeType="clickEffect">
                                  <p:stCondLst>
                                    <p:cond delay="0"/>
                                  </p:stCondLst>
                                  <p:iterate type="lt">
                                    <p:tmPct val="64000"/>
                                  </p:iterate>
                                  <p:childTnLst>
                                    <p:set>
                                      <p:cBhvr>
                                        <p:cTn id="123" dur="1" fill="hold">
                                          <p:stCondLst>
                                            <p:cond delay="0"/>
                                          </p:stCondLst>
                                        </p:cTn>
                                        <p:tgtEl>
                                          <p:spTgt spid="17427"/>
                                        </p:tgtEl>
                                        <p:attrNameLst>
                                          <p:attrName>style.visibility</p:attrName>
                                        </p:attrNameLst>
                                      </p:cBhvr>
                                      <p:to>
                                        <p:strVal val="visible"/>
                                      </p:to>
                                    </p:set>
                                    <p:anim calcmode="lin" valueType="num">
                                      <p:cBhvr additive="base">
                                        <p:cTn id="124" dur="500" fill="hold"/>
                                        <p:tgtEl>
                                          <p:spTgt spid="17427"/>
                                        </p:tgtEl>
                                        <p:attrNameLst>
                                          <p:attrName>ppt_x</p:attrName>
                                        </p:attrNameLst>
                                      </p:cBhvr>
                                      <p:tavLst>
                                        <p:tav tm="0">
                                          <p:val>
                                            <p:strVal val="1+#ppt_w/2"/>
                                          </p:val>
                                        </p:tav>
                                        <p:tav tm="100000">
                                          <p:val>
                                            <p:strVal val="#ppt_x"/>
                                          </p:val>
                                        </p:tav>
                                      </p:tavLst>
                                    </p:anim>
                                    <p:anim calcmode="lin" valueType="num">
                                      <p:cBhvr additive="base">
                                        <p:cTn id="125" dur="500" fill="hold"/>
                                        <p:tgtEl>
                                          <p:spTgt spid="1742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22"/>
                                            </p:cond>
                                          </p:stCondLst>
                                          <p:endCondLst>
                                            <p:cond evt="onStopAudio" delay="0">
                                              <p:tgtEl>
                                                <p:sldTgt/>
                                              </p:tgtEl>
                                            </p:cond>
                                          </p:endCondLst>
                                        </p:cTn>
                                        <p:tgtEl>
                                          <p:sndTgt r:embed="rId6" name="click.wav"/>
                                        </p:tgtEl>
                                      </p:cMediaNode>
                                    </p:audio>
                                  </p:sub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7429"/>
                                        </p:tgtEl>
                                        <p:attrNameLst>
                                          <p:attrName>style.visibility</p:attrName>
                                        </p:attrNameLst>
                                      </p:cBhvr>
                                      <p:to>
                                        <p:strVal val="visible"/>
                                      </p:to>
                                    </p:set>
                                    <p:animEffect transition="in" filter="wipe(left)">
                                      <p:cBhvr>
                                        <p:cTn id="130" dur="2000"/>
                                        <p:tgtEl>
                                          <p:spTgt spid="17429"/>
                                        </p:tgtEl>
                                      </p:cBhvr>
                                    </p:animEffect>
                                  </p:childTnLst>
                                  <p:subTnLst>
                                    <p:audio>
                                      <p:cMediaNode>
                                        <p:cTn display="0" masterRel="sameClick">
                                          <p:stCondLst>
                                            <p:cond evt="begin" delay="0">
                                              <p:tn val="128"/>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7" grpId="0"/>
      <p:bldP spid="17418" grpId="0"/>
      <p:bldP spid="17419" grpId="0"/>
      <p:bldP spid="17420" grpId="0"/>
      <p:bldP spid="17421" grpId="0"/>
      <p:bldP spid="17422" grpId="0"/>
      <p:bldP spid="17423" grpId="0"/>
      <p:bldP spid="17424" grpId="0"/>
      <p:bldP spid="17425" grpId="0"/>
      <p:bldP spid="17426" grpId="0"/>
      <p:bldP spid="17427" grpId="0"/>
      <p:bldP spid="17428" grpId="0"/>
      <p:bldP spid="17433" grpId="0" animBg="1"/>
      <p:bldP spid="17434" grpId="0" animBg="1"/>
      <p:bldP spid="17436" grpId="0"/>
      <p:bldP spid="17437"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18433"/>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8435" name="文本框 18434"/>
          <p:cNvSpPr txBox="1">
            <a:spLocks noChangeArrowheads="1"/>
          </p:cNvSpPr>
          <p:nvPr/>
        </p:nvSpPr>
        <p:spPr bwMode="auto">
          <a:xfrm>
            <a:off x="361950" y="404813"/>
            <a:ext cx="57610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6000">
                <a:solidFill>
                  <a:prstClr val="black"/>
                </a:solidFill>
                <a:ea typeface="华文行楷" pitchFamily="2" charset="-122"/>
              </a:rPr>
              <a:t>课堂小结</a:t>
            </a:r>
          </a:p>
        </p:txBody>
      </p:sp>
      <p:sp>
        <p:nvSpPr>
          <p:cNvPr id="18436" name="文本框 18435"/>
          <p:cNvSpPr txBox="1">
            <a:spLocks noChangeArrowheads="1"/>
          </p:cNvSpPr>
          <p:nvPr/>
        </p:nvSpPr>
        <p:spPr bwMode="auto">
          <a:xfrm>
            <a:off x="671513" y="1489075"/>
            <a:ext cx="2676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ea typeface="黑体" panose="02010609060101010101" pitchFamily="49" charset="-122"/>
              </a:rPr>
              <a:t>1</a:t>
            </a:r>
            <a:r>
              <a:rPr lang="en-US" altLang="zh-CN" sz="3200" b="1">
                <a:solidFill>
                  <a:prstClr val="black"/>
                </a:solidFill>
                <a:latin typeface="华文中宋" pitchFamily="2" charset="-122"/>
                <a:ea typeface="华文中宋" pitchFamily="2" charset="-122"/>
              </a:rPr>
              <a:t>.</a:t>
            </a:r>
            <a:r>
              <a:rPr lang="zh-CN" altLang="en-US" sz="3200" b="1">
                <a:solidFill>
                  <a:prstClr val="black"/>
                </a:solidFill>
                <a:ea typeface="黑体" panose="02010609060101010101" pitchFamily="49" charset="-122"/>
              </a:rPr>
              <a:t>消元实质</a:t>
            </a:r>
          </a:p>
        </p:txBody>
      </p:sp>
      <p:sp>
        <p:nvSpPr>
          <p:cNvPr id="18437" name="文本框 18436"/>
          <p:cNvSpPr txBox="1">
            <a:spLocks noChangeArrowheads="1"/>
          </p:cNvSpPr>
          <p:nvPr/>
        </p:nvSpPr>
        <p:spPr bwMode="auto">
          <a:xfrm>
            <a:off x="671513" y="3429000"/>
            <a:ext cx="4752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ea typeface="黑体" panose="02010609060101010101" pitchFamily="49" charset="-122"/>
              </a:rPr>
              <a:t>2</a:t>
            </a:r>
            <a:r>
              <a:rPr lang="en-US" altLang="zh-CN" sz="3200" b="1">
                <a:solidFill>
                  <a:prstClr val="black"/>
                </a:solidFill>
                <a:latin typeface="华文中宋" pitchFamily="2" charset="-122"/>
                <a:ea typeface="华文中宋" pitchFamily="2" charset="-122"/>
              </a:rPr>
              <a:t>.</a:t>
            </a:r>
            <a:r>
              <a:rPr lang="zh-CN" altLang="en-US" sz="3200" b="1">
                <a:solidFill>
                  <a:prstClr val="black"/>
                </a:solidFill>
                <a:ea typeface="黑体" panose="02010609060101010101" pitchFamily="49" charset="-122"/>
              </a:rPr>
              <a:t>代入法的一般步骤</a:t>
            </a:r>
          </a:p>
        </p:txBody>
      </p:sp>
      <p:sp>
        <p:nvSpPr>
          <p:cNvPr id="18438" name="文本框 18437"/>
          <p:cNvSpPr txBox="1">
            <a:spLocks noChangeArrowheads="1"/>
          </p:cNvSpPr>
          <p:nvPr/>
        </p:nvSpPr>
        <p:spPr bwMode="auto">
          <a:xfrm>
            <a:off x="687388" y="5102225"/>
            <a:ext cx="7559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ea typeface="黑体" panose="02010609060101010101" pitchFamily="49" charset="-122"/>
              </a:rPr>
              <a:t>3</a:t>
            </a:r>
            <a:r>
              <a:rPr lang="en-US" altLang="zh-CN" sz="3200" b="1">
                <a:solidFill>
                  <a:prstClr val="black"/>
                </a:solidFill>
                <a:latin typeface="华文中宋" pitchFamily="2" charset="-122"/>
                <a:ea typeface="华文中宋" pitchFamily="2" charset="-122"/>
              </a:rPr>
              <a:t>.</a:t>
            </a:r>
            <a:r>
              <a:rPr lang="zh-CN" altLang="en-US" sz="3200" b="1">
                <a:solidFill>
                  <a:prstClr val="black"/>
                </a:solidFill>
                <a:ea typeface="黑体" panose="02010609060101010101" pitchFamily="49" charset="-122"/>
              </a:rPr>
              <a:t>能灵活运用适当方法解二元一次方程组</a:t>
            </a:r>
          </a:p>
        </p:txBody>
      </p:sp>
      <p:grpSp>
        <p:nvGrpSpPr>
          <p:cNvPr id="18439" name="组合 18438"/>
          <p:cNvGrpSpPr/>
          <p:nvPr/>
        </p:nvGrpSpPr>
        <p:grpSpPr bwMode="auto">
          <a:xfrm>
            <a:off x="785813" y="2133600"/>
            <a:ext cx="7632700" cy="1150938"/>
            <a:chOff x="249" y="1344"/>
            <a:chExt cx="5126" cy="727"/>
          </a:xfrm>
        </p:grpSpPr>
        <p:sp>
          <p:nvSpPr>
            <p:cNvPr id="17415" name="文本框 18439"/>
            <p:cNvSpPr txBox="1">
              <a:spLocks noChangeArrowheads="1"/>
            </p:cNvSpPr>
            <p:nvPr/>
          </p:nvSpPr>
          <p:spPr bwMode="auto">
            <a:xfrm>
              <a:off x="249" y="1525"/>
              <a:ext cx="217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3200">
                  <a:solidFill>
                    <a:srgbClr val="0000FF"/>
                  </a:solidFill>
                  <a:ea typeface="华文行楷" pitchFamily="2" charset="-122"/>
                </a:rPr>
                <a:t>二元一次方程组</a:t>
              </a:r>
              <a:r>
                <a:rPr lang="zh-CN" altLang="en-US">
                  <a:solidFill>
                    <a:prstClr val="black"/>
                  </a:solidFill>
                </a:rPr>
                <a:t> </a:t>
              </a:r>
            </a:p>
          </p:txBody>
        </p:sp>
        <p:sp>
          <p:nvSpPr>
            <p:cNvPr id="17416" name="文本框 18440"/>
            <p:cNvSpPr txBox="1">
              <a:spLocks noChangeArrowheads="1"/>
            </p:cNvSpPr>
            <p:nvPr/>
          </p:nvSpPr>
          <p:spPr bwMode="auto">
            <a:xfrm>
              <a:off x="2427" y="1344"/>
              <a:ext cx="8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3200">
                  <a:solidFill>
                    <a:srgbClr val="0000FF"/>
                  </a:solidFill>
                  <a:latin typeface="华文行楷" pitchFamily="2" charset="-122"/>
                  <a:ea typeface="华文行楷" pitchFamily="2" charset="-122"/>
                </a:rPr>
                <a:t>消  元</a:t>
              </a:r>
            </a:p>
          </p:txBody>
        </p:sp>
        <p:sp>
          <p:nvSpPr>
            <p:cNvPr id="17417" name="文本框 18441"/>
            <p:cNvSpPr txBox="1">
              <a:spLocks noChangeArrowheads="1"/>
            </p:cNvSpPr>
            <p:nvPr/>
          </p:nvSpPr>
          <p:spPr bwMode="auto">
            <a:xfrm>
              <a:off x="2381" y="1706"/>
              <a:ext cx="104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3200">
                  <a:solidFill>
                    <a:srgbClr val="0000FF"/>
                  </a:solidFill>
                  <a:ea typeface="华文行楷" pitchFamily="2" charset="-122"/>
                </a:rPr>
                <a:t>代入法</a:t>
              </a:r>
            </a:p>
          </p:txBody>
        </p:sp>
        <p:sp>
          <p:nvSpPr>
            <p:cNvPr id="17418" name="文本框 18442"/>
            <p:cNvSpPr txBox="1">
              <a:spLocks noChangeArrowheads="1"/>
            </p:cNvSpPr>
            <p:nvPr/>
          </p:nvSpPr>
          <p:spPr bwMode="auto">
            <a:xfrm>
              <a:off x="3306" y="1525"/>
              <a:ext cx="2069"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rPr>
                <a:t>  </a:t>
              </a:r>
              <a:r>
                <a:rPr lang="zh-CN" altLang="en-US" sz="3200" b="1">
                  <a:solidFill>
                    <a:srgbClr val="0000FF"/>
                  </a:solidFill>
                  <a:ea typeface="华文行楷" pitchFamily="2" charset="-122"/>
                </a:rPr>
                <a:t>一元一次方程</a:t>
              </a:r>
            </a:p>
          </p:txBody>
        </p:sp>
        <p:sp>
          <p:nvSpPr>
            <p:cNvPr id="17419" name="任意多边形 18443"/>
            <p:cNvSpPr>
              <a:spLocks noChangeArrowheads="1"/>
            </p:cNvSpPr>
            <p:nvPr/>
          </p:nvSpPr>
          <p:spPr bwMode="auto">
            <a:xfrm>
              <a:off x="2432" y="1613"/>
              <a:ext cx="947" cy="181"/>
            </a:xfrm>
            <a:custGeom>
              <a:avLst/>
              <a:gdLst>
                <a:gd name="T0" fmla="*/ 17924 w 21600"/>
                <a:gd name="T1" fmla="*/ 0 h 21600"/>
                <a:gd name="T2" fmla="*/ 17924 w 21600"/>
                <a:gd name="T3" fmla="*/ 7264 h 21600"/>
                <a:gd name="T4" fmla="*/ 3375 w 21600"/>
                <a:gd name="T5" fmla="*/ 7264 h 21600"/>
                <a:gd name="T6" fmla="*/ 3375 w 21600"/>
                <a:gd name="T7" fmla="*/ 14336 h 21600"/>
                <a:gd name="T8" fmla="*/ 17924 w 21600"/>
                <a:gd name="T9" fmla="*/ 14336 h 21600"/>
                <a:gd name="T10" fmla="*/ 17924 w 21600"/>
                <a:gd name="T11" fmla="*/ 21600 h 21600"/>
                <a:gd name="T12" fmla="*/ 21600 w 21600"/>
                <a:gd name="T13" fmla="*/ 10800 h 21600"/>
                <a:gd name="T14" fmla="*/ 1350 w 21600"/>
                <a:gd name="T15" fmla="*/ 7264 h 21600"/>
                <a:gd name="T16" fmla="*/ 1350 w 21600"/>
                <a:gd name="T17" fmla="*/ 14336 h 21600"/>
                <a:gd name="T18" fmla="*/ 2700 w 21600"/>
                <a:gd name="T19" fmla="*/ 14336 h 21600"/>
                <a:gd name="T20" fmla="*/ 2700 w 21600"/>
                <a:gd name="T21" fmla="*/ 7264 h 21600"/>
                <a:gd name="T22" fmla="*/ 0 w 21600"/>
                <a:gd name="T23" fmla="*/ 7264 h 21600"/>
                <a:gd name="T24" fmla="*/ 0 w 21600"/>
                <a:gd name="T25" fmla="*/ 14336 h 21600"/>
                <a:gd name="T26" fmla="*/ 675 w 21600"/>
                <a:gd name="T27" fmla="*/ 14336 h 21600"/>
                <a:gd name="T28" fmla="*/ 675 w 21600"/>
                <a:gd name="T29" fmla="*/ 726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7924" y="0"/>
                  </a:moveTo>
                  <a:lnTo>
                    <a:pt x="17924" y="7264"/>
                  </a:lnTo>
                  <a:lnTo>
                    <a:pt x="3375" y="7264"/>
                  </a:lnTo>
                  <a:lnTo>
                    <a:pt x="3375" y="14336"/>
                  </a:lnTo>
                  <a:lnTo>
                    <a:pt x="17924" y="14336"/>
                  </a:lnTo>
                  <a:lnTo>
                    <a:pt x="17924" y="21600"/>
                  </a:lnTo>
                  <a:lnTo>
                    <a:pt x="21600" y="10800"/>
                  </a:lnTo>
                  <a:close/>
                </a:path>
                <a:path w="21600" h="21600">
                  <a:moveTo>
                    <a:pt x="1350" y="7264"/>
                  </a:moveTo>
                  <a:lnTo>
                    <a:pt x="1350" y="14336"/>
                  </a:lnTo>
                  <a:lnTo>
                    <a:pt x="2700" y="14336"/>
                  </a:lnTo>
                  <a:lnTo>
                    <a:pt x="2700" y="7264"/>
                  </a:lnTo>
                  <a:close/>
                </a:path>
                <a:path w="21600" h="21600">
                  <a:moveTo>
                    <a:pt x="0" y="7264"/>
                  </a:moveTo>
                  <a:lnTo>
                    <a:pt x="0" y="14336"/>
                  </a:lnTo>
                  <a:lnTo>
                    <a:pt x="675" y="14336"/>
                  </a:lnTo>
                  <a:lnTo>
                    <a:pt x="675" y="7264"/>
                  </a:lnTo>
                  <a:close/>
                </a:path>
              </a:pathLst>
            </a:custGeom>
            <a:solidFill>
              <a:srgbClr val="006600"/>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18445" name="组合 18444"/>
          <p:cNvGrpSpPr/>
          <p:nvPr/>
        </p:nvGrpSpPr>
        <p:grpSpPr bwMode="auto">
          <a:xfrm>
            <a:off x="1187450" y="4297363"/>
            <a:ext cx="6985000" cy="584200"/>
            <a:chOff x="660" y="2795"/>
            <a:chExt cx="4216" cy="368"/>
          </a:xfrm>
        </p:grpSpPr>
        <p:sp>
          <p:nvSpPr>
            <p:cNvPr id="17421" name="文本框 18445"/>
            <p:cNvSpPr txBox="1">
              <a:spLocks noChangeArrowheads="1"/>
            </p:cNvSpPr>
            <p:nvPr/>
          </p:nvSpPr>
          <p:spPr bwMode="auto">
            <a:xfrm>
              <a:off x="660" y="2798"/>
              <a:ext cx="63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000FF"/>
                  </a:solidFill>
                  <a:latin typeface="华文行楷" pitchFamily="2" charset="-122"/>
                  <a:ea typeface="华文行楷" pitchFamily="2" charset="-122"/>
                </a:rPr>
                <a:t>即</a:t>
              </a:r>
              <a:r>
                <a:rPr lang="en-US" altLang="zh-CN" sz="3200">
                  <a:solidFill>
                    <a:srgbClr val="0000FF"/>
                  </a:solidFill>
                  <a:latin typeface="宋体" panose="02010600030101010101" pitchFamily="2" charset="-122"/>
                </a:rPr>
                <a:t>:</a:t>
              </a:r>
            </a:p>
          </p:txBody>
        </p:sp>
        <p:sp>
          <p:nvSpPr>
            <p:cNvPr id="17422" name="文本框 18446"/>
            <p:cNvSpPr txBox="1">
              <a:spLocks noChangeArrowheads="1"/>
            </p:cNvSpPr>
            <p:nvPr/>
          </p:nvSpPr>
          <p:spPr bwMode="auto">
            <a:xfrm>
              <a:off x="1116" y="2795"/>
              <a:ext cx="81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000FF"/>
                  </a:solidFill>
                  <a:latin typeface="华文行楷" pitchFamily="2" charset="-122"/>
                  <a:ea typeface="华文行楷" pitchFamily="2" charset="-122"/>
                </a:rPr>
                <a:t>变形</a:t>
              </a:r>
            </a:p>
          </p:txBody>
        </p:sp>
        <p:sp>
          <p:nvSpPr>
            <p:cNvPr id="17423" name="文本框 18447"/>
            <p:cNvSpPr txBox="1">
              <a:spLocks noChangeArrowheads="1"/>
            </p:cNvSpPr>
            <p:nvPr/>
          </p:nvSpPr>
          <p:spPr bwMode="auto">
            <a:xfrm>
              <a:off x="2154" y="2795"/>
              <a:ext cx="99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000FF"/>
                  </a:solidFill>
                  <a:latin typeface="华文行楷" pitchFamily="2" charset="-122"/>
                  <a:ea typeface="华文行楷" pitchFamily="2" charset="-122"/>
                </a:rPr>
                <a:t>代替</a:t>
              </a:r>
            </a:p>
          </p:txBody>
        </p:sp>
        <p:sp>
          <p:nvSpPr>
            <p:cNvPr id="17424" name="文本框 18448"/>
            <p:cNvSpPr txBox="1">
              <a:spLocks noChangeArrowheads="1"/>
            </p:cNvSpPr>
            <p:nvPr/>
          </p:nvSpPr>
          <p:spPr bwMode="auto">
            <a:xfrm>
              <a:off x="3152" y="2795"/>
              <a:ext cx="81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000FF"/>
                  </a:solidFill>
                  <a:latin typeface="华文行楷" pitchFamily="2" charset="-122"/>
                  <a:ea typeface="华文行楷" pitchFamily="2" charset="-122"/>
                </a:rPr>
                <a:t>回代</a:t>
              </a:r>
            </a:p>
          </p:txBody>
        </p:sp>
        <p:sp>
          <p:nvSpPr>
            <p:cNvPr id="17425" name="文本框 18449"/>
            <p:cNvSpPr txBox="1">
              <a:spLocks noChangeArrowheads="1"/>
            </p:cNvSpPr>
            <p:nvPr/>
          </p:nvSpPr>
          <p:spPr bwMode="auto">
            <a:xfrm>
              <a:off x="4105" y="2795"/>
              <a:ext cx="7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000FF"/>
                  </a:solidFill>
                  <a:latin typeface="华文行楷" pitchFamily="2" charset="-122"/>
                  <a:ea typeface="华文行楷" pitchFamily="2" charset="-122"/>
                </a:rPr>
                <a:t>写解</a:t>
              </a:r>
            </a:p>
          </p:txBody>
        </p:sp>
        <p:sp>
          <p:nvSpPr>
            <p:cNvPr id="17426" name="任意多边形 18450"/>
            <p:cNvSpPr>
              <a:spLocks noChangeArrowheads="1"/>
            </p:cNvSpPr>
            <p:nvPr/>
          </p:nvSpPr>
          <p:spPr bwMode="auto">
            <a:xfrm>
              <a:off x="1791" y="2910"/>
              <a:ext cx="363" cy="136"/>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00"/>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7427" name="任意多边形 18451"/>
            <p:cNvSpPr>
              <a:spLocks noChangeArrowheads="1"/>
            </p:cNvSpPr>
            <p:nvPr/>
          </p:nvSpPr>
          <p:spPr bwMode="auto">
            <a:xfrm>
              <a:off x="3787" y="2910"/>
              <a:ext cx="363" cy="136"/>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00"/>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7428" name="任意多边形 18452"/>
            <p:cNvSpPr>
              <a:spLocks noChangeArrowheads="1"/>
            </p:cNvSpPr>
            <p:nvPr/>
          </p:nvSpPr>
          <p:spPr bwMode="auto">
            <a:xfrm>
              <a:off x="2789" y="2910"/>
              <a:ext cx="363" cy="136"/>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350 w 21600"/>
                <a:gd name="T15" fmla="*/ 5400 h 21600"/>
                <a:gd name="T16" fmla="*/ 1350 w 21600"/>
                <a:gd name="T17" fmla="*/ 16200 h 21600"/>
                <a:gd name="T18" fmla="*/ 2700 w 21600"/>
                <a:gd name="T19" fmla="*/ 16200 h 21600"/>
                <a:gd name="T20" fmla="*/ 2700 w 21600"/>
                <a:gd name="T21" fmla="*/ 5400 h 21600"/>
                <a:gd name="T22" fmla="*/ 0 w 21600"/>
                <a:gd name="T23" fmla="*/ 5400 h 21600"/>
                <a:gd name="T24" fmla="*/ 0 w 21600"/>
                <a:gd name="T25" fmla="*/ 16200 h 21600"/>
                <a:gd name="T26" fmla="*/ 675 w 21600"/>
                <a:gd name="T27" fmla="*/ 16200 h 21600"/>
                <a:gd name="T28" fmla="*/ 675 w 21600"/>
                <a:gd name="T29"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6600"/>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pic>
        <p:nvPicPr>
          <p:cNvPr id="18454" name="图片 18453" descr="j02362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788" y="692150"/>
            <a:ext cx="1655762"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91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wipe(left)">
                                      <p:cBhvr>
                                        <p:cTn id="7" dur="2000"/>
                                        <p:tgtEl>
                                          <p:spTgt spid="18435"/>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8454"/>
                                        </p:tgtEl>
                                        <p:attrNameLst>
                                          <p:attrName>style.visibility</p:attrName>
                                        </p:attrNameLst>
                                      </p:cBhvr>
                                      <p:to>
                                        <p:strVal val="visible"/>
                                      </p:to>
                                    </p:set>
                                    <p:anim calcmode="lin" valueType="num">
                                      <p:cBhvr>
                                        <p:cTn id="12" dur="500" fill="hold"/>
                                        <p:tgtEl>
                                          <p:spTgt spid="18454"/>
                                        </p:tgtEl>
                                        <p:attrNameLst>
                                          <p:attrName>ppt_w</p:attrName>
                                        </p:attrNameLst>
                                      </p:cBhvr>
                                      <p:tavLst>
                                        <p:tav tm="0">
                                          <p:val>
                                            <p:fltVal val="0"/>
                                          </p:val>
                                        </p:tav>
                                        <p:tav tm="100000">
                                          <p:val>
                                            <p:strVal val="#ppt_w"/>
                                          </p:val>
                                        </p:tav>
                                      </p:tavLst>
                                    </p:anim>
                                    <p:anim calcmode="lin" valueType="num">
                                      <p:cBhvr>
                                        <p:cTn id="13" dur="500" fill="hold"/>
                                        <p:tgtEl>
                                          <p:spTgt spid="18454"/>
                                        </p:tgtEl>
                                        <p:attrNameLst>
                                          <p:attrName>ppt_h</p:attrName>
                                        </p:attrNameLst>
                                      </p:cBhvr>
                                      <p:tavLst>
                                        <p:tav tm="0">
                                          <p:val>
                                            <p:fltVal val="0"/>
                                          </p:val>
                                        </p:tav>
                                        <p:tav tm="100000">
                                          <p:val>
                                            <p:strVal val="#ppt_h"/>
                                          </p:val>
                                        </p:tav>
                                      </p:tavLst>
                                    </p:anim>
                                    <p:animEffect transition="in" filter="fade">
                                      <p:cBhvr>
                                        <p:cTn id="14" dur="500"/>
                                        <p:tgtEl>
                                          <p:spTgt spid="184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iterate type="lt">
                                    <p:tmPct val="57000"/>
                                  </p:iterate>
                                  <p:childTnLst>
                                    <p:set>
                                      <p:cBhvr>
                                        <p:cTn id="18" dur="1" fill="hold">
                                          <p:stCondLst>
                                            <p:cond delay="0"/>
                                          </p:stCondLst>
                                        </p:cTn>
                                        <p:tgtEl>
                                          <p:spTgt spid="18436"/>
                                        </p:tgtEl>
                                        <p:attrNameLst>
                                          <p:attrName>style.visibility</p:attrName>
                                        </p:attrNameLst>
                                      </p:cBhvr>
                                      <p:to>
                                        <p:strVal val="visible"/>
                                      </p:to>
                                    </p:set>
                                    <p:anim calcmode="lin" valueType="num">
                                      <p:cBhvr additive="base">
                                        <p:cTn id="19" dur="500" fill="hold"/>
                                        <p:tgtEl>
                                          <p:spTgt spid="18436"/>
                                        </p:tgtEl>
                                        <p:attrNameLst>
                                          <p:attrName>ppt_x</p:attrName>
                                        </p:attrNameLst>
                                      </p:cBhvr>
                                      <p:tavLst>
                                        <p:tav tm="0">
                                          <p:val>
                                            <p:strVal val="0-#ppt_w/2"/>
                                          </p:val>
                                        </p:tav>
                                        <p:tav tm="100000">
                                          <p:val>
                                            <p:strVal val="#ppt_x"/>
                                          </p:val>
                                        </p:tav>
                                      </p:tavLst>
                                    </p:anim>
                                    <p:anim calcmode="lin" valueType="num">
                                      <p:cBhvr additive="base">
                                        <p:cTn id="20" dur="500" fill="hold"/>
                                        <p:tgtEl>
                                          <p:spTgt spid="1843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ype.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439"/>
                                        </p:tgtEl>
                                        <p:attrNameLst>
                                          <p:attrName>style.visibility</p:attrName>
                                        </p:attrNameLst>
                                      </p:cBhvr>
                                      <p:to>
                                        <p:strVal val="visible"/>
                                      </p:to>
                                    </p:set>
                                    <p:animEffect transition="in" filter="wipe(left)">
                                      <p:cBhvr>
                                        <p:cTn id="25" dur="2000"/>
                                        <p:tgtEl>
                                          <p:spTgt spid="18439"/>
                                        </p:tgtEl>
                                      </p:cBhvr>
                                    </p:animEffect>
                                  </p:childTnLst>
                                  <p:subTnLst>
                                    <p:audio>
                                      <p:cMediaNode>
                                        <p:cTn display="0" masterRel="sameClick">
                                          <p:stCondLst>
                                            <p:cond evt="begin" delay="0">
                                              <p:tn val="23"/>
                                            </p:cond>
                                          </p:stCondLst>
                                          <p:endCondLst>
                                            <p:cond evt="onStopAudio" delay="0">
                                              <p:tgtEl>
                                                <p:sldTgt/>
                                              </p:tgtEl>
                                            </p:cond>
                                          </p:endCondLst>
                                        </p:cTn>
                                        <p:tgtEl>
                                          <p:sndTgt r:embed="rId2" name="chimes.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3" fill="hold" grpId="0" nodeType="clickEffect">
                                  <p:stCondLst>
                                    <p:cond delay="0"/>
                                  </p:stCondLst>
                                  <p:iterate type="lt">
                                    <p:tmPct val="33000"/>
                                  </p:iterate>
                                  <p:childTnLst>
                                    <p:set>
                                      <p:cBhvr>
                                        <p:cTn id="29" dur="1" fill="hold">
                                          <p:stCondLst>
                                            <p:cond delay="0"/>
                                          </p:stCondLst>
                                        </p:cTn>
                                        <p:tgtEl>
                                          <p:spTgt spid="18437"/>
                                        </p:tgtEl>
                                        <p:attrNameLst>
                                          <p:attrName>style.visibility</p:attrName>
                                        </p:attrNameLst>
                                      </p:cBhvr>
                                      <p:to>
                                        <p:strVal val="visible"/>
                                      </p:to>
                                    </p:set>
                                    <p:anim calcmode="lin" valueType="num">
                                      <p:cBhvr additive="base">
                                        <p:cTn id="30" dur="500" fill="hold"/>
                                        <p:tgtEl>
                                          <p:spTgt spid="18437"/>
                                        </p:tgtEl>
                                        <p:attrNameLst>
                                          <p:attrName>ppt_x</p:attrName>
                                        </p:attrNameLst>
                                      </p:cBhvr>
                                      <p:tavLst>
                                        <p:tav tm="0">
                                          <p:val>
                                            <p:strVal val="1+#ppt_w/2"/>
                                          </p:val>
                                        </p:tav>
                                        <p:tav tm="100000">
                                          <p:val>
                                            <p:strVal val="#ppt_x"/>
                                          </p:val>
                                        </p:tav>
                                      </p:tavLst>
                                    </p:anim>
                                    <p:anim calcmode="lin" valueType="num">
                                      <p:cBhvr additive="base">
                                        <p:cTn id="31" dur="500" fill="hold"/>
                                        <p:tgtEl>
                                          <p:spTgt spid="1843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type.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445"/>
                                        </p:tgtEl>
                                        <p:attrNameLst>
                                          <p:attrName>style.visibility</p:attrName>
                                        </p:attrNameLst>
                                      </p:cBhvr>
                                      <p:to>
                                        <p:strVal val="visible"/>
                                      </p:to>
                                    </p:set>
                                    <p:animEffect transition="in" filter="wipe(left)">
                                      <p:cBhvr>
                                        <p:cTn id="36" dur="2000"/>
                                        <p:tgtEl>
                                          <p:spTgt spid="18445"/>
                                        </p:tgtEl>
                                      </p:cBhvr>
                                    </p:animEffect>
                                  </p:childTnLst>
                                  <p:subTnLs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7" fill="hold">
                      <p:stCondLst>
                        <p:cond delay="indefinite"/>
                      </p:stCondLst>
                      <p:childTnLst>
                        <p:par>
                          <p:cTn id="38" fill="hold">
                            <p:stCondLst>
                              <p:cond delay="0"/>
                            </p:stCondLst>
                            <p:childTnLst>
                              <p:par>
                                <p:cTn id="39" presetID="56" presetClass="entr" presetSubtype="0" fill="hold" grpId="0" nodeType="clickEffect">
                                  <p:stCondLst>
                                    <p:cond delay="0"/>
                                  </p:stCondLst>
                                  <p:iterate type="lt">
                                    <p:tmPct val="41000"/>
                                  </p:iterate>
                                  <p:childTnLst>
                                    <p:set>
                                      <p:cBhvr>
                                        <p:cTn id="40" dur="1" fill="hold">
                                          <p:stCondLst>
                                            <p:cond delay="0"/>
                                          </p:stCondLst>
                                        </p:cTn>
                                        <p:tgtEl>
                                          <p:spTgt spid="18438"/>
                                        </p:tgtEl>
                                        <p:attrNameLst>
                                          <p:attrName>style.visibility</p:attrName>
                                        </p:attrNameLst>
                                      </p:cBhvr>
                                      <p:to>
                                        <p:strVal val="visible"/>
                                      </p:to>
                                    </p:set>
                                    <p:anim by="(-#ppt_w*2)" calcmode="lin" valueType="num">
                                      <p:cBhvr rctx="PPT">
                                        <p:cTn id="41" dur="500" autoRev="1" fill="hold">
                                          <p:stCondLst>
                                            <p:cond delay="0"/>
                                          </p:stCondLst>
                                        </p:cTn>
                                        <p:tgtEl>
                                          <p:spTgt spid="18438"/>
                                        </p:tgtEl>
                                        <p:attrNameLst>
                                          <p:attrName>ppt_w</p:attrName>
                                        </p:attrNameLst>
                                      </p:cBhvr>
                                    </p:anim>
                                    <p:anim by="(#ppt_w*0.50)" calcmode="lin" valueType="num">
                                      <p:cBhvr>
                                        <p:cTn id="42" dur="500" decel="50000" autoRev="1" fill="hold">
                                          <p:stCondLst>
                                            <p:cond delay="0"/>
                                          </p:stCondLst>
                                        </p:cTn>
                                        <p:tgtEl>
                                          <p:spTgt spid="18438"/>
                                        </p:tgtEl>
                                        <p:attrNameLst>
                                          <p:attrName>ppt_x</p:attrName>
                                        </p:attrNameLst>
                                      </p:cBhvr>
                                    </p:anim>
                                    <p:anim from="(-#ppt_h/2)" to="(#ppt_y)" calcmode="lin" valueType="num">
                                      <p:cBhvr>
                                        <p:cTn id="43" dur="1000" fill="hold">
                                          <p:stCondLst>
                                            <p:cond delay="0"/>
                                          </p:stCondLst>
                                        </p:cTn>
                                        <p:tgtEl>
                                          <p:spTgt spid="18438"/>
                                        </p:tgtEl>
                                        <p:attrNameLst>
                                          <p:attrName>ppt_y</p:attrName>
                                        </p:attrNameLst>
                                      </p:cBhvr>
                                    </p:anim>
                                    <p:animRot by="21600000">
                                      <p:cBhvr>
                                        <p:cTn id="44" dur="1000" fill="hold">
                                          <p:stCondLst>
                                            <p:cond delay="0"/>
                                          </p:stCondLst>
                                        </p:cTn>
                                        <p:tgtEl>
                                          <p:spTgt spid="18438"/>
                                        </p:tgtEl>
                                        <p:attrNameLst>
                                          <p:attrName>r</p:attrName>
                                        </p:attrNameLst>
                                      </p:cBhvr>
                                    </p:animRot>
                                  </p:childTnLst>
                                  <p:subTnLst>
                                    <p:audio>
                                      <p:cMediaNode>
                                        <p:cTn display="0" masterRel="sameClick">
                                          <p:stCondLst>
                                            <p:cond evt="begin" delay="0">
                                              <p:tn val="39"/>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6" grpId="0"/>
      <p:bldP spid="18437" grpId="0"/>
      <p:bldP spid="18438"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9457"/>
          <p:cNvSpPr>
            <a:spLocks noChangeArrowheads="1"/>
          </p:cNvSpPr>
          <p:nvPr/>
        </p:nvSpPr>
        <p:spPr bwMode="auto">
          <a:xfrm>
            <a:off x="1042988" y="1989138"/>
            <a:ext cx="417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黑体" panose="02010609060101010101" pitchFamily="49" charset="-122"/>
                <a:ea typeface="黑体" panose="02010609060101010101" pitchFamily="49" charset="-122"/>
              </a:rPr>
              <a:t>1.</a:t>
            </a:r>
            <a:r>
              <a:rPr lang="zh-CN" altLang="en-US" sz="2800">
                <a:solidFill>
                  <a:prstClr val="black"/>
                </a:solidFill>
                <a:latin typeface="黑体" panose="02010609060101010101" pitchFamily="49" charset="-122"/>
                <a:ea typeface="黑体" panose="02010609060101010101" pitchFamily="49" charset="-122"/>
              </a:rPr>
              <a:t>用代入法解方程组</a:t>
            </a:r>
            <a:r>
              <a:rPr lang="en-US" altLang="zh-CN" sz="2800">
                <a:solidFill>
                  <a:prstClr val="black"/>
                </a:solidFill>
                <a:latin typeface="黑体" panose="02010609060101010101" pitchFamily="49" charset="-122"/>
                <a:ea typeface="黑体" panose="02010609060101010101" pitchFamily="49" charset="-122"/>
              </a:rPr>
              <a:t>:</a:t>
            </a:r>
          </a:p>
        </p:txBody>
      </p:sp>
      <p:sp>
        <p:nvSpPr>
          <p:cNvPr id="18434" name="矩形 19458"/>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35" name="矩形 1945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36" name="矩形 19460"/>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37" name="矩形 1946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nvGrpSpPr>
          <p:cNvPr id="19463" name="组合 19462"/>
          <p:cNvGrpSpPr/>
          <p:nvPr/>
        </p:nvGrpSpPr>
        <p:grpSpPr bwMode="auto">
          <a:xfrm>
            <a:off x="1403350" y="2492375"/>
            <a:ext cx="2630488" cy="1439863"/>
            <a:chOff x="905" y="1570"/>
            <a:chExt cx="1657" cy="907"/>
          </a:xfrm>
        </p:grpSpPr>
        <p:graphicFrame>
          <p:nvGraphicFramePr>
            <p:cNvPr id="18439" name="对象 19463"/>
            <p:cNvGraphicFramePr/>
            <p:nvPr/>
          </p:nvGraphicFramePr>
          <p:xfrm>
            <a:off x="1342" y="1570"/>
            <a:ext cx="1220" cy="907"/>
          </p:xfrm>
          <a:graphic>
            <a:graphicData uri="http://schemas.openxmlformats.org/presentationml/2006/ole">
              <mc:AlternateContent xmlns:mc="http://schemas.openxmlformats.org/markup-compatibility/2006">
                <mc:Choice xmlns:v="urn:schemas-microsoft-com:vml" Requires="v">
                  <p:oleObj r:id="rId7" imgW="673100" imgH="431800" progId="Equations">
                    <p:embed/>
                  </p:oleObj>
                </mc:Choice>
                <mc:Fallback>
                  <p:oleObj r:id="rId7" imgW="673100" imgH="431800" progId="Equations">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2" y="1570"/>
                          <a:ext cx="1220" cy="9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0" name="左大括号 19464"/>
            <p:cNvSpPr/>
            <p:nvPr/>
          </p:nvSpPr>
          <p:spPr bwMode="auto">
            <a:xfrm>
              <a:off x="1246" y="1688"/>
              <a:ext cx="59" cy="702"/>
            </a:xfrm>
            <a:prstGeom prst="leftBrace">
              <a:avLst>
                <a:gd name="adj1" fmla="val 99097"/>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41" name="文本框 19465"/>
            <p:cNvSpPr txBox="1">
              <a:spLocks noChangeArrowheads="1"/>
            </p:cNvSpPr>
            <p:nvPr/>
          </p:nvSpPr>
          <p:spPr bwMode="auto">
            <a:xfrm>
              <a:off x="905" y="1865"/>
              <a:ext cx="48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⑴</a:t>
              </a:r>
            </a:p>
          </p:txBody>
        </p:sp>
      </p:grpSp>
      <p:grpSp>
        <p:nvGrpSpPr>
          <p:cNvPr id="19467" name="组合 19466"/>
          <p:cNvGrpSpPr/>
          <p:nvPr/>
        </p:nvGrpSpPr>
        <p:grpSpPr bwMode="auto">
          <a:xfrm>
            <a:off x="4987925" y="4076700"/>
            <a:ext cx="2455863" cy="1295400"/>
            <a:chOff x="3142" y="2568"/>
            <a:chExt cx="1547" cy="816"/>
          </a:xfrm>
        </p:grpSpPr>
        <p:graphicFrame>
          <p:nvGraphicFramePr>
            <p:cNvPr id="18443" name="对象 19467"/>
            <p:cNvGraphicFramePr/>
            <p:nvPr/>
          </p:nvGraphicFramePr>
          <p:xfrm>
            <a:off x="3539" y="2568"/>
            <a:ext cx="1150" cy="816"/>
          </p:xfrm>
          <a:graphic>
            <a:graphicData uri="http://schemas.openxmlformats.org/presentationml/2006/ole">
              <mc:AlternateContent xmlns:mc="http://schemas.openxmlformats.org/markup-compatibility/2006">
                <mc:Choice xmlns:v="urn:schemas-microsoft-com:vml" Requires="v">
                  <p:oleObj r:id="rId9" imgW="723900" imgH="431800" progId="Equations">
                    <p:embed/>
                  </p:oleObj>
                </mc:Choice>
                <mc:Fallback>
                  <p:oleObj r:id="rId9" imgW="723900" imgH="431800" progId="Equations">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9" y="2568"/>
                          <a:ext cx="1150" cy="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4" name="左大括号 19468"/>
            <p:cNvSpPr/>
            <p:nvPr/>
          </p:nvSpPr>
          <p:spPr bwMode="auto">
            <a:xfrm>
              <a:off x="3480" y="2704"/>
              <a:ext cx="56" cy="543"/>
            </a:xfrm>
            <a:prstGeom prst="leftBrace">
              <a:avLst>
                <a:gd name="adj1" fmla="val 80759"/>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45" name="文本框 19469"/>
            <p:cNvSpPr txBox="1">
              <a:spLocks noChangeArrowheads="1"/>
            </p:cNvSpPr>
            <p:nvPr/>
          </p:nvSpPr>
          <p:spPr bwMode="auto">
            <a:xfrm>
              <a:off x="3142" y="2792"/>
              <a:ext cx="4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⑷</a:t>
              </a:r>
            </a:p>
          </p:txBody>
        </p:sp>
      </p:grpSp>
      <p:grpSp>
        <p:nvGrpSpPr>
          <p:cNvPr id="19471" name="组合 19470"/>
          <p:cNvGrpSpPr/>
          <p:nvPr/>
        </p:nvGrpSpPr>
        <p:grpSpPr bwMode="auto">
          <a:xfrm>
            <a:off x="1373188" y="4005263"/>
            <a:ext cx="2503487" cy="1225550"/>
            <a:chOff x="876" y="2523"/>
            <a:chExt cx="1577" cy="772"/>
          </a:xfrm>
        </p:grpSpPr>
        <p:sp>
          <p:nvSpPr>
            <p:cNvPr id="18447" name="左大括号 19471"/>
            <p:cNvSpPr/>
            <p:nvPr/>
          </p:nvSpPr>
          <p:spPr bwMode="auto">
            <a:xfrm>
              <a:off x="1228" y="2623"/>
              <a:ext cx="59" cy="617"/>
            </a:xfrm>
            <a:prstGeom prst="leftBrace">
              <a:avLst>
                <a:gd name="adj1" fmla="val 87098"/>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48" name="文本框 19472"/>
            <p:cNvSpPr txBox="1">
              <a:spLocks noChangeArrowheads="1"/>
            </p:cNvSpPr>
            <p:nvPr/>
          </p:nvSpPr>
          <p:spPr bwMode="auto">
            <a:xfrm>
              <a:off x="876" y="2745"/>
              <a:ext cx="4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⑶</a:t>
              </a:r>
            </a:p>
          </p:txBody>
        </p:sp>
        <p:graphicFrame>
          <p:nvGraphicFramePr>
            <p:cNvPr id="18449" name="对象 19473"/>
            <p:cNvGraphicFramePr/>
            <p:nvPr/>
          </p:nvGraphicFramePr>
          <p:xfrm>
            <a:off x="1338" y="2523"/>
            <a:ext cx="1115" cy="772"/>
          </p:xfrm>
          <a:graphic>
            <a:graphicData uri="http://schemas.openxmlformats.org/presentationml/2006/ole">
              <mc:AlternateContent xmlns:mc="http://schemas.openxmlformats.org/markup-compatibility/2006">
                <mc:Choice xmlns:v="urn:schemas-microsoft-com:vml" Requires="v">
                  <p:oleObj r:id="rId11" imgW="862965" imgH="431800" progId="Equations">
                    <p:embed/>
                  </p:oleObj>
                </mc:Choice>
                <mc:Fallback>
                  <p:oleObj r:id="rId11" imgW="862965" imgH="431800" progId="Equations">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8" y="2523"/>
                          <a:ext cx="1115"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475" name="组合 19474"/>
          <p:cNvGrpSpPr/>
          <p:nvPr/>
        </p:nvGrpSpPr>
        <p:grpSpPr bwMode="auto">
          <a:xfrm>
            <a:off x="4932363" y="2492375"/>
            <a:ext cx="2659062" cy="1368425"/>
            <a:chOff x="3107" y="1570"/>
            <a:chExt cx="1675" cy="862"/>
          </a:xfrm>
        </p:grpSpPr>
        <p:graphicFrame>
          <p:nvGraphicFramePr>
            <p:cNvPr id="18451" name="对象 19475"/>
            <p:cNvGraphicFramePr/>
            <p:nvPr/>
          </p:nvGraphicFramePr>
          <p:xfrm>
            <a:off x="3651" y="1570"/>
            <a:ext cx="1131" cy="862"/>
          </p:xfrm>
          <a:graphic>
            <a:graphicData uri="http://schemas.openxmlformats.org/presentationml/2006/ole">
              <mc:AlternateContent xmlns:mc="http://schemas.openxmlformats.org/markup-compatibility/2006">
                <mc:Choice xmlns:v="urn:schemas-microsoft-com:vml" Requires="v">
                  <p:oleObj r:id="rId13" imgW="736600" imgH="431800" progId="Equations">
                    <p:embed/>
                  </p:oleObj>
                </mc:Choice>
                <mc:Fallback>
                  <p:oleObj r:id="rId13" imgW="736600" imgH="431800" progId="Equations">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 y="1570"/>
                          <a:ext cx="1131" cy="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52" name="左大括号 19476"/>
            <p:cNvSpPr/>
            <p:nvPr/>
          </p:nvSpPr>
          <p:spPr bwMode="auto">
            <a:xfrm>
              <a:off x="3458" y="1632"/>
              <a:ext cx="58" cy="594"/>
            </a:xfrm>
            <a:prstGeom prst="leftBrace">
              <a:avLst>
                <a:gd name="adj1" fmla="val 85297"/>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53" name="文本框 19477"/>
            <p:cNvSpPr txBox="1">
              <a:spLocks noChangeArrowheads="1"/>
            </p:cNvSpPr>
            <p:nvPr/>
          </p:nvSpPr>
          <p:spPr bwMode="auto">
            <a:xfrm>
              <a:off x="3107" y="1752"/>
              <a:ext cx="4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⑵</a:t>
              </a:r>
            </a:p>
          </p:txBody>
        </p:sp>
      </p:grpSp>
      <p:grpSp>
        <p:nvGrpSpPr>
          <p:cNvPr id="19479" name="组合 19478"/>
          <p:cNvGrpSpPr/>
          <p:nvPr/>
        </p:nvGrpSpPr>
        <p:grpSpPr bwMode="auto">
          <a:xfrm>
            <a:off x="806450" y="981075"/>
            <a:ext cx="7848600" cy="935038"/>
            <a:chOff x="612" y="618"/>
            <a:chExt cx="4944" cy="589"/>
          </a:xfrm>
        </p:grpSpPr>
        <p:grpSp>
          <p:nvGrpSpPr>
            <p:cNvPr id="18455" name="组合 19479"/>
            <p:cNvGrpSpPr/>
            <p:nvPr/>
          </p:nvGrpSpPr>
          <p:grpSpPr bwMode="auto">
            <a:xfrm>
              <a:off x="612" y="663"/>
              <a:ext cx="3688" cy="533"/>
              <a:chOff x="612" y="663"/>
              <a:chExt cx="3688" cy="533"/>
            </a:xfrm>
          </p:grpSpPr>
          <p:pic>
            <p:nvPicPr>
              <p:cNvPr id="18456" name="图片 19480" descr="IMG_0025"/>
              <p:cNvPicPr>
                <a:picLocks noChangeAspect="1" noChangeArrowheads="1"/>
              </p:cNvPicPr>
              <p:nvPr/>
            </p:nvPicPr>
            <p:blipFill>
              <a:blip r:embed="rId15" cstate="print">
                <a:lum bright="22000" contrast="68000"/>
                <a:extLst>
                  <a:ext uri="{28A0092B-C50C-407E-A947-70E740481C1C}">
                    <a14:useLocalDpi xmlns:a14="http://schemas.microsoft.com/office/drawing/2010/main" val="0"/>
                  </a:ext>
                </a:extLst>
              </a:blip>
              <a:srcRect l="20773" t="47658" r="58310" b="26956"/>
              <a:stretch>
                <a:fillRect/>
              </a:stretch>
            </p:blipFill>
            <p:spPr bwMode="auto">
              <a:xfrm>
                <a:off x="612" y="663"/>
                <a:ext cx="68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图片 19481" descr="IMG_0025"/>
              <p:cNvPicPr>
                <a:picLocks noChangeAspect="1" noChangeArrowheads="1"/>
              </p:cNvPicPr>
              <p:nvPr/>
            </p:nvPicPr>
            <p:blipFill>
              <a:blip r:embed="rId16" cstate="print">
                <a:lum bright="22000" contrast="68000"/>
                <a:extLst>
                  <a:ext uri="{28A0092B-C50C-407E-A947-70E740481C1C}">
                    <a14:useLocalDpi xmlns:a14="http://schemas.microsoft.com/office/drawing/2010/main" val="0"/>
                  </a:ext>
                </a:extLst>
              </a:blip>
              <a:srcRect l="41690" t="53094" r="-487" b="30594"/>
              <a:stretch>
                <a:fillRect/>
              </a:stretch>
            </p:blipFill>
            <p:spPr bwMode="auto">
              <a:xfrm>
                <a:off x="1624" y="788"/>
                <a:ext cx="267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8" name="文本框 19482"/>
              <p:cNvSpPr txBox="1">
                <a:spLocks noChangeArrowheads="1"/>
              </p:cNvSpPr>
              <p:nvPr/>
            </p:nvSpPr>
            <p:spPr bwMode="auto">
              <a:xfrm>
                <a:off x="1039" y="684"/>
                <a:ext cx="8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ea typeface="华文行楷" pitchFamily="2" charset="-122"/>
                  </a:rPr>
                  <a:t>十</a:t>
                </a:r>
                <a:r>
                  <a:rPr lang="zh-CN" altLang="en-US" sz="4000" b="1">
                    <a:solidFill>
                      <a:prstClr val="black"/>
                    </a:solidFill>
                    <a:ea typeface="黑体" panose="02010609060101010101" pitchFamily="49" charset="-122"/>
                  </a:rPr>
                  <a:t>、</a:t>
                </a:r>
              </a:p>
            </p:txBody>
          </p:sp>
        </p:grpSp>
        <p:pic>
          <p:nvPicPr>
            <p:cNvPr id="18459" name="图片 19483" descr="动画图片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58" y="618"/>
              <a:ext cx="99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5" name="组合 19484"/>
          <p:cNvGrpSpPr/>
          <p:nvPr/>
        </p:nvGrpSpPr>
        <p:grpSpPr bwMode="auto">
          <a:xfrm>
            <a:off x="4140200" y="2674938"/>
            <a:ext cx="795338" cy="1004887"/>
            <a:chOff x="2699" y="1669"/>
            <a:chExt cx="501" cy="633"/>
          </a:xfrm>
        </p:grpSpPr>
        <p:sp>
          <p:nvSpPr>
            <p:cNvPr id="18461" name="文本框 19485"/>
            <p:cNvSpPr txBox="1">
              <a:spLocks noChangeArrowheads="1"/>
            </p:cNvSpPr>
            <p:nvPr/>
          </p:nvSpPr>
          <p:spPr bwMode="auto">
            <a:xfrm>
              <a:off x="2747" y="1669"/>
              <a:ext cx="4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x=2</a:t>
              </a:r>
            </a:p>
            <a:p>
              <a:pPr>
                <a:spcBef>
                  <a:spcPct val="50000"/>
                </a:spcBef>
              </a:pPr>
              <a:r>
                <a:rPr lang="en-US" altLang="zh-CN" sz="2400">
                  <a:solidFill>
                    <a:srgbClr val="0000FF"/>
                  </a:solidFill>
                </a:rPr>
                <a:t>y=1</a:t>
              </a:r>
            </a:p>
          </p:txBody>
        </p:sp>
        <p:sp>
          <p:nvSpPr>
            <p:cNvPr id="18462" name="左大括号 19486"/>
            <p:cNvSpPr/>
            <p:nvPr/>
          </p:nvSpPr>
          <p:spPr bwMode="auto">
            <a:xfrm>
              <a:off x="2699" y="1797"/>
              <a:ext cx="45" cy="454"/>
            </a:xfrm>
            <a:prstGeom prst="leftBrace">
              <a:avLst>
                <a:gd name="adj1" fmla="val 84027"/>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0000FF"/>
                </a:solidFill>
              </a:endParaRPr>
            </a:p>
          </p:txBody>
        </p:sp>
      </p:grpSp>
      <p:grpSp>
        <p:nvGrpSpPr>
          <p:cNvPr id="19488" name="组合 19487"/>
          <p:cNvGrpSpPr/>
          <p:nvPr/>
        </p:nvGrpSpPr>
        <p:grpSpPr bwMode="auto">
          <a:xfrm>
            <a:off x="7797800" y="2636838"/>
            <a:ext cx="806450" cy="1004887"/>
            <a:chOff x="4921" y="1661"/>
            <a:chExt cx="508" cy="633"/>
          </a:xfrm>
        </p:grpSpPr>
        <p:sp>
          <p:nvSpPr>
            <p:cNvPr id="18464" name="文本框 19488"/>
            <p:cNvSpPr txBox="1">
              <a:spLocks noChangeArrowheads="1"/>
            </p:cNvSpPr>
            <p:nvPr/>
          </p:nvSpPr>
          <p:spPr bwMode="auto">
            <a:xfrm>
              <a:off x="4975" y="1661"/>
              <a:ext cx="45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x=3</a:t>
              </a:r>
            </a:p>
            <a:p>
              <a:pPr>
                <a:spcBef>
                  <a:spcPct val="50000"/>
                </a:spcBef>
              </a:pPr>
              <a:r>
                <a:rPr lang="en-US" altLang="zh-CN" sz="2400">
                  <a:solidFill>
                    <a:srgbClr val="0000FF"/>
                  </a:solidFill>
                </a:rPr>
                <a:t>y=1</a:t>
              </a:r>
            </a:p>
          </p:txBody>
        </p:sp>
        <p:sp>
          <p:nvSpPr>
            <p:cNvPr id="18465" name="左大括号 19489"/>
            <p:cNvSpPr/>
            <p:nvPr/>
          </p:nvSpPr>
          <p:spPr bwMode="auto">
            <a:xfrm>
              <a:off x="4921" y="1797"/>
              <a:ext cx="91" cy="408"/>
            </a:xfrm>
            <a:prstGeom prst="leftBrace">
              <a:avLst>
                <a:gd name="adj1" fmla="val 37342"/>
                <a:gd name="adj2" fmla="val 50000"/>
              </a:avLst>
            </a:prstGeom>
            <a:noFill/>
            <a:ln w="22225">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19491" name="组合 19490"/>
          <p:cNvGrpSpPr/>
          <p:nvPr/>
        </p:nvGrpSpPr>
        <p:grpSpPr bwMode="auto">
          <a:xfrm>
            <a:off x="7710488" y="4203700"/>
            <a:ext cx="1008062" cy="1004888"/>
            <a:chOff x="4876" y="2704"/>
            <a:chExt cx="635" cy="633"/>
          </a:xfrm>
        </p:grpSpPr>
        <p:sp>
          <p:nvSpPr>
            <p:cNvPr id="18467" name="文本框 19491"/>
            <p:cNvSpPr txBox="1">
              <a:spLocks noChangeArrowheads="1"/>
            </p:cNvSpPr>
            <p:nvPr/>
          </p:nvSpPr>
          <p:spPr bwMode="auto">
            <a:xfrm>
              <a:off x="4921" y="2704"/>
              <a:ext cx="59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x=2</a:t>
              </a:r>
            </a:p>
            <a:p>
              <a:pPr>
                <a:spcBef>
                  <a:spcPct val="50000"/>
                </a:spcBef>
              </a:pPr>
              <a:r>
                <a:rPr lang="en-US" altLang="zh-CN" sz="2400">
                  <a:solidFill>
                    <a:srgbClr val="0000FF"/>
                  </a:solidFill>
                </a:rPr>
                <a:t>y=-1</a:t>
              </a:r>
            </a:p>
          </p:txBody>
        </p:sp>
        <p:sp>
          <p:nvSpPr>
            <p:cNvPr id="18468" name="左大括号 19492"/>
            <p:cNvSpPr/>
            <p:nvPr/>
          </p:nvSpPr>
          <p:spPr bwMode="auto">
            <a:xfrm>
              <a:off x="4876" y="2840"/>
              <a:ext cx="45" cy="363"/>
            </a:xfrm>
            <a:prstGeom prst="leftBrace">
              <a:avLst>
                <a:gd name="adj1" fmla="val 67185"/>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19494" name="组合 19493"/>
          <p:cNvGrpSpPr/>
          <p:nvPr/>
        </p:nvGrpSpPr>
        <p:grpSpPr bwMode="auto">
          <a:xfrm>
            <a:off x="3779838" y="3935413"/>
            <a:ext cx="1579562" cy="1365250"/>
            <a:chOff x="2384" y="3294"/>
            <a:chExt cx="995" cy="860"/>
          </a:xfrm>
        </p:grpSpPr>
        <p:sp>
          <p:nvSpPr>
            <p:cNvPr id="18470" name="文本框 19494"/>
            <p:cNvSpPr txBox="1">
              <a:spLocks noChangeArrowheads="1"/>
            </p:cNvSpPr>
            <p:nvPr/>
          </p:nvSpPr>
          <p:spPr bwMode="auto">
            <a:xfrm>
              <a:off x="2517" y="329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8471" name="文本框 19495"/>
            <p:cNvSpPr txBox="1">
              <a:spLocks noChangeArrowheads="1"/>
            </p:cNvSpPr>
            <p:nvPr/>
          </p:nvSpPr>
          <p:spPr bwMode="auto">
            <a:xfrm>
              <a:off x="2883" y="3321"/>
              <a:ext cx="36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_</a:t>
              </a:r>
            </a:p>
            <a:p>
              <a:pPr>
                <a:spcBef>
                  <a:spcPct val="50000"/>
                </a:spcBef>
              </a:pPr>
              <a:r>
                <a:rPr lang="en-US" altLang="zh-CN" sz="2400">
                  <a:solidFill>
                    <a:srgbClr val="0000FF"/>
                  </a:solidFill>
                </a:rPr>
                <a:t>_</a:t>
              </a:r>
            </a:p>
          </p:txBody>
        </p:sp>
        <p:grpSp>
          <p:nvGrpSpPr>
            <p:cNvPr id="18472" name="组合 19496"/>
            <p:cNvGrpSpPr/>
            <p:nvPr/>
          </p:nvGrpSpPr>
          <p:grpSpPr bwMode="auto">
            <a:xfrm>
              <a:off x="2384" y="3339"/>
              <a:ext cx="771" cy="815"/>
              <a:chOff x="2381" y="3339"/>
              <a:chExt cx="771" cy="815"/>
            </a:xfrm>
          </p:grpSpPr>
          <p:sp>
            <p:nvSpPr>
              <p:cNvPr id="18473" name="文本框 19497"/>
              <p:cNvSpPr txBox="1">
                <a:spLocks noChangeArrowheads="1"/>
              </p:cNvSpPr>
              <p:nvPr/>
            </p:nvSpPr>
            <p:spPr bwMode="auto">
              <a:xfrm>
                <a:off x="2381" y="3430"/>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8474" name="文本框 19498"/>
              <p:cNvSpPr txBox="1">
                <a:spLocks noChangeArrowheads="1"/>
              </p:cNvSpPr>
              <p:nvPr/>
            </p:nvSpPr>
            <p:spPr bwMode="auto">
              <a:xfrm>
                <a:off x="2654" y="3430"/>
                <a:ext cx="4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a:t>
                </a:r>
              </a:p>
              <a:p>
                <a:pPr>
                  <a:spcBef>
                    <a:spcPct val="50000"/>
                  </a:spcBef>
                </a:pPr>
                <a:r>
                  <a:rPr lang="en-US" altLang="zh-CN" sz="2400">
                    <a:solidFill>
                      <a:srgbClr val="0000FF"/>
                    </a:solidFill>
                  </a:rPr>
                  <a:t>y=</a:t>
                </a:r>
              </a:p>
            </p:txBody>
          </p:sp>
          <p:sp>
            <p:nvSpPr>
              <p:cNvPr id="18475" name="文本框 19499"/>
              <p:cNvSpPr txBox="1">
                <a:spLocks noChangeArrowheads="1"/>
              </p:cNvSpPr>
              <p:nvPr/>
            </p:nvSpPr>
            <p:spPr bwMode="auto">
              <a:xfrm>
                <a:off x="2880" y="3339"/>
                <a:ext cx="217"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1</a:t>
                </a:r>
              </a:p>
              <a:p>
                <a:pPr>
                  <a:spcBef>
                    <a:spcPct val="50000"/>
                  </a:spcBef>
                </a:pPr>
                <a:r>
                  <a:rPr lang="en-US" altLang="zh-CN" sz="2400">
                    <a:solidFill>
                      <a:srgbClr val="0000FF"/>
                    </a:solidFill>
                  </a:rPr>
                  <a:t>4</a:t>
                </a:r>
              </a:p>
            </p:txBody>
          </p:sp>
          <p:sp>
            <p:nvSpPr>
              <p:cNvPr id="18476" name="文本框 19500"/>
              <p:cNvSpPr txBox="1">
                <a:spLocks noChangeArrowheads="1"/>
              </p:cNvSpPr>
              <p:nvPr/>
            </p:nvSpPr>
            <p:spPr bwMode="auto">
              <a:xfrm>
                <a:off x="2880" y="3521"/>
                <a:ext cx="227"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7</a:t>
                </a:r>
              </a:p>
              <a:p>
                <a:pPr>
                  <a:spcBef>
                    <a:spcPct val="50000"/>
                  </a:spcBef>
                </a:pPr>
                <a:r>
                  <a:rPr lang="en-US" altLang="zh-CN" sz="2400">
                    <a:solidFill>
                      <a:srgbClr val="0000FF"/>
                    </a:solidFill>
                  </a:rPr>
                  <a:t>7</a:t>
                </a:r>
              </a:p>
            </p:txBody>
          </p:sp>
          <p:sp>
            <p:nvSpPr>
              <p:cNvPr id="18477" name="左大括号 19501"/>
              <p:cNvSpPr/>
              <p:nvPr/>
            </p:nvSpPr>
            <p:spPr bwMode="auto">
              <a:xfrm>
                <a:off x="2624" y="3566"/>
                <a:ext cx="45" cy="454"/>
              </a:xfrm>
              <a:prstGeom prst="leftBrace">
                <a:avLst>
                  <a:gd name="adj1" fmla="val 84027"/>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spTree>
    <p:extLst>
      <p:ext uri="{BB962C8B-B14F-4D97-AF65-F5344CB8AC3E}">
        <p14:creationId xmlns:p14="http://schemas.microsoft.com/office/powerpoint/2010/main" val="29145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479"/>
                                        </p:tgtEl>
                                        <p:attrNameLst>
                                          <p:attrName>style.visibility</p:attrName>
                                        </p:attrNameLst>
                                      </p:cBhvr>
                                      <p:to>
                                        <p:strVal val="visible"/>
                                      </p:to>
                                    </p:set>
                                    <p:animEffect transition="in" filter="wipe(left)">
                                      <p:cBhvr>
                                        <p:cTn id="7" dur="2000"/>
                                        <p:tgtEl>
                                          <p:spTgt spid="1947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19458"/>
                                        </p:tgtEl>
                                        <p:attrNameLst>
                                          <p:attrName>style.visibility</p:attrName>
                                        </p:attrNameLst>
                                      </p:cBhvr>
                                      <p:to>
                                        <p:strVal val="visible"/>
                                      </p:to>
                                    </p:set>
                                    <p:anim calcmode="lin" valueType="num">
                                      <p:cBhvr additive="base">
                                        <p:cTn id="12" dur="1000" fill="hold"/>
                                        <p:tgtEl>
                                          <p:spTgt spid="19458"/>
                                        </p:tgtEl>
                                        <p:attrNameLst>
                                          <p:attrName>ppt_x</p:attrName>
                                        </p:attrNameLst>
                                      </p:cBhvr>
                                      <p:tavLst>
                                        <p:tav tm="0">
                                          <p:val>
                                            <p:strVal val="1+#ppt_w/2"/>
                                          </p:val>
                                        </p:tav>
                                        <p:tav tm="100000">
                                          <p:val>
                                            <p:strVal val="#ppt_x"/>
                                          </p:val>
                                        </p:tav>
                                      </p:tavLst>
                                    </p:anim>
                                    <p:anim calcmode="lin" valueType="num">
                                      <p:cBhvr additive="base">
                                        <p:cTn id="13" dur="1000" fill="hold"/>
                                        <p:tgtEl>
                                          <p:spTgt spid="1945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projctor.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500"/>
                                  </p:stCondLst>
                                  <p:childTnLst>
                                    <p:set>
                                      <p:cBhvr>
                                        <p:cTn id="17" dur="1" fill="hold">
                                          <p:stCondLst>
                                            <p:cond delay="0"/>
                                          </p:stCondLst>
                                        </p:cTn>
                                        <p:tgtEl>
                                          <p:spTgt spid="19463"/>
                                        </p:tgtEl>
                                        <p:attrNameLst>
                                          <p:attrName>style.visibility</p:attrName>
                                        </p:attrNameLst>
                                      </p:cBhvr>
                                      <p:to>
                                        <p:strVal val="visible"/>
                                      </p:to>
                                    </p:set>
                                    <p:anim calcmode="lin" valueType="num">
                                      <p:cBhvr additive="base">
                                        <p:cTn id="18" dur="1000" fill="hold"/>
                                        <p:tgtEl>
                                          <p:spTgt spid="19463"/>
                                        </p:tgtEl>
                                        <p:attrNameLst>
                                          <p:attrName>ppt_x</p:attrName>
                                        </p:attrNameLst>
                                      </p:cBhvr>
                                      <p:tavLst>
                                        <p:tav tm="0">
                                          <p:val>
                                            <p:strVal val="0-#ppt_w/2"/>
                                          </p:val>
                                        </p:tav>
                                        <p:tav tm="100000">
                                          <p:val>
                                            <p:strVal val="#ppt_x"/>
                                          </p:val>
                                        </p:tav>
                                      </p:tavLst>
                                    </p:anim>
                                    <p:anim calcmode="lin" valueType="num">
                                      <p:cBhvr additive="base">
                                        <p:cTn id="19" dur="1000" fill="hold"/>
                                        <p:tgtEl>
                                          <p:spTgt spid="1946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4" name="type.wav"/>
                                        </p:tgtEl>
                                      </p:cMediaNode>
                                    </p:audio>
                                  </p:subTnLst>
                                </p:cTn>
                              </p:par>
                            </p:childTnLst>
                          </p:cTn>
                        </p:par>
                      </p:childTnLst>
                    </p:cTn>
                  </p:par>
                  <p:par>
                    <p:cTn id="20" fill="hold">
                      <p:stCondLst>
                        <p:cond delay="indefinite"/>
                      </p:stCondLst>
                      <p:childTnLst>
                        <p:par>
                          <p:cTn id="21" fill="hold">
                            <p:stCondLst>
                              <p:cond delay="0"/>
                            </p:stCondLst>
                            <p:childTnLst>
                              <p:par>
                                <p:cTn id="22" presetID="2" presetClass="entr" presetSubtype="3" fill="hold" nodeType="clickEffect">
                                  <p:stCondLst>
                                    <p:cond delay="500"/>
                                  </p:stCondLst>
                                  <p:childTnLst>
                                    <p:set>
                                      <p:cBhvr>
                                        <p:cTn id="23" dur="1" fill="hold">
                                          <p:stCondLst>
                                            <p:cond delay="0"/>
                                          </p:stCondLst>
                                        </p:cTn>
                                        <p:tgtEl>
                                          <p:spTgt spid="19475"/>
                                        </p:tgtEl>
                                        <p:attrNameLst>
                                          <p:attrName>style.visibility</p:attrName>
                                        </p:attrNameLst>
                                      </p:cBhvr>
                                      <p:to>
                                        <p:strVal val="visible"/>
                                      </p:to>
                                    </p:set>
                                    <p:anim calcmode="lin" valueType="num">
                                      <p:cBhvr additive="base">
                                        <p:cTn id="24" dur="1000" fill="hold"/>
                                        <p:tgtEl>
                                          <p:spTgt spid="19475"/>
                                        </p:tgtEl>
                                        <p:attrNameLst>
                                          <p:attrName>ppt_x</p:attrName>
                                        </p:attrNameLst>
                                      </p:cBhvr>
                                      <p:tavLst>
                                        <p:tav tm="0">
                                          <p:val>
                                            <p:strVal val="1+#ppt_w/2"/>
                                          </p:val>
                                        </p:tav>
                                        <p:tav tm="100000">
                                          <p:val>
                                            <p:strVal val="#ppt_x"/>
                                          </p:val>
                                        </p:tav>
                                      </p:tavLst>
                                    </p:anim>
                                    <p:anim calcmode="lin" valueType="num">
                                      <p:cBhvr additive="base">
                                        <p:cTn id="25" dur="1000" fill="hold"/>
                                        <p:tgtEl>
                                          <p:spTgt spid="1947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chimes.wav"/>
                                        </p:tgtEl>
                                      </p:cMediaNode>
                                    </p:audio>
                                  </p:sub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500"/>
                                  </p:stCondLst>
                                  <p:childTnLst>
                                    <p:set>
                                      <p:cBhvr>
                                        <p:cTn id="29" dur="1" fill="hold">
                                          <p:stCondLst>
                                            <p:cond delay="0"/>
                                          </p:stCondLst>
                                        </p:cTn>
                                        <p:tgtEl>
                                          <p:spTgt spid="19471"/>
                                        </p:tgtEl>
                                        <p:attrNameLst>
                                          <p:attrName>style.visibility</p:attrName>
                                        </p:attrNameLst>
                                      </p:cBhvr>
                                      <p:to>
                                        <p:strVal val="visible"/>
                                      </p:to>
                                    </p:set>
                                    <p:anim calcmode="lin" valueType="num">
                                      <p:cBhvr additive="base">
                                        <p:cTn id="30" dur="1000" fill="hold"/>
                                        <p:tgtEl>
                                          <p:spTgt spid="19471"/>
                                        </p:tgtEl>
                                        <p:attrNameLst>
                                          <p:attrName>ppt_x</p:attrName>
                                        </p:attrNameLst>
                                      </p:cBhvr>
                                      <p:tavLst>
                                        <p:tav tm="0">
                                          <p:val>
                                            <p:strVal val="0-#ppt_w/2"/>
                                          </p:val>
                                        </p:tav>
                                        <p:tav tm="100000">
                                          <p:val>
                                            <p:strVal val="#ppt_x"/>
                                          </p:val>
                                        </p:tav>
                                      </p:tavLst>
                                    </p:anim>
                                    <p:anim calcmode="lin" valueType="num">
                                      <p:cBhvr additive="base">
                                        <p:cTn id="31" dur="1000" fill="hold"/>
                                        <p:tgtEl>
                                          <p:spTgt spid="1947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2" presetClass="entr" presetSubtype="6" fill="hold" nodeType="clickEffect">
                                  <p:stCondLst>
                                    <p:cond delay="500"/>
                                  </p:stCondLst>
                                  <p:childTnLst>
                                    <p:set>
                                      <p:cBhvr>
                                        <p:cTn id="35" dur="1" fill="hold">
                                          <p:stCondLst>
                                            <p:cond delay="0"/>
                                          </p:stCondLst>
                                        </p:cTn>
                                        <p:tgtEl>
                                          <p:spTgt spid="19467"/>
                                        </p:tgtEl>
                                        <p:attrNameLst>
                                          <p:attrName>style.visibility</p:attrName>
                                        </p:attrNameLst>
                                      </p:cBhvr>
                                      <p:to>
                                        <p:strVal val="visible"/>
                                      </p:to>
                                    </p:set>
                                    <p:anim calcmode="lin" valueType="num">
                                      <p:cBhvr additive="base">
                                        <p:cTn id="36" dur="1000" fill="hold"/>
                                        <p:tgtEl>
                                          <p:spTgt spid="19467"/>
                                        </p:tgtEl>
                                        <p:attrNameLst>
                                          <p:attrName>ppt_x</p:attrName>
                                        </p:attrNameLst>
                                      </p:cBhvr>
                                      <p:tavLst>
                                        <p:tav tm="0">
                                          <p:val>
                                            <p:strVal val="1+#ppt_w/2"/>
                                          </p:val>
                                        </p:tav>
                                        <p:tav tm="100000">
                                          <p:val>
                                            <p:strVal val="#ppt_x"/>
                                          </p:val>
                                        </p:tav>
                                      </p:tavLst>
                                    </p:anim>
                                    <p:anim calcmode="lin" valueType="num">
                                      <p:cBhvr additive="base">
                                        <p:cTn id="37" dur="1000" fill="hold"/>
                                        <p:tgtEl>
                                          <p:spTgt spid="1946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par>
                    <p:cTn id="38" fill="hold">
                      <p:stCondLst>
                        <p:cond delay="indefinite"/>
                      </p:stCondLst>
                      <p:childTnLst>
                        <p:par>
                          <p:cTn id="39" fill="hold">
                            <p:stCondLst>
                              <p:cond delay="0"/>
                            </p:stCondLst>
                            <p:childTnLst>
                              <p:par>
                                <p:cTn id="40" presetID="2" presetClass="entr" presetSubtype="9" fill="hold" nodeType="clickEffect">
                                  <p:stCondLst>
                                    <p:cond delay="0"/>
                                  </p:stCondLst>
                                  <p:childTnLst>
                                    <p:set>
                                      <p:cBhvr>
                                        <p:cTn id="41" dur="1" fill="hold">
                                          <p:stCondLst>
                                            <p:cond delay="0"/>
                                          </p:stCondLst>
                                        </p:cTn>
                                        <p:tgtEl>
                                          <p:spTgt spid="19485"/>
                                        </p:tgtEl>
                                        <p:attrNameLst>
                                          <p:attrName>style.visibility</p:attrName>
                                        </p:attrNameLst>
                                      </p:cBhvr>
                                      <p:to>
                                        <p:strVal val="visible"/>
                                      </p:to>
                                    </p:set>
                                    <p:anim calcmode="lin" valueType="num">
                                      <p:cBhvr additive="base">
                                        <p:cTn id="42" dur="1000" fill="hold"/>
                                        <p:tgtEl>
                                          <p:spTgt spid="19485"/>
                                        </p:tgtEl>
                                        <p:attrNameLst>
                                          <p:attrName>ppt_x</p:attrName>
                                        </p:attrNameLst>
                                      </p:cBhvr>
                                      <p:tavLst>
                                        <p:tav tm="0">
                                          <p:val>
                                            <p:strVal val="0-#ppt_w/2"/>
                                          </p:val>
                                        </p:tav>
                                        <p:tav tm="100000">
                                          <p:val>
                                            <p:strVal val="#ppt_x"/>
                                          </p:val>
                                        </p:tav>
                                      </p:tavLst>
                                    </p:anim>
                                    <p:anim calcmode="lin" valueType="num">
                                      <p:cBhvr additive="base">
                                        <p:cTn id="43" dur="1000" fill="hold"/>
                                        <p:tgtEl>
                                          <p:spTgt spid="1948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0"/>
                                            </p:cond>
                                          </p:stCondLst>
                                          <p:endCondLst>
                                            <p:cond evt="onStopAudio" delay="0">
                                              <p:tgtEl>
                                                <p:sldTgt/>
                                              </p:tgtEl>
                                            </p:cond>
                                          </p:endCondLst>
                                        </p:cTn>
                                        <p:tgtEl>
                                          <p:sndTgt r:embed="rId5" name="laser.wav"/>
                                        </p:tgtEl>
                                      </p:cMediaNode>
                                    </p:audio>
                                  </p:subTnLst>
                                </p:cTn>
                              </p:par>
                            </p:childTnLst>
                          </p:cTn>
                        </p:par>
                        <p:par>
                          <p:cTn id="44" fill="hold">
                            <p:stCondLst>
                              <p:cond delay="1000"/>
                            </p:stCondLst>
                            <p:childTnLst>
                              <p:par>
                                <p:cTn id="45" presetID="2" presetClass="entr" presetSubtype="3" fill="hold" nodeType="afterEffect">
                                  <p:stCondLst>
                                    <p:cond delay="0"/>
                                  </p:stCondLst>
                                  <p:childTnLst>
                                    <p:set>
                                      <p:cBhvr>
                                        <p:cTn id="46" dur="1" fill="hold">
                                          <p:stCondLst>
                                            <p:cond delay="0"/>
                                          </p:stCondLst>
                                        </p:cTn>
                                        <p:tgtEl>
                                          <p:spTgt spid="19488"/>
                                        </p:tgtEl>
                                        <p:attrNameLst>
                                          <p:attrName>style.visibility</p:attrName>
                                        </p:attrNameLst>
                                      </p:cBhvr>
                                      <p:to>
                                        <p:strVal val="visible"/>
                                      </p:to>
                                    </p:set>
                                    <p:anim calcmode="lin" valueType="num">
                                      <p:cBhvr additive="base">
                                        <p:cTn id="47" dur="1000" fill="hold"/>
                                        <p:tgtEl>
                                          <p:spTgt spid="19488"/>
                                        </p:tgtEl>
                                        <p:attrNameLst>
                                          <p:attrName>ppt_x</p:attrName>
                                        </p:attrNameLst>
                                      </p:cBhvr>
                                      <p:tavLst>
                                        <p:tav tm="0">
                                          <p:val>
                                            <p:strVal val="1+#ppt_w/2"/>
                                          </p:val>
                                        </p:tav>
                                        <p:tav tm="100000">
                                          <p:val>
                                            <p:strVal val="#ppt_x"/>
                                          </p:val>
                                        </p:tav>
                                      </p:tavLst>
                                    </p:anim>
                                    <p:anim calcmode="lin" valueType="num">
                                      <p:cBhvr additive="base">
                                        <p:cTn id="48" dur="1000" fill="hold"/>
                                        <p:tgtEl>
                                          <p:spTgt spid="1948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5" name="laser.wav"/>
                                        </p:tgtEl>
                                      </p:cMediaNode>
                                    </p:audio>
                                  </p:subTnLst>
                                </p:cTn>
                              </p:par>
                            </p:childTnLst>
                          </p:cTn>
                        </p:par>
                      </p:childTnLst>
                    </p:cTn>
                  </p:par>
                  <p:par>
                    <p:cTn id="49" fill="hold">
                      <p:stCondLst>
                        <p:cond delay="indefinite"/>
                      </p:stCondLst>
                      <p:childTnLst>
                        <p:par>
                          <p:cTn id="50" fill="hold">
                            <p:stCondLst>
                              <p:cond delay="0"/>
                            </p:stCondLst>
                            <p:childTnLst>
                              <p:par>
                                <p:cTn id="51" presetID="2" presetClass="entr" presetSubtype="12" fill="hold" nodeType="clickEffect">
                                  <p:stCondLst>
                                    <p:cond delay="0"/>
                                  </p:stCondLst>
                                  <p:childTnLst>
                                    <p:set>
                                      <p:cBhvr>
                                        <p:cTn id="52" dur="1" fill="hold">
                                          <p:stCondLst>
                                            <p:cond delay="0"/>
                                          </p:stCondLst>
                                        </p:cTn>
                                        <p:tgtEl>
                                          <p:spTgt spid="19494"/>
                                        </p:tgtEl>
                                        <p:attrNameLst>
                                          <p:attrName>style.visibility</p:attrName>
                                        </p:attrNameLst>
                                      </p:cBhvr>
                                      <p:to>
                                        <p:strVal val="visible"/>
                                      </p:to>
                                    </p:set>
                                    <p:anim calcmode="lin" valueType="num">
                                      <p:cBhvr additive="base">
                                        <p:cTn id="53" dur="1000" fill="hold"/>
                                        <p:tgtEl>
                                          <p:spTgt spid="19494"/>
                                        </p:tgtEl>
                                        <p:attrNameLst>
                                          <p:attrName>ppt_x</p:attrName>
                                        </p:attrNameLst>
                                      </p:cBhvr>
                                      <p:tavLst>
                                        <p:tav tm="0">
                                          <p:val>
                                            <p:strVal val="0-#ppt_w/2"/>
                                          </p:val>
                                        </p:tav>
                                        <p:tav tm="100000">
                                          <p:val>
                                            <p:strVal val="#ppt_x"/>
                                          </p:val>
                                        </p:tav>
                                      </p:tavLst>
                                    </p:anim>
                                    <p:anim calcmode="lin" valueType="num">
                                      <p:cBhvr additive="base">
                                        <p:cTn id="54" dur="1000" fill="hold"/>
                                        <p:tgtEl>
                                          <p:spTgt spid="1949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5" name="laser.wav"/>
                                        </p:tgtEl>
                                      </p:cMediaNode>
                                    </p:audio>
                                  </p:subTnLst>
                                </p:cTn>
                              </p:par>
                            </p:childTnLst>
                          </p:cTn>
                        </p:par>
                        <p:par>
                          <p:cTn id="55" fill="hold">
                            <p:stCondLst>
                              <p:cond delay="1000"/>
                            </p:stCondLst>
                            <p:childTnLst>
                              <p:par>
                                <p:cTn id="56" presetID="2" presetClass="entr" presetSubtype="6" fill="hold" nodeType="afterEffect">
                                  <p:stCondLst>
                                    <p:cond delay="0"/>
                                  </p:stCondLst>
                                  <p:childTnLst>
                                    <p:set>
                                      <p:cBhvr>
                                        <p:cTn id="57" dur="1" fill="hold">
                                          <p:stCondLst>
                                            <p:cond delay="0"/>
                                          </p:stCondLst>
                                        </p:cTn>
                                        <p:tgtEl>
                                          <p:spTgt spid="19491"/>
                                        </p:tgtEl>
                                        <p:attrNameLst>
                                          <p:attrName>style.visibility</p:attrName>
                                        </p:attrNameLst>
                                      </p:cBhvr>
                                      <p:to>
                                        <p:strVal val="visible"/>
                                      </p:to>
                                    </p:set>
                                    <p:anim calcmode="lin" valueType="num">
                                      <p:cBhvr additive="base">
                                        <p:cTn id="58" dur="1000" fill="hold"/>
                                        <p:tgtEl>
                                          <p:spTgt spid="19491"/>
                                        </p:tgtEl>
                                        <p:attrNameLst>
                                          <p:attrName>ppt_x</p:attrName>
                                        </p:attrNameLst>
                                      </p:cBhvr>
                                      <p:tavLst>
                                        <p:tav tm="0">
                                          <p:val>
                                            <p:strVal val="1+#ppt_w/2"/>
                                          </p:val>
                                        </p:tav>
                                        <p:tav tm="100000">
                                          <p:val>
                                            <p:strVal val="#ppt_x"/>
                                          </p:val>
                                        </p:tav>
                                      </p:tavLst>
                                    </p:anim>
                                    <p:anim calcmode="lin" valueType="num">
                                      <p:cBhvr additive="base">
                                        <p:cTn id="59" dur="1000" fill="hold"/>
                                        <p:tgtEl>
                                          <p:spTgt spid="1949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6"/>
                                            </p:cond>
                                          </p:stCondLst>
                                          <p:endCondLst>
                                            <p:cond evt="onStopAudio" delay="0">
                                              <p:tgtEl>
                                                <p:sldTgt/>
                                              </p:tgtEl>
                                            </p:cond>
                                          </p:endCondLst>
                                        </p:cTn>
                                        <p:tgtEl>
                                          <p:sndTgt r:embed="rId6"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Lst>
  </p:timing>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副标题 20481"/>
          <p:cNvSpPr>
            <a:spLocks noGrp="1" noChangeArrowheads="1"/>
          </p:cNvSpPr>
          <p:nvPr>
            <p:ph type="subTitle" idx="1"/>
          </p:nvPr>
        </p:nvSpPr>
        <p:spPr>
          <a:xfrm>
            <a:off x="684213" y="1341438"/>
            <a:ext cx="7704137" cy="1079500"/>
          </a:xfrm>
        </p:spPr>
        <p:txBody>
          <a:bodyPr>
            <a:normAutofit fontScale="92500" lnSpcReduction="10000"/>
          </a:bodyPr>
          <a:lstStyle/>
          <a:p>
            <a:pPr algn="l">
              <a:lnSpc>
                <a:spcPct val="80000"/>
              </a:lnSpc>
            </a:pPr>
            <a:r>
              <a:rPr lang="en-US" altLang="zh-CN" sz="900"/>
              <a:t>                      </a:t>
            </a:r>
            <a:r>
              <a:rPr lang="zh-CN" altLang="en-US" sz="3200" b="0">
                <a:latin typeface="黑体" panose="02010609060101010101" pitchFamily="49" charset="-122"/>
                <a:ea typeface="黑体" panose="02010609060101010101" pitchFamily="49" charset="-122"/>
              </a:rPr>
              <a:t>我国古代数学名著</a:t>
            </a:r>
            <a:r>
              <a:rPr lang="en-US" altLang="zh-CN" sz="3200" b="0">
                <a:latin typeface="黑体" panose="02010609060101010101" pitchFamily="49" charset="-122"/>
                <a:ea typeface="黑体" panose="02010609060101010101" pitchFamily="49" charset="-122"/>
              </a:rPr>
              <a:t>《</a:t>
            </a:r>
            <a:r>
              <a:rPr lang="zh-CN" altLang="en-US" sz="3200" b="0">
                <a:latin typeface="黑体" panose="02010609060101010101" pitchFamily="49" charset="-122"/>
                <a:ea typeface="黑体" panose="02010609060101010101" pitchFamily="49" charset="-122"/>
              </a:rPr>
              <a:t>孙子算经</a:t>
            </a:r>
            <a:r>
              <a:rPr lang="en-US" altLang="zh-CN" sz="3200" b="0">
                <a:latin typeface="黑体" panose="02010609060101010101" pitchFamily="49" charset="-122"/>
                <a:ea typeface="黑体" panose="02010609060101010101" pitchFamily="49" charset="-122"/>
              </a:rPr>
              <a:t>》</a:t>
            </a:r>
            <a:r>
              <a:rPr lang="zh-CN" altLang="en-US" sz="3200" b="0">
                <a:latin typeface="黑体" panose="02010609060101010101" pitchFamily="49" charset="-122"/>
                <a:ea typeface="黑体" panose="02010609060101010101" pitchFamily="49" charset="-122"/>
              </a:rPr>
              <a:t>上有这样一道题</a:t>
            </a:r>
            <a:r>
              <a:rPr lang="en-US" altLang="zh-CN" sz="3200" b="0">
                <a:latin typeface="黑体" panose="02010609060101010101" pitchFamily="49" charset="-122"/>
                <a:ea typeface="黑体" panose="02010609060101010101" pitchFamily="49" charset="-122"/>
              </a:rPr>
              <a:t>:</a:t>
            </a:r>
            <a:r>
              <a:rPr lang="zh-CN" altLang="en-US" sz="3200" b="0">
                <a:latin typeface="黑体" panose="02010609060101010101" pitchFamily="49" charset="-122"/>
                <a:ea typeface="黑体" panose="02010609060101010101" pitchFamily="49" charset="-122"/>
              </a:rPr>
              <a:t>今有鸡兔同笼，上有三十五头，下有九十四足，问鸡兔各几头</a:t>
            </a:r>
            <a:r>
              <a:rPr lang="en-US" altLang="zh-CN" sz="3200" b="0">
                <a:latin typeface="黑体" panose="02010609060101010101" pitchFamily="49" charset="-122"/>
                <a:ea typeface="黑体" panose="02010609060101010101" pitchFamily="49" charset="-122"/>
              </a:rPr>
              <a:t>?</a:t>
            </a:r>
            <a:r>
              <a:rPr lang="en-US" altLang="zh-CN" sz="900"/>
              <a:t> </a:t>
            </a:r>
          </a:p>
        </p:txBody>
      </p:sp>
      <p:sp>
        <p:nvSpPr>
          <p:cNvPr id="20483" name="文本框 20482"/>
          <p:cNvSpPr txBox="1">
            <a:spLocks noChangeArrowheads="1"/>
          </p:cNvSpPr>
          <p:nvPr/>
        </p:nvSpPr>
        <p:spPr bwMode="auto">
          <a:xfrm>
            <a:off x="5410200" y="3048000"/>
            <a:ext cx="10810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CC0000"/>
                </a:solidFill>
                <a:latin typeface="华文行楷" pitchFamily="2" charset="-122"/>
                <a:ea typeface="华文行楷" pitchFamily="2" charset="-122"/>
              </a:rPr>
              <a:t>解</a:t>
            </a:r>
            <a:r>
              <a:rPr lang="en-US" altLang="zh-CN" sz="4000" b="1">
                <a:solidFill>
                  <a:srgbClr val="CC0000"/>
                </a:solidFill>
                <a:latin typeface="宋体" panose="02010600030101010101" pitchFamily="2" charset="-122"/>
              </a:rPr>
              <a:t>:</a:t>
            </a:r>
          </a:p>
        </p:txBody>
      </p:sp>
      <p:sp>
        <p:nvSpPr>
          <p:cNvPr id="20484" name="文本框 20483"/>
          <p:cNvSpPr txBox="1">
            <a:spLocks noChangeArrowheads="1"/>
          </p:cNvSpPr>
          <p:nvPr/>
        </p:nvSpPr>
        <p:spPr bwMode="auto">
          <a:xfrm>
            <a:off x="5435600" y="3284538"/>
            <a:ext cx="2665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zh-CN" altLang="en-US" sz="2400">
                <a:solidFill>
                  <a:srgbClr val="0000FF"/>
                </a:solidFill>
                <a:latin typeface="黑体" panose="02010609060101010101" pitchFamily="49" charset="-122"/>
                <a:ea typeface="黑体" panose="02010609060101010101" pitchFamily="49" charset="-122"/>
              </a:rPr>
              <a:t>设有笼中有鸡</a:t>
            </a:r>
            <a:r>
              <a:rPr lang="en-US" altLang="zh-CN" sz="2400">
                <a:solidFill>
                  <a:srgbClr val="0000FF"/>
                </a:solidFill>
                <a:latin typeface="黑体" panose="02010609060101010101" pitchFamily="49" charset="-122"/>
                <a:ea typeface="黑体" panose="02010609060101010101" pitchFamily="49" charset="-122"/>
              </a:rPr>
              <a:t>x</a:t>
            </a:r>
            <a:r>
              <a:rPr lang="zh-CN" altLang="en-US" sz="2400">
                <a:solidFill>
                  <a:srgbClr val="0000FF"/>
                </a:solidFill>
                <a:latin typeface="黑体" panose="02010609060101010101" pitchFamily="49" charset="-122"/>
                <a:ea typeface="黑体" panose="02010609060101010101" pitchFamily="49" charset="-122"/>
              </a:rPr>
              <a:t>只</a:t>
            </a:r>
            <a:r>
              <a:rPr lang="en-US" altLang="zh-CN" sz="2400">
                <a:solidFill>
                  <a:srgbClr val="0000FF"/>
                </a:solidFill>
                <a:latin typeface="黑体" panose="02010609060101010101" pitchFamily="49" charset="-122"/>
                <a:ea typeface="黑体" panose="02010609060101010101" pitchFamily="49" charset="-122"/>
              </a:rPr>
              <a:t>,</a:t>
            </a:r>
            <a:r>
              <a:rPr lang="zh-CN" altLang="en-US" sz="2400">
                <a:solidFill>
                  <a:srgbClr val="0000FF"/>
                </a:solidFill>
                <a:latin typeface="黑体" panose="02010609060101010101" pitchFamily="49" charset="-122"/>
                <a:ea typeface="黑体" panose="02010609060101010101" pitchFamily="49" charset="-122"/>
              </a:rPr>
              <a:t>有兔</a:t>
            </a:r>
            <a:r>
              <a:rPr lang="en-US" altLang="zh-CN" sz="2400">
                <a:solidFill>
                  <a:srgbClr val="0000FF"/>
                </a:solidFill>
                <a:latin typeface="黑体" panose="02010609060101010101" pitchFamily="49" charset="-122"/>
                <a:ea typeface="黑体" panose="02010609060101010101" pitchFamily="49" charset="-122"/>
              </a:rPr>
              <a:t>y</a:t>
            </a:r>
            <a:r>
              <a:rPr lang="zh-CN" altLang="en-US" sz="2400">
                <a:solidFill>
                  <a:srgbClr val="0000FF"/>
                </a:solidFill>
                <a:latin typeface="黑体" panose="02010609060101010101" pitchFamily="49" charset="-122"/>
                <a:ea typeface="黑体" panose="02010609060101010101" pitchFamily="49" charset="-122"/>
              </a:rPr>
              <a:t>只。则可列出方程组</a:t>
            </a:r>
            <a:r>
              <a:rPr lang="en-US" altLang="zh-CN" sz="2400">
                <a:solidFill>
                  <a:srgbClr val="0000FF"/>
                </a:solidFill>
                <a:latin typeface="黑体" panose="02010609060101010101" pitchFamily="49" charset="-122"/>
                <a:ea typeface="黑体" panose="02010609060101010101" pitchFamily="49" charset="-122"/>
              </a:rPr>
              <a:t>:</a:t>
            </a:r>
          </a:p>
        </p:txBody>
      </p:sp>
      <p:sp>
        <p:nvSpPr>
          <p:cNvPr id="20485" name="文本框 20484"/>
          <p:cNvSpPr txBox="1">
            <a:spLocks noChangeArrowheads="1"/>
          </p:cNvSpPr>
          <p:nvPr/>
        </p:nvSpPr>
        <p:spPr bwMode="auto">
          <a:xfrm>
            <a:off x="6011863" y="4508500"/>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CC0000"/>
                </a:solidFill>
              </a:rPr>
              <a:t>x + y = 35</a:t>
            </a:r>
          </a:p>
        </p:txBody>
      </p:sp>
      <p:sp>
        <p:nvSpPr>
          <p:cNvPr id="20486" name="左大括号 20485"/>
          <p:cNvSpPr/>
          <p:nvPr/>
        </p:nvSpPr>
        <p:spPr bwMode="auto">
          <a:xfrm>
            <a:off x="5867400" y="4724400"/>
            <a:ext cx="80963" cy="792163"/>
          </a:xfrm>
          <a:prstGeom prst="leftBrace">
            <a:avLst>
              <a:gd name="adj1" fmla="val 81490"/>
              <a:gd name="adj2" fmla="val 50000"/>
            </a:avLst>
          </a:prstGeom>
          <a:noFill/>
          <a:ln w="38100">
            <a:solidFill>
              <a:srgbClr val="008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CC0000"/>
              </a:solidFill>
            </a:endParaRPr>
          </a:p>
        </p:txBody>
      </p:sp>
      <p:pic>
        <p:nvPicPr>
          <p:cNvPr id="20487" name="图片 20486" descr="IMG_0018"/>
          <p:cNvPicPr>
            <a:picLocks noChangeAspect="1" noChangeArrowheads="1"/>
          </p:cNvPicPr>
          <p:nvPr/>
        </p:nvPicPr>
        <p:blipFill>
          <a:blip r:embed="rId5" cstate="print">
            <a:lum bright="-4000" contrast="62000"/>
            <a:extLst>
              <a:ext uri="{28A0092B-C50C-407E-A947-70E740481C1C}">
                <a14:useLocalDpi xmlns:a14="http://schemas.microsoft.com/office/drawing/2010/main" val="0"/>
              </a:ext>
            </a:extLst>
          </a:blip>
          <a:srcRect l="14572" t="18130" r="11914" b="6319"/>
          <a:stretch>
            <a:fillRect/>
          </a:stretch>
        </p:blipFill>
        <p:spPr bwMode="auto">
          <a:xfrm>
            <a:off x="900113" y="2997200"/>
            <a:ext cx="395922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文本框 20487"/>
          <p:cNvSpPr txBox="1">
            <a:spLocks noChangeArrowheads="1"/>
          </p:cNvSpPr>
          <p:nvPr/>
        </p:nvSpPr>
        <p:spPr bwMode="auto">
          <a:xfrm>
            <a:off x="6011863" y="5157788"/>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CC0000"/>
                </a:solidFill>
              </a:rPr>
              <a:t>2x + 4y = 94</a:t>
            </a:r>
          </a:p>
        </p:txBody>
      </p:sp>
    </p:spTree>
    <p:extLst>
      <p:ext uri="{BB962C8B-B14F-4D97-AF65-F5344CB8AC3E}">
        <p14:creationId xmlns:p14="http://schemas.microsoft.com/office/powerpoint/2010/main" val="17702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34000"/>
                                  </p:iterate>
                                  <p:childTnLst>
                                    <p:set>
                                      <p:cBhvr>
                                        <p:cTn id="6" dur="1" fill="hold">
                                          <p:stCondLst>
                                            <p:cond delay="0"/>
                                          </p:stCondLst>
                                        </p:cTn>
                                        <p:tgtEl>
                                          <p:spTgt spid="20482">
                                            <p:txEl>
                                              <p:pRg st="0" end="0"/>
                                            </p:txEl>
                                          </p:spTgt>
                                        </p:tgtEl>
                                        <p:attrNameLst>
                                          <p:attrName>style.visibility</p:attrName>
                                        </p:attrNameLst>
                                      </p:cBhvr>
                                      <p:to>
                                        <p:strVal val="visible"/>
                                      </p:to>
                                    </p:set>
                                    <p:anim calcmode="discrete" valueType="clr">
                                      <p:cBhvr override="childStyle">
                                        <p:cTn id="7" dur="500"/>
                                        <p:tgtEl>
                                          <p:spTgt spid="20482">
                                            <p:txEl>
                                              <p:pRg st="0" end="0"/>
                                            </p:txEl>
                                          </p:spTgt>
                                        </p:tgtEl>
                                        <p:attrNameLst>
                                          <p:attrName>style.color</p:attrName>
                                        </p:attrNameLst>
                                      </p:cBhvr>
                                      <p:tavLst>
                                        <p:tav tm="0">
                                          <p:val>
                                            <p:clrVal>
                                              <a:srgbClr val="CC0000"/>
                                            </p:clrVal>
                                          </p:val>
                                        </p:tav>
                                        <p:tav tm="50000">
                                          <p:val>
                                            <p:clrVal>
                                              <a:srgbClr val="0000FF"/>
                                            </p:clrVal>
                                          </p:val>
                                        </p:tav>
                                      </p:tavLst>
                                    </p:anim>
                                    <p:anim calcmode="discrete" valueType="clr">
                                      <p:cBhvr>
                                        <p:cTn id="8" dur="500"/>
                                        <p:tgtEl>
                                          <p:spTgt spid="20482">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048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20487"/>
                                        </p:tgtEl>
                                        <p:attrNameLst>
                                          <p:attrName>style.visibility</p:attrName>
                                        </p:attrNameLst>
                                      </p:cBhvr>
                                      <p:to>
                                        <p:strVal val="visible"/>
                                      </p:to>
                                    </p:set>
                                    <p:anim calcmode="lin" valueType="num">
                                      <p:cBhvr additive="base">
                                        <p:cTn id="14" dur="1000" fill="hold"/>
                                        <p:tgtEl>
                                          <p:spTgt spid="20487"/>
                                        </p:tgtEl>
                                        <p:attrNameLst>
                                          <p:attrName>ppt_x</p:attrName>
                                        </p:attrNameLst>
                                      </p:cBhvr>
                                      <p:tavLst>
                                        <p:tav tm="0">
                                          <p:val>
                                            <p:strVal val="0-#ppt_w/2"/>
                                          </p:val>
                                        </p:tav>
                                        <p:tav tm="100000">
                                          <p:val>
                                            <p:strVal val="#ppt_x"/>
                                          </p:val>
                                        </p:tav>
                                      </p:tavLst>
                                    </p:anim>
                                    <p:anim calcmode="lin" valueType="num">
                                      <p:cBhvr additive="base">
                                        <p:cTn id="15" dur="1000" fill="hold"/>
                                        <p:tgtEl>
                                          <p:spTgt spid="2048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type.wav"/>
                                        </p:tgtEl>
                                      </p:cMediaNode>
                                    </p:audio>
                                  </p:sub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20483"/>
                                        </p:tgtEl>
                                        <p:attrNameLst>
                                          <p:attrName>style.visibility</p:attrName>
                                        </p:attrNameLst>
                                      </p:cBhvr>
                                      <p:to>
                                        <p:strVal val="visible"/>
                                      </p:to>
                                    </p:set>
                                    <p:anim calcmode="lin" valueType="num">
                                      <p:cBhvr additive="base">
                                        <p:cTn id="20" dur="1000" fill="hold"/>
                                        <p:tgtEl>
                                          <p:spTgt spid="20483"/>
                                        </p:tgtEl>
                                        <p:attrNameLst>
                                          <p:attrName>ppt_x</p:attrName>
                                        </p:attrNameLst>
                                      </p:cBhvr>
                                      <p:tavLst>
                                        <p:tav tm="0">
                                          <p:val>
                                            <p:strVal val="0-#ppt_w/2"/>
                                          </p:val>
                                        </p:tav>
                                        <p:tav tm="100000">
                                          <p:val>
                                            <p:strVal val="#ppt_x"/>
                                          </p:val>
                                        </p:tav>
                                      </p:tavLst>
                                    </p:anim>
                                    <p:anim calcmode="lin" valueType="num">
                                      <p:cBhvr additive="base">
                                        <p:cTn id="21" dur="1000" fill="hold"/>
                                        <p:tgtEl>
                                          <p:spTgt spid="2048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type.wav"/>
                                        </p:tgtEl>
                                      </p:cMediaNode>
                                    </p:audio>
                                  </p:sub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500"/>
                                  </p:stCondLst>
                                  <p:iterate type="lt">
                                    <p:tmPct val="35000"/>
                                  </p:iterate>
                                  <p:childTnLst>
                                    <p:set>
                                      <p:cBhvr>
                                        <p:cTn id="25" dur="1" fill="hold">
                                          <p:stCondLst>
                                            <p:cond delay="0"/>
                                          </p:stCondLst>
                                        </p:cTn>
                                        <p:tgtEl>
                                          <p:spTgt spid="20484"/>
                                        </p:tgtEl>
                                        <p:attrNameLst>
                                          <p:attrName>style.visibility</p:attrName>
                                        </p:attrNameLst>
                                      </p:cBhvr>
                                      <p:to>
                                        <p:strVal val="visible"/>
                                      </p:to>
                                    </p:set>
                                    <p:anim calcmode="discrete" valueType="clr">
                                      <p:cBhvr override="childStyle">
                                        <p:cTn id="26" dur="500"/>
                                        <p:tgtEl>
                                          <p:spTgt spid="20484"/>
                                        </p:tgtEl>
                                        <p:attrNameLst>
                                          <p:attrName>style.color</p:attrName>
                                        </p:attrNameLst>
                                      </p:cBhvr>
                                      <p:tavLst>
                                        <p:tav tm="0">
                                          <p:val>
                                            <p:clrVal>
                                              <a:srgbClr val="CC0000"/>
                                            </p:clrVal>
                                          </p:val>
                                        </p:tav>
                                        <p:tav tm="50000">
                                          <p:val>
                                            <p:clrVal>
                                              <a:schemeClr val="tx1"/>
                                            </p:clrVal>
                                          </p:val>
                                        </p:tav>
                                      </p:tavLst>
                                    </p:anim>
                                    <p:anim calcmode="discrete" valueType="clr">
                                      <p:cBhvr>
                                        <p:cTn id="27" dur="500"/>
                                        <p:tgtEl>
                                          <p:spTgt spid="20484"/>
                                        </p:tgtEl>
                                        <p:attrNameLst>
                                          <p:attrName>fillcolor</p:attrName>
                                        </p:attrNameLst>
                                      </p:cBhvr>
                                      <p:tavLst>
                                        <p:tav tm="0">
                                          <p:val>
                                            <p:clrVal>
                                              <a:schemeClr val="accent2"/>
                                            </p:clrVal>
                                          </p:val>
                                        </p:tav>
                                        <p:tav tm="50000">
                                          <p:val>
                                            <p:clrVal>
                                              <a:schemeClr val="hlink"/>
                                            </p:clrVal>
                                          </p:val>
                                        </p:tav>
                                      </p:tavLst>
                                    </p:anim>
                                    <p:set>
                                      <p:cBhvr>
                                        <p:cTn id="28" dur="500"/>
                                        <p:tgtEl>
                                          <p:spTgt spid="20484"/>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485"/>
                                        </p:tgtEl>
                                        <p:attrNameLst>
                                          <p:attrName>style.visibility</p:attrName>
                                        </p:attrNameLst>
                                      </p:cBhvr>
                                      <p:to>
                                        <p:strVal val="visible"/>
                                      </p:to>
                                    </p:set>
                                    <p:animEffect transition="in" filter="wipe(left)">
                                      <p:cBhvr>
                                        <p:cTn id="33" dur="500"/>
                                        <p:tgtEl>
                                          <p:spTgt spid="20485"/>
                                        </p:tgtEl>
                                      </p:cBhvr>
                                    </p:animEffect>
                                  </p:childTnLst>
                                  <p:subTnLst>
                                    <p:audio>
                                      <p:cMediaNode>
                                        <p:cTn display="0" masterRel="sameClick">
                                          <p:stCondLst>
                                            <p:cond evt="begin" delay="0">
                                              <p:tn val="31"/>
                                            </p:cond>
                                          </p:stCondLst>
                                          <p:endCondLst>
                                            <p:cond evt="onStopAudio" delay="0">
                                              <p:tgtEl>
                                                <p:sldTgt/>
                                              </p:tgtEl>
                                            </p:cond>
                                          </p:endCondLst>
                                        </p:cTn>
                                        <p:tgtEl>
                                          <p:sndTgt r:embed="rId3" name="projctor.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488"/>
                                        </p:tgtEl>
                                        <p:attrNameLst>
                                          <p:attrName>style.visibility</p:attrName>
                                        </p:attrNameLst>
                                      </p:cBhvr>
                                      <p:to>
                                        <p:strVal val="visible"/>
                                      </p:to>
                                    </p:set>
                                    <p:animEffect transition="in" filter="wipe(left)">
                                      <p:cBhvr>
                                        <p:cTn id="38" dur="500"/>
                                        <p:tgtEl>
                                          <p:spTgt spid="20488"/>
                                        </p:tgtEl>
                                      </p:cBhvr>
                                    </p:animEffect>
                                  </p:childTnLst>
                                  <p:subTnLst>
                                    <p:audio>
                                      <p:cMediaNode>
                                        <p:cTn display="0" masterRel="sameClick">
                                          <p:stCondLst>
                                            <p:cond evt="begin" delay="0">
                                              <p:tn val="36"/>
                                            </p:cond>
                                          </p:stCondLst>
                                          <p:endCondLst>
                                            <p:cond evt="onStopAudio" delay="0">
                                              <p:tgtEl>
                                                <p:sldTgt/>
                                              </p:tgtEl>
                                            </p:cond>
                                          </p:endCondLst>
                                        </p:cTn>
                                        <p:tgtEl>
                                          <p:sndTgt r:embed="rId3" name="projctor.wav"/>
                                        </p:tgtEl>
                                      </p:cMediaNode>
                                    </p:audio>
                                  </p:sub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0486"/>
                                        </p:tgtEl>
                                        <p:attrNameLst>
                                          <p:attrName>style.visibility</p:attrName>
                                        </p:attrNameLst>
                                      </p:cBhvr>
                                      <p:to>
                                        <p:strVal val="visible"/>
                                      </p:to>
                                    </p:set>
                                    <p:animEffect transition="in" filter="wipe(up)">
                                      <p:cBhvr>
                                        <p:cTn id="43" dur="500"/>
                                        <p:tgtEl>
                                          <p:spTgt spid="20486"/>
                                        </p:tgtEl>
                                      </p:cBhvr>
                                    </p:animEffect>
                                  </p:childTnLst>
                                  <p:subTnLst>
                                    <p:audio>
                                      <p:cMediaNode>
                                        <p:cTn display="0" masterRel="sameClick">
                                          <p:stCondLst>
                                            <p:cond evt="begin" delay="0">
                                              <p:tn val="41"/>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20483" grpId="0"/>
      <p:bldP spid="20484" grpId="0"/>
      <p:bldP spid="20485" grpId="0"/>
      <p:bldP spid="20486" grpId="0" animBg="1"/>
      <p:bldP spid="20488"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21505"/>
          <p:cNvSpPr txBox="1">
            <a:spLocks noChangeArrowheads="1"/>
          </p:cNvSpPr>
          <p:nvPr/>
        </p:nvSpPr>
        <p:spPr bwMode="auto">
          <a:xfrm>
            <a:off x="381000" y="228600"/>
            <a:ext cx="2667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srgbClr val="FF0000"/>
                </a:solidFill>
              </a:rPr>
              <a:t>综合应用</a:t>
            </a:r>
          </a:p>
        </p:txBody>
      </p:sp>
      <p:sp>
        <p:nvSpPr>
          <p:cNvPr id="20482" name="文本框 21506"/>
          <p:cNvSpPr txBox="1">
            <a:spLocks noChangeArrowheads="1"/>
          </p:cNvSpPr>
          <p:nvPr/>
        </p:nvSpPr>
        <p:spPr bwMode="auto">
          <a:xfrm>
            <a:off x="228600" y="1066800"/>
            <a:ext cx="77724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       </a:t>
            </a:r>
            <a:r>
              <a:rPr lang="zh-CN" altLang="en-US" sz="3200" b="1">
                <a:solidFill>
                  <a:prstClr val="black"/>
                </a:solidFill>
              </a:rPr>
              <a:t>某蔬菜公司收购到某种蔬菜</a:t>
            </a:r>
            <a:r>
              <a:rPr lang="en-US" altLang="zh-CN" sz="3200" b="1">
                <a:solidFill>
                  <a:prstClr val="black"/>
                </a:solidFill>
              </a:rPr>
              <a:t>140</a:t>
            </a:r>
            <a:r>
              <a:rPr lang="zh-CN" altLang="en-US" sz="3200" b="1">
                <a:solidFill>
                  <a:prstClr val="black"/>
                </a:solidFill>
              </a:rPr>
              <a:t>吨，准备加工后上市销售。该公司的加工能力是：每天精加工</a:t>
            </a:r>
            <a:r>
              <a:rPr lang="en-US" altLang="zh-CN" sz="3200" b="1">
                <a:solidFill>
                  <a:prstClr val="black"/>
                </a:solidFill>
              </a:rPr>
              <a:t>6</a:t>
            </a:r>
            <a:r>
              <a:rPr lang="zh-CN" altLang="en-US" sz="3200" b="1">
                <a:solidFill>
                  <a:prstClr val="black"/>
                </a:solidFill>
              </a:rPr>
              <a:t>吨或粗加工</a:t>
            </a:r>
            <a:r>
              <a:rPr lang="en-US" altLang="zh-CN" sz="3200" b="1">
                <a:solidFill>
                  <a:prstClr val="black"/>
                </a:solidFill>
              </a:rPr>
              <a:t>16</a:t>
            </a:r>
            <a:r>
              <a:rPr lang="zh-CN" altLang="en-US" sz="3200" b="1">
                <a:solidFill>
                  <a:prstClr val="black"/>
                </a:solidFill>
              </a:rPr>
              <a:t>吨。现计划用</a:t>
            </a:r>
            <a:r>
              <a:rPr lang="en-US" altLang="zh-CN" sz="3200" b="1">
                <a:solidFill>
                  <a:prstClr val="black"/>
                </a:solidFill>
              </a:rPr>
              <a:t>15</a:t>
            </a:r>
            <a:r>
              <a:rPr lang="zh-CN" altLang="en-US" sz="3200" b="1">
                <a:solidFill>
                  <a:prstClr val="black"/>
                </a:solidFill>
              </a:rPr>
              <a:t>天完成加工任务，该公司应安排几天粗加工，几天精加工，才能按期完成任务？</a:t>
            </a:r>
          </a:p>
        </p:txBody>
      </p:sp>
      <p:sp>
        <p:nvSpPr>
          <p:cNvPr id="21508" name="文本框 21507"/>
          <p:cNvSpPr txBox="1">
            <a:spLocks noChangeArrowheads="1"/>
          </p:cNvSpPr>
          <p:nvPr/>
        </p:nvSpPr>
        <p:spPr bwMode="auto">
          <a:xfrm>
            <a:off x="457200" y="3657600"/>
            <a:ext cx="78486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00FF"/>
                </a:solidFill>
              </a:rPr>
              <a:t>如果每吨蔬菜粗加工后的利润为</a:t>
            </a:r>
            <a:r>
              <a:rPr lang="en-US" altLang="zh-CN" sz="3200" b="1">
                <a:solidFill>
                  <a:srgbClr val="0000FF"/>
                </a:solidFill>
              </a:rPr>
              <a:t>1000</a:t>
            </a:r>
            <a:r>
              <a:rPr lang="zh-CN" altLang="en-US" sz="3200" b="1">
                <a:solidFill>
                  <a:srgbClr val="0000FF"/>
                </a:solidFill>
              </a:rPr>
              <a:t>元，精加工后的利润为</a:t>
            </a:r>
            <a:r>
              <a:rPr lang="en-US" altLang="zh-CN" sz="3200" b="1">
                <a:solidFill>
                  <a:srgbClr val="0000FF"/>
                </a:solidFill>
              </a:rPr>
              <a:t>2000</a:t>
            </a:r>
            <a:r>
              <a:rPr lang="zh-CN" altLang="en-US" sz="3200" b="1">
                <a:solidFill>
                  <a:srgbClr val="0000FF"/>
                </a:solidFill>
              </a:rPr>
              <a:t>元，那么该公司出售这些加工后的蔬菜共可获利多少元？</a:t>
            </a:r>
          </a:p>
        </p:txBody>
      </p:sp>
    </p:spTree>
    <p:extLst>
      <p:ext uri="{BB962C8B-B14F-4D97-AF65-F5344CB8AC3E}">
        <p14:creationId xmlns:p14="http://schemas.microsoft.com/office/powerpoint/2010/main" val="36147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dissolve">
                                      <p:cBhvr>
                                        <p:cTn id="7" dur="500"/>
                                        <p:tgtEl>
                                          <p:spTgt spid="2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文本框 22529"/>
          <p:cNvSpPr txBox="1">
            <a:spLocks noChangeArrowheads="1"/>
          </p:cNvSpPr>
          <p:nvPr/>
        </p:nvSpPr>
        <p:spPr bwMode="auto">
          <a:xfrm>
            <a:off x="4427538" y="4149725"/>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pic>
        <p:nvPicPr>
          <p:cNvPr id="21506" name="图片 22530" descr="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22531"/>
          <p:cNvSpPr txBox="1">
            <a:spLocks noChangeArrowheads="1"/>
          </p:cNvSpPr>
          <p:nvPr/>
        </p:nvSpPr>
        <p:spPr bwMode="auto">
          <a:xfrm>
            <a:off x="539750" y="1125538"/>
            <a:ext cx="8353425" cy="1189037"/>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7200">
                <a:solidFill>
                  <a:srgbClr val="0000FF"/>
                </a:solidFill>
                <a:ea typeface="华文行楷" pitchFamily="2" charset="-122"/>
              </a:rPr>
              <a:t>祝同学们学习进步</a:t>
            </a:r>
            <a:r>
              <a:rPr lang="en-US" altLang="zh-CN" sz="7200">
                <a:solidFill>
                  <a:srgbClr val="0000FF"/>
                </a:solidFill>
                <a:latin typeface="宋体" panose="02010600030101010101" pitchFamily="2" charset="-122"/>
              </a:rPr>
              <a:t>!</a:t>
            </a:r>
          </a:p>
        </p:txBody>
      </p:sp>
      <p:sp>
        <p:nvSpPr>
          <p:cNvPr id="22533" name="矩形 22532"/>
          <p:cNvSpPr>
            <a:spLocks noChangeArrowheads="1" noChangeShapeType="1" noTextEdit="1"/>
          </p:cNvSpPr>
          <p:nvPr/>
        </p:nvSpPr>
        <p:spPr bwMode="auto">
          <a:xfrm>
            <a:off x="1619250" y="2420938"/>
            <a:ext cx="5616575" cy="2447925"/>
          </a:xfrm>
          <a:prstGeom prst="rect">
            <a:avLst/>
          </a:prstGeom>
          <a:extLst>
            <a:ext uri="{91240B29-F687-4F45-9708-019B960494DF}">
              <a14:hiddenLine xmlns:a14="http://schemas.microsoft.com/office/drawing/2010/main" w="9525">
                <a:noFill/>
                <a:round/>
              </a14:hiddenLine>
            </a:ext>
          </a:extLst>
        </p:spPr>
        <p:txBody>
          <a:bodyPr wrap="none" fromWordArt="1">
            <a:prstTxWarp prst="textPlain">
              <a:avLst>
                <a:gd name="adj" fmla="val 44801"/>
              </a:avLst>
            </a:prstTxWarp>
            <a:scene3d>
              <a:camera prst="legacyPerspectiveBottomRight">
                <a:rot lat="0" lon="21239999" rev="0"/>
              </a:camera>
              <a:lightRig rig="legacyHarsh3" dir="l"/>
            </a:scene3d>
            <a:sp3d extrusionH="430200" prstMaterial="legacyMatte">
              <a:extrusionClr>
                <a:srgbClr val="C0C0C0"/>
              </a:extrusionClr>
            </a:sp3d>
          </a:bodyPr>
          <a:lstStyle/>
          <a:p>
            <a:pPr algn="ctr"/>
            <a:r>
              <a:rPr lang="zh-CN" altLang="en-US" sz="3600" b="1">
                <a:solidFill>
                  <a:srgbClr val="FFFF00"/>
                </a:solidFill>
                <a:latin typeface="华文行楷"/>
                <a:ea typeface="华文行楷"/>
              </a:rPr>
              <a:t>再见</a:t>
            </a:r>
          </a:p>
        </p:txBody>
      </p:sp>
    </p:spTree>
    <p:extLst>
      <p:ext uri="{BB962C8B-B14F-4D97-AF65-F5344CB8AC3E}">
        <p14:creationId xmlns:p14="http://schemas.microsoft.com/office/powerpoint/2010/main" val="19198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2532"/>
                                        </p:tgtEl>
                                        <p:attrNameLst>
                                          <p:attrName>style.visibility</p:attrName>
                                        </p:attrNameLst>
                                      </p:cBhvr>
                                      <p:to>
                                        <p:strVal val="visible"/>
                                      </p:to>
                                    </p:set>
                                    <p:anim by="(-#ppt_w*2)" calcmode="lin" valueType="num">
                                      <p:cBhvr rctx="PPT">
                                        <p:cTn id="7" dur="500" autoRev="1" fill="hold">
                                          <p:stCondLst>
                                            <p:cond delay="0"/>
                                          </p:stCondLst>
                                        </p:cTn>
                                        <p:tgtEl>
                                          <p:spTgt spid="22532"/>
                                        </p:tgtEl>
                                        <p:attrNameLst>
                                          <p:attrName>ppt_w</p:attrName>
                                        </p:attrNameLst>
                                      </p:cBhvr>
                                    </p:anim>
                                    <p:anim by="(#ppt_w*0.50)" calcmode="lin" valueType="num">
                                      <p:cBhvr>
                                        <p:cTn id="8" dur="500" decel="50000" autoRev="1" fill="hold">
                                          <p:stCondLst>
                                            <p:cond delay="0"/>
                                          </p:stCondLst>
                                        </p:cTn>
                                        <p:tgtEl>
                                          <p:spTgt spid="22532"/>
                                        </p:tgtEl>
                                        <p:attrNameLst>
                                          <p:attrName>ppt_x</p:attrName>
                                        </p:attrNameLst>
                                      </p:cBhvr>
                                    </p:anim>
                                    <p:anim from="(-#ppt_h/2)" to="(#ppt_y)" calcmode="lin" valueType="num">
                                      <p:cBhvr>
                                        <p:cTn id="9" dur="1000" fill="hold">
                                          <p:stCondLst>
                                            <p:cond delay="0"/>
                                          </p:stCondLst>
                                        </p:cTn>
                                        <p:tgtEl>
                                          <p:spTgt spid="22532"/>
                                        </p:tgtEl>
                                        <p:attrNameLst>
                                          <p:attrName>ppt_y</p:attrName>
                                        </p:attrNameLst>
                                      </p:cBhvr>
                                    </p:anim>
                                    <p:animRot by="21600000">
                                      <p:cBhvr>
                                        <p:cTn id="10" dur="1000" fill="hold">
                                          <p:stCondLst>
                                            <p:cond delay="0"/>
                                          </p:stCondLst>
                                        </p:cTn>
                                        <p:tgtEl>
                                          <p:spTgt spid="22532"/>
                                        </p:tgtEl>
                                        <p:attrNameLst>
                                          <p:attrName>r</p:attrName>
                                        </p:attrNameLst>
                                      </p:cBhvr>
                                    </p:animRo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11" fill="hold">
                      <p:stCondLst>
                        <p:cond delay="indefinite"/>
                      </p:stCondLst>
                      <p:childTnLst>
                        <p:par>
                          <p:cTn id="12" fill="hold">
                            <p:stCondLst>
                              <p:cond delay="0"/>
                            </p:stCondLst>
                            <p:childTnLst>
                              <p:par>
                                <p:cTn id="13" presetID="35" presetClass="entr" presetSubtype="0" fill="hold" grpId="0" nodeType="clickEffect">
                                  <p:stCondLst>
                                    <p:cond delay="0"/>
                                  </p:stCondLst>
                                  <p:childTnLst>
                                    <p:set>
                                      <p:cBhvr>
                                        <p:cTn id="14" dur="1" fill="hold">
                                          <p:stCondLst>
                                            <p:cond delay="0"/>
                                          </p:stCondLst>
                                        </p:cTn>
                                        <p:tgtEl>
                                          <p:spTgt spid="22533"/>
                                        </p:tgtEl>
                                        <p:attrNameLst>
                                          <p:attrName>style.visibility</p:attrName>
                                        </p:attrNameLst>
                                      </p:cBhvr>
                                      <p:to>
                                        <p:strVal val="visible"/>
                                      </p:to>
                                    </p:set>
                                    <p:animEffect transition="in" filter="fade">
                                      <p:cBhvr>
                                        <p:cTn id="15" dur="2000"/>
                                        <p:tgtEl>
                                          <p:spTgt spid="22533"/>
                                        </p:tgtEl>
                                      </p:cBhvr>
                                    </p:animEffect>
                                    <p:anim calcmode="lin" valueType="num">
                                      <p:cBhvr>
                                        <p:cTn id="16" dur="2000" fill="hold"/>
                                        <p:tgtEl>
                                          <p:spTgt spid="22533"/>
                                        </p:tgtEl>
                                        <p:attrNameLst>
                                          <p:attrName>style.rotation</p:attrName>
                                        </p:attrNameLst>
                                      </p:cBhvr>
                                      <p:tavLst>
                                        <p:tav tm="0">
                                          <p:val>
                                            <p:fltVal val="720"/>
                                          </p:val>
                                        </p:tav>
                                        <p:tav tm="100000">
                                          <p:val>
                                            <p:fltVal val="0"/>
                                          </p:val>
                                        </p:tav>
                                      </p:tavLst>
                                    </p:anim>
                                    <p:anim calcmode="lin" valueType="num">
                                      <p:cBhvr>
                                        <p:cTn id="17" dur="2000" fill="hold"/>
                                        <p:tgtEl>
                                          <p:spTgt spid="22533"/>
                                        </p:tgtEl>
                                        <p:attrNameLst>
                                          <p:attrName>ppt_h</p:attrName>
                                        </p:attrNameLst>
                                      </p:cBhvr>
                                      <p:tavLst>
                                        <p:tav tm="0">
                                          <p:val>
                                            <p:fltVal val="0"/>
                                          </p:val>
                                        </p:tav>
                                        <p:tav tm="100000">
                                          <p:val>
                                            <p:strVal val="#ppt_h"/>
                                          </p:val>
                                        </p:tav>
                                      </p:tavLst>
                                    </p:anim>
                                    <p:anim calcmode="lin" valueType="num">
                                      <p:cBhvr>
                                        <p:cTn id="18" dur="2000" fill="hold"/>
                                        <p:tgtEl>
                                          <p:spTgt spid="225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225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p:cNvSpPr>
            <a:spLocks noChangeArrowheads="1"/>
          </p:cNvSpPr>
          <p:nvPr/>
        </p:nvSpPr>
        <p:spPr bwMode="auto">
          <a:xfrm>
            <a:off x="1752600" y="685800"/>
            <a:ext cx="7086600" cy="1920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4000" b="1">
                <a:solidFill>
                  <a:srgbClr val="0066FF"/>
                </a:solidFill>
                <a:ea typeface="华文仿宋" pitchFamily="2" charset="-122"/>
              </a:rPr>
              <a:t>  </a:t>
            </a:r>
            <a:r>
              <a:rPr lang="zh-CN" altLang="en-US" sz="4000" b="1">
                <a:solidFill>
                  <a:srgbClr val="0066FF"/>
                </a:solidFill>
                <a:ea typeface="华文仿宋" pitchFamily="2" charset="-122"/>
              </a:rPr>
              <a:t>例</a:t>
            </a:r>
            <a:r>
              <a:rPr lang="en-US" altLang="zh-CN" sz="4000" b="1">
                <a:solidFill>
                  <a:srgbClr val="0066FF"/>
                </a:solidFill>
                <a:ea typeface="华文仿宋" pitchFamily="2" charset="-122"/>
              </a:rPr>
              <a:t>1  </a:t>
            </a:r>
            <a:r>
              <a:rPr lang="zh-CN" altLang="en-US" sz="4000" b="1">
                <a:solidFill>
                  <a:srgbClr val="0066FF"/>
                </a:solidFill>
                <a:ea typeface="华文仿宋" pitchFamily="2" charset="-122"/>
              </a:rPr>
              <a:t>用代入法解方程组</a:t>
            </a:r>
          </a:p>
          <a:p>
            <a:r>
              <a:rPr lang="zh-CN" altLang="en-US" sz="4000" b="1">
                <a:solidFill>
                  <a:srgbClr val="0066FF"/>
                </a:solidFill>
                <a:ea typeface="华文仿宋" pitchFamily="2" charset="-122"/>
              </a:rPr>
              <a:t>               </a:t>
            </a:r>
            <a:r>
              <a:rPr lang="en-US" altLang="zh-CN" sz="4000" b="1">
                <a:solidFill>
                  <a:srgbClr val="0066FF"/>
                </a:solidFill>
                <a:ea typeface="华文仿宋" pitchFamily="2" charset="-122"/>
              </a:rPr>
              <a:t>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y=3      </a:t>
            </a:r>
            <a:r>
              <a:rPr kumimoji="1" lang="en-US" altLang="zh-CN" sz="4000" b="1">
                <a:solidFill>
                  <a:prstClr val="black"/>
                </a:solidFill>
                <a:latin typeface="Tahoma" panose="020B0604030504040204" pitchFamily="34" charset="0"/>
              </a:rPr>
              <a:t>①</a:t>
            </a:r>
            <a:endParaRPr lang="en-US" altLang="zh-CN" sz="4000" b="1">
              <a:solidFill>
                <a:srgbClr val="0066FF"/>
              </a:solidFill>
              <a:ea typeface="华文仿宋" pitchFamily="2" charset="-122"/>
            </a:endParaRPr>
          </a:p>
          <a:p>
            <a:r>
              <a:rPr lang="en-US" altLang="zh-CN" sz="4000" b="1">
                <a:solidFill>
                  <a:srgbClr val="0066FF"/>
                </a:solidFill>
                <a:ea typeface="华文仿宋" pitchFamily="2" charset="-122"/>
              </a:rPr>
              <a:t>              3x</a:t>
            </a:r>
            <a:r>
              <a:rPr lang="zh-CN" altLang="en-US" sz="4000" b="1">
                <a:solidFill>
                  <a:srgbClr val="0066FF"/>
                </a:solidFill>
                <a:ea typeface="华文仿宋" pitchFamily="2" charset="-122"/>
              </a:rPr>
              <a:t>－</a:t>
            </a:r>
            <a:r>
              <a:rPr lang="en-US" altLang="zh-CN" sz="4000" b="1">
                <a:solidFill>
                  <a:srgbClr val="0066FF"/>
                </a:solidFill>
                <a:ea typeface="华文仿宋" pitchFamily="2" charset="-122"/>
              </a:rPr>
              <a:t>8y=14 </a:t>
            </a:r>
            <a:r>
              <a:rPr kumimoji="1" lang="en-US" altLang="zh-CN" sz="4000" b="1">
                <a:solidFill>
                  <a:prstClr val="black"/>
                </a:solidFill>
                <a:latin typeface="宋体" panose="02010600030101010101" pitchFamily="2" charset="-122"/>
              </a:rPr>
              <a:t>②</a:t>
            </a:r>
            <a:r>
              <a:rPr lang="en-US" altLang="zh-CN" sz="4000" b="1">
                <a:solidFill>
                  <a:srgbClr val="0066FF"/>
                </a:solidFill>
                <a:ea typeface="华文仿宋" pitchFamily="2" charset="-122"/>
              </a:rPr>
              <a:t> </a:t>
            </a:r>
          </a:p>
        </p:txBody>
      </p:sp>
      <p:sp>
        <p:nvSpPr>
          <p:cNvPr id="11267" name="Rectangle 10"/>
          <p:cNvSpPr>
            <a:spLocks noChangeArrowheads="1"/>
          </p:cNvSpPr>
          <p:nvPr/>
        </p:nvSpPr>
        <p:spPr bwMode="auto">
          <a:xfrm>
            <a:off x="0" y="457200"/>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A02904"/>
                </a:solidFill>
                <a:ea typeface="华文新魏" pitchFamily="2" charset="-122"/>
              </a:rPr>
              <a:t>例题分析</a:t>
            </a:r>
          </a:p>
        </p:txBody>
      </p:sp>
      <p:sp>
        <p:nvSpPr>
          <p:cNvPr id="11268" name="Rectangle 11"/>
          <p:cNvSpPr>
            <a:spLocks noChangeArrowheads="1"/>
          </p:cNvSpPr>
          <p:nvPr/>
        </p:nvSpPr>
        <p:spPr bwMode="auto">
          <a:xfrm>
            <a:off x="684213" y="2565400"/>
            <a:ext cx="65516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解</a:t>
            </a:r>
            <a:r>
              <a:rPr lang="en-US" altLang="zh-CN" sz="3600" b="1">
                <a:solidFill>
                  <a:srgbClr val="FF0066"/>
                </a:solidFill>
                <a:ea typeface="华文新魏" pitchFamily="2" charset="-122"/>
              </a:rPr>
              <a:t>:</a:t>
            </a:r>
            <a:r>
              <a:rPr lang="zh-CN" altLang="en-US" sz="3600" b="1">
                <a:solidFill>
                  <a:srgbClr val="FF0066"/>
                </a:solidFill>
                <a:ea typeface="华文新魏" pitchFamily="2" charset="-122"/>
              </a:rPr>
              <a:t>由</a:t>
            </a:r>
            <a:r>
              <a:rPr kumimoji="1" lang="zh-CN" altLang="en-US" sz="4000" b="1">
                <a:solidFill>
                  <a:prstClr val="black"/>
                </a:solidFill>
                <a:latin typeface="Tahoma" panose="020B0604030504040204" pitchFamily="34" charset="0"/>
              </a:rPr>
              <a:t>①</a:t>
            </a:r>
            <a:r>
              <a:rPr lang="zh-CN" altLang="en-US" sz="3600" b="1">
                <a:solidFill>
                  <a:srgbClr val="FF0066"/>
                </a:solidFill>
                <a:ea typeface="华文新魏" pitchFamily="2" charset="-122"/>
              </a:rPr>
              <a:t>得</a:t>
            </a:r>
          </a:p>
          <a:p>
            <a:r>
              <a:rPr lang="zh-CN" altLang="en-US" sz="3600" b="1">
                <a:solidFill>
                  <a:srgbClr val="FF0066"/>
                </a:solidFill>
                <a:ea typeface="华文新魏" pitchFamily="2" charset="-122"/>
              </a:rPr>
              <a:t>              </a:t>
            </a:r>
            <a:r>
              <a:rPr lang="en-US" altLang="zh-CN" sz="3600" b="1">
                <a:solidFill>
                  <a:srgbClr val="FF0066"/>
                </a:solidFill>
                <a:ea typeface="华文新魏" pitchFamily="2" charset="-122"/>
              </a:rPr>
              <a:t>y=x</a:t>
            </a:r>
            <a:r>
              <a:rPr lang="zh-CN" altLang="en-US" sz="3600" b="1">
                <a:solidFill>
                  <a:srgbClr val="FF0066"/>
                </a:solidFill>
                <a:ea typeface="华文新魏" pitchFamily="2" charset="-122"/>
              </a:rPr>
              <a:t>－</a:t>
            </a:r>
            <a:r>
              <a:rPr lang="en-US" altLang="zh-CN" sz="3600" b="1">
                <a:solidFill>
                  <a:srgbClr val="FF0066"/>
                </a:solidFill>
                <a:ea typeface="华文新魏" pitchFamily="2" charset="-122"/>
              </a:rPr>
              <a:t>3 </a:t>
            </a:r>
            <a:r>
              <a:rPr kumimoji="1" lang="en-US" altLang="zh-CN" sz="4000" b="1">
                <a:solidFill>
                  <a:prstClr val="black"/>
                </a:solidFill>
                <a:latin typeface="宋体" panose="02010600030101010101" pitchFamily="2" charset="-122"/>
              </a:rPr>
              <a:t>③</a:t>
            </a:r>
          </a:p>
        </p:txBody>
      </p:sp>
      <p:sp>
        <p:nvSpPr>
          <p:cNvPr id="11269" name="AutoShape 12"/>
          <p:cNvSpPr/>
          <p:nvPr/>
        </p:nvSpPr>
        <p:spPr bwMode="auto">
          <a:xfrm>
            <a:off x="3581400" y="1371600"/>
            <a:ext cx="71438" cy="790575"/>
          </a:xfrm>
          <a:prstGeom prst="leftBrace">
            <a:avLst>
              <a:gd name="adj1" fmla="val 92068"/>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1270" name="Rectangle 13"/>
          <p:cNvSpPr>
            <a:spLocks noChangeArrowheads="1"/>
          </p:cNvSpPr>
          <p:nvPr/>
        </p:nvSpPr>
        <p:spPr bwMode="auto">
          <a:xfrm>
            <a:off x="1295400" y="4724400"/>
            <a:ext cx="489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解这个方程得</a:t>
            </a:r>
            <a:r>
              <a:rPr lang="en-US" altLang="zh-CN" sz="3600" b="1">
                <a:solidFill>
                  <a:srgbClr val="FF0066"/>
                </a:solidFill>
                <a:ea typeface="华文新魏" pitchFamily="2" charset="-122"/>
              </a:rPr>
              <a:t>:x=2</a:t>
            </a:r>
          </a:p>
        </p:txBody>
      </p:sp>
      <p:sp>
        <p:nvSpPr>
          <p:cNvPr id="11271" name="Rectangle 14"/>
          <p:cNvSpPr>
            <a:spLocks noChangeArrowheads="1"/>
          </p:cNvSpPr>
          <p:nvPr/>
        </p:nvSpPr>
        <p:spPr bwMode="auto">
          <a:xfrm>
            <a:off x="1260475" y="3644900"/>
            <a:ext cx="648017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把</a:t>
            </a:r>
            <a:r>
              <a:rPr kumimoji="1" lang="zh-CN" altLang="en-US" sz="4000" b="1">
                <a:solidFill>
                  <a:prstClr val="black"/>
                </a:solidFill>
                <a:latin typeface="宋体" panose="02010600030101010101" pitchFamily="2" charset="-122"/>
              </a:rPr>
              <a:t>③</a:t>
            </a:r>
            <a:r>
              <a:rPr lang="zh-CN" altLang="en-US" sz="3600" b="1">
                <a:solidFill>
                  <a:srgbClr val="FF0066"/>
                </a:solidFill>
                <a:ea typeface="华文新魏" pitchFamily="2" charset="-122"/>
              </a:rPr>
              <a:t>代入</a:t>
            </a:r>
            <a:r>
              <a:rPr kumimoji="1" lang="zh-CN" altLang="en-US" sz="4000" b="1">
                <a:solidFill>
                  <a:prstClr val="black"/>
                </a:solidFill>
                <a:latin typeface="宋体" panose="02010600030101010101" pitchFamily="2" charset="-122"/>
              </a:rPr>
              <a:t>②</a:t>
            </a:r>
            <a:r>
              <a:rPr lang="zh-CN" altLang="en-US" sz="3600" b="1">
                <a:solidFill>
                  <a:srgbClr val="FF0066"/>
                </a:solidFill>
                <a:ea typeface="华文新魏" pitchFamily="2" charset="-122"/>
              </a:rPr>
              <a:t>得</a:t>
            </a:r>
          </a:p>
          <a:p>
            <a:r>
              <a:rPr lang="zh-CN" altLang="en-US" sz="3600" b="1">
                <a:solidFill>
                  <a:srgbClr val="FF0066"/>
                </a:solidFill>
                <a:ea typeface="华文新魏" pitchFamily="2" charset="-122"/>
              </a:rPr>
              <a:t>        </a:t>
            </a:r>
            <a:r>
              <a:rPr lang="en-US" altLang="zh-CN" sz="3600" b="1">
                <a:solidFill>
                  <a:srgbClr val="FF0066"/>
                </a:solidFill>
                <a:ea typeface="华文新魏" pitchFamily="2" charset="-122"/>
              </a:rPr>
              <a:t>3x</a:t>
            </a:r>
            <a:r>
              <a:rPr lang="zh-CN" altLang="en-US" sz="3600" b="1">
                <a:solidFill>
                  <a:srgbClr val="FF0066"/>
                </a:solidFill>
                <a:ea typeface="华文新魏" pitchFamily="2" charset="-122"/>
              </a:rPr>
              <a:t>－</a:t>
            </a:r>
            <a:r>
              <a:rPr lang="en-US" altLang="zh-CN" sz="3600" b="1">
                <a:solidFill>
                  <a:srgbClr val="FF0066"/>
                </a:solidFill>
                <a:ea typeface="华文新魏" pitchFamily="2" charset="-122"/>
              </a:rPr>
              <a:t>8(x</a:t>
            </a:r>
            <a:r>
              <a:rPr lang="en-US" altLang="en-US" sz="3600" b="1">
                <a:solidFill>
                  <a:srgbClr val="FF0066"/>
                </a:solidFill>
                <a:ea typeface="华文新魏" pitchFamily="2" charset="-122"/>
              </a:rPr>
              <a:t>－</a:t>
            </a:r>
            <a:r>
              <a:rPr lang="en-US" altLang="zh-CN" sz="3600" b="1">
                <a:solidFill>
                  <a:srgbClr val="FF0066"/>
                </a:solidFill>
                <a:ea typeface="华文新魏" pitchFamily="2" charset="-122"/>
              </a:rPr>
              <a:t>3)=14 </a:t>
            </a:r>
          </a:p>
        </p:txBody>
      </p:sp>
      <p:sp>
        <p:nvSpPr>
          <p:cNvPr id="11272" name="Rectangle 15"/>
          <p:cNvSpPr>
            <a:spLocks noChangeArrowheads="1"/>
          </p:cNvSpPr>
          <p:nvPr/>
        </p:nvSpPr>
        <p:spPr bwMode="auto">
          <a:xfrm>
            <a:off x="1187450" y="5229225"/>
            <a:ext cx="4895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把</a:t>
            </a:r>
            <a:r>
              <a:rPr lang="en-US" altLang="zh-CN" sz="3600" b="1">
                <a:solidFill>
                  <a:srgbClr val="FF0066"/>
                </a:solidFill>
                <a:ea typeface="华文新魏" pitchFamily="2" charset="-122"/>
              </a:rPr>
              <a:t>x=2</a:t>
            </a:r>
            <a:r>
              <a:rPr lang="zh-CN" altLang="en-US" sz="3600" b="1">
                <a:solidFill>
                  <a:srgbClr val="FF0066"/>
                </a:solidFill>
                <a:ea typeface="华文新魏" pitchFamily="2" charset="-122"/>
              </a:rPr>
              <a:t>代入</a:t>
            </a:r>
            <a:r>
              <a:rPr kumimoji="1" lang="zh-CN" altLang="en-US" sz="4000" b="1">
                <a:solidFill>
                  <a:prstClr val="black"/>
                </a:solidFill>
                <a:latin typeface="宋体" panose="02010600030101010101" pitchFamily="2" charset="-122"/>
              </a:rPr>
              <a:t>③</a:t>
            </a:r>
            <a:r>
              <a:rPr lang="zh-CN" altLang="en-US" sz="3600" b="1">
                <a:solidFill>
                  <a:srgbClr val="FF0066"/>
                </a:solidFill>
                <a:ea typeface="华文新魏" pitchFamily="2" charset="-122"/>
              </a:rPr>
              <a:t>得</a:t>
            </a:r>
            <a:r>
              <a:rPr lang="en-US" altLang="zh-CN" sz="3600" b="1">
                <a:solidFill>
                  <a:srgbClr val="FF0066"/>
                </a:solidFill>
                <a:ea typeface="华文新魏" pitchFamily="2" charset="-122"/>
              </a:rPr>
              <a:t>:y=</a:t>
            </a:r>
            <a:r>
              <a:rPr lang="zh-CN" altLang="en-US" sz="3600" b="1">
                <a:solidFill>
                  <a:srgbClr val="FF0066"/>
                </a:solidFill>
                <a:ea typeface="华文新魏" pitchFamily="2" charset="-122"/>
              </a:rPr>
              <a:t>－</a:t>
            </a:r>
            <a:r>
              <a:rPr lang="en-US" altLang="zh-CN" sz="3600" b="1">
                <a:solidFill>
                  <a:srgbClr val="FF0066"/>
                </a:solidFill>
                <a:ea typeface="华文新魏" pitchFamily="2" charset="-122"/>
              </a:rPr>
              <a:t>1</a:t>
            </a:r>
          </a:p>
        </p:txBody>
      </p:sp>
      <p:sp>
        <p:nvSpPr>
          <p:cNvPr id="11273" name="Rectangle 16"/>
          <p:cNvSpPr>
            <a:spLocks noChangeArrowheads="1"/>
          </p:cNvSpPr>
          <p:nvPr/>
        </p:nvSpPr>
        <p:spPr bwMode="auto">
          <a:xfrm>
            <a:off x="1187450" y="5811838"/>
            <a:ext cx="547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所以这个方程组的解为</a:t>
            </a:r>
            <a:r>
              <a:rPr lang="en-US" altLang="zh-CN" sz="3600" b="1">
                <a:solidFill>
                  <a:srgbClr val="FF0066"/>
                </a:solidFill>
                <a:ea typeface="华文新魏" pitchFamily="2" charset="-122"/>
              </a:rPr>
              <a:t>:</a:t>
            </a:r>
          </a:p>
        </p:txBody>
      </p:sp>
      <p:grpSp>
        <p:nvGrpSpPr>
          <p:cNvPr id="2" name="Group 20"/>
          <p:cNvGrpSpPr/>
          <p:nvPr/>
        </p:nvGrpSpPr>
        <p:grpSpPr bwMode="auto">
          <a:xfrm>
            <a:off x="6172200" y="5638800"/>
            <a:ext cx="1584325" cy="938213"/>
            <a:chOff x="4286" y="3519"/>
            <a:chExt cx="998" cy="591"/>
          </a:xfrm>
        </p:grpSpPr>
        <p:sp>
          <p:nvSpPr>
            <p:cNvPr id="11275" name="Rectangle 17"/>
            <p:cNvSpPr>
              <a:spLocks noChangeArrowheads="1"/>
            </p:cNvSpPr>
            <p:nvPr/>
          </p:nvSpPr>
          <p:spPr bwMode="auto">
            <a:xfrm>
              <a:off x="4416" y="3745"/>
              <a:ext cx="80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y=</a:t>
              </a:r>
              <a:r>
                <a:rPr lang="zh-CN" altLang="en-US" sz="3200" b="1">
                  <a:solidFill>
                    <a:srgbClr val="FF0066"/>
                  </a:solidFill>
                </a:rPr>
                <a:t>－</a:t>
              </a:r>
              <a:r>
                <a:rPr lang="en-US" altLang="zh-CN" sz="3200" b="1">
                  <a:solidFill>
                    <a:srgbClr val="FF0066"/>
                  </a:solidFill>
                </a:rPr>
                <a:t>1</a:t>
              </a:r>
            </a:p>
          </p:txBody>
        </p:sp>
        <p:sp>
          <p:nvSpPr>
            <p:cNvPr id="11276" name="Rectangle 18"/>
            <p:cNvSpPr>
              <a:spLocks noChangeArrowheads="1"/>
            </p:cNvSpPr>
            <p:nvPr/>
          </p:nvSpPr>
          <p:spPr bwMode="auto">
            <a:xfrm>
              <a:off x="4422" y="3519"/>
              <a:ext cx="8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x=2</a:t>
              </a:r>
            </a:p>
          </p:txBody>
        </p:sp>
        <p:sp>
          <p:nvSpPr>
            <p:cNvPr id="11277" name="AutoShape 19"/>
            <p:cNvSpPr/>
            <p:nvPr/>
          </p:nvSpPr>
          <p:spPr bwMode="auto">
            <a:xfrm>
              <a:off x="4286" y="3702"/>
              <a:ext cx="91" cy="318"/>
            </a:xfrm>
            <a:prstGeom prst="leftBrace">
              <a:avLst>
                <a:gd name="adj1" fmla="val 29072"/>
                <a:gd name="adj2" fmla="val 50093"/>
              </a:avLst>
            </a:prstGeom>
            <a:noFill/>
            <a:ln w="57150">
              <a:solidFill>
                <a:srgbClr val="0066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Tree>
    <p:extLst>
      <p:ext uri="{BB962C8B-B14F-4D97-AF65-F5344CB8AC3E}">
        <p14:creationId xmlns:p14="http://schemas.microsoft.com/office/powerpoint/2010/main" val="91255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684213" y="404813"/>
            <a:ext cx="23034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CC"/>
                </a:solidFill>
                <a:ea typeface="楷体_GB2312" panose="02010609030101010101" pitchFamily="49" charset="-122"/>
              </a:rPr>
              <a:t>小幽默：</a:t>
            </a:r>
          </a:p>
        </p:txBody>
      </p:sp>
      <p:pic>
        <p:nvPicPr>
          <p:cNvPr id="4099" name="Picture 3" descr="J0099170"/>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0" y="0"/>
            <a:ext cx="9144000" cy="188913"/>
          </a:xfrm>
          <a:noFill/>
        </p:spPr>
      </p:pic>
      <p:pic>
        <p:nvPicPr>
          <p:cNvPr id="4100" name="Picture 4" descr="28"/>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3646488" y="2233613"/>
            <a:ext cx="1944687" cy="1520825"/>
          </a:xfrm>
          <a:noFill/>
        </p:spPr>
      </p:pic>
      <p:pic>
        <p:nvPicPr>
          <p:cNvPr id="4101" name="Picture 5" descr="J0292272"/>
          <p:cNvPicPr>
            <a:picLocks noGrp="1" noChangeAspect="1" noChangeArrowheads="1"/>
          </p:cNvPicPr>
          <p:nvPr>
            <p:ph sz="quarter" idx="4294967295"/>
          </p:nvPr>
        </p:nvPicPr>
        <p:blipFill>
          <a:blip r:embed="rId6" cstate="print">
            <a:extLst>
              <a:ext uri="{28A0092B-C50C-407E-A947-70E740481C1C}">
                <a14:useLocalDpi xmlns:a14="http://schemas.microsoft.com/office/drawing/2010/main" val="0"/>
              </a:ext>
            </a:extLst>
          </a:blip>
          <a:srcRect/>
          <a:stretch>
            <a:fillRect/>
          </a:stretch>
        </p:blipFill>
        <p:spPr>
          <a:xfrm>
            <a:off x="7524750" y="4581525"/>
            <a:ext cx="1060450" cy="1736725"/>
          </a:xfrm>
          <a:noFill/>
        </p:spPr>
      </p:pic>
      <p:sp>
        <p:nvSpPr>
          <p:cNvPr id="43014" name="AutoShape 6"/>
          <p:cNvSpPr>
            <a:spLocks noChangeArrowheads="1"/>
          </p:cNvSpPr>
          <p:nvPr/>
        </p:nvSpPr>
        <p:spPr bwMode="auto">
          <a:xfrm>
            <a:off x="6084888" y="2133600"/>
            <a:ext cx="2160587" cy="1943100"/>
          </a:xfrm>
          <a:prstGeom prst="cloudCallout">
            <a:avLst>
              <a:gd name="adj1" fmla="val 48310"/>
              <a:gd name="adj2" fmla="val 63315"/>
            </a:avLst>
          </a:prstGeom>
          <a:solidFill>
            <a:schemeClr val="accent1"/>
          </a:solidFill>
          <a:ln w="9525">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3015" name="Text Box 7"/>
          <p:cNvSpPr txBox="1">
            <a:spLocks noChangeArrowheads="1"/>
          </p:cNvSpPr>
          <p:nvPr/>
        </p:nvSpPr>
        <p:spPr bwMode="auto">
          <a:xfrm>
            <a:off x="6443663" y="2852738"/>
            <a:ext cx="1800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prstClr val="black"/>
                </a:solidFill>
              </a:rPr>
              <a:t>青春能永驻！</a:t>
            </a:r>
          </a:p>
        </p:txBody>
      </p:sp>
      <p:sp>
        <p:nvSpPr>
          <p:cNvPr id="43016" name="AutoShape 8"/>
          <p:cNvSpPr>
            <a:spLocks noChangeArrowheads="1"/>
          </p:cNvSpPr>
          <p:nvPr/>
        </p:nvSpPr>
        <p:spPr bwMode="auto">
          <a:xfrm>
            <a:off x="1763713" y="1052513"/>
            <a:ext cx="2376487" cy="1152525"/>
          </a:xfrm>
          <a:prstGeom prst="wedgeEllipseCallout">
            <a:avLst>
              <a:gd name="adj1" fmla="val 39847"/>
              <a:gd name="adj2" fmla="val 97245"/>
            </a:avLst>
          </a:prstGeom>
          <a:solidFill>
            <a:srgbClr val="FFFF99"/>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00"/>
              </a:solidFill>
            </a:endParaRPr>
          </a:p>
        </p:txBody>
      </p:sp>
      <p:sp>
        <p:nvSpPr>
          <p:cNvPr id="43017" name="Text Box 9"/>
          <p:cNvSpPr txBox="1">
            <a:spLocks noChangeArrowheads="1"/>
          </p:cNvSpPr>
          <p:nvPr/>
        </p:nvSpPr>
        <p:spPr bwMode="auto">
          <a:xfrm>
            <a:off x="1619250" y="1412875"/>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a:solidFill>
                  <a:prstClr val="black"/>
                </a:solidFill>
              </a:rPr>
              <a:t>　　</a:t>
            </a:r>
            <a:r>
              <a:rPr lang="zh-CN" altLang="en-US" sz="2400" b="1">
                <a:solidFill>
                  <a:prstClr val="black"/>
                </a:solidFill>
              </a:rPr>
              <a:t>贼不偷啊！</a:t>
            </a:r>
          </a:p>
        </p:txBody>
      </p:sp>
      <p:sp>
        <p:nvSpPr>
          <p:cNvPr id="4106" name="Text Box 10"/>
          <p:cNvSpPr txBox="1">
            <a:spLocks noChangeArrowheads="1"/>
          </p:cNvSpPr>
          <p:nvPr/>
        </p:nvSpPr>
        <p:spPr bwMode="auto">
          <a:xfrm>
            <a:off x="2195513" y="476250"/>
            <a:ext cx="568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吸烟真</a:t>
            </a:r>
            <a:r>
              <a:rPr lang="zh-CN" altLang="en-US" sz="2800" b="1">
                <a:solidFill>
                  <a:srgbClr val="FF0066"/>
                </a:solidFill>
              </a:rPr>
              <a:t>“　　　　”</a:t>
            </a:r>
          </a:p>
        </p:txBody>
      </p:sp>
      <p:sp>
        <p:nvSpPr>
          <p:cNvPr id="43019" name="WordArt 11"/>
          <p:cNvSpPr>
            <a:spLocks noChangeArrowheads="1" noChangeShapeType="1" noTextEdit="1"/>
          </p:cNvSpPr>
          <p:nvPr/>
        </p:nvSpPr>
        <p:spPr bwMode="auto">
          <a:xfrm>
            <a:off x="3636963" y="0"/>
            <a:ext cx="1295400" cy="1196975"/>
          </a:xfrm>
          <a:prstGeom prst="rect">
            <a:avLst/>
          </a:prstGeom>
        </p:spPr>
        <p:txBody>
          <a:bodyPr wrap="none" fromWordArt="1">
            <a:prstTxWarp prst="textCurveDown">
              <a:avLst>
                <a:gd name="adj" fmla="val 43477"/>
              </a:avLst>
            </a:prstTxWarp>
          </a:bodyPr>
          <a:lstStyle/>
          <a:p>
            <a:pPr algn="ctr"/>
            <a:r>
              <a:rPr lang="zh-CN" altLang="en-US" sz="3600"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rPr>
              <a:t>好</a:t>
            </a:r>
          </a:p>
        </p:txBody>
      </p:sp>
      <p:pic>
        <p:nvPicPr>
          <p:cNvPr id="4108" name="Picture 12" descr="J0099170"/>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0" y="6669088"/>
            <a:ext cx="9144000" cy="188912"/>
          </a:xfrm>
          <a:noFill/>
        </p:spPr>
      </p:pic>
      <p:pic>
        <p:nvPicPr>
          <p:cNvPr id="4109" name="Picture 13" descr="J00991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150394" y="3339307"/>
            <a:ext cx="6480175"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4" descr="J00991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849938" y="3375025"/>
            <a:ext cx="6408738"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5" descr="PE03339_"/>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7675" y="4652963"/>
            <a:ext cx="16557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4" name="AutoShape 16"/>
          <p:cNvSpPr>
            <a:spLocks noChangeArrowheads="1"/>
          </p:cNvSpPr>
          <p:nvPr/>
        </p:nvSpPr>
        <p:spPr bwMode="auto">
          <a:xfrm>
            <a:off x="395288" y="3716338"/>
            <a:ext cx="2160587" cy="1225550"/>
          </a:xfrm>
          <a:prstGeom prst="wedgeRoundRectCallout">
            <a:avLst>
              <a:gd name="adj1" fmla="val 92102"/>
              <a:gd name="adj2" fmla="val 68134"/>
              <a:gd name="adj3" fmla="val 16667"/>
            </a:avLst>
          </a:prstGeom>
          <a:solidFill>
            <a:srgbClr val="C2ADF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3025" name="Text Box 17"/>
          <p:cNvSpPr txBox="1">
            <a:spLocks noChangeArrowheads="1"/>
          </p:cNvSpPr>
          <p:nvPr/>
        </p:nvSpPr>
        <p:spPr bwMode="auto">
          <a:xfrm>
            <a:off x="684213" y="4076700"/>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rPr>
              <a:t>吸烟好啊！</a:t>
            </a:r>
          </a:p>
        </p:txBody>
      </p:sp>
    </p:spTree>
    <p:extLst>
      <p:ext uri="{BB962C8B-B14F-4D97-AF65-F5344CB8AC3E}">
        <p14:creationId xmlns:p14="http://schemas.microsoft.com/office/powerpoint/2010/main" val="163370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Clr clrSpc="rgb" dir="cw">
                                      <p:cBhvr override="childStyle">
                                        <p:cTn id="6" dur="100" fill="hold"/>
                                        <p:tgtEl>
                                          <p:spTgt spid="43019"/>
                                        </p:tgtEl>
                                        <p:attrNameLst>
                                          <p:attrName>style.color</p:attrName>
                                        </p:attrNameLst>
                                      </p:cBhvr>
                                      <p:to>
                                        <a:srgbClr val="C309B1"/>
                                      </p:to>
                                    </p:animClr>
                                    <p:animClr clrSpc="rgb" dir="cw">
                                      <p:cBhvr>
                                        <p:cTn id="7" dur="100" fill="hold"/>
                                        <p:tgtEl>
                                          <p:spTgt spid="43019"/>
                                        </p:tgtEl>
                                        <p:attrNameLst>
                                          <p:attrName>fillcolor</p:attrName>
                                        </p:attrNameLst>
                                      </p:cBhvr>
                                      <p:to>
                                        <a:srgbClr val="C309B1"/>
                                      </p:to>
                                    </p:animClr>
                                    <p:set>
                                      <p:cBhvr>
                                        <p:cTn id="8" dur="100" fill="hold"/>
                                        <p:tgtEl>
                                          <p:spTgt spid="43019"/>
                                        </p:tgtEl>
                                        <p:attrNameLst>
                                          <p:attrName>fill.type</p:attrName>
                                        </p:attrNameLst>
                                      </p:cBhvr>
                                      <p:to>
                                        <p:strVal val="solid"/>
                                      </p:to>
                                    </p:set>
                                    <p:set>
                                      <p:cBhvr>
                                        <p:cTn id="9" dur="100" fill="hold"/>
                                        <p:tgtEl>
                                          <p:spTgt spid="43019"/>
                                        </p:tgtEl>
                                        <p:attrNameLst>
                                          <p:attrName>fill.on</p:attrName>
                                        </p:attrNameLst>
                                      </p:cBhvr>
                                      <p:to>
                                        <p:strVal val="true"/>
                                      </p:to>
                                    </p:set>
                                    <p:animRot by="120000">
                                      <p:cBhvr>
                                        <p:cTn id="10" dur="100" fill="hold">
                                          <p:stCondLst>
                                            <p:cond delay="0"/>
                                          </p:stCondLst>
                                        </p:cTn>
                                        <p:tgtEl>
                                          <p:spTgt spid="43019"/>
                                        </p:tgtEl>
                                        <p:attrNameLst>
                                          <p:attrName>r</p:attrName>
                                        </p:attrNameLst>
                                      </p:cBhvr>
                                    </p:animRot>
                                    <p:animRot by="-240000">
                                      <p:cBhvr>
                                        <p:cTn id="11" dur="200" fill="hold">
                                          <p:stCondLst>
                                            <p:cond delay="200"/>
                                          </p:stCondLst>
                                        </p:cTn>
                                        <p:tgtEl>
                                          <p:spTgt spid="43019"/>
                                        </p:tgtEl>
                                        <p:attrNameLst>
                                          <p:attrName>r</p:attrName>
                                        </p:attrNameLst>
                                      </p:cBhvr>
                                    </p:animRot>
                                    <p:animRot by="240000">
                                      <p:cBhvr>
                                        <p:cTn id="12" dur="200" fill="hold">
                                          <p:stCondLst>
                                            <p:cond delay="400"/>
                                          </p:stCondLst>
                                        </p:cTn>
                                        <p:tgtEl>
                                          <p:spTgt spid="43019"/>
                                        </p:tgtEl>
                                        <p:attrNameLst>
                                          <p:attrName>r</p:attrName>
                                        </p:attrNameLst>
                                      </p:cBhvr>
                                    </p:animRot>
                                    <p:animRot by="-240000">
                                      <p:cBhvr>
                                        <p:cTn id="13" dur="200" fill="hold">
                                          <p:stCondLst>
                                            <p:cond delay="600"/>
                                          </p:stCondLst>
                                        </p:cTn>
                                        <p:tgtEl>
                                          <p:spTgt spid="43019"/>
                                        </p:tgtEl>
                                        <p:attrNameLst>
                                          <p:attrName>r</p:attrName>
                                        </p:attrNameLst>
                                      </p:cBhvr>
                                    </p:animRot>
                                    <p:animRot by="120000">
                                      <p:cBhvr>
                                        <p:cTn id="14" dur="200" fill="hold">
                                          <p:stCondLst>
                                            <p:cond delay="800"/>
                                          </p:stCondLst>
                                        </p:cTn>
                                        <p:tgtEl>
                                          <p:spTgt spid="4301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43024"/>
                                        </p:tgtEl>
                                        <p:attrNameLst>
                                          <p:attrName>style.visibility</p:attrName>
                                        </p:attrNameLst>
                                      </p:cBhvr>
                                      <p:to>
                                        <p:strVal val="visible"/>
                                      </p:to>
                                    </p:set>
                                    <p:animEffect transition="in" filter="checkerboard(across)">
                                      <p:cBhvr>
                                        <p:cTn id="19" dur="500"/>
                                        <p:tgtEl>
                                          <p:spTgt spid="43024"/>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par>
                                <p:cTn id="20" presetID="5" presetClass="entr" presetSubtype="10" fill="hold" grpId="0" nodeType="withEffect">
                                  <p:stCondLst>
                                    <p:cond delay="0"/>
                                  </p:stCondLst>
                                  <p:childTnLst>
                                    <p:set>
                                      <p:cBhvr>
                                        <p:cTn id="21" dur="1" fill="hold">
                                          <p:stCondLst>
                                            <p:cond delay="0"/>
                                          </p:stCondLst>
                                        </p:cTn>
                                        <p:tgtEl>
                                          <p:spTgt spid="43025"/>
                                        </p:tgtEl>
                                        <p:attrNameLst>
                                          <p:attrName>style.visibility</p:attrName>
                                        </p:attrNameLst>
                                      </p:cBhvr>
                                      <p:to>
                                        <p:strVal val="visible"/>
                                      </p:to>
                                    </p:set>
                                    <p:animEffect transition="in" filter="checkerboard(across)">
                                      <p:cBhvr>
                                        <p:cTn id="22" dur="500"/>
                                        <p:tgtEl>
                                          <p:spTgt spid="43025"/>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par>
                          <p:cTn id="23" fill="hold">
                            <p:stCondLst>
                              <p:cond delay="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3017"/>
                                        </p:tgtEl>
                                        <p:attrNameLst>
                                          <p:attrName>style.visibility</p:attrName>
                                        </p:attrNameLst>
                                      </p:cBhvr>
                                      <p:to>
                                        <p:strVal val="visible"/>
                                      </p:to>
                                    </p:set>
                                    <p:anim calcmode="lin" valueType="num">
                                      <p:cBhvr>
                                        <p:cTn id="26" dur="1000" fill="hold"/>
                                        <p:tgtEl>
                                          <p:spTgt spid="43017"/>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017"/>
                                        </p:tgtEl>
                                        <p:attrNameLst>
                                          <p:attrName>ppt_y</p:attrName>
                                        </p:attrNameLst>
                                      </p:cBhvr>
                                      <p:tavLst>
                                        <p:tav tm="0">
                                          <p:val>
                                            <p:strVal val="#ppt_y"/>
                                          </p:val>
                                        </p:tav>
                                        <p:tav tm="100000">
                                          <p:val>
                                            <p:strVal val="#ppt_y"/>
                                          </p:val>
                                        </p:tav>
                                      </p:tavLst>
                                    </p:anim>
                                    <p:anim calcmode="lin" valueType="num">
                                      <p:cBhvr>
                                        <p:cTn id="28" dur="1000" fill="hold"/>
                                        <p:tgtEl>
                                          <p:spTgt spid="43017"/>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017"/>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017"/>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par>
                                <p:cTn id="31" presetID="41" presetClass="entr" presetSubtype="0" fill="hold" grpId="0" nodeType="withEffect">
                                  <p:stCondLst>
                                    <p:cond delay="0"/>
                                  </p:stCondLst>
                                  <p:iterate type="lt">
                                    <p:tmPct val="10000"/>
                                  </p:iterate>
                                  <p:childTnLst>
                                    <p:set>
                                      <p:cBhvr>
                                        <p:cTn id="32" dur="1" fill="hold">
                                          <p:stCondLst>
                                            <p:cond delay="0"/>
                                          </p:stCondLst>
                                        </p:cTn>
                                        <p:tgtEl>
                                          <p:spTgt spid="43016"/>
                                        </p:tgtEl>
                                        <p:attrNameLst>
                                          <p:attrName>style.visibility</p:attrName>
                                        </p:attrNameLst>
                                      </p:cBhvr>
                                      <p:to>
                                        <p:strVal val="visible"/>
                                      </p:to>
                                    </p:set>
                                    <p:anim calcmode="lin" valueType="num">
                                      <p:cBhvr>
                                        <p:cTn id="33" dur="1000" fill="hold"/>
                                        <p:tgtEl>
                                          <p:spTgt spid="43016"/>
                                        </p:tgtEl>
                                        <p:attrNameLst>
                                          <p:attrName>ppt_x</p:attrName>
                                        </p:attrNameLst>
                                      </p:cBhvr>
                                      <p:tavLst>
                                        <p:tav tm="0">
                                          <p:val>
                                            <p:strVal val="#ppt_x"/>
                                          </p:val>
                                        </p:tav>
                                        <p:tav tm="50000">
                                          <p:val>
                                            <p:strVal val="#ppt_x+.1"/>
                                          </p:val>
                                        </p:tav>
                                        <p:tav tm="100000">
                                          <p:val>
                                            <p:strVal val="#ppt_x"/>
                                          </p:val>
                                        </p:tav>
                                      </p:tavLst>
                                    </p:anim>
                                    <p:anim calcmode="lin" valueType="num">
                                      <p:cBhvr>
                                        <p:cTn id="34" dur="1000" fill="hold"/>
                                        <p:tgtEl>
                                          <p:spTgt spid="43016"/>
                                        </p:tgtEl>
                                        <p:attrNameLst>
                                          <p:attrName>ppt_y</p:attrName>
                                        </p:attrNameLst>
                                      </p:cBhvr>
                                      <p:tavLst>
                                        <p:tav tm="0">
                                          <p:val>
                                            <p:strVal val="#ppt_y"/>
                                          </p:val>
                                        </p:tav>
                                        <p:tav tm="100000">
                                          <p:val>
                                            <p:strVal val="#ppt_y"/>
                                          </p:val>
                                        </p:tav>
                                      </p:tavLst>
                                    </p:anim>
                                    <p:anim calcmode="lin" valueType="num">
                                      <p:cBhvr>
                                        <p:cTn id="35" dur="1000" fill="hold"/>
                                        <p:tgtEl>
                                          <p:spTgt spid="43016"/>
                                        </p:tgtEl>
                                        <p:attrNameLst>
                                          <p:attrName>ppt_h</p:attrName>
                                        </p:attrNameLst>
                                      </p:cBhvr>
                                      <p:tavLst>
                                        <p:tav tm="0">
                                          <p:val>
                                            <p:strVal val="#ppt_h/10"/>
                                          </p:val>
                                        </p:tav>
                                        <p:tav tm="50000">
                                          <p:val>
                                            <p:strVal val="#ppt_h+.01"/>
                                          </p:val>
                                        </p:tav>
                                        <p:tav tm="100000">
                                          <p:val>
                                            <p:strVal val="#ppt_h"/>
                                          </p:val>
                                        </p:tav>
                                      </p:tavLst>
                                    </p:anim>
                                    <p:anim calcmode="lin" valueType="num">
                                      <p:cBhvr>
                                        <p:cTn id="36" dur="1000" fill="hold"/>
                                        <p:tgtEl>
                                          <p:spTgt spid="4301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1000" tmFilter="0,0; .5, 1; 1, 1"/>
                                        <p:tgtEl>
                                          <p:spTgt spid="43016"/>
                                        </p:tgtEl>
                                      </p:cBhvr>
                                    </p:animEffect>
                                  </p:childTnLst>
                                </p:cTn>
                              </p:par>
                            </p:childTnLst>
                          </p:cTn>
                        </p:par>
                        <p:par>
                          <p:cTn id="38" fill="hold">
                            <p:stCondLst>
                              <p:cond delay="2099"/>
                            </p:stCondLst>
                            <p:childTnLst>
                              <p:par>
                                <p:cTn id="39" presetID="13" presetClass="entr" presetSubtype="16" fill="hold" grpId="0" nodeType="afterEffect">
                                  <p:stCondLst>
                                    <p:cond delay="0"/>
                                  </p:stCondLst>
                                  <p:childTnLst>
                                    <p:set>
                                      <p:cBhvr>
                                        <p:cTn id="40" dur="1" fill="hold">
                                          <p:stCondLst>
                                            <p:cond delay="0"/>
                                          </p:stCondLst>
                                        </p:cTn>
                                        <p:tgtEl>
                                          <p:spTgt spid="43015"/>
                                        </p:tgtEl>
                                        <p:attrNameLst>
                                          <p:attrName>style.visibility</p:attrName>
                                        </p:attrNameLst>
                                      </p:cBhvr>
                                      <p:to>
                                        <p:strVal val="visible"/>
                                      </p:to>
                                    </p:set>
                                    <p:animEffect transition="in" filter="plus(in)">
                                      <p:cBhvr>
                                        <p:cTn id="41" dur="2000"/>
                                        <p:tgtEl>
                                          <p:spTgt spid="43015"/>
                                        </p:tgtEl>
                                      </p:cBhvr>
                                    </p:animEffect>
                                  </p:childTnLst>
                                  <p:subTnLst>
                                    <p:audio>
                                      <p:cMediaNode>
                                        <p:cTn display="0" masterRel="sameClick">
                                          <p:stCondLst>
                                            <p:cond evt="begin" delay="0">
                                              <p:tn val="39"/>
                                            </p:cond>
                                          </p:stCondLst>
                                          <p:endCondLst>
                                            <p:cond evt="onStopAudio" delay="0">
                                              <p:tgtEl>
                                                <p:sldTgt/>
                                              </p:tgtEl>
                                            </p:cond>
                                          </p:endCondLst>
                                        </p:cTn>
                                        <p:tgtEl>
                                          <p:sndTgt r:embed="rId3" name="chimes.wav"/>
                                        </p:tgtEl>
                                      </p:cMediaNode>
                                    </p:audio>
                                  </p:subTnLst>
                                </p:cTn>
                              </p:par>
                              <p:par>
                                <p:cTn id="42" presetID="13" presetClass="entr" presetSubtype="16" fill="hold" grpId="0" nodeType="withEffect">
                                  <p:stCondLst>
                                    <p:cond delay="0"/>
                                  </p:stCondLst>
                                  <p:childTnLst>
                                    <p:set>
                                      <p:cBhvr>
                                        <p:cTn id="43" dur="1" fill="hold">
                                          <p:stCondLst>
                                            <p:cond delay="0"/>
                                          </p:stCondLst>
                                        </p:cTn>
                                        <p:tgtEl>
                                          <p:spTgt spid="43014"/>
                                        </p:tgtEl>
                                        <p:attrNameLst>
                                          <p:attrName>style.visibility</p:attrName>
                                        </p:attrNameLst>
                                      </p:cBhvr>
                                      <p:to>
                                        <p:strVal val="visible"/>
                                      </p:to>
                                    </p:set>
                                    <p:animEffect transition="in" filter="plus(in)">
                                      <p:cBhvr>
                                        <p:cTn id="44" dur="20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nimBg="1"/>
      <p:bldP spid="43015" grpId="0"/>
      <p:bldP spid="43016" grpId="0" animBg="1"/>
      <p:bldP spid="43017" grpId="0"/>
      <p:bldP spid="43019" grpId="0" animBg="1"/>
      <p:bldP spid="43024" grpId="0" animBg="1"/>
      <p:bldP spid="43025"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sz="quarter" idx="4294967295"/>
          </p:nvPr>
        </p:nvSpPr>
        <p:spPr/>
        <p:txBody>
          <a:bodyPr/>
          <a:lstStyle/>
          <a:p>
            <a:endParaRPr lang="zh-CN" altLang="zh-CN"/>
          </a:p>
        </p:txBody>
      </p:sp>
      <p:pic>
        <p:nvPicPr>
          <p:cNvPr id="5123" name="Picture 3" descr="line21"/>
          <p:cNvPicPr>
            <a:picLocks noGrp="1" noChangeAspect="1" noChangeArrowheads="1" noCrop="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468313" y="2560638"/>
            <a:ext cx="4038600" cy="322262"/>
          </a:xfrm>
          <a:noFill/>
        </p:spPr>
      </p:pic>
      <p:pic>
        <p:nvPicPr>
          <p:cNvPr id="5124" name="Picture 4" descr="FR7100"/>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0" y="0"/>
            <a:ext cx="9144000" cy="6858000"/>
          </a:xfrm>
          <a:noFill/>
        </p:spPr>
      </p:pic>
      <p:pic>
        <p:nvPicPr>
          <p:cNvPr id="5125" name="Picture 5" descr="AG00130_"/>
          <p:cNvPicPr>
            <a:picLocks noGrp="1" noChangeAspect="1" noChangeArrowheads="1" noCrop="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6527800" y="5080000"/>
            <a:ext cx="625475" cy="538163"/>
          </a:xfrm>
          <a:noFill/>
        </p:spPr>
      </p:pic>
      <p:sp>
        <p:nvSpPr>
          <p:cNvPr id="44038" name="WordArt 6"/>
          <p:cNvSpPr>
            <a:spLocks noChangeArrowheads="1" noChangeShapeType="1" noTextEdit="1"/>
          </p:cNvSpPr>
          <p:nvPr/>
        </p:nvSpPr>
        <p:spPr bwMode="auto">
          <a:xfrm>
            <a:off x="757238" y="908050"/>
            <a:ext cx="3816350" cy="1152525"/>
          </a:xfrm>
          <a:prstGeom prst="rect">
            <a:avLst/>
          </a:prstGeom>
        </p:spPr>
        <p:txBody>
          <a:bodyPr wrap="none" fromWordArt="1">
            <a:prstTxWarp prst="textDoubleWave1">
              <a:avLst>
                <a:gd name="adj1" fmla="val 6500"/>
                <a:gd name="adj2" fmla="val 0"/>
              </a:avLst>
            </a:prstTxWarp>
          </a:bodyPr>
          <a:lstStyle/>
          <a:p>
            <a:pPr algn="ctr"/>
            <a:r>
              <a:rPr lang="zh-CN" altLang="en-US" sz="3600" b="1" kern="10">
                <a:ln w="12700">
                  <a:solidFill>
                    <a:srgbClr val="00FF00"/>
                  </a:solidFill>
                  <a:round/>
                </a:ln>
                <a:gradFill rotWithShape="1">
                  <a:gsLst>
                    <a:gs pos="0">
                      <a:srgbClr val="FFCC00"/>
                    </a:gs>
                    <a:gs pos="50000">
                      <a:srgbClr val="FF00FF"/>
                    </a:gs>
                    <a:gs pos="100000">
                      <a:srgbClr val="FFCC00"/>
                    </a:gs>
                  </a:gsLst>
                  <a:lin ang="18900000" scaled="1"/>
                </a:gradFill>
                <a:effectLst>
                  <a:outerShdw dist="35921" dir="2700000" sy="50000" rotWithShape="0">
                    <a:srgbClr val="875B0D">
                      <a:alpha val="70000"/>
                    </a:srgbClr>
                  </a:outerShdw>
                </a:effectLst>
                <a:latin typeface="宋体" panose="02010600030101010101" pitchFamily="2" charset="-122"/>
              </a:rPr>
              <a:t>七嘴八舌</a:t>
            </a:r>
          </a:p>
        </p:txBody>
      </p:sp>
      <p:sp>
        <p:nvSpPr>
          <p:cNvPr id="5127" name="Text Box 7"/>
          <p:cNvSpPr txBox="1">
            <a:spLocks noChangeArrowheads="1"/>
          </p:cNvSpPr>
          <p:nvPr/>
        </p:nvSpPr>
        <p:spPr bwMode="auto">
          <a:xfrm>
            <a:off x="4500563" y="1196975"/>
            <a:ext cx="26638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a:solidFill>
                  <a:srgbClr val="0000CC"/>
                </a:solidFill>
                <a:ea typeface="华文行楷" pitchFamily="2" charset="-122"/>
              </a:rPr>
              <a:t>议香烟</a:t>
            </a:r>
          </a:p>
        </p:txBody>
      </p:sp>
      <p:sp>
        <p:nvSpPr>
          <p:cNvPr id="5128" name="Rectangle 8"/>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5129" name="Rectangle 9"/>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5130" name="Rectangle 10"/>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44043" name="Text Box 11"/>
          <p:cNvSpPr txBox="1">
            <a:spLocks noChangeArrowheads="1"/>
          </p:cNvSpPr>
          <p:nvPr/>
        </p:nvSpPr>
        <p:spPr bwMode="auto">
          <a:xfrm>
            <a:off x="971550" y="3141663"/>
            <a:ext cx="73453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0033CC"/>
                </a:solidFill>
                <a:ea typeface="华文行楷" pitchFamily="2" charset="-122"/>
              </a:rPr>
              <a:t>       </a:t>
            </a:r>
            <a:r>
              <a:rPr lang="zh-CN" altLang="en-US" sz="4000" b="1">
                <a:solidFill>
                  <a:srgbClr val="0033CC"/>
                </a:solidFill>
                <a:ea typeface="华文行楷" pitchFamily="2" charset="-122"/>
              </a:rPr>
              <a:t>你认为吸烟真的好吗？请说出自己的看法。</a:t>
            </a:r>
          </a:p>
        </p:txBody>
      </p:sp>
    </p:spTree>
    <p:extLst>
      <p:ext uri="{BB962C8B-B14F-4D97-AF65-F5344CB8AC3E}">
        <p14:creationId xmlns:p14="http://schemas.microsoft.com/office/powerpoint/2010/main" val="46614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withEffect">
                                  <p:stCondLst>
                                    <p:cond delay="0"/>
                                  </p:stCondLst>
                                  <p:childTnLst>
                                    <p:animClr clrSpc="hsl" dir="cw">
                                      <p:cBhvr override="childStyle">
                                        <p:cTn id="6" dur="2000" fill="hold"/>
                                        <p:tgtEl>
                                          <p:spTgt spid="44038"/>
                                        </p:tgtEl>
                                        <p:attrNameLst>
                                          <p:attrName>style.color</p:attrName>
                                        </p:attrNameLst>
                                      </p:cBhvr>
                                      <p:by>
                                        <p:hsl h="7200000" s="0" l="0"/>
                                      </p:by>
                                    </p:animClr>
                                    <p:animClr clrSpc="hsl" dir="cw">
                                      <p:cBhvr>
                                        <p:cTn id="7" dur="2000" fill="hold"/>
                                        <p:tgtEl>
                                          <p:spTgt spid="44038"/>
                                        </p:tgtEl>
                                        <p:attrNameLst>
                                          <p:attrName>fillcolor</p:attrName>
                                        </p:attrNameLst>
                                      </p:cBhvr>
                                      <p:by>
                                        <p:hsl h="7200000" s="0" l="0"/>
                                      </p:by>
                                    </p:animClr>
                                    <p:animClr clrSpc="hsl" dir="cw">
                                      <p:cBhvr>
                                        <p:cTn id="8" dur="2000" fill="hold"/>
                                        <p:tgtEl>
                                          <p:spTgt spid="44038"/>
                                        </p:tgtEl>
                                        <p:attrNameLst>
                                          <p:attrName>stroke.color</p:attrName>
                                        </p:attrNameLst>
                                      </p:cBhvr>
                                      <p:by>
                                        <p:hsl h="7200000" s="0" l="0"/>
                                      </p:by>
                                    </p:animClr>
                                    <p:set>
                                      <p:cBhvr>
                                        <p:cTn id="9" dur="2000" fill="hold"/>
                                        <p:tgtEl>
                                          <p:spTgt spid="44038"/>
                                        </p:tgtEl>
                                        <p:attrNameLst>
                                          <p:attrName>fill.type</p:attrName>
                                        </p:attrNameLst>
                                      </p:cBhvr>
                                      <p:to>
                                        <p:strVal val="solid"/>
                                      </p:to>
                                    </p:set>
                                  </p:childTnLst>
                                </p:cTn>
                              </p:par>
                              <p:par>
                                <p:cTn id="10" presetID="35" presetClass="entr" presetSubtype="0" fill="hold" grpId="0" nodeType="withEffect">
                                  <p:stCondLst>
                                    <p:cond delay="0"/>
                                  </p:stCondLst>
                                  <p:iterate type="lt">
                                    <p:tmPct val="10000"/>
                                  </p:iterate>
                                  <p:childTnLst>
                                    <p:set>
                                      <p:cBhvr>
                                        <p:cTn id="11" dur="1" fill="hold">
                                          <p:stCondLst>
                                            <p:cond delay="0"/>
                                          </p:stCondLst>
                                        </p:cTn>
                                        <p:tgtEl>
                                          <p:spTgt spid="44043"/>
                                        </p:tgtEl>
                                        <p:attrNameLst>
                                          <p:attrName>style.visibility</p:attrName>
                                        </p:attrNameLst>
                                      </p:cBhvr>
                                      <p:to>
                                        <p:strVal val="visible"/>
                                      </p:to>
                                    </p:set>
                                    <p:animEffect transition="in" filter="fade">
                                      <p:cBhvr>
                                        <p:cTn id="12" dur="500"/>
                                        <p:tgtEl>
                                          <p:spTgt spid="44043"/>
                                        </p:tgtEl>
                                      </p:cBhvr>
                                    </p:animEffect>
                                    <p:anim calcmode="lin" valueType="num">
                                      <p:cBhvr>
                                        <p:cTn id="13" dur="500" fill="hold"/>
                                        <p:tgtEl>
                                          <p:spTgt spid="44043"/>
                                        </p:tgtEl>
                                        <p:attrNameLst>
                                          <p:attrName>style.rotation</p:attrName>
                                        </p:attrNameLst>
                                      </p:cBhvr>
                                      <p:tavLst>
                                        <p:tav tm="0">
                                          <p:val>
                                            <p:fltVal val="720"/>
                                          </p:val>
                                        </p:tav>
                                        <p:tav tm="100000">
                                          <p:val>
                                            <p:fltVal val="0"/>
                                          </p:val>
                                        </p:tav>
                                      </p:tavLst>
                                    </p:anim>
                                    <p:anim calcmode="lin" valueType="num">
                                      <p:cBhvr>
                                        <p:cTn id="14" dur="500" fill="hold"/>
                                        <p:tgtEl>
                                          <p:spTgt spid="44043"/>
                                        </p:tgtEl>
                                        <p:attrNameLst>
                                          <p:attrName>ppt_h</p:attrName>
                                        </p:attrNameLst>
                                      </p:cBhvr>
                                      <p:tavLst>
                                        <p:tav tm="0">
                                          <p:val>
                                            <p:fltVal val="0"/>
                                          </p:val>
                                        </p:tav>
                                        <p:tav tm="100000">
                                          <p:val>
                                            <p:strVal val="#ppt_h"/>
                                          </p:val>
                                        </p:tav>
                                      </p:tavLst>
                                    </p:anim>
                                    <p:anim calcmode="lin" valueType="num">
                                      <p:cBhvr>
                                        <p:cTn id="15" dur="500" fill="hold"/>
                                        <p:tgtEl>
                                          <p:spTgt spid="44043"/>
                                        </p:tgtEl>
                                        <p:attrNameLst>
                                          <p:attrName>ppt_w</p:attrName>
                                        </p:attrNameLst>
                                      </p:cBhvr>
                                      <p:tavLst>
                                        <p:tav tm="0">
                                          <p:val>
                                            <p:fltVal val="0"/>
                                          </p:val>
                                        </p:tav>
                                        <p:tav tm="100000">
                                          <p:val>
                                            <p:strVal val="#ppt_w"/>
                                          </p:val>
                                        </p:tav>
                                      </p:tavLst>
                                    </p:anim>
                                  </p:childTnLst>
                                  <p:subTnLst>
                                    <p:audio>
                                      <p:cMediaNode>
                                        <p:cTn display="0" masterRel="sameClick">
                                          <p:stCondLst>
                                            <p:cond evt="begin" delay="0">
                                              <p:tn val="10"/>
                                            </p:cond>
                                          </p:stCondLst>
                                          <p:endCondLst>
                                            <p:cond evt="onStopAudio" delay="0">
                                              <p:tgtEl>
                                                <p:sldTgt/>
                                              </p:tgtEl>
                                            </p:cond>
                                          </p:endCondLst>
                                        </p:cTn>
                                        <p:tgtEl>
                                          <p:sndTgt r:embed="rId2" name="breez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animBg="1"/>
      <p:bldP spid="44043" grpId="0"/>
    </p:bldLst>
  </p:timing>
</p:sld>
</file>

<file path=ppt/slides/slide2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4" descr="{070B27DE-AFCA-4A9F-8B2C-51189C1EA32C}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941487"/>
      </p:ext>
    </p:extLst>
  </p:cSld>
  <p:clrMapOvr>
    <a:masterClrMapping/>
  </p:clrMapOvr>
  <p:transition>
    <p:wipe dir="d"/>
  </p:transition>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5" name="Picture 5" descr="{CE014837-30ED-43A5-BF9C-D5EE9164A6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6013" y="2276475"/>
            <a:ext cx="273526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8" descr="{FC23A5AE-923A-4E3D-BBA1-0F07456A37AB}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725" y="2276475"/>
            <a:ext cx="22542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9" descr="{A877CF2E-3BE6-4032-BB30-69F766E5B48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5375" y="692150"/>
            <a:ext cx="10795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10"/>
          <p:cNvSpPr txBox="1">
            <a:spLocks noChangeArrowheads="1"/>
          </p:cNvSpPr>
          <p:nvPr/>
        </p:nvSpPr>
        <p:spPr bwMode="auto">
          <a:xfrm>
            <a:off x="1835150" y="765175"/>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7174" name="WordArt 12"/>
          <p:cNvSpPr>
            <a:spLocks noChangeArrowheads="1" noChangeShapeType="1" noTextEdit="1"/>
          </p:cNvSpPr>
          <p:nvPr/>
        </p:nvSpPr>
        <p:spPr bwMode="auto">
          <a:xfrm>
            <a:off x="827088" y="692150"/>
            <a:ext cx="2430462" cy="914400"/>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round/>
                </a:ln>
                <a:solidFill>
                  <a:srgbClr val="0066CC"/>
                </a:solidFill>
                <a:effectLst>
                  <a:outerShdw dist="35921" dir="2700000" algn="ctr" rotWithShape="0">
                    <a:srgbClr val="990000"/>
                  </a:outerShdw>
                </a:effectLst>
                <a:latin typeface="华文新魏"/>
                <a:ea typeface="华文新魏"/>
              </a:rPr>
              <a:t>名人与戒烟</a:t>
            </a:r>
          </a:p>
        </p:txBody>
      </p:sp>
      <p:pic>
        <p:nvPicPr>
          <p:cNvPr id="5133" name="Picture 13" descr="{D13E2C43-FA84-4C5D-8852-74D5B00AD4DB}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1413" y="5157788"/>
            <a:ext cx="381635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戒烟.mp3">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8" cstate="print">
            <a:extLst>
              <a:ext uri="{28A0092B-C50C-407E-A947-70E740481C1C}">
                <a14:useLocalDpi xmlns:a14="http://schemas.microsoft.com/office/drawing/2010/main" val="0"/>
              </a:ext>
            </a:extLst>
          </a:blip>
          <a:srcRect/>
          <a:stretch>
            <a:fillRect/>
          </a:stretch>
        </p:blipFill>
        <p:spPr bwMode="auto">
          <a:xfrm>
            <a:off x="0" y="6553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2958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125"/>
                                        </p:tgtEl>
                                        <p:attrNameLst>
                                          <p:attrName>style.visibility</p:attrName>
                                        </p:attrNameLst>
                                      </p:cBhvr>
                                      <p:to>
                                        <p:strVal val="visible"/>
                                      </p:to>
                                    </p:set>
                                    <p:anim calcmode="lin" valueType="num">
                                      <p:cBhvr>
                                        <p:cTn id="7" dur="1000" fill="hold"/>
                                        <p:tgtEl>
                                          <p:spTgt spid="5125"/>
                                        </p:tgtEl>
                                        <p:attrNameLst>
                                          <p:attrName>ppt_w</p:attrName>
                                        </p:attrNameLst>
                                      </p:cBhvr>
                                      <p:tavLst>
                                        <p:tav tm="0">
                                          <p:val>
                                            <p:strVal val="#ppt_w*0.70"/>
                                          </p:val>
                                        </p:tav>
                                        <p:tav tm="100000">
                                          <p:val>
                                            <p:strVal val="#ppt_w"/>
                                          </p:val>
                                        </p:tav>
                                      </p:tavLst>
                                    </p:anim>
                                    <p:anim calcmode="lin" valueType="num">
                                      <p:cBhvr>
                                        <p:cTn id="8" dur="1000" fill="hold"/>
                                        <p:tgtEl>
                                          <p:spTgt spid="5125"/>
                                        </p:tgtEl>
                                        <p:attrNameLst>
                                          <p:attrName>ppt_h</p:attrName>
                                        </p:attrNameLst>
                                      </p:cBhvr>
                                      <p:tavLst>
                                        <p:tav tm="0">
                                          <p:val>
                                            <p:strVal val="#ppt_h"/>
                                          </p:val>
                                        </p:tav>
                                        <p:tav tm="100000">
                                          <p:val>
                                            <p:strVal val="#ppt_h"/>
                                          </p:val>
                                        </p:tav>
                                      </p:tavLst>
                                    </p:anim>
                                    <p:animEffect transition="in" filter="fade">
                                      <p:cBhvr>
                                        <p:cTn id="9" dur="1000"/>
                                        <p:tgtEl>
                                          <p:spTgt spid="5125"/>
                                        </p:tgtEl>
                                      </p:cBhvr>
                                    </p:animEffect>
                                  </p:childTnLst>
                                </p:cTn>
                              </p:par>
                              <p:par>
                                <p:cTn id="10" presetID="35" presetClass="entr" presetSubtype="0" fill="hold" nodeType="with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2000"/>
                                        <p:tgtEl>
                                          <p:spTgt spid="5128"/>
                                        </p:tgtEl>
                                      </p:cBhvr>
                                    </p:animEffect>
                                    <p:anim calcmode="lin" valueType="num">
                                      <p:cBhvr>
                                        <p:cTn id="13" dur="2000" fill="hold"/>
                                        <p:tgtEl>
                                          <p:spTgt spid="5128"/>
                                        </p:tgtEl>
                                        <p:attrNameLst>
                                          <p:attrName>style.rotation</p:attrName>
                                        </p:attrNameLst>
                                      </p:cBhvr>
                                      <p:tavLst>
                                        <p:tav tm="0">
                                          <p:val>
                                            <p:fltVal val="720"/>
                                          </p:val>
                                        </p:tav>
                                        <p:tav tm="100000">
                                          <p:val>
                                            <p:fltVal val="0"/>
                                          </p:val>
                                        </p:tav>
                                      </p:tavLst>
                                    </p:anim>
                                    <p:anim calcmode="lin" valueType="num">
                                      <p:cBhvr>
                                        <p:cTn id="14" dur="2000" fill="hold"/>
                                        <p:tgtEl>
                                          <p:spTgt spid="5128"/>
                                        </p:tgtEl>
                                        <p:attrNameLst>
                                          <p:attrName>ppt_h</p:attrName>
                                        </p:attrNameLst>
                                      </p:cBhvr>
                                      <p:tavLst>
                                        <p:tav tm="0">
                                          <p:val>
                                            <p:fltVal val="0"/>
                                          </p:val>
                                        </p:tav>
                                        <p:tav tm="100000">
                                          <p:val>
                                            <p:strVal val="#ppt_h"/>
                                          </p:val>
                                        </p:tav>
                                      </p:tavLst>
                                    </p:anim>
                                    <p:anim calcmode="lin" valueType="num">
                                      <p:cBhvr>
                                        <p:cTn id="15" dur="2000" fill="hold"/>
                                        <p:tgtEl>
                                          <p:spTgt spid="5128"/>
                                        </p:tgtEl>
                                        <p:attrNameLst>
                                          <p:attrName>ppt_w</p:attrName>
                                        </p:attrNameLst>
                                      </p:cBhvr>
                                      <p:tavLst>
                                        <p:tav tm="0">
                                          <p:val>
                                            <p:fltVal val="0"/>
                                          </p:val>
                                        </p:tav>
                                        <p:tav tm="100000">
                                          <p:val>
                                            <p:strVal val="#ppt_w"/>
                                          </p:val>
                                        </p:tav>
                                      </p:tavLst>
                                    </p:anim>
                                  </p:childTnLst>
                                </p:cTn>
                              </p:par>
                              <p:par>
                                <p:cTn id="16" presetID="3" presetClass="entr" presetSubtype="10" fill="hold" nodeType="withEffect">
                                  <p:stCondLst>
                                    <p:cond delay="0"/>
                                  </p:stCondLst>
                                  <p:childTnLst>
                                    <p:set>
                                      <p:cBhvr>
                                        <p:cTn id="17" dur="1" fill="hold">
                                          <p:stCondLst>
                                            <p:cond delay="0"/>
                                          </p:stCondLst>
                                        </p:cTn>
                                        <p:tgtEl>
                                          <p:spTgt spid="5133"/>
                                        </p:tgtEl>
                                        <p:attrNameLst>
                                          <p:attrName>style.visibility</p:attrName>
                                        </p:attrNameLst>
                                      </p:cBhvr>
                                      <p:to>
                                        <p:strVal val="visible"/>
                                      </p:to>
                                    </p:set>
                                    <p:animEffect transition="in" filter="blinds(horizontal)">
                                      <p:cBhvr>
                                        <p:cTn id="18" dur="500"/>
                                        <p:tgtEl>
                                          <p:spTgt spid="5133"/>
                                        </p:tgtEl>
                                      </p:cBhvr>
                                    </p:animEffect>
                                  </p:childTnLst>
                                </p:cTn>
                              </p:par>
                            </p:childTnLst>
                          </p:cTn>
                        </p:par>
                        <p:par>
                          <p:cTn id="19" fill="hold">
                            <p:stCondLst>
                              <p:cond delay="1000"/>
                            </p:stCondLst>
                            <p:childTnLst>
                              <p:par>
                                <p:cTn id="20" presetID="1" presetClass="mediacall" presetSubtype="0" fill="hold" nodeType="afterEffect">
                                  <p:stCondLst>
                                    <p:cond delay="0"/>
                                  </p:stCondLst>
                                  <p:childTnLst>
                                    <p:cmd type="call" cmd="playFrom(0.0)">
                                      <p:cBhvr>
                                        <p:cTn id="21" dur="113346" fill="hold"/>
                                        <p:tgtEl>
                                          <p:spTgt spid="51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22" fill="hold" display="0">
                  <p:stCondLst>
                    <p:cond delay="indefinite"/>
                  </p:stCondLst>
                  <p:endCondLst>
                    <p:cond evt="onNext" delay="0">
                      <p:tgtEl>
                        <p:sldTgt/>
                      </p:tgtEl>
                    </p:cond>
                    <p:cond evt="onPrev" delay="0">
                      <p:tgtEl>
                        <p:sldTgt/>
                      </p:tgtEl>
                    </p:cond>
                    <p:cond evt="onStopAudio" delay="0">
                      <p:tgtEl>
                        <p:sldTgt/>
                      </p:tgtEl>
                    </p:cond>
                  </p:endCondLst>
                </p:cTn>
                <p:tgtEl>
                  <p:spTgt spid="5135"/>
                </p:tgtEl>
              </p:cMediaNode>
            </p:audio>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noChangeArrowheads="1"/>
          </p:cNvSpPr>
          <p:nvPr>
            <p:ph type="title" idx="4294967295"/>
          </p:nvPr>
        </p:nvSpPr>
        <p:spPr>
          <a:xfrm>
            <a:off x="5148263" y="274638"/>
            <a:ext cx="3024187" cy="1143000"/>
          </a:xfrm>
        </p:spPr>
        <p:txBody>
          <a:bodyPr/>
          <a:lstStyle/>
          <a:p>
            <a:r>
              <a:rPr lang="zh-CN" altLang="en-US">
                <a:solidFill>
                  <a:srgbClr val="000066"/>
                </a:solidFill>
                <a:ea typeface="华文行楷" pitchFamily="2" charset="-122"/>
              </a:rPr>
              <a:t>烟草之祸</a:t>
            </a:r>
          </a:p>
        </p:txBody>
      </p:sp>
      <p:sp>
        <p:nvSpPr>
          <p:cNvPr id="3078" name="Rectangle 6"/>
          <p:cNvSpPr>
            <a:spLocks noChangeArrowheads="1"/>
          </p:cNvSpPr>
          <p:nvPr/>
        </p:nvSpPr>
        <p:spPr bwMode="auto">
          <a:xfrm>
            <a:off x="4643438" y="1628775"/>
            <a:ext cx="4176712"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solidFill>
                  <a:prstClr val="black"/>
                </a:solidFill>
              </a:rPr>
              <a:t>　</a:t>
            </a:r>
          </a:p>
          <a:p>
            <a:r>
              <a:rPr lang="zh-CN" altLang="en-US">
                <a:solidFill>
                  <a:prstClr val="black"/>
                </a:solidFill>
              </a:rPr>
              <a:t>　    </a:t>
            </a:r>
            <a:r>
              <a:rPr lang="zh-CN" altLang="en-US" sz="2800" b="1">
                <a:solidFill>
                  <a:prstClr val="black"/>
                </a:solidFill>
                <a:latin typeface="楷体_GB2312" panose="02010609030101010101" pitchFamily="49" charset="-122"/>
                <a:ea typeface="楷体_GB2312" panose="02010609030101010101" pitchFamily="49" charset="-122"/>
              </a:rPr>
              <a:t>目前全球吸烟人数约为</a:t>
            </a:r>
            <a:r>
              <a:rPr lang="en-US" altLang="zh-CN" sz="2800" b="1">
                <a:solidFill>
                  <a:srgbClr val="003300"/>
                </a:solidFill>
                <a:latin typeface="楷体_GB2312" panose="02010609030101010101" pitchFamily="49" charset="-122"/>
                <a:ea typeface="楷体_GB2312" panose="02010609030101010101" pitchFamily="49" charset="-122"/>
              </a:rPr>
              <a:t>11</a:t>
            </a:r>
            <a:r>
              <a:rPr lang="zh-CN" altLang="en-US" sz="2800" b="1">
                <a:solidFill>
                  <a:srgbClr val="003300"/>
                </a:solidFill>
                <a:latin typeface="楷体_GB2312" panose="02010609030101010101" pitchFamily="49" charset="-122"/>
                <a:ea typeface="楷体_GB2312" panose="02010609030101010101" pitchFamily="49" charset="-122"/>
              </a:rPr>
              <a:t>亿</a:t>
            </a:r>
            <a:r>
              <a:rPr lang="zh-CN" altLang="en-US" sz="2800" b="1">
                <a:solidFill>
                  <a:prstClr val="black"/>
                </a:solidFill>
                <a:latin typeface="楷体_GB2312" panose="02010609030101010101" pitchFamily="49" charset="-122"/>
                <a:ea typeface="楷体_GB2312" panose="02010609030101010101" pitchFamily="49" charset="-122"/>
              </a:rPr>
              <a:t>，现在每年死于吸烟及其相关疾病的人数达</a:t>
            </a:r>
            <a:r>
              <a:rPr lang="en-US" altLang="zh-CN" sz="2800" b="1">
                <a:solidFill>
                  <a:srgbClr val="FF0000"/>
                </a:solidFill>
                <a:latin typeface="楷体_GB2312" panose="02010609030101010101" pitchFamily="49" charset="-122"/>
                <a:ea typeface="楷体_GB2312" panose="02010609030101010101" pitchFamily="49" charset="-122"/>
              </a:rPr>
              <a:t>500</a:t>
            </a:r>
            <a:r>
              <a:rPr lang="zh-CN" altLang="en-US" sz="2800" b="1">
                <a:solidFill>
                  <a:srgbClr val="FF0000"/>
                </a:solidFill>
                <a:latin typeface="楷体_GB2312" panose="02010609030101010101" pitchFamily="49" charset="-122"/>
                <a:ea typeface="楷体_GB2312" panose="02010609030101010101" pitchFamily="49" charset="-122"/>
              </a:rPr>
              <a:t>万</a:t>
            </a:r>
            <a:r>
              <a:rPr lang="zh-CN" altLang="en-US" sz="2800" b="1">
                <a:solidFill>
                  <a:prstClr val="black"/>
                </a:solidFill>
                <a:latin typeface="楷体_GB2312" panose="02010609030101010101" pitchFamily="49" charset="-122"/>
                <a:ea typeface="楷体_GB2312" panose="02010609030101010101" pitchFamily="49" charset="-122"/>
              </a:rPr>
              <a:t>，约占吸烟者总数的百分比是</a:t>
            </a:r>
            <a:r>
              <a:rPr lang="zh-CN" altLang="en-US" b="1">
                <a:solidFill>
                  <a:prstClr val="black"/>
                </a:solidFill>
              </a:rPr>
              <a:t>＿ ＿ ＿ ＿</a:t>
            </a:r>
          </a:p>
        </p:txBody>
      </p:sp>
      <p:pic>
        <p:nvPicPr>
          <p:cNvPr id="3080" name="Picture 8" desc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211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20051102111062760633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175" y="4437063"/>
            <a:ext cx="2195513"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311054336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7763" y="4437063"/>
            <a:ext cx="2700337" cy="202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127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edge">
                                      <p:cBhvr>
                                        <p:cTn id="7" dur="2000"/>
                                        <p:tgtEl>
                                          <p:spTgt spid="3080"/>
                                        </p:tgtEl>
                                      </p:cBhvr>
                                    </p:animEffect>
                                  </p:childTnLst>
                                </p:cTn>
                              </p:par>
                            </p:childTnLst>
                          </p:cTn>
                        </p:par>
                        <p:par>
                          <p:cTn id="8" fill="hold">
                            <p:stCondLst>
                              <p:cond delay="2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074"/>
                                        </p:tgtEl>
                                        <p:attrNameLst>
                                          <p:attrName>style.visibility</p:attrName>
                                        </p:attrNameLst>
                                      </p:cBhvr>
                                      <p:to>
                                        <p:strVal val="visible"/>
                                      </p:to>
                                    </p:set>
                                    <p:anim calcmode="lin" valueType="num">
                                      <p:cBhvr>
                                        <p:cTn id="11" dur="500" fill="hold"/>
                                        <p:tgtEl>
                                          <p:spTgt spid="307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074"/>
                                        </p:tgtEl>
                                        <p:attrNameLst>
                                          <p:attrName>ppt_y</p:attrName>
                                        </p:attrNameLst>
                                      </p:cBhvr>
                                      <p:tavLst>
                                        <p:tav tm="0">
                                          <p:val>
                                            <p:strVal val="#ppt_y"/>
                                          </p:val>
                                        </p:tav>
                                        <p:tav tm="100000">
                                          <p:val>
                                            <p:strVal val="#ppt_y"/>
                                          </p:val>
                                        </p:tav>
                                      </p:tavLst>
                                    </p:anim>
                                    <p:anim calcmode="lin" valueType="num">
                                      <p:cBhvr>
                                        <p:cTn id="13" dur="500" fill="hold"/>
                                        <p:tgtEl>
                                          <p:spTgt spid="307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07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3074"/>
                                        </p:tgtEl>
                                      </p:cBhvr>
                                    </p:animEffect>
                                  </p:childTnLst>
                                </p:cTn>
                              </p:par>
                              <p:par>
                                <p:cTn id="16" presetID="9" presetClass="entr" presetSubtype="0" fill="hold" nodeType="withEffect">
                                  <p:stCondLst>
                                    <p:cond delay="0"/>
                                  </p:stCondLst>
                                  <p:childTnLst>
                                    <p:set>
                                      <p:cBhvr>
                                        <p:cTn id="17" dur="1" fill="hold">
                                          <p:stCondLst>
                                            <p:cond delay="0"/>
                                          </p:stCondLst>
                                        </p:cTn>
                                        <p:tgtEl>
                                          <p:spTgt spid="3078">
                                            <p:txEl>
                                              <p:pRg st="1" end="1"/>
                                            </p:txEl>
                                          </p:spTgt>
                                        </p:tgtEl>
                                        <p:attrNameLst>
                                          <p:attrName>style.visibility</p:attrName>
                                        </p:attrNameLst>
                                      </p:cBhvr>
                                      <p:to>
                                        <p:strVal val="visible"/>
                                      </p:to>
                                    </p:set>
                                    <p:animEffect transition="in" filter="dissolve">
                                      <p:cBhvr>
                                        <p:cTn id="18" dur="500"/>
                                        <p:tgtEl>
                                          <p:spTgt spid="3078">
                                            <p:txEl>
                                              <p:pRg st="1" end="1"/>
                                            </p:txEl>
                                          </p:spTgt>
                                        </p:tgtEl>
                                      </p:cBhvr>
                                    </p:animEffect>
                                  </p:childTnLst>
                                </p:cTn>
                              </p:par>
                            </p:childTnLst>
                          </p:cTn>
                        </p:par>
                        <p:par>
                          <p:cTn id="19" fill="hold">
                            <p:stCondLst>
                              <p:cond delay="2650"/>
                            </p:stCondLst>
                            <p:childTnLst>
                              <p:par>
                                <p:cTn id="20" presetID="31" presetClass="entr" presetSubtype="0" fill="hold" nodeType="afterEffect">
                                  <p:stCondLst>
                                    <p:cond delay="0"/>
                                  </p:stCondLst>
                                  <p:iterate type="lt">
                                    <p:tmPct val="5000"/>
                                  </p:iterate>
                                  <p:childTnLst>
                                    <p:set>
                                      <p:cBhvr>
                                        <p:cTn id="21" dur="1" fill="hold">
                                          <p:stCondLst>
                                            <p:cond delay="0"/>
                                          </p:stCondLst>
                                        </p:cTn>
                                        <p:tgtEl>
                                          <p:spTgt spid="3081"/>
                                        </p:tgtEl>
                                        <p:attrNameLst>
                                          <p:attrName>style.visibility</p:attrName>
                                        </p:attrNameLst>
                                      </p:cBhvr>
                                      <p:to>
                                        <p:strVal val="visible"/>
                                      </p:to>
                                    </p:set>
                                    <p:anim calcmode="lin" valueType="num">
                                      <p:cBhvr>
                                        <p:cTn id="22" dur="1000" fill="hold"/>
                                        <p:tgtEl>
                                          <p:spTgt spid="3081"/>
                                        </p:tgtEl>
                                        <p:attrNameLst>
                                          <p:attrName>ppt_w</p:attrName>
                                        </p:attrNameLst>
                                      </p:cBhvr>
                                      <p:tavLst>
                                        <p:tav tm="0">
                                          <p:val>
                                            <p:fltVal val="0"/>
                                          </p:val>
                                        </p:tav>
                                        <p:tav tm="100000">
                                          <p:val>
                                            <p:strVal val="#ppt_w"/>
                                          </p:val>
                                        </p:tav>
                                      </p:tavLst>
                                    </p:anim>
                                    <p:anim calcmode="lin" valueType="num">
                                      <p:cBhvr>
                                        <p:cTn id="23" dur="1000" fill="hold"/>
                                        <p:tgtEl>
                                          <p:spTgt spid="3081"/>
                                        </p:tgtEl>
                                        <p:attrNameLst>
                                          <p:attrName>ppt_h</p:attrName>
                                        </p:attrNameLst>
                                      </p:cBhvr>
                                      <p:tavLst>
                                        <p:tav tm="0">
                                          <p:val>
                                            <p:fltVal val="0"/>
                                          </p:val>
                                        </p:tav>
                                        <p:tav tm="100000">
                                          <p:val>
                                            <p:strVal val="#ppt_h"/>
                                          </p:val>
                                        </p:tav>
                                      </p:tavLst>
                                    </p:anim>
                                    <p:anim calcmode="lin" valueType="num">
                                      <p:cBhvr>
                                        <p:cTn id="24" dur="1000" fill="hold"/>
                                        <p:tgtEl>
                                          <p:spTgt spid="3081"/>
                                        </p:tgtEl>
                                        <p:attrNameLst>
                                          <p:attrName>style.rotation</p:attrName>
                                        </p:attrNameLst>
                                      </p:cBhvr>
                                      <p:tavLst>
                                        <p:tav tm="0">
                                          <p:val>
                                            <p:fltVal val="90"/>
                                          </p:val>
                                        </p:tav>
                                        <p:tav tm="100000">
                                          <p:val>
                                            <p:fltVal val="0"/>
                                          </p:val>
                                        </p:tav>
                                      </p:tavLst>
                                    </p:anim>
                                    <p:animEffect transition="in" filter="fade">
                                      <p:cBhvr>
                                        <p:cTn id="25" dur="1000"/>
                                        <p:tgtEl>
                                          <p:spTgt spid="3081"/>
                                        </p:tgtEl>
                                      </p:cBhvr>
                                    </p:animEffect>
                                  </p:childTnLst>
                                </p:cTn>
                              </p:par>
                            </p:childTnLst>
                          </p:cTn>
                        </p:par>
                        <p:par>
                          <p:cTn id="26" fill="hold">
                            <p:stCondLst>
                              <p:cond delay="3650"/>
                            </p:stCondLst>
                            <p:childTnLst>
                              <p:par>
                                <p:cTn id="27" presetID="47" presetClass="entr" presetSubtype="0" fill="hold" nodeType="afterEffect">
                                  <p:stCondLst>
                                    <p:cond delay="0"/>
                                  </p:stCondLst>
                                  <p:childTnLst>
                                    <p:set>
                                      <p:cBhvr>
                                        <p:cTn id="28" dur="1" fill="hold">
                                          <p:stCondLst>
                                            <p:cond delay="0"/>
                                          </p:stCondLst>
                                        </p:cTn>
                                        <p:tgtEl>
                                          <p:spTgt spid="3082"/>
                                        </p:tgtEl>
                                        <p:attrNameLst>
                                          <p:attrName>style.visibility</p:attrName>
                                        </p:attrNameLst>
                                      </p:cBhvr>
                                      <p:to>
                                        <p:strVal val="visible"/>
                                      </p:to>
                                    </p:set>
                                    <p:animEffect transition="in" filter="fade">
                                      <p:cBhvr>
                                        <p:cTn id="29" dur="1000"/>
                                        <p:tgtEl>
                                          <p:spTgt spid="3082"/>
                                        </p:tgtEl>
                                      </p:cBhvr>
                                    </p:animEffect>
                                    <p:anim calcmode="lin" valueType="num">
                                      <p:cBhvr>
                                        <p:cTn id="30" dur="1000" fill="hold"/>
                                        <p:tgtEl>
                                          <p:spTgt spid="3082"/>
                                        </p:tgtEl>
                                        <p:attrNameLst>
                                          <p:attrName>ppt_x</p:attrName>
                                        </p:attrNameLst>
                                      </p:cBhvr>
                                      <p:tavLst>
                                        <p:tav tm="0">
                                          <p:val>
                                            <p:strVal val="#ppt_x"/>
                                          </p:val>
                                        </p:tav>
                                        <p:tav tm="100000">
                                          <p:val>
                                            <p:strVal val="#ppt_x"/>
                                          </p:val>
                                        </p:tav>
                                      </p:tavLst>
                                    </p:anim>
                                    <p:anim calcmode="lin" valueType="num">
                                      <p:cBhvr>
                                        <p:cTn id="31" dur="1000" fill="hold"/>
                                        <p:tgtEl>
                                          <p:spTgt spid="30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250825" y="1557338"/>
            <a:ext cx="4608513"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srgbClr val="000000"/>
                </a:solidFill>
              </a:rPr>
              <a:t>       </a:t>
            </a:r>
            <a:r>
              <a:rPr lang="en-US" altLang="zh-CN" sz="2400" b="1">
                <a:solidFill>
                  <a:srgbClr val="000000"/>
                </a:solidFill>
              </a:rPr>
              <a:t>1996</a:t>
            </a:r>
            <a:r>
              <a:rPr lang="zh-CN" altLang="en-US" sz="2400" b="1">
                <a:solidFill>
                  <a:srgbClr val="000000"/>
                </a:solidFill>
              </a:rPr>
              <a:t>年的统计资料显示，全世界每天平均有</a:t>
            </a:r>
            <a:r>
              <a:rPr lang="en-US" altLang="zh-CN" sz="2400" b="1">
                <a:solidFill>
                  <a:srgbClr val="FF0000"/>
                </a:solidFill>
              </a:rPr>
              <a:t>8000</a:t>
            </a:r>
            <a:r>
              <a:rPr lang="zh-CN" altLang="en-US" sz="2400" b="1">
                <a:solidFill>
                  <a:srgbClr val="FF0000"/>
                </a:solidFill>
              </a:rPr>
              <a:t>人</a:t>
            </a:r>
            <a:r>
              <a:rPr lang="zh-CN" altLang="en-US" sz="2400" b="1">
                <a:solidFill>
                  <a:srgbClr val="000000"/>
                </a:solidFill>
              </a:rPr>
              <a:t>死于与吸烟有关的疾病</a:t>
            </a:r>
            <a:r>
              <a:rPr lang="en-US" altLang="zh-CN" sz="2400" b="1">
                <a:solidFill>
                  <a:srgbClr val="000000"/>
                </a:solidFill>
              </a:rPr>
              <a:t>.</a:t>
            </a:r>
            <a:r>
              <a:rPr lang="zh-CN" altLang="en-US" sz="2400" b="1">
                <a:solidFill>
                  <a:srgbClr val="000000"/>
                </a:solidFill>
              </a:rPr>
              <a:t>我国吸烟者约</a:t>
            </a:r>
            <a:r>
              <a:rPr lang="en-US" altLang="zh-CN" sz="2400" b="1">
                <a:solidFill>
                  <a:srgbClr val="FF0000"/>
                </a:solidFill>
              </a:rPr>
              <a:t>3</a:t>
            </a:r>
            <a:r>
              <a:rPr lang="zh-CN" altLang="en-US" sz="2400" b="1">
                <a:solidFill>
                  <a:srgbClr val="FF0000"/>
                </a:solidFill>
              </a:rPr>
              <a:t>亿人</a:t>
            </a:r>
            <a:r>
              <a:rPr lang="en-US" altLang="zh-CN" sz="2400" b="1">
                <a:solidFill>
                  <a:srgbClr val="000000"/>
                </a:solidFill>
              </a:rPr>
              <a:t>,</a:t>
            </a:r>
            <a:r>
              <a:rPr lang="zh-CN" altLang="en-US" sz="2400" b="1">
                <a:solidFill>
                  <a:srgbClr val="000000"/>
                </a:solidFill>
              </a:rPr>
              <a:t>占世界吸烟人数的</a:t>
            </a:r>
            <a:r>
              <a:rPr lang="zh-CN" altLang="en-US" sz="2400" b="1">
                <a:solidFill>
                  <a:srgbClr val="FF0000"/>
                </a:solidFill>
              </a:rPr>
              <a:t>四分之一</a:t>
            </a:r>
            <a:r>
              <a:rPr lang="en-US" altLang="zh-CN" sz="2400" b="1">
                <a:solidFill>
                  <a:srgbClr val="000000"/>
                </a:solidFill>
              </a:rPr>
              <a:t>.</a:t>
            </a:r>
            <a:r>
              <a:rPr lang="zh-CN" altLang="en-US" sz="2400" b="1">
                <a:solidFill>
                  <a:srgbClr val="000000"/>
                </a:solidFill>
              </a:rPr>
              <a:t>比较一年中死于与吸烟有关的疾病的人数占吸烟者总数的百分比</a:t>
            </a:r>
            <a:r>
              <a:rPr lang="en-US" altLang="zh-CN" sz="2400" b="1">
                <a:solidFill>
                  <a:srgbClr val="000000"/>
                </a:solidFill>
              </a:rPr>
              <a:t>,</a:t>
            </a:r>
            <a:r>
              <a:rPr lang="zh-CN" altLang="en-US" sz="2400" b="1">
                <a:solidFill>
                  <a:srgbClr val="000000"/>
                </a:solidFill>
              </a:rPr>
              <a:t>我国比世界其他国家约高</a:t>
            </a:r>
            <a:r>
              <a:rPr lang="en-US" altLang="zh-CN" sz="2400" b="1">
                <a:solidFill>
                  <a:srgbClr val="FF0000"/>
                </a:solidFill>
              </a:rPr>
              <a:t>0.1%.   </a:t>
            </a:r>
          </a:p>
          <a:p>
            <a:pPr>
              <a:spcBef>
                <a:spcPct val="50000"/>
              </a:spcBef>
            </a:pPr>
            <a:r>
              <a:rPr lang="en-US" altLang="zh-CN" sz="2400" b="1">
                <a:solidFill>
                  <a:srgbClr val="FF0000"/>
                </a:solidFill>
              </a:rPr>
              <a:t>       </a:t>
            </a:r>
            <a:r>
              <a:rPr lang="zh-CN" altLang="en-US" sz="2400" b="1">
                <a:solidFill>
                  <a:srgbClr val="000000"/>
                </a:solidFill>
              </a:rPr>
              <a:t>根据上述资料</a:t>
            </a:r>
            <a:r>
              <a:rPr lang="en-US" altLang="zh-CN" sz="2400" b="1">
                <a:solidFill>
                  <a:srgbClr val="000000"/>
                </a:solidFill>
              </a:rPr>
              <a:t>,</a:t>
            </a:r>
            <a:r>
              <a:rPr lang="zh-CN" altLang="en-US" sz="2400" b="1">
                <a:solidFill>
                  <a:srgbClr val="000000"/>
                </a:solidFill>
              </a:rPr>
              <a:t>试用所学的知识求出</a:t>
            </a:r>
            <a:r>
              <a:rPr lang="en-US" altLang="zh-CN" sz="2400" b="1">
                <a:solidFill>
                  <a:srgbClr val="000000"/>
                </a:solidFill>
              </a:rPr>
              <a:t>:</a:t>
            </a:r>
            <a:r>
              <a:rPr lang="zh-CN" altLang="en-US" sz="2400" b="1">
                <a:solidFill>
                  <a:srgbClr val="000000"/>
                </a:solidFill>
              </a:rPr>
              <a:t>我国及世界其他国家一年中死于与吸烟有关的疾病的人数分别是多少</a:t>
            </a:r>
            <a:r>
              <a:rPr lang="en-US" altLang="zh-CN" sz="2400" b="1">
                <a:solidFill>
                  <a:srgbClr val="000000"/>
                </a:solidFill>
              </a:rPr>
              <a:t>?</a:t>
            </a:r>
          </a:p>
        </p:txBody>
      </p:sp>
      <p:pic>
        <p:nvPicPr>
          <p:cNvPr id="9219" name="Picture 6" descr="{0E9E61A8-3666-4BA4-9AA7-7BC58D93502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549275"/>
            <a:ext cx="838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8" descr="j01580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808163" y="3268662"/>
            <a:ext cx="6858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5" name="Text Box 21"/>
          <p:cNvSpPr txBox="1">
            <a:spLocks noChangeArrowheads="1"/>
          </p:cNvSpPr>
          <p:nvPr/>
        </p:nvSpPr>
        <p:spPr bwMode="auto">
          <a:xfrm>
            <a:off x="5580063" y="549275"/>
            <a:ext cx="32400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003300"/>
                </a:solidFill>
                <a:latin typeface="华文行楷" pitchFamily="2" charset="-122"/>
                <a:ea typeface="华文行楷" pitchFamily="2" charset="-122"/>
              </a:rPr>
              <a:t>1</a:t>
            </a:r>
            <a:r>
              <a:rPr lang="zh-CN" altLang="en-US" sz="2800">
                <a:solidFill>
                  <a:srgbClr val="003300"/>
                </a:solidFill>
                <a:latin typeface="华文行楷" pitchFamily="2" charset="-122"/>
                <a:ea typeface="华文行楷" pitchFamily="2" charset="-122"/>
              </a:rPr>
              <a:t>、从上述资料你知道了哪些信息？</a:t>
            </a:r>
          </a:p>
        </p:txBody>
      </p:sp>
      <p:pic>
        <p:nvPicPr>
          <p:cNvPr id="6167" name="Picture 23" descr="07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3141663"/>
            <a:ext cx="2728913"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8" name="WordArt 24"/>
          <p:cNvSpPr>
            <a:spLocks noChangeArrowheads="1" noChangeShapeType="1" noTextEdit="1"/>
          </p:cNvSpPr>
          <p:nvPr/>
        </p:nvSpPr>
        <p:spPr bwMode="auto">
          <a:xfrm>
            <a:off x="1403350" y="692150"/>
            <a:ext cx="1439863" cy="647700"/>
          </a:xfrm>
          <a:prstGeom prst="rect">
            <a:avLst/>
          </a:prstGeom>
        </p:spPr>
        <p:txBody>
          <a:bodyPr wrap="none" fromWordArt="1">
            <a:prstTxWarp prst="textPlain">
              <a:avLst>
                <a:gd name="adj" fmla="val 50000"/>
              </a:avLst>
            </a:prstTxWarp>
          </a:bodyPr>
          <a:lstStyle/>
          <a:p>
            <a:pPr algn="ctr">
              <a:defRPr/>
            </a:pPr>
            <a:r>
              <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问题</a:t>
            </a:r>
            <a:r>
              <a:rPr lang="en-US" altLang="zh-CN"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a:t>
            </a:r>
            <a:endPar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endParaRPr>
          </a:p>
        </p:txBody>
      </p:sp>
      <p:sp>
        <p:nvSpPr>
          <p:cNvPr id="6169" name="Text Box 25"/>
          <p:cNvSpPr txBox="1">
            <a:spLocks noChangeArrowheads="1"/>
          </p:cNvSpPr>
          <p:nvPr/>
        </p:nvSpPr>
        <p:spPr bwMode="auto">
          <a:xfrm>
            <a:off x="5651500" y="1628775"/>
            <a:ext cx="309721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srgbClr val="FF66FF"/>
                </a:solidFill>
                <a:latin typeface="华文行楷" pitchFamily="2" charset="-122"/>
                <a:ea typeface="华文行楷" pitchFamily="2" charset="-122"/>
              </a:rPr>
              <a:t>2</a:t>
            </a:r>
            <a:r>
              <a:rPr lang="zh-CN" altLang="en-US" sz="2800">
                <a:solidFill>
                  <a:srgbClr val="FF66FF"/>
                </a:solidFill>
                <a:latin typeface="华文行楷" pitchFamily="2" charset="-122"/>
                <a:ea typeface="华文行楷" pitchFamily="2" charset="-122"/>
              </a:rPr>
              <a:t>、</a:t>
            </a:r>
            <a:r>
              <a:rPr lang="zh-CN" altLang="en-US" sz="2800">
                <a:solidFill>
                  <a:srgbClr val="FF66FF"/>
                </a:solidFill>
                <a:ea typeface="华文行楷" pitchFamily="2" charset="-122"/>
              </a:rPr>
              <a:t>你认为要解决问题需要知道些什么</a:t>
            </a:r>
            <a:r>
              <a:rPr lang="zh-CN" altLang="en-US" sz="2800">
                <a:solidFill>
                  <a:srgbClr val="FF66FF"/>
                </a:solidFill>
              </a:rPr>
              <a:t> </a:t>
            </a:r>
            <a:r>
              <a:rPr lang="zh-CN" altLang="en-US" sz="2800">
                <a:solidFill>
                  <a:srgbClr val="FF66FF"/>
                </a:solidFill>
                <a:latin typeface="华文行楷" pitchFamily="2" charset="-122"/>
                <a:ea typeface="华文行楷" pitchFamily="2" charset="-122"/>
              </a:rPr>
              <a:t>？</a:t>
            </a:r>
          </a:p>
        </p:txBody>
      </p:sp>
    </p:spTree>
    <p:extLst>
      <p:ext uri="{BB962C8B-B14F-4D97-AF65-F5344CB8AC3E}">
        <p14:creationId xmlns:p14="http://schemas.microsoft.com/office/powerpoint/2010/main" val="4220741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6167"/>
                                        </p:tgtEl>
                                        <p:attrNameLst>
                                          <p:attrName>style.visibility</p:attrName>
                                        </p:attrNameLst>
                                      </p:cBhvr>
                                      <p:to>
                                        <p:strVal val="visible"/>
                                      </p:to>
                                    </p:set>
                                    <p:anim calcmode="lin" valueType="num">
                                      <p:cBhvr>
                                        <p:cTn id="7" dur="1000" fill="hold"/>
                                        <p:tgtEl>
                                          <p:spTgt spid="6167"/>
                                        </p:tgtEl>
                                        <p:attrNameLst>
                                          <p:attrName>ppt_x</p:attrName>
                                        </p:attrNameLst>
                                      </p:cBhvr>
                                      <p:tavLst>
                                        <p:tav tm="0">
                                          <p:val>
                                            <p:strVal val="#ppt_x-.2"/>
                                          </p:val>
                                        </p:tav>
                                        <p:tav tm="100000">
                                          <p:val>
                                            <p:strVal val="#ppt_x"/>
                                          </p:val>
                                        </p:tav>
                                      </p:tavLst>
                                    </p:anim>
                                    <p:anim calcmode="lin" valueType="num">
                                      <p:cBhvr>
                                        <p:cTn id="8" dur="1000" fill="hold"/>
                                        <p:tgtEl>
                                          <p:spTgt spid="6167"/>
                                        </p:tgtEl>
                                        <p:attrNameLst>
                                          <p:attrName>ppt_y</p:attrName>
                                        </p:attrNameLst>
                                      </p:cBhvr>
                                      <p:tavLst>
                                        <p:tav tm="0">
                                          <p:val>
                                            <p:strVal val="#ppt_y"/>
                                          </p:val>
                                        </p:tav>
                                        <p:tav tm="100000">
                                          <p:val>
                                            <p:strVal val="#ppt_y"/>
                                          </p:val>
                                        </p:tav>
                                      </p:tavLst>
                                    </p:anim>
                                    <p:animEffect transition="in" filter="wipe(right)" prLst="gradientSize: 0.1">
                                      <p:cBhvr>
                                        <p:cTn id="9" dur="1000"/>
                                        <p:tgtEl>
                                          <p:spTgt spid="6167"/>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6165">
                                            <p:txEl>
                                              <p:pRg st="0" end="0"/>
                                            </p:txEl>
                                          </p:spTgt>
                                        </p:tgtEl>
                                        <p:attrNameLst>
                                          <p:attrName>style.visibility</p:attrName>
                                        </p:attrNameLst>
                                      </p:cBhvr>
                                      <p:to>
                                        <p:strVal val="visible"/>
                                      </p:to>
                                    </p:set>
                                    <p:animEffect transition="in" filter="checkerboard(across)">
                                      <p:cBhvr>
                                        <p:cTn id="14" dur="500"/>
                                        <p:tgtEl>
                                          <p:spTgt spid="616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169">
                                            <p:txEl>
                                              <p:pRg st="0" end="0"/>
                                            </p:txEl>
                                          </p:spTgt>
                                        </p:tgtEl>
                                        <p:attrNameLst>
                                          <p:attrName>style.visibility</p:attrName>
                                        </p:attrNameLst>
                                      </p:cBhvr>
                                      <p:to>
                                        <p:strVal val="visible"/>
                                      </p:to>
                                    </p:set>
                                    <p:animEffect transition="in" filter="slide(fromBottom)">
                                      <p:cBhvr>
                                        <p:cTn id="19" dur="1000"/>
                                        <p:tgtEl>
                                          <p:spTgt spid="61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539750" y="1341438"/>
            <a:ext cx="8208963"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srgbClr val="000000"/>
                </a:solidFill>
              </a:rPr>
              <a:t>       </a:t>
            </a:r>
            <a:r>
              <a:rPr lang="en-US" altLang="zh-CN" sz="2400" b="1">
                <a:solidFill>
                  <a:srgbClr val="000000"/>
                </a:solidFill>
              </a:rPr>
              <a:t>1996</a:t>
            </a:r>
            <a:r>
              <a:rPr lang="zh-CN" altLang="en-US" sz="2400" b="1">
                <a:solidFill>
                  <a:srgbClr val="000000"/>
                </a:solidFill>
              </a:rPr>
              <a:t>年的统计资料显示，全世界每天平均有</a:t>
            </a:r>
            <a:r>
              <a:rPr lang="en-US" altLang="zh-CN" sz="2400" b="1">
                <a:solidFill>
                  <a:srgbClr val="FF0000"/>
                </a:solidFill>
              </a:rPr>
              <a:t>8000</a:t>
            </a:r>
            <a:r>
              <a:rPr lang="zh-CN" altLang="en-US" sz="2400" b="1">
                <a:solidFill>
                  <a:srgbClr val="FF0000"/>
                </a:solidFill>
              </a:rPr>
              <a:t>人</a:t>
            </a:r>
            <a:r>
              <a:rPr lang="zh-CN" altLang="en-US" sz="2400" b="1">
                <a:solidFill>
                  <a:srgbClr val="000000"/>
                </a:solidFill>
              </a:rPr>
              <a:t>死于与吸烟有关的疾病</a:t>
            </a:r>
            <a:r>
              <a:rPr lang="en-US" altLang="zh-CN" sz="2400" b="1">
                <a:solidFill>
                  <a:srgbClr val="000000"/>
                </a:solidFill>
              </a:rPr>
              <a:t>.</a:t>
            </a:r>
            <a:r>
              <a:rPr lang="zh-CN" altLang="en-US" sz="2400" b="1">
                <a:solidFill>
                  <a:srgbClr val="000000"/>
                </a:solidFill>
              </a:rPr>
              <a:t>我国吸烟者约</a:t>
            </a:r>
            <a:r>
              <a:rPr lang="en-US" altLang="zh-CN" sz="2400" b="1">
                <a:solidFill>
                  <a:srgbClr val="FF0000"/>
                </a:solidFill>
              </a:rPr>
              <a:t>3</a:t>
            </a:r>
            <a:r>
              <a:rPr lang="zh-CN" altLang="en-US" sz="2400" b="1">
                <a:solidFill>
                  <a:srgbClr val="FF0000"/>
                </a:solidFill>
              </a:rPr>
              <a:t>亿人</a:t>
            </a:r>
            <a:r>
              <a:rPr lang="en-US" altLang="zh-CN" sz="2400" b="1">
                <a:solidFill>
                  <a:srgbClr val="000000"/>
                </a:solidFill>
              </a:rPr>
              <a:t>,</a:t>
            </a:r>
            <a:r>
              <a:rPr lang="zh-CN" altLang="en-US" sz="2400" b="1">
                <a:solidFill>
                  <a:srgbClr val="000000"/>
                </a:solidFill>
              </a:rPr>
              <a:t>占世界吸烟人数的</a:t>
            </a:r>
            <a:r>
              <a:rPr lang="zh-CN" altLang="en-US" sz="2400" b="1">
                <a:solidFill>
                  <a:srgbClr val="FF0000"/>
                </a:solidFill>
              </a:rPr>
              <a:t>四分之一</a:t>
            </a:r>
            <a:r>
              <a:rPr lang="en-US" altLang="zh-CN" sz="2400" b="1">
                <a:solidFill>
                  <a:srgbClr val="000000"/>
                </a:solidFill>
              </a:rPr>
              <a:t>.</a:t>
            </a:r>
            <a:r>
              <a:rPr lang="zh-CN" altLang="en-US" sz="2400" b="1">
                <a:solidFill>
                  <a:srgbClr val="000000"/>
                </a:solidFill>
              </a:rPr>
              <a:t>比较一年中死于与吸烟有关的疾病的人数占吸烟者总数的百分比</a:t>
            </a:r>
            <a:r>
              <a:rPr lang="en-US" altLang="zh-CN" sz="2400" b="1">
                <a:solidFill>
                  <a:srgbClr val="000000"/>
                </a:solidFill>
              </a:rPr>
              <a:t>,</a:t>
            </a:r>
            <a:r>
              <a:rPr lang="zh-CN" altLang="en-US" sz="2400" b="1">
                <a:solidFill>
                  <a:srgbClr val="000000"/>
                </a:solidFill>
              </a:rPr>
              <a:t>我国比世界其他国家约高</a:t>
            </a:r>
            <a:r>
              <a:rPr lang="en-US" altLang="zh-CN" sz="2400" b="1">
                <a:solidFill>
                  <a:srgbClr val="FF0000"/>
                </a:solidFill>
              </a:rPr>
              <a:t>0.1%.   </a:t>
            </a:r>
          </a:p>
          <a:p>
            <a:pPr>
              <a:spcBef>
                <a:spcPct val="50000"/>
              </a:spcBef>
            </a:pPr>
            <a:r>
              <a:rPr lang="en-US" altLang="zh-CN" sz="2400" b="1">
                <a:solidFill>
                  <a:srgbClr val="FF0000"/>
                </a:solidFill>
              </a:rPr>
              <a:t>       </a:t>
            </a:r>
            <a:r>
              <a:rPr lang="zh-CN" altLang="en-US" sz="2400" b="1">
                <a:solidFill>
                  <a:srgbClr val="000000"/>
                </a:solidFill>
              </a:rPr>
              <a:t>根据上述资料</a:t>
            </a:r>
            <a:r>
              <a:rPr lang="en-US" altLang="zh-CN" sz="2400" b="1">
                <a:solidFill>
                  <a:srgbClr val="000000"/>
                </a:solidFill>
              </a:rPr>
              <a:t>,</a:t>
            </a:r>
            <a:r>
              <a:rPr lang="zh-CN" altLang="en-US" sz="2400" b="1">
                <a:solidFill>
                  <a:srgbClr val="000000"/>
                </a:solidFill>
              </a:rPr>
              <a:t>试用所学的知识求出</a:t>
            </a:r>
            <a:r>
              <a:rPr lang="en-US" altLang="zh-CN" sz="2400" b="1">
                <a:solidFill>
                  <a:srgbClr val="000000"/>
                </a:solidFill>
              </a:rPr>
              <a:t>:</a:t>
            </a:r>
            <a:r>
              <a:rPr lang="zh-CN" altLang="en-US" sz="2400" b="1">
                <a:solidFill>
                  <a:srgbClr val="000000"/>
                </a:solidFill>
              </a:rPr>
              <a:t>我国及世界其他国家一年中死于与吸烟有关的疾病的人数分别是多少</a:t>
            </a:r>
            <a:r>
              <a:rPr lang="en-US" altLang="zh-CN" sz="2400" b="1">
                <a:solidFill>
                  <a:srgbClr val="000000"/>
                </a:solidFill>
              </a:rPr>
              <a:t>?</a:t>
            </a:r>
          </a:p>
        </p:txBody>
      </p:sp>
      <p:pic>
        <p:nvPicPr>
          <p:cNvPr id="10243" name="Picture 3" descr="{0E9E61A8-3666-4BA4-9AA7-7BC58D93502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549275"/>
            <a:ext cx="838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WordArt 7"/>
          <p:cNvSpPr>
            <a:spLocks noChangeArrowheads="1" noChangeShapeType="1" noTextEdit="1"/>
          </p:cNvSpPr>
          <p:nvPr/>
        </p:nvSpPr>
        <p:spPr bwMode="auto">
          <a:xfrm>
            <a:off x="1403350" y="692150"/>
            <a:ext cx="1439863" cy="647700"/>
          </a:xfrm>
          <a:prstGeom prst="rect">
            <a:avLst/>
          </a:prstGeom>
        </p:spPr>
        <p:txBody>
          <a:bodyPr wrap="none" fromWordArt="1">
            <a:prstTxWarp prst="textPlain">
              <a:avLst>
                <a:gd name="adj" fmla="val 50000"/>
              </a:avLst>
            </a:prstTxWarp>
          </a:bodyPr>
          <a:lstStyle/>
          <a:p>
            <a:pPr algn="ctr">
              <a:defRPr/>
            </a:pPr>
            <a:r>
              <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问题</a:t>
            </a:r>
            <a:r>
              <a:rPr lang="en-US" altLang="zh-CN"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a:t>
            </a:r>
            <a:endPar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endParaRPr>
          </a:p>
        </p:txBody>
      </p:sp>
      <p:sp>
        <p:nvSpPr>
          <p:cNvPr id="37897" name="Text Box 9"/>
          <p:cNvSpPr txBox="1">
            <a:spLocks noChangeArrowheads="1"/>
          </p:cNvSpPr>
          <p:nvPr/>
        </p:nvSpPr>
        <p:spPr bwMode="auto">
          <a:xfrm>
            <a:off x="2411413" y="3860800"/>
            <a:ext cx="6337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0000FF"/>
                </a:solidFill>
                <a:latin typeface="楷体_GB2312" panose="02010609030101010101" pitchFamily="49" charset="-122"/>
                <a:ea typeface="楷体_GB2312" panose="02010609030101010101" pitchFamily="49" charset="-122"/>
              </a:rPr>
              <a:t>探究</a:t>
            </a:r>
            <a:r>
              <a:rPr lang="en-US" altLang="zh-CN" sz="2400" b="1">
                <a:solidFill>
                  <a:srgbClr val="0000FF"/>
                </a:solidFill>
                <a:latin typeface="楷体_GB2312" panose="02010609030101010101" pitchFamily="49" charset="-122"/>
                <a:ea typeface="楷体_GB2312" panose="02010609030101010101" pitchFamily="49" charset="-122"/>
              </a:rPr>
              <a:t>1</a:t>
            </a:r>
            <a:r>
              <a:rPr lang="zh-CN" altLang="en-US" sz="2400" b="1">
                <a:solidFill>
                  <a:srgbClr val="0000FF"/>
                </a:solidFill>
                <a:latin typeface="楷体_GB2312" panose="02010609030101010101" pitchFamily="49" charset="-122"/>
                <a:ea typeface="楷体_GB2312" panose="02010609030101010101" pitchFamily="49" charset="-122"/>
              </a:rPr>
              <a:t>：我国吸烟人数是多少？全世界吸烟人数呢？世界其他国家呢？</a:t>
            </a:r>
          </a:p>
        </p:txBody>
      </p:sp>
      <p:pic>
        <p:nvPicPr>
          <p:cNvPr id="37899" name="Picture 11" descr="1_2-1-13_200201251433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860800"/>
            <a:ext cx="2484438"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2" descr="101139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5" y="0"/>
            <a:ext cx="21240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Rectangle 14"/>
          <p:cNvSpPr>
            <a:spLocks noChangeArrowheads="1"/>
          </p:cNvSpPr>
          <p:nvPr/>
        </p:nvSpPr>
        <p:spPr bwMode="auto">
          <a:xfrm>
            <a:off x="7337425" y="5822950"/>
            <a:ext cx="18065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9×10</a:t>
            </a:r>
            <a:r>
              <a:rPr lang="en-US" altLang="zh-CN" sz="2000" baseline="30000">
                <a:solidFill>
                  <a:prstClr val="black"/>
                </a:solidFill>
              </a:rPr>
              <a:t>8</a:t>
            </a:r>
          </a:p>
        </p:txBody>
      </p:sp>
      <p:sp>
        <p:nvSpPr>
          <p:cNvPr id="37903" name="Rectangle 15"/>
          <p:cNvSpPr>
            <a:spLocks noChangeArrowheads="1"/>
          </p:cNvSpPr>
          <p:nvPr/>
        </p:nvSpPr>
        <p:spPr bwMode="auto">
          <a:xfrm>
            <a:off x="5532438" y="5822950"/>
            <a:ext cx="180498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1.2×10</a:t>
            </a:r>
            <a:r>
              <a:rPr lang="en-US" altLang="zh-CN" sz="2000" baseline="30000">
                <a:solidFill>
                  <a:prstClr val="black"/>
                </a:solidFill>
              </a:rPr>
              <a:t>9</a:t>
            </a:r>
            <a:endParaRPr lang="en-US" altLang="zh-CN" sz="2000">
              <a:solidFill>
                <a:prstClr val="black"/>
              </a:solidFill>
            </a:endParaRPr>
          </a:p>
        </p:txBody>
      </p:sp>
      <p:sp>
        <p:nvSpPr>
          <p:cNvPr id="37904" name="Rectangle 16"/>
          <p:cNvSpPr>
            <a:spLocks noChangeArrowheads="1"/>
          </p:cNvSpPr>
          <p:nvPr/>
        </p:nvSpPr>
        <p:spPr bwMode="auto">
          <a:xfrm>
            <a:off x="3725863" y="5822950"/>
            <a:ext cx="18065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3×10</a:t>
            </a:r>
            <a:r>
              <a:rPr lang="en-US" altLang="zh-CN" sz="2000" baseline="30000">
                <a:solidFill>
                  <a:prstClr val="black"/>
                </a:solidFill>
              </a:rPr>
              <a:t>8</a:t>
            </a:r>
          </a:p>
        </p:txBody>
      </p:sp>
      <p:sp>
        <p:nvSpPr>
          <p:cNvPr id="10251" name="Rectangle 17"/>
          <p:cNvSpPr>
            <a:spLocks noChangeArrowheads="1"/>
          </p:cNvSpPr>
          <p:nvPr/>
        </p:nvSpPr>
        <p:spPr bwMode="auto">
          <a:xfrm>
            <a:off x="1919288" y="5822950"/>
            <a:ext cx="18065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sz="2000">
                <a:solidFill>
                  <a:prstClr val="black"/>
                </a:solidFill>
              </a:rPr>
              <a:t>吸烟人数</a:t>
            </a:r>
          </a:p>
        </p:txBody>
      </p:sp>
      <p:sp>
        <p:nvSpPr>
          <p:cNvPr id="37906" name="Rectangle 18"/>
          <p:cNvSpPr>
            <a:spLocks noChangeArrowheads="1"/>
          </p:cNvSpPr>
          <p:nvPr/>
        </p:nvSpPr>
        <p:spPr bwMode="auto">
          <a:xfrm>
            <a:off x="7337425" y="5121275"/>
            <a:ext cx="1806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y</a:t>
            </a:r>
          </a:p>
        </p:txBody>
      </p:sp>
      <p:sp>
        <p:nvSpPr>
          <p:cNvPr id="37907" name="Rectangle 19"/>
          <p:cNvSpPr>
            <a:spLocks noChangeArrowheads="1"/>
          </p:cNvSpPr>
          <p:nvPr/>
        </p:nvSpPr>
        <p:spPr bwMode="auto">
          <a:xfrm>
            <a:off x="5532438" y="5121275"/>
            <a:ext cx="1804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8000×365</a:t>
            </a:r>
          </a:p>
        </p:txBody>
      </p:sp>
      <p:sp>
        <p:nvSpPr>
          <p:cNvPr id="37908" name="Rectangle 20"/>
          <p:cNvSpPr>
            <a:spLocks noChangeArrowheads="1"/>
          </p:cNvSpPr>
          <p:nvPr/>
        </p:nvSpPr>
        <p:spPr bwMode="auto">
          <a:xfrm>
            <a:off x="3725863" y="5121275"/>
            <a:ext cx="1806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en-US" altLang="zh-CN" sz="2000">
                <a:solidFill>
                  <a:prstClr val="black"/>
                </a:solidFill>
              </a:rPr>
              <a:t>x</a:t>
            </a:r>
          </a:p>
        </p:txBody>
      </p:sp>
      <p:sp>
        <p:nvSpPr>
          <p:cNvPr id="10255" name="Rectangle 21"/>
          <p:cNvSpPr>
            <a:spLocks noChangeArrowheads="1"/>
          </p:cNvSpPr>
          <p:nvPr/>
        </p:nvSpPr>
        <p:spPr bwMode="auto">
          <a:xfrm>
            <a:off x="1919288" y="5121275"/>
            <a:ext cx="1806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sz="2000">
                <a:solidFill>
                  <a:prstClr val="black"/>
                </a:solidFill>
              </a:rPr>
              <a:t>死于与吸烟有关疾病的人数</a:t>
            </a:r>
          </a:p>
        </p:txBody>
      </p:sp>
      <p:sp>
        <p:nvSpPr>
          <p:cNvPr id="10256" name="Rectangle 22"/>
          <p:cNvSpPr>
            <a:spLocks noChangeArrowheads="1"/>
          </p:cNvSpPr>
          <p:nvPr/>
        </p:nvSpPr>
        <p:spPr bwMode="auto">
          <a:xfrm>
            <a:off x="7337425" y="4724400"/>
            <a:ext cx="180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sz="2000">
                <a:solidFill>
                  <a:prstClr val="black"/>
                </a:solidFill>
              </a:rPr>
              <a:t>世界其他国家</a:t>
            </a:r>
          </a:p>
        </p:txBody>
      </p:sp>
      <p:sp>
        <p:nvSpPr>
          <p:cNvPr id="10257" name="Rectangle 23"/>
          <p:cNvSpPr>
            <a:spLocks noChangeArrowheads="1"/>
          </p:cNvSpPr>
          <p:nvPr/>
        </p:nvSpPr>
        <p:spPr bwMode="auto">
          <a:xfrm>
            <a:off x="5532438" y="4724400"/>
            <a:ext cx="1804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sz="2000">
                <a:solidFill>
                  <a:prstClr val="black"/>
                </a:solidFill>
              </a:rPr>
              <a:t>全世界</a:t>
            </a:r>
          </a:p>
        </p:txBody>
      </p:sp>
      <p:sp>
        <p:nvSpPr>
          <p:cNvPr id="10258" name="Rectangle 24"/>
          <p:cNvSpPr>
            <a:spLocks noChangeArrowheads="1"/>
          </p:cNvSpPr>
          <p:nvPr/>
        </p:nvSpPr>
        <p:spPr bwMode="auto">
          <a:xfrm>
            <a:off x="3725863" y="4724400"/>
            <a:ext cx="180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sz="2000">
                <a:solidFill>
                  <a:prstClr val="black"/>
                </a:solidFill>
              </a:rPr>
              <a:t>我国</a:t>
            </a:r>
          </a:p>
        </p:txBody>
      </p:sp>
      <p:sp>
        <p:nvSpPr>
          <p:cNvPr id="10259" name="Rectangle 25"/>
          <p:cNvSpPr>
            <a:spLocks noChangeArrowheads="1"/>
          </p:cNvSpPr>
          <p:nvPr/>
        </p:nvSpPr>
        <p:spPr bwMode="auto">
          <a:xfrm>
            <a:off x="1919288" y="4724400"/>
            <a:ext cx="180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rgbClr val="0000FF"/>
              </a:buClr>
              <a:buSzPct val="70000"/>
              <a:buFont typeface="Wingdings" panose="05000000000000000000" pitchFamily="2" charset="2"/>
              <a:buNone/>
            </a:pPr>
            <a:r>
              <a:rPr lang="zh-CN" altLang="en-US">
                <a:solidFill>
                  <a:prstClr val="black"/>
                </a:solidFill>
              </a:rPr>
              <a:t>（一年中）</a:t>
            </a:r>
          </a:p>
        </p:txBody>
      </p:sp>
      <p:sp>
        <p:nvSpPr>
          <p:cNvPr id="10260" name="Line 26"/>
          <p:cNvSpPr>
            <a:spLocks noChangeShapeType="1"/>
          </p:cNvSpPr>
          <p:nvPr/>
        </p:nvSpPr>
        <p:spPr bwMode="auto">
          <a:xfrm>
            <a:off x="1919288" y="4724400"/>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1" name="Line 27"/>
          <p:cNvSpPr>
            <a:spLocks noChangeShapeType="1"/>
          </p:cNvSpPr>
          <p:nvPr/>
        </p:nvSpPr>
        <p:spPr bwMode="auto">
          <a:xfrm>
            <a:off x="1919288" y="6429375"/>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2" name="Line 28"/>
          <p:cNvSpPr>
            <a:spLocks noChangeShapeType="1"/>
          </p:cNvSpPr>
          <p:nvPr/>
        </p:nvSpPr>
        <p:spPr bwMode="auto">
          <a:xfrm>
            <a:off x="1919288" y="4724400"/>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3" name="Line 29"/>
          <p:cNvSpPr>
            <a:spLocks noChangeShapeType="1"/>
          </p:cNvSpPr>
          <p:nvPr/>
        </p:nvSpPr>
        <p:spPr bwMode="auto">
          <a:xfrm>
            <a:off x="9144000" y="4724400"/>
            <a:ext cx="0" cy="3968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4" name="Line 30"/>
          <p:cNvSpPr>
            <a:spLocks noChangeShapeType="1"/>
          </p:cNvSpPr>
          <p:nvPr/>
        </p:nvSpPr>
        <p:spPr bwMode="auto">
          <a:xfrm>
            <a:off x="3725863" y="4724400"/>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5" name="Line 31"/>
          <p:cNvSpPr>
            <a:spLocks noChangeShapeType="1"/>
          </p:cNvSpPr>
          <p:nvPr/>
        </p:nvSpPr>
        <p:spPr bwMode="auto">
          <a:xfrm>
            <a:off x="1919288" y="5121275"/>
            <a:ext cx="0" cy="7016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6" name="Line 32"/>
          <p:cNvSpPr>
            <a:spLocks noChangeShapeType="1"/>
          </p:cNvSpPr>
          <p:nvPr/>
        </p:nvSpPr>
        <p:spPr bwMode="auto">
          <a:xfrm>
            <a:off x="5532438" y="4724400"/>
            <a:ext cx="180498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7" name="Line 33"/>
          <p:cNvSpPr>
            <a:spLocks noChangeShapeType="1"/>
          </p:cNvSpPr>
          <p:nvPr/>
        </p:nvSpPr>
        <p:spPr bwMode="auto">
          <a:xfrm>
            <a:off x="7337425" y="4724400"/>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8" name="Line 34"/>
          <p:cNvSpPr>
            <a:spLocks noChangeShapeType="1"/>
          </p:cNvSpPr>
          <p:nvPr/>
        </p:nvSpPr>
        <p:spPr bwMode="auto">
          <a:xfrm>
            <a:off x="9144000" y="5121275"/>
            <a:ext cx="0" cy="7016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69" name="Line 35"/>
          <p:cNvSpPr>
            <a:spLocks noChangeShapeType="1"/>
          </p:cNvSpPr>
          <p:nvPr/>
        </p:nvSpPr>
        <p:spPr bwMode="auto">
          <a:xfrm>
            <a:off x="1919288" y="5822950"/>
            <a:ext cx="0" cy="6064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70" name="Line 36"/>
          <p:cNvSpPr>
            <a:spLocks noChangeShapeType="1"/>
          </p:cNvSpPr>
          <p:nvPr/>
        </p:nvSpPr>
        <p:spPr bwMode="auto">
          <a:xfrm>
            <a:off x="9144000" y="5822950"/>
            <a:ext cx="0" cy="6064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71" name="Line 37"/>
          <p:cNvSpPr>
            <a:spLocks noChangeShapeType="1"/>
          </p:cNvSpPr>
          <p:nvPr/>
        </p:nvSpPr>
        <p:spPr bwMode="auto">
          <a:xfrm>
            <a:off x="3725863" y="6429375"/>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72" name="Line 38"/>
          <p:cNvSpPr>
            <a:spLocks noChangeShapeType="1"/>
          </p:cNvSpPr>
          <p:nvPr/>
        </p:nvSpPr>
        <p:spPr bwMode="auto">
          <a:xfrm>
            <a:off x="5532438" y="6429375"/>
            <a:ext cx="180498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
        <p:nvSpPr>
          <p:cNvPr id="10273" name="Line 39"/>
          <p:cNvSpPr>
            <a:spLocks noChangeShapeType="1"/>
          </p:cNvSpPr>
          <p:nvPr/>
        </p:nvSpPr>
        <p:spPr bwMode="auto">
          <a:xfrm>
            <a:off x="7337425" y="6429375"/>
            <a:ext cx="180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round/>
              </a14:hiddenLine>
            </a:ext>
          </a:extLst>
        </p:spPr>
        <p:txBody>
          <a:bodyPr lIns="90000" tIns="46800" rIns="90000" bIns="46800" anchor="ctr" anchorCtr="1"/>
          <a:lstStyle/>
          <a:p>
            <a:endParaRPr lang="zh-CN" altLang="en-US">
              <a:solidFill>
                <a:prstClr val="black"/>
              </a:solidFill>
            </a:endParaRPr>
          </a:p>
        </p:txBody>
      </p:sp>
    </p:spTree>
    <p:extLst>
      <p:ext uri="{BB962C8B-B14F-4D97-AF65-F5344CB8AC3E}">
        <p14:creationId xmlns:p14="http://schemas.microsoft.com/office/powerpoint/2010/main" val="1492605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7899"/>
                                        </p:tgtEl>
                                        <p:attrNameLst>
                                          <p:attrName>style.visibility</p:attrName>
                                        </p:attrNameLst>
                                      </p:cBhvr>
                                      <p:to>
                                        <p:strVal val="visible"/>
                                      </p:to>
                                    </p:set>
                                    <p:animEffect transition="in" filter="circle(in)">
                                      <p:cBhvr>
                                        <p:cTn id="7" dur="1000"/>
                                        <p:tgtEl>
                                          <p:spTgt spid="37899"/>
                                        </p:tgtEl>
                                      </p:cBhvr>
                                    </p:animEffect>
                                  </p:childTnLst>
                                </p:cTn>
                              </p:par>
                              <p:par>
                                <p:cTn id="8" presetID="47" presetClass="entr" presetSubtype="0" fill="hold" nodeType="withEffect">
                                  <p:stCondLst>
                                    <p:cond delay="0"/>
                                  </p:stCondLst>
                                  <p:childTnLst>
                                    <p:set>
                                      <p:cBhvr>
                                        <p:cTn id="9" dur="1" fill="hold">
                                          <p:stCondLst>
                                            <p:cond delay="0"/>
                                          </p:stCondLst>
                                        </p:cTn>
                                        <p:tgtEl>
                                          <p:spTgt spid="37900"/>
                                        </p:tgtEl>
                                        <p:attrNameLst>
                                          <p:attrName>style.visibility</p:attrName>
                                        </p:attrNameLst>
                                      </p:cBhvr>
                                      <p:to>
                                        <p:strVal val="visible"/>
                                      </p:to>
                                    </p:set>
                                    <p:animEffect transition="in" filter="fade">
                                      <p:cBhvr>
                                        <p:cTn id="10" dur="1000"/>
                                        <p:tgtEl>
                                          <p:spTgt spid="37900"/>
                                        </p:tgtEl>
                                      </p:cBhvr>
                                    </p:animEffect>
                                    <p:anim calcmode="lin" valueType="num">
                                      <p:cBhvr>
                                        <p:cTn id="11" dur="1000" fill="hold"/>
                                        <p:tgtEl>
                                          <p:spTgt spid="37900"/>
                                        </p:tgtEl>
                                        <p:attrNameLst>
                                          <p:attrName>ppt_x</p:attrName>
                                        </p:attrNameLst>
                                      </p:cBhvr>
                                      <p:tavLst>
                                        <p:tav tm="0">
                                          <p:val>
                                            <p:strVal val="#ppt_x"/>
                                          </p:val>
                                        </p:tav>
                                        <p:tav tm="100000">
                                          <p:val>
                                            <p:strVal val="#ppt_x"/>
                                          </p:val>
                                        </p:tav>
                                      </p:tavLst>
                                    </p:anim>
                                    <p:anim calcmode="lin" valueType="num">
                                      <p:cBhvr>
                                        <p:cTn id="12" dur="1000" fill="hold"/>
                                        <p:tgtEl>
                                          <p:spTgt spid="3790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908"/>
                                        </p:tgtEl>
                                        <p:attrNameLst>
                                          <p:attrName>style.visibility</p:attrName>
                                        </p:attrNameLst>
                                      </p:cBhvr>
                                      <p:to>
                                        <p:strVal val="visible"/>
                                      </p:to>
                                    </p:set>
                                    <p:animEffect transition="in" filter="wipe(up)">
                                      <p:cBhvr>
                                        <p:cTn id="17" dur="500"/>
                                        <p:tgtEl>
                                          <p:spTgt spid="379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906"/>
                                        </p:tgtEl>
                                        <p:attrNameLst>
                                          <p:attrName>style.visibility</p:attrName>
                                        </p:attrNameLst>
                                      </p:cBhvr>
                                      <p:to>
                                        <p:strVal val="visible"/>
                                      </p:to>
                                    </p:set>
                                    <p:animEffect transition="in" filter="wipe(up)">
                                      <p:cBhvr>
                                        <p:cTn id="22" dur="500"/>
                                        <p:tgtEl>
                                          <p:spTgt spid="3790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907"/>
                                        </p:tgtEl>
                                        <p:attrNameLst>
                                          <p:attrName>style.visibility</p:attrName>
                                        </p:attrNameLst>
                                      </p:cBhvr>
                                      <p:to>
                                        <p:strVal val="visible"/>
                                      </p:to>
                                    </p:set>
                                    <p:animEffect transition="in" filter="wipe(up)">
                                      <p:cBhvr>
                                        <p:cTn id="27" dur="500"/>
                                        <p:tgtEl>
                                          <p:spTgt spid="3790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7897">
                                            <p:txEl>
                                              <p:pRg st="0" end="0"/>
                                            </p:txEl>
                                          </p:spTgt>
                                        </p:tgtEl>
                                        <p:attrNameLst>
                                          <p:attrName>style.visibility</p:attrName>
                                        </p:attrNameLst>
                                      </p:cBhvr>
                                      <p:to>
                                        <p:strVal val="visible"/>
                                      </p:to>
                                    </p:set>
                                    <p:animEffect transition="in" filter="strips(downRight)">
                                      <p:cBhvr>
                                        <p:cTn id="32" dur="1000"/>
                                        <p:tgtEl>
                                          <p:spTgt spid="3789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7904"/>
                                        </p:tgtEl>
                                        <p:attrNameLst>
                                          <p:attrName>style.visibility</p:attrName>
                                        </p:attrNameLst>
                                      </p:cBhvr>
                                      <p:to>
                                        <p:strVal val="visible"/>
                                      </p:to>
                                    </p:set>
                                    <p:animEffect transition="in" filter="wipe(up)">
                                      <p:cBhvr>
                                        <p:cTn id="37" dur="500"/>
                                        <p:tgtEl>
                                          <p:spTgt spid="3790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7903"/>
                                        </p:tgtEl>
                                        <p:attrNameLst>
                                          <p:attrName>style.visibility</p:attrName>
                                        </p:attrNameLst>
                                      </p:cBhvr>
                                      <p:to>
                                        <p:strVal val="visible"/>
                                      </p:to>
                                    </p:set>
                                    <p:animEffect transition="in" filter="wipe(up)">
                                      <p:cBhvr>
                                        <p:cTn id="42" dur="500"/>
                                        <p:tgtEl>
                                          <p:spTgt spid="3790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7902"/>
                                        </p:tgtEl>
                                        <p:attrNameLst>
                                          <p:attrName>style.visibility</p:attrName>
                                        </p:attrNameLst>
                                      </p:cBhvr>
                                      <p:to>
                                        <p:strVal val="visible"/>
                                      </p:to>
                                    </p:set>
                                    <p:animEffect transition="in" filter="wipe(up)">
                                      <p:cBhvr>
                                        <p:cTn id="47" dur="500"/>
                                        <p:tgtEl>
                                          <p:spTgt spid="37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2" grpId="0"/>
      <p:bldP spid="37903" grpId="0"/>
      <p:bldP spid="37904" grpId="0"/>
      <p:bldP spid="37906" grpId="0"/>
      <p:bldP spid="37907" grpId="0"/>
      <p:bldP spid="37908"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539750" y="1341438"/>
            <a:ext cx="8208963"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srgbClr val="000000"/>
                </a:solidFill>
              </a:rPr>
              <a:t>       </a:t>
            </a:r>
            <a:r>
              <a:rPr lang="en-US" altLang="zh-CN" sz="2400" b="1">
                <a:solidFill>
                  <a:srgbClr val="000000"/>
                </a:solidFill>
              </a:rPr>
              <a:t>1996</a:t>
            </a:r>
            <a:r>
              <a:rPr lang="zh-CN" altLang="en-US" sz="2400" b="1">
                <a:solidFill>
                  <a:srgbClr val="000000"/>
                </a:solidFill>
              </a:rPr>
              <a:t>年的统计资料显示，全世界每天平均有</a:t>
            </a:r>
            <a:r>
              <a:rPr lang="en-US" altLang="zh-CN" sz="2400" b="1">
                <a:solidFill>
                  <a:srgbClr val="FF0000"/>
                </a:solidFill>
              </a:rPr>
              <a:t>8000</a:t>
            </a:r>
            <a:r>
              <a:rPr lang="zh-CN" altLang="en-US" sz="2400" b="1">
                <a:solidFill>
                  <a:srgbClr val="FF0000"/>
                </a:solidFill>
              </a:rPr>
              <a:t>人</a:t>
            </a:r>
            <a:r>
              <a:rPr lang="zh-CN" altLang="en-US" sz="2400" b="1">
                <a:solidFill>
                  <a:srgbClr val="000000"/>
                </a:solidFill>
              </a:rPr>
              <a:t>死于与吸烟有关的疾病</a:t>
            </a:r>
            <a:r>
              <a:rPr lang="en-US" altLang="zh-CN" sz="2400" b="1">
                <a:solidFill>
                  <a:srgbClr val="000000"/>
                </a:solidFill>
              </a:rPr>
              <a:t>.</a:t>
            </a:r>
            <a:r>
              <a:rPr lang="zh-CN" altLang="en-US" sz="2400" b="1">
                <a:solidFill>
                  <a:srgbClr val="000000"/>
                </a:solidFill>
              </a:rPr>
              <a:t>我国吸烟者约</a:t>
            </a:r>
            <a:r>
              <a:rPr lang="en-US" altLang="zh-CN" sz="2400" b="1">
                <a:solidFill>
                  <a:srgbClr val="FF0000"/>
                </a:solidFill>
              </a:rPr>
              <a:t>3</a:t>
            </a:r>
            <a:r>
              <a:rPr lang="zh-CN" altLang="en-US" sz="2400" b="1">
                <a:solidFill>
                  <a:srgbClr val="FF0000"/>
                </a:solidFill>
              </a:rPr>
              <a:t>亿人</a:t>
            </a:r>
            <a:r>
              <a:rPr lang="en-US" altLang="zh-CN" sz="2400" b="1">
                <a:solidFill>
                  <a:srgbClr val="000000"/>
                </a:solidFill>
              </a:rPr>
              <a:t>,</a:t>
            </a:r>
            <a:r>
              <a:rPr lang="zh-CN" altLang="en-US" sz="2400" b="1">
                <a:solidFill>
                  <a:srgbClr val="000000"/>
                </a:solidFill>
              </a:rPr>
              <a:t>占世界吸烟人数的</a:t>
            </a:r>
            <a:r>
              <a:rPr lang="zh-CN" altLang="en-US" sz="2400" b="1">
                <a:solidFill>
                  <a:srgbClr val="FF0000"/>
                </a:solidFill>
              </a:rPr>
              <a:t>四分之一</a:t>
            </a:r>
            <a:r>
              <a:rPr lang="en-US" altLang="zh-CN" sz="2400" b="1">
                <a:solidFill>
                  <a:srgbClr val="000000"/>
                </a:solidFill>
              </a:rPr>
              <a:t>.</a:t>
            </a:r>
            <a:r>
              <a:rPr lang="zh-CN" altLang="en-US" sz="2400" b="1">
                <a:solidFill>
                  <a:srgbClr val="000000"/>
                </a:solidFill>
              </a:rPr>
              <a:t>比较一年中死于与吸烟有关的疾病的人数占吸烟者总数的百分比</a:t>
            </a:r>
            <a:r>
              <a:rPr lang="en-US" altLang="zh-CN" sz="2400" b="1">
                <a:solidFill>
                  <a:srgbClr val="000000"/>
                </a:solidFill>
              </a:rPr>
              <a:t>,</a:t>
            </a:r>
            <a:r>
              <a:rPr lang="zh-CN" altLang="en-US" sz="2400" b="1">
                <a:solidFill>
                  <a:srgbClr val="000000"/>
                </a:solidFill>
              </a:rPr>
              <a:t>我国比世界其他国家约高</a:t>
            </a:r>
            <a:r>
              <a:rPr lang="en-US" altLang="zh-CN" sz="2400" b="1">
                <a:solidFill>
                  <a:srgbClr val="FF0000"/>
                </a:solidFill>
              </a:rPr>
              <a:t>0.1%.   </a:t>
            </a:r>
          </a:p>
          <a:p>
            <a:pPr>
              <a:spcBef>
                <a:spcPct val="50000"/>
              </a:spcBef>
            </a:pPr>
            <a:r>
              <a:rPr lang="en-US" altLang="zh-CN" sz="2400" b="1">
                <a:solidFill>
                  <a:srgbClr val="FF0000"/>
                </a:solidFill>
              </a:rPr>
              <a:t>       </a:t>
            </a:r>
            <a:r>
              <a:rPr lang="zh-CN" altLang="en-US" sz="2400" b="1">
                <a:solidFill>
                  <a:srgbClr val="000000"/>
                </a:solidFill>
              </a:rPr>
              <a:t>根据上述资料</a:t>
            </a:r>
            <a:r>
              <a:rPr lang="en-US" altLang="zh-CN" sz="2400" b="1">
                <a:solidFill>
                  <a:srgbClr val="000000"/>
                </a:solidFill>
              </a:rPr>
              <a:t>,</a:t>
            </a:r>
            <a:r>
              <a:rPr lang="zh-CN" altLang="en-US" sz="2400" b="1">
                <a:solidFill>
                  <a:srgbClr val="000000"/>
                </a:solidFill>
              </a:rPr>
              <a:t>试用所学的知识求出</a:t>
            </a:r>
            <a:r>
              <a:rPr lang="en-US" altLang="zh-CN" sz="2400" b="1">
                <a:solidFill>
                  <a:srgbClr val="000000"/>
                </a:solidFill>
              </a:rPr>
              <a:t>:</a:t>
            </a:r>
            <a:r>
              <a:rPr lang="zh-CN" altLang="en-US" sz="2400" b="1">
                <a:solidFill>
                  <a:srgbClr val="000000"/>
                </a:solidFill>
              </a:rPr>
              <a:t>我国及世界其他国家一年中死于与吸烟有关的疾病的人数分别是多少</a:t>
            </a:r>
            <a:r>
              <a:rPr lang="en-US" altLang="zh-CN" sz="2400" b="1">
                <a:solidFill>
                  <a:srgbClr val="000000"/>
                </a:solidFill>
              </a:rPr>
              <a:t>?</a:t>
            </a:r>
          </a:p>
        </p:txBody>
      </p:sp>
      <p:pic>
        <p:nvPicPr>
          <p:cNvPr id="11267" name="Picture 3" descr="{0E9E61A8-3666-4BA4-9AA7-7BC58D93502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549275"/>
            <a:ext cx="838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WordArt 4"/>
          <p:cNvSpPr>
            <a:spLocks noChangeArrowheads="1" noChangeShapeType="1" noTextEdit="1"/>
          </p:cNvSpPr>
          <p:nvPr/>
        </p:nvSpPr>
        <p:spPr bwMode="auto">
          <a:xfrm>
            <a:off x="1403350" y="692150"/>
            <a:ext cx="1439863" cy="647700"/>
          </a:xfrm>
          <a:prstGeom prst="rect">
            <a:avLst/>
          </a:prstGeom>
        </p:spPr>
        <p:txBody>
          <a:bodyPr wrap="none" fromWordArt="1">
            <a:prstTxWarp prst="textPlain">
              <a:avLst>
                <a:gd name="adj" fmla="val 50000"/>
              </a:avLst>
            </a:prstTxWarp>
          </a:bodyPr>
          <a:lstStyle/>
          <a:p>
            <a:pPr algn="ctr">
              <a:defRPr/>
            </a:pPr>
            <a:r>
              <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问题</a:t>
            </a:r>
            <a:r>
              <a:rPr lang="en-US" altLang="zh-CN"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a:t>
            </a:r>
            <a:endPar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endParaRPr>
          </a:p>
        </p:txBody>
      </p:sp>
      <p:graphicFrame>
        <p:nvGraphicFramePr>
          <p:cNvPr id="39035" name="Group 123"/>
          <p:cNvGraphicFramePr>
            <a:graphicFrameLocks noGrp="1"/>
          </p:cNvGraphicFramePr>
          <p:nvPr/>
        </p:nvGraphicFramePr>
        <p:xfrm>
          <a:off x="1619250" y="4724400"/>
          <a:ext cx="7224713" cy="1708025"/>
        </p:xfrm>
        <a:graphic>
          <a:graphicData uri="http://schemas.openxmlformats.org/drawingml/2006/table">
            <a:tbl>
              <a:tblPr/>
              <a:tblGrid>
                <a:gridCol w="1806575">
                  <a:extLst>
                    <a:ext uri="{9D8B030D-6E8A-4147-A177-3AD203B41FA5}">
                      <a16:colId xmlns:a16="http://schemas.microsoft.com/office/drawing/2014/main" val="20000"/>
                    </a:ext>
                  </a:extLst>
                </a:gridCol>
                <a:gridCol w="1806575">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gridCol w="1806575">
                  <a:extLst>
                    <a:ext uri="{9D8B030D-6E8A-4147-A177-3AD203B41FA5}">
                      <a16:colId xmlns:a16="http://schemas.microsoft.com/office/drawing/2014/main" val="20003"/>
                    </a:ext>
                  </a:extLst>
                </a:gridCol>
              </a:tblGrid>
              <a:tr h="220663">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（一年中）</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我国</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全世界</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世界其他国家</a:t>
                      </a:r>
                    </a:p>
                  </a:txBody>
                  <a:tcPr marL="90000" marR="90000" marT="46800" marB="4680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08013">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死于与吸烟有关疾病的人数</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x</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8000×365</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y</a:t>
                      </a:r>
                    </a:p>
                  </a:txBody>
                  <a:tcPr marL="90000" marR="90000" marT="46800" marB="4680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6064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吸烟人数</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3×10</a:t>
                      </a:r>
                      <a:r>
                        <a:rPr kumimoji="0" lang="en-US" altLang="zh-CN" sz="2000" b="1" i="0" u="none" strike="noStrike" cap="none" normalizeH="0" baseline="3000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8</a:t>
                      </a:r>
                      <a:endPar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1.2×10</a:t>
                      </a:r>
                      <a:r>
                        <a:rPr kumimoji="0" lang="en-US" altLang="zh-CN" sz="2000" b="1" i="0" u="none" strike="noStrike" cap="none" normalizeH="0" baseline="3000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9</a:t>
                      </a:r>
                    </a:p>
                  </a:txBody>
                  <a:tcPr marL="90000" marR="90000" marT="46800" marB="46800" anchor="ctr" anchorCtr="1" horzOverflow="overflow">
                    <a:lnL>
                      <a:noFill/>
                    </a:lnL>
                    <a:lnR>
                      <a:noFill/>
                    </a:lnR>
                    <a:lnT>
                      <a:noFill/>
                    </a:lnT>
                    <a:lnB>
                      <a:noFill/>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9×10</a:t>
                      </a:r>
                      <a:r>
                        <a:rPr kumimoji="0" lang="en-US" altLang="zh-CN" sz="2000" b="1" i="0" u="none" strike="noStrike" cap="none" normalizeH="0" baseline="3000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8</a:t>
                      </a:r>
                    </a:p>
                  </a:txBody>
                  <a:tcPr marL="90000" marR="90000" marT="46800" marB="46800" anchor="ctr" anchorCtr="1"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9033" name="Text Box 121"/>
          <p:cNvSpPr txBox="1">
            <a:spLocks noChangeArrowheads="1"/>
          </p:cNvSpPr>
          <p:nvPr/>
        </p:nvSpPr>
        <p:spPr bwMode="auto">
          <a:xfrm>
            <a:off x="755650" y="3860800"/>
            <a:ext cx="75612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660066"/>
                </a:solidFill>
                <a:latin typeface="楷体_GB2312" panose="02010609030101010101" pitchFamily="49" charset="-122"/>
                <a:ea typeface="楷体_GB2312" panose="02010609030101010101" pitchFamily="49" charset="-122"/>
              </a:rPr>
              <a:t>探究</a:t>
            </a:r>
            <a:r>
              <a:rPr lang="en-US" altLang="zh-CN" sz="2400" b="1">
                <a:solidFill>
                  <a:srgbClr val="660066"/>
                </a:solidFill>
                <a:latin typeface="楷体_GB2312" panose="02010609030101010101" pitchFamily="49" charset="-122"/>
                <a:ea typeface="楷体_GB2312" panose="02010609030101010101" pitchFamily="49" charset="-122"/>
              </a:rPr>
              <a:t>2</a:t>
            </a:r>
            <a:r>
              <a:rPr lang="zh-CN" altLang="en-US" sz="2400" b="1">
                <a:solidFill>
                  <a:srgbClr val="660066"/>
                </a:solidFill>
                <a:latin typeface="楷体_GB2312" panose="02010609030101010101" pitchFamily="49" charset="-122"/>
                <a:ea typeface="楷体_GB2312" panose="02010609030101010101" pitchFamily="49" charset="-122"/>
              </a:rPr>
              <a:t>：我国一年中死于吸烟有关疾病的人数占吸烟人数的多少？世界其他国家呢？</a:t>
            </a:r>
          </a:p>
        </p:txBody>
      </p:sp>
      <p:sp>
        <p:nvSpPr>
          <p:cNvPr id="39036" name="Text Box 124"/>
          <p:cNvSpPr txBox="1">
            <a:spLocks noChangeArrowheads="1"/>
          </p:cNvSpPr>
          <p:nvPr/>
        </p:nvSpPr>
        <p:spPr bwMode="auto">
          <a:xfrm>
            <a:off x="0" y="4941888"/>
            <a:ext cx="14033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prstClr val="black"/>
                </a:solidFill>
              </a:rPr>
              <a:t>一年中死于与吸烟有关疾病的人数占吸烟人数的百分比</a:t>
            </a:r>
          </a:p>
        </p:txBody>
      </p:sp>
      <p:sp>
        <p:nvSpPr>
          <p:cNvPr id="39037" name="Text Box 125"/>
          <p:cNvSpPr txBox="1">
            <a:spLocks noChangeArrowheads="1"/>
          </p:cNvSpPr>
          <p:nvPr/>
        </p:nvSpPr>
        <p:spPr bwMode="auto">
          <a:xfrm>
            <a:off x="1258888" y="5661025"/>
            <a:ext cx="360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prstClr val="black"/>
                </a:solidFill>
              </a:rPr>
              <a:t>＝</a:t>
            </a:r>
          </a:p>
        </p:txBody>
      </p:sp>
      <p:sp>
        <p:nvSpPr>
          <p:cNvPr id="39038" name="Line 126"/>
          <p:cNvSpPr>
            <a:spLocks noChangeShapeType="1"/>
          </p:cNvSpPr>
          <p:nvPr/>
        </p:nvSpPr>
        <p:spPr bwMode="auto">
          <a:xfrm>
            <a:off x="1692275" y="5876925"/>
            <a:ext cx="15843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9039" name="Line 127"/>
          <p:cNvSpPr>
            <a:spLocks noChangeShapeType="1"/>
          </p:cNvSpPr>
          <p:nvPr/>
        </p:nvSpPr>
        <p:spPr bwMode="auto">
          <a:xfrm>
            <a:off x="3635375" y="5876925"/>
            <a:ext cx="1223963"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9040" name="Line 128"/>
          <p:cNvSpPr>
            <a:spLocks noChangeShapeType="1"/>
          </p:cNvSpPr>
          <p:nvPr/>
        </p:nvSpPr>
        <p:spPr bwMode="auto">
          <a:xfrm>
            <a:off x="7380288" y="5876925"/>
            <a:ext cx="11509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pic>
        <p:nvPicPr>
          <p:cNvPr id="39041" name="Picture 129" descr="xbwh04063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613" y="0"/>
            <a:ext cx="106838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8325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9041"/>
                                        </p:tgtEl>
                                        <p:attrNameLst>
                                          <p:attrName>style.visibility</p:attrName>
                                        </p:attrNameLst>
                                      </p:cBhvr>
                                      <p:to>
                                        <p:strVal val="visible"/>
                                      </p:to>
                                    </p:set>
                                    <p:anim calcmode="lin" valueType="num">
                                      <p:cBhvr>
                                        <p:cTn id="7" dur="2000" fill="hold"/>
                                        <p:tgtEl>
                                          <p:spTgt spid="39041"/>
                                        </p:tgtEl>
                                        <p:attrNameLst>
                                          <p:attrName>ppt_w</p:attrName>
                                        </p:attrNameLst>
                                      </p:cBhvr>
                                      <p:tavLst>
                                        <p:tav tm="0">
                                          <p:val>
                                            <p:strVal val="#ppt_w*0.70"/>
                                          </p:val>
                                        </p:tav>
                                        <p:tav tm="100000">
                                          <p:val>
                                            <p:strVal val="#ppt_w"/>
                                          </p:val>
                                        </p:tav>
                                      </p:tavLst>
                                    </p:anim>
                                    <p:anim calcmode="lin" valueType="num">
                                      <p:cBhvr>
                                        <p:cTn id="8" dur="2000" fill="hold"/>
                                        <p:tgtEl>
                                          <p:spTgt spid="39041"/>
                                        </p:tgtEl>
                                        <p:attrNameLst>
                                          <p:attrName>ppt_h</p:attrName>
                                        </p:attrNameLst>
                                      </p:cBhvr>
                                      <p:tavLst>
                                        <p:tav tm="0">
                                          <p:val>
                                            <p:strVal val="#ppt_h"/>
                                          </p:val>
                                        </p:tav>
                                        <p:tav tm="100000">
                                          <p:val>
                                            <p:strVal val="#ppt_h"/>
                                          </p:val>
                                        </p:tav>
                                      </p:tavLst>
                                    </p:anim>
                                    <p:animEffect transition="in" filter="fade">
                                      <p:cBhvr>
                                        <p:cTn id="9" dur="2000"/>
                                        <p:tgtEl>
                                          <p:spTgt spid="39041"/>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39035"/>
                                        </p:tgtEl>
                                        <p:attrNameLst>
                                          <p:attrName>style.visibility</p:attrName>
                                        </p:attrNameLst>
                                      </p:cBhvr>
                                      <p:to>
                                        <p:strVal val="visible"/>
                                      </p:to>
                                    </p:set>
                                    <p:animEffect transition="in" filter="wipe(left)">
                                      <p:cBhvr>
                                        <p:cTn id="13" dur="500"/>
                                        <p:tgtEl>
                                          <p:spTgt spid="39035"/>
                                        </p:tgtEl>
                                      </p:cBhvr>
                                    </p:animEffect>
                                  </p:childTnLst>
                                </p:cTn>
                              </p:par>
                            </p:childTnLst>
                          </p:cTn>
                        </p:par>
                        <p:par>
                          <p:cTn id="14" fill="hold">
                            <p:stCondLst>
                              <p:cond delay="2500"/>
                            </p:stCondLst>
                            <p:childTnLst>
                              <p:par>
                                <p:cTn id="15" presetID="16" presetClass="entr" presetSubtype="26" fill="hold" nodeType="afterEffect">
                                  <p:stCondLst>
                                    <p:cond delay="0"/>
                                  </p:stCondLst>
                                  <p:childTnLst>
                                    <p:set>
                                      <p:cBhvr>
                                        <p:cTn id="16" dur="1" fill="hold">
                                          <p:stCondLst>
                                            <p:cond delay="0"/>
                                          </p:stCondLst>
                                        </p:cTn>
                                        <p:tgtEl>
                                          <p:spTgt spid="39033">
                                            <p:txEl>
                                              <p:pRg st="0" end="0"/>
                                            </p:txEl>
                                          </p:spTgt>
                                        </p:tgtEl>
                                        <p:attrNameLst>
                                          <p:attrName>style.visibility</p:attrName>
                                        </p:attrNameLst>
                                      </p:cBhvr>
                                      <p:to>
                                        <p:strVal val="visible"/>
                                      </p:to>
                                    </p:set>
                                    <p:animEffect transition="in" filter="barn(inHorizontal)">
                                      <p:cBhvr>
                                        <p:cTn id="17" dur="1000"/>
                                        <p:tgtEl>
                                          <p:spTgt spid="390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grpId="0" nodeType="clickEffect">
                                  <p:stCondLst>
                                    <p:cond delay="0"/>
                                  </p:stCondLst>
                                  <p:childTnLst>
                                    <p:set>
                                      <p:cBhvr>
                                        <p:cTn id="21" dur="1" fill="hold">
                                          <p:stCondLst>
                                            <p:cond delay="0"/>
                                          </p:stCondLst>
                                        </p:cTn>
                                        <p:tgtEl>
                                          <p:spTgt spid="39036"/>
                                        </p:tgtEl>
                                        <p:attrNameLst>
                                          <p:attrName>style.visibility</p:attrName>
                                        </p:attrNameLst>
                                      </p:cBhvr>
                                      <p:to>
                                        <p:strVal val="visible"/>
                                      </p:to>
                                    </p:set>
                                    <p:anim calcmode="lin" valueType="num">
                                      <p:cBhvr>
                                        <p:cTn id="22" dur="500" fill="hold"/>
                                        <p:tgtEl>
                                          <p:spTgt spid="39036"/>
                                        </p:tgtEl>
                                        <p:attrNameLst>
                                          <p:attrName>ppt_w</p:attrName>
                                        </p:attrNameLst>
                                      </p:cBhvr>
                                      <p:tavLst>
                                        <p:tav tm="0">
                                          <p:val>
                                            <p:fltVal val="0"/>
                                          </p:val>
                                        </p:tav>
                                        <p:tav tm="100000">
                                          <p:val>
                                            <p:strVal val="#ppt_w"/>
                                          </p:val>
                                        </p:tav>
                                      </p:tavLst>
                                    </p:anim>
                                    <p:anim calcmode="lin" valueType="num">
                                      <p:cBhvr>
                                        <p:cTn id="23" dur="500" fill="hold"/>
                                        <p:tgtEl>
                                          <p:spTgt spid="39036"/>
                                        </p:tgtEl>
                                        <p:attrNameLst>
                                          <p:attrName>ppt_h</p:attrName>
                                        </p:attrNameLst>
                                      </p:cBhvr>
                                      <p:tavLst>
                                        <p:tav tm="0">
                                          <p:val>
                                            <p:fltVal val="0"/>
                                          </p:val>
                                        </p:tav>
                                        <p:tav tm="100000">
                                          <p:val>
                                            <p:strVal val="#ppt_h"/>
                                          </p:val>
                                        </p:tav>
                                      </p:tavLst>
                                    </p:anim>
                                    <p:anim calcmode="lin" valueType="num">
                                      <p:cBhvr>
                                        <p:cTn id="24" dur="500" fill="hold"/>
                                        <p:tgtEl>
                                          <p:spTgt spid="39036"/>
                                        </p:tgtEl>
                                        <p:attrNameLst>
                                          <p:attrName>style.rotation</p:attrName>
                                        </p:attrNameLst>
                                      </p:cBhvr>
                                      <p:tavLst>
                                        <p:tav tm="0">
                                          <p:val>
                                            <p:fltVal val="360"/>
                                          </p:val>
                                        </p:tav>
                                        <p:tav tm="100000">
                                          <p:val>
                                            <p:fltVal val="0"/>
                                          </p:val>
                                        </p:tav>
                                      </p:tavLst>
                                    </p:anim>
                                    <p:animEffect transition="in" filter="fade">
                                      <p:cBhvr>
                                        <p:cTn id="25" dur="500"/>
                                        <p:tgtEl>
                                          <p:spTgt spid="3903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03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90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0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36" grpId="0"/>
      <p:bldP spid="39037" grpId="0"/>
      <p:bldP spid="39038" grpId="0" animBg="1"/>
      <p:bldP spid="39039" grpId="0" animBg="1"/>
      <p:bldP spid="39040"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50825" y="1557338"/>
            <a:ext cx="4608513"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prstClr val="black"/>
                </a:solidFill>
              </a:rPr>
              <a:t>       </a:t>
            </a:r>
            <a:r>
              <a:rPr lang="en-US" altLang="zh-CN" sz="2400" b="1">
                <a:solidFill>
                  <a:srgbClr val="000000"/>
                </a:solidFill>
              </a:rPr>
              <a:t>1996</a:t>
            </a:r>
            <a:r>
              <a:rPr lang="zh-CN" altLang="en-US" sz="2400" b="1">
                <a:solidFill>
                  <a:srgbClr val="000000"/>
                </a:solidFill>
              </a:rPr>
              <a:t>年的统计资料显示，全世界每天平均有</a:t>
            </a:r>
            <a:r>
              <a:rPr lang="en-US" altLang="zh-CN" sz="2400" b="1">
                <a:solidFill>
                  <a:srgbClr val="FF0000"/>
                </a:solidFill>
              </a:rPr>
              <a:t>8000</a:t>
            </a:r>
            <a:r>
              <a:rPr lang="zh-CN" altLang="en-US" sz="2400" b="1">
                <a:solidFill>
                  <a:srgbClr val="FF0000"/>
                </a:solidFill>
              </a:rPr>
              <a:t>人</a:t>
            </a:r>
            <a:r>
              <a:rPr lang="zh-CN" altLang="en-US" sz="2400" b="1">
                <a:solidFill>
                  <a:srgbClr val="000000"/>
                </a:solidFill>
              </a:rPr>
              <a:t>死于与吸烟有关的疾病</a:t>
            </a:r>
            <a:r>
              <a:rPr lang="en-US" altLang="zh-CN" sz="2400" b="1">
                <a:solidFill>
                  <a:srgbClr val="000000"/>
                </a:solidFill>
              </a:rPr>
              <a:t>.</a:t>
            </a:r>
            <a:r>
              <a:rPr lang="zh-CN" altLang="en-US" sz="2400" b="1">
                <a:solidFill>
                  <a:srgbClr val="000000"/>
                </a:solidFill>
              </a:rPr>
              <a:t>我国吸烟者约</a:t>
            </a:r>
            <a:r>
              <a:rPr lang="en-US" altLang="zh-CN" sz="2400" b="1">
                <a:solidFill>
                  <a:srgbClr val="FF0000"/>
                </a:solidFill>
              </a:rPr>
              <a:t>3</a:t>
            </a:r>
            <a:r>
              <a:rPr lang="zh-CN" altLang="en-US" sz="2400" b="1">
                <a:solidFill>
                  <a:srgbClr val="FF0000"/>
                </a:solidFill>
              </a:rPr>
              <a:t>亿人</a:t>
            </a:r>
            <a:r>
              <a:rPr lang="en-US" altLang="zh-CN" sz="2400" b="1">
                <a:solidFill>
                  <a:srgbClr val="000000"/>
                </a:solidFill>
              </a:rPr>
              <a:t>,</a:t>
            </a:r>
            <a:r>
              <a:rPr lang="zh-CN" altLang="en-US" sz="2400" b="1">
                <a:solidFill>
                  <a:srgbClr val="000000"/>
                </a:solidFill>
              </a:rPr>
              <a:t>占世界吸烟人数的</a:t>
            </a:r>
            <a:r>
              <a:rPr lang="zh-CN" altLang="en-US" sz="2400" b="1">
                <a:solidFill>
                  <a:srgbClr val="FF0000"/>
                </a:solidFill>
              </a:rPr>
              <a:t>四分之一</a:t>
            </a:r>
            <a:r>
              <a:rPr lang="en-US" altLang="zh-CN" sz="2400" b="1">
                <a:solidFill>
                  <a:srgbClr val="000000"/>
                </a:solidFill>
              </a:rPr>
              <a:t>.</a:t>
            </a:r>
            <a:r>
              <a:rPr lang="zh-CN" altLang="en-US" sz="2400" b="1">
                <a:solidFill>
                  <a:srgbClr val="000000"/>
                </a:solidFill>
              </a:rPr>
              <a:t>比较一年中死于与吸烟有关的疾病的人数占吸烟者总数的百分比</a:t>
            </a:r>
            <a:r>
              <a:rPr lang="en-US" altLang="zh-CN" sz="2400" b="1">
                <a:solidFill>
                  <a:srgbClr val="000000"/>
                </a:solidFill>
              </a:rPr>
              <a:t>,</a:t>
            </a:r>
            <a:r>
              <a:rPr lang="zh-CN" altLang="en-US" sz="2400" b="1">
                <a:solidFill>
                  <a:srgbClr val="000000"/>
                </a:solidFill>
              </a:rPr>
              <a:t>我国比世界其他国家约高</a:t>
            </a:r>
            <a:r>
              <a:rPr lang="en-US" altLang="zh-CN" sz="2400" b="1">
                <a:solidFill>
                  <a:srgbClr val="FF0000"/>
                </a:solidFill>
              </a:rPr>
              <a:t>0.1%.</a:t>
            </a:r>
            <a:r>
              <a:rPr lang="en-US" altLang="zh-CN" sz="2400" b="1">
                <a:solidFill>
                  <a:srgbClr val="000000"/>
                </a:solidFill>
              </a:rPr>
              <a:t> </a:t>
            </a:r>
          </a:p>
          <a:p>
            <a:r>
              <a:rPr lang="en-US" altLang="zh-CN" sz="2400" b="1">
                <a:solidFill>
                  <a:srgbClr val="000000"/>
                </a:solidFill>
              </a:rPr>
              <a:t>  </a:t>
            </a:r>
          </a:p>
          <a:p>
            <a:r>
              <a:rPr lang="en-US" altLang="zh-CN" sz="2400" b="1">
                <a:solidFill>
                  <a:srgbClr val="000000"/>
                </a:solidFill>
              </a:rPr>
              <a:t>       </a:t>
            </a:r>
            <a:r>
              <a:rPr lang="zh-CN" altLang="en-US" sz="2400" b="1">
                <a:solidFill>
                  <a:srgbClr val="000000"/>
                </a:solidFill>
              </a:rPr>
              <a:t>根据上述资料</a:t>
            </a:r>
            <a:r>
              <a:rPr lang="en-US" altLang="zh-CN" sz="2400" b="1">
                <a:solidFill>
                  <a:srgbClr val="000000"/>
                </a:solidFill>
              </a:rPr>
              <a:t>,</a:t>
            </a:r>
            <a:r>
              <a:rPr lang="zh-CN" altLang="en-US" sz="2400" b="1">
                <a:solidFill>
                  <a:srgbClr val="000000"/>
                </a:solidFill>
              </a:rPr>
              <a:t>试用所学的知识求出</a:t>
            </a:r>
            <a:r>
              <a:rPr lang="en-US" altLang="zh-CN" sz="2400" b="1">
                <a:solidFill>
                  <a:srgbClr val="000000"/>
                </a:solidFill>
              </a:rPr>
              <a:t>:</a:t>
            </a:r>
            <a:r>
              <a:rPr lang="zh-CN" altLang="en-US" sz="2400" b="1">
                <a:solidFill>
                  <a:srgbClr val="000000"/>
                </a:solidFill>
              </a:rPr>
              <a:t>我国及世界其他国家一年中死于与吸烟有关的疾病的人数分别是多少</a:t>
            </a:r>
            <a:r>
              <a:rPr lang="en-US" altLang="zh-CN" sz="2400" b="1">
                <a:solidFill>
                  <a:srgbClr val="000000"/>
                </a:solidFill>
              </a:rPr>
              <a:t>?</a:t>
            </a:r>
          </a:p>
        </p:txBody>
      </p:sp>
      <p:pic>
        <p:nvPicPr>
          <p:cNvPr id="12291" name="Picture 4" descr="{0E9E61A8-3666-4BA4-9AA7-7BC58D93502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750" y="549275"/>
            <a:ext cx="838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 descr="j01580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808163" y="3268662"/>
            <a:ext cx="6858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5435600" y="908050"/>
            <a:ext cx="33845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a:solidFill>
                  <a:srgbClr val="000066"/>
                </a:solidFill>
              </a:rPr>
              <a:t>解</a:t>
            </a:r>
            <a:r>
              <a:rPr lang="en-US" altLang="zh-CN" sz="2000">
                <a:solidFill>
                  <a:srgbClr val="000066"/>
                </a:solidFill>
              </a:rPr>
              <a:t>:</a:t>
            </a:r>
            <a:r>
              <a:rPr lang="zh-CN" altLang="en-US" sz="2000">
                <a:solidFill>
                  <a:srgbClr val="000066"/>
                </a:solidFill>
              </a:rPr>
              <a:t>设我国和世界其他国家一年中死于与吸烟有关疾病的人数分别为</a:t>
            </a:r>
            <a:r>
              <a:rPr lang="en-US" altLang="zh-CN" sz="2000">
                <a:solidFill>
                  <a:srgbClr val="000066"/>
                </a:solidFill>
              </a:rPr>
              <a:t>x</a:t>
            </a:r>
            <a:r>
              <a:rPr lang="zh-CN" altLang="en-US" sz="2000">
                <a:solidFill>
                  <a:srgbClr val="000066"/>
                </a:solidFill>
              </a:rPr>
              <a:t>人</a:t>
            </a:r>
            <a:r>
              <a:rPr lang="en-US" altLang="zh-CN" sz="2000">
                <a:solidFill>
                  <a:srgbClr val="000066"/>
                </a:solidFill>
              </a:rPr>
              <a:t>,y</a:t>
            </a:r>
            <a:r>
              <a:rPr lang="zh-CN" altLang="en-US" sz="2000">
                <a:solidFill>
                  <a:srgbClr val="000066"/>
                </a:solidFill>
              </a:rPr>
              <a:t>人</a:t>
            </a:r>
            <a:r>
              <a:rPr lang="en-US" altLang="zh-CN" sz="2000">
                <a:solidFill>
                  <a:srgbClr val="000066"/>
                </a:solidFill>
              </a:rPr>
              <a:t>.</a:t>
            </a:r>
            <a:r>
              <a:rPr lang="zh-CN" altLang="en-US" sz="2000">
                <a:solidFill>
                  <a:srgbClr val="000066"/>
                </a:solidFill>
              </a:rPr>
              <a:t>由题意得</a:t>
            </a:r>
          </a:p>
        </p:txBody>
      </p:sp>
      <p:pic>
        <p:nvPicPr>
          <p:cNvPr id="7176" name="Picture 8" descr="{C9D6E220-B057-43F4-AA05-F2649A9BC5E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725" y="2060575"/>
            <a:ext cx="352742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 Box 9"/>
          <p:cNvSpPr txBox="1">
            <a:spLocks noChangeArrowheads="1"/>
          </p:cNvSpPr>
          <p:nvPr/>
        </p:nvSpPr>
        <p:spPr bwMode="auto">
          <a:xfrm>
            <a:off x="5651500" y="3429000"/>
            <a:ext cx="2808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000066"/>
                </a:solidFill>
              </a:rPr>
              <a:t>解这个方程组</a:t>
            </a:r>
            <a:r>
              <a:rPr lang="en-US" altLang="zh-CN">
                <a:solidFill>
                  <a:srgbClr val="000066"/>
                </a:solidFill>
              </a:rPr>
              <a:t>,</a:t>
            </a:r>
            <a:r>
              <a:rPr lang="zh-CN" altLang="en-US">
                <a:solidFill>
                  <a:srgbClr val="000066"/>
                </a:solidFill>
              </a:rPr>
              <a:t>得</a:t>
            </a:r>
          </a:p>
        </p:txBody>
      </p:sp>
      <p:pic>
        <p:nvPicPr>
          <p:cNvPr id="7178" name="Picture 10" descr="{8CC3A750-5234-408B-A4F0-8521101E3C79}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525" y="3933825"/>
            <a:ext cx="2233613"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Text Box 11"/>
          <p:cNvSpPr txBox="1">
            <a:spLocks noChangeArrowheads="1"/>
          </p:cNvSpPr>
          <p:nvPr/>
        </p:nvSpPr>
        <p:spPr bwMode="auto">
          <a:xfrm>
            <a:off x="5435600" y="4941888"/>
            <a:ext cx="35290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a:solidFill>
                  <a:srgbClr val="000066"/>
                </a:solidFill>
              </a:rPr>
              <a:t>答</a:t>
            </a:r>
            <a:r>
              <a:rPr lang="en-US" altLang="zh-CN" sz="2000">
                <a:solidFill>
                  <a:srgbClr val="000066"/>
                </a:solidFill>
              </a:rPr>
              <a:t>:</a:t>
            </a:r>
            <a:r>
              <a:rPr lang="zh-CN" altLang="en-US" sz="2000">
                <a:solidFill>
                  <a:srgbClr val="000066"/>
                </a:solidFill>
              </a:rPr>
              <a:t>我国一年中死于与吸烟有关疾病的人数是</a:t>
            </a:r>
            <a:r>
              <a:rPr lang="en-US" altLang="zh-CN" sz="2000">
                <a:solidFill>
                  <a:srgbClr val="000066"/>
                </a:solidFill>
              </a:rPr>
              <a:t>955000</a:t>
            </a:r>
            <a:r>
              <a:rPr lang="zh-CN" altLang="en-US" sz="2000">
                <a:solidFill>
                  <a:srgbClr val="000066"/>
                </a:solidFill>
              </a:rPr>
              <a:t>人</a:t>
            </a:r>
            <a:r>
              <a:rPr lang="en-US" altLang="zh-CN" sz="2000">
                <a:solidFill>
                  <a:srgbClr val="000066"/>
                </a:solidFill>
              </a:rPr>
              <a:t>,</a:t>
            </a:r>
            <a:r>
              <a:rPr lang="zh-CN" altLang="en-US" sz="2000">
                <a:solidFill>
                  <a:srgbClr val="000066"/>
                </a:solidFill>
              </a:rPr>
              <a:t>世界其他国家一年中死于与吸烟有关疾病的人数是</a:t>
            </a:r>
            <a:r>
              <a:rPr lang="en-US" altLang="zh-CN" sz="2000">
                <a:solidFill>
                  <a:srgbClr val="000066"/>
                </a:solidFill>
              </a:rPr>
              <a:t>1965000</a:t>
            </a:r>
            <a:r>
              <a:rPr lang="zh-CN" altLang="en-US" sz="2000">
                <a:solidFill>
                  <a:srgbClr val="000066"/>
                </a:solidFill>
              </a:rPr>
              <a:t>人</a:t>
            </a:r>
            <a:r>
              <a:rPr lang="en-US" altLang="zh-CN" sz="2000">
                <a:solidFill>
                  <a:srgbClr val="000066"/>
                </a:solidFill>
              </a:rPr>
              <a:t>.</a:t>
            </a:r>
          </a:p>
        </p:txBody>
      </p:sp>
      <p:sp>
        <p:nvSpPr>
          <p:cNvPr id="7180" name="WordArt 12"/>
          <p:cNvSpPr>
            <a:spLocks noChangeArrowheads="1" noChangeShapeType="1" noTextEdit="1"/>
          </p:cNvSpPr>
          <p:nvPr/>
        </p:nvSpPr>
        <p:spPr bwMode="auto">
          <a:xfrm>
            <a:off x="1403350" y="692150"/>
            <a:ext cx="1439863" cy="647700"/>
          </a:xfrm>
          <a:prstGeom prst="rect">
            <a:avLst/>
          </a:prstGeom>
        </p:spPr>
        <p:txBody>
          <a:bodyPr wrap="none" fromWordArt="1">
            <a:prstTxWarp prst="textPlain">
              <a:avLst>
                <a:gd name="adj" fmla="val 50000"/>
              </a:avLst>
            </a:prstTxWarp>
          </a:bodyPr>
          <a:lstStyle/>
          <a:p>
            <a:pPr algn="ctr">
              <a:defRPr/>
            </a:pPr>
            <a:r>
              <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问题</a:t>
            </a:r>
            <a:r>
              <a:rPr lang="en-US" altLang="zh-CN"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a:t>
            </a:r>
            <a:endParaRPr lang="zh-CN" altLang="en-US" sz="3600"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endParaRPr>
          </a:p>
        </p:txBody>
      </p:sp>
    </p:spTree>
    <p:extLst>
      <p:ext uri="{BB962C8B-B14F-4D97-AF65-F5344CB8AC3E}">
        <p14:creationId xmlns:p14="http://schemas.microsoft.com/office/powerpoint/2010/main" val="22109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blinds(horizontal)">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blinds(horizontal)">
                                      <p:cBhvr>
                                        <p:cTn id="12" dur="500"/>
                                        <p:tgtEl>
                                          <p:spTgt spid="717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7"/>
                                        </p:tgtEl>
                                        <p:attrNameLst>
                                          <p:attrName>style.visibility</p:attrName>
                                        </p:attrNameLst>
                                      </p:cBhvr>
                                      <p:to>
                                        <p:strVal val="visible"/>
                                      </p:to>
                                    </p:set>
                                    <p:animEffect transition="in" filter="blinds(horizontal)">
                                      <p:cBhvr>
                                        <p:cTn id="17" dur="500"/>
                                        <p:tgtEl>
                                          <p:spTgt spid="7177"/>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7178"/>
                                        </p:tgtEl>
                                        <p:attrNameLst>
                                          <p:attrName>style.visibility</p:attrName>
                                        </p:attrNameLst>
                                      </p:cBhvr>
                                      <p:to>
                                        <p:strVal val="visible"/>
                                      </p:to>
                                    </p:set>
                                    <p:animEffect transition="in" filter="blinds(horizontal)">
                                      <p:cBhvr>
                                        <p:cTn id="21" dur="500"/>
                                        <p:tgtEl>
                                          <p:spTgt spid="717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179"/>
                                        </p:tgtEl>
                                        <p:attrNameLst>
                                          <p:attrName>style.visibility</p:attrName>
                                        </p:attrNameLst>
                                      </p:cBhvr>
                                      <p:to>
                                        <p:strVal val="visible"/>
                                      </p:to>
                                    </p:set>
                                    <p:animEffect transition="in" filter="blinds(horizontal)">
                                      <p:cBhvr>
                                        <p:cTn id="26"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p:bldP spid="7177" grpId="0"/>
      <p:bldP spid="7179"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WordArt 4"/>
          <p:cNvSpPr>
            <a:spLocks noChangeArrowheads="1" noChangeShapeType="1" noTextEdit="1"/>
          </p:cNvSpPr>
          <p:nvPr/>
        </p:nvSpPr>
        <p:spPr bwMode="auto">
          <a:xfrm>
            <a:off x="684213" y="404813"/>
            <a:ext cx="2449512" cy="1316037"/>
          </a:xfrm>
          <a:prstGeom prst="rect">
            <a:avLst/>
          </a:prstGeom>
        </p:spPr>
        <p:txBody>
          <a:bodyPr wrap="none" fromWordArt="1">
            <a:prstTxWarp prst="textSlantUp">
              <a:avLst>
                <a:gd name="adj" fmla="val 32056"/>
              </a:avLst>
            </a:prstTxWarp>
          </a:bodyPr>
          <a:lstStyle/>
          <a:p>
            <a:pPr algn="ctr"/>
            <a:r>
              <a:rPr lang="zh-CN" altLang="en-US" sz="3600"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华文新魏"/>
                <a:ea typeface="华文新魏"/>
              </a:rPr>
              <a:t>拓展训练</a:t>
            </a:r>
          </a:p>
        </p:txBody>
      </p:sp>
      <p:sp>
        <p:nvSpPr>
          <p:cNvPr id="10249" name="Text Box 9"/>
          <p:cNvSpPr txBox="1">
            <a:spLocks noChangeArrowheads="1"/>
          </p:cNvSpPr>
          <p:nvPr/>
        </p:nvSpPr>
        <p:spPr bwMode="auto">
          <a:xfrm>
            <a:off x="900113" y="1628775"/>
            <a:ext cx="7488237"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a:solidFill>
                  <a:srgbClr val="000066"/>
                </a:solidFill>
                <a:latin typeface="宋体" panose="02010600030101010101" pitchFamily="2" charset="-122"/>
              </a:rPr>
              <a:t>    </a:t>
            </a:r>
            <a:r>
              <a:rPr lang="zh-CN" altLang="en-US" sz="2000" b="1">
                <a:solidFill>
                  <a:srgbClr val="000066"/>
                </a:solidFill>
                <a:latin typeface="宋体" panose="02010600030101010101" pitchFamily="2" charset="-122"/>
              </a:rPr>
              <a:t>某烟民平均每天抽一包烟，他一月（按</a:t>
            </a:r>
            <a:r>
              <a:rPr lang="en-US" altLang="zh-CN" sz="2000" b="1">
                <a:solidFill>
                  <a:srgbClr val="000066"/>
                </a:solidFill>
                <a:latin typeface="宋体" panose="02010600030101010101" pitchFamily="2" charset="-122"/>
              </a:rPr>
              <a:t>30</a:t>
            </a:r>
            <a:r>
              <a:rPr lang="zh-CN" altLang="en-US" sz="2000" b="1">
                <a:solidFill>
                  <a:srgbClr val="000066"/>
                </a:solidFill>
                <a:latin typeface="宋体" panose="02010600030101010101" pitchFamily="2" charset="-122"/>
              </a:rPr>
              <a:t>天计算）中三分之一的时间吸</a:t>
            </a:r>
            <a:r>
              <a:rPr lang="en-US" altLang="zh-CN" sz="2000" b="1">
                <a:solidFill>
                  <a:srgbClr val="000066"/>
                </a:solidFill>
                <a:latin typeface="宋体" panose="02010600030101010101" pitchFamily="2" charset="-122"/>
              </a:rPr>
              <a:t>10</a:t>
            </a:r>
            <a:r>
              <a:rPr lang="zh-CN" altLang="en-US" sz="2000" b="1">
                <a:solidFill>
                  <a:srgbClr val="000066"/>
                </a:solidFill>
                <a:latin typeface="宋体" panose="02010600030101010101" pitchFamily="2" charset="-122"/>
              </a:rPr>
              <a:t>元每包的烟，其余时间吸</a:t>
            </a:r>
            <a:r>
              <a:rPr lang="en-US" altLang="zh-CN" sz="2000" b="1">
                <a:solidFill>
                  <a:srgbClr val="000066"/>
                </a:solidFill>
                <a:latin typeface="宋体" panose="02010600030101010101" pitchFamily="2" charset="-122"/>
              </a:rPr>
              <a:t>5</a:t>
            </a:r>
            <a:r>
              <a:rPr lang="zh-CN" altLang="en-US" sz="2000" b="1">
                <a:solidFill>
                  <a:srgbClr val="000066"/>
                </a:solidFill>
                <a:latin typeface="宋体" panose="02010600030101010101" pitchFamily="2" charset="-122"/>
              </a:rPr>
              <a:t>元每包的烟，他一年中用于吸烟的花费可使</a:t>
            </a:r>
            <a:r>
              <a:rPr lang="en-US" altLang="zh-CN" sz="2000" b="1">
                <a:solidFill>
                  <a:srgbClr val="000066"/>
                </a:solidFill>
                <a:latin typeface="宋体" panose="02010600030101010101" pitchFamily="2" charset="-122"/>
              </a:rPr>
              <a:t>2</a:t>
            </a:r>
            <a:r>
              <a:rPr lang="zh-CN" altLang="en-US" sz="2000" b="1">
                <a:solidFill>
                  <a:srgbClr val="000066"/>
                </a:solidFill>
                <a:latin typeface="宋体" panose="02010600030101010101" pitchFamily="2" charset="-122"/>
              </a:rPr>
              <a:t>名山区失学儿童及</a:t>
            </a:r>
            <a:r>
              <a:rPr lang="en-US" altLang="zh-CN" sz="2000" b="1">
                <a:solidFill>
                  <a:srgbClr val="000066"/>
                </a:solidFill>
                <a:latin typeface="宋体" panose="02010600030101010101" pitchFamily="2" charset="-122"/>
              </a:rPr>
              <a:t>2</a:t>
            </a:r>
            <a:r>
              <a:rPr lang="zh-CN" altLang="en-US" sz="2000" b="1">
                <a:solidFill>
                  <a:srgbClr val="000066"/>
                </a:solidFill>
                <a:latin typeface="宋体" panose="02010600030101010101" pitchFamily="2" charset="-122"/>
              </a:rPr>
              <a:t>名城区失学儿童重返校园一年</a:t>
            </a:r>
            <a:r>
              <a:rPr lang="en-US" altLang="zh-CN" sz="2000" b="1">
                <a:solidFill>
                  <a:srgbClr val="000066"/>
                </a:solidFill>
                <a:latin typeface="宋体" panose="02010600030101010101" pitchFamily="2" charset="-122"/>
              </a:rPr>
              <a:t>.</a:t>
            </a:r>
            <a:r>
              <a:rPr lang="zh-CN" altLang="en-US" sz="2000" b="1">
                <a:solidFill>
                  <a:srgbClr val="000066"/>
                </a:solidFill>
                <a:latin typeface="宋体" panose="02010600030101010101" pitchFamily="2" charset="-122"/>
              </a:rPr>
              <a:t>资助一名山区失学儿童比资助一名城区失学儿童重返校园一年少用</a:t>
            </a:r>
            <a:r>
              <a:rPr lang="en-US" altLang="zh-CN" sz="2000" b="1">
                <a:solidFill>
                  <a:srgbClr val="000066"/>
                </a:solidFill>
                <a:latin typeface="宋体" panose="02010600030101010101" pitchFamily="2" charset="-122"/>
              </a:rPr>
              <a:t>200</a:t>
            </a:r>
            <a:r>
              <a:rPr lang="zh-CN" altLang="en-US" sz="2000" b="1">
                <a:solidFill>
                  <a:srgbClr val="000066"/>
                </a:solidFill>
                <a:latin typeface="宋体" panose="02010600030101010101" pitchFamily="2" charset="-122"/>
              </a:rPr>
              <a:t>元</a:t>
            </a:r>
            <a:r>
              <a:rPr lang="en-US" altLang="zh-CN" sz="2000" b="1">
                <a:solidFill>
                  <a:srgbClr val="000066"/>
                </a:solidFill>
                <a:latin typeface="宋体" panose="02010600030101010101" pitchFamily="2" charset="-122"/>
              </a:rPr>
              <a:t>.</a:t>
            </a:r>
          </a:p>
          <a:p>
            <a:pPr>
              <a:spcBef>
                <a:spcPct val="50000"/>
              </a:spcBef>
            </a:pPr>
            <a:r>
              <a:rPr lang="en-US" altLang="zh-CN" sz="2000" b="1">
                <a:solidFill>
                  <a:srgbClr val="000066"/>
                </a:solidFill>
                <a:latin typeface="宋体" panose="02010600030101010101" pitchFamily="2" charset="-122"/>
              </a:rPr>
              <a:t>    </a:t>
            </a:r>
            <a:r>
              <a:rPr lang="zh-CN" altLang="en-US" sz="2000" b="1">
                <a:solidFill>
                  <a:srgbClr val="000066"/>
                </a:solidFill>
                <a:latin typeface="宋体" panose="02010600030101010101" pitchFamily="2" charset="-122"/>
              </a:rPr>
              <a:t>试用二元一次方程组解决这个问题</a:t>
            </a:r>
            <a:r>
              <a:rPr lang="en-US" altLang="zh-CN" sz="2000" b="1">
                <a:solidFill>
                  <a:srgbClr val="000066"/>
                </a:solidFill>
                <a:latin typeface="宋体" panose="02010600030101010101" pitchFamily="2" charset="-122"/>
              </a:rPr>
              <a:t>:</a:t>
            </a:r>
            <a:r>
              <a:rPr lang="zh-CN" altLang="en-US" sz="2000" b="1">
                <a:solidFill>
                  <a:srgbClr val="000066"/>
                </a:solidFill>
                <a:latin typeface="宋体" panose="02010600030101010101" pitchFamily="2" charset="-122"/>
              </a:rPr>
              <a:t>资助一名山区失学儿童和一名城区失学儿童重返校园一年共需多少钱</a:t>
            </a:r>
            <a:r>
              <a:rPr lang="en-US" altLang="zh-CN" sz="2000" b="1">
                <a:solidFill>
                  <a:srgbClr val="000066"/>
                </a:solidFill>
                <a:latin typeface="宋体" panose="02010600030101010101" pitchFamily="2" charset="-122"/>
              </a:rPr>
              <a:t>?</a:t>
            </a:r>
          </a:p>
        </p:txBody>
      </p:sp>
      <p:sp>
        <p:nvSpPr>
          <p:cNvPr id="10252" name="Text Box 12"/>
          <p:cNvSpPr txBox="1">
            <a:spLocks noChangeArrowheads="1"/>
          </p:cNvSpPr>
          <p:nvPr/>
        </p:nvSpPr>
        <p:spPr bwMode="auto">
          <a:xfrm>
            <a:off x="2916238" y="4076700"/>
            <a:ext cx="54006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srgbClr val="000000"/>
                </a:solidFill>
              </a:rPr>
              <a:t>分析</a:t>
            </a:r>
            <a:r>
              <a:rPr lang="en-US" altLang="zh-CN" sz="2000" b="1">
                <a:solidFill>
                  <a:srgbClr val="000000"/>
                </a:solidFill>
              </a:rPr>
              <a:t>:</a:t>
            </a:r>
            <a:r>
              <a:rPr lang="zh-CN" altLang="en-US" sz="2000" b="1">
                <a:solidFill>
                  <a:srgbClr val="000000"/>
                </a:solidFill>
              </a:rPr>
              <a:t>设资助一名山区失学儿童和一名城区失学儿童各需要</a:t>
            </a:r>
            <a:r>
              <a:rPr lang="en-US" altLang="zh-CN" sz="2000" b="1">
                <a:solidFill>
                  <a:srgbClr val="000000"/>
                </a:solidFill>
              </a:rPr>
              <a:t>x</a:t>
            </a:r>
            <a:r>
              <a:rPr lang="zh-CN" altLang="en-US" sz="2000" b="1">
                <a:solidFill>
                  <a:srgbClr val="000000"/>
                </a:solidFill>
              </a:rPr>
              <a:t>元、</a:t>
            </a:r>
            <a:r>
              <a:rPr lang="en-US" altLang="zh-CN" sz="2000" b="1">
                <a:solidFill>
                  <a:srgbClr val="000000"/>
                </a:solidFill>
              </a:rPr>
              <a:t>y</a:t>
            </a:r>
            <a:r>
              <a:rPr lang="zh-CN" altLang="en-US" sz="2000" b="1">
                <a:solidFill>
                  <a:srgbClr val="000000"/>
                </a:solidFill>
              </a:rPr>
              <a:t>元</a:t>
            </a:r>
            <a:r>
              <a:rPr lang="en-US" altLang="zh-CN" sz="2000" b="1">
                <a:solidFill>
                  <a:srgbClr val="000000"/>
                </a:solidFill>
              </a:rPr>
              <a:t>.</a:t>
            </a:r>
          </a:p>
        </p:txBody>
      </p:sp>
      <p:pic>
        <p:nvPicPr>
          <p:cNvPr id="10253" name="Picture 13" descr="{7164556D-693A-46C0-A813-7568A358C67A}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213" y="5157788"/>
            <a:ext cx="57610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5" name="Picture 15" descr="031226cigaret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488" y="0"/>
            <a:ext cx="219551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7" name="Picture 17" descr="xbwh071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33825"/>
            <a:ext cx="19081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53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500" fill="hold"/>
                                        <p:tgtEl>
                                          <p:spTgt spid="10244"/>
                                        </p:tgtEl>
                                        <p:attrNameLst>
                                          <p:attrName>ppt_w</p:attrName>
                                        </p:attrNameLst>
                                      </p:cBhvr>
                                      <p:tavLst>
                                        <p:tav tm="0">
                                          <p:val>
                                            <p:fltVal val="0"/>
                                          </p:val>
                                        </p:tav>
                                        <p:tav tm="100000">
                                          <p:val>
                                            <p:strVal val="#ppt_w"/>
                                          </p:val>
                                        </p:tav>
                                      </p:tavLst>
                                    </p:anim>
                                    <p:anim calcmode="lin" valueType="num">
                                      <p:cBhvr>
                                        <p:cTn id="8" dur="500" fill="hold"/>
                                        <p:tgtEl>
                                          <p:spTgt spid="10244"/>
                                        </p:tgtEl>
                                        <p:attrNameLst>
                                          <p:attrName>ppt_h</p:attrName>
                                        </p:attrNameLst>
                                      </p:cBhvr>
                                      <p:tavLst>
                                        <p:tav tm="0">
                                          <p:val>
                                            <p:fltVal val="0"/>
                                          </p:val>
                                        </p:tav>
                                        <p:tav tm="100000">
                                          <p:val>
                                            <p:strVal val="#ppt_h"/>
                                          </p:val>
                                        </p:tav>
                                      </p:tavLst>
                                    </p:anim>
                                    <p:anim calcmode="lin" valueType="num">
                                      <p:cBhvr>
                                        <p:cTn id="9" dur="500" fill="hold"/>
                                        <p:tgtEl>
                                          <p:spTgt spid="10244"/>
                                        </p:tgtEl>
                                        <p:attrNameLst>
                                          <p:attrName>style.rotation</p:attrName>
                                        </p:attrNameLst>
                                      </p:cBhvr>
                                      <p:tavLst>
                                        <p:tav tm="0">
                                          <p:val>
                                            <p:fltVal val="360"/>
                                          </p:val>
                                        </p:tav>
                                        <p:tav tm="100000">
                                          <p:val>
                                            <p:fltVal val="0"/>
                                          </p:val>
                                        </p:tav>
                                      </p:tavLst>
                                    </p:anim>
                                    <p:animEffect transition="in" filter="fade">
                                      <p:cBhvr>
                                        <p:cTn id="10" dur="500"/>
                                        <p:tgtEl>
                                          <p:spTgt spid="10244"/>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0255"/>
                                        </p:tgtEl>
                                        <p:attrNameLst>
                                          <p:attrName>style.visibility</p:attrName>
                                        </p:attrNameLst>
                                      </p:cBhvr>
                                      <p:to>
                                        <p:strVal val="visible"/>
                                      </p:to>
                                    </p:set>
                                    <p:anim calcmode="lin" valueType="num">
                                      <p:cBhvr>
                                        <p:cTn id="13" dur="500" fill="hold"/>
                                        <p:tgtEl>
                                          <p:spTgt spid="10255"/>
                                        </p:tgtEl>
                                        <p:attrNameLst>
                                          <p:attrName>ppt_w</p:attrName>
                                        </p:attrNameLst>
                                      </p:cBhvr>
                                      <p:tavLst>
                                        <p:tav tm="0">
                                          <p:val>
                                            <p:fltVal val="0"/>
                                          </p:val>
                                        </p:tav>
                                        <p:tav tm="100000">
                                          <p:val>
                                            <p:strVal val="#ppt_w"/>
                                          </p:val>
                                        </p:tav>
                                      </p:tavLst>
                                    </p:anim>
                                    <p:anim calcmode="lin" valueType="num">
                                      <p:cBhvr>
                                        <p:cTn id="14" dur="500" fill="hold"/>
                                        <p:tgtEl>
                                          <p:spTgt spid="10255"/>
                                        </p:tgtEl>
                                        <p:attrNameLst>
                                          <p:attrName>ppt_h</p:attrName>
                                        </p:attrNameLst>
                                      </p:cBhvr>
                                      <p:tavLst>
                                        <p:tav tm="0">
                                          <p:val>
                                            <p:fltVal val="0"/>
                                          </p:val>
                                        </p:tav>
                                        <p:tav tm="100000">
                                          <p:val>
                                            <p:strVal val="#ppt_h"/>
                                          </p:val>
                                        </p:tav>
                                      </p:tavLst>
                                    </p:anim>
                                    <p:anim calcmode="lin" valueType="num">
                                      <p:cBhvr>
                                        <p:cTn id="15" dur="500" fill="hold"/>
                                        <p:tgtEl>
                                          <p:spTgt spid="10255"/>
                                        </p:tgtEl>
                                        <p:attrNameLst>
                                          <p:attrName>style.rotation</p:attrName>
                                        </p:attrNameLst>
                                      </p:cBhvr>
                                      <p:tavLst>
                                        <p:tav tm="0">
                                          <p:val>
                                            <p:fltVal val="360"/>
                                          </p:val>
                                        </p:tav>
                                        <p:tav tm="100000">
                                          <p:val>
                                            <p:fltVal val="0"/>
                                          </p:val>
                                        </p:tav>
                                      </p:tavLst>
                                    </p:anim>
                                    <p:animEffect transition="in" filter="fade">
                                      <p:cBhvr>
                                        <p:cTn id="16" dur="500"/>
                                        <p:tgtEl>
                                          <p:spTgt spid="10255"/>
                                        </p:tgtEl>
                                      </p:cBhvr>
                                    </p:animEffect>
                                  </p:childTnLst>
                                </p:cTn>
                              </p:par>
                              <p:par>
                                <p:cTn id="17" presetID="1" presetClass="entr" presetSubtype="0" fill="hold" nodeType="withEffect">
                                  <p:stCondLst>
                                    <p:cond delay="0"/>
                                  </p:stCondLst>
                                  <p:childTnLst>
                                    <p:set>
                                      <p:cBhvr>
                                        <p:cTn id="18" dur="1" fill="hold">
                                          <p:stCondLst>
                                            <p:cond delay="0"/>
                                          </p:stCondLst>
                                        </p:cTn>
                                        <p:tgtEl>
                                          <p:spTgt spid="1024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9">
                                            <p:txEl>
                                              <p:pRg st="1" end="1"/>
                                            </p:txEl>
                                          </p:spTgt>
                                        </p:tgtEl>
                                        <p:attrNameLst>
                                          <p:attrName>style.visibility</p:attrName>
                                        </p:attrNameLst>
                                      </p:cBhvr>
                                      <p:to>
                                        <p:strVal val="visible"/>
                                      </p:to>
                                    </p:set>
                                  </p:childTnLst>
                                </p:cTn>
                              </p:par>
                            </p:childTnLst>
                          </p:cTn>
                        </p:par>
                        <p:par>
                          <p:cTn id="21" fill="hold">
                            <p:stCondLst>
                              <p:cond delay="500"/>
                            </p:stCondLst>
                            <p:childTnLst>
                              <p:par>
                                <p:cTn id="22" presetID="16" presetClass="entr" presetSubtype="26" fill="hold" nodeType="afterEffect">
                                  <p:stCondLst>
                                    <p:cond delay="0"/>
                                  </p:stCondLst>
                                  <p:childTnLst>
                                    <p:set>
                                      <p:cBhvr>
                                        <p:cTn id="23" dur="1" fill="hold">
                                          <p:stCondLst>
                                            <p:cond delay="0"/>
                                          </p:stCondLst>
                                        </p:cTn>
                                        <p:tgtEl>
                                          <p:spTgt spid="10257"/>
                                        </p:tgtEl>
                                        <p:attrNameLst>
                                          <p:attrName>style.visibility</p:attrName>
                                        </p:attrNameLst>
                                      </p:cBhvr>
                                      <p:to>
                                        <p:strVal val="visible"/>
                                      </p:to>
                                    </p:set>
                                    <p:animEffect transition="in" filter="barn(inHorizontal)">
                                      <p:cBhvr>
                                        <p:cTn id="24" dur="500"/>
                                        <p:tgtEl>
                                          <p:spTgt spid="10257"/>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10252">
                                            <p:txEl>
                                              <p:pRg st="0" end="0"/>
                                            </p:txEl>
                                          </p:spTgt>
                                        </p:tgtEl>
                                        <p:attrNameLst>
                                          <p:attrName>style.visibility</p:attrName>
                                        </p:attrNameLst>
                                      </p:cBhvr>
                                      <p:to>
                                        <p:strVal val="visible"/>
                                      </p:to>
                                    </p:set>
                                    <p:anim calcmode="lin" valueType="num">
                                      <p:cBhvr>
                                        <p:cTn id="29" dur="1000" fill="hold"/>
                                        <p:tgtEl>
                                          <p:spTgt spid="10252">
                                            <p:txEl>
                                              <p:pRg st="0" end="0"/>
                                            </p:txEl>
                                          </p:spTgt>
                                        </p:tgtEl>
                                        <p:attrNameLst>
                                          <p:attrName>ppt_w</p:attrName>
                                        </p:attrNameLst>
                                      </p:cBhvr>
                                      <p:tavLst>
                                        <p:tav tm="0">
                                          <p:val>
                                            <p:strVal val="#ppt_w*0.70"/>
                                          </p:val>
                                        </p:tav>
                                        <p:tav tm="100000">
                                          <p:val>
                                            <p:strVal val="#ppt_w"/>
                                          </p:val>
                                        </p:tav>
                                      </p:tavLst>
                                    </p:anim>
                                    <p:anim calcmode="lin" valueType="num">
                                      <p:cBhvr>
                                        <p:cTn id="30" dur="1000" fill="hold"/>
                                        <p:tgtEl>
                                          <p:spTgt spid="10252">
                                            <p:txEl>
                                              <p:pRg st="0" end="0"/>
                                            </p:txEl>
                                          </p:spTgt>
                                        </p:tgtEl>
                                        <p:attrNameLst>
                                          <p:attrName>ppt_h</p:attrName>
                                        </p:attrNameLst>
                                      </p:cBhvr>
                                      <p:tavLst>
                                        <p:tav tm="0">
                                          <p:val>
                                            <p:strVal val="#ppt_h"/>
                                          </p:val>
                                        </p:tav>
                                        <p:tav tm="100000">
                                          <p:val>
                                            <p:strVal val="#ppt_h"/>
                                          </p:val>
                                        </p:tav>
                                      </p:tavLst>
                                    </p:anim>
                                    <p:animEffect transition="in" filter="fade">
                                      <p:cBhvr>
                                        <p:cTn id="31" dur="1000"/>
                                        <p:tgtEl>
                                          <p:spTgt spid="1025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253"/>
                                        </p:tgtEl>
                                        <p:attrNameLst>
                                          <p:attrName>style.visibility</p:attrName>
                                        </p:attrNameLst>
                                      </p:cBhvr>
                                      <p:to>
                                        <p:strVal val="visible"/>
                                      </p:to>
                                    </p:set>
                                    <p:animEffect transition="in" filter="wipe(left)">
                                      <p:cBhvr>
                                        <p:cTn id="36" dur="500"/>
                                        <p:tgtEl>
                                          <p:spTgt spid="10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1331913" y="477838"/>
            <a:ext cx="6769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4000">
                <a:solidFill>
                  <a:srgbClr val="003399"/>
                </a:solidFill>
                <a:latin typeface="华文行楷" pitchFamily="2" charset="-122"/>
                <a:ea typeface="华文行楷" pitchFamily="2" charset="-122"/>
              </a:rPr>
              <a:t>试一试：   用代入法解</a:t>
            </a:r>
            <a:br>
              <a:rPr lang="zh-CN" altLang="en-US" sz="4000">
                <a:solidFill>
                  <a:srgbClr val="003399"/>
                </a:solidFill>
                <a:latin typeface="华文行楷" pitchFamily="2" charset="-122"/>
                <a:ea typeface="华文行楷" pitchFamily="2" charset="-122"/>
              </a:rPr>
            </a:br>
            <a:r>
              <a:rPr lang="zh-CN" altLang="en-US" sz="4000">
                <a:solidFill>
                  <a:srgbClr val="003399"/>
                </a:solidFill>
                <a:latin typeface="华文行楷" pitchFamily="2" charset="-122"/>
                <a:ea typeface="华文行楷" pitchFamily="2" charset="-122"/>
              </a:rPr>
              <a:t>            二元一次方程组 </a:t>
            </a:r>
            <a:br>
              <a:rPr lang="zh-CN" altLang="en-US" sz="4000">
                <a:solidFill>
                  <a:srgbClr val="003399"/>
                </a:solidFill>
                <a:latin typeface="华文行楷" pitchFamily="2" charset="-122"/>
                <a:ea typeface="华文行楷" pitchFamily="2" charset="-122"/>
              </a:rPr>
            </a:br>
            <a:endParaRPr lang="zh-CN" altLang="en-US" sz="4000">
              <a:solidFill>
                <a:srgbClr val="003399"/>
              </a:solidFill>
              <a:latin typeface="华文行楷" pitchFamily="2" charset="-122"/>
              <a:ea typeface="华文行楷" pitchFamily="2" charset="-122"/>
            </a:endParaRPr>
          </a:p>
        </p:txBody>
      </p:sp>
      <p:sp>
        <p:nvSpPr>
          <p:cNvPr id="159747" name="Rectangle 3"/>
          <p:cNvSpPr>
            <a:spLocks noChangeArrowheads="1"/>
          </p:cNvSpPr>
          <p:nvPr/>
        </p:nvSpPr>
        <p:spPr bwMode="auto">
          <a:xfrm>
            <a:off x="1979613" y="4076700"/>
            <a:ext cx="6408737"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pPr>
            <a:r>
              <a:rPr lang="zh-CN" altLang="en-US" sz="2800" b="1">
                <a:solidFill>
                  <a:srgbClr val="000000"/>
                </a:solidFill>
                <a:latin typeface="Times New Roman" panose="02020603050405020304" pitchFamily="18" charset="0"/>
              </a:rPr>
              <a:t>最为简单的方法是将</a:t>
            </a:r>
            <a:r>
              <a:rPr lang="en-US" altLang="zh-CN" sz="2800" b="1">
                <a:solidFill>
                  <a:srgbClr val="000000"/>
                </a:solidFill>
                <a:latin typeface="Times New Roman" panose="02020603050405020304" pitchFamily="18" charset="0"/>
              </a:rPr>
              <a:t>________</a:t>
            </a:r>
            <a:r>
              <a:rPr lang="zh-CN" altLang="en-US" sz="2800" b="1">
                <a:solidFill>
                  <a:srgbClr val="000000"/>
                </a:solidFill>
                <a:latin typeface="Times New Roman" panose="02020603050405020304" pitchFamily="18" charset="0"/>
              </a:rPr>
              <a:t>式中的</a:t>
            </a:r>
          </a:p>
          <a:p>
            <a:pPr>
              <a:lnSpc>
                <a:spcPct val="120000"/>
              </a:lnSpc>
              <a:spcBef>
                <a:spcPct val="20000"/>
              </a:spcBef>
            </a:pPr>
            <a:r>
              <a:rPr lang="en-US" altLang="zh-CN" sz="2800" b="1">
                <a:solidFill>
                  <a:srgbClr val="000000"/>
                </a:solidFill>
                <a:latin typeface="Times New Roman" panose="02020603050405020304" pitchFamily="18" charset="0"/>
              </a:rPr>
              <a:t>_________</a:t>
            </a:r>
            <a:r>
              <a:rPr lang="zh-CN" altLang="en-US" sz="2800" b="1">
                <a:solidFill>
                  <a:srgbClr val="000000"/>
                </a:solidFill>
                <a:latin typeface="Times New Roman" panose="02020603050405020304" pitchFamily="18" charset="0"/>
              </a:rPr>
              <a:t>表示为</a:t>
            </a:r>
            <a:r>
              <a:rPr lang="en-US" altLang="zh-CN" sz="2800" b="1">
                <a:solidFill>
                  <a:srgbClr val="000000"/>
                </a:solidFill>
                <a:latin typeface="Times New Roman" panose="02020603050405020304" pitchFamily="18" charset="0"/>
              </a:rPr>
              <a:t>__________</a:t>
            </a:r>
            <a:r>
              <a:rPr lang="zh-CN" altLang="en-US" sz="2800" b="1">
                <a:solidFill>
                  <a:srgbClr val="000000"/>
                </a:solidFill>
                <a:latin typeface="Times New Roman" panose="02020603050405020304" pitchFamily="18" charset="0"/>
              </a:rPr>
              <a:t>，</a:t>
            </a:r>
          </a:p>
          <a:p>
            <a:pPr>
              <a:lnSpc>
                <a:spcPct val="120000"/>
              </a:lnSpc>
              <a:spcBef>
                <a:spcPct val="20000"/>
              </a:spcBef>
            </a:pPr>
            <a:r>
              <a:rPr lang="zh-CN" altLang="en-US" sz="2800" b="1">
                <a:solidFill>
                  <a:srgbClr val="000000"/>
                </a:solidFill>
                <a:latin typeface="Times New Roman" panose="02020603050405020304" pitchFamily="18" charset="0"/>
              </a:rPr>
              <a:t>再代入</a:t>
            </a:r>
            <a:r>
              <a:rPr lang="en-US" altLang="zh-CN" sz="2800" b="1">
                <a:solidFill>
                  <a:srgbClr val="000000"/>
                </a:solidFill>
                <a:latin typeface="Times New Roman" panose="02020603050405020304" pitchFamily="18" charset="0"/>
              </a:rPr>
              <a:t>__________ </a:t>
            </a:r>
          </a:p>
        </p:txBody>
      </p:sp>
      <p:sp>
        <p:nvSpPr>
          <p:cNvPr id="12292" name="Text Box 4"/>
          <p:cNvSpPr txBox="1">
            <a:spLocks noChangeArrowheads="1"/>
          </p:cNvSpPr>
          <p:nvPr/>
        </p:nvSpPr>
        <p:spPr bwMode="auto">
          <a:xfrm>
            <a:off x="2124075" y="2276475"/>
            <a:ext cx="4103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3200" b="1">
              <a:solidFill>
                <a:srgbClr val="000000"/>
              </a:solidFill>
              <a:latin typeface="Verdana" panose="020B0604030504040204" pitchFamily="34" charset="0"/>
            </a:endParaRPr>
          </a:p>
        </p:txBody>
      </p:sp>
      <p:sp>
        <p:nvSpPr>
          <p:cNvPr id="12293" name="Text Box 5"/>
          <p:cNvSpPr txBox="1">
            <a:spLocks noChangeArrowheads="1"/>
          </p:cNvSpPr>
          <p:nvPr/>
        </p:nvSpPr>
        <p:spPr bwMode="auto">
          <a:xfrm>
            <a:off x="1908175" y="2133600"/>
            <a:ext cx="4751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latin typeface="Verdana" panose="020B0604030504040204" pitchFamily="34" charset="0"/>
            </a:endParaRPr>
          </a:p>
        </p:txBody>
      </p:sp>
      <p:sp>
        <p:nvSpPr>
          <p:cNvPr id="159750" name="Text Box 6"/>
          <p:cNvSpPr txBox="1">
            <a:spLocks noChangeArrowheads="1"/>
          </p:cNvSpPr>
          <p:nvPr/>
        </p:nvSpPr>
        <p:spPr bwMode="auto">
          <a:xfrm>
            <a:off x="5724525" y="4002088"/>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CC0066"/>
                </a:solidFill>
                <a:latin typeface="Verdana" panose="020B0604030504040204" pitchFamily="34" charset="0"/>
              </a:rPr>
              <a:t>①</a:t>
            </a:r>
          </a:p>
        </p:txBody>
      </p:sp>
      <p:sp>
        <p:nvSpPr>
          <p:cNvPr id="159751" name="Text Box 7"/>
          <p:cNvSpPr txBox="1">
            <a:spLocks noChangeArrowheads="1"/>
          </p:cNvSpPr>
          <p:nvPr/>
        </p:nvSpPr>
        <p:spPr bwMode="auto">
          <a:xfrm>
            <a:off x="2700338" y="4581525"/>
            <a:ext cx="1152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CC0066"/>
                </a:solidFill>
                <a:latin typeface="Verdana" panose="020B0604030504040204" pitchFamily="34" charset="0"/>
              </a:rPr>
              <a:t>x</a:t>
            </a:r>
          </a:p>
        </p:txBody>
      </p:sp>
      <p:sp>
        <p:nvSpPr>
          <p:cNvPr id="159752" name="Text Box 8"/>
          <p:cNvSpPr txBox="1">
            <a:spLocks noChangeArrowheads="1"/>
          </p:cNvSpPr>
          <p:nvPr/>
        </p:nvSpPr>
        <p:spPr bwMode="auto">
          <a:xfrm>
            <a:off x="5076825" y="4652963"/>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CC0066"/>
                </a:solidFill>
                <a:latin typeface="Verdana" panose="020B0604030504040204" pitchFamily="34" charset="0"/>
              </a:rPr>
              <a:t>X=6-5y</a:t>
            </a:r>
          </a:p>
        </p:txBody>
      </p:sp>
      <p:sp>
        <p:nvSpPr>
          <p:cNvPr id="159753" name="Text Box 9"/>
          <p:cNvSpPr txBox="1">
            <a:spLocks noChangeArrowheads="1"/>
          </p:cNvSpPr>
          <p:nvPr/>
        </p:nvSpPr>
        <p:spPr bwMode="auto">
          <a:xfrm>
            <a:off x="3563938" y="5229225"/>
            <a:ext cx="1152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en-US" sz="3200" b="1">
                <a:solidFill>
                  <a:srgbClr val="CC0066"/>
                </a:solidFill>
                <a:latin typeface="Verdana" panose="020B0604030504040204" pitchFamily="34" charset="0"/>
              </a:rPr>
              <a:t>②</a:t>
            </a:r>
            <a:endParaRPr lang="en-US" altLang="zh-CN" sz="3200" b="1">
              <a:solidFill>
                <a:srgbClr val="CC0066"/>
              </a:solidFill>
              <a:latin typeface="Verdana" panose="020B0604030504040204" pitchFamily="34" charset="0"/>
            </a:endParaRPr>
          </a:p>
        </p:txBody>
      </p:sp>
      <p:sp>
        <p:nvSpPr>
          <p:cNvPr id="12298" name="Rectangle 10"/>
          <p:cNvSpPr>
            <a:spLocks noChangeArrowheads="1"/>
          </p:cNvSpPr>
          <p:nvPr/>
        </p:nvSpPr>
        <p:spPr bwMode="auto">
          <a:xfrm>
            <a:off x="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aphicFrame>
        <p:nvGraphicFramePr>
          <p:cNvPr id="159755" name="Object 11"/>
          <p:cNvGraphicFramePr>
            <a:graphicFrameLocks noChangeAspect="1"/>
          </p:cNvGraphicFramePr>
          <p:nvPr/>
        </p:nvGraphicFramePr>
        <p:xfrm>
          <a:off x="1908175" y="2133600"/>
          <a:ext cx="2951163" cy="1697038"/>
        </p:xfrm>
        <a:graphic>
          <a:graphicData uri="http://schemas.openxmlformats.org/presentationml/2006/ole">
            <mc:AlternateContent xmlns:mc="http://schemas.openxmlformats.org/markup-compatibility/2006">
              <mc:Choice xmlns:v="urn:schemas-microsoft-com:vml" Requires="v">
                <p:oleObj name="公式" r:id="rId2" imgW="800100" imgH="457200" progId="Equations">
                  <p:embed/>
                </p:oleObj>
              </mc:Choice>
              <mc:Fallback>
                <p:oleObj name="公式" r:id="rId2" imgW="8001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133600"/>
                        <a:ext cx="2951163" cy="169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9756" name="Text Box 12"/>
          <p:cNvSpPr txBox="1">
            <a:spLocks noChangeArrowheads="1"/>
          </p:cNvSpPr>
          <p:nvPr/>
        </p:nvSpPr>
        <p:spPr bwMode="auto">
          <a:xfrm>
            <a:off x="5435600" y="2273300"/>
            <a:ext cx="1081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000000"/>
                </a:solidFill>
                <a:latin typeface="Verdana" panose="020B0604030504040204" pitchFamily="34" charset="0"/>
              </a:rPr>
              <a:t>①</a:t>
            </a:r>
          </a:p>
        </p:txBody>
      </p:sp>
      <p:sp>
        <p:nvSpPr>
          <p:cNvPr id="159757" name="Text Box 13"/>
          <p:cNvSpPr txBox="1">
            <a:spLocks noChangeArrowheads="1"/>
          </p:cNvSpPr>
          <p:nvPr/>
        </p:nvSpPr>
        <p:spPr bwMode="auto">
          <a:xfrm>
            <a:off x="5435600" y="3068638"/>
            <a:ext cx="1152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en-US" sz="3200" b="1">
                <a:solidFill>
                  <a:srgbClr val="000000"/>
                </a:solidFill>
                <a:latin typeface="Verdana" panose="020B0604030504040204" pitchFamily="34" charset="0"/>
              </a:rPr>
              <a:t>②</a:t>
            </a:r>
            <a:endParaRPr lang="en-US" altLang="zh-CN" sz="3200" b="1">
              <a:solidFill>
                <a:srgbClr val="000000"/>
              </a:solidFill>
              <a:latin typeface="Verdana" panose="020B0604030504040204" pitchFamily="34" charset="0"/>
            </a:endParaRPr>
          </a:p>
        </p:txBody>
      </p:sp>
    </p:spTree>
    <p:extLst>
      <p:ext uri="{BB962C8B-B14F-4D97-AF65-F5344CB8AC3E}">
        <p14:creationId xmlns:p14="http://schemas.microsoft.com/office/powerpoint/2010/main" val="32838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additive="base">
                                        <p:cTn id="7" dur="500" fill="hold"/>
                                        <p:tgtEl>
                                          <p:spTgt spid="159746"/>
                                        </p:tgtEl>
                                        <p:attrNameLst>
                                          <p:attrName>ppt_x</p:attrName>
                                        </p:attrNameLst>
                                      </p:cBhvr>
                                      <p:tavLst>
                                        <p:tav tm="0">
                                          <p:val>
                                            <p:strVal val="#ppt_x"/>
                                          </p:val>
                                        </p:tav>
                                        <p:tav tm="100000">
                                          <p:val>
                                            <p:strVal val="#ppt_x"/>
                                          </p:val>
                                        </p:tav>
                                      </p:tavLst>
                                    </p:anim>
                                    <p:anim calcmode="lin" valueType="num">
                                      <p:cBhvr additive="base">
                                        <p:cTn id="8" dur="500" fill="hold"/>
                                        <p:tgtEl>
                                          <p:spTgt spid="1597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9755"/>
                                        </p:tgtEl>
                                        <p:attrNameLst>
                                          <p:attrName>style.visibility</p:attrName>
                                        </p:attrNameLst>
                                      </p:cBhvr>
                                      <p:to>
                                        <p:strVal val="visible"/>
                                      </p:to>
                                    </p:set>
                                    <p:anim calcmode="lin" valueType="num">
                                      <p:cBhvr additive="base">
                                        <p:cTn id="13" dur="500" fill="hold"/>
                                        <p:tgtEl>
                                          <p:spTgt spid="159755"/>
                                        </p:tgtEl>
                                        <p:attrNameLst>
                                          <p:attrName>ppt_x</p:attrName>
                                        </p:attrNameLst>
                                      </p:cBhvr>
                                      <p:tavLst>
                                        <p:tav tm="0">
                                          <p:val>
                                            <p:strVal val="#ppt_x"/>
                                          </p:val>
                                        </p:tav>
                                        <p:tav tm="100000">
                                          <p:val>
                                            <p:strVal val="#ppt_x"/>
                                          </p:val>
                                        </p:tav>
                                      </p:tavLst>
                                    </p:anim>
                                    <p:anim calcmode="lin" valueType="num">
                                      <p:cBhvr additive="base">
                                        <p:cTn id="14" dur="500" fill="hold"/>
                                        <p:tgtEl>
                                          <p:spTgt spid="1597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type="lt">
                                    <p:tmPct val="100000"/>
                                  </p:iterate>
                                  <p:childTnLst>
                                    <p:set>
                                      <p:cBhvr>
                                        <p:cTn id="18" dur="1" fill="hold">
                                          <p:stCondLst>
                                            <p:cond delay="0"/>
                                          </p:stCondLst>
                                        </p:cTn>
                                        <p:tgtEl>
                                          <p:spTgt spid="159747">
                                            <p:txEl>
                                              <p:pRg st="0" end="0"/>
                                            </p:txEl>
                                          </p:spTgt>
                                        </p:tgtEl>
                                        <p:attrNameLst>
                                          <p:attrName>style.visibility</p:attrName>
                                        </p:attrNameLst>
                                      </p:cBhvr>
                                      <p:to>
                                        <p:strVal val="visible"/>
                                      </p:to>
                                    </p:set>
                                    <p:anim calcmode="lin" valueType="num">
                                      <p:cBhvr additive="base">
                                        <p:cTn id="19" dur="75" fill="hold"/>
                                        <p:tgtEl>
                                          <p:spTgt spid="159747">
                                            <p:txEl>
                                              <p:pRg st="0" end="0"/>
                                            </p:txEl>
                                          </p:spTgt>
                                        </p:tgtEl>
                                        <p:attrNameLst>
                                          <p:attrName>ppt_x</p:attrName>
                                        </p:attrNameLst>
                                      </p:cBhvr>
                                      <p:tavLst>
                                        <p:tav tm="0">
                                          <p:val>
                                            <p:strVal val="#ppt_x"/>
                                          </p:val>
                                        </p:tav>
                                        <p:tav tm="100000">
                                          <p:val>
                                            <p:strVal val="#ppt_x"/>
                                          </p:val>
                                        </p:tav>
                                      </p:tavLst>
                                    </p:anim>
                                    <p:anim calcmode="lin" valueType="num">
                                      <p:cBhvr additive="base">
                                        <p:cTn id="20" dur="75" fill="hold"/>
                                        <p:tgtEl>
                                          <p:spTgt spid="159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100000"/>
                                  </p:iterate>
                                  <p:childTnLst>
                                    <p:set>
                                      <p:cBhvr>
                                        <p:cTn id="24" dur="1" fill="hold">
                                          <p:stCondLst>
                                            <p:cond delay="0"/>
                                          </p:stCondLst>
                                        </p:cTn>
                                        <p:tgtEl>
                                          <p:spTgt spid="159747">
                                            <p:txEl>
                                              <p:pRg st="1" end="1"/>
                                            </p:txEl>
                                          </p:spTgt>
                                        </p:tgtEl>
                                        <p:attrNameLst>
                                          <p:attrName>style.visibility</p:attrName>
                                        </p:attrNameLst>
                                      </p:cBhvr>
                                      <p:to>
                                        <p:strVal val="visible"/>
                                      </p:to>
                                    </p:set>
                                    <p:anim calcmode="lin" valueType="num">
                                      <p:cBhvr additive="base">
                                        <p:cTn id="25" dur="75" fill="hold"/>
                                        <p:tgtEl>
                                          <p:spTgt spid="159747">
                                            <p:txEl>
                                              <p:pRg st="1" end="1"/>
                                            </p:txEl>
                                          </p:spTgt>
                                        </p:tgtEl>
                                        <p:attrNameLst>
                                          <p:attrName>ppt_x</p:attrName>
                                        </p:attrNameLst>
                                      </p:cBhvr>
                                      <p:tavLst>
                                        <p:tav tm="0">
                                          <p:val>
                                            <p:strVal val="#ppt_x"/>
                                          </p:val>
                                        </p:tav>
                                        <p:tav tm="100000">
                                          <p:val>
                                            <p:strVal val="#ppt_x"/>
                                          </p:val>
                                        </p:tav>
                                      </p:tavLst>
                                    </p:anim>
                                    <p:anim calcmode="lin" valueType="num">
                                      <p:cBhvr additive="base">
                                        <p:cTn id="26" dur="75" fill="hold"/>
                                        <p:tgtEl>
                                          <p:spTgt spid="159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type="lt">
                                    <p:tmPct val="100000"/>
                                  </p:iterate>
                                  <p:childTnLst>
                                    <p:set>
                                      <p:cBhvr>
                                        <p:cTn id="30" dur="1" fill="hold">
                                          <p:stCondLst>
                                            <p:cond delay="0"/>
                                          </p:stCondLst>
                                        </p:cTn>
                                        <p:tgtEl>
                                          <p:spTgt spid="159747">
                                            <p:txEl>
                                              <p:pRg st="2" end="2"/>
                                            </p:txEl>
                                          </p:spTgt>
                                        </p:tgtEl>
                                        <p:attrNameLst>
                                          <p:attrName>style.visibility</p:attrName>
                                        </p:attrNameLst>
                                      </p:cBhvr>
                                      <p:to>
                                        <p:strVal val="visible"/>
                                      </p:to>
                                    </p:set>
                                    <p:anim calcmode="lin" valueType="num">
                                      <p:cBhvr additive="base">
                                        <p:cTn id="31" dur="75" fill="hold"/>
                                        <p:tgtEl>
                                          <p:spTgt spid="159747">
                                            <p:txEl>
                                              <p:pRg st="2" end="2"/>
                                            </p:txEl>
                                          </p:spTgt>
                                        </p:tgtEl>
                                        <p:attrNameLst>
                                          <p:attrName>ppt_x</p:attrName>
                                        </p:attrNameLst>
                                      </p:cBhvr>
                                      <p:tavLst>
                                        <p:tav tm="0">
                                          <p:val>
                                            <p:strVal val="#ppt_x"/>
                                          </p:val>
                                        </p:tav>
                                        <p:tav tm="100000">
                                          <p:val>
                                            <p:strVal val="#ppt_x"/>
                                          </p:val>
                                        </p:tav>
                                      </p:tavLst>
                                    </p:anim>
                                    <p:anim calcmode="lin" valueType="num">
                                      <p:cBhvr additive="base">
                                        <p:cTn id="32" dur="75"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9756"/>
                                        </p:tgtEl>
                                        <p:attrNameLst>
                                          <p:attrName>style.visibility</p:attrName>
                                        </p:attrNameLst>
                                      </p:cBhvr>
                                      <p:to>
                                        <p:strVal val="visible"/>
                                      </p:to>
                                    </p:set>
                                    <p:anim calcmode="lin" valueType="num">
                                      <p:cBhvr additive="base">
                                        <p:cTn id="37" dur="500" fill="hold"/>
                                        <p:tgtEl>
                                          <p:spTgt spid="159756"/>
                                        </p:tgtEl>
                                        <p:attrNameLst>
                                          <p:attrName>ppt_x</p:attrName>
                                        </p:attrNameLst>
                                      </p:cBhvr>
                                      <p:tavLst>
                                        <p:tav tm="0">
                                          <p:val>
                                            <p:strVal val="#ppt_x"/>
                                          </p:val>
                                        </p:tav>
                                        <p:tav tm="100000">
                                          <p:val>
                                            <p:strVal val="#ppt_x"/>
                                          </p:val>
                                        </p:tav>
                                      </p:tavLst>
                                    </p:anim>
                                    <p:anim calcmode="lin" valueType="num">
                                      <p:cBhvr additive="base">
                                        <p:cTn id="38" dur="500" fill="hold"/>
                                        <p:tgtEl>
                                          <p:spTgt spid="1597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9757"/>
                                        </p:tgtEl>
                                        <p:attrNameLst>
                                          <p:attrName>style.visibility</p:attrName>
                                        </p:attrNameLst>
                                      </p:cBhvr>
                                      <p:to>
                                        <p:strVal val="visible"/>
                                      </p:to>
                                    </p:set>
                                    <p:anim calcmode="lin" valueType="num">
                                      <p:cBhvr additive="base">
                                        <p:cTn id="43" dur="500" fill="hold"/>
                                        <p:tgtEl>
                                          <p:spTgt spid="159757"/>
                                        </p:tgtEl>
                                        <p:attrNameLst>
                                          <p:attrName>ppt_x</p:attrName>
                                        </p:attrNameLst>
                                      </p:cBhvr>
                                      <p:tavLst>
                                        <p:tav tm="0">
                                          <p:val>
                                            <p:strVal val="#ppt_x"/>
                                          </p:val>
                                        </p:tav>
                                        <p:tav tm="100000">
                                          <p:val>
                                            <p:strVal val="#ppt_x"/>
                                          </p:val>
                                        </p:tav>
                                      </p:tavLst>
                                    </p:anim>
                                    <p:anim calcmode="lin" valueType="num">
                                      <p:cBhvr additive="base">
                                        <p:cTn id="44" dur="500" fill="hold"/>
                                        <p:tgtEl>
                                          <p:spTgt spid="15975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9750"/>
                                        </p:tgtEl>
                                        <p:attrNameLst>
                                          <p:attrName>style.visibility</p:attrName>
                                        </p:attrNameLst>
                                      </p:cBhvr>
                                      <p:to>
                                        <p:strVal val="visible"/>
                                      </p:to>
                                    </p:set>
                                    <p:anim calcmode="lin" valueType="num">
                                      <p:cBhvr additive="base">
                                        <p:cTn id="49" dur="500" fill="hold"/>
                                        <p:tgtEl>
                                          <p:spTgt spid="159750"/>
                                        </p:tgtEl>
                                        <p:attrNameLst>
                                          <p:attrName>ppt_x</p:attrName>
                                        </p:attrNameLst>
                                      </p:cBhvr>
                                      <p:tavLst>
                                        <p:tav tm="0">
                                          <p:val>
                                            <p:strVal val="#ppt_x"/>
                                          </p:val>
                                        </p:tav>
                                        <p:tav tm="100000">
                                          <p:val>
                                            <p:strVal val="#ppt_x"/>
                                          </p:val>
                                        </p:tav>
                                      </p:tavLst>
                                    </p:anim>
                                    <p:anim calcmode="lin" valueType="num">
                                      <p:cBhvr additive="base">
                                        <p:cTn id="50" dur="500" fill="hold"/>
                                        <p:tgtEl>
                                          <p:spTgt spid="1597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9751"/>
                                        </p:tgtEl>
                                        <p:attrNameLst>
                                          <p:attrName>style.visibility</p:attrName>
                                        </p:attrNameLst>
                                      </p:cBhvr>
                                      <p:to>
                                        <p:strVal val="visible"/>
                                      </p:to>
                                    </p:set>
                                    <p:anim calcmode="lin" valueType="num">
                                      <p:cBhvr additive="base">
                                        <p:cTn id="55" dur="500" fill="hold"/>
                                        <p:tgtEl>
                                          <p:spTgt spid="159751"/>
                                        </p:tgtEl>
                                        <p:attrNameLst>
                                          <p:attrName>ppt_x</p:attrName>
                                        </p:attrNameLst>
                                      </p:cBhvr>
                                      <p:tavLst>
                                        <p:tav tm="0">
                                          <p:val>
                                            <p:strVal val="#ppt_x"/>
                                          </p:val>
                                        </p:tav>
                                        <p:tav tm="100000">
                                          <p:val>
                                            <p:strVal val="#ppt_x"/>
                                          </p:val>
                                        </p:tav>
                                      </p:tavLst>
                                    </p:anim>
                                    <p:anim calcmode="lin" valueType="num">
                                      <p:cBhvr additive="base">
                                        <p:cTn id="56"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9752"/>
                                        </p:tgtEl>
                                        <p:attrNameLst>
                                          <p:attrName>style.visibility</p:attrName>
                                        </p:attrNameLst>
                                      </p:cBhvr>
                                      <p:to>
                                        <p:strVal val="visible"/>
                                      </p:to>
                                    </p:set>
                                    <p:anim calcmode="lin" valueType="num">
                                      <p:cBhvr additive="base">
                                        <p:cTn id="61" dur="500" fill="hold"/>
                                        <p:tgtEl>
                                          <p:spTgt spid="159752"/>
                                        </p:tgtEl>
                                        <p:attrNameLst>
                                          <p:attrName>ppt_x</p:attrName>
                                        </p:attrNameLst>
                                      </p:cBhvr>
                                      <p:tavLst>
                                        <p:tav tm="0">
                                          <p:val>
                                            <p:strVal val="#ppt_x"/>
                                          </p:val>
                                        </p:tav>
                                        <p:tav tm="100000">
                                          <p:val>
                                            <p:strVal val="#ppt_x"/>
                                          </p:val>
                                        </p:tav>
                                      </p:tavLst>
                                    </p:anim>
                                    <p:anim calcmode="lin" valueType="num">
                                      <p:cBhvr additive="base">
                                        <p:cTn id="62" dur="500" fill="hold"/>
                                        <p:tgtEl>
                                          <p:spTgt spid="1597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9753"/>
                                        </p:tgtEl>
                                        <p:attrNameLst>
                                          <p:attrName>style.visibility</p:attrName>
                                        </p:attrNameLst>
                                      </p:cBhvr>
                                      <p:to>
                                        <p:strVal val="visible"/>
                                      </p:to>
                                    </p:set>
                                    <p:anim calcmode="lin" valueType="num">
                                      <p:cBhvr additive="base">
                                        <p:cTn id="67" dur="500" fill="hold"/>
                                        <p:tgtEl>
                                          <p:spTgt spid="159753"/>
                                        </p:tgtEl>
                                        <p:attrNameLst>
                                          <p:attrName>ppt_x</p:attrName>
                                        </p:attrNameLst>
                                      </p:cBhvr>
                                      <p:tavLst>
                                        <p:tav tm="0">
                                          <p:val>
                                            <p:strVal val="#ppt_x"/>
                                          </p:val>
                                        </p:tav>
                                        <p:tav tm="100000">
                                          <p:val>
                                            <p:strVal val="#ppt_x"/>
                                          </p:val>
                                        </p:tav>
                                      </p:tavLst>
                                    </p:anim>
                                    <p:anim calcmode="lin" valueType="num">
                                      <p:cBhvr additive="base">
                                        <p:cTn id="68" dur="500" fill="hold"/>
                                        <p:tgtEl>
                                          <p:spTgt spid="1597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utoUpdateAnimBg="0"/>
      <p:bldP spid="159747" grpId="0" build="p" autoUpdateAnimBg="0"/>
      <p:bldP spid="159750" grpId="0" autoUpdateAnimBg="0"/>
      <p:bldP spid="159751" grpId="0" autoUpdateAnimBg="0"/>
      <p:bldP spid="159752" grpId="0" autoUpdateAnimBg="0"/>
      <p:bldP spid="159753" grpId="0" autoUpdateAnimBg="0"/>
      <p:bldP spid="159756" grpId="0" autoUpdateAnimBg="0"/>
      <p:bldP spid="159757" grpId="0"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idx="4294967295"/>
          </p:nvPr>
        </p:nvSpPr>
        <p:spPr/>
        <p:txBody>
          <a:bodyPr/>
          <a:lstStyle/>
          <a:p>
            <a:endParaRPr lang="zh-CN" altLang="zh-CN"/>
          </a:p>
        </p:txBody>
      </p:sp>
      <p:pic>
        <p:nvPicPr>
          <p:cNvPr id="14339" name="Picture 3"/>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0" y="0"/>
            <a:ext cx="9144000" cy="6858000"/>
          </a:xfrm>
          <a:noFill/>
        </p:spPr>
      </p:pic>
      <p:sp>
        <p:nvSpPr>
          <p:cNvPr id="14340" name="Text Box 4"/>
          <p:cNvSpPr txBox="1">
            <a:spLocks noChangeArrowheads="1"/>
          </p:cNvSpPr>
          <p:nvPr/>
        </p:nvSpPr>
        <p:spPr bwMode="auto">
          <a:xfrm>
            <a:off x="1042988" y="2420938"/>
            <a:ext cx="6913562" cy="1495425"/>
          </a:xfrm>
          <a:prstGeom prst="rect">
            <a:avLst/>
          </a:prstGeom>
          <a:solidFill>
            <a:srgbClr val="CCFF99"/>
          </a:solidFill>
          <a:ln w="28575">
            <a:solidFill>
              <a:srgbClr val="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Char char="•"/>
            </a:pPr>
            <a:r>
              <a:rPr lang="zh-CN" altLang="en-US" b="1">
                <a:solidFill>
                  <a:srgbClr val="000000"/>
                </a:solidFill>
              </a:rPr>
              <a:t>我国平均每天死于交通事故的人数和死于与吸烟有关的疾病的人数约有</a:t>
            </a:r>
            <a:r>
              <a:rPr lang="en-US" altLang="zh-CN" b="1">
                <a:solidFill>
                  <a:srgbClr val="000000"/>
                </a:solidFill>
              </a:rPr>
              <a:t>3300</a:t>
            </a:r>
            <a:r>
              <a:rPr lang="zh-CN" altLang="en-US" b="1">
                <a:solidFill>
                  <a:srgbClr val="000000"/>
                </a:solidFill>
              </a:rPr>
              <a:t>人。</a:t>
            </a:r>
          </a:p>
          <a:p>
            <a:pPr>
              <a:spcBef>
                <a:spcPct val="50000"/>
              </a:spcBef>
            </a:pPr>
            <a:endParaRPr lang="zh-CN" altLang="en-US" b="1">
              <a:solidFill>
                <a:srgbClr val="000000"/>
              </a:solidFill>
            </a:endParaRPr>
          </a:p>
          <a:p>
            <a:pPr>
              <a:spcBef>
                <a:spcPct val="50000"/>
              </a:spcBef>
            </a:pPr>
            <a:endParaRPr lang="en-US" altLang="zh-CN" b="1">
              <a:solidFill>
                <a:prstClr val="black"/>
              </a:solidFill>
            </a:endParaRPr>
          </a:p>
        </p:txBody>
      </p:sp>
      <p:sp>
        <p:nvSpPr>
          <p:cNvPr id="14341" name="Text Box 5"/>
          <p:cNvSpPr txBox="1">
            <a:spLocks noChangeArrowheads="1"/>
          </p:cNvSpPr>
          <p:nvPr/>
        </p:nvSpPr>
        <p:spPr bwMode="auto">
          <a:xfrm>
            <a:off x="1187450" y="3789363"/>
            <a:ext cx="6121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4342" name="Text Box 6"/>
          <p:cNvSpPr txBox="1">
            <a:spLocks noChangeArrowheads="1"/>
          </p:cNvSpPr>
          <p:nvPr/>
        </p:nvSpPr>
        <p:spPr bwMode="auto">
          <a:xfrm>
            <a:off x="1042988" y="3933825"/>
            <a:ext cx="6913562" cy="2459038"/>
          </a:xfrm>
          <a:prstGeom prst="rect">
            <a:avLst/>
          </a:prstGeom>
          <a:solidFill>
            <a:srgbClr val="FFCCFF"/>
          </a:solidFill>
          <a:ln w="28575">
            <a:solidFill>
              <a:srgbClr val="00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Char char="•"/>
            </a:pPr>
            <a:r>
              <a:rPr lang="zh-CN" altLang="en-US" b="1">
                <a:solidFill>
                  <a:srgbClr val="000000"/>
                </a:solidFill>
              </a:rPr>
              <a:t>交通事故的死亡人数与死于与吸烟有关的疾病的人数比为</a:t>
            </a:r>
            <a:r>
              <a:rPr lang="en-US" altLang="zh-CN" b="1">
                <a:solidFill>
                  <a:srgbClr val="000000"/>
                </a:solidFill>
              </a:rPr>
              <a:t>2:9.</a:t>
            </a:r>
          </a:p>
          <a:p>
            <a:pPr>
              <a:spcBef>
                <a:spcPct val="50000"/>
              </a:spcBef>
            </a:pPr>
            <a:endParaRPr lang="en-US" altLang="zh-CN" b="1">
              <a:solidFill>
                <a:srgbClr val="000000"/>
              </a:solidFill>
            </a:endParaRPr>
          </a:p>
          <a:p>
            <a:pPr>
              <a:spcBef>
                <a:spcPct val="50000"/>
              </a:spcBef>
            </a:pPr>
            <a:endParaRPr lang="en-US" altLang="zh-CN">
              <a:solidFill>
                <a:prstClr val="black"/>
              </a:solidFill>
            </a:endParaRPr>
          </a:p>
          <a:p>
            <a:pPr>
              <a:spcBef>
                <a:spcPct val="50000"/>
              </a:spcBef>
            </a:pPr>
            <a:endParaRPr lang="en-US" altLang="zh-CN">
              <a:solidFill>
                <a:prstClr val="black"/>
              </a:solidFill>
            </a:endParaRPr>
          </a:p>
          <a:p>
            <a:pPr>
              <a:spcBef>
                <a:spcPct val="50000"/>
              </a:spcBef>
            </a:pPr>
            <a:endParaRPr lang="en-US" altLang="zh-CN">
              <a:solidFill>
                <a:prstClr val="black"/>
              </a:solidFill>
            </a:endParaRPr>
          </a:p>
          <a:p>
            <a:pPr>
              <a:spcBef>
                <a:spcPct val="50000"/>
              </a:spcBef>
            </a:pPr>
            <a:endParaRPr lang="en-US" altLang="zh-CN">
              <a:solidFill>
                <a:prstClr val="black"/>
              </a:solidFill>
            </a:endParaRPr>
          </a:p>
        </p:txBody>
      </p:sp>
      <p:grpSp>
        <p:nvGrpSpPr>
          <p:cNvPr id="14343" name="Group 7"/>
          <p:cNvGrpSpPr/>
          <p:nvPr/>
        </p:nvGrpSpPr>
        <p:grpSpPr bwMode="auto">
          <a:xfrm>
            <a:off x="3059113" y="4365625"/>
            <a:ext cx="2017712" cy="1800225"/>
            <a:chOff x="1927" y="3067"/>
            <a:chExt cx="1271" cy="1134"/>
          </a:xfrm>
        </p:grpSpPr>
        <p:sp>
          <p:nvSpPr>
            <p:cNvPr id="14344" name="Oval 8"/>
            <p:cNvSpPr>
              <a:spLocks noChangeArrowheads="1"/>
            </p:cNvSpPr>
            <p:nvPr/>
          </p:nvSpPr>
          <p:spPr bwMode="auto">
            <a:xfrm>
              <a:off x="1927" y="3067"/>
              <a:ext cx="1271" cy="1134"/>
            </a:xfrm>
            <a:prstGeom prst="ellipse">
              <a:avLst/>
            </a:prstGeom>
            <a:solidFill>
              <a:srgbClr val="FFFFCC"/>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4345" name="Line 9"/>
            <p:cNvSpPr>
              <a:spLocks noChangeShapeType="1"/>
            </p:cNvSpPr>
            <p:nvPr/>
          </p:nvSpPr>
          <p:spPr bwMode="auto">
            <a:xfrm flipH="1">
              <a:off x="1927" y="3612"/>
              <a:ext cx="63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6" name="Line 10"/>
            <p:cNvSpPr>
              <a:spLocks noChangeShapeType="1"/>
            </p:cNvSpPr>
            <p:nvPr/>
          </p:nvSpPr>
          <p:spPr bwMode="auto">
            <a:xfrm flipH="1" flipV="1">
              <a:off x="2200" y="3158"/>
              <a:ext cx="362" cy="4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7" name="Text Box 11"/>
            <p:cNvSpPr txBox="1">
              <a:spLocks noChangeArrowheads="1"/>
            </p:cNvSpPr>
            <p:nvPr/>
          </p:nvSpPr>
          <p:spPr bwMode="auto">
            <a:xfrm>
              <a:off x="1927" y="3385"/>
              <a:ext cx="6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400" b="1">
                  <a:solidFill>
                    <a:prstClr val="black"/>
                  </a:solidFill>
                </a:rPr>
                <a:t>交通</a:t>
              </a:r>
              <a:r>
                <a:rPr lang="en-US" altLang="zh-CN" sz="1400" b="1">
                  <a:solidFill>
                    <a:prstClr val="black"/>
                  </a:solidFill>
                </a:rPr>
                <a:t>……</a:t>
              </a:r>
            </a:p>
          </p:txBody>
        </p:sp>
        <p:sp>
          <p:nvSpPr>
            <p:cNvPr id="14348" name="Text Box 12"/>
            <p:cNvSpPr txBox="1">
              <a:spLocks noChangeArrowheads="1"/>
            </p:cNvSpPr>
            <p:nvPr/>
          </p:nvSpPr>
          <p:spPr bwMode="auto">
            <a:xfrm>
              <a:off x="2290" y="3748"/>
              <a:ext cx="8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400" b="1">
                  <a:solidFill>
                    <a:prstClr val="black"/>
                  </a:solidFill>
                </a:rPr>
                <a:t>吸烟</a:t>
              </a:r>
              <a:r>
                <a:rPr lang="en-US" altLang="zh-CN" sz="1400" b="1">
                  <a:solidFill>
                    <a:prstClr val="black"/>
                  </a:solidFill>
                </a:rPr>
                <a:t>……</a:t>
              </a:r>
            </a:p>
          </p:txBody>
        </p:sp>
      </p:grpSp>
      <p:pic>
        <p:nvPicPr>
          <p:cNvPr id="14349" name="Picture 13" descr="J0304405"/>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6315075" y="2643188"/>
            <a:ext cx="1109663" cy="1141412"/>
          </a:xfrm>
          <a:noFill/>
        </p:spPr>
      </p:pic>
      <p:pic>
        <p:nvPicPr>
          <p:cNvPr id="14350" name="Picture 14" descr="img"/>
          <p:cNvPicPr>
            <a:picLocks noGrp="1" noChangeAspect="1" noChangeArrowheads="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5148263" y="4365625"/>
            <a:ext cx="2719387" cy="1866900"/>
          </a:xfrm>
          <a:noFill/>
        </p:spPr>
      </p:pic>
      <p:sp>
        <p:nvSpPr>
          <p:cNvPr id="46095" name="Text Box 15"/>
          <p:cNvSpPr txBox="1">
            <a:spLocks noChangeArrowheads="1"/>
          </p:cNvSpPr>
          <p:nvPr/>
        </p:nvSpPr>
        <p:spPr bwMode="auto">
          <a:xfrm>
            <a:off x="8086725" y="1268413"/>
            <a:ext cx="7334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请根据网上信息，自编一道有关二元一次方程组的应用题。（只列出方程组即可）</a:t>
            </a:r>
          </a:p>
        </p:txBody>
      </p:sp>
    </p:spTree>
    <p:extLst>
      <p:ext uri="{BB962C8B-B14F-4D97-AF65-F5344CB8AC3E}">
        <p14:creationId xmlns:p14="http://schemas.microsoft.com/office/powerpoint/2010/main" val="42258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0"/>
                                  </p:iterate>
                                  <p:childTnLst>
                                    <p:set>
                                      <p:cBhvr>
                                        <p:cTn id="6" dur="1" fill="hold">
                                          <p:stCondLst>
                                            <p:cond delay="0"/>
                                          </p:stCondLst>
                                        </p:cTn>
                                        <p:tgtEl>
                                          <p:spTgt spid="46095"/>
                                        </p:tgtEl>
                                        <p:attrNameLst>
                                          <p:attrName>style.visibility</p:attrName>
                                        </p:attrNameLst>
                                      </p:cBhvr>
                                      <p:to>
                                        <p:strVal val="visible"/>
                                      </p:to>
                                    </p:set>
                                    <p:anim calcmode="lin" valueType="num">
                                      <p:cBhvr>
                                        <p:cTn id="7" dur="1000" fill="hold"/>
                                        <p:tgtEl>
                                          <p:spTgt spid="46095"/>
                                        </p:tgtEl>
                                        <p:attrNameLst>
                                          <p:attrName>ppt_w</p:attrName>
                                        </p:attrNameLst>
                                      </p:cBhvr>
                                      <p:tavLst>
                                        <p:tav tm="0">
                                          <p:val>
                                            <p:strVal val="#ppt_w*0.70"/>
                                          </p:val>
                                        </p:tav>
                                        <p:tav tm="100000">
                                          <p:val>
                                            <p:strVal val="#ppt_w"/>
                                          </p:val>
                                        </p:tav>
                                      </p:tavLst>
                                    </p:anim>
                                    <p:anim calcmode="lin" valueType="num">
                                      <p:cBhvr>
                                        <p:cTn id="8" dur="1000" fill="hold"/>
                                        <p:tgtEl>
                                          <p:spTgt spid="46095"/>
                                        </p:tgtEl>
                                        <p:attrNameLst>
                                          <p:attrName>ppt_h</p:attrName>
                                        </p:attrNameLst>
                                      </p:cBhvr>
                                      <p:tavLst>
                                        <p:tav tm="0">
                                          <p:val>
                                            <p:strVal val="#ppt_h"/>
                                          </p:val>
                                        </p:tav>
                                        <p:tav tm="100000">
                                          <p:val>
                                            <p:strVal val="#ppt_h"/>
                                          </p:val>
                                        </p:tav>
                                      </p:tavLst>
                                    </p:anim>
                                    <p:animEffect transition="in" filter="fade">
                                      <p:cBhvr>
                                        <p:cTn id="9" dur="1000"/>
                                        <p:tgtEl>
                                          <p:spTgt spid="46095"/>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95288" y="981075"/>
            <a:ext cx="84978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Char char="•"/>
            </a:pPr>
            <a:r>
              <a:rPr lang="zh-CN" altLang="en-US" sz="2400" b="1">
                <a:solidFill>
                  <a:prstClr val="black"/>
                </a:solidFill>
              </a:rPr>
              <a:t>通过网上信息表明：我国</a:t>
            </a:r>
            <a:r>
              <a:rPr lang="zh-CN" altLang="en-US" sz="2400" b="1">
                <a:solidFill>
                  <a:srgbClr val="FF3300"/>
                </a:solidFill>
              </a:rPr>
              <a:t>每天</a:t>
            </a:r>
            <a:r>
              <a:rPr lang="zh-CN" altLang="en-US" sz="2400" b="1">
                <a:solidFill>
                  <a:prstClr val="black"/>
                </a:solidFill>
              </a:rPr>
              <a:t>平均死于交通事故和死于与吸烟有关的疾病的人数约有</a:t>
            </a:r>
            <a:r>
              <a:rPr lang="en-US" altLang="zh-CN" sz="2400" b="1">
                <a:solidFill>
                  <a:prstClr val="black"/>
                </a:solidFill>
              </a:rPr>
              <a:t>3300</a:t>
            </a:r>
            <a:r>
              <a:rPr lang="zh-CN" altLang="en-US" sz="2400" b="1">
                <a:solidFill>
                  <a:prstClr val="black"/>
                </a:solidFill>
              </a:rPr>
              <a:t>人，两者比较可发现，交通事故的死亡人数与死于与吸烟有关的疾病的人数比为</a:t>
            </a:r>
            <a:r>
              <a:rPr lang="en-US" altLang="zh-CN" sz="2400" b="1">
                <a:solidFill>
                  <a:prstClr val="black"/>
                </a:solidFill>
              </a:rPr>
              <a:t>2:9.</a:t>
            </a:r>
            <a:r>
              <a:rPr lang="zh-CN" altLang="en-US" sz="2400" b="1">
                <a:solidFill>
                  <a:prstClr val="black"/>
                </a:solidFill>
              </a:rPr>
              <a:t>请问，我国平均</a:t>
            </a:r>
            <a:r>
              <a:rPr lang="zh-CN" altLang="en-US" sz="2400" b="1">
                <a:solidFill>
                  <a:srgbClr val="FF3300"/>
                </a:solidFill>
              </a:rPr>
              <a:t>每月</a:t>
            </a:r>
            <a:r>
              <a:rPr lang="zh-CN" altLang="en-US" sz="2400" b="1">
                <a:solidFill>
                  <a:prstClr val="black"/>
                </a:solidFill>
              </a:rPr>
              <a:t>死于交通事故的和死于与吸烟有关的疾病的人数各是多少？</a:t>
            </a:r>
          </a:p>
        </p:txBody>
      </p:sp>
      <p:sp>
        <p:nvSpPr>
          <p:cNvPr id="15363" name="Text Box 3"/>
          <p:cNvSpPr txBox="1">
            <a:spLocks noChangeArrowheads="1"/>
          </p:cNvSpPr>
          <p:nvPr/>
        </p:nvSpPr>
        <p:spPr bwMode="auto">
          <a:xfrm>
            <a:off x="755650" y="3068638"/>
            <a:ext cx="77771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prstClr val="black"/>
                </a:solidFill>
              </a:rPr>
              <a:t>解：</a:t>
            </a:r>
            <a:r>
              <a:rPr lang="zh-CN" altLang="en-US" sz="2000" b="1">
                <a:solidFill>
                  <a:prstClr val="black"/>
                </a:solidFill>
              </a:rPr>
              <a:t>设我国</a:t>
            </a:r>
            <a:r>
              <a:rPr lang="zh-CN" altLang="en-US" sz="2000" b="1">
                <a:solidFill>
                  <a:srgbClr val="FF3300"/>
                </a:solidFill>
              </a:rPr>
              <a:t>每天</a:t>
            </a:r>
            <a:r>
              <a:rPr lang="zh-CN" altLang="en-US" sz="2000" b="1">
                <a:solidFill>
                  <a:prstClr val="black"/>
                </a:solidFill>
              </a:rPr>
              <a:t>平均有 </a:t>
            </a:r>
            <a:r>
              <a:rPr lang="en-US" altLang="zh-CN" sz="2000" b="1">
                <a:solidFill>
                  <a:prstClr val="black"/>
                </a:solidFill>
              </a:rPr>
              <a:t>x</a:t>
            </a:r>
            <a:r>
              <a:rPr lang="zh-CN" altLang="en-US" sz="2000" b="1">
                <a:solidFill>
                  <a:prstClr val="black"/>
                </a:solidFill>
              </a:rPr>
              <a:t>人死于交通事故，有</a:t>
            </a:r>
            <a:r>
              <a:rPr lang="en-US" altLang="zh-CN" sz="2000" b="1">
                <a:solidFill>
                  <a:prstClr val="black"/>
                </a:solidFill>
              </a:rPr>
              <a:t>y</a:t>
            </a:r>
            <a:r>
              <a:rPr lang="zh-CN" altLang="en-US" sz="2000" b="1">
                <a:solidFill>
                  <a:prstClr val="black"/>
                </a:solidFill>
              </a:rPr>
              <a:t>人死于与吸烟有关</a:t>
            </a:r>
          </a:p>
          <a:p>
            <a:pPr>
              <a:spcBef>
                <a:spcPct val="50000"/>
              </a:spcBef>
            </a:pPr>
            <a:r>
              <a:rPr lang="zh-CN" altLang="en-US" sz="2000" b="1">
                <a:solidFill>
                  <a:prstClr val="black"/>
                </a:solidFill>
              </a:rPr>
              <a:t>　　的疾病。</a:t>
            </a:r>
          </a:p>
          <a:p>
            <a:pPr>
              <a:spcBef>
                <a:spcPct val="50000"/>
              </a:spcBef>
            </a:pPr>
            <a:endParaRPr lang="en-US" altLang="zh-CN" sz="2000" b="1">
              <a:solidFill>
                <a:prstClr val="black"/>
              </a:solidFill>
            </a:endParaRPr>
          </a:p>
        </p:txBody>
      </p:sp>
      <p:grpSp>
        <p:nvGrpSpPr>
          <p:cNvPr id="15364" name="Group 4"/>
          <p:cNvGrpSpPr/>
          <p:nvPr/>
        </p:nvGrpSpPr>
        <p:grpSpPr bwMode="auto">
          <a:xfrm>
            <a:off x="2339975" y="4070350"/>
            <a:ext cx="2087563" cy="942975"/>
            <a:chOff x="1247" y="1797"/>
            <a:chExt cx="1315" cy="594"/>
          </a:xfrm>
        </p:grpSpPr>
        <p:sp>
          <p:nvSpPr>
            <p:cNvPr id="15365" name="AutoShape 5"/>
            <p:cNvSpPr/>
            <p:nvPr/>
          </p:nvSpPr>
          <p:spPr bwMode="auto">
            <a:xfrm>
              <a:off x="1247" y="1887"/>
              <a:ext cx="45" cy="454"/>
            </a:xfrm>
            <a:prstGeom prst="leftBrace">
              <a:avLst>
                <a:gd name="adj1" fmla="val 84074"/>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15366" name="Text Box 6"/>
            <p:cNvSpPr txBox="1">
              <a:spLocks noChangeArrowheads="1"/>
            </p:cNvSpPr>
            <p:nvPr/>
          </p:nvSpPr>
          <p:spPr bwMode="auto">
            <a:xfrm>
              <a:off x="1338" y="1797"/>
              <a:ext cx="10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prstClr val="black"/>
                  </a:solidFill>
                </a:rPr>
                <a:t>X+y=3300</a:t>
              </a:r>
            </a:p>
          </p:txBody>
        </p:sp>
        <p:sp>
          <p:nvSpPr>
            <p:cNvPr id="15367" name="Text Box 7"/>
            <p:cNvSpPr txBox="1">
              <a:spLocks noChangeArrowheads="1"/>
            </p:cNvSpPr>
            <p:nvPr/>
          </p:nvSpPr>
          <p:spPr bwMode="auto">
            <a:xfrm>
              <a:off x="1338" y="2160"/>
              <a:ext cx="12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b="1">
                  <a:solidFill>
                    <a:prstClr val="black"/>
                  </a:solidFill>
                </a:rPr>
                <a:t>X:y=2:9</a:t>
              </a:r>
            </a:p>
          </p:txBody>
        </p:sp>
      </p:grpSp>
      <p:sp>
        <p:nvSpPr>
          <p:cNvPr id="15368" name="Text Box 8"/>
          <p:cNvSpPr txBox="1">
            <a:spLocks noChangeArrowheads="1"/>
          </p:cNvSpPr>
          <p:nvPr/>
        </p:nvSpPr>
        <p:spPr bwMode="auto">
          <a:xfrm>
            <a:off x="1187450" y="4365625"/>
            <a:ext cx="1439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列方程组</a:t>
            </a:r>
          </a:p>
        </p:txBody>
      </p:sp>
      <p:pic>
        <p:nvPicPr>
          <p:cNvPr id="15369" name="Picture 9" descr="J0099171"/>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0" y="0"/>
            <a:ext cx="9144000" cy="409575"/>
          </a:xfrm>
          <a:noFill/>
        </p:spPr>
      </p:pic>
      <p:pic>
        <p:nvPicPr>
          <p:cNvPr id="15370" name="Picture 10" descr="J0099171"/>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0" y="6448425"/>
            <a:ext cx="9144000" cy="409575"/>
          </a:xfrm>
          <a:noFill/>
        </p:spPr>
      </p:pic>
      <p:pic>
        <p:nvPicPr>
          <p:cNvPr id="15371" name="Picture 11" descr="AG00142_"/>
          <p:cNvPicPr>
            <a:picLocks noGrp="1" noChangeAspect="1" noChangeArrowheads="1" noCrop="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7518400" y="4437063"/>
            <a:ext cx="1625600" cy="2032000"/>
          </a:xfrm>
          <a:noFill/>
        </p:spPr>
      </p:pic>
    </p:spTree>
    <p:extLst>
      <p:ext uri="{BB962C8B-B14F-4D97-AF65-F5344CB8AC3E}">
        <p14:creationId xmlns:p14="http://schemas.microsoft.com/office/powerpoint/2010/main" val="406698763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ChangeArrowheads="1"/>
          </p:cNvSpPr>
          <p:nvPr/>
        </p:nvSpPr>
        <p:spPr bwMode="auto">
          <a:xfrm>
            <a:off x="4356100" y="2341563"/>
            <a:ext cx="4032250"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rPr>
              <a:t>      </a:t>
            </a:r>
            <a:r>
              <a:rPr lang="zh-CN" altLang="en-US" sz="3200">
                <a:solidFill>
                  <a:srgbClr val="003300"/>
                </a:solidFill>
                <a:ea typeface="华文新魏" pitchFamily="2" charset="-122"/>
              </a:rPr>
              <a:t>从报刊、图书、网络等再搜集一些资料，分析其中的数量关系，编成问题，看看能不能用二元一次方程组解决这些问题。</a:t>
            </a:r>
          </a:p>
        </p:txBody>
      </p:sp>
      <p:sp>
        <p:nvSpPr>
          <p:cNvPr id="12293" name="WordArt 5"/>
          <p:cNvSpPr>
            <a:spLocks noChangeArrowheads="1" noChangeShapeType="1" noTextEdit="1"/>
          </p:cNvSpPr>
          <p:nvPr/>
        </p:nvSpPr>
        <p:spPr bwMode="auto">
          <a:xfrm>
            <a:off x="4716463" y="692150"/>
            <a:ext cx="2665412" cy="1081088"/>
          </a:xfrm>
          <a:prstGeom prst="rect">
            <a:avLst/>
          </a:prstGeom>
        </p:spPr>
        <p:txBody>
          <a:bodyPr wrap="none" fromWordArt="1">
            <a:prstTxWarp prst="textFadeUp">
              <a:avLst>
                <a:gd name="adj" fmla="val 9991"/>
              </a:avLst>
            </a:prstTxWarp>
          </a:bodyPr>
          <a:lstStyle/>
          <a:p>
            <a:pPr algn="ctr"/>
            <a:r>
              <a:rPr lang="zh-CN" altLang="en-US" sz="3600" kern="10">
                <a:ln w="22225">
                  <a:solidFill>
                    <a:srgbClr val="B2B2B2"/>
                  </a:solidFill>
                  <a:round/>
                </a:ln>
                <a:solidFill>
                  <a:srgbClr val="000066"/>
                </a:solidFill>
                <a:effectLst>
                  <a:outerShdw dist="35921" dir="2700000" sy="50000" rotWithShape="0">
                    <a:srgbClr val="875B0D">
                      <a:alpha val="70000"/>
                    </a:srgbClr>
                  </a:outerShdw>
                </a:effectLst>
                <a:latin typeface="华文彩云"/>
                <a:ea typeface="华文彩云"/>
              </a:rPr>
              <a:t>课后调查</a:t>
            </a:r>
          </a:p>
        </p:txBody>
      </p:sp>
      <p:pic>
        <p:nvPicPr>
          <p:cNvPr id="12295" name="Picture 7" descr="0402260559542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1628775"/>
            <a:ext cx="338455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4139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2295"/>
                                        </p:tgtEl>
                                        <p:attrNameLst>
                                          <p:attrName>style.visibility</p:attrName>
                                        </p:attrNameLst>
                                      </p:cBhvr>
                                      <p:to>
                                        <p:strVal val="visible"/>
                                      </p:to>
                                    </p:set>
                                    <p:animEffect transition="in" filter="diamond(in)">
                                      <p:cBhvr>
                                        <p:cTn id="7" dur="1000"/>
                                        <p:tgtEl>
                                          <p:spTgt spid="1229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293"/>
                                        </p:tgtEl>
                                        <p:attrNameLst>
                                          <p:attrName>style.visibility</p:attrName>
                                        </p:attrNameLst>
                                      </p:cBhvr>
                                      <p:to>
                                        <p:strVal val="visible"/>
                                      </p:to>
                                    </p:set>
                                    <p:animEffect transition="in" filter="wipe(up)">
                                      <p:cBhvr>
                                        <p:cTn id="11" dur="500"/>
                                        <p:tgtEl>
                                          <p:spTgt spid="1229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292"/>
                                        </p:tgtEl>
                                        <p:attrNameLst>
                                          <p:attrName>style.visibility</p:attrName>
                                        </p:attrNameLst>
                                      </p:cBhvr>
                                      <p:to>
                                        <p:strVal val="visible"/>
                                      </p:to>
                                    </p:set>
                                    <p:animEffect transition="in" filter="wipe(left)">
                                      <p:cBhvr>
                                        <p:cTn id="14"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3"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WordArt 4"/>
          <p:cNvSpPr>
            <a:spLocks noChangeArrowheads="1" noChangeShapeType="1" noTextEdit="1"/>
          </p:cNvSpPr>
          <p:nvPr/>
        </p:nvSpPr>
        <p:spPr bwMode="auto">
          <a:xfrm>
            <a:off x="971550" y="549275"/>
            <a:ext cx="2665413" cy="1295400"/>
          </a:xfrm>
          <a:prstGeom prst="rect">
            <a:avLst/>
          </a:prstGeom>
        </p:spPr>
        <p:txBody>
          <a:bodyPr wrap="none" fromWordArt="1">
            <a:prstTxWarp prst="textCascadeUp">
              <a:avLst>
                <a:gd name="adj" fmla="val 44444"/>
              </a:avLst>
            </a:prstTxWarp>
            <a:scene3d>
              <a:camera prst="legacyPerspectiveTopLeft">
                <a:rot lat="0" lon="20519997" rev="0"/>
              </a:camera>
              <a:lightRig rig="legacyHarsh3" dir="r"/>
            </a:scene3d>
            <a:sp3d extrusionH="430200" prstMaterial="legacyMatte">
              <a:extrusionClr>
                <a:srgbClr val="006600"/>
              </a:extrusionClr>
            </a:sp3d>
          </a:bodyPr>
          <a:lstStyle/>
          <a:p>
            <a:pPr algn="ctr"/>
            <a:r>
              <a:rPr lang="zh-CN" altLang="en-US" sz="3600" kern="10">
                <a:ln w="9525">
                  <a:round/>
                </a:ln>
                <a:solidFill>
                  <a:srgbClr val="FFCC00">
                    <a:alpha val="56862"/>
                  </a:srgbClr>
                </a:solidFill>
                <a:latin typeface="华文新魏"/>
                <a:ea typeface="华文新魏"/>
              </a:rPr>
              <a:t>布置作业</a:t>
            </a:r>
          </a:p>
        </p:txBody>
      </p:sp>
      <p:sp>
        <p:nvSpPr>
          <p:cNvPr id="13317" name="Rectangle 5"/>
          <p:cNvSpPr>
            <a:spLocks noChangeArrowheads="1"/>
          </p:cNvSpPr>
          <p:nvPr/>
        </p:nvSpPr>
        <p:spPr bwMode="auto">
          <a:xfrm>
            <a:off x="395288" y="1663700"/>
            <a:ext cx="8208962"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prstClr val="black"/>
                </a:solidFill>
              </a:rPr>
              <a:t>         </a:t>
            </a:r>
            <a:r>
              <a:rPr lang="en-US" altLang="zh-CN" sz="2800" b="1">
                <a:solidFill>
                  <a:srgbClr val="003366"/>
                </a:solidFill>
                <a:latin typeface="楷体_GB2312" panose="02010609030101010101" pitchFamily="49" charset="-122"/>
                <a:ea typeface="楷体_GB2312" panose="02010609030101010101" pitchFamily="49" charset="-122"/>
              </a:rPr>
              <a:t>1.</a:t>
            </a:r>
            <a:r>
              <a:rPr lang="zh-CN" altLang="en-US" sz="2800" b="1">
                <a:solidFill>
                  <a:srgbClr val="003366"/>
                </a:solidFill>
                <a:latin typeface="楷体_GB2312" panose="02010609030101010101" pitchFamily="49" charset="-122"/>
                <a:ea typeface="楷体_GB2312" panose="02010609030101010101" pitchFamily="49" charset="-122"/>
              </a:rPr>
              <a:t>某厂去年总产值比总支出多</a:t>
            </a:r>
            <a:r>
              <a:rPr lang="en-US" altLang="zh-CN" sz="2800" b="1">
                <a:solidFill>
                  <a:srgbClr val="003366"/>
                </a:solidFill>
                <a:latin typeface="楷体_GB2312" panose="02010609030101010101" pitchFamily="49" charset="-122"/>
                <a:ea typeface="楷体_GB2312" panose="02010609030101010101" pitchFamily="49" charset="-122"/>
              </a:rPr>
              <a:t>500</a:t>
            </a:r>
            <a:r>
              <a:rPr lang="zh-CN" altLang="en-US" sz="2800" b="1">
                <a:solidFill>
                  <a:srgbClr val="003366"/>
                </a:solidFill>
                <a:latin typeface="楷体_GB2312" panose="02010609030101010101" pitchFamily="49" charset="-122"/>
                <a:ea typeface="楷体_GB2312" panose="02010609030101010101" pitchFamily="49" charset="-122"/>
              </a:rPr>
              <a:t>万元，而今年计划的总产值比总支出多</a:t>
            </a:r>
            <a:r>
              <a:rPr lang="en-US" altLang="zh-CN" sz="2800" b="1">
                <a:solidFill>
                  <a:srgbClr val="003366"/>
                </a:solidFill>
                <a:latin typeface="楷体_GB2312" panose="02010609030101010101" pitchFamily="49" charset="-122"/>
                <a:ea typeface="楷体_GB2312" panose="02010609030101010101" pitchFamily="49" charset="-122"/>
              </a:rPr>
              <a:t>950</a:t>
            </a:r>
            <a:r>
              <a:rPr lang="zh-CN" altLang="en-US" sz="2800" b="1">
                <a:solidFill>
                  <a:srgbClr val="003366"/>
                </a:solidFill>
                <a:latin typeface="楷体_GB2312" panose="02010609030101010101" pitchFamily="49" charset="-122"/>
                <a:ea typeface="楷体_GB2312" panose="02010609030101010101" pitchFamily="49" charset="-122"/>
              </a:rPr>
              <a:t>万元，已知今年计划的总产值比去年增加</a:t>
            </a:r>
            <a:r>
              <a:rPr lang="en-US" altLang="zh-CN" sz="2800" b="1">
                <a:solidFill>
                  <a:srgbClr val="003366"/>
                </a:solidFill>
                <a:latin typeface="楷体_GB2312" panose="02010609030101010101" pitchFamily="49" charset="-122"/>
                <a:ea typeface="楷体_GB2312" panose="02010609030101010101" pitchFamily="49" charset="-122"/>
              </a:rPr>
              <a:t>15%</a:t>
            </a:r>
            <a:r>
              <a:rPr lang="zh-CN" altLang="en-US" sz="2800" b="1">
                <a:solidFill>
                  <a:srgbClr val="003366"/>
                </a:solidFill>
                <a:latin typeface="楷体_GB2312" panose="02010609030101010101" pitchFamily="49" charset="-122"/>
                <a:ea typeface="楷体_GB2312" panose="02010609030101010101" pitchFamily="49" charset="-122"/>
              </a:rPr>
              <a:t>，而计划的总支出比去年减少</a:t>
            </a:r>
            <a:r>
              <a:rPr lang="en-US" altLang="zh-CN" sz="2800" b="1">
                <a:solidFill>
                  <a:srgbClr val="003366"/>
                </a:solidFill>
                <a:latin typeface="楷体_GB2312" panose="02010609030101010101" pitchFamily="49" charset="-122"/>
                <a:ea typeface="楷体_GB2312" panose="02010609030101010101" pitchFamily="49" charset="-122"/>
              </a:rPr>
              <a:t>10%</a:t>
            </a:r>
            <a:r>
              <a:rPr lang="zh-CN" altLang="en-US" sz="2800" b="1">
                <a:solidFill>
                  <a:srgbClr val="003366"/>
                </a:solidFill>
                <a:latin typeface="楷体_GB2312" panose="02010609030101010101" pitchFamily="49" charset="-122"/>
                <a:ea typeface="楷体_GB2312" panose="02010609030101010101" pitchFamily="49" charset="-122"/>
              </a:rPr>
              <a:t>，求今年计划的总产值和总支出各是多少？</a:t>
            </a:r>
          </a:p>
          <a:p>
            <a:r>
              <a:rPr lang="zh-CN" altLang="en-US" sz="2800" b="1">
                <a:solidFill>
                  <a:srgbClr val="003366"/>
                </a:solidFill>
                <a:latin typeface="楷体_GB2312" panose="02010609030101010101" pitchFamily="49" charset="-122"/>
                <a:ea typeface="楷体_GB2312" panose="02010609030101010101" pitchFamily="49" charset="-122"/>
              </a:rPr>
              <a:t>    </a:t>
            </a:r>
            <a:r>
              <a:rPr lang="en-US" altLang="zh-CN" sz="2800" b="1">
                <a:solidFill>
                  <a:srgbClr val="003366"/>
                </a:solidFill>
                <a:latin typeface="楷体_GB2312" panose="02010609030101010101" pitchFamily="49" charset="-122"/>
                <a:ea typeface="楷体_GB2312" panose="02010609030101010101" pitchFamily="49" charset="-122"/>
              </a:rPr>
              <a:t>2.</a:t>
            </a:r>
            <a:r>
              <a:rPr lang="zh-CN" altLang="en-US" sz="2800" b="1">
                <a:solidFill>
                  <a:srgbClr val="003366"/>
                </a:solidFill>
                <a:latin typeface="楷体_GB2312" panose="02010609030101010101" pitchFamily="49" charset="-122"/>
                <a:ea typeface="楷体_GB2312" panose="02010609030101010101" pitchFamily="49" charset="-122"/>
              </a:rPr>
              <a:t>有四种原料：①</a:t>
            </a:r>
            <a:r>
              <a:rPr lang="en-US" altLang="zh-CN" sz="2800" b="1">
                <a:solidFill>
                  <a:srgbClr val="003366"/>
                </a:solidFill>
                <a:latin typeface="楷体_GB2312" panose="02010609030101010101" pitchFamily="49" charset="-122"/>
                <a:ea typeface="楷体_GB2312" panose="02010609030101010101" pitchFamily="49" charset="-122"/>
              </a:rPr>
              <a:t>50%</a:t>
            </a:r>
            <a:r>
              <a:rPr lang="zh-CN" altLang="en-US" sz="2800" b="1">
                <a:solidFill>
                  <a:srgbClr val="003366"/>
                </a:solidFill>
                <a:latin typeface="楷体_GB2312" panose="02010609030101010101" pitchFamily="49" charset="-122"/>
                <a:ea typeface="楷体_GB2312" panose="02010609030101010101" pitchFamily="49" charset="-122"/>
              </a:rPr>
              <a:t>的酒精溶液</a:t>
            </a:r>
            <a:r>
              <a:rPr lang="en-US" altLang="zh-CN" sz="2800" b="1">
                <a:solidFill>
                  <a:srgbClr val="003366"/>
                </a:solidFill>
                <a:latin typeface="楷体_GB2312" panose="02010609030101010101" pitchFamily="49" charset="-122"/>
                <a:ea typeface="楷体_GB2312" panose="02010609030101010101" pitchFamily="49" charset="-122"/>
              </a:rPr>
              <a:t>150</a:t>
            </a:r>
            <a:r>
              <a:rPr lang="zh-CN" altLang="en-US" sz="2800" b="1">
                <a:solidFill>
                  <a:srgbClr val="003366"/>
                </a:solidFill>
                <a:latin typeface="楷体_GB2312" panose="02010609030101010101" pitchFamily="49" charset="-122"/>
                <a:ea typeface="楷体_GB2312" panose="02010609030101010101" pitchFamily="49" charset="-122"/>
              </a:rPr>
              <a:t>克；②</a:t>
            </a:r>
            <a:r>
              <a:rPr lang="en-US" altLang="zh-CN" sz="2800" b="1">
                <a:solidFill>
                  <a:srgbClr val="003366"/>
                </a:solidFill>
                <a:latin typeface="楷体_GB2312" panose="02010609030101010101" pitchFamily="49" charset="-122"/>
                <a:ea typeface="楷体_GB2312" panose="02010609030101010101" pitchFamily="49" charset="-122"/>
              </a:rPr>
              <a:t>90%</a:t>
            </a:r>
            <a:r>
              <a:rPr lang="zh-CN" altLang="en-US" sz="2800" b="1">
                <a:solidFill>
                  <a:srgbClr val="003366"/>
                </a:solidFill>
                <a:latin typeface="楷体_GB2312" panose="02010609030101010101" pitchFamily="49" charset="-122"/>
                <a:ea typeface="楷体_GB2312" panose="02010609030101010101" pitchFamily="49" charset="-122"/>
              </a:rPr>
              <a:t>的酒精溶液</a:t>
            </a:r>
            <a:r>
              <a:rPr lang="en-US" altLang="zh-CN" sz="2800" b="1">
                <a:solidFill>
                  <a:srgbClr val="003366"/>
                </a:solidFill>
                <a:latin typeface="楷体_GB2312" panose="02010609030101010101" pitchFamily="49" charset="-122"/>
                <a:ea typeface="楷体_GB2312" panose="02010609030101010101" pitchFamily="49" charset="-122"/>
              </a:rPr>
              <a:t>45</a:t>
            </a:r>
            <a:r>
              <a:rPr lang="zh-CN" altLang="en-US" sz="2800" b="1">
                <a:solidFill>
                  <a:srgbClr val="003366"/>
                </a:solidFill>
                <a:latin typeface="楷体_GB2312" panose="02010609030101010101" pitchFamily="49" charset="-122"/>
                <a:ea typeface="楷体_GB2312" panose="02010609030101010101" pitchFamily="49" charset="-122"/>
              </a:rPr>
              <a:t>克；③纯酒精</a:t>
            </a:r>
            <a:r>
              <a:rPr lang="en-US" altLang="zh-CN" sz="2800" b="1">
                <a:solidFill>
                  <a:srgbClr val="003366"/>
                </a:solidFill>
                <a:latin typeface="楷体_GB2312" panose="02010609030101010101" pitchFamily="49" charset="-122"/>
                <a:ea typeface="楷体_GB2312" panose="02010609030101010101" pitchFamily="49" charset="-122"/>
              </a:rPr>
              <a:t>45</a:t>
            </a:r>
            <a:r>
              <a:rPr lang="zh-CN" altLang="en-US" sz="2800" b="1">
                <a:solidFill>
                  <a:srgbClr val="003366"/>
                </a:solidFill>
                <a:latin typeface="楷体_GB2312" panose="02010609030101010101" pitchFamily="49" charset="-122"/>
                <a:ea typeface="楷体_GB2312" panose="02010609030101010101" pitchFamily="49" charset="-122"/>
              </a:rPr>
              <a:t>克；④水</a:t>
            </a:r>
            <a:r>
              <a:rPr lang="en-US" altLang="zh-CN" sz="2800" b="1">
                <a:solidFill>
                  <a:srgbClr val="003366"/>
                </a:solidFill>
                <a:latin typeface="楷体_GB2312" panose="02010609030101010101" pitchFamily="49" charset="-122"/>
                <a:ea typeface="楷体_GB2312" panose="02010609030101010101" pitchFamily="49" charset="-122"/>
              </a:rPr>
              <a:t>45</a:t>
            </a:r>
            <a:r>
              <a:rPr lang="zh-CN" altLang="en-US" sz="2800" b="1">
                <a:solidFill>
                  <a:srgbClr val="003366"/>
                </a:solidFill>
                <a:latin typeface="楷体_GB2312" panose="02010609030101010101" pitchFamily="49" charset="-122"/>
                <a:ea typeface="楷体_GB2312" panose="02010609030101010101" pitchFamily="49" charset="-122"/>
              </a:rPr>
              <a:t>克</a:t>
            </a:r>
            <a:r>
              <a:rPr lang="en-US" altLang="zh-CN" sz="2800" b="1">
                <a:solidFill>
                  <a:srgbClr val="003366"/>
                </a:solidFill>
                <a:latin typeface="楷体_GB2312" panose="02010609030101010101" pitchFamily="49" charset="-122"/>
                <a:ea typeface="楷体_GB2312" panose="02010609030101010101" pitchFamily="49" charset="-122"/>
              </a:rPr>
              <a:t>.</a:t>
            </a:r>
            <a:r>
              <a:rPr lang="zh-CN" altLang="en-US" sz="2800" b="1">
                <a:solidFill>
                  <a:srgbClr val="003366"/>
                </a:solidFill>
                <a:latin typeface="楷体_GB2312" panose="02010609030101010101" pitchFamily="49" charset="-122"/>
                <a:ea typeface="楷体_GB2312" panose="02010609030101010101" pitchFamily="49" charset="-122"/>
              </a:rPr>
              <a:t>请你设计一种方案，只选取三种原料（各取若干或全部）配制成</a:t>
            </a:r>
            <a:r>
              <a:rPr lang="en-US" altLang="zh-CN" sz="2800" b="1">
                <a:solidFill>
                  <a:srgbClr val="003366"/>
                </a:solidFill>
                <a:latin typeface="楷体_GB2312" panose="02010609030101010101" pitchFamily="49" charset="-122"/>
                <a:ea typeface="楷体_GB2312" panose="02010609030101010101" pitchFamily="49" charset="-122"/>
              </a:rPr>
              <a:t>60%</a:t>
            </a:r>
            <a:r>
              <a:rPr lang="zh-CN" altLang="en-US" sz="2800" b="1">
                <a:solidFill>
                  <a:srgbClr val="003366"/>
                </a:solidFill>
                <a:latin typeface="楷体_GB2312" panose="02010609030101010101" pitchFamily="49" charset="-122"/>
                <a:ea typeface="楷体_GB2312" panose="02010609030101010101" pitchFamily="49" charset="-122"/>
              </a:rPr>
              <a:t>的酒精溶液</a:t>
            </a:r>
            <a:r>
              <a:rPr lang="en-US" altLang="zh-CN" sz="2800" b="1">
                <a:solidFill>
                  <a:srgbClr val="003366"/>
                </a:solidFill>
                <a:latin typeface="楷体_GB2312" panose="02010609030101010101" pitchFamily="49" charset="-122"/>
                <a:ea typeface="楷体_GB2312" panose="02010609030101010101" pitchFamily="49" charset="-122"/>
              </a:rPr>
              <a:t>200</a:t>
            </a:r>
            <a:r>
              <a:rPr lang="zh-CN" altLang="en-US" sz="2800" b="1">
                <a:solidFill>
                  <a:srgbClr val="003366"/>
                </a:solidFill>
                <a:latin typeface="楷体_GB2312" panose="02010609030101010101" pitchFamily="49" charset="-122"/>
                <a:ea typeface="楷体_GB2312" panose="02010609030101010101" pitchFamily="49" charset="-122"/>
              </a:rPr>
              <a:t>克</a:t>
            </a:r>
            <a:r>
              <a:rPr lang="en-US" altLang="zh-CN" sz="2800" b="1">
                <a:solidFill>
                  <a:srgbClr val="003366"/>
                </a:solidFill>
                <a:latin typeface="楷体_GB2312" panose="02010609030101010101" pitchFamily="49" charset="-122"/>
                <a:ea typeface="楷体_GB2312" panose="02010609030101010101" pitchFamily="49" charset="-122"/>
              </a:rPr>
              <a:t>.</a:t>
            </a:r>
            <a:r>
              <a:rPr lang="zh-CN" altLang="en-US" sz="2800" b="1">
                <a:solidFill>
                  <a:srgbClr val="003366"/>
                </a:solidFill>
                <a:latin typeface="楷体_GB2312" panose="02010609030101010101" pitchFamily="49" charset="-122"/>
                <a:ea typeface="楷体_GB2312" panose="02010609030101010101" pitchFamily="49" charset="-122"/>
              </a:rPr>
              <a:t>你准备选哪三种原料？各取多少？用列方程组的方法说明你的配制方法的正确性。</a:t>
            </a:r>
            <a:r>
              <a:rPr lang="zh-CN" altLang="en-US" b="1">
                <a:solidFill>
                  <a:prstClr val="black"/>
                </a:solidFill>
              </a:rPr>
              <a:t> </a:t>
            </a:r>
          </a:p>
        </p:txBody>
      </p:sp>
      <p:pic>
        <p:nvPicPr>
          <p:cNvPr id="13318" name="Picture 6" descr="111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125" y="0"/>
            <a:ext cx="25558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322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3316"/>
                                        </p:tgtEl>
                                        <p:attrNameLst>
                                          <p:attrName>style.visibility</p:attrName>
                                        </p:attrNameLst>
                                      </p:cBhvr>
                                      <p:to>
                                        <p:strVal val="visible"/>
                                      </p:to>
                                    </p:set>
                                    <p:anim calcmode="lin" valueType="num">
                                      <p:cBhvr>
                                        <p:cTn id="7" dur="500" fill="hold"/>
                                        <p:tgtEl>
                                          <p:spTgt spid="13316"/>
                                        </p:tgtEl>
                                        <p:attrNameLst>
                                          <p:attrName>ppt_w</p:attrName>
                                        </p:attrNameLst>
                                      </p:cBhvr>
                                      <p:tavLst>
                                        <p:tav tm="0">
                                          <p:val>
                                            <p:fltVal val="0"/>
                                          </p:val>
                                        </p:tav>
                                        <p:tav tm="100000">
                                          <p:val>
                                            <p:strVal val="#ppt_w"/>
                                          </p:val>
                                        </p:tav>
                                      </p:tavLst>
                                    </p:anim>
                                    <p:anim calcmode="lin" valueType="num">
                                      <p:cBhvr>
                                        <p:cTn id="8" dur="500" fill="hold"/>
                                        <p:tgtEl>
                                          <p:spTgt spid="13316"/>
                                        </p:tgtEl>
                                        <p:attrNameLst>
                                          <p:attrName>ppt_h</p:attrName>
                                        </p:attrNameLst>
                                      </p:cBhvr>
                                      <p:tavLst>
                                        <p:tav tm="0">
                                          <p:val>
                                            <p:fltVal val="0"/>
                                          </p:val>
                                        </p:tav>
                                        <p:tav tm="100000">
                                          <p:val>
                                            <p:strVal val="#ppt_h"/>
                                          </p:val>
                                        </p:tav>
                                      </p:tavLst>
                                    </p:anim>
                                    <p:anim calcmode="lin" valueType="num">
                                      <p:cBhvr>
                                        <p:cTn id="9" dur="500" fill="hold"/>
                                        <p:tgtEl>
                                          <p:spTgt spid="13316"/>
                                        </p:tgtEl>
                                        <p:attrNameLst>
                                          <p:attrName>style.rotation</p:attrName>
                                        </p:attrNameLst>
                                      </p:cBhvr>
                                      <p:tavLst>
                                        <p:tav tm="0">
                                          <p:val>
                                            <p:fltVal val="360"/>
                                          </p:val>
                                        </p:tav>
                                        <p:tav tm="100000">
                                          <p:val>
                                            <p:fltVal val="0"/>
                                          </p:val>
                                        </p:tav>
                                      </p:tavLst>
                                    </p:anim>
                                    <p:animEffect transition="in" filter="fade">
                                      <p:cBhvr>
                                        <p:cTn id="10" dur="500"/>
                                        <p:tgtEl>
                                          <p:spTgt spid="13316"/>
                                        </p:tgtEl>
                                      </p:cBhvr>
                                    </p:animEffect>
                                  </p:childTnLst>
                                </p:cTn>
                              </p:par>
                              <p:par>
                                <p:cTn id="11" presetID="21" presetClass="entr" presetSubtype="4" fill="hold" nodeType="withEffect">
                                  <p:stCondLst>
                                    <p:cond delay="0"/>
                                  </p:stCondLst>
                                  <p:childTnLst>
                                    <p:set>
                                      <p:cBhvr>
                                        <p:cTn id="12" dur="1" fill="hold">
                                          <p:stCondLst>
                                            <p:cond delay="0"/>
                                          </p:stCondLst>
                                        </p:cTn>
                                        <p:tgtEl>
                                          <p:spTgt spid="13318"/>
                                        </p:tgtEl>
                                        <p:attrNameLst>
                                          <p:attrName>style.visibility</p:attrName>
                                        </p:attrNameLst>
                                      </p:cBhvr>
                                      <p:to>
                                        <p:strVal val="visible"/>
                                      </p:to>
                                    </p:set>
                                    <p:animEffect transition="in" filter="wheel(4)">
                                      <p:cBhvr>
                                        <p:cTn id="13" dur="2000"/>
                                        <p:tgtEl>
                                          <p:spTgt spid="13318"/>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3317"/>
                                        </p:tgtEl>
                                        <p:attrNameLst>
                                          <p:attrName>style.visibility</p:attrName>
                                        </p:attrNameLst>
                                      </p:cBhvr>
                                      <p:to>
                                        <p:strVal val="visible"/>
                                      </p:to>
                                    </p:set>
                                    <p:animEffect transition="in" filter="wedge">
                                      <p:cBhvr>
                                        <p:cTn id="16" dur="10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17"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WordArt 2"/>
          <p:cNvSpPr>
            <a:spLocks noChangeArrowheads="1" noChangeShapeType="1" noTextEdit="1"/>
          </p:cNvSpPr>
          <p:nvPr/>
        </p:nvSpPr>
        <p:spPr bwMode="auto">
          <a:xfrm>
            <a:off x="323850" y="620713"/>
            <a:ext cx="2736850" cy="935037"/>
          </a:xfrm>
          <a:prstGeom prst="rect">
            <a:avLst/>
          </a:prstGeom>
        </p:spPr>
        <p:txBody>
          <a:bodyPr wrap="none" fromWordArt="1">
            <a:prstTxWarp prst="textCascadeUp">
              <a:avLst>
                <a:gd name="adj" fmla="val 44444"/>
              </a:avLst>
            </a:prstTxWarp>
            <a:scene3d>
              <a:camera prst="legacyPerspectiveFront">
                <a:rot lat="20519997" lon="1080000" rev="0"/>
              </a:camera>
              <a:lightRig rig="legacyHarsh2" dir="b"/>
            </a:scene3d>
            <a:sp3d extrusionH="430200" prstMaterial="legacyMatte">
              <a:extrusionClr>
                <a:srgbClr val="FF6600"/>
              </a:extrusionClr>
            </a:sp3d>
          </a:bodyPr>
          <a:lstStyle/>
          <a:p>
            <a:pPr algn="ctr"/>
            <a:r>
              <a:rPr lang="zh-CN" altLang="en-US" sz="3600" b="1" kern="10">
                <a:ln w="9525">
                  <a:round/>
                </a:ln>
                <a:gradFill rotWithShape="1">
                  <a:gsLst>
                    <a:gs pos="0">
                      <a:srgbClr val="FFE701"/>
                    </a:gs>
                    <a:gs pos="100000">
                      <a:srgbClr val="FE3E02"/>
                    </a:gs>
                  </a:gsLst>
                  <a:lin ang="5400000" scaled="1"/>
                </a:gradFill>
                <a:latin typeface="宋体" panose="02010600030101010101" pitchFamily="2" charset="-122"/>
              </a:rPr>
              <a:t>归纳总结 知识回顾</a:t>
            </a:r>
          </a:p>
        </p:txBody>
      </p:sp>
      <p:sp>
        <p:nvSpPr>
          <p:cNvPr id="48131" name="Rectangle 3"/>
          <p:cNvSpPr>
            <a:spLocks noChangeArrowheads="1"/>
          </p:cNvSpPr>
          <p:nvPr/>
        </p:nvSpPr>
        <p:spPr bwMode="auto">
          <a:xfrm>
            <a:off x="1403350" y="1628775"/>
            <a:ext cx="2232025" cy="936625"/>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48132" name="Text Box 4"/>
          <p:cNvSpPr txBox="1">
            <a:spLocks noChangeArrowheads="1"/>
          </p:cNvSpPr>
          <p:nvPr/>
        </p:nvSpPr>
        <p:spPr bwMode="auto">
          <a:xfrm>
            <a:off x="1909763" y="1916113"/>
            <a:ext cx="13668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实际问题</a:t>
            </a:r>
          </a:p>
        </p:txBody>
      </p:sp>
      <p:sp>
        <p:nvSpPr>
          <p:cNvPr id="48133" name="Rectangle 5"/>
          <p:cNvSpPr>
            <a:spLocks noChangeArrowheads="1"/>
          </p:cNvSpPr>
          <p:nvPr/>
        </p:nvSpPr>
        <p:spPr bwMode="auto">
          <a:xfrm>
            <a:off x="6227763" y="1700213"/>
            <a:ext cx="2376487" cy="865187"/>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48134" name="Text Box 6"/>
          <p:cNvSpPr txBox="1">
            <a:spLocks noChangeArrowheads="1"/>
          </p:cNvSpPr>
          <p:nvPr/>
        </p:nvSpPr>
        <p:spPr bwMode="auto">
          <a:xfrm>
            <a:off x="6229350" y="1700213"/>
            <a:ext cx="23749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prstClr val="black"/>
                </a:solidFill>
              </a:rPr>
              <a:t>　　</a:t>
            </a:r>
            <a:r>
              <a:rPr lang="zh-CN" altLang="en-US" b="1">
                <a:solidFill>
                  <a:prstClr val="black"/>
                </a:solidFill>
              </a:rPr>
              <a:t>数学问题</a:t>
            </a:r>
          </a:p>
          <a:p>
            <a:pPr>
              <a:spcBef>
                <a:spcPct val="50000"/>
              </a:spcBef>
            </a:pPr>
            <a:r>
              <a:rPr lang="zh-CN" altLang="en-US" b="1">
                <a:solidFill>
                  <a:prstClr val="black"/>
                </a:solidFill>
              </a:rPr>
              <a:t>（二元一次方程组）</a:t>
            </a:r>
          </a:p>
        </p:txBody>
      </p:sp>
      <p:sp>
        <p:nvSpPr>
          <p:cNvPr id="48135" name="Rectangle 7"/>
          <p:cNvSpPr>
            <a:spLocks noChangeArrowheads="1"/>
          </p:cNvSpPr>
          <p:nvPr/>
        </p:nvSpPr>
        <p:spPr bwMode="auto">
          <a:xfrm>
            <a:off x="1331913" y="4076700"/>
            <a:ext cx="2374900" cy="936625"/>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48136" name="Text Box 8"/>
          <p:cNvSpPr txBox="1">
            <a:spLocks noChangeArrowheads="1"/>
          </p:cNvSpPr>
          <p:nvPr/>
        </p:nvSpPr>
        <p:spPr bwMode="auto">
          <a:xfrm>
            <a:off x="1547813" y="4365625"/>
            <a:ext cx="2447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b="1">
                <a:solidFill>
                  <a:prstClr val="black"/>
                </a:solidFill>
              </a:rPr>
              <a:t>实际问题的答案</a:t>
            </a:r>
          </a:p>
        </p:txBody>
      </p:sp>
      <p:sp>
        <p:nvSpPr>
          <p:cNvPr id="48137" name="Rectangle 9"/>
          <p:cNvSpPr>
            <a:spLocks noChangeArrowheads="1"/>
          </p:cNvSpPr>
          <p:nvPr/>
        </p:nvSpPr>
        <p:spPr bwMode="auto">
          <a:xfrm>
            <a:off x="6264275" y="4078288"/>
            <a:ext cx="2447925" cy="863600"/>
          </a:xfrm>
          <a:prstGeom prst="rect">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sp>
        <p:nvSpPr>
          <p:cNvPr id="48138" name="Text Box 10"/>
          <p:cNvSpPr txBox="1">
            <a:spLocks noChangeArrowheads="1"/>
          </p:cNvSpPr>
          <p:nvPr/>
        </p:nvSpPr>
        <p:spPr bwMode="auto">
          <a:xfrm>
            <a:off x="6156325" y="4149725"/>
            <a:ext cx="28797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prstClr val="black"/>
                </a:solidFill>
              </a:rPr>
              <a:t>　　</a:t>
            </a:r>
            <a:r>
              <a:rPr lang="zh-CN" altLang="en-US" b="1">
                <a:solidFill>
                  <a:prstClr val="black"/>
                </a:solidFill>
              </a:rPr>
              <a:t>数学问题的解</a:t>
            </a:r>
          </a:p>
          <a:p>
            <a:pPr>
              <a:spcBef>
                <a:spcPct val="50000"/>
              </a:spcBef>
            </a:pPr>
            <a:r>
              <a:rPr lang="zh-CN" altLang="en-US" b="1">
                <a:solidFill>
                  <a:prstClr val="black"/>
                </a:solidFill>
              </a:rPr>
              <a:t>（二元一次方程组的解）</a:t>
            </a:r>
          </a:p>
        </p:txBody>
      </p:sp>
      <p:pic>
        <p:nvPicPr>
          <p:cNvPr id="48139" name="Picture 11" descr="AG00092_"/>
          <p:cNvPicPr>
            <a:picLocks noGrp="1" noChangeAspect="1" noChangeArrowheads="1" noCrop="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a:off x="4164013" y="1806575"/>
            <a:ext cx="1804987" cy="250825"/>
          </a:xfrm>
          <a:noFill/>
        </p:spPr>
      </p:pic>
      <p:pic>
        <p:nvPicPr>
          <p:cNvPr id="48140" name="Picture 12" descr="AG00092_"/>
          <p:cNvPicPr>
            <a:picLocks noGrp="1" noChangeAspect="1" noChangeArrowheads="1" noCrop="1"/>
          </p:cNvPicPr>
          <p:nvPr>
            <p:ph sz="quarter" idx="4294967295"/>
          </p:nvPr>
        </p:nvPicPr>
        <p:blipFill>
          <a:blip r:embed="rId5" cstate="print">
            <a:extLst>
              <a:ext uri="{28A0092B-C50C-407E-A947-70E740481C1C}">
                <a14:useLocalDpi xmlns:a14="http://schemas.microsoft.com/office/drawing/2010/main" val="0"/>
              </a:ext>
            </a:extLst>
          </a:blip>
          <a:srcRect/>
          <a:stretch>
            <a:fillRect/>
          </a:stretch>
        </p:blipFill>
        <p:spPr>
          <a:xfrm rot="10800000">
            <a:off x="3956050" y="4657725"/>
            <a:ext cx="1873250" cy="250825"/>
          </a:xfrm>
          <a:noFill/>
        </p:spPr>
      </p:pic>
      <p:pic>
        <p:nvPicPr>
          <p:cNvPr id="48141" name="Picture 13" descr="AG00090_"/>
          <p:cNvPicPr>
            <a:picLocks noGrp="1" noChangeAspect="1" noChangeArrowheads="1" noCrop="1"/>
          </p:cNvPicPr>
          <p:nvPr>
            <p:ph sz="quarter" idx="4294967295"/>
          </p:nvPr>
        </p:nvPicPr>
        <p:blipFill>
          <a:blip r:embed="rId6" cstate="print">
            <a:extLst>
              <a:ext uri="{28A0092B-C50C-407E-A947-70E740481C1C}">
                <a14:useLocalDpi xmlns:a14="http://schemas.microsoft.com/office/drawing/2010/main" val="0"/>
              </a:ext>
            </a:extLst>
          </a:blip>
          <a:srcRect/>
          <a:stretch>
            <a:fillRect/>
          </a:stretch>
        </p:blipFill>
        <p:spPr>
          <a:xfrm>
            <a:off x="6981825" y="2474913"/>
            <a:ext cx="234950" cy="1427162"/>
          </a:xfrm>
          <a:noFill/>
        </p:spPr>
      </p:pic>
      <p:sp>
        <p:nvSpPr>
          <p:cNvPr id="48142" name="Line 14"/>
          <p:cNvSpPr>
            <a:spLocks noChangeShapeType="1"/>
          </p:cNvSpPr>
          <p:nvPr/>
        </p:nvSpPr>
        <p:spPr bwMode="auto">
          <a:xfrm>
            <a:off x="2484438" y="2565400"/>
            <a:ext cx="0" cy="1511300"/>
          </a:xfrm>
          <a:prstGeom prst="line">
            <a:avLst/>
          </a:prstGeom>
          <a:noFill/>
          <a:ln w="38100" cap="rnd">
            <a:solidFill>
              <a:srgbClr val="FF33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8143" name="Text Box 15"/>
          <p:cNvSpPr txBox="1">
            <a:spLocks noChangeArrowheads="1"/>
          </p:cNvSpPr>
          <p:nvPr/>
        </p:nvSpPr>
        <p:spPr bwMode="auto">
          <a:xfrm>
            <a:off x="3995738" y="1700213"/>
            <a:ext cx="2087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600" b="1">
                <a:solidFill>
                  <a:prstClr val="black"/>
                </a:solidFill>
              </a:rPr>
              <a:t>设未知数，列方程组</a:t>
            </a:r>
          </a:p>
        </p:txBody>
      </p:sp>
      <p:sp>
        <p:nvSpPr>
          <p:cNvPr id="48144" name="Text Box 16"/>
          <p:cNvSpPr txBox="1">
            <a:spLocks noChangeArrowheads="1"/>
          </p:cNvSpPr>
          <p:nvPr/>
        </p:nvSpPr>
        <p:spPr bwMode="auto">
          <a:xfrm>
            <a:off x="4716463" y="4171950"/>
            <a:ext cx="1584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600" b="1">
                <a:solidFill>
                  <a:prstClr val="black"/>
                </a:solidFill>
              </a:rPr>
              <a:t>检验</a:t>
            </a:r>
          </a:p>
        </p:txBody>
      </p:sp>
      <p:sp>
        <p:nvSpPr>
          <p:cNvPr id="48145" name="Text Box 17"/>
          <p:cNvSpPr txBox="1">
            <a:spLocks noChangeArrowheads="1"/>
          </p:cNvSpPr>
          <p:nvPr/>
        </p:nvSpPr>
        <p:spPr bwMode="auto">
          <a:xfrm>
            <a:off x="6519863" y="2852738"/>
            <a:ext cx="42862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600" b="1">
                <a:solidFill>
                  <a:prstClr val="black"/>
                </a:solidFill>
              </a:rPr>
              <a:t>解方程组</a:t>
            </a:r>
          </a:p>
        </p:txBody>
      </p:sp>
      <p:sp>
        <p:nvSpPr>
          <p:cNvPr id="48146" name="Text Box 18"/>
          <p:cNvSpPr txBox="1">
            <a:spLocks noChangeArrowheads="1"/>
          </p:cNvSpPr>
          <p:nvPr/>
        </p:nvSpPr>
        <p:spPr bwMode="auto">
          <a:xfrm>
            <a:off x="7380288" y="2852738"/>
            <a:ext cx="863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600" b="1">
                <a:solidFill>
                  <a:prstClr val="black"/>
                </a:solidFill>
              </a:rPr>
              <a:t>代入法加减法    </a:t>
            </a:r>
            <a:r>
              <a:rPr lang="en-US" altLang="zh-CN" sz="1600" b="1">
                <a:solidFill>
                  <a:prstClr val="black"/>
                </a:solidFill>
              </a:rPr>
              <a:t>(</a:t>
            </a:r>
            <a:r>
              <a:rPr lang="zh-CN" altLang="en-US" sz="1600" b="1">
                <a:solidFill>
                  <a:prstClr val="black"/>
                </a:solidFill>
              </a:rPr>
              <a:t>消元</a:t>
            </a:r>
            <a:r>
              <a:rPr lang="en-US" altLang="zh-CN" sz="1600" b="1">
                <a:solidFill>
                  <a:prstClr val="black"/>
                </a:solidFill>
              </a:rPr>
              <a:t>)</a:t>
            </a:r>
          </a:p>
        </p:txBody>
      </p:sp>
      <p:sp>
        <p:nvSpPr>
          <p:cNvPr id="48147" name="AutoShape 19"/>
          <p:cNvSpPr>
            <a:spLocks noChangeArrowheads="1"/>
          </p:cNvSpPr>
          <p:nvPr/>
        </p:nvSpPr>
        <p:spPr bwMode="auto">
          <a:xfrm>
            <a:off x="4067175" y="2708275"/>
            <a:ext cx="1800225" cy="1441450"/>
          </a:xfrm>
          <a:prstGeom prst="curvedLeftArrow">
            <a:avLst>
              <a:gd name="adj1" fmla="val 20000"/>
              <a:gd name="adj2" fmla="val 40000"/>
              <a:gd name="adj3" fmla="val 41630"/>
            </a:avLst>
          </a:prstGeom>
          <a:solidFill>
            <a:srgbClr val="66FFFF"/>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prstClr val="black"/>
              </a:solidFill>
            </a:endParaRPr>
          </a:p>
        </p:txBody>
      </p:sp>
      <p:pic>
        <p:nvPicPr>
          <p:cNvPr id="18452" name="Picture 20" descr="AG00139_"/>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96188" y="5445125"/>
            <a:ext cx="1265237"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32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48132"/>
                                        </p:tgtEl>
                                        <p:attrNameLst>
                                          <p:attrName>style.visibility</p:attrName>
                                        </p:attrNameLst>
                                      </p:cBhvr>
                                      <p:to>
                                        <p:strVal val="visible"/>
                                      </p:to>
                                    </p:set>
                                    <p:anim from="(-#ppt_w/2)" to="(#ppt_x)" calcmode="lin" valueType="num">
                                      <p:cBhvr>
                                        <p:cTn id="7" dur="600" fill="hold">
                                          <p:stCondLst>
                                            <p:cond delay="0"/>
                                          </p:stCondLst>
                                        </p:cTn>
                                        <p:tgtEl>
                                          <p:spTgt spid="48132"/>
                                        </p:tgtEl>
                                        <p:attrNameLst>
                                          <p:attrName>ppt_x</p:attrName>
                                        </p:attrNameLst>
                                      </p:cBhvr>
                                    </p:anim>
                                    <p:anim from="0" to="-1.0" calcmode="lin" valueType="num">
                                      <p:cBhvr>
                                        <p:cTn id="8" dur="200" decel="50000" autoRev="1" fill="hold">
                                          <p:stCondLst>
                                            <p:cond delay="600"/>
                                          </p:stCondLst>
                                        </p:cTn>
                                        <p:tgtEl>
                                          <p:spTgt spid="48132"/>
                                        </p:tgtEl>
                                        <p:attrNameLst>
                                          <p:attrName>xshear</p:attrName>
                                        </p:attrNameLst>
                                      </p:cBhvr>
                                    </p:anim>
                                    <p:animScale>
                                      <p:cBhvr>
                                        <p:cTn id="9" dur="200" decel="100000" autoRev="1" fill="hold">
                                          <p:stCondLst>
                                            <p:cond delay="600"/>
                                          </p:stCondLst>
                                        </p:cTn>
                                        <p:tgtEl>
                                          <p:spTgt spid="48132"/>
                                        </p:tgtEl>
                                      </p:cBhvr>
                                      <p:from x="100000" y="100000"/>
                                      <p:to x="80000" y="100000"/>
                                    </p:animScale>
                                    <p:anim by="(#ppt_h/3+#ppt_w*0.1)" calcmode="lin" valueType="num">
                                      <p:cBhvr additive="sum">
                                        <p:cTn id="10" dur="200" decel="100000" autoRev="1" fill="hold">
                                          <p:stCondLst>
                                            <p:cond delay="600"/>
                                          </p:stCondLst>
                                        </p:cTn>
                                        <p:tgtEl>
                                          <p:spTgt spid="48132"/>
                                        </p:tgtEl>
                                        <p:attrNameLst>
                                          <p:attrName>ppt_x</p:attrName>
                                        </p:attrNameLst>
                                      </p:cBhvr>
                                    </p:anim>
                                  </p:childTnLst>
                                  <p:subTnLst>
                                    <p:audio>
                                      <p:cMediaNode>
                                        <p:cTn display="0" masterRel="sameClick">
                                          <p:stCondLst>
                                            <p:cond evt="begin" delay="0">
                                              <p:tn val="5"/>
                                            </p:cond>
                                          </p:stCondLst>
                                          <p:endCondLst>
                                            <p:cond evt="onStopAudio" delay="0">
                                              <p:tgtEl>
                                                <p:sldTgt/>
                                              </p:tgtEl>
                                            </p:cond>
                                          </p:endCondLst>
                                        </p:cTn>
                                        <p:tgtEl>
                                          <p:sndTgt r:embed="rId2" name="hammer.wav"/>
                                        </p:tgtEl>
                                      </p:cMediaNode>
                                    </p:audio>
                                  </p:subTnLst>
                                </p:cTn>
                              </p:par>
                              <p:par>
                                <p:cTn id="11" presetID="34" presetClass="entr" presetSubtype="0" fill="hold" grpId="0" nodeType="withEffect">
                                  <p:stCondLst>
                                    <p:cond delay="0"/>
                                  </p:stCondLst>
                                  <p:childTnLst>
                                    <p:set>
                                      <p:cBhvr>
                                        <p:cTn id="12" dur="1" fill="hold">
                                          <p:stCondLst>
                                            <p:cond delay="0"/>
                                          </p:stCondLst>
                                        </p:cTn>
                                        <p:tgtEl>
                                          <p:spTgt spid="48131"/>
                                        </p:tgtEl>
                                        <p:attrNameLst>
                                          <p:attrName>style.visibility</p:attrName>
                                        </p:attrNameLst>
                                      </p:cBhvr>
                                      <p:to>
                                        <p:strVal val="visible"/>
                                      </p:to>
                                    </p:set>
                                    <p:anim from="(-#ppt_w/2)" to="(#ppt_x)" calcmode="lin" valueType="num">
                                      <p:cBhvr>
                                        <p:cTn id="13" dur="600" fill="hold">
                                          <p:stCondLst>
                                            <p:cond delay="0"/>
                                          </p:stCondLst>
                                        </p:cTn>
                                        <p:tgtEl>
                                          <p:spTgt spid="48131"/>
                                        </p:tgtEl>
                                        <p:attrNameLst>
                                          <p:attrName>ppt_x</p:attrName>
                                        </p:attrNameLst>
                                      </p:cBhvr>
                                    </p:anim>
                                    <p:anim from="0" to="-1.0" calcmode="lin" valueType="num">
                                      <p:cBhvr>
                                        <p:cTn id="14" dur="200" decel="50000" autoRev="1" fill="hold">
                                          <p:stCondLst>
                                            <p:cond delay="600"/>
                                          </p:stCondLst>
                                        </p:cTn>
                                        <p:tgtEl>
                                          <p:spTgt spid="48131"/>
                                        </p:tgtEl>
                                        <p:attrNameLst>
                                          <p:attrName>xshear</p:attrName>
                                        </p:attrNameLst>
                                      </p:cBhvr>
                                    </p:anim>
                                    <p:animScale>
                                      <p:cBhvr>
                                        <p:cTn id="15" dur="200" decel="100000" autoRev="1" fill="hold">
                                          <p:stCondLst>
                                            <p:cond delay="600"/>
                                          </p:stCondLst>
                                        </p:cTn>
                                        <p:tgtEl>
                                          <p:spTgt spid="48131"/>
                                        </p:tgtEl>
                                      </p:cBhvr>
                                      <p:from x="100000" y="100000"/>
                                      <p:to x="80000" y="100000"/>
                                    </p:animScale>
                                    <p:anim by="(#ppt_h/3+#ppt_w*0.1)" calcmode="lin" valueType="num">
                                      <p:cBhvr additive="sum">
                                        <p:cTn id="16" dur="200" decel="100000" autoRev="1" fill="hold">
                                          <p:stCondLst>
                                            <p:cond delay="600"/>
                                          </p:stCondLst>
                                        </p:cTn>
                                        <p:tgtEl>
                                          <p:spTgt spid="48131"/>
                                        </p:tgtEl>
                                        <p:attrNameLst>
                                          <p:attrName>ppt_x</p:attrName>
                                        </p:attrNameLst>
                                      </p:cBhvr>
                                    </p:anim>
                                  </p:childTnLst>
                                </p:cTn>
                              </p:par>
                            </p:childTnLst>
                          </p:cTn>
                        </p:par>
                        <p:par>
                          <p:cTn id="17" fill="hold">
                            <p:stCondLst>
                              <p:cond delay="1000"/>
                            </p:stCondLst>
                            <p:childTnLst>
                              <p:par>
                                <p:cTn id="18" presetID="55" presetClass="entr" presetSubtype="0" fill="hold" grpId="0" nodeType="afterEffect">
                                  <p:stCondLst>
                                    <p:cond delay="0"/>
                                  </p:stCondLst>
                                  <p:childTnLst>
                                    <p:set>
                                      <p:cBhvr>
                                        <p:cTn id="19" dur="1" fill="hold">
                                          <p:stCondLst>
                                            <p:cond delay="0"/>
                                          </p:stCondLst>
                                        </p:cTn>
                                        <p:tgtEl>
                                          <p:spTgt spid="48143"/>
                                        </p:tgtEl>
                                        <p:attrNameLst>
                                          <p:attrName>style.visibility</p:attrName>
                                        </p:attrNameLst>
                                      </p:cBhvr>
                                      <p:to>
                                        <p:strVal val="visible"/>
                                      </p:to>
                                    </p:set>
                                    <p:anim calcmode="lin" valueType="num">
                                      <p:cBhvr>
                                        <p:cTn id="20" dur="1000" fill="hold"/>
                                        <p:tgtEl>
                                          <p:spTgt spid="48143"/>
                                        </p:tgtEl>
                                        <p:attrNameLst>
                                          <p:attrName>ppt_w</p:attrName>
                                        </p:attrNameLst>
                                      </p:cBhvr>
                                      <p:tavLst>
                                        <p:tav tm="0">
                                          <p:val>
                                            <p:strVal val="#ppt_w*0.70"/>
                                          </p:val>
                                        </p:tav>
                                        <p:tav tm="100000">
                                          <p:val>
                                            <p:strVal val="#ppt_w"/>
                                          </p:val>
                                        </p:tav>
                                      </p:tavLst>
                                    </p:anim>
                                    <p:anim calcmode="lin" valueType="num">
                                      <p:cBhvr>
                                        <p:cTn id="21" dur="1000" fill="hold"/>
                                        <p:tgtEl>
                                          <p:spTgt spid="48143"/>
                                        </p:tgtEl>
                                        <p:attrNameLst>
                                          <p:attrName>ppt_h</p:attrName>
                                        </p:attrNameLst>
                                      </p:cBhvr>
                                      <p:tavLst>
                                        <p:tav tm="0">
                                          <p:val>
                                            <p:strVal val="#ppt_h"/>
                                          </p:val>
                                        </p:tav>
                                        <p:tav tm="100000">
                                          <p:val>
                                            <p:strVal val="#ppt_h"/>
                                          </p:val>
                                        </p:tav>
                                      </p:tavLst>
                                    </p:anim>
                                    <p:animEffect transition="in" filter="fade">
                                      <p:cBhvr>
                                        <p:cTn id="22" dur="1000"/>
                                        <p:tgtEl>
                                          <p:spTgt spid="48143"/>
                                        </p:tgtEl>
                                      </p:cBhvr>
                                    </p:animEffect>
                                  </p:childTnLst>
                                  <p:subTnLst>
                                    <p:audio>
                                      <p:cMediaNode>
                                        <p:cTn display="0" masterRel="sameClick">
                                          <p:stCondLst>
                                            <p:cond evt="begin" delay="0">
                                              <p:tn val="18"/>
                                            </p:cond>
                                          </p:stCondLst>
                                          <p:endCondLst>
                                            <p:cond evt="onStopAudio" delay="0">
                                              <p:tgtEl>
                                                <p:sldTgt/>
                                              </p:tgtEl>
                                            </p:cond>
                                          </p:endCondLst>
                                        </p:cTn>
                                        <p:tgtEl>
                                          <p:sndTgt r:embed="rId3" name="suction.wav"/>
                                        </p:tgtEl>
                                      </p:cMediaNode>
                                    </p:audio>
                                  </p:subTnLst>
                                </p:cTn>
                              </p:par>
                              <p:par>
                                <p:cTn id="23" presetID="55" presetClass="entr" presetSubtype="0" fill="hold" nodeType="withEffect">
                                  <p:stCondLst>
                                    <p:cond delay="0"/>
                                  </p:stCondLst>
                                  <p:childTnLst>
                                    <p:set>
                                      <p:cBhvr>
                                        <p:cTn id="24" dur="1" fill="hold">
                                          <p:stCondLst>
                                            <p:cond delay="0"/>
                                          </p:stCondLst>
                                        </p:cTn>
                                        <p:tgtEl>
                                          <p:spTgt spid="48139"/>
                                        </p:tgtEl>
                                        <p:attrNameLst>
                                          <p:attrName>style.visibility</p:attrName>
                                        </p:attrNameLst>
                                      </p:cBhvr>
                                      <p:to>
                                        <p:strVal val="visible"/>
                                      </p:to>
                                    </p:set>
                                    <p:anim calcmode="lin" valueType="num">
                                      <p:cBhvr>
                                        <p:cTn id="25" dur="1000" fill="hold"/>
                                        <p:tgtEl>
                                          <p:spTgt spid="48139"/>
                                        </p:tgtEl>
                                        <p:attrNameLst>
                                          <p:attrName>ppt_w</p:attrName>
                                        </p:attrNameLst>
                                      </p:cBhvr>
                                      <p:tavLst>
                                        <p:tav tm="0">
                                          <p:val>
                                            <p:strVal val="#ppt_w*0.70"/>
                                          </p:val>
                                        </p:tav>
                                        <p:tav tm="100000">
                                          <p:val>
                                            <p:strVal val="#ppt_w"/>
                                          </p:val>
                                        </p:tav>
                                      </p:tavLst>
                                    </p:anim>
                                    <p:anim calcmode="lin" valueType="num">
                                      <p:cBhvr>
                                        <p:cTn id="26" dur="1000" fill="hold"/>
                                        <p:tgtEl>
                                          <p:spTgt spid="48139"/>
                                        </p:tgtEl>
                                        <p:attrNameLst>
                                          <p:attrName>ppt_h</p:attrName>
                                        </p:attrNameLst>
                                      </p:cBhvr>
                                      <p:tavLst>
                                        <p:tav tm="0">
                                          <p:val>
                                            <p:strVal val="#ppt_h"/>
                                          </p:val>
                                        </p:tav>
                                        <p:tav tm="100000">
                                          <p:val>
                                            <p:strVal val="#ppt_h"/>
                                          </p:val>
                                        </p:tav>
                                      </p:tavLst>
                                    </p:anim>
                                    <p:animEffect transition="in" filter="fade">
                                      <p:cBhvr>
                                        <p:cTn id="27" dur="1000"/>
                                        <p:tgtEl>
                                          <p:spTgt spid="48139"/>
                                        </p:tgtEl>
                                      </p:cBhvr>
                                    </p:animEffect>
                                  </p:childTnLst>
                                </p:cTn>
                              </p:par>
                            </p:childTnLst>
                          </p:cTn>
                        </p:par>
                        <p:par>
                          <p:cTn id="28" fill="hold">
                            <p:stCondLst>
                              <p:cond delay="2000"/>
                            </p:stCondLst>
                            <p:childTnLst>
                              <p:par>
                                <p:cTn id="29" presetID="55" presetClass="entr" presetSubtype="0" fill="hold" grpId="0" nodeType="afterEffect">
                                  <p:stCondLst>
                                    <p:cond delay="0"/>
                                  </p:stCondLst>
                                  <p:childTnLst>
                                    <p:set>
                                      <p:cBhvr>
                                        <p:cTn id="30" dur="1" fill="hold">
                                          <p:stCondLst>
                                            <p:cond delay="0"/>
                                          </p:stCondLst>
                                        </p:cTn>
                                        <p:tgtEl>
                                          <p:spTgt spid="48133"/>
                                        </p:tgtEl>
                                        <p:attrNameLst>
                                          <p:attrName>style.visibility</p:attrName>
                                        </p:attrNameLst>
                                      </p:cBhvr>
                                      <p:to>
                                        <p:strVal val="visible"/>
                                      </p:to>
                                    </p:set>
                                    <p:anim calcmode="lin" valueType="num">
                                      <p:cBhvr>
                                        <p:cTn id="31" dur="1000" fill="hold"/>
                                        <p:tgtEl>
                                          <p:spTgt spid="48133"/>
                                        </p:tgtEl>
                                        <p:attrNameLst>
                                          <p:attrName>ppt_w</p:attrName>
                                        </p:attrNameLst>
                                      </p:cBhvr>
                                      <p:tavLst>
                                        <p:tav tm="0">
                                          <p:val>
                                            <p:strVal val="#ppt_w*0.70"/>
                                          </p:val>
                                        </p:tav>
                                        <p:tav tm="100000">
                                          <p:val>
                                            <p:strVal val="#ppt_w"/>
                                          </p:val>
                                        </p:tav>
                                      </p:tavLst>
                                    </p:anim>
                                    <p:anim calcmode="lin" valueType="num">
                                      <p:cBhvr>
                                        <p:cTn id="32" dur="1000" fill="hold"/>
                                        <p:tgtEl>
                                          <p:spTgt spid="48133"/>
                                        </p:tgtEl>
                                        <p:attrNameLst>
                                          <p:attrName>ppt_h</p:attrName>
                                        </p:attrNameLst>
                                      </p:cBhvr>
                                      <p:tavLst>
                                        <p:tav tm="0">
                                          <p:val>
                                            <p:strVal val="#ppt_h"/>
                                          </p:val>
                                        </p:tav>
                                        <p:tav tm="100000">
                                          <p:val>
                                            <p:strVal val="#ppt_h"/>
                                          </p:val>
                                        </p:tav>
                                      </p:tavLst>
                                    </p:anim>
                                    <p:animEffect transition="in" filter="fade">
                                      <p:cBhvr>
                                        <p:cTn id="33" dur="1000"/>
                                        <p:tgtEl>
                                          <p:spTgt spid="48133"/>
                                        </p:tgtEl>
                                      </p:cBhvr>
                                    </p:animEffect>
                                  </p:childTnLst>
                                  <p:subTnLst>
                                    <p:audio>
                                      <p:cMediaNode>
                                        <p:cTn display="0" masterRel="sameClick">
                                          <p:stCondLst>
                                            <p:cond evt="begin" delay="0">
                                              <p:tn val="29"/>
                                            </p:cond>
                                          </p:stCondLst>
                                          <p:endCondLst>
                                            <p:cond evt="onStopAudio" delay="0">
                                              <p:tgtEl>
                                                <p:sldTgt/>
                                              </p:tgtEl>
                                            </p:cond>
                                          </p:endCondLst>
                                        </p:cTn>
                                        <p:tgtEl>
                                          <p:sndTgt r:embed="rId2" name="hammer.wav"/>
                                        </p:tgtEl>
                                      </p:cMediaNode>
                                    </p:audio>
                                  </p:subTnLst>
                                </p:cTn>
                              </p:par>
                              <p:par>
                                <p:cTn id="34" presetID="55" presetClass="entr" presetSubtype="0" fill="hold" grpId="0" nodeType="withEffect">
                                  <p:stCondLst>
                                    <p:cond delay="0"/>
                                  </p:stCondLst>
                                  <p:childTnLst>
                                    <p:set>
                                      <p:cBhvr>
                                        <p:cTn id="35" dur="1" fill="hold">
                                          <p:stCondLst>
                                            <p:cond delay="0"/>
                                          </p:stCondLst>
                                        </p:cTn>
                                        <p:tgtEl>
                                          <p:spTgt spid="48134">
                                            <p:txEl>
                                              <p:pRg st="0" end="0"/>
                                            </p:txEl>
                                          </p:spTgt>
                                        </p:tgtEl>
                                        <p:attrNameLst>
                                          <p:attrName>style.visibility</p:attrName>
                                        </p:attrNameLst>
                                      </p:cBhvr>
                                      <p:to>
                                        <p:strVal val="visible"/>
                                      </p:to>
                                    </p:set>
                                    <p:anim calcmode="lin" valueType="num">
                                      <p:cBhvr>
                                        <p:cTn id="36" dur="1000" fill="hold"/>
                                        <p:tgtEl>
                                          <p:spTgt spid="48134">
                                            <p:txEl>
                                              <p:pRg st="0" end="0"/>
                                            </p:txEl>
                                          </p:spTgt>
                                        </p:tgtEl>
                                        <p:attrNameLst>
                                          <p:attrName>ppt_w</p:attrName>
                                        </p:attrNameLst>
                                      </p:cBhvr>
                                      <p:tavLst>
                                        <p:tav tm="0">
                                          <p:val>
                                            <p:strVal val="#ppt_w*0.70"/>
                                          </p:val>
                                        </p:tav>
                                        <p:tav tm="100000">
                                          <p:val>
                                            <p:strVal val="#ppt_w"/>
                                          </p:val>
                                        </p:tav>
                                      </p:tavLst>
                                    </p:anim>
                                    <p:anim calcmode="lin" valueType="num">
                                      <p:cBhvr>
                                        <p:cTn id="37" dur="1000" fill="hold"/>
                                        <p:tgtEl>
                                          <p:spTgt spid="48134">
                                            <p:txEl>
                                              <p:pRg st="0" end="0"/>
                                            </p:txEl>
                                          </p:spTgt>
                                        </p:tgtEl>
                                        <p:attrNameLst>
                                          <p:attrName>ppt_h</p:attrName>
                                        </p:attrNameLst>
                                      </p:cBhvr>
                                      <p:tavLst>
                                        <p:tav tm="0">
                                          <p:val>
                                            <p:strVal val="#ppt_h"/>
                                          </p:val>
                                        </p:tav>
                                        <p:tav tm="100000">
                                          <p:val>
                                            <p:strVal val="#ppt_h"/>
                                          </p:val>
                                        </p:tav>
                                      </p:tavLst>
                                    </p:anim>
                                    <p:animEffect transition="in" filter="fade">
                                      <p:cBhvr>
                                        <p:cTn id="38" dur="1000"/>
                                        <p:tgtEl>
                                          <p:spTgt spid="48134">
                                            <p:txEl>
                                              <p:pRg st="0" end="0"/>
                                            </p:txEl>
                                          </p:spTgt>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48134">
                                            <p:txEl>
                                              <p:pRg st="1" end="1"/>
                                            </p:txEl>
                                          </p:spTgt>
                                        </p:tgtEl>
                                        <p:attrNameLst>
                                          <p:attrName>style.visibility</p:attrName>
                                        </p:attrNameLst>
                                      </p:cBhvr>
                                      <p:to>
                                        <p:strVal val="visible"/>
                                      </p:to>
                                    </p:set>
                                    <p:anim calcmode="lin" valueType="num">
                                      <p:cBhvr>
                                        <p:cTn id="41" dur="1000" fill="hold"/>
                                        <p:tgtEl>
                                          <p:spTgt spid="48134">
                                            <p:txEl>
                                              <p:pRg st="1" end="1"/>
                                            </p:txEl>
                                          </p:spTgt>
                                        </p:tgtEl>
                                        <p:attrNameLst>
                                          <p:attrName>ppt_w</p:attrName>
                                        </p:attrNameLst>
                                      </p:cBhvr>
                                      <p:tavLst>
                                        <p:tav tm="0">
                                          <p:val>
                                            <p:strVal val="#ppt_w*0.70"/>
                                          </p:val>
                                        </p:tav>
                                        <p:tav tm="100000">
                                          <p:val>
                                            <p:strVal val="#ppt_w"/>
                                          </p:val>
                                        </p:tav>
                                      </p:tavLst>
                                    </p:anim>
                                    <p:anim calcmode="lin" valueType="num">
                                      <p:cBhvr>
                                        <p:cTn id="42" dur="1000" fill="hold"/>
                                        <p:tgtEl>
                                          <p:spTgt spid="48134">
                                            <p:txEl>
                                              <p:pRg st="1" end="1"/>
                                            </p:txEl>
                                          </p:spTgt>
                                        </p:tgtEl>
                                        <p:attrNameLst>
                                          <p:attrName>ppt_h</p:attrName>
                                        </p:attrNameLst>
                                      </p:cBhvr>
                                      <p:tavLst>
                                        <p:tav tm="0">
                                          <p:val>
                                            <p:strVal val="#ppt_h"/>
                                          </p:val>
                                        </p:tav>
                                        <p:tav tm="100000">
                                          <p:val>
                                            <p:strVal val="#ppt_h"/>
                                          </p:val>
                                        </p:tav>
                                      </p:tavLst>
                                    </p:anim>
                                    <p:animEffect transition="in" filter="fade">
                                      <p:cBhvr>
                                        <p:cTn id="43" dur="1000"/>
                                        <p:tgtEl>
                                          <p:spTgt spid="48134">
                                            <p:txEl>
                                              <p:pRg st="1" end="1"/>
                                            </p:txEl>
                                          </p:spTgt>
                                        </p:tgtEl>
                                      </p:cBhvr>
                                    </p:animEffect>
                                  </p:childTnLst>
                                </p:cTn>
                              </p:par>
                            </p:childTnLst>
                          </p:cTn>
                        </p:par>
                        <p:par>
                          <p:cTn id="44" fill="hold">
                            <p:stCondLst>
                              <p:cond delay="3000"/>
                            </p:stCondLst>
                            <p:childTnLst>
                              <p:par>
                                <p:cTn id="45" presetID="2" presetClass="entr" presetSubtype="1" fill="hold" grpId="0" nodeType="afterEffect">
                                  <p:stCondLst>
                                    <p:cond delay="0"/>
                                  </p:stCondLst>
                                  <p:childTnLst>
                                    <p:set>
                                      <p:cBhvr>
                                        <p:cTn id="46" dur="1" fill="hold">
                                          <p:stCondLst>
                                            <p:cond delay="0"/>
                                          </p:stCondLst>
                                        </p:cTn>
                                        <p:tgtEl>
                                          <p:spTgt spid="48145"/>
                                        </p:tgtEl>
                                        <p:attrNameLst>
                                          <p:attrName>style.visibility</p:attrName>
                                        </p:attrNameLst>
                                      </p:cBhvr>
                                      <p:to>
                                        <p:strVal val="visible"/>
                                      </p:to>
                                    </p:set>
                                    <p:anim calcmode="lin" valueType="num">
                                      <p:cBhvr additive="base">
                                        <p:cTn id="47" dur="500" fill="hold"/>
                                        <p:tgtEl>
                                          <p:spTgt spid="48145"/>
                                        </p:tgtEl>
                                        <p:attrNameLst>
                                          <p:attrName>ppt_x</p:attrName>
                                        </p:attrNameLst>
                                      </p:cBhvr>
                                      <p:tavLst>
                                        <p:tav tm="0">
                                          <p:val>
                                            <p:strVal val="#ppt_x"/>
                                          </p:val>
                                        </p:tav>
                                        <p:tav tm="100000">
                                          <p:val>
                                            <p:strVal val="#ppt_x"/>
                                          </p:val>
                                        </p:tav>
                                      </p:tavLst>
                                    </p:anim>
                                    <p:anim calcmode="lin" valueType="num">
                                      <p:cBhvr additive="base">
                                        <p:cTn id="48" dur="500" fill="hold"/>
                                        <p:tgtEl>
                                          <p:spTgt spid="4814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3" name="suction.wav"/>
                                        </p:tgtEl>
                                      </p:cMediaNode>
                                    </p:audio>
                                  </p:subTnLst>
                                </p:cTn>
                              </p:par>
                              <p:par>
                                <p:cTn id="49" presetID="2" presetClass="entr" presetSubtype="1" fill="hold" nodeType="withEffect">
                                  <p:stCondLst>
                                    <p:cond delay="0"/>
                                  </p:stCondLst>
                                  <p:childTnLst>
                                    <p:set>
                                      <p:cBhvr>
                                        <p:cTn id="50" dur="1" fill="hold">
                                          <p:stCondLst>
                                            <p:cond delay="0"/>
                                          </p:stCondLst>
                                        </p:cTn>
                                        <p:tgtEl>
                                          <p:spTgt spid="48141"/>
                                        </p:tgtEl>
                                        <p:attrNameLst>
                                          <p:attrName>style.visibility</p:attrName>
                                        </p:attrNameLst>
                                      </p:cBhvr>
                                      <p:to>
                                        <p:strVal val="visible"/>
                                      </p:to>
                                    </p:set>
                                    <p:anim calcmode="lin" valueType="num">
                                      <p:cBhvr additive="base">
                                        <p:cTn id="51" dur="500" fill="hold"/>
                                        <p:tgtEl>
                                          <p:spTgt spid="48141"/>
                                        </p:tgtEl>
                                        <p:attrNameLst>
                                          <p:attrName>ppt_x</p:attrName>
                                        </p:attrNameLst>
                                      </p:cBhvr>
                                      <p:tavLst>
                                        <p:tav tm="0">
                                          <p:val>
                                            <p:strVal val="#ppt_x"/>
                                          </p:val>
                                        </p:tav>
                                        <p:tav tm="100000">
                                          <p:val>
                                            <p:strVal val="#ppt_x"/>
                                          </p:val>
                                        </p:tav>
                                      </p:tavLst>
                                    </p:anim>
                                    <p:anim calcmode="lin" valueType="num">
                                      <p:cBhvr additive="base">
                                        <p:cTn id="52" dur="500" fill="hold"/>
                                        <p:tgtEl>
                                          <p:spTgt spid="48141"/>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48146"/>
                                        </p:tgtEl>
                                        <p:attrNameLst>
                                          <p:attrName>style.visibility</p:attrName>
                                        </p:attrNameLst>
                                      </p:cBhvr>
                                      <p:to>
                                        <p:strVal val="visible"/>
                                      </p:to>
                                    </p:set>
                                    <p:anim calcmode="lin" valueType="num">
                                      <p:cBhvr additive="base">
                                        <p:cTn id="55" dur="500" fill="hold"/>
                                        <p:tgtEl>
                                          <p:spTgt spid="48146"/>
                                        </p:tgtEl>
                                        <p:attrNameLst>
                                          <p:attrName>ppt_x</p:attrName>
                                        </p:attrNameLst>
                                      </p:cBhvr>
                                      <p:tavLst>
                                        <p:tav tm="0">
                                          <p:val>
                                            <p:strVal val="#ppt_x"/>
                                          </p:val>
                                        </p:tav>
                                        <p:tav tm="100000">
                                          <p:val>
                                            <p:strVal val="#ppt_x"/>
                                          </p:val>
                                        </p:tav>
                                      </p:tavLst>
                                    </p:anim>
                                    <p:anim calcmode="lin" valueType="num">
                                      <p:cBhvr additive="base">
                                        <p:cTn id="56" dur="500" fill="hold"/>
                                        <p:tgtEl>
                                          <p:spTgt spid="48146"/>
                                        </p:tgtEl>
                                        <p:attrNameLst>
                                          <p:attrName>ppt_y</p:attrName>
                                        </p:attrNameLst>
                                      </p:cBhvr>
                                      <p:tavLst>
                                        <p:tav tm="0">
                                          <p:val>
                                            <p:strVal val="0-#ppt_h/2"/>
                                          </p:val>
                                        </p:tav>
                                        <p:tav tm="100000">
                                          <p:val>
                                            <p:strVal val="#ppt_y"/>
                                          </p:val>
                                        </p:tav>
                                      </p:tavLst>
                                    </p:anim>
                                  </p:childTnLst>
                                </p:cTn>
                              </p:par>
                            </p:childTnLst>
                          </p:cTn>
                        </p:par>
                        <p:par>
                          <p:cTn id="57" fill="hold">
                            <p:stCondLst>
                              <p:cond delay="3500"/>
                            </p:stCondLst>
                            <p:childTnLst>
                              <p:par>
                                <p:cTn id="58" presetID="55" presetClass="entr" presetSubtype="0" fill="hold" grpId="0" nodeType="afterEffect">
                                  <p:stCondLst>
                                    <p:cond delay="0"/>
                                  </p:stCondLst>
                                  <p:childTnLst>
                                    <p:set>
                                      <p:cBhvr>
                                        <p:cTn id="59" dur="1" fill="hold">
                                          <p:stCondLst>
                                            <p:cond delay="0"/>
                                          </p:stCondLst>
                                        </p:cTn>
                                        <p:tgtEl>
                                          <p:spTgt spid="48137"/>
                                        </p:tgtEl>
                                        <p:attrNameLst>
                                          <p:attrName>style.visibility</p:attrName>
                                        </p:attrNameLst>
                                      </p:cBhvr>
                                      <p:to>
                                        <p:strVal val="visible"/>
                                      </p:to>
                                    </p:set>
                                    <p:anim calcmode="lin" valueType="num">
                                      <p:cBhvr>
                                        <p:cTn id="60" dur="1000" fill="hold"/>
                                        <p:tgtEl>
                                          <p:spTgt spid="48137"/>
                                        </p:tgtEl>
                                        <p:attrNameLst>
                                          <p:attrName>ppt_w</p:attrName>
                                        </p:attrNameLst>
                                      </p:cBhvr>
                                      <p:tavLst>
                                        <p:tav tm="0">
                                          <p:val>
                                            <p:strVal val="#ppt_w*0.70"/>
                                          </p:val>
                                        </p:tav>
                                        <p:tav tm="100000">
                                          <p:val>
                                            <p:strVal val="#ppt_w"/>
                                          </p:val>
                                        </p:tav>
                                      </p:tavLst>
                                    </p:anim>
                                    <p:anim calcmode="lin" valueType="num">
                                      <p:cBhvr>
                                        <p:cTn id="61" dur="1000" fill="hold"/>
                                        <p:tgtEl>
                                          <p:spTgt spid="48137"/>
                                        </p:tgtEl>
                                        <p:attrNameLst>
                                          <p:attrName>ppt_h</p:attrName>
                                        </p:attrNameLst>
                                      </p:cBhvr>
                                      <p:tavLst>
                                        <p:tav tm="0">
                                          <p:val>
                                            <p:strVal val="#ppt_h"/>
                                          </p:val>
                                        </p:tav>
                                        <p:tav tm="100000">
                                          <p:val>
                                            <p:strVal val="#ppt_h"/>
                                          </p:val>
                                        </p:tav>
                                      </p:tavLst>
                                    </p:anim>
                                    <p:animEffect transition="in" filter="fade">
                                      <p:cBhvr>
                                        <p:cTn id="62" dur="1000"/>
                                        <p:tgtEl>
                                          <p:spTgt spid="48137"/>
                                        </p:tgtEl>
                                      </p:cBhvr>
                                    </p:animEffect>
                                  </p:childTnLst>
                                  <p:subTnLst>
                                    <p:audio>
                                      <p:cMediaNode>
                                        <p:cTn display="0" masterRel="sameClick">
                                          <p:stCondLst>
                                            <p:cond evt="begin" delay="0">
                                              <p:tn val="58"/>
                                            </p:cond>
                                          </p:stCondLst>
                                          <p:endCondLst>
                                            <p:cond evt="onStopAudio" delay="0">
                                              <p:tgtEl>
                                                <p:sldTgt/>
                                              </p:tgtEl>
                                            </p:cond>
                                          </p:endCondLst>
                                        </p:cTn>
                                        <p:tgtEl>
                                          <p:sndTgt r:embed="rId2" name="hammer.wav"/>
                                        </p:tgtEl>
                                      </p:cMediaNode>
                                    </p:audio>
                                  </p:subTnLst>
                                </p:cTn>
                              </p:par>
                              <p:par>
                                <p:cTn id="63" presetID="55" presetClass="entr" presetSubtype="0" fill="hold" grpId="0" nodeType="withEffect">
                                  <p:stCondLst>
                                    <p:cond delay="0"/>
                                  </p:stCondLst>
                                  <p:childTnLst>
                                    <p:set>
                                      <p:cBhvr>
                                        <p:cTn id="64" dur="1" fill="hold">
                                          <p:stCondLst>
                                            <p:cond delay="0"/>
                                          </p:stCondLst>
                                        </p:cTn>
                                        <p:tgtEl>
                                          <p:spTgt spid="48138"/>
                                        </p:tgtEl>
                                        <p:attrNameLst>
                                          <p:attrName>style.visibility</p:attrName>
                                        </p:attrNameLst>
                                      </p:cBhvr>
                                      <p:to>
                                        <p:strVal val="visible"/>
                                      </p:to>
                                    </p:set>
                                    <p:anim calcmode="lin" valueType="num">
                                      <p:cBhvr>
                                        <p:cTn id="65" dur="1000" fill="hold"/>
                                        <p:tgtEl>
                                          <p:spTgt spid="48138"/>
                                        </p:tgtEl>
                                        <p:attrNameLst>
                                          <p:attrName>ppt_w</p:attrName>
                                        </p:attrNameLst>
                                      </p:cBhvr>
                                      <p:tavLst>
                                        <p:tav tm="0">
                                          <p:val>
                                            <p:strVal val="#ppt_w*0.70"/>
                                          </p:val>
                                        </p:tav>
                                        <p:tav tm="100000">
                                          <p:val>
                                            <p:strVal val="#ppt_w"/>
                                          </p:val>
                                        </p:tav>
                                      </p:tavLst>
                                    </p:anim>
                                    <p:anim calcmode="lin" valueType="num">
                                      <p:cBhvr>
                                        <p:cTn id="66" dur="1000" fill="hold"/>
                                        <p:tgtEl>
                                          <p:spTgt spid="48138"/>
                                        </p:tgtEl>
                                        <p:attrNameLst>
                                          <p:attrName>ppt_h</p:attrName>
                                        </p:attrNameLst>
                                      </p:cBhvr>
                                      <p:tavLst>
                                        <p:tav tm="0">
                                          <p:val>
                                            <p:strVal val="#ppt_h"/>
                                          </p:val>
                                        </p:tav>
                                        <p:tav tm="100000">
                                          <p:val>
                                            <p:strVal val="#ppt_h"/>
                                          </p:val>
                                        </p:tav>
                                      </p:tavLst>
                                    </p:anim>
                                    <p:animEffect transition="in" filter="fade">
                                      <p:cBhvr>
                                        <p:cTn id="67" dur="1000"/>
                                        <p:tgtEl>
                                          <p:spTgt spid="48138"/>
                                        </p:tgtEl>
                                      </p:cBhvr>
                                    </p:animEffect>
                                  </p:childTnLst>
                                </p:cTn>
                              </p:par>
                            </p:childTnLst>
                          </p:cTn>
                        </p:par>
                        <p:par>
                          <p:cTn id="68" fill="hold">
                            <p:stCondLst>
                              <p:cond delay="4500"/>
                            </p:stCondLst>
                            <p:childTnLst>
                              <p:par>
                                <p:cTn id="69" presetID="2" presetClass="entr" presetSubtype="2" fill="hold" grpId="0" nodeType="afterEffect">
                                  <p:stCondLst>
                                    <p:cond delay="0"/>
                                  </p:stCondLst>
                                  <p:childTnLst>
                                    <p:set>
                                      <p:cBhvr>
                                        <p:cTn id="70" dur="1" fill="hold">
                                          <p:stCondLst>
                                            <p:cond delay="0"/>
                                          </p:stCondLst>
                                        </p:cTn>
                                        <p:tgtEl>
                                          <p:spTgt spid="48144"/>
                                        </p:tgtEl>
                                        <p:attrNameLst>
                                          <p:attrName>style.visibility</p:attrName>
                                        </p:attrNameLst>
                                      </p:cBhvr>
                                      <p:to>
                                        <p:strVal val="visible"/>
                                      </p:to>
                                    </p:set>
                                    <p:anim calcmode="lin" valueType="num">
                                      <p:cBhvr additive="base">
                                        <p:cTn id="71" dur="500" fill="hold"/>
                                        <p:tgtEl>
                                          <p:spTgt spid="48144"/>
                                        </p:tgtEl>
                                        <p:attrNameLst>
                                          <p:attrName>ppt_x</p:attrName>
                                        </p:attrNameLst>
                                      </p:cBhvr>
                                      <p:tavLst>
                                        <p:tav tm="0">
                                          <p:val>
                                            <p:strVal val="1+#ppt_w/2"/>
                                          </p:val>
                                        </p:tav>
                                        <p:tav tm="100000">
                                          <p:val>
                                            <p:strVal val="#ppt_x"/>
                                          </p:val>
                                        </p:tav>
                                      </p:tavLst>
                                    </p:anim>
                                    <p:anim calcmode="lin" valueType="num">
                                      <p:cBhvr additive="base">
                                        <p:cTn id="72" dur="500" fill="hold"/>
                                        <p:tgtEl>
                                          <p:spTgt spid="481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9"/>
                                            </p:cond>
                                          </p:stCondLst>
                                          <p:endCondLst>
                                            <p:cond evt="onStopAudio" delay="0">
                                              <p:tgtEl>
                                                <p:sldTgt/>
                                              </p:tgtEl>
                                            </p:cond>
                                          </p:endCondLst>
                                        </p:cTn>
                                        <p:tgtEl>
                                          <p:sndTgt r:embed="rId3" name="suction.wav"/>
                                        </p:tgtEl>
                                      </p:cMediaNode>
                                    </p:audio>
                                  </p:subTnLst>
                                </p:cTn>
                              </p:par>
                              <p:par>
                                <p:cTn id="73" presetID="2" presetClass="entr" presetSubtype="2" fill="hold" nodeType="withEffect">
                                  <p:stCondLst>
                                    <p:cond delay="0"/>
                                  </p:stCondLst>
                                  <p:childTnLst>
                                    <p:set>
                                      <p:cBhvr>
                                        <p:cTn id="74" dur="1" fill="hold">
                                          <p:stCondLst>
                                            <p:cond delay="0"/>
                                          </p:stCondLst>
                                        </p:cTn>
                                        <p:tgtEl>
                                          <p:spTgt spid="48140"/>
                                        </p:tgtEl>
                                        <p:attrNameLst>
                                          <p:attrName>style.visibility</p:attrName>
                                        </p:attrNameLst>
                                      </p:cBhvr>
                                      <p:to>
                                        <p:strVal val="visible"/>
                                      </p:to>
                                    </p:set>
                                    <p:anim calcmode="lin" valueType="num">
                                      <p:cBhvr additive="base">
                                        <p:cTn id="75" dur="500" fill="hold"/>
                                        <p:tgtEl>
                                          <p:spTgt spid="48140"/>
                                        </p:tgtEl>
                                        <p:attrNameLst>
                                          <p:attrName>ppt_x</p:attrName>
                                        </p:attrNameLst>
                                      </p:cBhvr>
                                      <p:tavLst>
                                        <p:tav tm="0">
                                          <p:val>
                                            <p:strVal val="1+#ppt_w/2"/>
                                          </p:val>
                                        </p:tav>
                                        <p:tav tm="100000">
                                          <p:val>
                                            <p:strVal val="#ppt_x"/>
                                          </p:val>
                                        </p:tav>
                                      </p:tavLst>
                                    </p:anim>
                                    <p:anim calcmode="lin" valueType="num">
                                      <p:cBhvr additive="base">
                                        <p:cTn id="76" dur="500" fill="hold"/>
                                        <p:tgtEl>
                                          <p:spTgt spid="48140"/>
                                        </p:tgtEl>
                                        <p:attrNameLst>
                                          <p:attrName>ppt_y</p:attrName>
                                        </p:attrNameLst>
                                      </p:cBhvr>
                                      <p:tavLst>
                                        <p:tav tm="0">
                                          <p:val>
                                            <p:strVal val="#ppt_y"/>
                                          </p:val>
                                        </p:tav>
                                        <p:tav tm="100000">
                                          <p:val>
                                            <p:strVal val="#ppt_y"/>
                                          </p:val>
                                        </p:tav>
                                      </p:tavLst>
                                    </p:anim>
                                  </p:childTnLst>
                                </p:cTn>
                              </p:par>
                            </p:childTnLst>
                          </p:cTn>
                        </p:par>
                        <p:par>
                          <p:cTn id="77" fill="hold">
                            <p:stCondLst>
                              <p:cond delay="5000"/>
                            </p:stCondLst>
                            <p:childTnLst>
                              <p:par>
                                <p:cTn id="78" presetID="55" presetClass="entr" presetSubtype="0" fill="hold" grpId="0" nodeType="afterEffect">
                                  <p:stCondLst>
                                    <p:cond delay="0"/>
                                  </p:stCondLst>
                                  <p:childTnLst>
                                    <p:set>
                                      <p:cBhvr>
                                        <p:cTn id="79" dur="1" fill="hold">
                                          <p:stCondLst>
                                            <p:cond delay="0"/>
                                          </p:stCondLst>
                                        </p:cTn>
                                        <p:tgtEl>
                                          <p:spTgt spid="48136"/>
                                        </p:tgtEl>
                                        <p:attrNameLst>
                                          <p:attrName>style.visibility</p:attrName>
                                        </p:attrNameLst>
                                      </p:cBhvr>
                                      <p:to>
                                        <p:strVal val="visible"/>
                                      </p:to>
                                    </p:set>
                                    <p:anim calcmode="lin" valueType="num">
                                      <p:cBhvr>
                                        <p:cTn id="80" dur="1000" fill="hold"/>
                                        <p:tgtEl>
                                          <p:spTgt spid="48136"/>
                                        </p:tgtEl>
                                        <p:attrNameLst>
                                          <p:attrName>ppt_w</p:attrName>
                                        </p:attrNameLst>
                                      </p:cBhvr>
                                      <p:tavLst>
                                        <p:tav tm="0">
                                          <p:val>
                                            <p:strVal val="#ppt_w*0.70"/>
                                          </p:val>
                                        </p:tav>
                                        <p:tav tm="100000">
                                          <p:val>
                                            <p:strVal val="#ppt_w"/>
                                          </p:val>
                                        </p:tav>
                                      </p:tavLst>
                                    </p:anim>
                                    <p:anim calcmode="lin" valueType="num">
                                      <p:cBhvr>
                                        <p:cTn id="81" dur="1000" fill="hold"/>
                                        <p:tgtEl>
                                          <p:spTgt spid="48136"/>
                                        </p:tgtEl>
                                        <p:attrNameLst>
                                          <p:attrName>ppt_h</p:attrName>
                                        </p:attrNameLst>
                                      </p:cBhvr>
                                      <p:tavLst>
                                        <p:tav tm="0">
                                          <p:val>
                                            <p:strVal val="#ppt_h"/>
                                          </p:val>
                                        </p:tav>
                                        <p:tav tm="100000">
                                          <p:val>
                                            <p:strVal val="#ppt_h"/>
                                          </p:val>
                                        </p:tav>
                                      </p:tavLst>
                                    </p:anim>
                                    <p:animEffect transition="in" filter="fade">
                                      <p:cBhvr>
                                        <p:cTn id="82" dur="1000"/>
                                        <p:tgtEl>
                                          <p:spTgt spid="48136"/>
                                        </p:tgtEl>
                                      </p:cBhvr>
                                    </p:animEffect>
                                  </p:childTnLst>
                                  <p:subTnLst>
                                    <p:audio>
                                      <p:cMediaNode>
                                        <p:cTn display="0" masterRel="sameClick">
                                          <p:stCondLst>
                                            <p:cond evt="begin" delay="0">
                                              <p:tn val="78"/>
                                            </p:cond>
                                          </p:stCondLst>
                                          <p:endCondLst>
                                            <p:cond evt="onStopAudio" delay="0">
                                              <p:tgtEl>
                                                <p:sldTgt/>
                                              </p:tgtEl>
                                            </p:cond>
                                          </p:endCondLst>
                                        </p:cTn>
                                        <p:tgtEl>
                                          <p:sndTgt r:embed="rId2" name="hammer.wav"/>
                                        </p:tgtEl>
                                      </p:cMediaNode>
                                    </p:audio>
                                  </p:subTnLst>
                                </p:cTn>
                              </p:par>
                              <p:par>
                                <p:cTn id="83" presetID="55" presetClass="entr" presetSubtype="0" fill="hold" grpId="0" nodeType="withEffect">
                                  <p:stCondLst>
                                    <p:cond delay="0"/>
                                  </p:stCondLst>
                                  <p:childTnLst>
                                    <p:set>
                                      <p:cBhvr>
                                        <p:cTn id="84" dur="1" fill="hold">
                                          <p:stCondLst>
                                            <p:cond delay="0"/>
                                          </p:stCondLst>
                                        </p:cTn>
                                        <p:tgtEl>
                                          <p:spTgt spid="48135"/>
                                        </p:tgtEl>
                                        <p:attrNameLst>
                                          <p:attrName>style.visibility</p:attrName>
                                        </p:attrNameLst>
                                      </p:cBhvr>
                                      <p:to>
                                        <p:strVal val="visible"/>
                                      </p:to>
                                    </p:set>
                                    <p:anim calcmode="lin" valueType="num">
                                      <p:cBhvr>
                                        <p:cTn id="85" dur="1000" fill="hold"/>
                                        <p:tgtEl>
                                          <p:spTgt spid="48135"/>
                                        </p:tgtEl>
                                        <p:attrNameLst>
                                          <p:attrName>ppt_w</p:attrName>
                                        </p:attrNameLst>
                                      </p:cBhvr>
                                      <p:tavLst>
                                        <p:tav tm="0">
                                          <p:val>
                                            <p:strVal val="#ppt_w*0.70"/>
                                          </p:val>
                                        </p:tav>
                                        <p:tav tm="100000">
                                          <p:val>
                                            <p:strVal val="#ppt_w"/>
                                          </p:val>
                                        </p:tav>
                                      </p:tavLst>
                                    </p:anim>
                                    <p:anim calcmode="lin" valueType="num">
                                      <p:cBhvr>
                                        <p:cTn id="86" dur="1000" fill="hold"/>
                                        <p:tgtEl>
                                          <p:spTgt spid="48135"/>
                                        </p:tgtEl>
                                        <p:attrNameLst>
                                          <p:attrName>ppt_h</p:attrName>
                                        </p:attrNameLst>
                                      </p:cBhvr>
                                      <p:tavLst>
                                        <p:tav tm="0">
                                          <p:val>
                                            <p:strVal val="#ppt_h"/>
                                          </p:val>
                                        </p:tav>
                                        <p:tav tm="100000">
                                          <p:val>
                                            <p:strVal val="#ppt_h"/>
                                          </p:val>
                                        </p:tav>
                                      </p:tavLst>
                                    </p:anim>
                                    <p:animEffect transition="in" filter="fade">
                                      <p:cBhvr>
                                        <p:cTn id="87" dur="1000"/>
                                        <p:tgtEl>
                                          <p:spTgt spid="48135"/>
                                        </p:tgtEl>
                                      </p:cBhvr>
                                    </p:animEffect>
                                  </p:childTnLst>
                                  <p:subTnLst>
                                    <p:audio>
                                      <p:cMediaNode>
                                        <p:cTn display="0" masterRel="sameClick">
                                          <p:stCondLst>
                                            <p:cond evt="begin" delay="0">
                                              <p:tn val="83"/>
                                            </p:cond>
                                          </p:stCondLst>
                                          <p:endCondLst>
                                            <p:cond evt="onStopAudio" delay="0">
                                              <p:tgtEl>
                                                <p:sldTgt/>
                                              </p:tgtEl>
                                            </p:cond>
                                          </p:endCondLst>
                                        </p:cTn>
                                        <p:tgtEl>
                                          <p:sndTgt r:embed="rId2" name="hammer.wav"/>
                                        </p:tgtEl>
                                      </p:cMediaNode>
                                    </p:audio>
                                  </p:subTnLst>
                                </p:cTn>
                              </p:par>
                            </p:childTnLst>
                          </p:cTn>
                        </p:par>
                        <p:par>
                          <p:cTn id="88" fill="hold">
                            <p:stCondLst>
                              <p:cond delay="6000"/>
                            </p:stCondLst>
                            <p:childTnLst>
                              <p:par>
                                <p:cTn id="89" presetID="2" presetClass="entr" presetSubtype="1" fill="hold" grpId="0" nodeType="afterEffect">
                                  <p:stCondLst>
                                    <p:cond delay="0"/>
                                  </p:stCondLst>
                                  <p:childTnLst>
                                    <p:set>
                                      <p:cBhvr>
                                        <p:cTn id="90" dur="1" fill="hold">
                                          <p:stCondLst>
                                            <p:cond delay="0"/>
                                          </p:stCondLst>
                                        </p:cTn>
                                        <p:tgtEl>
                                          <p:spTgt spid="48142"/>
                                        </p:tgtEl>
                                        <p:attrNameLst>
                                          <p:attrName>style.visibility</p:attrName>
                                        </p:attrNameLst>
                                      </p:cBhvr>
                                      <p:to>
                                        <p:strVal val="visible"/>
                                      </p:to>
                                    </p:set>
                                    <p:anim calcmode="lin" valueType="num">
                                      <p:cBhvr additive="base">
                                        <p:cTn id="91" dur="500" fill="hold"/>
                                        <p:tgtEl>
                                          <p:spTgt spid="48142"/>
                                        </p:tgtEl>
                                        <p:attrNameLst>
                                          <p:attrName>ppt_x</p:attrName>
                                        </p:attrNameLst>
                                      </p:cBhvr>
                                      <p:tavLst>
                                        <p:tav tm="0">
                                          <p:val>
                                            <p:strVal val="#ppt_x"/>
                                          </p:val>
                                        </p:tav>
                                        <p:tav tm="100000">
                                          <p:val>
                                            <p:strVal val="#ppt_x"/>
                                          </p:val>
                                        </p:tav>
                                      </p:tavLst>
                                    </p:anim>
                                    <p:anim calcmode="lin" valueType="num">
                                      <p:cBhvr additive="base">
                                        <p:cTn id="92" dur="500" fill="hold"/>
                                        <p:tgtEl>
                                          <p:spTgt spid="48142"/>
                                        </p:tgtEl>
                                        <p:attrNameLst>
                                          <p:attrName>ppt_y</p:attrName>
                                        </p:attrNameLst>
                                      </p:cBhvr>
                                      <p:tavLst>
                                        <p:tav tm="0">
                                          <p:val>
                                            <p:strVal val="0-#ppt_h/2"/>
                                          </p:val>
                                        </p:tav>
                                        <p:tav tm="100000">
                                          <p:val>
                                            <p:strVal val="#ppt_y"/>
                                          </p:val>
                                        </p:tav>
                                      </p:tavLst>
                                    </p:anim>
                                  </p:childTnLst>
                                </p:cTn>
                              </p:par>
                            </p:childTnLst>
                          </p:cTn>
                        </p:par>
                        <p:par>
                          <p:cTn id="93" fill="hold">
                            <p:stCondLst>
                              <p:cond delay="6500"/>
                            </p:stCondLst>
                            <p:childTnLst>
                              <p:par>
                                <p:cTn id="94" presetID="55" presetClass="entr" presetSubtype="0" fill="hold" grpId="0" nodeType="afterEffect">
                                  <p:stCondLst>
                                    <p:cond delay="0"/>
                                  </p:stCondLst>
                                  <p:childTnLst>
                                    <p:set>
                                      <p:cBhvr>
                                        <p:cTn id="95" dur="1" fill="hold">
                                          <p:stCondLst>
                                            <p:cond delay="0"/>
                                          </p:stCondLst>
                                        </p:cTn>
                                        <p:tgtEl>
                                          <p:spTgt spid="48147"/>
                                        </p:tgtEl>
                                        <p:attrNameLst>
                                          <p:attrName>style.visibility</p:attrName>
                                        </p:attrNameLst>
                                      </p:cBhvr>
                                      <p:to>
                                        <p:strVal val="visible"/>
                                      </p:to>
                                    </p:set>
                                    <p:anim calcmode="lin" valueType="num">
                                      <p:cBhvr>
                                        <p:cTn id="96" dur="1000" fill="hold"/>
                                        <p:tgtEl>
                                          <p:spTgt spid="48147"/>
                                        </p:tgtEl>
                                        <p:attrNameLst>
                                          <p:attrName>ppt_w</p:attrName>
                                        </p:attrNameLst>
                                      </p:cBhvr>
                                      <p:tavLst>
                                        <p:tav tm="0">
                                          <p:val>
                                            <p:strVal val="#ppt_w*0.70"/>
                                          </p:val>
                                        </p:tav>
                                        <p:tav tm="100000">
                                          <p:val>
                                            <p:strVal val="#ppt_w"/>
                                          </p:val>
                                        </p:tav>
                                      </p:tavLst>
                                    </p:anim>
                                    <p:anim calcmode="lin" valueType="num">
                                      <p:cBhvr>
                                        <p:cTn id="97" dur="1000" fill="hold"/>
                                        <p:tgtEl>
                                          <p:spTgt spid="48147"/>
                                        </p:tgtEl>
                                        <p:attrNameLst>
                                          <p:attrName>ppt_h</p:attrName>
                                        </p:attrNameLst>
                                      </p:cBhvr>
                                      <p:tavLst>
                                        <p:tav tm="0">
                                          <p:val>
                                            <p:strVal val="#ppt_h"/>
                                          </p:val>
                                        </p:tav>
                                        <p:tav tm="100000">
                                          <p:val>
                                            <p:strVal val="#ppt_h"/>
                                          </p:val>
                                        </p:tav>
                                      </p:tavLst>
                                    </p:anim>
                                    <p:animEffect transition="in" filter="fade">
                                      <p:cBhvr>
                                        <p:cTn id="98" dur="1000"/>
                                        <p:tgtEl>
                                          <p:spTgt spid="48147"/>
                                        </p:tgtEl>
                                      </p:cBhvr>
                                    </p:animEffect>
                                  </p:childTnLst>
                                  <p:subTnLst>
                                    <p:audio>
                                      <p:cMediaNode>
                                        <p:cTn display="0" masterRel="sameClick">
                                          <p:stCondLst>
                                            <p:cond evt="begin" delay="0">
                                              <p:tn val="94"/>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nimBg="1"/>
      <p:bldP spid="48132" grpId="0"/>
      <p:bldP spid="48133" grpId="0" animBg="1"/>
      <p:bldP spid="48134" grpId="0" build="allAtOnce"/>
      <p:bldP spid="48135" grpId="0" animBg="1"/>
      <p:bldP spid="48136" grpId="0"/>
      <p:bldP spid="48137" grpId="0" animBg="1"/>
      <p:bldP spid="48138" grpId="0"/>
      <p:bldP spid="48142" grpId="0" animBg="1"/>
      <p:bldP spid="48143" grpId="0"/>
      <p:bldP spid="48144" grpId="0"/>
      <p:bldP spid="48145" grpId="0"/>
      <p:bldP spid="48146" grpId="0"/>
      <p:bldP spid="48147"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250825" y="1341438"/>
            <a:ext cx="8642350" cy="22891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a:spAutoFit/>
          </a:bodyPr>
          <a:lstStyle/>
          <a:p>
            <a:r>
              <a:rPr kumimoji="1" lang="zh-CN" altLang="en-US" sz="3200" b="1">
                <a:solidFill>
                  <a:srgbClr val="FF00FF"/>
                </a:solidFill>
                <a:latin typeface="Times New Roman" panose="02020603050405020304" pitchFamily="18" charset="0"/>
                <a:ea typeface="楷体_GB2312" panose="02010609030101010101" pitchFamily="49" charset="-122"/>
              </a:rPr>
              <a:t>　　 </a:t>
            </a:r>
            <a:r>
              <a:rPr kumimoji="1" lang="zh-CN" altLang="en-US" sz="3600">
                <a:solidFill>
                  <a:prstClr val="black"/>
                </a:solidFill>
                <a:latin typeface="华文新魏" pitchFamily="2" charset="-122"/>
                <a:ea typeface="华文新魏" pitchFamily="2" charset="-122"/>
              </a:rPr>
              <a:t>篮球联赛中</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每场比赛都要分出胜负</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每队胜</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场得</a:t>
            </a:r>
            <a:r>
              <a:rPr kumimoji="1" lang="en-US" altLang="zh-CN" sz="3600">
                <a:solidFill>
                  <a:prstClr val="black"/>
                </a:solidFill>
                <a:latin typeface="华文新魏" pitchFamily="2" charset="-122"/>
                <a:ea typeface="华文新魏" pitchFamily="2" charset="-122"/>
              </a:rPr>
              <a:t>2</a:t>
            </a:r>
            <a:r>
              <a:rPr kumimoji="1" lang="zh-CN" altLang="en-US" sz="3600">
                <a:solidFill>
                  <a:prstClr val="black"/>
                </a:solidFill>
                <a:latin typeface="华文新魏" pitchFamily="2" charset="-122"/>
                <a:ea typeface="华文新魏" pitchFamily="2" charset="-122"/>
              </a:rPr>
              <a:t>分</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负</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场得</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分。某队为了争取较好名次</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想在全部</a:t>
            </a:r>
            <a:r>
              <a:rPr kumimoji="1" lang="en-US" altLang="zh-CN" sz="3600">
                <a:solidFill>
                  <a:prstClr val="black"/>
                </a:solidFill>
                <a:latin typeface="华文新魏" pitchFamily="2" charset="-122"/>
                <a:ea typeface="华文新魏" pitchFamily="2" charset="-122"/>
              </a:rPr>
              <a:t>22</a:t>
            </a:r>
            <a:r>
              <a:rPr kumimoji="1" lang="zh-CN" altLang="en-US" sz="3600">
                <a:solidFill>
                  <a:prstClr val="black"/>
                </a:solidFill>
                <a:latin typeface="华文新魏" pitchFamily="2" charset="-122"/>
                <a:ea typeface="华文新魏" pitchFamily="2" charset="-122"/>
              </a:rPr>
              <a:t>场比赛中得到</a:t>
            </a:r>
            <a:r>
              <a:rPr kumimoji="1" lang="en-US" altLang="zh-CN" sz="3600">
                <a:solidFill>
                  <a:prstClr val="black"/>
                </a:solidFill>
                <a:latin typeface="华文新魏" pitchFamily="2" charset="-122"/>
                <a:ea typeface="华文新魏" pitchFamily="2" charset="-122"/>
              </a:rPr>
              <a:t>40</a:t>
            </a:r>
            <a:r>
              <a:rPr kumimoji="1" lang="zh-CN" altLang="en-US" sz="3600">
                <a:solidFill>
                  <a:prstClr val="black"/>
                </a:solidFill>
                <a:latin typeface="华文新魏" pitchFamily="2" charset="-122"/>
                <a:ea typeface="华文新魏" pitchFamily="2" charset="-122"/>
              </a:rPr>
              <a:t>分</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那么这个队胜负场数应分别是多少？</a:t>
            </a:r>
          </a:p>
        </p:txBody>
      </p:sp>
      <p:grpSp>
        <p:nvGrpSpPr>
          <p:cNvPr id="4099" name="Group 3"/>
          <p:cNvGrpSpPr/>
          <p:nvPr/>
        </p:nvGrpSpPr>
        <p:grpSpPr bwMode="auto">
          <a:xfrm>
            <a:off x="304800" y="290513"/>
            <a:ext cx="2952750" cy="806450"/>
            <a:chOff x="1655" y="2196"/>
            <a:chExt cx="1860" cy="508"/>
          </a:xfrm>
        </p:grpSpPr>
        <p:sp>
          <p:nvSpPr>
            <p:cNvPr id="4100" name="Rectangle 4"/>
            <p:cNvSpPr>
              <a:spLocks noChangeArrowheads="1"/>
            </p:cNvSpPr>
            <p:nvPr/>
          </p:nvSpPr>
          <p:spPr bwMode="auto">
            <a:xfrm>
              <a:off x="2178" y="2196"/>
              <a:ext cx="758" cy="442"/>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wrap="none">
              <a:spAutoFit/>
            </a:bodyPr>
            <a:lstStyle/>
            <a:p>
              <a:pPr algn="ctr"/>
              <a:r>
                <a:rPr kumimoji="1" lang="zh-CN" altLang="en-US" sz="4000" b="1">
                  <a:solidFill>
                    <a:srgbClr val="FF0000"/>
                  </a:solidFill>
                  <a:latin typeface="Times New Roman" panose="02020603050405020304" pitchFamily="18" charset="0"/>
                  <a:ea typeface="隶书" pitchFamily="49" charset="-122"/>
                </a:rPr>
                <a:t>问题</a:t>
              </a:r>
            </a:p>
          </p:txBody>
        </p:sp>
        <p:sp>
          <p:nvSpPr>
            <p:cNvPr id="4101" name="AutoShape 5"/>
            <p:cNvSpPr>
              <a:spLocks noChangeArrowheads="1"/>
            </p:cNvSpPr>
            <p:nvPr/>
          </p:nvSpPr>
          <p:spPr bwMode="auto">
            <a:xfrm>
              <a:off x="1655" y="2205"/>
              <a:ext cx="1860" cy="499"/>
            </a:xfrm>
            <a:prstGeom prst="ribbon2">
              <a:avLst>
                <a:gd name="adj1" fmla="val 12500"/>
                <a:gd name="adj2" fmla="val 50000"/>
              </a:avLst>
            </a:prstGeom>
            <a:noFill/>
            <a:ln w="12700">
              <a:solidFill>
                <a:schemeClr val="tx1"/>
              </a:solidFill>
              <a:round/>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Lst>
          </p:spPr>
          <p:txBody>
            <a:bodyPr wrap="none" anchor="ctr"/>
            <a:lstStyle/>
            <a:p>
              <a:endParaRPr lang="zh-CN" altLang="en-US">
                <a:solidFill>
                  <a:prstClr val="black"/>
                </a:solidFill>
              </a:endParaRPr>
            </a:p>
          </p:txBody>
        </p:sp>
      </p:grpSp>
      <p:sp>
        <p:nvSpPr>
          <p:cNvPr id="4102" name="Text Box 6"/>
          <p:cNvSpPr txBox="1">
            <a:spLocks noChangeArrowheads="1"/>
          </p:cNvSpPr>
          <p:nvPr/>
        </p:nvSpPr>
        <p:spPr bwMode="auto">
          <a:xfrm>
            <a:off x="2484438" y="4581525"/>
            <a:ext cx="576103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600">
                <a:solidFill>
                  <a:srgbClr val="6666FF"/>
                </a:solidFill>
                <a:latin typeface="Times New Roman" panose="02020603050405020304" pitchFamily="18" charset="0"/>
              </a:rPr>
              <a:t>        </a:t>
            </a:r>
            <a:r>
              <a:rPr kumimoji="1" lang="zh-CN" altLang="en-US" sz="3600" b="1">
                <a:solidFill>
                  <a:srgbClr val="FF3300"/>
                </a:solidFill>
                <a:latin typeface="Times New Roman" panose="02020603050405020304" pitchFamily="18" charset="0"/>
              </a:rPr>
              <a:t>你会用已经学过的一元一次方程解决这个问题吗？</a:t>
            </a:r>
          </a:p>
        </p:txBody>
      </p:sp>
      <p:pic>
        <p:nvPicPr>
          <p:cNvPr id="4103" name="Picture 7" descr="打蓝球"/>
          <p:cNvPicPr>
            <a:picLocks noGrp="1" noChangeAspect="1" noChangeArrowheads="1" noCrop="1"/>
          </p:cNvPicPr>
          <p:nvPr>
            <p:ph/>
          </p:nvPr>
        </p:nvPicPr>
        <p:blipFill>
          <a:blip r:embed="rId2" cstate="print">
            <a:extLst>
              <a:ext uri="{28A0092B-C50C-407E-A947-70E740481C1C}">
                <a14:useLocalDpi xmlns:a14="http://schemas.microsoft.com/office/drawing/2010/main" val="0"/>
              </a:ext>
            </a:extLst>
          </a:blip>
          <a:srcRect/>
          <a:stretch>
            <a:fillRect/>
          </a:stretch>
        </p:blipFill>
        <p:spPr>
          <a:xfrm>
            <a:off x="755650" y="4292600"/>
            <a:ext cx="1711325" cy="2087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72265806"/>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xfrm>
            <a:off x="457200" y="762000"/>
            <a:ext cx="8229600" cy="5364163"/>
          </a:xfrm>
        </p:spPr>
        <p:txBody>
          <a:bodyPr/>
          <a:lstStyle/>
          <a:p>
            <a:pPr>
              <a:buFontTx/>
              <a:buNone/>
            </a:pPr>
            <a:r>
              <a:rPr lang="zh-CN" altLang="en-US" b="0">
                <a:ea typeface="华文新魏" pitchFamily="2" charset="-122"/>
              </a:rPr>
              <a:t>解</a:t>
            </a:r>
            <a:r>
              <a:rPr lang="en-US" altLang="zh-CN" b="0">
                <a:ea typeface="华文新魏" pitchFamily="2" charset="-122"/>
              </a:rPr>
              <a:t>:</a:t>
            </a:r>
            <a:r>
              <a:rPr lang="zh-CN" altLang="en-US" b="0">
                <a:ea typeface="华文新魏" pitchFamily="2" charset="-122"/>
              </a:rPr>
              <a:t>设胜</a:t>
            </a:r>
            <a:r>
              <a:rPr lang="en-US" altLang="zh-CN" b="0">
                <a:ea typeface="华文新魏" pitchFamily="2" charset="-122"/>
              </a:rPr>
              <a:t>x</a:t>
            </a:r>
            <a:r>
              <a:rPr lang="zh-CN" altLang="en-US" b="0">
                <a:ea typeface="华文新魏" pitchFamily="2" charset="-122"/>
              </a:rPr>
              <a:t>场</a:t>
            </a:r>
            <a:r>
              <a:rPr lang="en-US" altLang="zh-CN" b="0">
                <a:ea typeface="华文新魏" pitchFamily="2" charset="-122"/>
              </a:rPr>
              <a:t>,</a:t>
            </a:r>
            <a:r>
              <a:rPr lang="zh-CN" altLang="en-US" b="0">
                <a:ea typeface="华文新魏" pitchFamily="2" charset="-122"/>
              </a:rPr>
              <a:t>则负</a:t>
            </a:r>
            <a:r>
              <a:rPr lang="en-US" altLang="zh-CN" b="0">
                <a:ea typeface="华文新魏" pitchFamily="2" charset="-122"/>
              </a:rPr>
              <a:t>(22-x)</a:t>
            </a:r>
            <a:r>
              <a:rPr lang="zh-CN" altLang="en-US" b="0">
                <a:ea typeface="华文新魏" pitchFamily="2" charset="-122"/>
              </a:rPr>
              <a:t>场</a:t>
            </a:r>
            <a:r>
              <a:rPr lang="en-US" altLang="zh-CN" b="0">
                <a:ea typeface="华文新魏" pitchFamily="2" charset="-122"/>
              </a:rPr>
              <a:t>,</a:t>
            </a:r>
            <a:r>
              <a:rPr lang="zh-CN" altLang="en-US" b="0">
                <a:ea typeface="华文新魏" pitchFamily="2" charset="-122"/>
              </a:rPr>
              <a:t>根据题意得方程</a:t>
            </a:r>
          </a:p>
          <a:p>
            <a:pPr>
              <a:buFontTx/>
              <a:buNone/>
            </a:pPr>
            <a:r>
              <a:rPr lang="zh-CN" altLang="en-US" b="0">
                <a:ea typeface="华文新魏" pitchFamily="2" charset="-122"/>
              </a:rPr>
              <a:t>          </a:t>
            </a:r>
            <a:r>
              <a:rPr lang="en-US" altLang="zh-CN" b="0">
                <a:ea typeface="华文新魏" pitchFamily="2" charset="-122"/>
              </a:rPr>
              <a:t>2x+(22-x) ×1=40</a:t>
            </a:r>
          </a:p>
          <a:p>
            <a:pPr>
              <a:buFontTx/>
              <a:buNone/>
            </a:pPr>
            <a:r>
              <a:rPr lang="en-US" altLang="zh-CN" b="0">
                <a:ea typeface="华文新魏" pitchFamily="2" charset="-122"/>
              </a:rPr>
              <a:t>     </a:t>
            </a:r>
            <a:r>
              <a:rPr lang="zh-CN" altLang="en-US" b="0">
                <a:ea typeface="华文新魏" pitchFamily="2" charset="-122"/>
              </a:rPr>
              <a:t>解得   </a:t>
            </a:r>
            <a:r>
              <a:rPr lang="en-US" altLang="zh-CN" b="0">
                <a:ea typeface="华文新魏" pitchFamily="2" charset="-122"/>
              </a:rPr>
              <a:t>x=18</a:t>
            </a:r>
          </a:p>
          <a:p>
            <a:pPr>
              <a:buFontTx/>
              <a:buNone/>
            </a:pPr>
            <a:r>
              <a:rPr lang="en-US" altLang="zh-CN" b="0">
                <a:ea typeface="华文新魏" pitchFamily="2" charset="-122"/>
              </a:rPr>
              <a:t>       </a:t>
            </a:r>
            <a:r>
              <a:rPr lang="zh-CN" altLang="en-US" b="0">
                <a:ea typeface="华文新魏" pitchFamily="2" charset="-122"/>
              </a:rPr>
              <a:t>　 </a:t>
            </a:r>
            <a:r>
              <a:rPr lang="en-US" altLang="zh-CN" b="0">
                <a:ea typeface="华文新魏" pitchFamily="2" charset="-122"/>
              </a:rPr>
              <a:t>22-18=4</a:t>
            </a:r>
          </a:p>
          <a:p>
            <a:pPr>
              <a:buFontTx/>
              <a:buNone/>
            </a:pPr>
            <a:r>
              <a:rPr lang="zh-CN" altLang="en-US" b="0">
                <a:ea typeface="华文新魏" pitchFamily="2" charset="-122"/>
              </a:rPr>
              <a:t>答</a:t>
            </a:r>
            <a:r>
              <a:rPr lang="en-US" altLang="zh-CN" b="0">
                <a:ea typeface="华文新魏" pitchFamily="2" charset="-122"/>
              </a:rPr>
              <a:t>:</a:t>
            </a:r>
            <a:r>
              <a:rPr lang="zh-CN" altLang="en-US" b="0">
                <a:ea typeface="华文新魏" pitchFamily="2" charset="-122"/>
              </a:rPr>
              <a:t>这个队胜</a:t>
            </a:r>
            <a:r>
              <a:rPr lang="en-US" altLang="zh-CN" b="0">
                <a:ea typeface="华文新魏" pitchFamily="2" charset="-122"/>
              </a:rPr>
              <a:t>18</a:t>
            </a:r>
            <a:r>
              <a:rPr lang="zh-CN" altLang="en-US" b="0">
                <a:ea typeface="华文新魏" pitchFamily="2" charset="-122"/>
              </a:rPr>
              <a:t>场</a:t>
            </a:r>
            <a:r>
              <a:rPr lang="en-US" altLang="zh-CN" b="0">
                <a:ea typeface="华文新魏" pitchFamily="2" charset="-122"/>
              </a:rPr>
              <a:t>,</a:t>
            </a:r>
            <a:r>
              <a:rPr lang="zh-CN" altLang="en-US" b="0">
                <a:ea typeface="华文新魏" pitchFamily="2" charset="-122"/>
              </a:rPr>
              <a:t>只负</a:t>
            </a:r>
            <a:r>
              <a:rPr lang="en-US" altLang="zh-CN" b="0">
                <a:ea typeface="华文新魏" pitchFamily="2" charset="-122"/>
              </a:rPr>
              <a:t>4</a:t>
            </a:r>
            <a:r>
              <a:rPr lang="zh-CN" altLang="en-US" b="0">
                <a:ea typeface="华文新魏" pitchFamily="2" charset="-122"/>
              </a:rPr>
              <a:t>场</a:t>
            </a:r>
            <a:r>
              <a:rPr lang="en-US" altLang="zh-CN" b="0">
                <a:ea typeface="华文新魏" pitchFamily="2" charset="-122"/>
              </a:rPr>
              <a:t>.</a:t>
            </a: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1219200"/>
            <a:ext cx="3276600"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 Box 4"/>
          <p:cNvSpPr txBox="1">
            <a:spLocks noChangeArrowheads="1"/>
          </p:cNvSpPr>
          <p:nvPr/>
        </p:nvSpPr>
        <p:spPr bwMode="auto">
          <a:xfrm>
            <a:off x="5003800" y="5157788"/>
            <a:ext cx="2667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ea typeface="方正舒体" pitchFamily="2" charset="-122"/>
              </a:rPr>
              <a:t>你会了吗</a:t>
            </a:r>
            <a:r>
              <a:rPr lang="en-US" altLang="zh-CN" sz="2800" b="1">
                <a:solidFill>
                  <a:srgbClr val="0000FF"/>
                </a:solidFill>
                <a:ea typeface="方正舒体" pitchFamily="2" charset="-122"/>
              </a:rPr>
              <a:t>?</a:t>
            </a:r>
          </a:p>
        </p:txBody>
      </p:sp>
      <p:sp>
        <p:nvSpPr>
          <p:cNvPr id="5125" name="Text Box 5"/>
          <p:cNvSpPr txBox="1">
            <a:spLocks noChangeArrowheads="1"/>
          </p:cNvSpPr>
          <p:nvPr/>
        </p:nvSpPr>
        <p:spPr bwMode="auto">
          <a:xfrm>
            <a:off x="5562600" y="15240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rPr>
              <a:t>这是＿元＿次方程</a:t>
            </a:r>
            <a:r>
              <a:rPr lang="zh-CN" altLang="en-US" sz="2400">
                <a:solidFill>
                  <a:srgbClr val="FF00FF"/>
                </a:solidFill>
              </a:rPr>
              <a:t>．</a:t>
            </a:r>
          </a:p>
        </p:txBody>
      </p:sp>
      <p:sp>
        <p:nvSpPr>
          <p:cNvPr id="5126" name="Text Box 6"/>
          <p:cNvSpPr txBox="1">
            <a:spLocks noChangeArrowheads="1"/>
          </p:cNvSpPr>
          <p:nvPr/>
        </p:nvSpPr>
        <p:spPr bwMode="auto">
          <a:xfrm>
            <a:off x="6248400" y="1600200"/>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FF"/>
                </a:solidFill>
                <a:ea typeface="华文新魏" pitchFamily="2" charset="-122"/>
              </a:rPr>
              <a:t>一</a:t>
            </a:r>
          </a:p>
        </p:txBody>
      </p:sp>
      <p:sp>
        <p:nvSpPr>
          <p:cNvPr id="5127" name="Text Box 7"/>
          <p:cNvSpPr txBox="1">
            <a:spLocks noChangeArrowheads="1"/>
          </p:cNvSpPr>
          <p:nvPr/>
        </p:nvSpPr>
        <p:spPr bwMode="auto">
          <a:xfrm>
            <a:off x="6781800" y="1600200"/>
            <a:ext cx="457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solidFill>
                  <a:srgbClr val="FF00FF"/>
                </a:solidFill>
                <a:ea typeface="华文新魏" pitchFamily="2" charset="-122"/>
              </a:rPr>
              <a:t>一</a:t>
            </a:r>
          </a:p>
        </p:txBody>
      </p:sp>
      <p:pic>
        <p:nvPicPr>
          <p:cNvPr id="512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363" y="4868863"/>
            <a:ext cx="2438400"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641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wipe(down)">
                                      <p:cBhvr>
                                        <p:cTn id="7" dur="500"/>
                                        <p:tgtEl>
                                          <p:spTgt spid="5128"/>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24"/>
                                        </p:tgtEl>
                                        <p:attrNameLst>
                                          <p:attrName>style.visibility</p:attrName>
                                        </p:attrNameLst>
                                      </p:cBhvr>
                                      <p:to>
                                        <p:strVal val="visible"/>
                                      </p:to>
                                    </p:set>
                                    <p:animEffect transition="in" filter="wipe(left)">
                                      <p:cBhvr>
                                        <p:cTn id="11" dur="500"/>
                                        <p:tgtEl>
                                          <p:spTgt spid="512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5125"/>
                                        </p:tgtEl>
                                        <p:attrNameLst>
                                          <p:attrName>style.visibility</p:attrName>
                                        </p:attrNameLst>
                                      </p:cBhvr>
                                      <p:to>
                                        <p:strVal val="visible"/>
                                      </p:to>
                                    </p:set>
                                    <p:animEffect transition="in" filter="blinds(horizontal)">
                                      <p:cBhvr>
                                        <p:cTn id="16" dur="500"/>
                                        <p:tgtEl>
                                          <p:spTgt spid="5125"/>
                                        </p:tgtEl>
                                      </p:cBhvr>
                                    </p:animEffect>
                                  </p:childTnLst>
                                  <p:subTnLst>
                                    <p:audio>
                                      <p:cMediaNode>
                                        <p:cTn display="0" masterRel="sameClick">
                                          <p:stCondLst>
                                            <p:cond evt="begin" delay="0">
                                              <p:tn val="14"/>
                                            </p:cond>
                                          </p:stCondLst>
                                          <p:endCondLst>
                                            <p:cond evt="onStopAudio" delay="0">
                                              <p:tgtEl>
                                                <p:sldTgt/>
                                              </p:tgtEl>
                                            </p:cond>
                                          </p:endCondLst>
                                        </p:cTn>
                                        <p:tgtEl>
                                          <p:sndTgt r:embed="rId2" name="type.wav"/>
                                        </p:tgtEl>
                                      </p:cMediaNode>
                                    </p:audio>
                                  </p:sub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5123"/>
                                        </p:tgtEl>
                                        <p:attrNameLst>
                                          <p:attrName>style.visibility</p:attrName>
                                        </p:attrNameLst>
                                      </p:cBhvr>
                                      <p:to>
                                        <p:strVal val="visible"/>
                                      </p:to>
                                    </p:set>
                                    <p:animEffect transition="in" filter="blinds(horizontal)">
                                      <p:cBhvr>
                                        <p:cTn id="20" dur="500"/>
                                        <p:tgtEl>
                                          <p:spTgt spid="5123"/>
                                        </p:tgtEl>
                                      </p:cBhvr>
                                    </p:animEffect>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p:cTn id="25" dur="1000" fill="hold"/>
                                        <p:tgtEl>
                                          <p:spTgt spid="5126"/>
                                        </p:tgtEl>
                                        <p:attrNameLst>
                                          <p:attrName>ppt_w</p:attrName>
                                        </p:attrNameLst>
                                      </p:cBhvr>
                                      <p:tavLst>
                                        <p:tav tm="0">
                                          <p:val>
                                            <p:fltVal val="0"/>
                                          </p:val>
                                        </p:tav>
                                        <p:tav tm="100000">
                                          <p:val>
                                            <p:strVal val="#ppt_w"/>
                                          </p:val>
                                        </p:tav>
                                      </p:tavLst>
                                    </p:anim>
                                    <p:anim calcmode="lin" valueType="num">
                                      <p:cBhvr>
                                        <p:cTn id="26" dur="1000" fill="hold"/>
                                        <p:tgtEl>
                                          <p:spTgt spid="5126"/>
                                        </p:tgtEl>
                                        <p:attrNameLst>
                                          <p:attrName>ppt_h</p:attrName>
                                        </p:attrNameLst>
                                      </p:cBhvr>
                                      <p:tavLst>
                                        <p:tav tm="0">
                                          <p:val>
                                            <p:fltVal val="0"/>
                                          </p:val>
                                        </p:tav>
                                        <p:tav tm="100000">
                                          <p:val>
                                            <p:strVal val="#ppt_h"/>
                                          </p:val>
                                        </p:tav>
                                      </p:tavLst>
                                    </p:anim>
                                    <p:anim calcmode="lin" valueType="num">
                                      <p:cBhvr>
                                        <p:cTn id="27" dur="1000" fill="hold"/>
                                        <p:tgtEl>
                                          <p:spTgt spid="5126"/>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126"/>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par>
                    <p:cTn id="29" fill="hold">
                      <p:stCondLst>
                        <p:cond delay="indefinite"/>
                      </p:stCondLst>
                      <p:childTnLst>
                        <p:par>
                          <p:cTn id="30" fill="hold">
                            <p:stCondLst>
                              <p:cond delay="0"/>
                            </p:stCondLst>
                            <p:childTnLst>
                              <p:par>
                                <p:cTn id="31" presetID="15" presetClass="entr" presetSubtype="0" fill="hold" grpId="0" nodeType="clickEffect">
                                  <p:stCondLst>
                                    <p:cond delay="0"/>
                                  </p:stCondLst>
                                  <p:childTnLst>
                                    <p:set>
                                      <p:cBhvr>
                                        <p:cTn id="32" dur="1" fill="hold">
                                          <p:stCondLst>
                                            <p:cond delay="0"/>
                                          </p:stCondLst>
                                        </p:cTn>
                                        <p:tgtEl>
                                          <p:spTgt spid="5127"/>
                                        </p:tgtEl>
                                        <p:attrNameLst>
                                          <p:attrName>style.visibility</p:attrName>
                                        </p:attrNameLst>
                                      </p:cBhvr>
                                      <p:to>
                                        <p:strVal val="visible"/>
                                      </p:to>
                                    </p:set>
                                    <p:anim calcmode="lin" valueType="num">
                                      <p:cBhvr>
                                        <p:cTn id="33" dur="1000" fill="hold"/>
                                        <p:tgtEl>
                                          <p:spTgt spid="5127"/>
                                        </p:tgtEl>
                                        <p:attrNameLst>
                                          <p:attrName>ppt_w</p:attrName>
                                        </p:attrNameLst>
                                      </p:cBhvr>
                                      <p:tavLst>
                                        <p:tav tm="0">
                                          <p:val>
                                            <p:fltVal val="0"/>
                                          </p:val>
                                        </p:tav>
                                        <p:tav tm="100000">
                                          <p:val>
                                            <p:strVal val="#ppt_w"/>
                                          </p:val>
                                        </p:tav>
                                      </p:tavLst>
                                    </p:anim>
                                    <p:anim calcmode="lin" valueType="num">
                                      <p:cBhvr>
                                        <p:cTn id="34" dur="1000" fill="hold"/>
                                        <p:tgtEl>
                                          <p:spTgt spid="5127"/>
                                        </p:tgtEl>
                                        <p:attrNameLst>
                                          <p:attrName>ppt_h</p:attrName>
                                        </p:attrNameLst>
                                      </p:cBhvr>
                                      <p:tavLst>
                                        <p:tav tm="0">
                                          <p:val>
                                            <p:fltVal val="0"/>
                                          </p:val>
                                        </p:tav>
                                        <p:tav tm="100000">
                                          <p:val>
                                            <p:strVal val="#ppt_h"/>
                                          </p:val>
                                        </p:tav>
                                      </p:tavLst>
                                    </p:anim>
                                    <p:anim calcmode="lin" valueType="num">
                                      <p:cBhvr>
                                        <p:cTn id="35" dur="1000" fill="hold"/>
                                        <p:tgtEl>
                                          <p:spTgt spid="5127"/>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5127"/>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3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utoUpdateAnimBg="0"/>
      <p:bldP spid="5125" grpId="0" autoUpdateAnimBg="0"/>
      <p:bldP spid="5126" grpId="0" autoUpdateAnimBg="0"/>
      <p:bldP spid="5127" grpId="0" autoUpdateAnimBg="0"/>
    </p:bldLst>
  </p:timing>
</p:sld>
</file>

<file path=ppt/slides/slide2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146" name="Object 2"/>
          <p:cNvGraphicFramePr>
            <a:graphicFrameLocks noGrp="1" noChangeAspect="1"/>
          </p:cNvGraphicFramePr>
          <p:nvPr>
            <p:ph sz="half" idx="1"/>
          </p:nvPr>
        </p:nvGraphicFramePr>
        <p:xfrm>
          <a:off x="3516313" y="3228975"/>
          <a:ext cx="554037" cy="631825"/>
        </p:xfrm>
        <a:graphic>
          <a:graphicData uri="http://schemas.openxmlformats.org/presentationml/2006/ole">
            <mc:AlternateContent xmlns:mc="http://schemas.openxmlformats.org/markup-compatibility/2006">
              <mc:Choice xmlns:v="urn:schemas-microsoft-com:vml" Requires="v">
                <p:oleObj name="Equation" r:id="rId4" imgW="127000" imgH="139700" progId="Equations">
                  <p:embed/>
                </p:oleObj>
              </mc:Choice>
              <mc:Fallback>
                <p:oleObj name="Equation" r:id="rId4" imgW="127000" imgH="139700" progId="Equations">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313" y="3228975"/>
                        <a:ext cx="554037"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Grp="1" noChangeAspect="1"/>
          </p:cNvGraphicFramePr>
          <p:nvPr>
            <p:ph sz="quarter" idx="2"/>
          </p:nvPr>
        </p:nvGraphicFramePr>
        <p:xfrm>
          <a:off x="5649913" y="3228975"/>
          <a:ext cx="517525" cy="633413"/>
        </p:xfrm>
        <a:graphic>
          <a:graphicData uri="http://schemas.openxmlformats.org/presentationml/2006/ole">
            <mc:AlternateContent xmlns:mc="http://schemas.openxmlformats.org/markup-compatibility/2006">
              <mc:Choice xmlns:v="urn:schemas-microsoft-com:vml" Requires="v">
                <p:oleObj name="Microsoft 公式 3.0" r:id="rId6" imgW="139700" imgH="165100" progId="Equations">
                  <p:embed/>
                </p:oleObj>
              </mc:Choice>
              <mc:Fallback>
                <p:oleObj name="Microsoft 公式 3.0" r:id="rId6" imgW="139700" imgH="165100" progId="Equations">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913" y="3228975"/>
                        <a:ext cx="517525"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48" name="Group 4"/>
          <p:cNvGrpSpPr/>
          <p:nvPr/>
        </p:nvGrpSpPr>
        <p:grpSpPr bwMode="auto">
          <a:xfrm>
            <a:off x="179388" y="0"/>
            <a:ext cx="1871662" cy="701675"/>
            <a:chOff x="431" y="2886"/>
            <a:chExt cx="952" cy="442"/>
          </a:xfrm>
        </p:grpSpPr>
        <p:sp>
          <p:nvSpPr>
            <p:cNvPr id="6149" name="AutoShape 5"/>
            <p:cNvSpPr>
              <a:spLocks noChangeArrowheads="1"/>
            </p:cNvSpPr>
            <p:nvPr/>
          </p:nvSpPr>
          <p:spPr bwMode="auto">
            <a:xfrm>
              <a:off x="431" y="3022"/>
              <a:ext cx="952" cy="272"/>
            </a:xfrm>
            <a:prstGeom prst="homePlate">
              <a:avLst>
                <a:gd name="adj" fmla="val 87500"/>
              </a:avLst>
            </a:prstGeom>
            <a:solidFill>
              <a:srgbClr val="FF0000"/>
            </a:solidFill>
            <a:ln w="12700" algn="ctr">
              <a:solidFill>
                <a:schemeClr val="tx1"/>
              </a:solidFill>
              <a:miter lim="800000"/>
            </a:ln>
            <a:effectLst>
              <a:outerShdw dist="35921" dir="2700000" sy="50000" kx="2115830" algn="bl" rotWithShape="0">
                <a:srgbClr val="C0C0C0">
                  <a:alpha val="80000"/>
                </a:srgbClr>
              </a:outerShdw>
            </a:effectLst>
          </p:spPr>
          <p:txBody>
            <a:bodyPr wrap="none" anchor="ctr"/>
            <a:lstStyle/>
            <a:p>
              <a:endParaRPr lang="zh-CN" altLang="en-US">
                <a:solidFill>
                  <a:prstClr val="black"/>
                </a:solidFill>
              </a:endParaRPr>
            </a:p>
          </p:txBody>
        </p:sp>
        <p:sp>
          <p:nvSpPr>
            <p:cNvPr id="6150" name="Rectangle 6"/>
            <p:cNvSpPr>
              <a:spLocks noChangeArrowheads="1"/>
            </p:cNvSpPr>
            <p:nvPr/>
          </p:nvSpPr>
          <p:spPr bwMode="auto">
            <a:xfrm>
              <a:off x="431" y="2886"/>
              <a:ext cx="758" cy="442"/>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a:spAutoFit/>
            </a:bodyPr>
            <a:lstStyle/>
            <a:p>
              <a:pPr algn="ctr"/>
              <a:r>
                <a:rPr kumimoji="1" lang="zh-CN" altLang="en-US" sz="4000" b="1">
                  <a:solidFill>
                    <a:srgbClr val="00FF00"/>
                  </a:solidFill>
                  <a:latin typeface="Times New Roman" panose="02020603050405020304" pitchFamily="18" charset="0"/>
                  <a:ea typeface="隶书" pitchFamily="49" charset="-122"/>
                </a:rPr>
                <a:t>分析</a:t>
              </a:r>
            </a:p>
          </p:txBody>
        </p:sp>
      </p:grpSp>
      <p:sp>
        <p:nvSpPr>
          <p:cNvPr id="6151" name="Text Box 7"/>
          <p:cNvSpPr txBox="1">
            <a:spLocks noChangeArrowheads="1"/>
          </p:cNvSpPr>
          <p:nvPr/>
        </p:nvSpPr>
        <p:spPr bwMode="auto">
          <a:xfrm>
            <a:off x="323850" y="3213100"/>
            <a:ext cx="7199313" cy="579438"/>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zh-CN" altLang="en-US" sz="3200" b="1">
                <a:solidFill>
                  <a:srgbClr val="6666FF"/>
                </a:solidFill>
                <a:latin typeface="Times New Roman" panose="02020603050405020304" pitchFamily="18" charset="0"/>
                <a:ea typeface="楷体_GB2312" panose="02010609030101010101" pitchFamily="49" charset="-122"/>
              </a:rPr>
              <a:t>解</a:t>
            </a:r>
            <a:r>
              <a:rPr kumimoji="1" lang="en-US" altLang="zh-CN" sz="3200" b="1">
                <a:solidFill>
                  <a:srgbClr val="6666FF"/>
                </a:solidFill>
                <a:latin typeface="Times New Roman" panose="02020603050405020304" pitchFamily="18" charset="0"/>
                <a:ea typeface="楷体_GB2312" panose="02010609030101010101" pitchFamily="49" charset="-122"/>
              </a:rPr>
              <a:t>:</a:t>
            </a:r>
            <a:r>
              <a:rPr kumimoji="1" lang="zh-CN" altLang="en-US" sz="3200" b="1">
                <a:solidFill>
                  <a:srgbClr val="6666FF"/>
                </a:solidFill>
                <a:latin typeface="Times New Roman" panose="02020603050405020304" pitchFamily="18" charset="0"/>
                <a:ea typeface="楷体_GB2312" panose="02010609030101010101" pitchFamily="49" charset="-122"/>
              </a:rPr>
              <a:t>设篮球队胜了　场，负了　场</a:t>
            </a:r>
            <a:r>
              <a:rPr kumimoji="1" lang="en-US" altLang="zh-CN" sz="3200" b="1">
                <a:solidFill>
                  <a:srgbClr val="6666FF"/>
                </a:solidFill>
                <a:latin typeface="Times New Roman" panose="02020603050405020304" pitchFamily="18" charset="0"/>
                <a:ea typeface="楷体_GB2312" panose="02010609030101010101" pitchFamily="49" charset="-122"/>
              </a:rPr>
              <a:t>,</a:t>
            </a:r>
            <a:r>
              <a:rPr kumimoji="1" lang="zh-CN" altLang="en-US" sz="3200" b="1">
                <a:solidFill>
                  <a:srgbClr val="6666FF"/>
                </a:solidFill>
                <a:latin typeface="Times New Roman" panose="02020603050405020304" pitchFamily="18" charset="0"/>
                <a:ea typeface="楷体_GB2312" panose="02010609030101010101" pitchFamily="49" charset="-122"/>
              </a:rPr>
              <a:t>得</a:t>
            </a:r>
            <a:r>
              <a:rPr kumimoji="1" lang="en-US" altLang="zh-CN" sz="3200" b="1">
                <a:solidFill>
                  <a:srgbClr val="6666FF"/>
                </a:solidFill>
                <a:latin typeface="Times New Roman" panose="02020603050405020304" pitchFamily="18" charset="0"/>
                <a:ea typeface="楷体_GB2312" panose="02010609030101010101" pitchFamily="49" charset="-122"/>
              </a:rPr>
              <a:t>:</a:t>
            </a:r>
          </a:p>
        </p:txBody>
      </p:sp>
      <p:grpSp>
        <p:nvGrpSpPr>
          <p:cNvPr id="6152" name="Group 8"/>
          <p:cNvGrpSpPr/>
          <p:nvPr/>
        </p:nvGrpSpPr>
        <p:grpSpPr bwMode="auto">
          <a:xfrm>
            <a:off x="609600" y="4114800"/>
            <a:ext cx="4824413" cy="2398713"/>
            <a:chOff x="204" y="1964"/>
            <a:chExt cx="3039" cy="1511"/>
          </a:xfrm>
        </p:grpSpPr>
        <p:sp>
          <p:nvSpPr>
            <p:cNvPr id="6153" name="Rectangle 9"/>
            <p:cNvSpPr>
              <a:spLocks noChangeArrowheads="1"/>
            </p:cNvSpPr>
            <p:nvPr/>
          </p:nvSpPr>
          <p:spPr bwMode="auto">
            <a:xfrm>
              <a:off x="2381" y="2961"/>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54" name="Rectangle 10"/>
            <p:cNvSpPr>
              <a:spLocks noChangeArrowheads="1"/>
            </p:cNvSpPr>
            <p:nvPr/>
          </p:nvSpPr>
          <p:spPr bwMode="auto">
            <a:xfrm>
              <a:off x="1746" y="2961"/>
              <a:ext cx="635"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55" name="Rectangle 11"/>
            <p:cNvSpPr>
              <a:spLocks noChangeArrowheads="1"/>
            </p:cNvSpPr>
            <p:nvPr/>
          </p:nvSpPr>
          <p:spPr bwMode="auto">
            <a:xfrm>
              <a:off x="1066" y="2961"/>
              <a:ext cx="680"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56" name="Rectangle 12"/>
            <p:cNvSpPr>
              <a:spLocks noChangeArrowheads="1"/>
            </p:cNvSpPr>
            <p:nvPr/>
          </p:nvSpPr>
          <p:spPr bwMode="auto">
            <a:xfrm>
              <a:off x="204" y="2961"/>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积分</a:t>
              </a:r>
            </a:p>
          </p:txBody>
        </p:sp>
        <p:sp>
          <p:nvSpPr>
            <p:cNvPr id="6157" name="Rectangle 13"/>
            <p:cNvSpPr>
              <a:spLocks noChangeArrowheads="1"/>
            </p:cNvSpPr>
            <p:nvPr/>
          </p:nvSpPr>
          <p:spPr bwMode="auto">
            <a:xfrm>
              <a:off x="2381" y="2478"/>
              <a:ext cx="862"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58" name="Rectangle 14"/>
            <p:cNvSpPr>
              <a:spLocks noChangeArrowheads="1"/>
            </p:cNvSpPr>
            <p:nvPr/>
          </p:nvSpPr>
          <p:spPr bwMode="auto">
            <a:xfrm>
              <a:off x="1746" y="2478"/>
              <a:ext cx="635"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59" name="Rectangle 15"/>
            <p:cNvSpPr>
              <a:spLocks noChangeArrowheads="1"/>
            </p:cNvSpPr>
            <p:nvPr/>
          </p:nvSpPr>
          <p:spPr bwMode="auto">
            <a:xfrm>
              <a:off x="1066" y="2478"/>
              <a:ext cx="680"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60" name="Rectangle 16"/>
            <p:cNvSpPr>
              <a:spLocks noChangeArrowheads="1"/>
            </p:cNvSpPr>
            <p:nvPr/>
          </p:nvSpPr>
          <p:spPr bwMode="auto">
            <a:xfrm>
              <a:off x="204" y="2478"/>
              <a:ext cx="862"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场数</a:t>
              </a:r>
            </a:p>
          </p:txBody>
        </p:sp>
        <p:sp>
          <p:nvSpPr>
            <p:cNvPr id="6161" name="Rectangle 17"/>
            <p:cNvSpPr>
              <a:spLocks noChangeArrowheads="1"/>
            </p:cNvSpPr>
            <p:nvPr/>
          </p:nvSpPr>
          <p:spPr bwMode="auto">
            <a:xfrm>
              <a:off x="2381" y="1964"/>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合计</a:t>
              </a:r>
            </a:p>
          </p:txBody>
        </p:sp>
        <p:sp>
          <p:nvSpPr>
            <p:cNvPr id="6162" name="Rectangle 18"/>
            <p:cNvSpPr>
              <a:spLocks noChangeArrowheads="1"/>
            </p:cNvSpPr>
            <p:nvPr/>
          </p:nvSpPr>
          <p:spPr bwMode="auto">
            <a:xfrm>
              <a:off x="1746" y="1964"/>
              <a:ext cx="635"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负</a:t>
              </a:r>
            </a:p>
          </p:txBody>
        </p:sp>
        <p:sp>
          <p:nvSpPr>
            <p:cNvPr id="6163" name="Rectangle 19"/>
            <p:cNvSpPr>
              <a:spLocks noChangeArrowheads="1"/>
            </p:cNvSpPr>
            <p:nvPr/>
          </p:nvSpPr>
          <p:spPr bwMode="auto">
            <a:xfrm>
              <a:off x="1066" y="1964"/>
              <a:ext cx="680"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胜</a:t>
              </a:r>
            </a:p>
          </p:txBody>
        </p:sp>
        <p:sp>
          <p:nvSpPr>
            <p:cNvPr id="6164" name="Rectangle 20"/>
            <p:cNvSpPr>
              <a:spLocks noChangeArrowheads="1"/>
            </p:cNvSpPr>
            <p:nvPr/>
          </p:nvSpPr>
          <p:spPr bwMode="auto">
            <a:xfrm>
              <a:off x="204" y="1964"/>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6165" name="Line 21"/>
            <p:cNvSpPr>
              <a:spLocks noChangeShapeType="1"/>
            </p:cNvSpPr>
            <p:nvPr/>
          </p:nvSpPr>
          <p:spPr bwMode="auto">
            <a:xfrm>
              <a:off x="204" y="2478"/>
              <a:ext cx="3039"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66" name="Line 22"/>
            <p:cNvSpPr>
              <a:spLocks noChangeShapeType="1"/>
            </p:cNvSpPr>
            <p:nvPr/>
          </p:nvSpPr>
          <p:spPr bwMode="auto">
            <a:xfrm>
              <a:off x="204" y="2961"/>
              <a:ext cx="3039"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67" name="Line 23"/>
            <p:cNvSpPr>
              <a:spLocks noChangeShapeType="1"/>
            </p:cNvSpPr>
            <p:nvPr/>
          </p:nvSpPr>
          <p:spPr bwMode="auto">
            <a:xfrm>
              <a:off x="1066"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68" name="Line 24"/>
            <p:cNvSpPr>
              <a:spLocks noChangeShapeType="1"/>
            </p:cNvSpPr>
            <p:nvPr/>
          </p:nvSpPr>
          <p:spPr bwMode="auto">
            <a:xfrm>
              <a:off x="1746"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69" name="Line 25"/>
            <p:cNvSpPr>
              <a:spLocks noChangeShapeType="1"/>
            </p:cNvSpPr>
            <p:nvPr/>
          </p:nvSpPr>
          <p:spPr bwMode="auto">
            <a:xfrm>
              <a:off x="2381"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70" name="Line 26"/>
            <p:cNvSpPr>
              <a:spLocks noChangeShapeType="1"/>
            </p:cNvSpPr>
            <p:nvPr/>
          </p:nvSpPr>
          <p:spPr bwMode="auto">
            <a:xfrm>
              <a:off x="204" y="1964"/>
              <a:ext cx="3039" cy="0"/>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71" name="Line 27"/>
            <p:cNvSpPr>
              <a:spLocks noChangeShapeType="1"/>
            </p:cNvSpPr>
            <p:nvPr/>
          </p:nvSpPr>
          <p:spPr bwMode="auto">
            <a:xfrm>
              <a:off x="204" y="1964"/>
              <a:ext cx="0" cy="1511"/>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72" name="Line 28"/>
            <p:cNvSpPr>
              <a:spLocks noChangeShapeType="1"/>
            </p:cNvSpPr>
            <p:nvPr/>
          </p:nvSpPr>
          <p:spPr bwMode="auto">
            <a:xfrm>
              <a:off x="3243" y="1964"/>
              <a:ext cx="0" cy="1511"/>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6173" name="Line 29"/>
            <p:cNvSpPr>
              <a:spLocks noChangeShapeType="1"/>
            </p:cNvSpPr>
            <p:nvPr/>
          </p:nvSpPr>
          <p:spPr bwMode="auto">
            <a:xfrm>
              <a:off x="204" y="3475"/>
              <a:ext cx="3039" cy="0"/>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grpSp>
      <p:graphicFrame>
        <p:nvGraphicFramePr>
          <p:cNvPr id="6174" name="Object 30"/>
          <p:cNvGraphicFramePr>
            <a:graphicFrameLocks noChangeAspect="1"/>
          </p:cNvGraphicFramePr>
          <p:nvPr/>
        </p:nvGraphicFramePr>
        <p:xfrm>
          <a:off x="2209800" y="4953000"/>
          <a:ext cx="522288" cy="574675"/>
        </p:xfrm>
        <a:graphic>
          <a:graphicData uri="http://schemas.openxmlformats.org/presentationml/2006/ole">
            <mc:AlternateContent xmlns:mc="http://schemas.openxmlformats.org/markup-compatibility/2006">
              <mc:Choice xmlns:v="urn:schemas-microsoft-com:vml" Requires="v">
                <p:oleObj name="Microsoft 公式 3.0" r:id="rId8" imgW="127000" imgH="139700" progId="Equations">
                  <p:embed/>
                </p:oleObj>
              </mc:Choice>
              <mc:Fallback>
                <p:oleObj name="Microsoft 公式 3.0" r:id="rId8" imgW="127000" imgH="139700" progId="Equations">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4953000"/>
                        <a:ext cx="522288"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75" name="Object 31"/>
          <p:cNvGraphicFramePr>
            <a:graphicFrameLocks noChangeAspect="1"/>
          </p:cNvGraphicFramePr>
          <p:nvPr/>
        </p:nvGraphicFramePr>
        <p:xfrm>
          <a:off x="3276600" y="5029200"/>
          <a:ext cx="487363" cy="576263"/>
        </p:xfrm>
        <a:graphic>
          <a:graphicData uri="http://schemas.openxmlformats.org/presentationml/2006/ole">
            <mc:AlternateContent xmlns:mc="http://schemas.openxmlformats.org/markup-compatibility/2006">
              <mc:Choice xmlns:v="urn:schemas-microsoft-com:vml" Requires="v">
                <p:oleObj name="Microsoft 公式 3.0" r:id="rId10" imgW="139700" imgH="165100" progId="Equations">
                  <p:embed/>
                </p:oleObj>
              </mc:Choice>
              <mc:Fallback>
                <p:oleObj name="Microsoft 公式 3.0" r:id="rId10" imgW="139700" imgH="1651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5029200"/>
                        <a:ext cx="487363"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6" name="Text Box 32"/>
          <p:cNvSpPr txBox="1">
            <a:spLocks noChangeArrowheads="1"/>
          </p:cNvSpPr>
          <p:nvPr/>
        </p:nvSpPr>
        <p:spPr bwMode="auto">
          <a:xfrm>
            <a:off x="4343400" y="4876800"/>
            <a:ext cx="692150"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22</a:t>
            </a:r>
          </a:p>
        </p:txBody>
      </p:sp>
      <p:sp>
        <p:nvSpPr>
          <p:cNvPr id="6177" name="Text Box 33"/>
          <p:cNvSpPr txBox="1">
            <a:spLocks noChangeArrowheads="1"/>
          </p:cNvSpPr>
          <p:nvPr/>
        </p:nvSpPr>
        <p:spPr bwMode="auto">
          <a:xfrm>
            <a:off x="2133600" y="5791200"/>
            <a:ext cx="692150"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2x</a:t>
            </a:r>
          </a:p>
        </p:txBody>
      </p:sp>
      <p:sp>
        <p:nvSpPr>
          <p:cNvPr id="6178" name="Text Box 34"/>
          <p:cNvSpPr txBox="1">
            <a:spLocks noChangeArrowheads="1"/>
          </p:cNvSpPr>
          <p:nvPr/>
        </p:nvSpPr>
        <p:spPr bwMode="auto">
          <a:xfrm>
            <a:off x="3352800" y="5715000"/>
            <a:ext cx="436563"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y</a:t>
            </a:r>
          </a:p>
        </p:txBody>
      </p:sp>
      <p:sp>
        <p:nvSpPr>
          <p:cNvPr id="6179" name="Text Box 35"/>
          <p:cNvSpPr txBox="1">
            <a:spLocks noChangeArrowheads="1"/>
          </p:cNvSpPr>
          <p:nvPr/>
        </p:nvSpPr>
        <p:spPr bwMode="auto">
          <a:xfrm>
            <a:off x="4267200" y="5715000"/>
            <a:ext cx="692150"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40</a:t>
            </a:r>
          </a:p>
        </p:txBody>
      </p:sp>
      <p:sp>
        <p:nvSpPr>
          <p:cNvPr id="6180" name="Text Box 36"/>
          <p:cNvSpPr txBox="1">
            <a:spLocks noChangeArrowheads="1"/>
          </p:cNvSpPr>
          <p:nvPr/>
        </p:nvSpPr>
        <p:spPr bwMode="auto">
          <a:xfrm>
            <a:off x="179388" y="692150"/>
            <a:ext cx="8569325" cy="579438"/>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a:spAutoFit/>
          </a:bodyPr>
          <a:lstStyle/>
          <a:p>
            <a:r>
              <a:rPr kumimoji="1" lang="zh-CN" altLang="en-US" sz="3200" b="1">
                <a:solidFill>
                  <a:srgbClr val="FF00FF"/>
                </a:solidFill>
                <a:latin typeface="Times New Roman" panose="02020603050405020304" pitchFamily="18" charset="0"/>
                <a:ea typeface="楷体_GB2312" panose="02010609030101010101" pitchFamily="49" charset="-122"/>
              </a:rPr>
              <a:t>　　</a:t>
            </a:r>
            <a:endParaRPr kumimoji="1" lang="zh-CN" altLang="en-US" sz="3600">
              <a:solidFill>
                <a:prstClr val="black"/>
              </a:solidFill>
              <a:latin typeface="华文新魏" pitchFamily="2" charset="-122"/>
              <a:ea typeface="华文新魏" pitchFamily="2" charset="-122"/>
            </a:endParaRPr>
          </a:p>
        </p:txBody>
      </p:sp>
      <p:sp>
        <p:nvSpPr>
          <p:cNvPr id="6181" name="Text Box 37"/>
          <p:cNvSpPr txBox="1">
            <a:spLocks noChangeArrowheads="1"/>
          </p:cNvSpPr>
          <p:nvPr/>
        </p:nvSpPr>
        <p:spPr bwMode="auto">
          <a:xfrm>
            <a:off x="250825" y="765175"/>
            <a:ext cx="8642350" cy="22891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a:spAutoFit/>
          </a:bodyPr>
          <a:lstStyle/>
          <a:p>
            <a:r>
              <a:rPr kumimoji="1" lang="zh-CN" altLang="en-US" sz="3200" b="1">
                <a:solidFill>
                  <a:srgbClr val="FF00FF"/>
                </a:solidFill>
                <a:latin typeface="Times New Roman" panose="02020603050405020304" pitchFamily="18" charset="0"/>
                <a:ea typeface="楷体_GB2312" panose="02010609030101010101" pitchFamily="49" charset="-122"/>
              </a:rPr>
              <a:t>　　 </a:t>
            </a:r>
            <a:r>
              <a:rPr kumimoji="1" lang="zh-CN" altLang="en-US" sz="3600">
                <a:solidFill>
                  <a:prstClr val="black"/>
                </a:solidFill>
                <a:latin typeface="华文新魏" pitchFamily="2" charset="-122"/>
                <a:ea typeface="华文新魏" pitchFamily="2" charset="-122"/>
              </a:rPr>
              <a:t>篮球联赛中</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每场比赛都要分出胜负</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每队胜</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场得</a:t>
            </a:r>
            <a:r>
              <a:rPr kumimoji="1" lang="en-US" altLang="zh-CN" sz="3600">
                <a:solidFill>
                  <a:prstClr val="black"/>
                </a:solidFill>
                <a:latin typeface="华文新魏" pitchFamily="2" charset="-122"/>
                <a:ea typeface="华文新魏" pitchFamily="2" charset="-122"/>
              </a:rPr>
              <a:t>2</a:t>
            </a:r>
            <a:r>
              <a:rPr kumimoji="1" lang="zh-CN" altLang="en-US" sz="3600">
                <a:solidFill>
                  <a:prstClr val="black"/>
                </a:solidFill>
                <a:latin typeface="华文新魏" pitchFamily="2" charset="-122"/>
                <a:ea typeface="华文新魏" pitchFamily="2" charset="-122"/>
              </a:rPr>
              <a:t>分</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负</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场得</a:t>
            </a:r>
            <a:r>
              <a:rPr kumimoji="1" lang="en-US" altLang="zh-CN" sz="3600">
                <a:solidFill>
                  <a:prstClr val="black"/>
                </a:solidFill>
                <a:latin typeface="华文新魏" pitchFamily="2" charset="-122"/>
                <a:ea typeface="华文新魏" pitchFamily="2" charset="-122"/>
              </a:rPr>
              <a:t>1</a:t>
            </a:r>
            <a:r>
              <a:rPr kumimoji="1" lang="zh-CN" altLang="en-US" sz="3600">
                <a:solidFill>
                  <a:prstClr val="black"/>
                </a:solidFill>
                <a:latin typeface="华文新魏" pitchFamily="2" charset="-122"/>
                <a:ea typeface="华文新魏" pitchFamily="2" charset="-122"/>
              </a:rPr>
              <a:t>分。某队为了争取较好名次</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想在全部</a:t>
            </a:r>
            <a:r>
              <a:rPr kumimoji="1" lang="en-US" altLang="zh-CN" sz="3600">
                <a:solidFill>
                  <a:prstClr val="black"/>
                </a:solidFill>
                <a:latin typeface="华文新魏" pitchFamily="2" charset="-122"/>
                <a:ea typeface="华文新魏" pitchFamily="2" charset="-122"/>
              </a:rPr>
              <a:t>22</a:t>
            </a:r>
            <a:r>
              <a:rPr kumimoji="1" lang="zh-CN" altLang="en-US" sz="3600">
                <a:solidFill>
                  <a:prstClr val="black"/>
                </a:solidFill>
                <a:latin typeface="华文新魏" pitchFamily="2" charset="-122"/>
                <a:ea typeface="华文新魏" pitchFamily="2" charset="-122"/>
              </a:rPr>
              <a:t>场比赛中得到</a:t>
            </a:r>
            <a:r>
              <a:rPr kumimoji="1" lang="en-US" altLang="zh-CN" sz="3600">
                <a:solidFill>
                  <a:prstClr val="black"/>
                </a:solidFill>
                <a:latin typeface="华文新魏" pitchFamily="2" charset="-122"/>
                <a:ea typeface="华文新魏" pitchFamily="2" charset="-122"/>
              </a:rPr>
              <a:t>40</a:t>
            </a:r>
            <a:r>
              <a:rPr kumimoji="1" lang="zh-CN" altLang="en-US" sz="3600">
                <a:solidFill>
                  <a:prstClr val="black"/>
                </a:solidFill>
                <a:latin typeface="华文新魏" pitchFamily="2" charset="-122"/>
                <a:ea typeface="华文新魏" pitchFamily="2" charset="-122"/>
              </a:rPr>
              <a:t>分</a:t>
            </a:r>
            <a:r>
              <a:rPr kumimoji="1" lang="en-US" altLang="zh-CN" sz="3600">
                <a:solidFill>
                  <a:prstClr val="black"/>
                </a:solidFill>
                <a:latin typeface="华文新魏" pitchFamily="2" charset="-122"/>
                <a:ea typeface="华文新魏" pitchFamily="2" charset="-122"/>
              </a:rPr>
              <a:t>,</a:t>
            </a:r>
            <a:r>
              <a:rPr kumimoji="1" lang="zh-CN" altLang="en-US" sz="3600">
                <a:solidFill>
                  <a:prstClr val="black"/>
                </a:solidFill>
                <a:latin typeface="华文新魏" pitchFamily="2" charset="-122"/>
                <a:ea typeface="华文新魏" pitchFamily="2" charset="-122"/>
              </a:rPr>
              <a:t>那么这个队胜负场数应分别是多少？</a:t>
            </a:r>
          </a:p>
        </p:txBody>
      </p:sp>
    </p:spTree>
    <p:extLst>
      <p:ext uri="{BB962C8B-B14F-4D97-AF65-F5344CB8AC3E}">
        <p14:creationId xmlns:p14="http://schemas.microsoft.com/office/powerpoint/2010/main" val="1864937973"/>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74"/>
                                        </p:tgtEl>
                                        <p:attrNameLst>
                                          <p:attrName>style.visibility</p:attrName>
                                        </p:attrNameLst>
                                      </p:cBhvr>
                                      <p:to>
                                        <p:strVal val="visible"/>
                                      </p:to>
                                    </p:set>
                                    <p:anim calcmode="lin" valueType="num">
                                      <p:cBhvr additive="base">
                                        <p:cTn id="7" dur="500" fill="hold"/>
                                        <p:tgtEl>
                                          <p:spTgt spid="6174"/>
                                        </p:tgtEl>
                                        <p:attrNameLst>
                                          <p:attrName>ppt_x</p:attrName>
                                        </p:attrNameLst>
                                      </p:cBhvr>
                                      <p:tavLst>
                                        <p:tav tm="0">
                                          <p:val>
                                            <p:strVal val="#ppt_x"/>
                                          </p:val>
                                        </p:tav>
                                        <p:tav tm="100000">
                                          <p:val>
                                            <p:strVal val="#ppt_x"/>
                                          </p:val>
                                        </p:tav>
                                      </p:tavLst>
                                    </p:anim>
                                    <p:anim calcmode="lin" valueType="num">
                                      <p:cBhvr additive="base">
                                        <p:cTn id="8" dur="500" fill="hold"/>
                                        <p:tgtEl>
                                          <p:spTgt spid="617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75"/>
                                        </p:tgtEl>
                                        <p:attrNameLst>
                                          <p:attrName>style.visibility</p:attrName>
                                        </p:attrNameLst>
                                      </p:cBhvr>
                                      <p:to>
                                        <p:strVal val="visible"/>
                                      </p:to>
                                    </p:set>
                                    <p:anim calcmode="lin" valueType="num">
                                      <p:cBhvr additive="base">
                                        <p:cTn id="13" dur="500" fill="hold"/>
                                        <p:tgtEl>
                                          <p:spTgt spid="6175"/>
                                        </p:tgtEl>
                                        <p:attrNameLst>
                                          <p:attrName>ppt_x</p:attrName>
                                        </p:attrNameLst>
                                      </p:cBhvr>
                                      <p:tavLst>
                                        <p:tav tm="0">
                                          <p:val>
                                            <p:strVal val="#ppt_x"/>
                                          </p:val>
                                        </p:tav>
                                        <p:tav tm="100000">
                                          <p:val>
                                            <p:strVal val="#ppt_x"/>
                                          </p:val>
                                        </p:tav>
                                      </p:tavLst>
                                    </p:anim>
                                    <p:anim calcmode="lin" valueType="num">
                                      <p:cBhvr additive="base">
                                        <p:cTn id="14" dur="500" fill="hold"/>
                                        <p:tgtEl>
                                          <p:spTgt spid="617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76"/>
                                        </p:tgtEl>
                                        <p:attrNameLst>
                                          <p:attrName>style.visibility</p:attrName>
                                        </p:attrNameLst>
                                      </p:cBhvr>
                                      <p:to>
                                        <p:strVal val="visible"/>
                                      </p:to>
                                    </p:set>
                                    <p:anim calcmode="lin" valueType="num">
                                      <p:cBhvr additive="base">
                                        <p:cTn id="19" dur="500" fill="hold"/>
                                        <p:tgtEl>
                                          <p:spTgt spid="6176"/>
                                        </p:tgtEl>
                                        <p:attrNameLst>
                                          <p:attrName>ppt_x</p:attrName>
                                        </p:attrNameLst>
                                      </p:cBhvr>
                                      <p:tavLst>
                                        <p:tav tm="0">
                                          <p:val>
                                            <p:strVal val="#ppt_x"/>
                                          </p:val>
                                        </p:tav>
                                        <p:tav tm="100000">
                                          <p:val>
                                            <p:strVal val="#ppt_x"/>
                                          </p:val>
                                        </p:tav>
                                      </p:tavLst>
                                    </p:anim>
                                    <p:anim calcmode="lin" valueType="num">
                                      <p:cBhvr additive="base">
                                        <p:cTn id="20" dur="500" fill="hold"/>
                                        <p:tgtEl>
                                          <p:spTgt spid="617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yp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77"/>
                                        </p:tgtEl>
                                        <p:attrNameLst>
                                          <p:attrName>style.visibility</p:attrName>
                                        </p:attrNameLst>
                                      </p:cBhvr>
                                      <p:to>
                                        <p:strVal val="visible"/>
                                      </p:to>
                                    </p:set>
                                    <p:anim calcmode="lin" valueType="num">
                                      <p:cBhvr additive="base">
                                        <p:cTn id="25" dur="500" fill="hold"/>
                                        <p:tgtEl>
                                          <p:spTgt spid="6177"/>
                                        </p:tgtEl>
                                        <p:attrNameLst>
                                          <p:attrName>ppt_x</p:attrName>
                                        </p:attrNameLst>
                                      </p:cBhvr>
                                      <p:tavLst>
                                        <p:tav tm="0">
                                          <p:val>
                                            <p:strVal val="#ppt_x"/>
                                          </p:val>
                                        </p:tav>
                                        <p:tav tm="100000">
                                          <p:val>
                                            <p:strVal val="#ppt_x"/>
                                          </p:val>
                                        </p:tav>
                                      </p:tavLst>
                                    </p:anim>
                                    <p:anim calcmode="lin" valueType="num">
                                      <p:cBhvr additive="base">
                                        <p:cTn id="26" dur="500" fill="hold"/>
                                        <p:tgtEl>
                                          <p:spTgt spid="617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178"/>
                                        </p:tgtEl>
                                        <p:attrNameLst>
                                          <p:attrName>style.visibility</p:attrName>
                                        </p:attrNameLst>
                                      </p:cBhvr>
                                      <p:to>
                                        <p:strVal val="visible"/>
                                      </p:to>
                                    </p:set>
                                    <p:anim calcmode="lin" valueType="num">
                                      <p:cBhvr additive="base">
                                        <p:cTn id="31" dur="500" fill="hold"/>
                                        <p:tgtEl>
                                          <p:spTgt spid="6178"/>
                                        </p:tgtEl>
                                        <p:attrNameLst>
                                          <p:attrName>ppt_x</p:attrName>
                                        </p:attrNameLst>
                                      </p:cBhvr>
                                      <p:tavLst>
                                        <p:tav tm="0">
                                          <p:val>
                                            <p:strVal val="#ppt_x"/>
                                          </p:val>
                                        </p:tav>
                                        <p:tav tm="100000">
                                          <p:val>
                                            <p:strVal val="#ppt_x"/>
                                          </p:val>
                                        </p:tav>
                                      </p:tavLst>
                                    </p:anim>
                                    <p:anim calcmode="lin" valueType="num">
                                      <p:cBhvr additive="base">
                                        <p:cTn id="32" dur="500" fill="hold"/>
                                        <p:tgtEl>
                                          <p:spTgt spid="617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79"/>
                                        </p:tgtEl>
                                        <p:attrNameLst>
                                          <p:attrName>style.visibility</p:attrName>
                                        </p:attrNameLst>
                                      </p:cBhvr>
                                      <p:to>
                                        <p:strVal val="visible"/>
                                      </p:to>
                                    </p:set>
                                    <p:anim calcmode="lin" valueType="num">
                                      <p:cBhvr additive="base">
                                        <p:cTn id="37" dur="500" fill="hold"/>
                                        <p:tgtEl>
                                          <p:spTgt spid="6179"/>
                                        </p:tgtEl>
                                        <p:attrNameLst>
                                          <p:attrName>ppt_x</p:attrName>
                                        </p:attrNameLst>
                                      </p:cBhvr>
                                      <p:tavLst>
                                        <p:tav tm="0">
                                          <p:val>
                                            <p:strVal val="#ppt_x"/>
                                          </p:val>
                                        </p:tav>
                                        <p:tav tm="100000">
                                          <p:val>
                                            <p:strVal val="#ppt_x"/>
                                          </p:val>
                                        </p:tav>
                                      </p:tavLst>
                                    </p:anim>
                                    <p:anim calcmode="lin" valueType="num">
                                      <p:cBhvr additive="base">
                                        <p:cTn id="38" dur="500" fill="hold"/>
                                        <p:tgtEl>
                                          <p:spTgt spid="617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6" grpId="0" autoUpdateAnimBg="0"/>
      <p:bldP spid="6177" grpId="0" autoUpdateAnimBg="0"/>
      <p:bldP spid="6178" grpId="0" autoUpdateAnimBg="0"/>
      <p:bldP spid="6179" grpId="0"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sz="half" idx="1"/>
          </p:nvPr>
        </p:nvGraphicFramePr>
        <p:xfrm>
          <a:off x="3287713" y="2543175"/>
          <a:ext cx="554037" cy="631825"/>
        </p:xfrm>
        <a:graphic>
          <a:graphicData uri="http://schemas.openxmlformats.org/presentationml/2006/ole">
            <mc:AlternateContent xmlns:mc="http://schemas.openxmlformats.org/markup-compatibility/2006">
              <mc:Choice xmlns:v="urn:schemas-microsoft-com:vml" Requires="v">
                <p:oleObj name="Microsoft 公式 3.0" r:id="rId4" imgW="127000" imgH="139700" progId="Equations">
                  <p:embed/>
                </p:oleObj>
              </mc:Choice>
              <mc:Fallback>
                <p:oleObj name="Microsoft 公式 3.0" r:id="rId4" imgW="127000" imgH="139700" progId="Equations">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713" y="2543175"/>
                        <a:ext cx="554037"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Grp="1" noChangeAspect="1"/>
          </p:cNvGraphicFramePr>
          <p:nvPr>
            <p:ph sz="quarter" idx="2"/>
          </p:nvPr>
        </p:nvGraphicFramePr>
        <p:xfrm>
          <a:off x="5345113" y="2543175"/>
          <a:ext cx="517525" cy="633413"/>
        </p:xfrm>
        <a:graphic>
          <a:graphicData uri="http://schemas.openxmlformats.org/presentationml/2006/ole">
            <mc:AlternateContent xmlns:mc="http://schemas.openxmlformats.org/markup-compatibility/2006">
              <mc:Choice xmlns:v="urn:schemas-microsoft-com:vml" Requires="v">
                <p:oleObj name="Microsoft 公式 3.0" r:id="rId6" imgW="139700" imgH="165100" progId="Equations">
                  <p:embed/>
                </p:oleObj>
              </mc:Choice>
              <mc:Fallback>
                <p:oleObj name="Microsoft 公式 3.0" r:id="rId6" imgW="139700" imgH="165100" progId="Equations">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5113" y="2543175"/>
                        <a:ext cx="517525"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172" name="Group 4"/>
          <p:cNvGrpSpPr/>
          <p:nvPr/>
        </p:nvGrpSpPr>
        <p:grpSpPr bwMode="auto">
          <a:xfrm>
            <a:off x="0" y="0"/>
            <a:ext cx="1871663" cy="701675"/>
            <a:chOff x="431" y="2886"/>
            <a:chExt cx="952" cy="442"/>
          </a:xfrm>
        </p:grpSpPr>
        <p:sp>
          <p:nvSpPr>
            <p:cNvPr id="7173" name="AutoShape 5"/>
            <p:cNvSpPr>
              <a:spLocks noChangeArrowheads="1"/>
            </p:cNvSpPr>
            <p:nvPr/>
          </p:nvSpPr>
          <p:spPr bwMode="auto">
            <a:xfrm>
              <a:off x="431" y="3022"/>
              <a:ext cx="952" cy="272"/>
            </a:xfrm>
            <a:prstGeom prst="homePlate">
              <a:avLst>
                <a:gd name="adj" fmla="val 87500"/>
              </a:avLst>
            </a:prstGeom>
            <a:solidFill>
              <a:srgbClr val="FF0000"/>
            </a:solidFill>
            <a:ln w="12700" algn="ctr">
              <a:solidFill>
                <a:schemeClr val="tx1"/>
              </a:solidFill>
              <a:miter lim="800000"/>
            </a:ln>
            <a:effectLst>
              <a:outerShdw dist="35921" dir="2700000" sy="50000" kx="2115830" algn="bl" rotWithShape="0">
                <a:srgbClr val="C0C0C0">
                  <a:alpha val="80000"/>
                </a:srgbClr>
              </a:outerShdw>
            </a:effectLst>
          </p:spPr>
          <p:txBody>
            <a:bodyPr wrap="none" anchor="ctr"/>
            <a:lstStyle/>
            <a:p>
              <a:endParaRPr lang="zh-CN" altLang="en-US">
                <a:solidFill>
                  <a:prstClr val="black"/>
                </a:solidFill>
              </a:endParaRPr>
            </a:p>
          </p:txBody>
        </p:sp>
        <p:sp>
          <p:nvSpPr>
            <p:cNvPr id="7174" name="Rectangle 6"/>
            <p:cNvSpPr>
              <a:spLocks noChangeArrowheads="1"/>
            </p:cNvSpPr>
            <p:nvPr/>
          </p:nvSpPr>
          <p:spPr bwMode="auto">
            <a:xfrm>
              <a:off x="431" y="2886"/>
              <a:ext cx="758" cy="442"/>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12700">
                  <a:solidFill>
                    <a:srgbClr val="EAEAEA"/>
                  </a:solidFill>
                  <a:miter lim="800000"/>
                  <a:headEnd/>
                  <a:tailEnd/>
                </a14:hiddenLine>
              </a:ext>
            </a:extLst>
          </p:spPr>
          <p:txBody>
            <a:bodyPr>
              <a:spAutoFit/>
            </a:bodyPr>
            <a:lstStyle/>
            <a:p>
              <a:pPr algn="ctr"/>
              <a:r>
                <a:rPr kumimoji="1" lang="zh-CN" altLang="en-US" sz="4000" b="1">
                  <a:solidFill>
                    <a:srgbClr val="00FF00"/>
                  </a:solidFill>
                  <a:latin typeface="Times New Roman" panose="02020603050405020304" pitchFamily="18" charset="0"/>
                  <a:ea typeface="隶书" pitchFamily="49" charset="-122"/>
                </a:rPr>
                <a:t>分析</a:t>
              </a:r>
            </a:p>
          </p:txBody>
        </p:sp>
      </p:grpSp>
      <p:sp>
        <p:nvSpPr>
          <p:cNvPr id="7175" name="Text Box 7"/>
          <p:cNvSpPr txBox="1">
            <a:spLocks noChangeArrowheads="1"/>
          </p:cNvSpPr>
          <p:nvPr/>
        </p:nvSpPr>
        <p:spPr bwMode="auto">
          <a:xfrm>
            <a:off x="0" y="2565400"/>
            <a:ext cx="7200900" cy="579438"/>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zh-CN" altLang="en-US" sz="3200" b="1">
                <a:solidFill>
                  <a:srgbClr val="6666FF"/>
                </a:solidFill>
                <a:latin typeface="Times New Roman" panose="02020603050405020304" pitchFamily="18" charset="0"/>
                <a:ea typeface="楷体_GB2312" panose="02010609030101010101" pitchFamily="49" charset="-122"/>
              </a:rPr>
              <a:t>解</a:t>
            </a:r>
            <a:r>
              <a:rPr kumimoji="1" lang="en-US" altLang="zh-CN" sz="3200" b="1">
                <a:solidFill>
                  <a:srgbClr val="6666FF"/>
                </a:solidFill>
                <a:latin typeface="Times New Roman" panose="02020603050405020304" pitchFamily="18" charset="0"/>
                <a:ea typeface="楷体_GB2312" panose="02010609030101010101" pitchFamily="49" charset="-122"/>
              </a:rPr>
              <a:t>:</a:t>
            </a:r>
            <a:r>
              <a:rPr kumimoji="1" lang="zh-CN" altLang="en-US" sz="3200" b="1">
                <a:solidFill>
                  <a:srgbClr val="6666FF"/>
                </a:solidFill>
                <a:latin typeface="Times New Roman" panose="02020603050405020304" pitchFamily="18" charset="0"/>
                <a:ea typeface="楷体_GB2312" panose="02010609030101010101" pitchFamily="49" charset="-122"/>
              </a:rPr>
              <a:t>设篮球队胜了　场，负了　场</a:t>
            </a:r>
            <a:r>
              <a:rPr kumimoji="1" lang="en-US" altLang="zh-CN" sz="3200" b="1">
                <a:solidFill>
                  <a:srgbClr val="6666FF"/>
                </a:solidFill>
                <a:latin typeface="Times New Roman" panose="02020603050405020304" pitchFamily="18" charset="0"/>
                <a:ea typeface="楷体_GB2312" panose="02010609030101010101" pitchFamily="49" charset="-122"/>
              </a:rPr>
              <a:t>,</a:t>
            </a:r>
            <a:r>
              <a:rPr kumimoji="1" lang="zh-CN" altLang="en-US" sz="3200" b="1">
                <a:solidFill>
                  <a:srgbClr val="6666FF"/>
                </a:solidFill>
                <a:latin typeface="Times New Roman" panose="02020603050405020304" pitchFamily="18" charset="0"/>
                <a:ea typeface="楷体_GB2312" panose="02010609030101010101" pitchFamily="49" charset="-122"/>
              </a:rPr>
              <a:t>得</a:t>
            </a:r>
            <a:r>
              <a:rPr kumimoji="1" lang="en-US" altLang="zh-CN" sz="3200" b="1">
                <a:solidFill>
                  <a:srgbClr val="6666FF"/>
                </a:solidFill>
                <a:latin typeface="Times New Roman" panose="02020603050405020304" pitchFamily="18" charset="0"/>
                <a:ea typeface="楷体_GB2312" panose="02010609030101010101" pitchFamily="49" charset="-122"/>
              </a:rPr>
              <a:t>:</a:t>
            </a:r>
          </a:p>
        </p:txBody>
      </p:sp>
      <p:grpSp>
        <p:nvGrpSpPr>
          <p:cNvPr id="7176" name="Group 8"/>
          <p:cNvGrpSpPr/>
          <p:nvPr/>
        </p:nvGrpSpPr>
        <p:grpSpPr bwMode="auto">
          <a:xfrm>
            <a:off x="468313" y="3644900"/>
            <a:ext cx="4824412" cy="2398713"/>
            <a:chOff x="204" y="1964"/>
            <a:chExt cx="3039" cy="1511"/>
          </a:xfrm>
        </p:grpSpPr>
        <p:sp>
          <p:nvSpPr>
            <p:cNvPr id="7177" name="Rectangle 9"/>
            <p:cNvSpPr>
              <a:spLocks noChangeArrowheads="1"/>
            </p:cNvSpPr>
            <p:nvPr/>
          </p:nvSpPr>
          <p:spPr bwMode="auto">
            <a:xfrm>
              <a:off x="2381" y="2961"/>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78" name="Rectangle 10"/>
            <p:cNvSpPr>
              <a:spLocks noChangeArrowheads="1"/>
            </p:cNvSpPr>
            <p:nvPr/>
          </p:nvSpPr>
          <p:spPr bwMode="auto">
            <a:xfrm>
              <a:off x="1746" y="2961"/>
              <a:ext cx="635"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79" name="Rectangle 11"/>
            <p:cNvSpPr>
              <a:spLocks noChangeArrowheads="1"/>
            </p:cNvSpPr>
            <p:nvPr/>
          </p:nvSpPr>
          <p:spPr bwMode="auto">
            <a:xfrm>
              <a:off x="1066" y="2961"/>
              <a:ext cx="680"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80" name="Rectangle 12"/>
            <p:cNvSpPr>
              <a:spLocks noChangeArrowheads="1"/>
            </p:cNvSpPr>
            <p:nvPr/>
          </p:nvSpPr>
          <p:spPr bwMode="auto">
            <a:xfrm>
              <a:off x="204" y="2961"/>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积分</a:t>
              </a:r>
            </a:p>
          </p:txBody>
        </p:sp>
        <p:sp>
          <p:nvSpPr>
            <p:cNvPr id="7181" name="Rectangle 13"/>
            <p:cNvSpPr>
              <a:spLocks noChangeArrowheads="1"/>
            </p:cNvSpPr>
            <p:nvPr/>
          </p:nvSpPr>
          <p:spPr bwMode="auto">
            <a:xfrm>
              <a:off x="2381" y="2478"/>
              <a:ext cx="862"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en-US" altLang="zh-CN" sz="4000" b="1">
                  <a:solidFill>
                    <a:srgbClr val="FF0000"/>
                  </a:solidFill>
                  <a:ea typeface="楷体_GB2312" panose="02010609030101010101" pitchFamily="49" charset="-122"/>
                </a:rPr>
                <a:t>22</a:t>
              </a:r>
            </a:p>
          </p:txBody>
        </p:sp>
        <p:sp>
          <p:nvSpPr>
            <p:cNvPr id="7182" name="Rectangle 14"/>
            <p:cNvSpPr>
              <a:spLocks noChangeArrowheads="1"/>
            </p:cNvSpPr>
            <p:nvPr/>
          </p:nvSpPr>
          <p:spPr bwMode="auto">
            <a:xfrm>
              <a:off x="1746" y="2478"/>
              <a:ext cx="635"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83" name="Rectangle 15"/>
            <p:cNvSpPr>
              <a:spLocks noChangeArrowheads="1"/>
            </p:cNvSpPr>
            <p:nvPr/>
          </p:nvSpPr>
          <p:spPr bwMode="auto">
            <a:xfrm>
              <a:off x="1066" y="2478"/>
              <a:ext cx="680"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84" name="Rectangle 16"/>
            <p:cNvSpPr>
              <a:spLocks noChangeArrowheads="1"/>
            </p:cNvSpPr>
            <p:nvPr/>
          </p:nvSpPr>
          <p:spPr bwMode="auto">
            <a:xfrm>
              <a:off x="204" y="2478"/>
              <a:ext cx="862" cy="483"/>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场数</a:t>
              </a:r>
            </a:p>
          </p:txBody>
        </p:sp>
        <p:sp>
          <p:nvSpPr>
            <p:cNvPr id="7185" name="Rectangle 17"/>
            <p:cNvSpPr>
              <a:spLocks noChangeArrowheads="1"/>
            </p:cNvSpPr>
            <p:nvPr/>
          </p:nvSpPr>
          <p:spPr bwMode="auto">
            <a:xfrm>
              <a:off x="2381" y="1964"/>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合计</a:t>
              </a:r>
            </a:p>
          </p:txBody>
        </p:sp>
        <p:sp>
          <p:nvSpPr>
            <p:cNvPr id="7186" name="Rectangle 18"/>
            <p:cNvSpPr>
              <a:spLocks noChangeArrowheads="1"/>
            </p:cNvSpPr>
            <p:nvPr/>
          </p:nvSpPr>
          <p:spPr bwMode="auto">
            <a:xfrm>
              <a:off x="1746" y="1964"/>
              <a:ext cx="635"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负</a:t>
              </a:r>
            </a:p>
          </p:txBody>
        </p:sp>
        <p:sp>
          <p:nvSpPr>
            <p:cNvPr id="7187" name="Rectangle 19"/>
            <p:cNvSpPr>
              <a:spLocks noChangeArrowheads="1"/>
            </p:cNvSpPr>
            <p:nvPr/>
          </p:nvSpPr>
          <p:spPr bwMode="auto">
            <a:xfrm>
              <a:off x="1066" y="1964"/>
              <a:ext cx="680"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r>
                <a:rPr lang="zh-CN" altLang="en-US" sz="4000" b="1">
                  <a:solidFill>
                    <a:srgbClr val="FF0000"/>
                  </a:solidFill>
                  <a:ea typeface="楷体_GB2312" panose="02010609030101010101" pitchFamily="49" charset="-122"/>
                </a:rPr>
                <a:t>胜</a:t>
              </a:r>
            </a:p>
          </p:txBody>
        </p:sp>
        <p:sp>
          <p:nvSpPr>
            <p:cNvPr id="7188" name="Rectangle 20"/>
            <p:cNvSpPr>
              <a:spLocks noChangeArrowheads="1"/>
            </p:cNvSpPr>
            <p:nvPr/>
          </p:nvSpPr>
          <p:spPr bwMode="auto">
            <a:xfrm>
              <a:off x="204" y="1964"/>
              <a:ext cx="862" cy="514"/>
            </a:xfrm>
            <a:prstGeom prst="rect">
              <a:avLst/>
            </a:prstGeom>
            <a:noFill/>
            <a:ln>
              <a:noFill/>
            </a:ln>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anchor="ctr"/>
            <a:lstStyle/>
            <a:p>
              <a:pPr algn="ctr"/>
              <a:endParaRPr lang="zh-CN" altLang="zh-CN" sz="4000" b="1">
                <a:solidFill>
                  <a:srgbClr val="FF0000"/>
                </a:solidFill>
                <a:ea typeface="楷体_GB2312" panose="02010609030101010101" pitchFamily="49" charset="-122"/>
              </a:endParaRPr>
            </a:p>
          </p:txBody>
        </p:sp>
        <p:sp>
          <p:nvSpPr>
            <p:cNvPr id="7189" name="Line 21"/>
            <p:cNvSpPr>
              <a:spLocks noChangeShapeType="1"/>
            </p:cNvSpPr>
            <p:nvPr/>
          </p:nvSpPr>
          <p:spPr bwMode="auto">
            <a:xfrm>
              <a:off x="204" y="2478"/>
              <a:ext cx="3039"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0" name="Line 22"/>
            <p:cNvSpPr>
              <a:spLocks noChangeShapeType="1"/>
            </p:cNvSpPr>
            <p:nvPr/>
          </p:nvSpPr>
          <p:spPr bwMode="auto">
            <a:xfrm>
              <a:off x="204" y="2961"/>
              <a:ext cx="3039" cy="0"/>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1" name="Line 23"/>
            <p:cNvSpPr>
              <a:spLocks noChangeShapeType="1"/>
            </p:cNvSpPr>
            <p:nvPr/>
          </p:nvSpPr>
          <p:spPr bwMode="auto">
            <a:xfrm>
              <a:off x="1066"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2" name="Line 24"/>
            <p:cNvSpPr>
              <a:spLocks noChangeShapeType="1"/>
            </p:cNvSpPr>
            <p:nvPr/>
          </p:nvSpPr>
          <p:spPr bwMode="auto">
            <a:xfrm>
              <a:off x="1746"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3" name="Line 25"/>
            <p:cNvSpPr>
              <a:spLocks noChangeShapeType="1"/>
            </p:cNvSpPr>
            <p:nvPr/>
          </p:nvSpPr>
          <p:spPr bwMode="auto">
            <a:xfrm>
              <a:off x="2381" y="1964"/>
              <a:ext cx="0" cy="1511"/>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4" name="Line 26"/>
            <p:cNvSpPr>
              <a:spLocks noChangeShapeType="1"/>
            </p:cNvSpPr>
            <p:nvPr/>
          </p:nvSpPr>
          <p:spPr bwMode="auto">
            <a:xfrm>
              <a:off x="204" y="1964"/>
              <a:ext cx="3039" cy="0"/>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5" name="Line 27"/>
            <p:cNvSpPr>
              <a:spLocks noChangeShapeType="1"/>
            </p:cNvSpPr>
            <p:nvPr/>
          </p:nvSpPr>
          <p:spPr bwMode="auto">
            <a:xfrm>
              <a:off x="204" y="1964"/>
              <a:ext cx="0" cy="1511"/>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6" name="Line 28"/>
            <p:cNvSpPr>
              <a:spLocks noChangeShapeType="1"/>
            </p:cNvSpPr>
            <p:nvPr/>
          </p:nvSpPr>
          <p:spPr bwMode="auto">
            <a:xfrm>
              <a:off x="3243" y="1964"/>
              <a:ext cx="0" cy="1511"/>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sp>
          <p:nvSpPr>
            <p:cNvPr id="7197" name="Line 29"/>
            <p:cNvSpPr>
              <a:spLocks noChangeShapeType="1"/>
            </p:cNvSpPr>
            <p:nvPr/>
          </p:nvSpPr>
          <p:spPr bwMode="auto">
            <a:xfrm>
              <a:off x="204" y="3475"/>
              <a:ext cx="3039" cy="0"/>
            </a:xfrm>
            <a:prstGeom prst="line">
              <a:avLst/>
            </a:prstGeom>
            <a:noFill/>
            <a:ln w="38100" cap="sq">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sy="50000" kx="2115830" algn="bl" rotWithShape="0">
                      <a:srgbClr val="C0C0C0">
                        <a:alpha val="80000"/>
                      </a:srgbClr>
                    </a:outerShdw>
                  </a:effectLst>
                </a14:hiddenEffects>
              </a:ext>
            </a:extLst>
          </p:spPr>
          <p:txBody>
            <a:bodyPr wrap="none" anchor="ctr"/>
            <a:lstStyle/>
            <a:p>
              <a:endParaRPr lang="zh-CN" altLang="en-US">
                <a:solidFill>
                  <a:prstClr val="black"/>
                </a:solidFill>
              </a:endParaRPr>
            </a:p>
          </p:txBody>
        </p:sp>
      </p:grpSp>
      <p:graphicFrame>
        <p:nvGraphicFramePr>
          <p:cNvPr id="7198" name="Object 30"/>
          <p:cNvGraphicFramePr>
            <a:graphicFrameLocks noChangeAspect="1"/>
          </p:cNvGraphicFramePr>
          <p:nvPr/>
        </p:nvGraphicFramePr>
        <p:xfrm>
          <a:off x="2051050" y="4581525"/>
          <a:ext cx="522288" cy="574675"/>
        </p:xfrm>
        <a:graphic>
          <a:graphicData uri="http://schemas.openxmlformats.org/presentationml/2006/ole">
            <mc:AlternateContent xmlns:mc="http://schemas.openxmlformats.org/markup-compatibility/2006">
              <mc:Choice xmlns:v="urn:schemas-microsoft-com:vml" Requires="v">
                <p:oleObj name="Microsoft 公式 3.0" r:id="rId8" imgW="127000" imgH="139700" progId="Equations">
                  <p:embed/>
                </p:oleObj>
              </mc:Choice>
              <mc:Fallback>
                <p:oleObj name="Microsoft 公式 3.0" r:id="rId8" imgW="127000" imgH="139700" progId="Equations">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4581525"/>
                        <a:ext cx="522288"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99" name="Object 31"/>
          <p:cNvGraphicFramePr>
            <a:graphicFrameLocks noChangeAspect="1"/>
          </p:cNvGraphicFramePr>
          <p:nvPr/>
        </p:nvGraphicFramePr>
        <p:xfrm>
          <a:off x="3203575" y="4581525"/>
          <a:ext cx="487363" cy="576263"/>
        </p:xfrm>
        <a:graphic>
          <a:graphicData uri="http://schemas.openxmlformats.org/presentationml/2006/ole">
            <mc:AlternateContent xmlns:mc="http://schemas.openxmlformats.org/markup-compatibility/2006">
              <mc:Choice xmlns:v="urn:schemas-microsoft-com:vml" Requires="v">
                <p:oleObj name="Microsoft 公式 3.0" r:id="rId10" imgW="139700" imgH="165100" progId="Equations">
                  <p:embed/>
                </p:oleObj>
              </mc:Choice>
              <mc:Fallback>
                <p:oleObj name="Microsoft 公式 3.0" r:id="rId10" imgW="139700" imgH="1651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4581525"/>
                        <a:ext cx="487363"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0" name="Text Box 32"/>
          <p:cNvSpPr txBox="1">
            <a:spLocks noChangeArrowheads="1"/>
          </p:cNvSpPr>
          <p:nvPr/>
        </p:nvSpPr>
        <p:spPr bwMode="auto">
          <a:xfrm>
            <a:off x="5867400" y="4365625"/>
            <a:ext cx="2419350" cy="823913"/>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en-US" altLang="zh-CN" sz="4800" b="1">
                <a:solidFill>
                  <a:srgbClr val="FF0000"/>
                </a:solidFill>
                <a:latin typeface="Times New Roman" panose="02020603050405020304" pitchFamily="18" charset="0"/>
              </a:rPr>
              <a:t>x</a:t>
            </a:r>
            <a:r>
              <a:rPr kumimoji="1" lang="zh-CN" altLang="en-US" sz="4800" b="1">
                <a:solidFill>
                  <a:srgbClr val="FF0000"/>
                </a:solidFill>
                <a:latin typeface="Times New Roman" panose="02020603050405020304" pitchFamily="18" charset="0"/>
              </a:rPr>
              <a:t>＋</a:t>
            </a:r>
            <a:r>
              <a:rPr kumimoji="1" lang="en-US" altLang="zh-CN" sz="4800" b="1">
                <a:solidFill>
                  <a:srgbClr val="FF0000"/>
                </a:solidFill>
                <a:latin typeface="Times New Roman" panose="02020603050405020304" pitchFamily="18" charset="0"/>
              </a:rPr>
              <a:t>y=22</a:t>
            </a:r>
          </a:p>
        </p:txBody>
      </p:sp>
      <p:sp>
        <p:nvSpPr>
          <p:cNvPr id="7201" name="Text Box 33"/>
          <p:cNvSpPr txBox="1">
            <a:spLocks noChangeArrowheads="1"/>
          </p:cNvSpPr>
          <p:nvPr/>
        </p:nvSpPr>
        <p:spPr bwMode="auto">
          <a:xfrm>
            <a:off x="5724525" y="5229225"/>
            <a:ext cx="2957513" cy="823913"/>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en-US" altLang="zh-CN" sz="4800" b="1">
                <a:solidFill>
                  <a:srgbClr val="FF0000"/>
                </a:solidFill>
                <a:latin typeface="Times New Roman" panose="02020603050405020304" pitchFamily="18" charset="0"/>
              </a:rPr>
              <a:t>2x</a:t>
            </a:r>
            <a:r>
              <a:rPr kumimoji="1" lang="zh-CN" altLang="en-US" sz="4800" b="1">
                <a:solidFill>
                  <a:srgbClr val="FF0000"/>
                </a:solidFill>
                <a:latin typeface="Times New Roman" panose="02020603050405020304" pitchFamily="18" charset="0"/>
              </a:rPr>
              <a:t>＋</a:t>
            </a:r>
            <a:r>
              <a:rPr kumimoji="1" lang="en-US" altLang="zh-CN" sz="4800" b="1">
                <a:solidFill>
                  <a:srgbClr val="FF0000"/>
                </a:solidFill>
                <a:latin typeface="Times New Roman" panose="02020603050405020304" pitchFamily="18" charset="0"/>
              </a:rPr>
              <a:t>y=40</a:t>
            </a:r>
          </a:p>
        </p:txBody>
      </p:sp>
      <p:sp>
        <p:nvSpPr>
          <p:cNvPr id="7202" name="Text Box 34"/>
          <p:cNvSpPr txBox="1">
            <a:spLocks noChangeArrowheads="1"/>
          </p:cNvSpPr>
          <p:nvPr/>
        </p:nvSpPr>
        <p:spPr bwMode="auto">
          <a:xfrm>
            <a:off x="1979613" y="5300663"/>
            <a:ext cx="692150"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2x</a:t>
            </a:r>
          </a:p>
        </p:txBody>
      </p:sp>
      <p:sp>
        <p:nvSpPr>
          <p:cNvPr id="7203" name="Text Box 35"/>
          <p:cNvSpPr txBox="1">
            <a:spLocks noChangeArrowheads="1"/>
          </p:cNvSpPr>
          <p:nvPr/>
        </p:nvSpPr>
        <p:spPr bwMode="auto">
          <a:xfrm>
            <a:off x="3203575" y="5229225"/>
            <a:ext cx="436563"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y</a:t>
            </a:r>
          </a:p>
        </p:txBody>
      </p:sp>
      <p:sp>
        <p:nvSpPr>
          <p:cNvPr id="7204" name="Text Box 36"/>
          <p:cNvSpPr txBox="1">
            <a:spLocks noChangeArrowheads="1"/>
          </p:cNvSpPr>
          <p:nvPr/>
        </p:nvSpPr>
        <p:spPr bwMode="auto">
          <a:xfrm>
            <a:off x="4211638" y="5300663"/>
            <a:ext cx="692150" cy="701675"/>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wrap="none">
            <a:spAutoFit/>
          </a:bodyPr>
          <a:lstStyle/>
          <a:p>
            <a:r>
              <a:rPr kumimoji="1" lang="en-US" altLang="zh-CN" sz="4000" b="1">
                <a:solidFill>
                  <a:srgbClr val="FF0000"/>
                </a:solidFill>
                <a:latin typeface="Times New Roman" panose="02020603050405020304" pitchFamily="18" charset="0"/>
                <a:ea typeface="楷体_GB2312" panose="02010609030101010101" pitchFamily="49" charset="-122"/>
              </a:rPr>
              <a:t>40</a:t>
            </a:r>
          </a:p>
        </p:txBody>
      </p:sp>
      <p:sp>
        <p:nvSpPr>
          <p:cNvPr id="7205" name="Text Box 37"/>
          <p:cNvSpPr txBox="1">
            <a:spLocks noChangeArrowheads="1"/>
          </p:cNvSpPr>
          <p:nvPr/>
        </p:nvSpPr>
        <p:spPr bwMode="auto">
          <a:xfrm>
            <a:off x="1619250" y="981075"/>
            <a:ext cx="6048375" cy="579438"/>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zh-CN" altLang="en-US" sz="3200" b="1">
                <a:solidFill>
                  <a:srgbClr val="FF00FF"/>
                </a:solidFill>
                <a:latin typeface="Times New Roman" panose="02020603050405020304" pitchFamily="18" charset="0"/>
                <a:ea typeface="楷体_GB2312" panose="02010609030101010101" pitchFamily="49" charset="-122"/>
              </a:rPr>
              <a:t>胜的场数＋负的场数＝总场数</a:t>
            </a:r>
          </a:p>
        </p:txBody>
      </p:sp>
      <p:sp>
        <p:nvSpPr>
          <p:cNvPr id="7206" name="Text Box 38"/>
          <p:cNvSpPr txBox="1">
            <a:spLocks noChangeArrowheads="1"/>
          </p:cNvSpPr>
          <p:nvPr/>
        </p:nvSpPr>
        <p:spPr bwMode="auto">
          <a:xfrm>
            <a:off x="1331913" y="1700213"/>
            <a:ext cx="6551612" cy="579437"/>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zh-CN" altLang="en-US" sz="3200" b="1">
                <a:solidFill>
                  <a:srgbClr val="FF00FF"/>
                </a:solidFill>
                <a:latin typeface="Times New Roman" panose="02020603050405020304" pitchFamily="18" charset="0"/>
                <a:ea typeface="楷体_GB2312" panose="02010609030101010101" pitchFamily="49" charset="-122"/>
              </a:rPr>
              <a:t>胜场积分＋负场积分＝总积分</a:t>
            </a:r>
          </a:p>
        </p:txBody>
      </p:sp>
    </p:spTree>
    <p:extLst>
      <p:ext uri="{BB962C8B-B14F-4D97-AF65-F5344CB8AC3E}">
        <p14:creationId xmlns:p14="http://schemas.microsoft.com/office/powerpoint/2010/main" val="1007923242"/>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05"/>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200"/>
                                        </p:tgtEl>
                                        <p:attrNameLst>
                                          <p:attrName>style.visibility</p:attrName>
                                        </p:attrNameLst>
                                      </p:cBhvr>
                                      <p:to>
                                        <p:strVal val="visible"/>
                                      </p:to>
                                    </p:set>
                                    <p:animEffect transition="in" filter="blinds(horizontal)">
                                      <p:cBhvr>
                                        <p:cTn id="11" dur="500"/>
                                        <p:tgtEl>
                                          <p:spTgt spid="7200"/>
                                        </p:tgtEl>
                                      </p:cBhvr>
                                    </p:animEffect>
                                  </p:childTnLst>
                                  <p:subTnLst>
                                    <p:audio>
                                      <p:cMediaNode>
                                        <p:cTn display="0" masterRel="sameClick">
                                          <p:stCondLst>
                                            <p:cond evt="begin" delay="0">
                                              <p:tn val="9"/>
                                            </p:cond>
                                          </p:stCondLst>
                                          <p:endCondLst>
                                            <p:cond evt="onStopAudio" delay="0">
                                              <p:tgtEl>
                                                <p:sldTgt/>
                                              </p:tgtEl>
                                            </p:cond>
                                          </p:endCondLst>
                                        </p:cTn>
                                        <p:tgtEl>
                                          <p:sndTgt r:embed="rId3" name="type.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206"/>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type.wav"/>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201"/>
                                        </p:tgtEl>
                                        <p:attrNameLst>
                                          <p:attrName>style.visibility</p:attrName>
                                        </p:attrNameLst>
                                      </p:cBhvr>
                                      <p:to>
                                        <p:strVal val="visible"/>
                                      </p:to>
                                    </p:set>
                                    <p:animEffect transition="in" filter="blinds(horizontal)">
                                      <p:cBhvr>
                                        <p:cTn id="20" dur="500"/>
                                        <p:tgtEl>
                                          <p:spTgt spid="7201"/>
                                        </p:tgtEl>
                                      </p:cBhvr>
                                    </p:animEffect>
                                  </p:childTnLst>
                                  <p:subTnLst>
                                    <p:audio>
                                      <p:cMediaNode>
                                        <p:cTn display="0" masterRel="sameClick">
                                          <p:stCondLst>
                                            <p:cond evt="begin" delay="0">
                                              <p:tn val="18"/>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0" grpId="0" autoUpdateAnimBg="0"/>
      <p:bldP spid="7201" grpId="0" autoUpdateAnimBg="0"/>
      <p:bldP spid="7205" grpId="0" autoUpdateAnimBg="0"/>
      <p:bldP spid="7206" grpId="0" autoUpdateAnimBg="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WordArt 2"/>
          <p:cNvSpPr>
            <a:spLocks noChangeArrowheads="1" noChangeShapeType="1" noTextEdit="1"/>
          </p:cNvSpPr>
          <p:nvPr/>
        </p:nvSpPr>
        <p:spPr bwMode="auto">
          <a:xfrm>
            <a:off x="250825" y="260350"/>
            <a:ext cx="2543175" cy="83661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议一议</a:t>
            </a:r>
          </a:p>
        </p:txBody>
      </p:sp>
      <p:sp>
        <p:nvSpPr>
          <p:cNvPr id="8195" name="Text Box 3"/>
          <p:cNvSpPr txBox="1">
            <a:spLocks noChangeArrowheads="1"/>
          </p:cNvSpPr>
          <p:nvPr/>
        </p:nvSpPr>
        <p:spPr bwMode="auto">
          <a:xfrm>
            <a:off x="250825" y="2205038"/>
            <a:ext cx="6035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srgbClr val="1F497D"/>
                </a:solidFill>
                <a:latin typeface="方正姚体" pitchFamily="2" charset="-122"/>
                <a:ea typeface="方正姚体" pitchFamily="2" charset="-122"/>
              </a:rPr>
              <a:t>思考一</a:t>
            </a:r>
            <a:r>
              <a:rPr lang="en-US" altLang="zh-CN" sz="3600" b="1">
                <a:solidFill>
                  <a:srgbClr val="1F497D"/>
                </a:solidFill>
                <a:latin typeface="方正姚体" pitchFamily="2" charset="-122"/>
                <a:ea typeface="方正姚体" pitchFamily="2" charset="-122"/>
              </a:rPr>
              <a:t>:</a:t>
            </a:r>
            <a:r>
              <a:rPr lang="zh-CN" altLang="en-US" sz="3600" b="1">
                <a:solidFill>
                  <a:srgbClr val="1F497D"/>
                </a:solidFill>
                <a:latin typeface="方正姚体" pitchFamily="2" charset="-122"/>
                <a:ea typeface="方正姚体" pitchFamily="2" charset="-122"/>
              </a:rPr>
              <a:t>上述方程有什么特点</a:t>
            </a:r>
            <a:r>
              <a:rPr lang="en-US" altLang="zh-CN" sz="3600" b="1">
                <a:solidFill>
                  <a:srgbClr val="1F497D"/>
                </a:solidFill>
                <a:latin typeface="方正姚体" pitchFamily="2" charset="-122"/>
                <a:ea typeface="方正姚体" pitchFamily="2" charset="-122"/>
              </a:rPr>
              <a:t>?</a:t>
            </a:r>
          </a:p>
        </p:txBody>
      </p:sp>
      <p:sp>
        <p:nvSpPr>
          <p:cNvPr id="8196" name="Text Box 4"/>
          <p:cNvSpPr txBox="1">
            <a:spLocks noChangeArrowheads="1"/>
          </p:cNvSpPr>
          <p:nvPr/>
        </p:nvSpPr>
        <p:spPr bwMode="auto">
          <a:xfrm>
            <a:off x="250825" y="3213100"/>
            <a:ext cx="80994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prstClr val="black"/>
                </a:solidFill>
                <a:latin typeface="方正姚体" pitchFamily="2" charset="-122"/>
                <a:ea typeface="方正姚体" pitchFamily="2" charset="-122"/>
              </a:rPr>
              <a:t>思考二</a:t>
            </a:r>
            <a:r>
              <a:rPr lang="en-US" altLang="zh-CN" sz="3600" b="1">
                <a:solidFill>
                  <a:prstClr val="black"/>
                </a:solidFill>
                <a:latin typeface="方正姚体" pitchFamily="2" charset="-122"/>
                <a:ea typeface="方正姚体" pitchFamily="2" charset="-122"/>
              </a:rPr>
              <a:t>:</a:t>
            </a:r>
            <a:r>
              <a:rPr lang="zh-CN" altLang="en-US" sz="3600" b="1">
                <a:solidFill>
                  <a:prstClr val="black"/>
                </a:solidFill>
                <a:latin typeface="方正姚体" pitchFamily="2" charset="-122"/>
                <a:ea typeface="方正姚体" pitchFamily="2" charset="-122"/>
              </a:rPr>
              <a:t>它与你学过的一元一次方程比较</a:t>
            </a:r>
          </a:p>
          <a:p>
            <a:r>
              <a:rPr lang="zh-CN" altLang="en-US" sz="3600" b="1">
                <a:solidFill>
                  <a:prstClr val="black"/>
                </a:solidFill>
                <a:latin typeface="方正姚体" pitchFamily="2" charset="-122"/>
                <a:ea typeface="方正姚体" pitchFamily="2" charset="-122"/>
              </a:rPr>
              <a:t>             有什么区别</a:t>
            </a:r>
            <a:r>
              <a:rPr lang="en-US" altLang="zh-CN" sz="3600" b="1">
                <a:solidFill>
                  <a:prstClr val="black"/>
                </a:solidFill>
                <a:latin typeface="方正姚体" pitchFamily="2" charset="-122"/>
                <a:ea typeface="方正姚体" pitchFamily="2" charset="-122"/>
              </a:rPr>
              <a:t>?</a:t>
            </a:r>
          </a:p>
        </p:txBody>
      </p:sp>
      <p:sp>
        <p:nvSpPr>
          <p:cNvPr id="8197" name="Text Box 5"/>
          <p:cNvSpPr txBox="1">
            <a:spLocks noChangeArrowheads="1"/>
          </p:cNvSpPr>
          <p:nvPr/>
        </p:nvSpPr>
        <p:spPr bwMode="auto">
          <a:xfrm>
            <a:off x="250825" y="4652963"/>
            <a:ext cx="5118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prstClr val="black"/>
                </a:solidFill>
                <a:latin typeface="方正姚体" pitchFamily="2" charset="-122"/>
                <a:ea typeface="方正姚体" pitchFamily="2" charset="-122"/>
              </a:rPr>
              <a:t>思考三</a:t>
            </a:r>
            <a:r>
              <a:rPr lang="en-US" altLang="zh-CN" sz="3600" b="1">
                <a:solidFill>
                  <a:prstClr val="black"/>
                </a:solidFill>
                <a:latin typeface="方正姚体" pitchFamily="2" charset="-122"/>
                <a:ea typeface="方正姚体" pitchFamily="2" charset="-122"/>
              </a:rPr>
              <a:t>:</a:t>
            </a:r>
            <a:r>
              <a:rPr lang="zh-CN" altLang="en-US" sz="3600" b="1">
                <a:solidFill>
                  <a:prstClr val="black"/>
                </a:solidFill>
                <a:latin typeface="方正姚体" pitchFamily="2" charset="-122"/>
                <a:ea typeface="方正姚体" pitchFamily="2" charset="-122"/>
              </a:rPr>
              <a:t>你能给它取名吗</a:t>
            </a:r>
            <a:r>
              <a:rPr lang="en-US" altLang="zh-CN" sz="3600" b="1">
                <a:solidFill>
                  <a:prstClr val="black"/>
                </a:solidFill>
                <a:latin typeface="方正姚体" pitchFamily="2" charset="-122"/>
                <a:ea typeface="方正姚体" pitchFamily="2" charset="-122"/>
              </a:rPr>
              <a:t>?</a:t>
            </a:r>
          </a:p>
        </p:txBody>
      </p:sp>
      <p:sp>
        <p:nvSpPr>
          <p:cNvPr id="8198" name="Text Box 6"/>
          <p:cNvSpPr txBox="1">
            <a:spLocks noChangeArrowheads="1"/>
          </p:cNvSpPr>
          <p:nvPr/>
        </p:nvSpPr>
        <p:spPr bwMode="auto">
          <a:xfrm>
            <a:off x="250825" y="5445125"/>
            <a:ext cx="64944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prstClr val="black"/>
                </a:solidFill>
                <a:latin typeface="方正姚体" pitchFamily="2" charset="-122"/>
                <a:ea typeface="方正姚体" pitchFamily="2" charset="-122"/>
              </a:rPr>
              <a:t>思考四</a:t>
            </a:r>
            <a:r>
              <a:rPr lang="en-US" altLang="zh-CN" sz="3600" b="1">
                <a:solidFill>
                  <a:prstClr val="black"/>
                </a:solidFill>
                <a:latin typeface="方正姚体" pitchFamily="2" charset="-122"/>
                <a:ea typeface="方正姚体" pitchFamily="2" charset="-122"/>
              </a:rPr>
              <a:t>:</a:t>
            </a:r>
            <a:r>
              <a:rPr lang="zh-CN" altLang="en-US" sz="3600" b="1">
                <a:solidFill>
                  <a:prstClr val="black"/>
                </a:solidFill>
                <a:latin typeface="方正姚体" pitchFamily="2" charset="-122"/>
                <a:ea typeface="方正姚体" pitchFamily="2" charset="-122"/>
              </a:rPr>
              <a:t>你能给它下一个定义吗</a:t>
            </a:r>
            <a:r>
              <a:rPr lang="en-US" altLang="zh-CN" sz="3600" b="1">
                <a:solidFill>
                  <a:prstClr val="black"/>
                </a:solidFill>
                <a:latin typeface="方正姚体" pitchFamily="2" charset="-122"/>
                <a:ea typeface="方正姚体" pitchFamily="2" charset="-122"/>
              </a:rPr>
              <a:t>?</a:t>
            </a:r>
          </a:p>
        </p:txBody>
      </p:sp>
      <p:sp>
        <p:nvSpPr>
          <p:cNvPr id="8199" name="Text Box 7"/>
          <p:cNvSpPr txBox="1">
            <a:spLocks noChangeArrowheads="1"/>
          </p:cNvSpPr>
          <p:nvPr/>
        </p:nvSpPr>
        <p:spPr bwMode="auto">
          <a:xfrm>
            <a:off x="1143000" y="1066800"/>
            <a:ext cx="2419350" cy="823913"/>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en-US" altLang="zh-CN" sz="4800" b="1">
                <a:solidFill>
                  <a:srgbClr val="FF0000"/>
                </a:solidFill>
                <a:latin typeface="Times New Roman" panose="02020603050405020304" pitchFamily="18" charset="0"/>
              </a:rPr>
              <a:t>x</a:t>
            </a:r>
            <a:r>
              <a:rPr kumimoji="1" lang="zh-CN" altLang="en-US" sz="4800" b="1">
                <a:solidFill>
                  <a:srgbClr val="FF0000"/>
                </a:solidFill>
                <a:latin typeface="Times New Roman" panose="02020603050405020304" pitchFamily="18" charset="0"/>
              </a:rPr>
              <a:t>＋</a:t>
            </a:r>
            <a:r>
              <a:rPr kumimoji="1" lang="en-US" altLang="zh-CN" sz="4800" b="1">
                <a:solidFill>
                  <a:srgbClr val="FF0000"/>
                </a:solidFill>
                <a:latin typeface="Times New Roman" panose="02020603050405020304" pitchFamily="18" charset="0"/>
              </a:rPr>
              <a:t>y=22</a:t>
            </a:r>
          </a:p>
        </p:txBody>
      </p:sp>
      <p:sp>
        <p:nvSpPr>
          <p:cNvPr id="8200" name="Text Box 8"/>
          <p:cNvSpPr txBox="1">
            <a:spLocks noChangeArrowheads="1"/>
          </p:cNvSpPr>
          <p:nvPr/>
        </p:nvSpPr>
        <p:spPr bwMode="auto">
          <a:xfrm>
            <a:off x="4648200" y="1066800"/>
            <a:ext cx="2957513" cy="823913"/>
          </a:xfrm>
          <a:prstGeom prst="rect">
            <a:avLst/>
          </a:prstGeom>
          <a:noFill/>
          <a:ln>
            <a:noFill/>
          </a:ln>
          <a:effectLst>
            <a:outerShdw dist="35921" dir="2700000" sy="50000" kx="2115830" algn="bl" rotWithShape="0">
              <a:srgbClr val="C0C0C0">
                <a:alpha val="80000"/>
              </a:srgbClr>
            </a:outerShdw>
          </a:effectLst>
          <a:extLst>
            <a:ext uri="{909E8E84-426E-40DD-AFC4-6F175D3DCCD1}">
              <a14:hiddenFill xmlns:a14="http://schemas.microsoft.com/office/drawing/2010/main">
                <a:solidFill>
                  <a:srgbClr val="9400ED"/>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r>
              <a:rPr kumimoji="1" lang="en-US" altLang="zh-CN" sz="4800" b="1">
                <a:solidFill>
                  <a:srgbClr val="FF0000"/>
                </a:solidFill>
                <a:latin typeface="Times New Roman" panose="02020603050405020304" pitchFamily="18" charset="0"/>
              </a:rPr>
              <a:t>2x</a:t>
            </a:r>
            <a:r>
              <a:rPr kumimoji="1" lang="zh-CN" altLang="en-US" sz="4800" b="1">
                <a:solidFill>
                  <a:srgbClr val="FF0000"/>
                </a:solidFill>
                <a:latin typeface="Times New Roman" panose="02020603050405020304" pitchFamily="18" charset="0"/>
              </a:rPr>
              <a:t>＋</a:t>
            </a:r>
            <a:r>
              <a:rPr kumimoji="1" lang="en-US" altLang="zh-CN" sz="4800" b="1">
                <a:solidFill>
                  <a:srgbClr val="FF0000"/>
                </a:solidFill>
                <a:latin typeface="Times New Roman" panose="02020603050405020304" pitchFamily="18" charset="0"/>
              </a:rPr>
              <a:t>y=40</a:t>
            </a:r>
          </a:p>
        </p:txBody>
      </p:sp>
    </p:spTree>
    <p:extLst>
      <p:ext uri="{BB962C8B-B14F-4D97-AF65-F5344CB8AC3E}">
        <p14:creationId xmlns:p14="http://schemas.microsoft.com/office/powerpoint/2010/main" val="32700857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533400" y="3048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FF0000"/>
                </a:solidFill>
                <a:latin typeface="Times New Roman" panose="02020603050405020304" pitchFamily="18" charset="0"/>
              </a:rPr>
              <a:t>例</a:t>
            </a:r>
            <a:r>
              <a:rPr kumimoji="1" lang="en-US" altLang="zh-CN" sz="2400" b="1">
                <a:solidFill>
                  <a:srgbClr val="FF0000"/>
                </a:solidFill>
                <a:latin typeface="Times New Roman" panose="02020603050405020304" pitchFamily="18" charset="0"/>
              </a:rPr>
              <a:t>2</a:t>
            </a: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解方程组</a:t>
            </a:r>
          </a:p>
        </p:txBody>
      </p:sp>
      <p:grpSp>
        <p:nvGrpSpPr>
          <p:cNvPr id="13315" name="Group 3"/>
          <p:cNvGrpSpPr/>
          <p:nvPr/>
        </p:nvGrpSpPr>
        <p:grpSpPr bwMode="auto">
          <a:xfrm>
            <a:off x="2590800" y="228600"/>
            <a:ext cx="2895600" cy="838200"/>
            <a:chOff x="1632" y="144"/>
            <a:chExt cx="1824" cy="528"/>
          </a:xfrm>
        </p:grpSpPr>
        <p:sp>
          <p:nvSpPr>
            <p:cNvPr id="13316" name="Text Box 4"/>
            <p:cNvSpPr txBox="1">
              <a:spLocks noChangeArrowheads="1"/>
            </p:cNvSpPr>
            <p:nvPr/>
          </p:nvSpPr>
          <p:spPr bwMode="auto">
            <a:xfrm>
              <a:off x="1680" y="144"/>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3x – 2y = 19</a:t>
              </a:r>
            </a:p>
          </p:txBody>
        </p:sp>
        <p:sp>
          <p:nvSpPr>
            <p:cNvPr id="13317" name="Text Box 5"/>
            <p:cNvSpPr txBox="1">
              <a:spLocks noChangeArrowheads="1"/>
            </p:cNvSpPr>
            <p:nvPr/>
          </p:nvSpPr>
          <p:spPr bwMode="auto">
            <a:xfrm>
              <a:off x="1728" y="384"/>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2x + y = 1</a:t>
              </a:r>
            </a:p>
          </p:txBody>
        </p:sp>
        <p:sp>
          <p:nvSpPr>
            <p:cNvPr id="13318" name="AutoShape 6"/>
            <p:cNvSpPr/>
            <p:nvPr/>
          </p:nvSpPr>
          <p:spPr bwMode="auto">
            <a:xfrm>
              <a:off x="1632" y="240"/>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118791" name="Text Box 7"/>
          <p:cNvSpPr txBox="1">
            <a:spLocks noChangeArrowheads="1"/>
          </p:cNvSpPr>
          <p:nvPr/>
        </p:nvSpPr>
        <p:spPr bwMode="auto">
          <a:xfrm>
            <a:off x="250825" y="1268413"/>
            <a:ext cx="874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C0504D"/>
                </a:solidFill>
                <a:latin typeface="Times New Roman" panose="02020603050405020304" pitchFamily="18" charset="0"/>
              </a:rPr>
              <a:t>解：</a:t>
            </a:r>
          </a:p>
        </p:txBody>
      </p:sp>
      <p:sp>
        <p:nvSpPr>
          <p:cNvPr id="118792" name="Text Box 8"/>
          <p:cNvSpPr txBox="1">
            <a:spLocks noChangeArrowheads="1"/>
          </p:cNvSpPr>
          <p:nvPr/>
        </p:nvSpPr>
        <p:spPr bwMode="auto">
          <a:xfrm>
            <a:off x="3200400" y="1143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①</a:t>
            </a:r>
          </a:p>
        </p:txBody>
      </p:sp>
      <p:sp>
        <p:nvSpPr>
          <p:cNvPr id="118793" name="Text Box 9"/>
          <p:cNvSpPr txBox="1">
            <a:spLocks noChangeArrowheads="1"/>
          </p:cNvSpPr>
          <p:nvPr/>
        </p:nvSpPr>
        <p:spPr bwMode="auto">
          <a:xfrm>
            <a:off x="3200400" y="15240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②</a:t>
            </a:r>
          </a:p>
        </p:txBody>
      </p:sp>
      <p:grpSp>
        <p:nvGrpSpPr>
          <p:cNvPr id="3" name="Group 10"/>
          <p:cNvGrpSpPr/>
          <p:nvPr/>
        </p:nvGrpSpPr>
        <p:grpSpPr bwMode="auto">
          <a:xfrm>
            <a:off x="1066800" y="1143000"/>
            <a:ext cx="2895600" cy="838200"/>
            <a:chOff x="1632" y="144"/>
            <a:chExt cx="1824" cy="528"/>
          </a:xfrm>
        </p:grpSpPr>
        <p:sp>
          <p:nvSpPr>
            <p:cNvPr id="13323" name="Text Box 11"/>
            <p:cNvSpPr txBox="1">
              <a:spLocks noChangeArrowheads="1"/>
            </p:cNvSpPr>
            <p:nvPr/>
          </p:nvSpPr>
          <p:spPr bwMode="auto">
            <a:xfrm>
              <a:off x="1680" y="144"/>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3x – 2y = 19</a:t>
              </a:r>
            </a:p>
          </p:txBody>
        </p:sp>
        <p:sp>
          <p:nvSpPr>
            <p:cNvPr id="13324" name="Text Box 12"/>
            <p:cNvSpPr txBox="1">
              <a:spLocks noChangeArrowheads="1"/>
            </p:cNvSpPr>
            <p:nvPr/>
          </p:nvSpPr>
          <p:spPr bwMode="auto">
            <a:xfrm>
              <a:off x="1728" y="384"/>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2x + y = 1</a:t>
              </a:r>
            </a:p>
          </p:txBody>
        </p:sp>
        <p:sp>
          <p:nvSpPr>
            <p:cNvPr id="13325" name="AutoShape 13"/>
            <p:cNvSpPr/>
            <p:nvPr/>
          </p:nvSpPr>
          <p:spPr bwMode="auto">
            <a:xfrm>
              <a:off x="1632" y="240"/>
              <a:ext cx="48" cy="336"/>
            </a:xfrm>
            <a:prstGeom prst="leftBrace">
              <a:avLst>
                <a:gd name="adj1" fmla="val 583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118798" name="Text Box 14"/>
          <p:cNvSpPr txBox="1">
            <a:spLocks noChangeArrowheads="1"/>
          </p:cNvSpPr>
          <p:nvPr/>
        </p:nvSpPr>
        <p:spPr bwMode="auto">
          <a:xfrm>
            <a:off x="0" y="2057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C0504D"/>
                </a:solidFill>
                <a:latin typeface="Times New Roman" panose="02020603050405020304" pitchFamily="18" charset="0"/>
              </a:rPr>
              <a:t>由②得：</a:t>
            </a:r>
          </a:p>
        </p:txBody>
      </p:sp>
      <p:sp>
        <p:nvSpPr>
          <p:cNvPr id="118799" name="Text Box 15"/>
          <p:cNvSpPr txBox="1">
            <a:spLocks noChangeArrowheads="1"/>
          </p:cNvSpPr>
          <p:nvPr/>
        </p:nvSpPr>
        <p:spPr bwMode="auto">
          <a:xfrm>
            <a:off x="1676400" y="2057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y = 1 – 2x</a:t>
            </a:r>
          </a:p>
        </p:txBody>
      </p:sp>
      <p:sp>
        <p:nvSpPr>
          <p:cNvPr id="118800" name="Text Box 16"/>
          <p:cNvSpPr txBox="1">
            <a:spLocks noChangeArrowheads="1"/>
          </p:cNvSpPr>
          <p:nvPr/>
        </p:nvSpPr>
        <p:spPr bwMode="auto">
          <a:xfrm>
            <a:off x="3200400" y="2057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③</a:t>
            </a:r>
          </a:p>
        </p:txBody>
      </p:sp>
      <p:sp>
        <p:nvSpPr>
          <p:cNvPr id="118801" name="Text Box 17"/>
          <p:cNvSpPr txBox="1">
            <a:spLocks noChangeArrowheads="1"/>
          </p:cNvSpPr>
          <p:nvPr/>
        </p:nvSpPr>
        <p:spPr bwMode="auto">
          <a:xfrm>
            <a:off x="0" y="25908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C0504D"/>
                </a:solidFill>
                <a:latin typeface="Times New Roman" panose="02020603050405020304" pitchFamily="18" charset="0"/>
              </a:rPr>
              <a:t>把③代入①得：</a:t>
            </a:r>
          </a:p>
        </p:txBody>
      </p:sp>
      <p:sp>
        <p:nvSpPr>
          <p:cNvPr id="118802" name="Text Box 18"/>
          <p:cNvSpPr txBox="1">
            <a:spLocks noChangeArrowheads="1"/>
          </p:cNvSpPr>
          <p:nvPr/>
        </p:nvSpPr>
        <p:spPr bwMode="auto">
          <a:xfrm>
            <a:off x="685800" y="31242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3x – 2</a:t>
            </a:r>
            <a:r>
              <a:rPr kumimoji="1" lang="zh-CN" altLang="en-US" sz="2400" b="1">
                <a:solidFill>
                  <a:srgbClr val="C0504D"/>
                </a:solidFill>
                <a:latin typeface="Times New Roman" panose="02020603050405020304" pitchFamily="18" charset="0"/>
              </a:rPr>
              <a:t>（</a:t>
            </a:r>
            <a:r>
              <a:rPr kumimoji="1" lang="en-US" altLang="zh-CN" sz="2400" b="1">
                <a:solidFill>
                  <a:srgbClr val="C0504D"/>
                </a:solidFill>
                <a:latin typeface="Times New Roman" panose="02020603050405020304" pitchFamily="18" charset="0"/>
              </a:rPr>
              <a:t>1 – 2x</a:t>
            </a:r>
            <a:r>
              <a:rPr kumimoji="1" lang="zh-CN" altLang="en-US" sz="2400" b="1">
                <a:solidFill>
                  <a:srgbClr val="C0504D"/>
                </a:solidFill>
                <a:latin typeface="Times New Roman" panose="02020603050405020304" pitchFamily="18" charset="0"/>
              </a:rPr>
              <a:t>）</a:t>
            </a:r>
            <a:r>
              <a:rPr kumimoji="1" lang="en-US" altLang="zh-CN" sz="2400" b="1">
                <a:solidFill>
                  <a:srgbClr val="C0504D"/>
                </a:solidFill>
                <a:latin typeface="Times New Roman" panose="02020603050405020304" pitchFamily="18" charset="0"/>
              </a:rPr>
              <a:t>= 19</a:t>
            </a:r>
          </a:p>
        </p:txBody>
      </p:sp>
      <p:sp>
        <p:nvSpPr>
          <p:cNvPr id="118803" name="Text Box 19"/>
          <p:cNvSpPr txBox="1">
            <a:spLocks noChangeArrowheads="1"/>
          </p:cNvSpPr>
          <p:nvPr/>
        </p:nvSpPr>
        <p:spPr bwMode="auto">
          <a:xfrm>
            <a:off x="838200" y="35052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3x – 2 + 4x = 19</a:t>
            </a:r>
          </a:p>
        </p:txBody>
      </p:sp>
      <p:sp>
        <p:nvSpPr>
          <p:cNvPr id="118804" name="Text Box 20"/>
          <p:cNvSpPr txBox="1">
            <a:spLocks noChangeArrowheads="1"/>
          </p:cNvSpPr>
          <p:nvPr/>
        </p:nvSpPr>
        <p:spPr bwMode="auto">
          <a:xfrm>
            <a:off x="838200" y="38862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3x + 4x = 19 + 2</a:t>
            </a:r>
          </a:p>
        </p:txBody>
      </p:sp>
      <p:sp>
        <p:nvSpPr>
          <p:cNvPr id="118805" name="Text Box 21"/>
          <p:cNvSpPr txBox="1">
            <a:spLocks noChangeArrowheads="1"/>
          </p:cNvSpPr>
          <p:nvPr/>
        </p:nvSpPr>
        <p:spPr bwMode="auto">
          <a:xfrm>
            <a:off x="1447800" y="42672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7x = 21</a:t>
            </a:r>
          </a:p>
        </p:txBody>
      </p:sp>
      <p:sp>
        <p:nvSpPr>
          <p:cNvPr id="118806" name="Text Box 22"/>
          <p:cNvSpPr txBox="1">
            <a:spLocks noChangeArrowheads="1"/>
          </p:cNvSpPr>
          <p:nvPr/>
        </p:nvSpPr>
        <p:spPr bwMode="auto">
          <a:xfrm>
            <a:off x="1676400" y="4648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x = </a:t>
            </a:r>
            <a:r>
              <a:rPr kumimoji="1" lang="en-US" altLang="zh-CN" sz="2400" b="1">
                <a:solidFill>
                  <a:srgbClr val="FF0000"/>
                </a:solidFill>
                <a:latin typeface="Times New Roman" panose="02020603050405020304" pitchFamily="18" charset="0"/>
              </a:rPr>
              <a:t>3</a:t>
            </a:r>
          </a:p>
        </p:txBody>
      </p:sp>
      <p:sp>
        <p:nvSpPr>
          <p:cNvPr id="118807" name="Text Box 23"/>
          <p:cNvSpPr txBox="1">
            <a:spLocks noChangeArrowheads="1"/>
          </p:cNvSpPr>
          <p:nvPr/>
        </p:nvSpPr>
        <p:spPr bwMode="auto">
          <a:xfrm>
            <a:off x="685800" y="50292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C0504D"/>
                </a:solidFill>
                <a:latin typeface="Times New Roman" panose="02020603050405020304" pitchFamily="18" charset="0"/>
              </a:rPr>
              <a:t>把</a:t>
            </a:r>
            <a:r>
              <a:rPr kumimoji="1" lang="en-US" altLang="zh-CN" sz="2400" b="1">
                <a:solidFill>
                  <a:srgbClr val="C0504D"/>
                </a:solidFill>
                <a:latin typeface="Times New Roman" panose="02020603050405020304" pitchFamily="18" charset="0"/>
              </a:rPr>
              <a:t>x =  3</a:t>
            </a:r>
            <a:r>
              <a:rPr kumimoji="1" lang="zh-CN" altLang="en-US" sz="2400" b="1">
                <a:solidFill>
                  <a:srgbClr val="C0504D"/>
                </a:solidFill>
                <a:latin typeface="Times New Roman" panose="02020603050405020304" pitchFamily="18" charset="0"/>
              </a:rPr>
              <a:t>代入③，得</a:t>
            </a:r>
          </a:p>
        </p:txBody>
      </p:sp>
      <p:sp>
        <p:nvSpPr>
          <p:cNvPr id="118808" name="Text Box 24"/>
          <p:cNvSpPr txBox="1">
            <a:spLocks noChangeArrowheads="1"/>
          </p:cNvSpPr>
          <p:nvPr/>
        </p:nvSpPr>
        <p:spPr bwMode="auto">
          <a:xfrm>
            <a:off x="457200" y="54102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y = 1 – 2x</a:t>
            </a:r>
          </a:p>
        </p:txBody>
      </p:sp>
      <p:sp>
        <p:nvSpPr>
          <p:cNvPr id="118809" name="Text Box 25"/>
          <p:cNvSpPr txBox="1">
            <a:spLocks noChangeArrowheads="1"/>
          </p:cNvSpPr>
          <p:nvPr/>
        </p:nvSpPr>
        <p:spPr bwMode="auto">
          <a:xfrm>
            <a:off x="1752600" y="5410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 1 - 2×3</a:t>
            </a:r>
          </a:p>
        </p:txBody>
      </p:sp>
      <p:sp>
        <p:nvSpPr>
          <p:cNvPr id="118810" name="Text Box 26"/>
          <p:cNvSpPr txBox="1">
            <a:spLocks noChangeArrowheads="1"/>
          </p:cNvSpPr>
          <p:nvPr/>
        </p:nvSpPr>
        <p:spPr bwMode="auto">
          <a:xfrm>
            <a:off x="3048000" y="541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 </a:t>
            </a:r>
            <a:r>
              <a:rPr kumimoji="1" lang="en-US" altLang="zh-CN" sz="2400" b="1">
                <a:solidFill>
                  <a:srgbClr val="FF0000"/>
                </a:solidFill>
                <a:latin typeface="Times New Roman" panose="02020603050405020304" pitchFamily="18" charset="0"/>
              </a:rPr>
              <a:t>- 5</a:t>
            </a:r>
          </a:p>
        </p:txBody>
      </p:sp>
      <p:sp>
        <p:nvSpPr>
          <p:cNvPr id="118811" name="Text Box 27"/>
          <p:cNvSpPr txBox="1">
            <a:spLocks noChangeArrowheads="1"/>
          </p:cNvSpPr>
          <p:nvPr/>
        </p:nvSpPr>
        <p:spPr bwMode="auto">
          <a:xfrm>
            <a:off x="1143000" y="595153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a:t>
            </a:r>
          </a:p>
        </p:txBody>
      </p:sp>
      <p:sp>
        <p:nvSpPr>
          <p:cNvPr id="118812" name="Text Box 28"/>
          <p:cNvSpPr txBox="1">
            <a:spLocks noChangeArrowheads="1"/>
          </p:cNvSpPr>
          <p:nvPr/>
        </p:nvSpPr>
        <p:spPr bwMode="auto">
          <a:xfrm>
            <a:off x="1981200" y="5791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x = 3</a:t>
            </a:r>
          </a:p>
        </p:txBody>
      </p:sp>
      <p:sp>
        <p:nvSpPr>
          <p:cNvPr id="118813" name="Text Box 29"/>
          <p:cNvSpPr txBox="1">
            <a:spLocks noChangeArrowheads="1"/>
          </p:cNvSpPr>
          <p:nvPr/>
        </p:nvSpPr>
        <p:spPr bwMode="auto">
          <a:xfrm>
            <a:off x="1981200" y="618013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y = - 5</a:t>
            </a:r>
          </a:p>
        </p:txBody>
      </p:sp>
      <p:sp>
        <p:nvSpPr>
          <p:cNvPr id="118814" name="AutoShape 30"/>
          <p:cNvSpPr/>
          <p:nvPr/>
        </p:nvSpPr>
        <p:spPr bwMode="auto">
          <a:xfrm>
            <a:off x="1905000" y="6027738"/>
            <a:ext cx="76200" cy="457200"/>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18815" name="Text Box 31"/>
          <p:cNvSpPr txBox="1">
            <a:spLocks noChangeArrowheads="1"/>
          </p:cNvSpPr>
          <p:nvPr/>
        </p:nvSpPr>
        <p:spPr bwMode="auto">
          <a:xfrm>
            <a:off x="4648200" y="1524000"/>
            <a:ext cx="4495800" cy="124460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FF"/>
                </a:solidFill>
                <a:latin typeface="Times New Roman" panose="02020603050405020304" pitchFamily="18" charset="0"/>
              </a:rPr>
              <a:t>1</a:t>
            </a:r>
            <a:r>
              <a:rPr kumimoji="1" lang="zh-CN" altLang="en-US" sz="2400" b="1">
                <a:solidFill>
                  <a:srgbClr val="0000FF"/>
                </a:solidFill>
                <a:latin typeface="Times New Roman" panose="02020603050405020304" pitchFamily="18" charset="0"/>
              </a:rPr>
              <a:t>、将方程组里的一个方程变形，用含有一个未知数的一次式表示另一个未知数</a:t>
            </a:r>
            <a:r>
              <a:rPr kumimoji="1" lang="en-US" altLang="zh-CN" sz="2400" b="1">
                <a:solidFill>
                  <a:srgbClr val="FF0066"/>
                </a:solidFill>
                <a:latin typeface="Times New Roman" panose="02020603050405020304" pitchFamily="18" charset="0"/>
              </a:rPr>
              <a:t>(</a:t>
            </a:r>
            <a:r>
              <a:rPr kumimoji="1" lang="zh-CN" altLang="en-US" sz="2400" b="1">
                <a:solidFill>
                  <a:srgbClr val="FF0066"/>
                </a:solidFill>
                <a:latin typeface="Times New Roman" panose="02020603050405020304" pitchFamily="18" charset="0"/>
              </a:rPr>
              <a:t>变形）</a:t>
            </a:r>
          </a:p>
        </p:txBody>
      </p:sp>
      <p:sp>
        <p:nvSpPr>
          <p:cNvPr id="118816" name="Text Box 32"/>
          <p:cNvSpPr txBox="1">
            <a:spLocks noChangeArrowheads="1"/>
          </p:cNvSpPr>
          <p:nvPr/>
        </p:nvSpPr>
        <p:spPr bwMode="auto">
          <a:xfrm>
            <a:off x="4648200" y="2971800"/>
            <a:ext cx="4191000" cy="1671638"/>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FF"/>
                </a:solidFill>
                <a:latin typeface="Times New Roman" panose="02020603050405020304" pitchFamily="18" charset="0"/>
              </a:rPr>
              <a:t>2</a:t>
            </a:r>
            <a:r>
              <a:rPr kumimoji="1" lang="zh-CN" altLang="en-US" sz="2400" b="1">
                <a:solidFill>
                  <a:srgbClr val="0000FF"/>
                </a:solidFill>
                <a:latin typeface="Times New Roman" panose="02020603050405020304" pitchFamily="18" charset="0"/>
              </a:rPr>
              <a:t>、用这个一次式代替另一个方程中相应的未知数，得到一个一元一次方程，求得一个未知数的值</a:t>
            </a:r>
            <a:r>
              <a:rPr kumimoji="1" lang="zh-CN" altLang="en-US" sz="2400" b="1">
                <a:solidFill>
                  <a:srgbClr val="FF0066"/>
                </a:solidFill>
                <a:latin typeface="Times New Roman" panose="02020603050405020304" pitchFamily="18" charset="0"/>
              </a:rPr>
              <a:t>（代入</a:t>
            </a:r>
            <a:r>
              <a:rPr kumimoji="1" lang="zh-CN" altLang="en-US" sz="2800" b="1">
                <a:solidFill>
                  <a:srgbClr val="FF0066"/>
                </a:solidFill>
              </a:rPr>
              <a:t>求解</a:t>
            </a:r>
            <a:r>
              <a:rPr kumimoji="1" lang="zh-CN" altLang="en-US" sz="2400" b="1">
                <a:solidFill>
                  <a:srgbClr val="FF0066"/>
                </a:solidFill>
                <a:latin typeface="Times New Roman" panose="02020603050405020304" pitchFamily="18" charset="0"/>
              </a:rPr>
              <a:t>）</a:t>
            </a:r>
          </a:p>
        </p:txBody>
      </p:sp>
      <p:sp>
        <p:nvSpPr>
          <p:cNvPr id="118817" name="Text Box 33"/>
          <p:cNvSpPr txBox="1">
            <a:spLocks noChangeArrowheads="1"/>
          </p:cNvSpPr>
          <p:nvPr/>
        </p:nvSpPr>
        <p:spPr bwMode="auto">
          <a:xfrm>
            <a:off x="4648200" y="4762500"/>
            <a:ext cx="4191000" cy="1306513"/>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C0504D"/>
                </a:solidFill>
                <a:latin typeface="Times New Roman" panose="02020603050405020304" pitchFamily="18" charset="0"/>
              </a:rPr>
              <a:t>3</a:t>
            </a:r>
            <a:r>
              <a:rPr kumimoji="1" lang="zh-CN" altLang="en-US" sz="2400" b="1">
                <a:solidFill>
                  <a:srgbClr val="C0504D"/>
                </a:solidFill>
                <a:latin typeface="Times New Roman" panose="02020603050405020304" pitchFamily="18" charset="0"/>
              </a:rPr>
              <a:t>、把这个未知数的值再代入一次式，求得另一个未知数的值</a:t>
            </a:r>
            <a:r>
              <a:rPr kumimoji="1" lang="zh-CN" altLang="en-US" sz="2400" b="1">
                <a:solidFill>
                  <a:srgbClr val="FF0066"/>
                </a:solidFill>
                <a:latin typeface="Times New Roman" panose="02020603050405020304" pitchFamily="18" charset="0"/>
              </a:rPr>
              <a:t>（</a:t>
            </a:r>
            <a:r>
              <a:rPr kumimoji="1" lang="zh-CN" altLang="en-US" sz="2800" b="1">
                <a:solidFill>
                  <a:srgbClr val="FF0066"/>
                </a:solidFill>
              </a:rPr>
              <a:t>再代</a:t>
            </a:r>
            <a:r>
              <a:rPr kumimoji="1" lang="zh-CN" altLang="en-US" sz="2400" b="1">
                <a:solidFill>
                  <a:srgbClr val="FF0066"/>
                </a:solidFill>
                <a:latin typeface="Times New Roman" panose="02020603050405020304" pitchFamily="18" charset="0"/>
              </a:rPr>
              <a:t>求解）</a:t>
            </a:r>
          </a:p>
        </p:txBody>
      </p:sp>
      <p:sp>
        <p:nvSpPr>
          <p:cNvPr id="118818" name="Text Box 34"/>
          <p:cNvSpPr txBox="1">
            <a:spLocks noChangeArrowheads="1"/>
          </p:cNvSpPr>
          <p:nvPr/>
        </p:nvSpPr>
        <p:spPr bwMode="auto">
          <a:xfrm>
            <a:off x="4648200" y="6172200"/>
            <a:ext cx="4191000" cy="51435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FF"/>
                </a:solidFill>
                <a:latin typeface="Times New Roman" panose="02020603050405020304" pitchFamily="18" charset="0"/>
              </a:rPr>
              <a:t>4</a:t>
            </a:r>
            <a:r>
              <a:rPr kumimoji="1" lang="zh-CN" altLang="en-US" sz="2400" b="1">
                <a:solidFill>
                  <a:srgbClr val="0000FF"/>
                </a:solidFill>
                <a:latin typeface="Times New Roman" panose="02020603050405020304" pitchFamily="18" charset="0"/>
              </a:rPr>
              <a:t>、写出方程组的解</a:t>
            </a:r>
            <a:r>
              <a:rPr kumimoji="1" lang="zh-CN" altLang="en-US" sz="2400" b="1">
                <a:solidFill>
                  <a:srgbClr val="FF0066"/>
                </a:solidFill>
                <a:latin typeface="Times New Roman" panose="02020603050405020304" pitchFamily="18" charset="0"/>
              </a:rPr>
              <a:t>（写解）</a:t>
            </a:r>
          </a:p>
        </p:txBody>
      </p:sp>
      <p:sp>
        <p:nvSpPr>
          <p:cNvPr id="118819" name="AutoShape 35"/>
          <p:cNvSpPr>
            <a:spLocks noChangeArrowheads="1"/>
          </p:cNvSpPr>
          <p:nvPr/>
        </p:nvSpPr>
        <p:spPr bwMode="auto">
          <a:xfrm>
            <a:off x="3962400" y="2209800"/>
            <a:ext cx="533400" cy="152400"/>
          </a:xfrm>
          <a:prstGeom prst="rightArrow">
            <a:avLst>
              <a:gd name="adj1" fmla="val 50000"/>
              <a:gd name="adj2" fmla="val 87500"/>
            </a:avLst>
          </a:prstGeom>
          <a:solidFill>
            <a:srgbClr val="FF33CC"/>
          </a:solidFill>
          <a:ln w="9525">
            <a:solidFill>
              <a:srgbClr val="FF33CC"/>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18820" name="AutoShape 36"/>
          <p:cNvSpPr>
            <a:spLocks noChangeArrowheads="1"/>
          </p:cNvSpPr>
          <p:nvPr/>
        </p:nvSpPr>
        <p:spPr bwMode="auto">
          <a:xfrm>
            <a:off x="3962400" y="3810000"/>
            <a:ext cx="533400" cy="152400"/>
          </a:xfrm>
          <a:prstGeom prst="rightArrow">
            <a:avLst>
              <a:gd name="adj1" fmla="val 50000"/>
              <a:gd name="adj2" fmla="val 87500"/>
            </a:avLst>
          </a:prstGeom>
          <a:solidFill>
            <a:srgbClr val="FF33CC"/>
          </a:solidFill>
          <a:ln w="9525">
            <a:solidFill>
              <a:srgbClr val="FF33CC"/>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18821" name="AutoShape 37"/>
          <p:cNvSpPr>
            <a:spLocks noChangeArrowheads="1"/>
          </p:cNvSpPr>
          <p:nvPr/>
        </p:nvSpPr>
        <p:spPr bwMode="auto">
          <a:xfrm>
            <a:off x="3962400" y="5334000"/>
            <a:ext cx="533400" cy="152400"/>
          </a:xfrm>
          <a:prstGeom prst="rightArrow">
            <a:avLst>
              <a:gd name="adj1" fmla="val 50000"/>
              <a:gd name="adj2" fmla="val 87500"/>
            </a:avLst>
          </a:prstGeom>
          <a:solidFill>
            <a:srgbClr val="FF33CC"/>
          </a:solidFill>
          <a:ln w="9525">
            <a:solidFill>
              <a:srgbClr val="FF33CC"/>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18822" name="AutoShape 38"/>
          <p:cNvSpPr>
            <a:spLocks noChangeArrowheads="1"/>
          </p:cNvSpPr>
          <p:nvPr/>
        </p:nvSpPr>
        <p:spPr bwMode="auto">
          <a:xfrm>
            <a:off x="3962400" y="6324600"/>
            <a:ext cx="533400" cy="152400"/>
          </a:xfrm>
          <a:prstGeom prst="rightArrow">
            <a:avLst>
              <a:gd name="adj1" fmla="val 50000"/>
              <a:gd name="adj2" fmla="val 87500"/>
            </a:avLst>
          </a:prstGeom>
          <a:solidFill>
            <a:srgbClr val="FF33CC"/>
          </a:solidFill>
          <a:ln w="9525">
            <a:solidFill>
              <a:srgbClr val="FF33CC"/>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nvGrpSpPr>
          <p:cNvPr id="4" name="Group 39"/>
          <p:cNvGrpSpPr/>
          <p:nvPr/>
        </p:nvGrpSpPr>
        <p:grpSpPr bwMode="auto">
          <a:xfrm>
            <a:off x="4876800" y="228600"/>
            <a:ext cx="3810000" cy="1143000"/>
            <a:chOff x="3072" y="144"/>
            <a:chExt cx="2400" cy="720"/>
          </a:xfrm>
        </p:grpSpPr>
        <p:sp>
          <p:nvSpPr>
            <p:cNvPr id="13352" name="Oval 40"/>
            <p:cNvSpPr>
              <a:spLocks noChangeArrowheads="1"/>
            </p:cNvSpPr>
            <p:nvPr/>
          </p:nvSpPr>
          <p:spPr bwMode="auto">
            <a:xfrm>
              <a:off x="3072" y="144"/>
              <a:ext cx="2400" cy="720"/>
            </a:xfrm>
            <a:prstGeom prst="ellipse">
              <a:avLst/>
            </a:prstGeom>
            <a:solidFill>
              <a:srgbClr val="990033"/>
            </a:solidFill>
            <a:ln w="9525">
              <a:solidFill>
                <a:srgbClr val="990033"/>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3353" name="Text Box 41"/>
            <p:cNvSpPr txBox="1">
              <a:spLocks noChangeArrowheads="1"/>
            </p:cNvSpPr>
            <p:nvPr/>
          </p:nvSpPr>
          <p:spPr bwMode="auto">
            <a:xfrm>
              <a:off x="3312" y="240"/>
              <a:ext cx="18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400" b="1">
                  <a:solidFill>
                    <a:prstClr val="white"/>
                  </a:solidFill>
                  <a:latin typeface="Times New Roman" panose="02020603050405020304" pitchFamily="18" charset="0"/>
                </a:rPr>
                <a:t>用代入法解二元一次方程组的一般步骤</a:t>
              </a:r>
            </a:p>
          </p:txBody>
        </p:sp>
      </p:grpSp>
    </p:spTree>
    <p:extLst>
      <p:ext uri="{BB962C8B-B14F-4D97-AF65-F5344CB8AC3E}">
        <p14:creationId xmlns:p14="http://schemas.microsoft.com/office/powerpoint/2010/main" val="182648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8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87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87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300"/>
                                  </p:iterate>
                                  <p:childTnLst>
                                    <p:set>
                                      <p:cBhvr>
                                        <p:cTn id="22" dur="1" fill="hold">
                                          <p:stCondLst>
                                            <p:cond delay="299"/>
                                          </p:stCondLst>
                                        </p:cTn>
                                        <p:tgtEl>
                                          <p:spTgt spid="1187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300"/>
                                  </p:iterate>
                                  <p:childTnLst>
                                    <p:set>
                                      <p:cBhvr>
                                        <p:cTn id="26" dur="1" fill="hold">
                                          <p:stCondLst>
                                            <p:cond delay="299"/>
                                          </p:stCondLst>
                                        </p:cTn>
                                        <p:tgtEl>
                                          <p:spTgt spid="1187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88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300"/>
                                  </p:iterate>
                                  <p:childTnLst>
                                    <p:set>
                                      <p:cBhvr>
                                        <p:cTn id="34" dur="1" fill="hold">
                                          <p:stCondLst>
                                            <p:cond delay="299"/>
                                          </p:stCondLst>
                                        </p:cTn>
                                        <p:tgtEl>
                                          <p:spTgt spid="1188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300"/>
                                  </p:iterate>
                                  <p:childTnLst>
                                    <p:set>
                                      <p:cBhvr>
                                        <p:cTn id="38" dur="1" fill="hold">
                                          <p:stCondLst>
                                            <p:cond delay="299"/>
                                          </p:stCondLst>
                                        </p:cTn>
                                        <p:tgtEl>
                                          <p:spTgt spid="1188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300"/>
                                  </p:iterate>
                                  <p:childTnLst>
                                    <p:set>
                                      <p:cBhvr>
                                        <p:cTn id="42" dur="1" fill="hold">
                                          <p:stCondLst>
                                            <p:cond delay="299"/>
                                          </p:stCondLst>
                                        </p:cTn>
                                        <p:tgtEl>
                                          <p:spTgt spid="1188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300"/>
                                  </p:iterate>
                                  <p:childTnLst>
                                    <p:set>
                                      <p:cBhvr>
                                        <p:cTn id="46" dur="1" fill="hold">
                                          <p:stCondLst>
                                            <p:cond delay="299"/>
                                          </p:stCondLst>
                                        </p:cTn>
                                        <p:tgtEl>
                                          <p:spTgt spid="1188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300"/>
                                  </p:iterate>
                                  <p:childTnLst>
                                    <p:set>
                                      <p:cBhvr>
                                        <p:cTn id="50" dur="1" fill="hold">
                                          <p:stCondLst>
                                            <p:cond delay="299"/>
                                          </p:stCondLst>
                                        </p:cTn>
                                        <p:tgtEl>
                                          <p:spTgt spid="1188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wd">
                                    <p:tmAbs val="300"/>
                                  </p:iterate>
                                  <p:childTnLst>
                                    <p:set>
                                      <p:cBhvr>
                                        <p:cTn id="54" dur="1" fill="hold">
                                          <p:stCondLst>
                                            <p:cond delay="299"/>
                                          </p:stCondLst>
                                        </p:cTn>
                                        <p:tgtEl>
                                          <p:spTgt spid="11880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wd">
                                    <p:tmAbs val="300"/>
                                  </p:iterate>
                                  <p:childTnLst>
                                    <p:set>
                                      <p:cBhvr>
                                        <p:cTn id="58" dur="1" fill="hold">
                                          <p:stCondLst>
                                            <p:cond delay="299"/>
                                          </p:stCondLst>
                                        </p:cTn>
                                        <p:tgtEl>
                                          <p:spTgt spid="1188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wd">
                                    <p:tmAbs val="300"/>
                                  </p:iterate>
                                  <p:childTnLst>
                                    <p:set>
                                      <p:cBhvr>
                                        <p:cTn id="62" dur="1" fill="hold">
                                          <p:stCondLst>
                                            <p:cond delay="299"/>
                                          </p:stCondLst>
                                        </p:cTn>
                                        <p:tgtEl>
                                          <p:spTgt spid="1188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wd">
                                    <p:tmAbs val="300"/>
                                  </p:iterate>
                                  <p:childTnLst>
                                    <p:set>
                                      <p:cBhvr>
                                        <p:cTn id="66" dur="1" fill="hold">
                                          <p:stCondLst>
                                            <p:cond delay="299"/>
                                          </p:stCondLst>
                                        </p:cTn>
                                        <p:tgtEl>
                                          <p:spTgt spid="11880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type="wd">
                                    <p:tmAbs val="300"/>
                                  </p:iterate>
                                  <p:childTnLst>
                                    <p:set>
                                      <p:cBhvr>
                                        <p:cTn id="70" dur="1" fill="hold">
                                          <p:stCondLst>
                                            <p:cond delay="299"/>
                                          </p:stCondLst>
                                        </p:cTn>
                                        <p:tgtEl>
                                          <p:spTgt spid="1188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type="wd">
                                    <p:tmAbs val="300"/>
                                  </p:iterate>
                                  <p:childTnLst>
                                    <p:set>
                                      <p:cBhvr>
                                        <p:cTn id="74" dur="1" fill="hold">
                                          <p:stCondLst>
                                            <p:cond delay="299"/>
                                          </p:stCondLst>
                                        </p:cTn>
                                        <p:tgtEl>
                                          <p:spTgt spid="1188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type="wd">
                                    <p:tmAbs val="300"/>
                                  </p:iterate>
                                  <p:childTnLst>
                                    <p:set>
                                      <p:cBhvr>
                                        <p:cTn id="78" dur="1" fill="hold">
                                          <p:stCondLst>
                                            <p:cond delay="299"/>
                                          </p:stCondLst>
                                        </p:cTn>
                                        <p:tgtEl>
                                          <p:spTgt spid="1188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type="wd">
                                    <p:tmAbs val="300"/>
                                  </p:iterate>
                                  <p:childTnLst>
                                    <p:set>
                                      <p:cBhvr>
                                        <p:cTn id="82" dur="1" fill="hold">
                                          <p:stCondLst>
                                            <p:cond delay="299"/>
                                          </p:stCondLst>
                                        </p:cTn>
                                        <p:tgtEl>
                                          <p:spTgt spid="1188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188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dissolve">
                                      <p:cBhvr>
                                        <p:cTn id="91" dur="500"/>
                                        <p:tgtEl>
                                          <p:spTgt spid="4"/>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grpId="0" nodeType="clickEffect">
                                  <p:stCondLst>
                                    <p:cond delay="0"/>
                                  </p:stCondLst>
                                  <p:childTnLst>
                                    <p:set>
                                      <p:cBhvr>
                                        <p:cTn id="95" dur="1" fill="hold">
                                          <p:stCondLst>
                                            <p:cond delay="0"/>
                                          </p:stCondLst>
                                        </p:cTn>
                                        <p:tgtEl>
                                          <p:spTgt spid="118819"/>
                                        </p:tgtEl>
                                        <p:attrNameLst>
                                          <p:attrName>style.visibility</p:attrName>
                                        </p:attrNameLst>
                                      </p:cBhvr>
                                      <p:to>
                                        <p:strVal val="visible"/>
                                      </p:to>
                                    </p:set>
                                    <p:anim calcmode="lin" valueType="num">
                                      <p:cBhvr>
                                        <p:cTn id="96" dur="500" fill="hold"/>
                                        <p:tgtEl>
                                          <p:spTgt spid="118819"/>
                                        </p:tgtEl>
                                        <p:attrNameLst>
                                          <p:attrName>ppt_x</p:attrName>
                                        </p:attrNameLst>
                                      </p:cBhvr>
                                      <p:tavLst>
                                        <p:tav tm="0">
                                          <p:val>
                                            <p:strVal val="#ppt_x-#ppt_w/2"/>
                                          </p:val>
                                        </p:tav>
                                        <p:tav tm="100000">
                                          <p:val>
                                            <p:strVal val="#ppt_x"/>
                                          </p:val>
                                        </p:tav>
                                      </p:tavLst>
                                    </p:anim>
                                    <p:anim calcmode="lin" valueType="num">
                                      <p:cBhvr>
                                        <p:cTn id="97" dur="500" fill="hold"/>
                                        <p:tgtEl>
                                          <p:spTgt spid="118819"/>
                                        </p:tgtEl>
                                        <p:attrNameLst>
                                          <p:attrName>ppt_y</p:attrName>
                                        </p:attrNameLst>
                                      </p:cBhvr>
                                      <p:tavLst>
                                        <p:tav tm="0">
                                          <p:val>
                                            <p:strVal val="#ppt_y"/>
                                          </p:val>
                                        </p:tav>
                                        <p:tav tm="100000">
                                          <p:val>
                                            <p:strVal val="#ppt_y"/>
                                          </p:val>
                                        </p:tav>
                                      </p:tavLst>
                                    </p:anim>
                                    <p:anim calcmode="lin" valueType="num">
                                      <p:cBhvr>
                                        <p:cTn id="98" dur="500" fill="hold"/>
                                        <p:tgtEl>
                                          <p:spTgt spid="118819"/>
                                        </p:tgtEl>
                                        <p:attrNameLst>
                                          <p:attrName>ppt_w</p:attrName>
                                        </p:attrNameLst>
                                      </p:cBhvr>
                                      <p:tavLst>
                                        <p:tav tm="0">
                                          <p:val>
                                            <p:fltVal val="0"/>
                                          </p:val>
                                        </p:tav>
                                        <p:tav tm="100000">
                                          <p:val>
                                            <p:strVal val="#ppt_w"/>
                                          </p:val>
                                        </p:tav>
                                      </p:tavLst>
                                    </p:anim>
                                    <p:anim calcmode="lin" valueType="num">
                                      <p:cBhvr>
                                        <p:cTn id="99" dur="500" fill="hold"/>
                                        <p:tgtEl>
                                          <p:spTgt spid="118819"/>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iterate type="wd">
                                    <p:tmAbs val="300"/>
                                  </p:iterate>
                                  <p:childTnLst>
                                    <p:set>
                                      <p:cBhvr>
                                        <p:cTn id="103" dur="1" fill="hold">
                                          <p:stCondLst>
                                            <p:cond delay="299"/>
                                          </p:stCondLst>
                                        </p:cTn>
                                        <p:tgtEl>
                                          <p:spTgt spid="11881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7" presetClass="entr" presetSubtype="8" fill="hold" grpId="0" nodeType="clickEffect">
                                  <p:stCondLst>
                                    <p:cond delay="0"/>
                                  </p:stCondLst>
                                  <p:childTnLst>
                                    <p:set>
                                      <p:cBhvr>
                                        <p:cTn id="107" dur="1" fill="hold">
                                          <p:stCondLst>
                                            <p:cond delay="0"/>
                                          </p:stCondLst>
                                        </p:cTn>
                                        <p:tgtEl>
                                          <p:spTgt spid="118820"/>
                                        </p:tgtEl>
                                        <p:attrNameLst>
                                          <p:attrName>style.visibility</p:attrName>
                                        </p:attrNameLst>
                                      </p:cBhvr>
                                      <p:to>
                                        <p:strVal val="visible"/>
                                      </p:to>
                                    </p:set>
                                    <p:anim calcmode="lin" valueType="num">
                                      <p:cBhvr>
                                        <p:cTn id="108" dur="500" fill="hold"/>
                                        <p:tgtEl>
                                          <p:spTgt spid="118820"/>
                                        </p:tgtEl>
                                        <p:attrNameLst>
                                          <p:attrName>ppt_x</p:attrName>
                                        </p:attrNameLst>
                                      </p:cBhvr>
                                      <p:tavLst>
                                        <p:tav tm="0">
                                          <p:val>
                                            <p:strVal val="#ppt_x-#ppt_w/2"/>
                                          </p:val>
                                        </p:tav>
                                        <p:tav tm="100000">
                                          <p:val>
                                            <p:strVal val="#ppt_x"/>
                                          </p:val>
                                        </p:tav>
                                      </p:tavLst>
                                    </p:anim>
                                    <p:anim calcmode="lin" valueType="num">
                                      <p:cBhvr>
                                        <p:cTn id="109" dur="500" fill="hold"/>
                                        <p:tgtEl>
                                          <p:spTgt spid="118820"/>
                                        </p:tgtEl>
                                        <p:attrNameLst>
                                          <p:attrName>ppt_y</p:attrName>
                                        </p:attrNameLst>
                                      </p:cBhvr>
                                      <p:tavLst>
                                        <p:tav tm="0">
                                          <p:val>
                                            <p:strVal val="#ppt_y"/>
                                          </p:val>
                                        </p:tav>
                                        <p:tav tm="100000">
                                          <p:val>
                                            <p:strVal val="#ppt_y"/>
                                          </p:val>
                                        </p:tav>
                                      </p:tavLst>
                                    </p:anim>
                                    <p:anim calcmode="lin" valueType="num">
                                      <p:cBhvr>
                                        <p:cTn id="110" dur="500" fill="hold"/>
                                        <p:tgtEl>
                                          <p:spTgt spid="118820"/>
                                        </p:tgtEl>
                                        <p:attrNameLst>
                                          <p:attrName>ppt_w</p:attrName>
                                        </p:attrNameLst>
                                      </p:cBhvr>
                                      <p:tavLst>
                                        <p:tav tm="0">
                                          <p:val>
                                            <p:fltVal val="0"/>
                                          </p:val>
                                        </p:tav>
                                        <p:tav tm="100000">
                                          <p:val>
                                            <p:strVal val="#ppt_w"/>
                                          </p:val>
                                        </p:tav>
                                      </p:tavLst>
                                    </p:anim>
                                    <p:anim calcmode="lin" valueType="num">
                                      <p:cBhvr>
                                        <p:cTn id="111" dur="500" fill="hold"/>
                                        <p:tgtEl>
                                          <p:spTgt spid="118820"/>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iterate type="wd">
                                    <p:tmAbs val="300"/>
                                  </p:iterate>
                                  <p:childTnLst>
                                    <p:set>
                                      <p:cBhvr>
                                        <p:cTn id="115" dur="1" fill="hold">
                                          <p:stCondLst>
                                            <p:cond delay="299"/>
                                          </p:stCondLst>
                                        </p:cTn>
                                        <p:tgtEl>
                                          <p:spTgt spid="11881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7" presetClass="entr" presetSubtype="8" fill="hold" grpId="0" nodeType="clickEffect">
                                  <p:stCondLst>
                                    <p:cond delay="0"/>
                                  </p:stCondLst>
                                  <p:childTnLst>
                                    <p:set>
                                      <p:cBhvr>
                                        <p:cTn id="119" dur="1" fill="hold">
                                          <p:stCondLst>
                                            <p:cond delay="0"/>
                                          </p:stCondLst>
                                        </p:cTn>
                                        <p:tgtEl>
                                          <p:spTgt spid="118821"/>
                                        </p:tgtEl>
                                        <p:attrNameLst>
                                          <p:attrName>style.visibility</p:attrName>
                                        </p:attrNameLst>
                                      </p:cBhvr>
                                      <p:to>
                                        <p:strVal val="visible"/>
                                      </p:to>
                                    </p:set>
                                    <p:anim calcmode="lin" valueType="num">
                                      <p:cBhvr>
                                        <p:cTn id="120" dur="500" fill="hold"/>
                                        <p:tgtEl>
                                          <p:spTgt spid="118821"/>
                                        </p:tgtEl>
                                        <p:attrNameLst>
                                          <p:attrName>ppt_x</p:attrName>
                                        </p:attrNameLst>
                                      </p:cBhvr>
                                      <p:tavLst>
                                        <p:tav tm="0">
                                          <p:val>
                                            <p:strVal val="#ppt_x-#ppt_w/2"/>
                                          </p:val>
                                        </p:tav>
                                        <p:tav tm="100000">
                                          <p:val>
                                            <p:strVal val="#ppt_x"/>
                                          </p:val>
                                        </p:tav>
                                      </p:tavLst>
                                    </p:anim>
                                    <p:anim calcmode="lin" valueType="num">
                                      <p:cBhvr>
                                        <p:cTn id="121" dur="500" fill="hold"/>
                                        <p:tgtEl>
                                          <p:spTgt spid="118821"/>
                                        </p:tgtEl>
                                        <p:attrNameLst>
                                          <p:attrName>ppt_y</p:attrName>
                                        </p:attrNameLst>
                                      </p:cBhvr>
                                      <p:tavLst>
                                        <p:tav tm="0">
                                          <p:val>
                                            <p:strVal val="#ppt_y"/>
                                          </p:val>
                                        </p:tav>
                                        <p:tav tm="100000">
                                          <p:val>
                                            <p:strVal val="#ppt_y"/>
                                          </p:val>
                                        </p:tav>
                                      </p:tavLst>
                                    </p:anim>
                                    <p:anim calcmode="lin" valueType="num">
                                      <p:cBhvr>
                                        <p:cTn id="122" dur="500" fill="hold"/>
                                        <p:tgtEl>
                                          <p:spTgt spid="118821"/>
                                        </p:tgtEl>
                                        <p:attrNameLst>
                                          <p:attrName>ppt_w</p:attrName>
                                        </p:attrNameLst>
                                      </p:cBhvr>
                                      <p:tavLst>
                                        <p:tav tm="0">
                                          <p:val>
                                            <p:fltVal val="0"/>
                                          </p:val>
                                        </p:tav>
                                        <p:tav tm="100000">
                                          <p:val>
                                            <p:strVal val="#ppt_w"/>
                                          </p:val>
                                        </p:tav>
                                      </p:tavLst>
                                    </p:anim>
                                    <p:anim calcmode="lin" valueType="num">
                                      <p:cBhvr>
                                        <p:cTn id="123" dur="500" fill="hold"/>
                                        <p:tgtEl>
                                          <p:spTgt spid="118821"/>
                                        </p:tgtEl>
                                        <p:attrNameLst>
                                          <p:attrName>ppt_h</p:attrName>
                                        </p:attrNameLst>
                                      </p:cBhvr>
                                      <p:tavLst>
                                        <p:tav tm="0">
                                          <p:val>
                                            <p:strVal val="#ppt_h"/>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iterate type="wd">
                                    <p:tmAbs val="300"/>
                                  </p:iterate>
                                  <p:childTnLst>
                                    <p:set>
                                      <p:cBhvr>
                                        <p:cTn id="127" dur="1" fill="hold">
                                          <p:stCondLst>
                                            <p:cond delay="299"/>
                                          </p:stCondLst>
                                        </p:cTn>
                                        <p:tgtEl>
                                          <p:spTgt spid="11881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8" fill="hold" grpId="0" nodeType="clickEffect">
                                  <p:stCondLst>
                                    <p:cond delay="0"/>
                                  </p:stCondLst>
                                  <p:childTnLst>
                                    <p:set>
                                      <p:cBhvr>
                                        <p:cTn id="131" dur="1" fill="hold">
                                          <p:stCondLst>
                                            <p:cond delay="0"/>
                                          </p:stCondLst>
                                        </p:cTn>
                                        <p:tgtEl>
                                          <p:spTgt spid="118822"/>
                                        </p:tgtEl>
                                        <p:attrNameLst>
                                          <p:attrName>style.visibility</p:attrName>
                                        </p:attrNameLst>
                                      </p:cBhvr>
                                      <p:to>
                                        <p:strVal val="visible"/>
                                      </p:to>
                                    </p:set>
                                    <p:anim calcmode="lin" valueType="num">
                                      <p:cBhvr>
                                        <p:cTn id="132" dur="500" fill="hold"/>
                                        <p:tgtEl>
                                          <p:spTgt spid="118822"/>
                                        </p:tgtEl>
                                        <p:attrNameLst>
                                          <p:attrName>ppt_x</p:attrName>
                                        </p:attrNameLst>
                                      </p:cBhvr>
                                      <p:tavLst>
                                        <p:tav tm="0">
                                          <p:val>
                                            <p:strVal val="#ppt_x-#ppt_w/2"/>
                                          </p:val>
                                        </p:tav>
                                        <p:tav tm="100000">
                                          <p:val>
                                            <p:strVal val="#ppt_x"/>
                                          </p:val>
                                        </p:tav>
                                      </p:tavLst>
                                    </p:anim>
                                    <p:anim calcmode="lin" valueType="num">
                                      <p:cBhvr>
                                        <p:cTn id="133" dur="500" fill="hold"/>
                                        <p:tgtEl>
                                          <p:spTgt spid="118822"/>
                                        </p:tgtEl>
                                        <p:attrNameLst>
                                          <p:attrName>ppt_y</p:attrName>
                                        </p:attrNameLst>
                                      </p:cBhvr>
                                      <p:tavLst>
                                        <p:tav tm="0">
                                          <p:val>
                                            <p:strVal val="#ppt_y"/>
                                          </p:val>
                                        </p:tav>
                                        <p:tav tm="100000">
                                          <p:val>
                                            <p:strVal val="#ppt_y"/>
                                          </p:val>
                                        </p:tav>
                                      </p:tavLst>
                                    </p:anim>
                                    <p:anim calcmode="lin" valueType="num">
                                      <p:cBhvr>
                                        <p:cTn id="134" dur="500" fill="hold"/>
                                        <p:tgtEl>
                                          <p:spTgt spid="118822"/>
                                        </p:tgtEl>
                                        <p:attrNameLst>
                                          <p:attrName>ppt_w</p:attrName>
                                        </p:attrNameLst>
                                      </p:cBhvr>
                                      <p:tavLst>
                                        <p:tav tm="0">
                                          <p:val>
                                            <p:fltVal val="0"/>
                                          </p:val>
                                        </p:tav>
                                        <p:tav tm="100000">
                                          <p:val>
                                            <p:strVal val="#ppt_w"/>
                                          </p:val>
                                        </p:tav>
                                      </p:tavLst>
                                    </p:anim>
                                    <p:anim calcmode="lin" valueType="num">
                                      <p:cBhvr>
                                        <p:cTn id="135" dur="500" fill="hold"/>
                                        <p:tgtEl>
                                          <p:spTgt spid="118822"/>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iterate type="wd">
                                    <p:tmAbs val="300"/>
                                  </p:iterate>
                                  <p:childTnLst>
                                    <p:set>
                                      <p:cBhvr>
                                        <p:cTn id="139" dur="1" fill="hold">
                                          <p:stCondLst>
                                            <p:cond delay="299"/>
                                          </p:stCondLst>
                                        </p:cTn>
                                        <p:tgtEl>
                                          <p:spTgt spid="118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792" grpId="0" autoUpdateAnimBg="0"/>
      <p:bldP spid="118793" grpId="0" autoUpdateAnimBg="0"/>
      <p:bldP spid="118798" grpId="0" autoUpdateAnimBg="0"/>
      <p:bldP spid="118799" grpId="0" autoUpdateAnimBg="0"/>
      <p:bldP spid="118800" grpId="0" autoUpdateAnimBg="0"/>
      <p:bldP spid="118801" grpId="0" autoUpdateAnimBg="0"/>
      <p:bldP spid="118802" grpId="0" autoUpdateAnimBg="0"/>
      <p:bldP spid="118803" grpId="0" autoUpdateAnimBg="0"/>
      <p:bldP spid="118804" grpId="0" autoUpdateAnimBg="0"/>
      <p:bldP spid="118805" grpId="0" autoUpdateAnimBg="0"/>
      <p:bldP spid="118806" grpId="0" autoUpdateAnimBg="0"/>
      <p:bldP spid="118807" grpId="0" autoUpdateAnimBg="0"/>
      <p:bldP spid="118808" grpId="0" autoUpdateAnimBg="0"/>
      <p:bldP spid="118809" grpId="0" autoUpdateAnimBg="0"/>
      <p:bldP spid="118810" grpId="0" autoUpdateAnimBg="0"/>
      <p:bldP spid="118811" grpId="0" autoUpdateAnimBg="0"/>
      <p:bldP spid="118812" grpId="0" autoUpdateAnimBg="0"/>
      <p:bldP spid="118813" grpId="0" autoUpdateAnimBg="0"/>
      <p:bldP spid="118814" grpId="0" animBg="1"/>
      <p:bldP spid="118815" grpId="0" animBg="1" autoUpdateAnimBg="0"/>
      <p:bldP spid="118816" grpId="0" animBg="1" autoUpdateAnimBg="0"/>
      <p:bldP spid="118817" grpId="0" animBg="1" autoUpdateAnimBg="0"/>
      <p:bldP spid="118818" grpId="0" animBg="1" autoUpdateAnimBg="0"/>
      <p:bldP spid="118819" grpId="0" animBg="1"/>
      <p:bldP spid="118820" grpId="0" animBg="1"/>
      <p:bldP spid="118821" grpId="0" animBg="1"/>
      <p:bldP spid="118822"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08175" y="620713"/>
            <a:ext cx="4824413" cy="1143000"/>
          </a:xfrm>
        </p:spPr>
        <p:txBody>
          <a:bodyPr/>
          <a:lstStyle/>
          <a:p>
            <a:r>
              <a:rPr lang="zh-CN" altLang="en-US" sz="6000" b="1">
                <a:solidFill>
                  <a:srgbClr val="FF00FF"/>
                </a:solidFill>
              </a:rPr>
              <a:t>二元一次方程</a:t>
            </a:r>
          </a:p>
        </p:txBody>
      </p:sp>
      <p:sp>
        <p:nvSpPr>
          <p:cNvPr id="9219" name="Text Box 3"/>
          <p:cNvSpPr txBox="1">
            <a:spLocks noChangeArrowheads="1"/>
          </p:cNvSpPr>
          <p:nvPr/>
        </p:nvSpPr>
        <p:spPr bwMode="auto">
          <a:xfrm>
            <a:off x="0" y="3860800"/>
            <a:ext cx="91440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4800" b="1">
                <a:solidFill>
                  <a:srgbClr val="FF0000"/>
                </a:solidFill>
                <a:latin typeface="黑体" panose="02010609060101010101" pitchFamily="49" charset="-122"/>
                <a:ea typeface="黑体" panose="02010609060101010101" pitchFamily="49" charset="-122"/>
              </a:rPr>
              <a:t>1.</a:t>
            </a:r>
            <a:r>
              <a:rPr kumimoji="1" lang="zh-CN" altLang="en-US" sz="4800" b="1">
                <a:solidFill>
                  <a:srgbClr val="000000"/>
                </a:solidFill>
                <a:latin typeface="黑体" panose="02010609060101010101" pitchFamily="49" charset="-122"/>
                <a:ea typeface="黑体" panose="02010609060101010101" pitchFamily="49" charset="-122"/>
              </a:rPr>
              <a:t>有两个未知数</a:t>
            </a:r>
            <a:r>
              <a:rPr kumimoji="1" lang="en-US" altLang="zh-CN" sz="4800" b="1">
                <a:solidFill>
                  <a:srgbClr val="000000"/>
                </a:solidFill>
                <a:latin typeface="黑体" panose="02010609060101010101" pitchFamily="49" charset="-122"/>
                <a:ea typeface="黑体" panose="02010609060101010101" pitchFamily="49" charset="-122"/>
              </a:rPr>
              <a:t>(     )</a:t>
            </a:r>
          </a:p>
        </p:txBody>
      </p:sp>
      <p:sp>
        <p:nvSpPr>
          <p:cNvPr id="9220" name="Rectangle 4"/>
          <p:cNvSpPr>
            <a:spLocks noChangeArrowheads="1"/>
          </p:cNvSpPr>
          <p:nvPr/>
        </p:nvSpPr>
        <p:spPr bwMode="auto">
          <a:xfrm>
            <a:off x="4787900" y="3860800"/>
            <a:ext cx="14097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b="1">
                <a:solidFill>
                  <a:srgbClr val="FF0000"/>
                </a:solidFill>
                <a:latin typeface="Times New Roman" panose="02020603050405020304" pitchFamily="18" charset="0"/>
              </a:rPr>
              <a:t>二元</a:t>
            </a:r>
          </a:p>
        </p:txBody>
      </p:sp>
      <p:sp>
        <p:nvSpPr>
          <p:cNvPr id="9221" name="Rectangle 5"/>
          <p:cNvSpPr>
            <a:spLocks noChangeArrowheads="1"/>
          </p:cNvSpPr>
          <p:nvPr/>
        </p:nvSpPr>
        <p:spPr bwMode="auto">
          <a:xfrm>
            <a:off x="7734300" y="4941888"/>
            <a:ext cx="14097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800" b="1">
                <a:solidFill>
                  <a:srgbClr val="FF0000"/>
                </a:solidFill>
                <a:latin typeface="宋体" panose="02010600030101010101" pitchFamily="2" charset="-122"/>
              </a:rPr>
              <a:t>一次</a:t>
            </a:r>
          </a:p>
        </p:txBody>
      </p:sp>
      <p:sp>
        <p:nvSpPr>
          <p:cNvPr id="9222" name="Text Box 6"/>
          <p:cNvSpPr txBox="1">
            <a:spLocks noChangeArrowheads="1"/>
          </p:cNvSpPr>
          <p:nvPr/>
        </p:nvSpPr>
        <p:spPr bwMode="auto">
          <a:xfrm>
            <a:off x="0" y="6019800"/>
            <a:ext cx="8763000" cy="823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4800" b="1">
                <a:solidFill>
                  <a:srgbClr val="FF0000"/>
                </a:solidFill>
                <a:latin typeface="黑体" panose="02010609060101010101" pitchFamily="49" charset="-122"/>
                <a:ea typeface="黑体" panose="02010609060101010101" pitchFamily="49" charset="-122"/>
              </a:rPr>
              <a:t>3.</a:t>
            </a:r>
            <a:r>
              <a:rPr kumimoji="1" lang="zh-CN" altLang="en-US" sz="4800" b="1">
                <a:solidFill>
                  <a:srgbClr val="000000"/>
                </a:solidFill>
                <a:latin typeface="黑体" panose="02010609060101010101" pitchFamily="49" charset="-122"/>
                <a:ea typeface="黑体" panose="02010609060101010101" pitchFamily="49" charset="-122"/>
              </a:rPr>
              <a:t>含未知数的式子是</a:t>
            </a:r>
            <a:r>
              <a:rPr kumimoji="1" lang="en-US" altLang="zh-CN" sz="4800" b="1">
                <a:solidFill>
                  <a:srgbClr val="000000"/>
                </a:solidFill>
                <a:latin typeface="黑体" panose="02010609060101010101" pitchFamily="49" charset="-122"/>
                <a:ea typeface="黑体" panose="02010609060101010101" pitchFamily="49" charset="-122"/>
              </a:rPr>
              <a:t>(     )</a:t>
            </a:r>
          </a:p>
        </p:txBody>
      </p:sp>
      <p:sp>
        <p:nvSpPr>
          <p:cNvPr id="9223" name="Text Box 7"/>
          <p:cNvSpPr txBox="1">
            <a:spLocks noChangeArrowheads="1"/>
          </p:cNvSpPr>
          <p:nvPr/>
        </p:nvSpPr>
        <p:spPr bwMode="auto">
          <a:xfrm>
            <a:off x="6019800" y="5957888"/>
            <a:ext cx="18288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4800" b="1">
                <a:solidFill>
                  <a:srgbClr val="FF0000"/>
                </a:solidFill>
                <a:latin typeface="Times New Roman" panose="02020603050405020304" pitchFamily="18" charset="0"/>
              </a:rPr>
              <a:t>整式</a:t>
            </a:r>
          </a:p>
        </p:txBody>
      </p:sp>
      <p:sp>
        <p:nvSpPr>
          <p:cNvPr id="9224" name="Text Box 8"/>
          <p:cNvSpPr txBox="1">
            <a:spLocks noChangeArrowheads="1"/>
          </p:cNvSpPr>
          <p:nvPr/>
        </p:nvSpPr>
        <p:spPr bwMode="auto">
          <a:xfrm>
            <a:off x="3059113" y="1773238"/>
            <a:ext cx="2952750" cy="214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5400">
                <a:solidFill>
                  <a:prstClr val="black"/>
                </a:solidFill>
                <a:latin typeface="Times New Roman" panose="02020603050405020304" pitchFamily="18" charset="0"/>
              </a:rPr>
              <a:t>x+y=22</a:t>
            </a:r>
          </a:p>
          <a:p>
            <a:pPr>
              <a:spcBef>
                <a:spcPct val="50000"/>
              </a:spcBef>
            </a:pPr>
            <a:r>
              <a:rPr kumimoji="1" lang="en-US" altLang="zh-CN" sz="5400">
                <a:solidFill>
                  <a:prstClr val="black"/>
                </a:solidFill>
                <a:latin typeface="Times New Roman" panose="02020603050405020304" pitchFamily="18" charset="0"/>
              </a:rPr>
              <a:t>2x+y=40</a:t>
            </a:r>
          </a:p>
        </p:txBody>
      </p:sp>
      <p:sp>
        <p:nvSpPr>
          <p:cNvPr id="9225" name="WordArt 9"/>
          <p:cNvSpPr>
            <a:spLocks noChangeArrowheads="1" noChangeShapeType="1" noTextEdit="1"/>
          </p:cNvSpPr>
          <p:nvPr/>
        </p:nvSpPr>
        <p:spPr bwMode="auto">
          <a:xfrm rot="5400000">
            <a:off x="-324643" y="1124744"/>
            <a:ext cx="2592387" cy="1152525"/>
          </a:xfrm>
          <a:prstGeom prst="rect">
            <a:avLst/>
          </a:prstGeom>
          <a:extLst>
            <a:ext uri="{91240B29-F687-4F45-9708-019B960494DF}">
              <a14:hiddenLine xmlns:a14="http://schemas.microsoft.com/office/drawing/2010/main" w="9525">
                <a:solidFill>
                  <a:srgbClr val="000000"/>
                </a:solidFill>
                <a:round/>
              </a14:hiddenLine>
            </a:ext>
          </a:extLst>
        </p:spPr>
        <p:txBody>
          <a:bodyPr vert="eaVert"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探讨交流</a:t>
            </a:r>
          </a:p>
        </p:txBody>
      </p:sp>
      <p:sp>
        <p:nvSpPr>
          <p:cNvPr id="9226" name="Rectangle 10"/>
          <p:cNvSpPr>
            <a:spLocks noChangeArrowheads="1"/>
          </p:cNvSpPr>
          <p:nvPr/>
        </p:nvSpPr>
        <p:spPr bwMode="auto">
          <a:xfrm>
            <a:off x="0" y="4941888"/>
            <a:ext cx="93884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4800" b="1">
                <a:solidFill>
                  <a:srgbClr val="FF0000"/>
                </a:solidFill>
                <a:latin typeface="黑体" panose="02010609060101010101" pitchFamily="49" charset="-122"/>
                <a:ea typeface="黑体" panose="02010609060101010101" pitchFamily="49" charset="-122"/>
              </a:rPr>
              <a:t>2.</a:t>
            </a:r>
            <a:r>
              <a:rPr kumimoji="1" lang="zh-CN" altLang="en-US" sz="4800" b="1">
                <a:solidFill>
                  <a:srgbClr val="000000"/>
                </a:solidFill>
                <a:latin typeface="黑体" panose="02010609060101010101" pitchFamily="49" charset="-122"/>
                <a:ea typeface="黑体" panose="02010609060101010101" pitchFamily="49" charset="-122"/>
              </a:rPr>
              <a:t>含未知数的项的次数都为</a:t>
            </a:r>
            <a:r>
              <a:rPr kumimoji="1" lang="en-US" altLang="zh-CN" sz="4800" b="1">
                <a:solidFill>
                  <a:srgbClr val="000000"/>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194194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blinds(horizontal)">
                                      <p:cBhvr>
                                        <p:cTn id="7" dur="500"/>
                                        <p:tgtEl>
                                          <p:spTgt spid="9219"/>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9220"/>
                                        </p:tgtEl>
                                        <p:attrNameLst>
                                          <p:attrName>style.visibility</p:attrName>
                                        </p:attrNameLst>
                                      </p:cBhvr>
                                      <p:to>
                                        <p:strVal val="visible"/>
                                      </p:to>
                                    </p:set>
                                    <p:anim calcmode="lin" valueType="num">
                                      <p:cBhvr additive="base">
                                        <p:cTn id="12" dur="500" fill="hold"/>
                                        <p:tgtEl>
                                          <p:spTgt spid="9220"/>
                                        </p:tgtEl>
                                        <p:attrNameLst>
                                          <p:attrName>ppt_x</p:attrName>
                                        </p:attrNameLst>
                                      </p:cBhvr>
                                      <p:tavLst>
                                        <p:tav tm="0">
                                          <p:val>
                                            <p:strVal val="1+#ppt_w/2"/>
                                          </p:val>
                                        </p:tav>
                                        <p:tav tm="100000">
                                          <p:val>
                                            <p:strVal val="#ppt_x"/>
                                          </p:val>
                                        </p:tav>
                                      </p:tavLst>
                                    </p:anim>
                                    <p:anim calcmode="lin" valueType="num">
                                      <p:cBhvr additive="base">
                                        <p:cTn id="13" dur="500" fill="hold"/>
                                        <p:tgtEl>
                                          <p:spTgt spid="922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226"/>
                                        </p:tgtEl>
                                        <p:attrNameLst>
                                          <p:attrName>style.visibility</p:attrName>
                                        </p:attrNameLst>
                                      </p:cBhvr>
                                      <p:to>
                                        <p:strVal val="visible"/>
                                      </p:to>
                                    </p:set>
                                    <p:animEffect transition="in" filter="blinds(horizontal)">
                                      <p:cBhvr>
                                        <p:cTn id="18" dur="500"/>
                                        <p:tgtEl>
                                          <p:spTgt spid="9226"/>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9221"/>
                                        </p:tgtEl>
                                        <p:attrNameLst>
                                          <p:attrName>style.visibility</p:attrName>
                                        </p:attrNameLst>
                                      </p:cBhvr>
                                      <p:to>
                                        <p:strVal val="visible"/>
                                      </p:to>
                                    </p:set>
                                    <p:anim calcmode="lin" valueType="num">
                                      <p:cBhvr additive="base">
                                        <p:cTn id="23" dur="500" fill="hold"/>
                                        <p:tgtEl>
                                          <p:spTgt spid="9221"/>
                                        </p:tgtEl>
                                        <p:attrNameLst>
                                          <p:attrName>ppt_x</p:attrName>
                                        </p:attrNameLst>
                                      </p:cBhvr>
                                      <p:tavLst>
                                        <p:tav tm="0">
                                          <p:val>
                                            <p:strVal val="1+#ppt_w/2"/>
                                          </p:val>
                                        </p:tav>
                                        <p:tav tm="100000">
                                          <p:val>
                                            <p:strVal val="#ppt_x"/>
                                          </p:val>
                                        </p:tav>
                                      </p:tavLst>
                                    </p:anim>
                                    <p:anim calcmode="lin" valueType="num">
                                      <p:cBhvr additive="base">
                                        <p:cTn id="24" dur="500" fill="hold"/>
                                        <p:tgtEl>
                                          <p:spTgt spid="922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type.wav"/>
                                        </p:tgtEl>
                                      </p:cMediaNode>
                                    </p:audio>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blinds(horizontal)">
                                      <p:cBhvr>
                                        <p:cTn id="29" dur="500"/>
                                        <p:tgtEl>
                                          <p:spTgt spid="9222"/>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9223"/>
                                        </p:tgtEl>
                                        <p:attrNameLst>
                                          <p:attrName>style.visibility</p:attrName>
                                        </p:attrNameLst>
                                      </p:cBhvr>
                                      <p:to>
                                        <p:strVal val="visible"/>
                                      </p:to>
                                    </p:set>
                                    <p:anim calcmode="lin" valueType="num">
                                      <p:cBhvr additive="base">
                                        <p:cTn id="34" dur="500" fill="hold"/>
                                        <p:tgtEl>
                                          <p:spTgt spid="9223"/>
                                        </p:tgtEl>
                                        <p:attrNameLst>
                                          <p:attrName>ppt_x</p:attrName>
                                        </p:attrNameLst>
                                      </p:cBhvr>
                                      <p:tavLst>
                                        <p:tav tm="0">
                                          <p:val>
                                            <p:strVal val="1+#ppt_w/2"/>
                                          </p:val>
                                        </p:tav>
                                        <p:tav tm="100000">
                                          <p:val>
                                            <p:strVal val="#ppt_x"/>
                                          </p:val>
                                        </p:tav>
                                      </p:tavLst>
                                    </p:anim>
                                    <p:anim calcmode="lin" valueType="num">
                                      <p:cBhvr additive="base">
                                        <p:cTn id="35" dur="500" fill="hold"/>
                                        <p:tgtEl>
                                          <p:spTgt spid="92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p:bldP spid="9220" grpId="0"/>
      <p:bldP spid="9221" grpId="0"/>
      <p:bldP spid="9222" grpId="0" animBg="1"/>
      <p:bldP spid="9223" grpId="0"/>
      <p:bldP spid="9226"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76200" y="2438400"/>
            <a:ext cx="6248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3200" b="1">
              <a:solidFill>
                <a:srgbClr val="3333FF"/>
              </a:solidFill>
              <a:latin typeface="黑体" panose="02010609060101010101" pitchFamily="49" charset="-122"/>
              <a:ea typeface="黑体" panose="02010609060101010101" pitchFamily="49" charset="-122"/>
            </a:endParaRPr>
          </a:p>
        </p:txBody>
      </p:sp>
      <p:sp>
        <p:nvSpPr>
          <p:cNvPr id="10243" name="Text Box 3"/>
          <p:cNvSpPr txBox="1">
            <a:spLocks noChangeArrowheads="1"/>
          </p:cNvSpPr>
          <p:nvPr/>
        </p:nvSpPr>
        <p:spPr bwMode="auto">
          <a:xfrm>
            <a:off x="179388" y="1844675"/>
            <a:ext cx="8713787"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5400" b="1">
                <a:solidFill>
                  <a:srgbClr val="1F497D"/>
                </a:solidFill>
                <a:latin typeface="华文新魏" pitchFamily="2" charset="-122"/>
                <a:ea typeface="华文新魏" pitchFamily="2" charset="-122"/>
              </a:rPr>
              <a:t>        </a:t>
            </a:r>
            <a:r>
              <a:rPr kumimoji="1" lang="zh-CN" altLang="en-US" sz="5400" b="1">
                <a:solidFill>
                  <a:srgbClr val="1F497D"/>
                </a:solidFill>
                <a:latin typeface="华文新魏" pitchFamily="2" charset="-122"/>
                <a:ea typeface="华文新魏" pitchFamily="2" charset="-122"/>
              </a:rPr>
              <a:t>含有</a:t>
            </a:r>
            <a:r>
              <a:rPr kumimoji="1" lang="zh-CN" altLang="en-US" sz="5400" b="1">
                <a:solidFill>
                  <a:srgbClr val="FF0000"/>
                </a:solidFill>
                <a:latin typeface="华文新魏" pitchFamily="2" charset="-122"/>
                <a:ea typeface="华文新魏" pitchFamily="2" charset="-122"/>
              </a:rPr>
              <a:t>两个</a:t>
            </a:r>
            <a:r>
              <a:rPr kumimoji="1" lang="zh-CN" altLang="en-US" sz="5400" b="1">
                <a:solidFill>
                  <a:srgbClr val="1F497D"/>
                </a:solidFill>
                <a:latin typeface="华文新魏" pitchFamily="2" charset="-122"/>
                <a:ea typeface="华文新魏" pitchFamily="2" charset="-122"/>
              </a:rPr>
              <a:t>未知数</a:t>
            </a:r>
            <a:r>
              <a:rPr kumimoji="1" lang="en-US" altLang="zh-CN" sz="5400" b="1">
                <a:solidFill>
                  <a:srgbClr val="1F497D"/>
                </a:solidFill>
                <a:latin typeface="华文新魏" pitchFamily="2" charset="-122"/>
                <a:ea typeface="华文新魏" pitchFamily="2" charset="-122"/>
              </a:rPr>
              <a:t>,</a:t>
            </a:r>
            <a:r>
              <a:rPr kumimoji="1" lang="zh-CN" altLang="en-US" sz="5400" b="1">
                <a:solidFill>
                  <a:srgbClr val="1F497D"/>
                </a:solidFill>
                <a:latin typeface="华文新魏" pitchFamily="2" charset="-122"/>
                <a:ea typeface="华文新魏" pitchFamily="2" charset="-122"/>
              </a:rPr>
              <a:t>且含未知数的项的次数都是 </a:t>
            </a:r>
            <a:r>
              <a:rPr kumimoji="1" lang="zh-CN" altLang="en-US" sz="5400" b="1">
                <a:solidFill>
                  <a:srgbClr val="FF0000"/>
                </a:solidFill>
                <a:latin typeface="华文新魏" pitchFamily="2" charset="-122"/>
                <a:ea typeface="华文新魏" pitchFamily="2" charset="-122"/>
              </a:rPr>
              <a:t>一次</a:t>
            </a:r>
            <a:r>
              <a:rPr kumimoji="1" lang="zh-CN" altLang="en-US" sz="5400" b="1">
                <a:solidFill>
                  <a:srgbClr val="1F497D"/>
                </a:solidFill>
                <a:latin typeface="华文新魏" pitchFamily="2" charset="-122"/>
                <a:ea typeface="华文新魏" pitchFamily="2" charset="-122"/>
              </a:rPr>
              <a:t>的方程叫做</a:t>
            </a:r>
            <a:r>
              <a:rPr kumimoji="1" lang="zh-CN" altLang="en-US" sz="5400" b="1">
                <a:solidFill>
                  <a:srgbClr val="FF3300"/>
                </a:solidFill>
                <a:latin typeface="华文新魏" pitchFamily="2" charset="-122"/>
                <a:ea typeface="华文新魏" pitchFamily="2" charset="-122"/>
              </a:rPr>
              <a:t>二元一次方程。</a:t>
            </a:r>
          </a:p>
        </p:txBody>
      </p:sp>
      <p:sp>
        <p:nvSpPr>
          <p:cNvPr id="10244" name="WordArt 4"/>
          <p:cNvSpPr>
            <a:spLocks noChangeArrowheads="1" noChangeShapeType="1" noTextEdit="1"/>
          </p:cNvSpPr>
          <p:nvPr/>
        </p:nvSpPr>
        <p:spPr bwMode="auto">
          <a:xfrm>
            <a:off x="250825" y="260350"/>
            <a:ext cx="3600450" cy="865188"/>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学习新知</a:t>
            </a:r>
          </a:p>
        </p:txBody>
      </p:sp>
      <p:sp>
        <p:nvSpPr>
          <p:cNvPr id="10245" name="Text Box 5"/>
          <p:cNvSpPr txBox="1">
            <a:spLocks noChangeArrowheads="1"/>
          </p:cNvSpPr>
          <p:nvPr/>
        </p:nvSpPr>
        <p:spPr bwMode="auto">
          <a:xfrm>
            <a:off x="900113" y="5157788"/>
            <a:ext cx="7632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5400">
                <a:solidFill>
                  <a:srgbClr val="FF00FF"/>
                </a:solidFill>
                <a:latin typeface="华文新魏" pitchFamily="2" charset="-122"/>
                <a:ea typeface="华文新魏" pitchFamily="2" charset="-122"/>
              </a:rPr>
              <a:t>注意</a:t>
            </a:r>
            <a:r>
              <a:rPr lang="en-US" altLang="zh-CN" sz="5400">
                <a:solidFill>
                  <a:srgbClr val="FF00FF"/>
                </a:solidFill>
                <a:latin typeface="华文新魏" pitchFamily="2" charset="-122"/>
                <a:ea typeface="华文新魏" pitchFamily="2" charset="-122"/>
              </a:rPr>
              <a:t>:</a:t>
            </a:r>
            <a:r>
              <a:rPr kumimoji="1" lang="zh-CN" altLang="en-US" sz="4800" b="1">
                <a:solidFill>
                  <a:prstClr val="black"/>
                </a:solidFill>
                <a:ea typeface="华文新魏" pitchFamily="2" charset="-122"/>
              </a:rPr>
              <a:t>方程两边都是</a:t>
            </a:r>
            <a:r>
              <a:rPr kumimoji="1" lang="zh-CN" altLang="en-US" sz="4800" b="1">
                <a:solidFill>
                  <a:srgbClr val="0000FF"/>
                </a:solidFill>
                <a:ea typeface="华文新魏" pitchFamily="2" charset="-122"/>
              </a:rPr>
              <a:t>整式</a:t>
            </a:r>
            <a:r>
              <a:rPr kumimoji="1" lang="zh-CN" altLang="en-US" sz="4800" b="1">
                <a:solidFill>
                  <a:prstClr val="black"/>
                </a:solidFill>
                <a:ea typeface="华文新魏" pitchFamily="2" charset="-122"/>
              </a:rPr>
              <a:t>。</a:t>
            </a:r>
          </a:p>
        </p:txBody>
      </p:sp>
    </p:spTree>
    <p:extLst>
      <p:ext uri="{BB962C8B-B14F-4D97-AF65-F5344CB8AC3E}">
        <p14:creationId xmlns:p14="http://schemas.microsoft.com/office/powerpoint/2010/main" val="1186497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linds(horizontal)">
                                      <p:cBhvr>
                                        <p:cTn id="7" dur="500"/>
                                        <p:tgtEl>
                                          <p:spTgt spid="102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685800" y="350520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(3)</a:t>
            </a:r>
          </a:p>
        </p:txBody>
      </p:sp>
      <p:grpSp>
        <p:nvGrpSpPr>
          <p:cNvPr id="11267" name="Group 3"/>
          <p:cNvGrpSpPr/>
          <p:nvPr/>
        </p:nvGrpSpPr>
        <p:grpSpPr bwMode="auto">
          <a:xfrm>
            <a:off x="685800" y="2209800"/>
            <a:ext cx="7345363" cy="2981325"/>
            <a:chOff x="521" y="1797"/>
            <a:chExt cx="4627" cy="1878"/>
          </a:xfrm>
        </p:grpSpPr>
        <p:sp>
          <p:nvSpPr>
            <p:cNvPr id="11268" name="Text Box 4"/>
            <p:cNvSpPr txBox="1">
              <a:spLocks noChangeArrowheads="1"/>
            </p:cNvSpPr>
            <p:nvPr/>
          </p:nvSpPr>
          <p:spPr bwMode="auto">
            <a:xfrm>
              <a:off x="521" y="2024"/>
              <a:ext cx="240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(1)  </a:t>
              </a:r>
              <a:r>
                <a:rPr kumimoji="1" lang="en-US" altLang="zh-CN" sz="3200" b="1">
                  <a:solidFill>
                    <a:srgbClr val="000000"/>
                  </a:solidFill>
                  <a:latin typeface="Times New Roman" panose="02020603050405020304" pitchFamily="18" charset="0"/>
                </a:rPr>
                <a:t>3y-2x =z+5</a:t>
              </a:r>
            </a:p>
          </p:txBody>
        </p:sp>
        <p:grpSp>
          <p:nvGrpSpPr>
            <p:cNvPr id="11269" name="Group 5"/>
            <p:cNvGrpSpPr/>
            <p:nvPr/>
          </p:nvGrpSpPr>
          <p:grpSpPr bwMode="auto">
            <a:xfrm>
              <a:off x="521" y="1797"/>
              <a:ext cx="4627" cy="1878"/>
              <a:chOff x="521" y="1797"/>
              <a:chExt cx="4627" cy="1878"/>
            </a:xfrm>
          </p:grpSpPr>
          <p:graphicFrame>
            <p:nvGraphicFramePr>
              <p:cNvPr id="11270" name="Object 6"/>
              <p:cNvGraphicFramePr>
                <a:graphicFrameLocks noChangeAspect="1"/>
              </p:cNvGraphicFramePr>
              <p:nvPr/>
            </p:nvGraphicFramePr>
            <p:xfrm>
              <a:off x="884" y="2478"/>
              <a:ext cx="1296" cy="501"/>
            </p:xfrm>
            <a:graphic>
              <a:graphicData uri="http://schemas.openxmlformats.org/presentationml/2006/ole">
                <mc:AlternateContent xmlns:mc="http://schemas.openxmlformats.org/markup-compatibility/2006">
                  <mc:Choice xmlns:v="urn:schemas-microsoft-com:vml" Requires="v">
                    <p:oleObj name="Equation" r:id="rId4" imgW="558165" imgH="215900" progId="Equations">
                      <p:embed/>
                    </p:oleObj>
                  </mc:Choice>
                  <mc:Fallback>
                    <p:oleObj name="Equation" r:id="rId4" imgW="558165" imgH="2159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478"/>
                            <a:ext cx="1296" cy="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271" name="Group 7"/>
              <p:cNvGrpSpPr/>
              <p:nvPr/>
            </p:nvGrpSpPr>
            <p:grpSpPr bwMode="auto">
              <a:xfrm>
                <a:off x="3016" y="2387"/>
                <a:ext cx="1387" cy="812"/>
                <a:chOff x="2789" y="2064"/>
                <a:chExt cx="1387" cy="812"/>
              </a:xfrm>
            </p:grpSpPr>
            <p:graphicFrame>
              <p:nvGraphicFramePr>
                <p:cNvPr id="11272" name="Object 8"/>
                <p:cNvGraphicFramePr>
                  <a:graphicFrameLocks noChangeAspect="1"/>
                </p:cNvGraphicFramePr>
                <p:nvPr/>
              </p:nvGraphicFramePr>
              <p:xfrm>
                <a:off x="3120" y="2064"/>
                <a:ext cx="1056" cy="812"/>
              </p:xfrm>
              <a:graphic>
                <a:graphicData uri="http://schemas.openxmlformats.org/presentationml/2006/ole">
                  <mc:AlternateContent xmlns:mc="http://schemas.openxmlformats.org/markup-compatibility/2006">
                    <mc:Choice xmlns:v="urn:schemas-microsoft-com:vml" Requires="v">
                      <p:oleObj name="Equation" r:id="rId6" imgW="495300" imgH="381000" progId="Equations">
                        <p:embed/>
                      </p:oleObj>
                    </mc:Choice>
                    <mc:Fallback>
                      <p:oleObj name="Equation" r:id="rId6" imgW="495300" imgH="3810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064"/>
                              <a:ext cx="1056" cy="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Text Box 9"/>
                <p:cNvSpPr txBox="1">
                  <a:spLocks noChangeArrowheads="1"/>
                </p:cNvSpPr>
                <p:nvPr/>
              </p:nvSpPr>
              <p:spPr bwMode="auto">
                <a:xfrm>
                  <a:off x="2789" y="2296"/>
                  <a:ext cx="3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(4)</a:t>
                  </a:r>
                </a:p>
              </p:txBody>
            </p:sp>
          </p:grpSp>
          <p:grpSp>
            <p:nvGrpSpPr>
              <p:cNvPr id="11274" name="Group 10"/>
              <p:cNvGrpSpPr/>
              <p:nvPr/>
            </p:nvGrpSpPr>
            <p:grpSpPr bwMode="auto">
              <a:xfrm>
                <a:off x="521" y="2976"/>
                <a:ext cx="1883" cy="699"/>
                <a:chOff x="613" y="2857"/>
                <a:chExt cx="1883" cy="699"/>
              </a:xfrm>
            </p:grpSpPr>
            <p:graphicFrame>
              <p:nvGraphicFramePr>
                <p:cNvPr id="11275" name="Object 11"/>
                <p:cNvGraphicFramePr>
                  <a:graphicFrameLocks noChangeAspect="1"/>
                </p:cNvGraphicFramePr>
                <p:nvPr/>
              </p:nvGraphicFramePr>
              <p:xfrm>
                <a:off x="973" y="2857"/>
                <a:ext cx="1523" cy="699"/>
              </p:xfrm>
              <a:graphic>
                <a:graphicData uri="http://schemas.openxmlformats.org/presentationml/2006/ole">
                  <mc:AlternateContent xmlns:mc="http://schemas.openxmlformats.org/markup-compatibility/2006">
                    <mc:Choice xmlns:v="urn:schemas-microsoft-com:vml" Requires="v">
                      <p:oleObj name="Equation" r:id="rId8" imgW="774065" imgH="355600" progId="Equations">
                        <p:embed/>
                      </p:oleObj>
                    </mc:Choice>
                    <mc:Fallback>
                      <p:oleObj name="Equation" r:id="rId8" imgW="774065" imgH="355600" progId="Equations">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 y="2857"/>
                              <a:ext cx="1523" cy="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6" name="Text Box 12"/>
                <p:cNvSpPr txBox="1">
                  <a:spLocks noChangeArrowheads="1"/>
                </p:cNvSpPr>
                <p:nvPr/>
              </p:nvSpPr>
              <p:spPr bwMode="auto">
                <a:xfrm>
                  <a:off x="613" y="3058"/>
                  <a:ext cx="4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(5)</a:t>
                  </a:r>
                </a:p>
              </p:txBody>
            </p:sp>
          </p:grpSp>
          <p:grpSp>
            <p:nvGrpSpPr>
              <p:cNvPr id="11277" name="Group 13"/>
              <p:cNvGrpSpPr/>
              <p:nvPr/>
            </p:nvGrpSpPr>
            <p:grpSpPr bwMode="auto">
              <a:xfrm>
                <a:off x="3016" y="1797"/>
                <a:ext cx="1149" cy="689"/>
                <a:chOff x="2835" y="2880"/>
                <a:chExt cx="1149" cy="689"/>
              </a:xfrm>
            </p:grpSpPr>
            <p:graphicFrame>
              <p:nvGraphicFramePr>
                <p:cNvPr id="11278" name="Object 14"/>
                <p:cNvGraphicFramePr>
                  <a:graphicFrameLocks noChangeAspect="1"/>
                </p:cNvGraphicFramePr>
                <p:nvPr/>
              </p:nvGraphicFramePr>
              <p:xfrm>
                <a:off x="3168" y="2880"/>
                <a:ext cx="816" cy="689"/>
              </p:xfrm>
              <a:graphic>
                <a:graphicData uri="http://schemas.openxmlformats.org/presentationml/2006/ole">
                  <mc:AlternateContent xmlns:mc="http://schemas.openxmlformats.org/markup-compatibility/2006">
                    <mc:Choice xmlns:v="urn:schemas-microsoft-com:vml" Requires="v">
                      <p:oleObj name="Equation" r:id="rId10" imgW="405765" imgH="342900" progId="Equations">
                        <p:embed/>
                      </p:oleObj>
                    </mc:Choice>
                    <mc:Fallback>
                      <p:oleObj name="Equation" r:id="rId10" imgW="405765" imgH="342900" progId="Equations">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2880"/>
                              <a:ext cx="816" cy="6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9" name="Text Box 15"/>
                <p:cNvSpPr txBox="1">
                  <a:spLocks noChangeArrowheads="1"/>
                </p:cNvSpPr>
                <p:nvPr/>
              </p:nvSpPr>
              <p:spPr bwMode="auto">
                <a:xfrm>
                  <a:off x="2835" y="3113"/>
                  <a:ext cx="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(2)</a:t>
                  </a:r>
                </a:p>
              </p:txBody>
            </p:sp>
          </p:grpSp>
          <p:sp>
            <p:nvSpPr>
              <p:cNvPr id="11280" name="Text Box 16"/>
              <p:cNvSpPr txBox="1">
                <a:spLocks noChangeArrowheads="1"/>
              </p:cNvSpPr>
              <p:nvPr/>
            </p:nvSpPr>
            <p:spPr bwMode="auto">
              <a:xfrm>
                <a:off x="3016" y="3113"/>
                <a:ext cx="21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(6)</a:t>
                </a:r>
                <a:r>
                  <a:rPr lang="en-US" altLang="zh-CN" sz="3200">
                    <a:solidFill>
                      <a:prstClr val="black"/>
                    </a:solidFill>
                  </a:rPr>
                  <a:t>  </a:t>
                </a:r>
                <a:r>
                  <a:rPr lang="en-US" altLang="zh-CN" sz="3200" b="1">
                    <a:solidFill>
                      <a:srgbClr val="000000"/>
                    </a:solidFill>
                    <a:latin typeface="Times New Roman" panose="02020603050405020304" pitchFamily="18" charset="0"/>
                  </a:rPr>
                  <a:t>3 - 2xy =1</a:t>
                </a:r>
              </a:p>
            </p:txBody>
          </p:sp>
        </p:grpSp>
      </p:grpSp>
      <p:sp>
        <p:nvSpPr>
          <p:cNvPr id="11281" name="Text Box 17"/>
          <p:cNvSpPr txBox="1">
            <a:spLocks noChangeArrowheads="1"/>
          </p:cNvSpPr>
          <p:nvPr/>
        </p:nvSpPr>
        <p:spPr bwMode="auto">
          <a:xfrm>
            <a:off x="3810000" y="4267200"/>
            <a:ext cx="1008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是</a:t>
            </a:r>
          </a:p>
        </p:txBody>
      </p:sp>
      <p:sp>
        <p:nvSpPr>
          <p:cNvPr id="11282" name="Text Box 18"/>
          <p:cNvSpPr txBox="1">
            <a:spLocks noChangeArrowheads="1"/>
          </p:cNvSpPr>
          <p:nvPr/>
        </p:nvSpPr>
        <p:spPr bwMode="auto">
          <a:xfrm>
            <a:off x="3581400" y="25146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83" name="Text Box 19"/>
          <p:cNvSpPr txBox="1">
            <a:spLocks noChangeArrowheads="1"/>
          </p:cNvSpPr>
          <p:nvPr/>
        </p:nvSpPr>
        <p:spPr bwMode="auto">
          <a:xfrm>
            <a:off x="3581400" y="34290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84" name="Text Box 20"/>
          <p:cNvSpPr txBox="1">
            <a:spLocks noChangeArrowheads="1"/>
          </p:cNvSpPr>
          <p:nvPr/>
        </p:nvSpPr>
        <p:spPr bwMode="auto">
          <a:xfrm>
            <a:off x="7239000" y="25908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85" name="Text Box 21"/>
          <p:cNvSpPr txBox="1">
            <a:spLocks noChangeArrowheads="1"/>
          </p:cNvSpPr>
          <p:nvPr/>
        </p:nvSpPr>
        <p:spPr bwMode="auto">
          <a:xfrm>
            <a:off x="7239000" y="35052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86" name="Text Box 22"/>
          <p:cNvSpPr txBox="1">
            <a:spLocks noChangeArrowheads="1"/>
          </p:cNvSpPr>
          <p:nvPr/>
        </p:nvSpPr>
        <p:spPr bwMode="auto">
          <a:xfrm>
            <a:off x="7239000" y="43434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87" name="Text Box 23"/>
          <p:cNvSpPr txBox="1">
            <a:spLocks noChangeArrowheads="1"/>
          </p:cNvSpPr>
          <p:nvPr/>
        </p:nvSpPr>
        <p:spPr bwMode="auto">
          <a:xfrm>
            <a:off x="457200" y="5943600"/>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a:solidFill>
                  <a:srgbClr val="C0504D"/>
                </a:solidFill>
                <a:latin typeface="Times New Roman" panose="02020603050405020304" pitchFamily="18" charset="0"/>
              </a:rPr>
              <a:t>2.</a:t>
            </a:r>
            <a:r>
              <a:rPr kumimoji="1" lang="zh-CN" altLang="en-US" sz="3200" b="1">
                <a:solidFill>
                  <a:srgbClr val="C0504D"/>
                </a:solidFill>
                <a:latin typeface="Times New Roman" panose="02020603050405020304" pitchFamily="18" charset="0"/>
              </a:rPr>
              <a:t>请写一个二元一次方程和同桌交流。</a:t>
            </a:r>
          </a:p>
        </p:txBody>
      </p:sp>
      <p:sp>
        <p:nvSpPr>
          <p:cNvPr id="11288" name="Text Box 24"/>
          <p:cNvSpPr txBox="1">
            <a:spLocks noChangeArrowheads="1"/>
          </p:cNvSpPr>
          <p:nvPr/>
        </p:nvSpPr>
        <p:spPr bwMode="auto">
          <a:xfrm>
            <a:off x="381000" y="1752600"/>
            <a:ext cx="769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a:solidFill>
                  <a:srgbClr val="C0504D"/>
                </a:solidFill>
                <a:latin typeface="Times New Roman" panose="02020603050405020304" pitchFamily="18" charset="0"/>
              </a:rPr>
              <a:t>1.</a:t>
            </a:r>
            <a:r>
              <a:rPr kumimoji="1" lang="zh-CN" altLang="en-US" sz="3200" b="1">
                <a:solidFill>
                  <a:srgbClr val="C0504D"/>
                </a:solidFill>
                <a:latin typeface="Times New Roman" panose="02020603050405020304" pitchFamily="18" charset="0"/>
              </a:rPr>
              <a:t>判断下列方程是否为二元一次方程：</a:t>
            </a:r>
          </a:p>
        </p:txBody>
      </p:sp>
      <p:sp>
        <p:nvSpPr>
          <p:cNvPr id="11289" name="WordArt 25">
            <a:hlinkClick r:id="" action="ppaction://hlinkshowjump?jump=previousslide"/>
          </p:cNvPr>
          <p:cNvSpPr>
            <a:spLocks noChangeArrowheads="1" noChangeShapeType="1" noTextEdit="1"/>
          </p:cNvSpPr>
          <p:nvPr/>
        </p:nvSpPr>
        <p:spPr bwMode="auto">
          <a:xfrm>
            <a:off x="395288" y="115888"/>
            <a:ext cx="2928937" cy="1362075"/>
          </a:xfrm>
          <a:prstGeom prst="rect">
            <a:avLst/>
          </a:prstGeom>
        </p:spPr>
        <p:txBody>
          <a:bodyPr wrap="none" fromWordArt="1">
            <a:prstTxWarp prst="textFadeUp">
              <a:avLst>
                <a:gd name="adj" fmla="val 9991"/>
              </a:avLst>
            </a:prstTxWarp>
          </a:bodyPr>
          <a:lstStyle/>
          <a:p>
            <a:pPr algn="ctr"/>
            <a:r>
              <a:rPr lang="zh-CN" altLang="en-US" sz="4400" b="1" kern="10">
                <a:ln w="12700">
                  <a:solidFill>
                    <a:srgbClr val="B2B2B2"/>
                  </a:solidFill>
                  <a:round/>
                </a:ln>
                <a:solidFill>
                  <a:srgbClr val="FF0000"/>
                </a:solidFill>
                <a:effectLst>
                  <a:outerShdw dist="35921" dir="2700000" sy="50000" rotWithShape="0">
                    <a:srgbClr val="875B0D"/>
                  </a:outerShdw>
                </a:effectLst>
                <a:latin typeface="华文行楷"/>
                <a:ea typeface="华文行楷"/>
              </a:rPr>
              <a:t>比比看</a:t>
            </a:r>
          </a:p>
        </p:txBody>
      </p:sp>
      <p:sp>
        <p:nvSpPr>
          <p:cNvPr id="11290" name="Rectangle 26"/>
          <p:cNvSpPr>
            <a:spLocks noChangeArrowheads="1"/>
          </p:cNvSpPr>
          <p:nvPr/>
        </p:nvSpPr>
        <p:spPr bwMode="auto">
          <a:xfrm>
            <a:off x="685800" y="5181600"/>
            <a:ext cx="2251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(7)</a:t>
            </a:r>
            <a:r>
              <a:rPr lang="en-US" altLang="zh-CN" sz="2800" b="1">
                <a:solidFill>
                  <a:prstClr val="black"/>
                </a:solidFill>
                <a:latin typeface="Times New Roman" panose="02020603050405020304" pitchFamily="18" charset="0"/>
              </a:rPr>
              <a:t>  4x+      =0</a:t>
            </a:r>
          </a:p>
        </p:txBody>
      </p:sp>
      <p:sp>
        <p:nvSpPr>
          <p:cNvPr id="11291" name="Rectangle 27"/>
          <p:cNvSpPr>
            <a:spLocks noChangeArrowheads="1"/>
          </p:cNvSpPr>
          <p:nvPr/>
        </p:nvSpPr>
        <p:spPr bwMode="auto">
          <a:xfrm>
            <a:off x="4648200" y="5257800"/>
            <a:ext cx="2078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2800" b="1">
                <a:solidFill>
                  <a:prstClr val="black"/>
                </a:solidFill>
                <a:latin typeface="Times New Roman" panose="02020603050405020304" pitchFamily="18" charset="0"/>
              </a:rPr>
              <a:t>(8)</a:t>
            </a:r>
            <a:r>
              <a:rPr lang="en-US" altLang="zh-CN" sz="2800" b="1">
                <a:solidFill>
                  <a:prstClr val="black"/>
                </a:solidFill>
                <a:latin typeface="Times New Roman" panose="02020603050405020304" pitchFamily="18" charset="0"/>
              </a:rPr>
              <a:t>   2x=1-3y</a:t>
            </a:r>
          </a:p>
        </p:txBody>
      </p:sp>
      <p:graphicFrame>
        <p:nvGraphicFramePr>
          <p:cNvPr id="11292" name="Object 28"/>
          <p:cNvGraphicFramePr>
            <a:graphicFrameLocks noChangeAspect="1"/>
          </p:cNvGraphicFramePr>
          <p:nvPr/>
        </p:nvGraphicFramePr>
        <p:xfrm>
          <a:off x="1981200" y="5257800"/>
          <a:ext cx="504825" cy="504825"/>
        </p:xfrm>
        <a:graphic>
          <a:graphicData uri="http://schemas.openxmlformats.org/presentationml/2006/ole">
            <mc:AlternateContent xmlns:mc="http://schemas.openxmlformats.org/markup-compatibility/2006">
              <mc:Choice xmlns:v="urn:schemas-microsoft-com:vml" Requires="v">
                <p:oleObj name="公式" r:id="rId12" imgW="190500" imgH="190500" progId="Equations">
                  <p:embed/>
                </p:oleObj>
              </mc:Choice>
              <mc:Fallback>
                <p:oleObj name="公式" r:id="rId12" imgW="190500" imgH="190500" progId="Equations">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0" y="5257800"/>
                        <a:ext cx="50482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93" name="Text Box 29"/>
          <p:cNvSpPr txBox="1">
            <a:spLocks noChangeArrowheads="1"/>
          </p:cNvSpPr>
          <p:nvPr/>
        </p:nvSpPr>
        <p:spPr bwMode="auto">
          <a:xfrm>
            <a:off x="3657600" y="5105400"/>
            <a:ext cx="14763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不是</a:t>
            </a:r>
          </a:p>
        </p:txBody>
      </p:sp>
      <p:sp>
        <p:nvSpPr>
          <p:cNvPr id="11294" name="Text Box 30"/>
          <p:cNvSpPr txBox="1">
            <a:spLocks noChangeArrowheads="1"/>
          </p:cNvSpPr>
          <p:nvPr/>
        </p:nvSpPr>
        <p:spPr bwMode="auto">
          <a:xfrm>
            <a:off x="7467600" y="5257800"/>
            <a:ext cx="10080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CC3300"/>
                </a:solidFill>
              </a:rPr>
              <a:t>是</a:t>
            </a:r>
          </a:p>
        </p:txBody>
      </p:sp>
      <p:pic>
        <p:nvPicPr>
          <p:cNvPr id="11295" name="Picture 31" descr="g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5825" y="188913"/>
            <a:ext cx="1760538" cy="190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90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82"/>
                                        </p:tgtEl>
                                        <p:attrNameLst>
                                          <p:attrName>style.visibility</p:attrName>
                                        </p:attrNameLst>
                                      </p:cBhvr>
                                      <p:to>
                                        <p:strVal val="visible"/>
                                      </p:to>
                                    </p:set>
                                    <p:animEffect transition="in" filter="blinds(horizontal)">
                                      <p:cBhvr>
                                        <p:cTn id="7" dur="500"/>
                                        <p:tgtEl>
                                          <p:spTgt spid="11282"/>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84"/>
                                        </p:tgtEl>
                                        <p:attrNameLst>
                                          <p:attrName>style.visibility</p:attrName>
                                        </p:attrNameLst>
                                      </p:cBhvr>
                                      <p:to>
                                        <p:strVal val="visible"/>
                                      </p:to>
                                    </p:set>
                                    <p:animEffect transition="in" filter="blinds(horizontal)">
                                      <p:cBhvr>
                                        <p:cTn id="12" dur="500"/>
                                        <p:tgtEl>
                                          <p:spTgt spid="11284"/>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83"/>
                                        </p:tgtEl>
                                        <p:attrNameLst>
                                          <p:attrName>style.visibility</p:attrName>
                                        </p:attrNameLst>
                                      </p:cBhvr>
                                      <p:to>
                                        <p:strVal val="visible"/>
                                      </p:to>
                                    </p:set>
                                    <p:animEffect transition="in" filter="blinds(horizontal)">
                                      <p:cBhvr>
                                        <p:cTn id="17" dur="500"/>
                                        <p:tgtEl>
                                          <p:spTgt spid="11283"/>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85"/>
                                        </p:tgtEl>
                                        <p:attrNameLst>
                                          <p:attrName>style.visibility</p:attrName>
                                        </p:attrNameLst>
                                      </p:cBhvr>
                                      <p:to>
                                        <p:strVal val="visible"/>
                                      </p:to>
                                    </p:set>
                                    <p:animEffect transition="in" filter="blinds(horizontal)">
                                      <p:cBhvr>
                                        <p:cTn id="22" dur="500"/>
                                        <p:tgtEl>
                                          <p:spTgt spid="11285"/>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81"/>
                                        </p:tgtEl>
                                        <p:attrNameLst>
                                          <p:attrName>style.visibility</p:attrName>
                                        </p:attrNameLst>
                                      </p:cBhvr>
                                      <p:to>
                                        <p:strVal val="visible"/>
                                      </p:to>
                                    </p:set>
                                    <p:animEffect transition="in" filter="blinds(horizontal)">
                                      <p:cBhvr>
                                        <p:cTn id="27" dur="500"/>
                                        <p:tgtEl>
                                          <p:spTgt spid="11281"/>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86"/>
                                        </p:tgtEl>
                                        <p:attrNameLst>
                                          <p:attrName>style.visibility</p:attrName>
                                        </p:attrNameLst>
                                      </p:cBhvr>
                                      <p:to>
                                        <p:strVal val="visible"/>
                                      </p:to>
                                    </p:set>
                                    <p:animEffect transition="in" filter="blinds(horizontal)">
                                      <p:cBhvr>
                                        <p:cTn id="32" dur="500"/>
                                        <p:tgtEl>
                                          <p:spTgt spid="11286"/>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293"/>
                                        </p:tgtEl>
                                        <p:attrNameLst>
                                          <p:attrName>style.visibility</p:attrName>
                                        </p:attrNameLst>
                                      </p:cBhvr>
                                      <p:to>
                                        <p:strVal val="visible"/>
                                      </p:to>
                                    </p:set>
                                    <p:animEffect transition="in" filter="blinds(horizontal)">
                                      <p:cBhvr>
                                        <p:cTn id="37" dur="500"/>
                                        <p:tgtEl>
                                          <p:spTgt spid="11293"/>
                                        </p:tgtEl>
                                      </p:cBhvr>
                                    </p:animEffect>
                                  </p:childTnLst>
                                  <p:subTnLst>
                                    <p:audio>
                                      <p:cMediaNode>
                                        <p:cTn display="0" masterRel="sameClick">
                                          <p:stCondLst>
                                            <p:cond evt="begin" delay="0">
                                              <p:tn val="35"/>
                                            </p:cond>
                                          </p:stCondLst>
                                          <p:endCondLst>
                                            <p:cond evt="onStopAudio" delay="0">
                                              <p:tgtEl>
                                                <p:sldTgt/>
                                              </p:tgtEl>
                                            </p:cond>
                                          </p:endCondLst>
                                        </p:cTn>
                                        <p:tgtEl>
                                          <p:sndTgt r:embed="rId2" name="type.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294"/>
                                        </p:tgtEl>
                                        <p:attrNameLst>
                                          <p:attrName>style.visibility</p:attrName>
                                        </p:attrNameLst>
                                      </p:cBhvr>
                                      <p:to>
                                        <p:strVal val="visible"/>
                                      </p:to>
                                    </p:set>
                                    <p:animEffect transition="in" filter="blinds(horizontal)">
                                      <p:cBhvr>
                                        <p:cTn id="42" dur="500"/>
                                        <p:tgtEl>
                                          <p:spTgt spid="11294"/>
                                        </p:tgtEl>
                                      </p:cBhvr>
                                    </p:animEffect>
                                  </p:childTnLst>
                                  <p:subTnLst>
                                    <p:audio>
                                      <p:cMediaNode>
                                        <p:cTn display="0" masterRel="sameClick">
                                          <p:stCondLst>
                                            <p:cond evt="begin" delay="0">
                                              <p:tn val="40"/>
                                            </p:cond>
                                          </p:stCondLst>
                                          <p:endCondLst>
                                            <p:cond evt="onStopAudio" delay="0">
                                              <p:tgtEl>
                                                <p:sldTgt/>
                                              </p:tgtEl>
                                            </p:cond>
                                          </p:endCondLst>
                                        </p:cTn>
                                        <p:tgtEl>
                                          <p:sndTgt r:embed="rId2" name="type.wav"/>
                                        </p:tgtEl>
                                      </p:cMediaNode>
                                    </p:audio>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287"/>
                                        </p:tgtEl>
                                        <p:attrNameLst>
                                          <p:attrName>style.visibility</p:attrName>
                                        </p:attrNameLst>
                                      </p:cBhvr>
                                      <p:to>
                                        <p:strVal val="visible"/>
                                      </p:to>
                                    </p:set>
                                    <p:anim calcmode="lin" valueType="num">
                                      <p:cBhvr additive="base">
                                        <p:cTn id="47" dur="500" fill="hold"/>
                                        <p:tgtEl>
                                          <p:spTgt spid="11287"/>
                                        </p:tgtEl>
                                        <p:attrNameLst>
                                          <p:attrName>ppt_x</p:attrName>
                                        </p:attrNameLst>
                                      </p:cBhvr>
                                      <p:tavLst>
                                        <p:tav tm="0">
                                          <p:val>
                                            <p:strVal val="#ppt_x"/>
                                          </p:val>
                                        </p:tav>
                                        <p:tav tm="100000">
                                          <p:val>
                                            <p:strVal val="#ppt_x"/>
                                          </p:val>
                                        </p:tav>
                                      </p:tavLst>
                                    </p:anim>
                                    <p:anim calcmode="lin" valueType="num">
                                      <p:cBhvr additive="base">
                                        <p:cTn id="48" dur="500" fill="hold"/>
                                        <p:tgtEl>
                                          <p:spTgt spid="1128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4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1" grpId="0" autoUpdateAnimBg="0"/>
      <p:bldP spid="11282" grpId="0" autoUpdateAnimBg="0"/>
      <p:bldP spid="11283" grpId="0" autoUpdateAnimBg="0"/>
      <p:bldP spid="11284" grpId="0" autoUpdateAnimBg="0"/>
      <p:bldP spid="11285" grpId="0" autoUpdateAnimBg="0"/>
      <p:bldP spid="11286" grpId="0" autoUpdateAnimBg="0"/>
      <p:bldP spid="11287" grpId="0" autoUpdateAnimBg="0"/>
      <p:bldP spid="11293" grpId="0" autoUpdateAnimBg="0"/>
      <p:bldP spid="11294" grpId="0" autoUpdateAnimBg="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1187450" y="620713"/>
            <a:ext cx="7343775"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sz="2800">
              <a:solidFill>
                <a:srgbClr val="FF3300"/>
              </a:solidFill>
              <a:ea typeface="华文新魏" pitchFamily="2" charset="-122"/>
            </a:endParaRPr>
          </a:p>
          <a:p>
            <a:pPr>
              <a:spcBef>
                <a:spcPct val="50000"/>
              </a:spcBef>
            </a:pPr>
            <a:endParaRPr lang="en-US" altLang="zh-CN" sz="2800">
              <a:solidFill>
                <a:srgbClr val="FF3300"/>
              </a:solidFill>
              <a:ea typeface="华文新魏" pitchFamily="2" charset="-122"/>
            </a:endParaRPr>
          </a:p>
        </p:txBody>
      </p:sp>
      <p:sp>
        <p:nvSpPr>
          <p:cNvPr id="12291" name="Text Box 3"/>
          <p:cNvSpPr txBox="1">
            <a:spLocks noChangeArrowheads="1"/>
          </p:cNvSpPr>
          <p:nvPr/>
        </p:nvSpPr>
        <p:spPr bwMode="auto">
          <a:xfrm>
            <a:off x="755650" y="1052513"/>
            <a:ext cx="79057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0000FF"/>
                </a:solidFill>
                <a:latin typeface="Comic Sans MS" panose="030F0702030302020204" pitchFamily="66" charset="0"/>
                <a:ea typeface="华文新魏" pitchFamily="2" charset="-122"/>
              </a:rPr>
              <a:t>根据下列语句</a:t>
            </a:r>
            <a:r>
              <a:rPr lang="en-US" altLang="zh-CN" sz="4000" b="1">
                <a:solidFill>
                  <a:srgbClr val="0000FF"/>
                </a:solidFill>
                <a:latin typeface="Comic Sans MS" panose="030F0702030302020204" pitchFamily="66" charset="0"/>
                <a:ea typeface="华文新魏" pitchFamily="2" charset="-122"/>
              </a:rPr>
              <a:t>,</a:t>
            </a:r>
            <a:r>
              <a:rPr lang="zh-CN" altLang="en-US" sz="4000" b="1">
                <a:solidFill>
                  <a:srgbClr val="0000FF"/>
                </a:solidFill>
                <a:latin typeface="Comic Sans MS" panose="030F0702030302020204" pitchFamily="66" charset="0"/>
                <a:ea typeface="华文新魏" pitchFamily="2" charset="-122"/>
              </a:rPr>
              <a:t>列出二元一次方程</a:t>
            </a:r>
            <a:r>
              <a:rPr lang="en-US" altLang="zh-CN" sz="4000" b="1">
                <a:solidFill>
                  <a:srgbClr val="0000FF"/>
                </a:solidFill>
                <a:latin typeface="Comic Sans MS" panose="030F0702030302020204" pitchFamily="66" charset="0"/>
                <a:ea typeface="华文新魏" pitchFamily="2" charset="-122"/>
              </a:rPr>
              <a:t>:</a:t>
            </a:r>
          </a:p>
        </p:txBody>
      </p:sp>
      <p:sp>
        <p:nvSpPr>
          <p:cNvPr id="12292" name="Text Box 4"/>
          <p:cNvSpPr txBox="1">
            <a:spLocks noChangeArrowheads="1"/>
          </p:cNvSpPr>
          <p:nvPr/>
        </p:nvSpPr>
        <p:spPr bwMode="auto">
          <a:xfrm>
            <a:off x="827088" y="1916113"/>
            <a:ext cx="670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rgbClr val="0000FF"/>
                </a:solidFill>
                <a:latin typeface="Comic Sans MS" panose="030F0702030302020204" pitchFamily="66" charset="0"/>
                <a:ea typeface="华文新魏" pitchFamily="2" charset="-122"/>
              </a:rPr>
              <a:t>1.</a:t>
            </a:r>
            <a:r>
              <a:rPr lang="zh-CN" altLang="en-US" sz="2800" b="1">
                <a:solidFill>
                  <a:srgbClr val="0000FF"/>
                </a:solidFill>
                <a:latin typeface="Comic Sans MS" panose="030F0702030302020204" pitchFamily="66" charset="0"/>
                <a:ea typeface="华文新魏" pitchFamily="2" charset="-122"/>
              </a:rPr>
              <a:t>甲数比乙数大</a:t>
            </a:r>
            <a:r>
              <a:rPr lang="en-US" altLang="zh-CN" sz="2800" b="1">
                <a:solidFill>
                  <a:srgbClr val="0000FF"/>
                </a:solidFill>
                <a:latin typeface="Comic Sans MS" panose="030F0702030302020204" pitchFamily="66" charset="0"/>
                <a:ea typeface="华文新魏" pitchFamily="2" charset="-122"/>
              </a:rPr>
              <a:t>3.</a:t>
            </a:r>
            <a:r>
              <a:rPr lang="zh-CN" altLang="en-US" sz="2800" b="1">
                <a:solidFill>
                  <a:srgbClr val="0000FF"/>
                </a:solidFill>
                <a:latin typeface="Comic Sans MS" panose="030F0702030302020204" pitchFamily="66" charset="0"/>
                <a:ea typeface="华文新魏" pitchFamily="2" charset="-122"/>
              </a:rPr>
              <a:t>设甲数为</a:t>
            </a:r>
            <a:r>
              <a:rPr lang="en-US" altLang="zh-CN" sz="2800" b="1">
                <a:solidFill>
                  <a:srgbClr val="0000FF"/>
                </a:solidFill>
                <a:latin typeface="Comic Sans MS" panose="030F0702030302020204" pitchFamily="66" charset="0"/>
                <a:ea typeface="华文新魏" pitchFamily="2" charset="-122"/>
              </a:rPr>
              <a:t>x,</a:t>
            </a:r>
            <a:r>
              <a:rPr lang="zh-CN" altLang="en-US" sz="2800" b="1">
                <a:solidFill>
                  <a:srgbClr val="0000FF"/>
                </a:solidFill>
                <a:latin typeface="Comic Sans MS" panose="030F0702030302020204" pitchFamily="66" charset="0"/>
                <a:ea typeface="华文新魏" pitchFamily="2" charset="-122"/>
              </a:rPr>
              <a:t>乙数为</a:t>
            </a:r>
            <a:r>
              <a:rPr lang="en-US" altLang="zh-CN" sz="2800" b="1">
                <a:solidFill>
                  <a:srgbClr val="0000FF"/>
                </a:solidFill>
                <a:latin typeface="Comic Sans MS" panose="030F0702030302020204" pitchFamily="66" charset="0"/>
                <a:ea typeface="华文新魏" pitchFamily="2" charset="-122"/>
              </a:rPr>
              <a:t>y;</a:t>
            </a:r>
          </a:p>
        </p:txBody>
      </p:sp>
      <p:sp>
        <p:nvSpPr>
          <p:cNvPr id="12293" name="Text Box 5"/>
          <p:cNvSpPr txBox="1">
            <a:spLocks noChangeArrowheads="1"/>
          </p:cNvSpPr>
          <p:nvPr/>
        </p:nvSpPr>
        <p:spPr bwMode="auto">
          <a:xfrm>
            <a:off x="827088" y="2997200"/>
            <a:ext cx="6934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rgbClr val="0000FF"/>
                </a:solidFill>
                <a:latin typeface="Comic Sans MS" panose="030F0702030302020204" pitchFamily="66" charset="0"/>
                <a:ea typeface="华文新魏" pitchFamily="2" charset="-122"/>
              </a:rPr>
              <a:t>2.</a:t>
            </a:r>
            <a:r>
              <a:rPr lang="zh-CN" altLang="en-US" sz="2800" b="1">
                <a:solidFill>
                  <a:srgbClr val="0000FF"/>
                </a:solidFill>
                <a:latin typeface="Comic Sans MS" panose="030F0702030302020204" pitchFamily="66" charset="0"/>
                <a:ea typeface="华文新魏" pitchFamily="2" charset="-122"/>
              </a:rPr>
              <a:t>一个长方形的周长是２０</a:t>
            </a:r>
            <a:r>
              <a:rPr lang="en-US" altLang="zh-CN" sz="2800" b="1">
                <a:solidFill>
                  <a:srgbClr val="0000FF"/>
                </a:solidFill>
                <a:latin typeface="Comic Sans MS" panose="030F0702030302020204" pitchFamily="66" charset="0"/>
                <a:ea typeface="华文新魏" pitchFamily="2" charset="-122"/>
              </a:rPr>
              <a:t>cm.</a:t>
            </a:r>
            <a:r>
              <a:rPr lang="zh-CN" altLang="en-US" sz="2800" b="1">
                <a:solidFill>
                  <a:srgbClr val="0000FF"/>
                </a:solidFill>
                <a:latin typeface="Comic Sans MS" panose="030F0702030302020204" pitchFamily="66" charset="0"/>
                <a:ea typeface="华文新魏" pitchFamily="2" charset="-122"/>
              </a:rPr>
              <a:t>设这个长方形的长是</a:t>
            </a:r>
            <a:r>
              <a:rPr lang="en-US" altLang="zh-CN" sz="2800" b="1">
                <a:solidFill>
                  <a:srgbClr val="0000FF"/>
                </a:solidFill>
                <a:latin typeface="Comic Sans MS" panose="030F0702030302020204" pitchFamily="66" charset="0"/>
                <a:ea typeface="华文新魏" pitchFamily="2" charset="-122"/>
              </a:rPr>
              <a:t>xcm</a:t>
            </a:r>
            <a:r>
              <a:rPr lang="zh-CN" altLang="en-US" sz="2800" b="1">
                <a:solidFill>
                  <a:srgbClr val="0000FF"/>
                </a:solidFill>
                <a:latin typeface="Comic Sans MS" panose="030F0702030302020204" pitchFamily="66" charset="0"/>
                <a:ea typeface="华文新魏" pitchFamily="2" charset="-122"/>
              </a:rPr>
              <a:t>，宽是</a:t>
            </a:r>
            <a:r>
              <a:rPr lang="en-US" altLang="zh-CN" sz="2800" b="1">
                <a:solidFill>
                  <a:srgbClr val="0000FF"/>
                </a:solidFill>
                <a:latin typeface="Comic Sans MS" panose="030F0702030302020204" pitchFamily="66" charset="0"/>
                <a:ea typeface="华文新魏" pitchFamily="2" charset="-122"/>
              </a:rPr>
              <a:t>ycm;</a:t>
            </a:r>
          </a:p>
        </p:txBody>
      </p:sp>
      <p:sp>
        <p:nvSpPr>
          <p:cNvPr id="12294" name="Text Box 6"/>
          <p:cNvSpPr txBox="1">
            <a:spLocks noChangeArrowheads="1"/>
          </p:cNvSpPr>
          <p:nvPr/>
        </p:nvSpPr>
        <p:spPr bwMode="auto">
          <a:xfrm>
            <a:off x="827088" y="4508500"/>
            <a:ext cx="6553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srgbClr val="0000FF"/>
                </a:solidFill>
                <a:latin typeface="Comic Sans MS" panose="030F0702030302020204" pitchFamily="66" charset="0"/>
                <a:ea typeface="华文新魏" pitchFamily="2" charset="-122"/>
              </a:rPr>
              <a:t>3.</a:t>
            </a:r>
            <a:r>
              <a:rPr lang="zh-CN" altLang="en-US" sz="2800" b="1">
                <a:solidFill>
                  <a:srgbClr val="0000FF"/>
                </a:solidFill>
                <a:latin typeface="Comic Sans MS" panose="030F0702030302020204" pitchFamily="66" charset="0"/>
                <a:ea typeface="华文新魏" pitchFamily="2" charset="-122"/>
              </a:rPr>
              <a:t>甲、乙两人各工作５天，共生产零件８０件．设甲每天生产零件</a:t>
            </a:r>
            <a:r>
              <a:rPr lang="en-US" altLang="zh-CN" sz="2800" b="1">
                <a:solidFill>
                  <a:srgbClr val="0000FF"/>
                </a:solidFill>
                <a:latin typeface="Comic Sans MS" panose="030F0702030302020204" pitchFamily="66" charset="0"/>
                <a:ea typeface="华文新魏" pitchFamily="2" charset="-122"/>
              </a:rPr>
              <a:t>x</a:t>
            </a:r>
            <a:r>
              <a:rPr lang="zh-CN" altLang="en-US" sz="2800" b="1">
                <a:solidFill>
                  <a:srgbClr val="0000FF"/>
                </a:solidFill>
                <a:latin typeface="Comic Sans MS" panose="030F0702030302020204" pitchFamily="66" charset="0"/>
                <a:ea typeface="华文新魏" pitchFamily="2" charset="-122"/>
              </a:rPr>
              <a:t>件，乙每天生产零件</a:t>
            </a:r>
            <a:r>
              <a:rPr lang="en-US" altLang="zh-CN" sz="2800" b="1">
                <a:solidFill>
                  <a:srgbClr val="0000FF"/>
                </a:solidFill>
                <a:latin typeface="Comic Sans MS" panose="030F0702030302020204" pitchFamily="66" charset="0"/>
                <a:ea typeface="华文新魏" pitchFamily="2" charset="-122"/>
              </a:rPr>
              <a:t>y</a:t>
            </a:r>
            <a:r>
              <a:rPr lang="zh-CN" altLang="en-US" sz="2800" b="1">
                <a:solidFill>
                  <a:srgbClr val="0000FF"/>
                </a:solidFill>
                <a:latin typeface="Comic Sans MS" panose="030F0702030302020204" pitchFamily="66" charset="0"/>
                <a:ea typeface="华文新魏" pitchFamily="2" charset="-122"/>
              </a:rPr>
              <a:t>件．</a:t>
            </a:r>
          </a:p>
        </p:txBody>
      </p:sp>
      <p:sp>
        <p:nvSpPr>
          <p:cNvPr id="12295" name="Text Box 7"/>
          <p:cNvSpPr txBox="1">
            <a:spLocks noChangeArrowheads="1"/>
          </p:cNvSpPr>
          <p:nvPr/>
        </p:nvSpPr>
        <p:spPr bwMode="auto">
          <a:xfrm>
            <a:off x="2268538" y="2420938"/>
            <a:ext cx="1039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x-y=3</a:t>
            </a:r>
          </a:p>
        </p:txBody>
      </p:sp>
      <p:sp>
        <p:nvSpPr>
          <p:cNvPr id="12296" name="Text Box 8"/>
          <p:cNvSpPr txBox="1">
            <a:spLocks noChangeArrowheads="1"/>
          </p:cNvSpPr>
          <p:nvPr/>
        </p:nvSpPr>
        <p:spPr bwMode="auto">
          <a:xfrm>
            <a:off x="2195513" y="4005263"/>
            <a:ext cx="17176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2(x+y)=20</a:t>
            </a:r>
          </a:p>
        </p:txBody>
      </p:sp>
      <p:sp>
        <p:nvSpPr>
          <p:cNvPr id="12297" name="Text Box 9"/>
          <p:cNvSpPr txBox="1">
            <a:spLocks noChangeArrowheads="1"/>
          </p:cNvSpPr>
          <p:nvPr/>
        </p:nvSpPr>
        <p:spPr bwMode="auto">
          <a:xfrm>
            <a:off x="2195513" y="5876925"/>
            <a:ext cx="1657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5x+5y=80</a:t>
            </a:r>
          </a:p>
        </p:txBody>
      </p:sp>
      <p:sp>
        <p:nvSpPr>
          <p:cNvPr id="12298" name="WordArt 10"/>
          <p:cNvSpPr>
            <a:spLocks noChangeArrowheads="1" noChangeShapeType="1" noTextEdit="1"/>
          </p:cNvSpPr>
          <p:nvPr/>
        </p:nvSpPr>
        <p:spPr bwMode="auto">
          <a:xfrm>
            <a:off x="457200" y="304800"/>
            <a:ext cx="2438400" cy="914400"/>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练一练</a:t>
            </a:r>
          </a:p>
        </p:txBody>
      </p:sp>
    </p:spTree>
    <p:extLst>
      <p:ext uri="{BB962C8B-B14F-4D97-AF65-F5344CB8AC3E}">
        <p14:creationId xmlns:p14="http://schemas.microsoft.com/office/powerpoint/2010/main" val="164504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295"/>
                                        </p:tgtEl>
                                        <p:attrNameLst>
                                          <p:attrName>style.visibility</p:attrName>
                                        </p:attrNameLst>
                                      </p:cBhvr>
                                      <p:to>
                                        <p:strVal val="visible"/>
                                      </p:to>
                                    </p:set>
                                    <p:anim calcmode="lin" valueType="num">
                                      <p:cBhvr additive="base">
                                        <p:cTn id="7" dur="500" fill="hold"/>
                                        <p:tgtEl>
                                          <p:spTgt spid="12295"/>
                                        </p:tgtEl>
                                        <p:attrNameLst>
                                          <p:attrName>ppt_x</p:attrName>
                                        </p:attrNameLst>
                                      </p:cBhvr>
                                      <p:tavLst>
                                        <p:tav tm="0">
                                          <p:val>
                                            <p:strVal val="1+#ppt_w/2"/>
                                          </p:val>
                                        </p:tav>
                                        <p:tav tm="100000">
                                          <p:val>
                                            <p:strVal val="#ppt_x"/>
                                          </p:val>
                                        </p:tav>
                                      </p:tavLst>
                                    </p:anim>
                                    <p:anim calcmode="lin" valueType="num">
                                      <p:cBhvr additive="base">
                                        <p:cTn id="8" dur="500" fill="hold"/>
                                        <p:tgtEl>
                                          <p:spTgt spid="1229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296"/>
                                        </p:tgtEl>
                                        <p:attrNameLst>
                                          <p:attrName>style.visibility</p:attrName>
                                        </p:attrNameLst>
                                      </p:cBhvr>
                                      <p:to>
                                        <p:strVal val="visible"/>
                                      </p:to>
                                    </p:set>
                                    <p:anim calcmode="lin" valueType="num">
                                      <p:cBhvr additive="base">
                                        <p:cTn id="13" dur="500" fill="hold"/>
                                        <p:tgtEl>
                                          <p:spTgt spid="12296"/>
                                        </p:tgtEl>
                                        <p:attrNameLst>
                                          <p:attrName>ppt_x</p:attrName>
                                        </p:attrNameLst>
                                      </p:cBhvr>
                                      <p:tavLst>
                                        <p:tav tm="0">
                                          <p:val>
                                            <p:strVal val="1+#ppt_w/2"/>
                                          </p:val>
                                        </p:tav>
                                        <p:tav tm="100000">
                                          <p:val>
                                            <p:strVal val="#ppt_x"/>
                                          </p:val>
                                        </p:tav>
                                      </p:tavLst>
                                    </p:anim>
                                    <p:anim calcmode="lin" valueType="num">
                                      <p:cBhvr additive="base">
                                        <p:cTn id="14" dur="500" fill="hold"/>
                                        <p:tgtEl>
                                          <p:spTgt spid="1229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297"/>
                                        </p:tgtEl>
                                        <p:attrNameLst>
                                          <p:attrName>style.visibility</p:attrName>
                                        </p:attrNameLst>
                                      </p:cBhvr>
                                      <p:to>
                                        <p:strVal val="visible"/>
                                      </p:to>
                                    </p:set>
                                    <p:anim calcmode="lin" valueType="num">
                                      <p:cBhvr additive="base">
                                        <p:cTn id="19" dur="500" fill="hold"/>
                                        <p:tgtEl>
                                          <p:spTgt spid="12297"/>
                                        </p:tgtEl>
                                        <p:attrNameLst>
                                          <p:attrName>ppt_x</p:attrName>
                                        </p:attrNameLst>
                                      </p:cBhvr>
                                      <p:tavLst>
                                        <p:tav tm="0">
                                          <p:val>
                                            <p:strVal val="1+#ppt_w/2"/>
                                          </p:val>
                                        </p:tav>
                                        <p:tav tm="100000">
                                          <p:val>
                                            <p:strVal val="#ppt_x"/>
                                          </p:val>
                                        </p:tav>
                                      </p:tavLst>
                                    </p:anim>
                                    <p:anim calcmode="lin" valueType="num">
                                      <p:cBhvr additive="base">
                                        <p:cTn id="20" dur="500" fill="hold"/>
                                        <p:tgtEl>
                                          <p:spTgt spid="1229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p:bldP spid="12296" grpId="0"/>
      <p:bldP spid="12297" grpId="0"/>
    </p:bldLst>
  </p:timing>
</p:sld>
</file>

<file path=ppt/slides/slide2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50825" y="2420938"/>
            <a:ext cx="8893175" cy="2209800"/>
          </a:xfrm>
        </p:spPr>
        <p:txBody>
          <a:bodyPr/>
          <a:lstStyle/>
          <a:p>
            <a:pPr algn="l"/>
            <a:r>
              <a:rPr lang="en-US" altLang="zh-CN" b="1">
                <a:solidFill>
                  <a:schemeClr val="tx1"/>
                </a:solidFill>
                <a:latin typeface="Times New Roman" panose="02020603050405020304" pitchFamily="18" charset="0"/>
                <a:ea typeface="华文新魏" pitchFamily="2" charset="-122"/>
              </a:rPr>
              <a:t>(1)</a:t>
            </a:r>
            <a:r>
              <a:rPr lang="zh-CN" altLang="en-US" b="1">
                <a:solidFill>
                  <a:schemeClr val="tx1"/>
                </a:solidFill>
                <a:latin typeface="Times New Roman" panose="02020603050405020304" pitchFamily="18" charset="0"/>
                <a:ea typeface="华文新魏" pitchFamily="2" charset="-122"/>
              </a:rPr>
              <a:t>已知</a:t>
            </a:r>
            <a:r>
              <a:rPr lang="en-US" altLang="zh-CN" b="1">
                <a:solidFill>
                  <a:schemeClr val="tx1"/>
                </a:solidFill>
                <a:latin typeface="Times New Roman" panose="02020603050405020304" pitchFamily="18" charset="0"/>
                <a:ea typeface="华文新魏" pitchFamily="2" charset="-122"/>
              </a:rPr>
              <a:t>:5x</a:t>
            </a:r>
            <a:r>
              <a:rPr lang="en-US" altLang="zh-CN" b="1" baseline="30000">
                <a:solidFill>
                  <a:schemeClr val="tx1"/>
                </a:solidFill>
                <a:latin typeface="Times New Roman" panose="02020603050405020304" pitchFamily="18" charset="0"/>
                <a:ea typeface="华文新魏" pitchFamily="2" charset="-122"/>
              </a:rPr>
              <a:t>3m+7</a:t>
            </a:r>
            <a:r>
              <a:rPr lang="en-US" altLang="zh-CN" b="1">
                <a:solidFill>
                  <a:schemeClr val="tx1"/>
                </a:solidFill>
                <a:latin typeface="Times New Roman" panose="02020603050405020304" pitchFamily="18" charset="0"/>
                <a:ea typeface="华文新魏" pitchFamily="2" charset="-122"/>
              </a:rPr>
              <a:t>-2y</a:t>
            </a:r>
            <a:r>
              <a:rPr lang="en-US" altLang="zh-CN" b="1" baseline="30000">
                <a:solidFill>
                  <a:schemeClr val="tx1"/>
                </a:solidFill>
                <a:latin typeface="Times New Roman" panose="02020603050405020304" pitchFamily="18" charset="0"/>
                <a:ea typeface="华文新魏" pitchFamily="2" charset="-122"/>
              </a:rPr>
              <a:t>2n-1</a:t>
            </a:r>
            <a:r>
              <a:rPr lang="en-US" altLang="zh-CN" b="1">
                <a:solidFill>
                  <a:schemeClr val="tx1"/>
                </a:solidFill>
                <a:latin typeface="Times New Roman" panose="02020603050405020304" pitchFamily="18" charset="0"/>
                <a:ea typeface="华文新魏" pitchFamily="2" charset="-122"/>
              </a:rPr>
              <a:t>=4</a:t>
            </a:r>
            <a:r>
              <a:rPr lang="zh-CN" altLang="en-US" b="1">
                <a:solidFill>
                  <a:schemeClr val="tx1"/>
                </a:solidFill>
                <a:latin typeface="Times New Roman" panose="02020603050405020304" pitchFamily="18" charset="0"/>
                <a:ea typeface="华文新魏" pitchFamily="2" charset="-122"/>
              </a:rPr>
              <a:t>是二元一次方程</a:t>
            </a:r>
            <a:r>
              <a:rPr lang="en-US" altLang="zh-CN" b="1">
                <a:solidFill>
                  <a:schemeClr val="tx1"/>
                </a:solidFill>
                <a:latin typeface="Times New Roman" panose="02020603050405020304" pitchFamily="18" charset="0"/>
                <a:ea typeface="华文新魏" pitchFamily="2" charset="-122"/>
              </a:rPr>
              <a:t>,</a:t>
            </a:r>
            <a:r>
              <a:rPr lang="zh-CN" altLang="en-US" b="1">
                <a:solidFill>
                  <a:schemeClr val="tx1"/>
                </a:solidFill>
                <a:latin typeface="Times New Roman" panose="02020603050405020304" pitchFamily="18" charset="0"/>
                <a:ea typeface="华文新魏" pitchFamily="2" charset="-122"/>
              </a:rPr>
              <a:t>则</a:t>
            </a:r>
            <a:r>
              <a:rPr lang="en-US" altLang="zh-CN" b="1">
                <a:solidFill>
                  <a:schemeClr val="tx1"/>
                </a:solidFill>
                <a:latin typeface="Times New Roman" panose="02020603050405020304" pitchFamily="18" charset="0"/>
                <a:ea typeface="华文新魏" pitchFamily="2" charset="-122"/>
              </a:rPr>
              <a:t>m=</a:t>
            </a:r>
            <a:r>
              <a:rPr lang="en-US" altLang="zh-CN" b="1" u="sng">
                <a:solidFill>
                  <a:schemeClr val="tx1"/>
                </a:solidFill>
                <a:latin typeface="Times New Roman" panose="02020603050405020304" pitchFamily="18" charset="0"/>
                <a:ea typeface="华文新魏" pitchFamily="2" charset="-122"/>
              </a:rPr>
              <a:t>     </a:t>
            </a:r>
            <a:r>
              <a:rPr lang="zh-CN" altLang="en-US" b="1">
                <a:solidFill>
                  <a:schemeClr val="tx1"/>
                </a:solidFill>
                <a:latin typeface="Times New Roman" panose="02020603050405020304" pitchFamily="18" charset="0"/>
                <a:ea typeface="华文新魏" pitchFamily="2" charset="-122"/>
              </a:rPr>
              <a:t>，</a:t>
            </a:r>
            <a:r>
              <a:rPr lang="en-US" altLang="zh-CN" b="1">
                <a:solidFill>
                  <a:schemeClr val="tx1"/>
                </a:solidFill>
                <a:latin typeface="Times New Roman" panose="02020603050405020304" pitchFamily="18" charset="0"/>
                <a:ea typeface="华文新魏" pitchFamily="2" charset="-122"/>
              </a:rPr>
              <a:t>n =</a:t>
            </a:r>
            <a:r>
              <a:rPr lang="en-US" altLang="zh-CN" b="1" u="sng">
                <a:solidFill>
                  <a:schemeClr val="tx1"/>
                </a:solidFill>
                <a:latin typeface="Times New Roman" panose="02020603050405020304" pitchFamily="18" charset="0"/>
                <a:ea typeface="华文新魏" pitchFamily="2" charset="-122"/>
              </a:rPr>
              <a:t>     </a:t>
            </a:r>
            <a:r>
              <a:rPr lang="zh-CN" altLang="en-US" b="1">
                <a:solidFill>
                  <a:schemeClr val="tx1"/>
                </a:solidFill>
                <a:latin typeface="Times New Roman" panose="02020603050405020304" pitchFamily="18" charset="0"/>
                <a:ea typeface="华文新魏" pitchFamily="2" charset="-122"/>
              </a:rPr>
              <a:t>。</a:t>
            </a:r>
          </a:p>
        </p:txBody>
      </p:sp>
      <p:sp>
        <p:nvSpPr>
          <p:cNvPr id="13315" name="Rectangle 3"/>
          <p:cNvSpPr>
            <a:spLocks noGrp="1" noChangeArrowheads="1"/>
          </p:cNvSpPr>
          <p:nvPr>
            <p:ph type="body" idx="1"/>
          </p:nvPr>
        </p:nvSpPr>
        <p:spPr>
          <a:xfrm>
            <a:off x="179388" y="4652963"/>
            <a:ext cx="8964612" cy="1752600"/>
          </a:xfrm>
        </p:spPr>
        <p:txBody>
          <a:bodyPr/>
          <a:lstStyle/>
          <a:p>
            <a:pPr>
              <a:buFontTx/>
              <a:buNone/>
            </a:pPr>
            <a:r>
              <a:rPr lang="en-US" altLang="zh-CN" sz="4400" b="0">
                <a:latin typeface="Times New Roman" panose="02020603050405020304" pitchFamily="18" charset="0"/>
                <a:ea typeface="Arial Unicode MS" pitchFamily="34" charset="-122"/>
                <a:cs typeface="Arial Unicode MS" pitchFamily="34" charset="-122"/>
              </a:rPr>
              <a:t>(2)</a:t>
            </a:r>
            <a:r>
              <a:rPr lang="zh-CN" altLang="en-US" sz="4400" b="0">
                <a:latin typeface="Times New Roman" panose="02020603050405020304" pitchFamily="18" charset="0"/>
                <a:ea typeface="华文新魏" pitchFamily="2" charset="-122"/>
              </a:rPr>
              <a:t>若</a:t>
            </a:r>
            <a:r>
              <a:rPr lang="en-US" altLang="zh-CN" sz="4400" b="0">
                <a:latin typeface="Times New Roman" panose="02020603050405020304" pitchFamily="18" charset="0"/>
                <a:ea typeface="Arial Unicode MS" pitchFamily="34" charset="-122"/>
                <a:cs typeface="Arial Unicode MS" pitchFamily="34" charset="-122"/>
              </a:rPr>
              <a:t>mxy+9x+3y</a:t>
            </a:r>
            <a:r>
              <a:rPr lang="en-US" altLang="zh-CN" sz="4400" b="0" baseline="30000">
                <a:latin typeface="Times New Roman" panose="02020603050405020304" pitchFamily="18" charset="0"/>
                <a:ea typeface="Arial Unicode MS" pitchFamily="34" charset="-122"/>
                <a:cs typeface="Arial Unicode MS" pitchFamily="34" charset="-122"/>
              </a:rPr>
              <a:t>n-1</a:t>
            </a:r>
            <a:r>
              <a:rPr lang="en-US" altLang="zh-CN" sz="4400" b="0">
                <a:latin typeface="Times New Roman" panose="02020603050405020304" pitchFamily="18" charset="0"/>
                <a:ea typeface="Arial Unicode MS" pitchFamily="34" charset="-122"/>
                <a:cs typeface="Arial Unicode MS" pitchFamily="34" charset="-122"/>
              </a:rPr>
              <a:t>=7</a:t>
            </a:r>
            <a:r>
              <a:rPr lang="zh-CN" altLang="en-US" sz="4400" b="0">
                <a:latin typeface="Times New Roman" panose="02020603050405020304" pitchFamily="18" charset="0"/>
                <a:ea typeface="华文新魏" pitchFamily="2" charset="-122"/>
              </a:rPr>
              <a:t>是关于</a:t>
            </a:r>
            <a:r>
              <a:rPr lang="en-US" altLang="zh-CN" sz="4400" b="0">
                <a:latin typeface="Times New Roman" panose="02020603050405020304" pitchFamily="18" charset="0"/>
                <a:ea typeface="Arial Unicode MS" pitchFamily="34" charset="-122"/>
                <a:cs typeface="Arial Unicode MS" pitchFamily="34" charset="-122"/>
              </a:rPr>
              <a:t>x,y</a:t>
            </a:r>
            <a:r>
              <a:rPr lang="zh-CN" altLang="en-US" sz="4400" b="0">
                <a:latin typeface="Times New Roman" panose="02020603050405020304" pitchFamily="18" charset="0"/>
                <a:ea typeface="华文新魏" pitchFamily="2" charset="-122"/>
              </a:rPr>
              <a:t>的二元一次方程</a:t>
            </a:r>
            <a:r>
              <a:rPr lang="en-US" altLang="zh-CN" sz="4400" b="0">
                <a:latin typeface="Times New Roman" panose="02020603050405020304" pitchFamily="18" charset="0"/>
                <a:ea typeface="华文新魏" pitchFamily="2" charset="-122"/>
              </a:rPr>
              <a:t>,</a:t>
            </a:r>
            <a:r>
              <a:rPr lang="zh-CN" altLang="en-US" sz="4400" b="0">
                <a:latin typeface="Times New Roman" panose="02020603050405020304" pitchFamily="18" charset="0"/>
                <a:ea typeface="华文新魏" pitchFamily="2" charset="-122"/>
              </a:rPr>
              <a:t>则</a:t>
            </a:r>
            <a:r>
              <a:rPr lang="en-US" altLang="zh-CN" sz="4400" b="0">
                <a:latin typeface="Times New Roman" panose="02020603050405020304" pitchFamily="18" charset="0"/>
                <a:ea typeface="Arial Unicode MS" pitchFamily="34" charset="-122"/>
                <a:cs typeface="Arial Unicode MS" pitchFamily="34" charset="-122"/>
              </a:rPr>
              <a:t>m </a:t>
            </a:r>
            <a:r>
              <a:rPr lang="en-US" altLang="zh-CN" sz="4400" b="0">
                <a:latin typeface="Times New Roman" panose="02020603050405020304" pitchFamily="18" charset="0"/>
                <a:ea typeface="华文新魏" pitchFamily="2" charset="-122"/>
              </a:rPr>
              <a:t>=</a:t>
            </a:r>
            <a:r>
              <a:rPr lang="en-US" altLang="zh-CN" sz="4400" b="0" u="sng">
                <a:latin typeface="Times New Roman" panose="02020603050405020304" pitchFamily="18" charset="0"/>
                <a:ea typeface="华文新魏" pitchFamily="2" charset="-122"/>
              </a:rPr>
              <a:t>     </a:t>
            </a:r>
            <a:r>
              <a:rPr lang="zh-CN" altLang="en-US" sz="4400" b="0">
                <a:latin typeface="Times New Roman" panose="02020603050405020304" pitchFamily="18" charset="0"/>
                <a:ea typeface="华文新魏" pitchFamily="2" charset="-122"/>
              </a:rPr>
              <a:t>，</a:t>
            </a:r>
            <a:r>
              <a:rPr lang="en-US" altLang="zh-CN" sz="4400" b="0">
                <a:latin typeface="Times New Roman" panose="02020603050405020304" pitchFamily="18" charset="0"/>
                <a:ea typeface="华文新魏" pitchFamily="2" charset="-122"/>
              </a:rPr>
              <a:t>n =</a:t>
            </a:r>
            <a:r>
              <a:rPr lang="en-US" altLang="zh-CN" sz="4400" b="0" u="sng">
                <a:latin typeface="Times New Roman" panose="02020603050405020304" pitchFamily="18" charset="0"/>
                <a:ea typeface="华文新魏" pitchFamily="2" charset="-122"/>
              </a:rPr>
              <a:t>     </a:t>
            </a:r>
            <a:r>
              <a:rPr lang="zh-CN" altLang="en-US" sz="4400" b="0">
                <a:latin typeface="Times New Roman" panose="02020603050405020304" pitchFamily="18" charset="0"/>
                <a:ea typeface="华文新魏" pitchFamily="2" charset="-122"/>
              </a:rPr>
              <a:t>。</a:t>
            </a:r>
          </a:p>
        </p:txBody>
      </p:sp>
      <p:pic>
        <p:nvPicPr>
          <p:cNvPr id="13316" name="Picture 4" descr="201"/>
          <p:cNvPicPr>
            <a:picLocks noChangeAspect="1" noChangeArrowheads="1"/>
          </p:cNvPicPr>
          <p:nvPr/>
        </p:nvPicPr>
        <p:blipFill>
          <a:blip r:embed="rId5" cstate="print">
            <a:extLst>
              <a:ext uri="{28A0092B-C50C-407E-A947-70E740481C1C}">
                <a14:useLocalDpi xmlns:a14="http://schemas.microsoft.com/office/drawing/2010/main" val="0"/>
              </a:ext>
            </a:extLst>
          </a:blip>
          <a:srcRect l="848" t="4701" r="83871" b="49739"/>
          <a:stretch>
            <a:fillRect/>
          </a:stretch>
        </p:blipFill>
        <p:spPr bwMode="auto">
          <a:xfrm>
            <a:off x="539750" y="1125538"/>
            <a:ext cx="1371600" cy="1600200"/>
          </a:xfrm>
          <a:prstGeom prst="rect">
            <a:avLst/>
          </a:prstGeom>
          <a:noFill/>
          <a:extLst>
            <a:ext uri="{909E8E84-426E-40DD-AFC4-6F175D3DCCD1}">
              <a14:hiddenFill xmlns:a14="http://schemas.microsoft.com/office/drawing/2010/main">
                <a:solidFill>
                  <a:srgbClr val="FFFFFF"/>
                </a:solidFill>
              </a14:hiddenFill>
            </a:ext>
          </a:extLst>
        </p:spPr>
      </p:pic>
      <p:sp>
        <p:nvSpPr>
          <p:cNvPr id="13317" name="AutoShape 5"/>
          <p:cNvSpPr>
            <a:spLocks noChangeArrowheads="1"/>
          </p:cNvSpPr>
          <p:nvPr/>
        </p:nvSpPr>
        <p:spPr bwMode="auto">
          <a:xfrm>
            <a:off x="1547813" y="188913"/>
            <a:ext cx="2808287" cy="1108075"/>
          </a:xfrm>
          <a:prstGeom prst="cloudCallout">
            <a:avLst>
              <a:gd name="adj1" fmla="val -23769"/>
              <a:gd name="adj2" fmla="val 88681"/>
            </a:avLst>
          </a:prstGeom>
          <a:gradFill rotWithShape="1">
            <a:gsLst>
              <a:gs pos="0">
                <a:schemeClr val="bg1"/>
              </a:gs>
              <a:gs pos="100000">
                <a:srgbClr val="FF99CC"/>
              </a:gs>
            </a:gsLst>
            <a:lin ang="189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4400">
                <a:solidFill>
                  <a:srgbClr val="0066FF"/>
                </a:solidFill>
                <a:ea typeface="华文行楷" pitchFamily="2" charset="-122"/>
              </a:rPr>
              <a:t>考考你</a:t>
            </a:r>
          </a:p>
        </p:txBody>
      </p:sp>
      <p:sp>
        <p:nvSpPr>
          <p:cNvPr id="13318" name="Text Box 6"/>
          <p:cNvSpPr txBox="1">
            <a:spLocks noChangeArrowheads="1"/>
          </p:cNvSpPr>
          <p:nvPr/>
        </p:nvSpPr>
        <p:spPr bwMode="auto">
          <a:xfrm>
            <a:off x="3059113" y="3573463"/>
            <a:ext cx="5016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-2</a:t>
            </a:r>
          </a:p>
        </p:txBody>
      </p:sp>
      <p:sp>
        <p:nvSpPr>
          <p:cNvPr id="13319" name="Text Box 7"/>
          <p:cNvSpPr txBox="1">
            <a:spLocks noChangeArrowheads="1"/>
          </p:cNvSpPr>
          <p:nvPr/>
        </p:nvSpPr>
        <p:spPr bwMode="auto">
          <a:xfrm>
            <a:off x="5148263" y="3573463"/>
            <a:ext cx="382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1</a:t>
            </a:r>
          </a:p>
        </p:txBody>
      </p:sp>
      <p:sp>
        <p:nvSpPr>
          <p:cNvPr id="13320" name="Text Box 8"/>
          <p:cNvSpPr txBox="1">
            <a:spLocks noChangeArrowheads="1"/>
          </p:cNvSpPr>
          <p:nvPr/>
        </p:nvSpPr>
        <p:spPr bwMode="auto">
          <a:xfrm>
            <a:off x="5219700" y="5445125"/>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0</a:t>
            </a:r>
          </a:p>
        </p:txBody>
      </p:sp>
      <p:sp>
        <p:nvSpPr>
          <p:cNvPr id="13321" name="Text Box 9"/>
          <p:cNvSpPr txBox="1">
            <a:spLocks noChangeArrowheads="1"/>
          </p:cNvSpPr>
          <p:nvPr/>
        </p:nvSpPr>
        <p:spPr bwMode="auto">
          <a:xfrm>
            <a:off x="7235825" y="5445125"/>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2</a:t>
            </a:r>
          </a:p>
        </p:txBody>
      </p:sp>
      <p:sp>
        <p:nvSpPr>
          <p:cNvPr id="13322" name="WordArt 10"/>
          <p:cNvSpPr>
            <a:spLocks noChangeArrowheads="1" noChangeShapeType="1" noTextEdit="1"/>
          </p:cNvSpPr>
          <p:nvPr/>
        </p:nvSpPr>
        <p:spPr bwMode="auto">
          <a:xfrm>
            <a:off x="5148263" y="1125538"/>
            <a:ext cx="3095625" cy="1079500"/>
          </a:xfrm>
          <a:prstGeom prst="rect">
            <a:avLst/>
          </a:prstGeom>
        </p:spPr>
        <p:txBody>
          <a:bodyPr wrap="none" fromWordArt="1">
            <a:prstTxWarp prst="textFadeUp">
              <a:avLst>
                <a:gd name="adj" fmla="val 9991"/>
              </a:avLst>
            </a:prstTxWarp>
          </a:bodyPr>
          <a:lstStyle/>
          <a:p>
            <a:pPr algn="ctr"/>
            <a:r>
              <a:rPr lang="zh-CN" altLang="en-US" sz="6600" b="1" kern="10">
                <a:ln w="12700">
                  <a:solidFill>
                    <a:srgbClr val="B2B2B2"/>
                  </a:solidFill>
                  <a:round/>
                </a:ln>
                <a:gradFill rotWithShape="0">
                  <a:gsLst>
                    <a:gs pos="0">
                      <a:srgbClr val="0000FF"/>
                    </a:gs>
                    <a:gs pos="50000">
                      <a:srgbClr val="0000FF">
                        <a:gamma/>
                        <a:shade val="46275"/>
                        <a:invGamma/>
                      </a:srgbClr>
                    </a:gs>
                    <a:gs pos="100000">
                      <a:srgbClr val="0000FF"/>
                    </a:gs>
                  </a:gsLst>
                  <a:lin ang="5400000" scaled="1"/>
                </a:gradFill>
                <a:effectLst>
                  <a:outerShdw dist="35921" dir="2700000" sy="50000" rotWithShape="0">
                    <a:srgbClr val="875B0D">
                      <a:alpha val="70000"/>
                    </a:srgbClr>
                  </a:outerShdw>
                </a:effectLst>
                <a:latin typeface="华文行楷"/>
                <a:ea typeface="华文行楷"/>
              </a:rPr>
              <a:t>拓展思维</a:t>
            </a:r>
          </a:p>
        </p:txBody>
      </p:sp>
    </p:spTree>
    <p:extLst>
      <p:ext uri="{BB962C8B-B14F-4D97-AF65-F5344CB8AC3E}">
        <p14:creationId xmlns:p14="http://schemas.microsoft.com/office/powerpoint/2010/main" val="2105662525"/>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318"/>
                                        </p:tgtEl>
                                        <p:attrNameLst>
                                          <p:attrName>style.visibility</p:attrName>
                                        </p:attrNameLst>
                                      </p:cBhvr>
                                      <p:to>
                                        <p:strVal val="visible"/>
                                      </p:to>
                                    </p:set>
                                    <p:anim calcmode="lin" valueType="num">
                                      <p:cBhvr>
                                        <p:cTn id="7" dur="1000" fill="hold"/>
                                        <p:tgtEl>
                                          <p:spTgt spid="13318"/>
                                        </p:tgtEl>
                                        <p:attrNameLst>
                                          <p:attrName>ppt_w</p:attrName>
                                        </p:attrNameLst>
                                      </p:cBhvr>
                                      <p:tavLst>
                                        <p:tav tm="0">
                                          <p:val>
                                            <p:strVal val="#ppt_w*0.70"/>
                                          </p:val>
                                        </p:tav>
                                        <p:tav tm="100000">
                                          <p:val>
                                            <p:strVal val="#ppt_w"/>
                                          </p:val>
                                        </p:tav>
                                      </p:tavLst>
                                    </p:anim>
                                    <p:anim calcmode="lin" valueType="num">
                                      <p:cBhvr>
                                        <p:cTn id="8" dur="1000" fill="hold"/>
                                        <p:tgtEl>
                                          <p:spTgt spid="13318"/>
                                        </p:tgtEl>
                                        <p:attrNameLst>
                                          <p:attrName>ppt_h</p:attrName>
                                        </p:attrNameLst>
                                      </p:cBhvr>
                                      <p:tavLst>
                                        <p:tav tm="0">
                                          <p:val>
                                            <p:strVal val="#ppt_h"/>
                                          </p:val>
                                        </p:tav>
                                        <p:tav tm="100000">
                                          <p:val>
                                            <p:strVal val="#ppt_h"/>
                                          </p:val>
                                        </p:tav>
                                      </p:tavLst>
                                    </p:anim>
                                    <p:animEffect transition="in" filter="fade">
                                      <p:cBhvr>
                                        <p:cTn id="9" dur="1000"/>
                                        <p:tgtEl>
                                          <p:spTgt spid="13318"/>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3319"/>
                                        </p:tgtEl>
                                        <p:attrNameLst>
                                          <p:attrName>style.visibility</p:attrName>
                                        </p:attrNameLst>
                                      </p:cBhvr>
                                      <p:to>
                                        <p:strVal val="visible"/>
                                      </p:to>
                                    </p:set>
                                    <p:anim calcmode="lin" valueType="num">
                                      <p:cBhvr>
                                        <p:cTn id="14" dur="1000" fill="hold"/>
                                        <p:tgtEl>
                                          <p:spTgt spid="13319"/>
                                        </p:tgtEl>
                                        <p:attrNameLst>
                                          <p:attrName>ppt_w</p:attrName>
                                        </p:attrNameLst>
                                      </p:cBhvr>
                                      <p:tavLst>
                                        <p:tav tm="0">
                                          <p:val>
                                            <p:strVal val="#ppt_w*0.70"/>
                                          </p:val>
                                        </p:tav>
                                        <p:tav tm="100000">
                                          <p:val>
                                            <p:strVal val="#ppt_w"/>
                                          </p:val>
                                        </p:tav>
                                      </p:tavLst>
                                    </p:anim>
                                    <p:anim calcmode="lin" valueType="num">
                                      <p:cBhvr>
                                        <p:cTn id="15" dur="1000" fill="hold"/>
                                        <p:tgtEl>
                                          <p:spTgt spid="13319"/>
                                        </p:tgtEl>
                                        <p:attrNameLst>
                                          <p:attrName>ppt_h</p:attrName>
                                        </p:attrNameLst>
                                      </p:cBhvr>
                                      <p:tavLst>
                                        <p:tav tm="0">
                                          <p:val>
                                            <p:strVal val="#ppt_h"/>
                                          </p:val>
                                        </p:tav>
                                        <p:tav tm="100000">
                                          <p:val>
                                            <p:strVal val="#ppt_h"/>
                                          </p:val>
                                        </p:tav>
                                      </p:tavLst>
                                    </p:anim>
                                    <p:animEffect transition="in" filter="fade">
                                      <p:cBhvr>
                                        <p:cTn id="16" dur="1000"/>
                                        <p:tgtEl>
                                          <p:spTgt spid="13319"/>
                                        </p:tgtEl>
                                      </p:cBhvr>
                                    </p:animEffect>
                                  </p:childTnLst>
                                  <p:subTnLst>
                                    <p:audio>
                                      <p:cMediaNode>
                                        <p:cTn display="0" masterRel="sameClick">
                                          <p:stCondLst>
                                            <p:cond evt="begin" delay="0">
                                              <p:tn val="12"/>
                                            </p:cond>
                                          </p:stCondLst>
                                          <p:endCondLst>
                                            <p:cond evt="onStopAudio" delay="0">
                                              <p:tgtEl>
                                                <p:sldTgt/>
                                              </p:tgtEl>
                                            </p:cond>
                                          </p:endCondLst>
                                        </p:cTn>
                                        <p:tgtEl>
                                          <p:sndTgt r:embed="rId3" name="camera.wav"/>
                                        </p:tgtEl>
                                      </p:cMediaNode>
                                    </p:audio>
                                  </p:sub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315">
                                            <p:txEl>
                                              <p:pRg st="0" end="0"/>
                                            </p:txEl>
                                          </p:spTgt>
                                        </p:tgtEl>
                                        <p:attrNameLst>
                                          <p:attrName>style.visibility</p:attrName>
                                        </p:attrNameLst>
                                      </p:cBhvr>
                                      <p:to>
                                        <p:strVal val="visible"/>
                                      </p:to>
                                    </p:set>
                                    <p:animEffect transition="in" filter="blinds(horizontal)">
                                      <p:cBhvr>
                                        <p:cTn id="21" dur="500"/>
                                        <p:tgtEl>
                                          <p:spTgt spid="13315">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4" name="type.wav"/>
                                        </p:tgtEl>
                                      </p:cMediaNode>
                                    </p:audio>
                                  </p:sub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3320"/>
                                        </p:tgtEl>
                                        <p:attrNameLst>
                                          <p:attrName>style.visibility</p:attrName>
                                        </p:attrNameLst>
                                      </p:cBhvr>
                                      <p:to>
                                        <p:strVal val="visible"/>
                                      </p:to>
                                    </p:set>
                                    <p:anim calcmode="lin" valueType="num">
                                      <p:cBhvr>
                                        <p:cTn id="26" dur="1000" fill="hold"/>
                                        <p:tgtEl>
                                          <p:spTgt spid="13320"/>
                                        </p:tgtEl>
                                        <p:attrNameLst>
                                          <p:attrName>ppt_w</p:attrName>
                                        </p:attrNameLst>
                                      </p:cBhvr>
                                      <p:tavLst>
                                        <p:tav tm="0">
                                          <p:val>
                                            <p:strVal val="#ppt_w*0.70"/>
                                          </p:val>
                                        </p:tav>
                                        <p:tav tm="100000">
                                          <p:val>
                                            <p:strVal val="#ppt_w"/>
                                          </p:val>
                                        </p:tav>
                                      </p:tavLst>
                                    </p:anim>
                                    <p:anim calcmode="lin" valueType="num">
                                      <p:cBhvr>
                                        <p:cTn id="27" dur="1000" fill="hold"/>
                                        <p:tgtEl>
                                          <p:spTgt spid="13320"/>
                                        </p:tgtEl>
                                        <p:attrNameLst>
                                          <p:attrName>ppt_h</p:attrName>
                                        </p:attrNameLst>
                                      </p:cBhvr>
                                      <p:tavLst>
                                        <p:tav tm="0">
                                          <p:val>
                                            <p:strVal val="#ppt_h"/>
                                          </p:val>
                                        </p:tav>
                                        <p:tav tm="100000">
                                          <p:val>
                                            <p:strVal val="#ppt_h"/>
                                          </p:val>
                                        </p:tav>
                                      </p:tavLst>
                                    </p:anim>
                                    <p:animEffect transition="in" filter="fade">
                                      <p:cBhvr>
                                        <p:cTn id="28" dur="1000"/>
                                        <p:tgtEl>
                                          <p:spTgt spid="13320"/>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wav"/>
                                        </p:tgtEl>
                                      </p:cMediaNode>
                                    </p:audio>
                                  </p:sub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13321"/>
                                        </p:tgtEl>
                                        <p:attrNameLst>
                                          <p:attrName>style.visibility</p:attrName>
                                        </p:attrNameLst>
                                      </p:cBhvr>
                                      <p:to>
                                        <p:strVal val="visible"/>
                                      </p:to>
                                    </p:set>
                                    <p:anim calcmode="lin" valueType="num">
                                      <p:cBhvr>
                                        <p:cTn id="33" dur="1000" fill="hold"/>
                                        <p:tgtEl>
                                          <p:spTgt spid="13321"/>
                                        </p:tgtEl>
                                        <p:attrNameLst>
                                          <p:attrName>ppt_w</p:attrName>
                                        </p:attrNameLst>
                                      </p:cBhvr>
                                      <p:tavLst>
                                        <p:tav tm="0">
                                          <p:val>
                                            <p:strVal val="#ppt_w*0.70"/>
                                          </p:val>
                                        </p:tav>
                                        <p:tav tm="100000">
                                          <p:val>
                                            <p:strVal val="#ppt_w"/>
                                          </p:val>
                                        </p:tav>
                                      </p:tavLst>
                                    </p:anim>
                                    <p:anim calcmode="lin" valueType="num">
                                      <p:cBhvr>
                                        <p:cTn id="34" dur="1000" fill="hold"/>
                                        <p:tgtEl>
                                          <p:spTgt spid="13321"/>
                                        </p:tgtEl>
                                        <p:attrNameLst>
                                          <p:attrName>ppt_h</p:attrName>
                                        </p:attrNameLst>
                                      </p:cBhvr>
                                      <p:tavLst>
                                        <p:tav tm="0">
                                          <p:val>
                                            <p:strVal val="#ppt_h"/>
                                          </p:val>
                                        </p:tav>
                                        <p:tav tm="100000">
                                          <p:val>
                                            <p:strVal val="#ppt_h"/>
                                          </p:val>
                                        </p:tav>
                                      </p:tavLst>
                                    </p:anim>
                                    <p:animEffect transition="in" filter="fade">
                                      <p:cBhvr>
                                        <p:cTn id="35" dur="1000"/>
                                        <p:tgtEl>
                                          <p:spTgt spid="13321"/>
                                        </p:tgtEl>
                                      </p:cBhvr>
                                    </p:animEffect>
                                  </p:childTnLst>
                                  <p:subTnLst>
                                    <p:audio>
                                      <p:cMediaNode>
                                        <p:cTn display="0" masterRel="sameClick">
                                          <p:stCondLst>
                                            <p:cond evt="begin" delay="0">
                                              <p:tn val="31"/>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8" grpId="0"/>
      <p:bldP spid="13319" grpId="0"/>
      <p:bldP spid="13320" grpId="0"/>
      <p:bldP spid="13321"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23850" y="1341438"/>
            <a:ext cx="8208963"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a:solidFill>
                  <a:srgbClr val="C0504D"/>
                </a:solidFill>
                <a:ea typeface="华文新魏" pitchFamily="2" charset="-122"/>
              </a:rPr>
              <a:t>      </a:t>
            </a:r>
            <a:r>
              <a:rPr lang="zh-CN" altLang="en-US" sz="4000">
                <a:solidFill>
                  <a:prstClr val="black"/>
                </a:solidFill>
                <a:ea typeface="华文新魏" pitchFamily="2" charset="-122"/>
              </a:rPr>
              <a:t>把下列各对数代入</a:t>
            </a:r>
            <a:r>
              <a:rPr kumimoji="1" lang="zh-CN" altLang="en-US" sz="4000" b="1">
                <a:solidFill>
                  <a:prstClr val="black"/>
                </a:solidFill>
                <a:ea typeface="华文新魏" pitchFamily="2" charset="-122"/>
              </a:rPr>
              <a:t>二元一次方程   </a:t>
            </a:r>
            <a:r>
              <a:rPr kumimoji="1" lang="en-US" altLang="zh-CN" sz="4000" b="1">
                <a:solidFill>
                  <a:prstClr val="black"/>
                </a:solidFill>
                <a:ea typeface="华文新魏" pitchFamily="2" charset="-122"/>
              </a:rPr>
              <a:t>3x+4y=19</a:t>
            </a:r>
            <a:r>
              <a:rPr kumimoji="1" lang="zh-CN" altLang="en-US" sz="4000" b="1">
                <a:solidFill>
                  <a:prstClr val="black"/>
                </a:solidFill>
                <a:ea typeface="华文新魏" pitchFamily="2" charset="-122"/>
              </a:rPr>
              <a:t>。</a:t>
            </a:r>
          </a:p>
          <a:p>
            <a:pPr>
              <a:spcBef>
                <a:spcPct val="50000"/>
              </a:spcBef>
            </a:pPr>
            <a:endParaRPr lang="en-US" altLang="zh-CN" sz="2000">
              <a:solidFill>
                <a:prstClr val="black"/>
              </a:solidFill>
              <a:ea typeface="华文新魏" pitchFamily="2" charset="-122"/>
            </a:endParaRPr>
          </a:p>
        </p:txBody>
      </p:sp>
      <p:grpSp>
        <p:nvGrpSpPr>
          <p:cNvPr id="14339" name="Group 3"/>
          <p:cNvGrpSpPr/>
          <p:nvPr/>
        </p:nvGrpSpPr>
        <p:grpSpPr bwMode="auto">
          <a:xfrm>
            <a:off x="1116013" y="2708275"/>
            <a:ext cx="6049962" cy="1298575"/>
            <a:chOff x="385" y="1389"/>
            <a:chExt cx="3811" cy="818"/>
          </a:xfrm>
        </p:grpSpPr>
        <p:sp>
          <p:nvSpPr>
            <p:cNvPr id="14340" name="AutoShape 4"/>
            <p:cNvSpPr/>
            <p:nvPr/>
          </p:nvSpPr>
          <p:spPr bwMode="auto">
            <a:xfrm>
              <a:off x="385" y="1480"/>
              <a:ext cx="96" cy="576"/>
            </a:xfrm>
            <a:prstGeom prst="leftBrace">
              <a:avLst>
                <a:gd name="adj1" fmla="val 50000"/>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4341" name="AutoShape 5"/>
            <p:cNvSpPr/>
            <p:nvPr/>
          </p:nvSpPr>
          <p:spPr bwMode="auto">
            <a:xfrm>
              <a:off x="1610" y="1480"/>
              <a:ext cx="96" cy="576"/>
            </a:xfrm>
            <a:prstGeom prst="leftBrace">
              <a:avLst>
                <a:gd name="adj1" fmla="val 50000"/>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4342" name="AutoShape 6"/>
            <p:cNvSpPr/>
            <p:nvPr/>
          </p:nvSpPr>
          <p:spPr bwMode="auto">
            <a:xfrm>
              <a:off x="2789" y="1480"/>
              <a:ext cx="96" cy="576"/>
            </a:xfrm>
            <a:prstGeom prst="leftBrace">
              <a:avLst>
                <a:gd name="adj1" fmla="val 50000"/>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4343" name="Text Box 7"/>
            <p:cNvSpPr txBox="1">
              <a:spLocks noChangeArrowheads="1"/>
            </p:cNvSpPr>
            <p:nvPr/>
          </p:nvSpPr>
          <p:spPr bwMode="auto">
            <a:xfrm>
              <a:off x="476" y="1389"/>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X=0</a:t>
              </a:r>
            </a:p>
          </p:txBody>
        </p:sp>
        <p:sp>
          <p:nvSpPr>
            <p:cNvPr id="14344" name="Text Box 8"/>
            <p:cNvSpPr txBox="1">
              <a:spLocks noChangeArrowheads="1"/>
            </p:cNvSpPr>
            <p:nvPr/>
          </p:nvSpPr>
          <p:spPr bwMode="auto">
            <a:xfrm>
              <a:off x="476" y="1842"/>
              <a:ext cx="5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Y=1</a:t>
              </a:r>
            </a:p>
          </p:txBody>
        </p:sp>
        <p:sp>
          <p:nvSpPr>
            <p:cNvPr id="14345" name="Text Box 9"/>
            <p:cNvSpPr txBox="1">
              <a:spLocks noChangeArrowheads="1"/>
            </p:cNvSpPr>
            <p:nvPr/>
          </p:nvSpPr>
          <p:spPr bwMode="auto">
            <a:xfrm>
              <a:off x="1701" y="1389"/>
              <a:ext cx="86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X=1</a:t>
              </a:r>
            </a:p>
          </p:txBody>
        </p:sp>
        <p:sp>
          <p:nvSpPr>
            <p:cNvPr id="14346" name="Text Box 10"/>
            <p:cNvSpPr txBox="1">
              <a:spLocks noChangeArrowheads="1"/>
            </p:cNvSpPr>
            <p:nvPr/>
          </p:nvSpPr>
          <p:spPr bwMode="auto">
            <a:xfrm>
              <a:off x="1701" y="1842"/>
              <a:ext cx="7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Y=4</a:t>
              </a:r>
            </a:p>
          </p:txBody>
        </p:sp>
        <p:sp>
          <p:nvSpPr>
            <p:cNvPr id="14347" name="Text Box 11"/>
            <p:cNvSpPr txBox="1">
              <a:spLocks noChangeArrowheads="1"/>
            </p:cNvSpPr>
            <p:nvPr/>
          </p:nvSpPr>
          <p:spPr bwMode="auto">
            <a:xfrm>
              <a:off x="2880" y="1389"/>
              <a:ext cx="13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X=5</a:t>
              </a:r>
            </a:p>
          </p:txBody>
        </p:sp>
        <p:sp>
          <p:nvSpPr>
            <p:cNvPr id="14348" name="Text Box 12"/>
            <p:cNvSpPr txBox="1">
              <a:spLocks noChangeArrowheads="1"/>
            </p:cNvSpPr>
            <p:nvPr/>
          </p:nvSpPr>
          <p:spPr bwMode="auto">
            <a:xfrm>
              <a:off x="2880" y="1842"/>
              <a:ext cx="10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Y=1</a:t>
              </a:r>
            </a:p>
          </p:txBody>
        </p:sp>
      </p:grpSp>
      <p:sp>
        <p:nvSpPr>
          <p:cNvPr id="14349" name="Text Box 13"/>
          <p:cNvSpPr txBox="1">
            <a:spLocks noChangeArrowheads="1"/>
          </p:cNvSpPr>
          <p:nvPr/>
        </p:nvSpPr>
        <p:spPr bwMode="auto">
          <a:xfrm>
            <a:off x="395288" y="4221163"/>
            <a:ext cx="5976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0000FF"/>
                </a:solidFill>
                <a:ea typeface="华文新魏" pitchFamily="2" charset="-122"/>
              </a:rPr>
              <a:t>哪些能使方程两边的值相等？</a:t>
            </a:r>
          </a:p>
        </p:txBody>
      </p:sp>
      <p:sp>
        <p:nvSpPr>
          <p:cNvPr id="14350" name="Text Box 14"/>
          <p:cNvSpPr txBox="1">
            <a:spLocks noChangeArrowheads="1"/>
          </p:cNvSpPr>
          <p:nvPr/>
        </p:nvSpPr>
        <p:spPr bwMode="auto">
          <a:xfrm>
            <a:off x="250825" y="5013325"/>
            <a:ext cx="856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3333FF"/>
                </a:solidFill>
                <a:latin typeface="华文新魏" pitchFamily="2" charset="-122"/>
                <a:ea typeface="华文新魏" pitchFamily="2" charset="-122"/>
              </a:rPr>
              <a:t>        </a:t>
            </a:r>
            <a:r>
              <a:rPr lang="zh-CN" altLang="en-US" sz="3600" b="1">
                <a:solidFill>
                  <a:prstClr val="black"/>
                </a:solidFill>
                <a:latin typeface="华文新魏" pitchFamily="2" charset="-122"/>
                <a:ea typeface="华文新魏" pitchFamily="2" charset="-122"/>
              </a:rPr>
              <a:t>使二元一次方程两边的值相等的</a:t>
            </a:r>
            <a:r>
              <a:rPr lang="zh-CN" altLang="en-US" sz="3600" b="1">
                <a:solidFill>
                  <a:srgbClr val="FF0000"/>
                </a:solidFill>
                <a:latin typeface="华文新魏" pitchFamily="2" charset="-122"/>
                <a:ea typeface="华文新魏" pitchFamily="2" charset="-122"/>
              </a:rPr>
              <a:t>一对</a:t>
            </a:r>
            <a:r>
              <a:rPr lang="zh-CN" altLang="en-US" sz="3600" b="1">
                <a:solidFill>
                  <a:prstClr val="black"/>
                </a:solidFill>
                <a:latin typeface="华文新魏" pitchFamily="2" charset="-122"/>
                <a:ea typeface="华文新魏" pitchFamily="2" charset="-122"/>
              </a:rPr>
              <a:t>未知数的值</a:t>
            </a:r>
            <a:r>
              <a:rPr lang="en-US" altLang="zh-CN" sz="3600" b="1">
                <a:solidFill>
                  <a:prstClr val="black"/>
                </a:solidFill>
                <a:latin typeface="华文新魏" pitchFamily="2" charset="-122"/>
                <a:ea typeface="华文新魏" pitchFamily="2" charset="-122"/>
              </a:rPr>
              <a:t>,</a:t>
            </a:r>
            <a:r>
              <a:rPr lang="zh-CN" altLang="en-US" sz="3600" b="1">
                <a:solidFill>
                  <a:prstClr val="black"/>
                </a:solidFill>
                <a:latin typeface="华文新魏" pitchFamily="2" charset="-122"/>
                <a:ea typeface="华文新魏" pitchFamily="2" charset="-122"/>
              </a:rPr>
              <a:t>叫做</a:t>
            </a:r>
            <a:r>
              <a:rPr lang="zh-CN" altLang="en-US" sz="3600" b="1">
                <a:solidFill>
                  <a:srgbClr val="FF3300"/>
                </a:solidFill>
                <a:latin typeface="华文新魏" pitchFamily="2" charset="-122"/>
                <a:ea typeface="华文新魏" pitchFamily="2" charset="-122"/>
              </a:rPr>
              <a:t>二元一次方程的解</a:t>
            </a:r>
            <a:r>
              <a:rPr lang="zh-CN" altLang="en-US" sz="3600" b="1">
                <a:solidFill>
                  <a:prstClr val="black"/>
                </a:solidFill>
                <a:latin typeface="华文新魏" pitchFamily="2" charset="-122"/>
                <a:ea typeface="华文新魏" pitchFamily="2" charset="-122"/>
              </a:rPr>
              <a:t>。</a:t>
            </a:r>
          </a:p>
        </p:txBody>
      </p:sp>
      <p:sp>
        <p:nvSpPr>
          <p:cNvPr id="14351" name="WordArt 15"/>
          <p:cNvSpPr>
            <a:spLocks noChangeArrowheads="1" noChangeShapeType="1" noTextEdit="1"/>
          </p:cNvSpPr>
          <p:nvPr/>
        </p:nvSpPr>
        <p:spPr bwMode="auto">
          <a:xfrm>
            <a:off x="250825" y="260350"/>
            <a:ext cx="3863975" cy="1187450"/>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学习新知</a:t>
            </a:r>
          </a:p>
        </p:txBody>
      </p:sp>
    </p:spTree>
    <p:extLst>
      <p:ext uri="{BB962C8B-B14F-4D97-AF65-F5344CB8AC3E}">
        <p14:creationId xmlns:p14="http://schemas.microsoft.com/office/powerpoint/2010/main" val="3999156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strips(downLeft)">
                                      <p:cBhvr>
                                        <p:cTn id="7" dur="500"/>
                                        <p:tgtEl>
                                          <p:spTgt spid="1435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p:bld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body" sz="half" idx="1"/>
          </p:nvPr>
        </p:nvSpPr>
        <p:spPr>
          <a:xfrm>
            <a:off x="98425" y="1341438"/>
            <a:ext cx="8434388" cy="4411662"/>
          </a:xfrm>
          <a:noFill/>
        </p:spPr>
        <p:txBody>
          <a:bodyPr/>
          <a:lstStyle/>
          <a:p>
            <a:pPr>
              <a:buFontTx/>
              <a:buNone/>
            </a:pPr>
            <a:r>
              <a:rPr lang="en-US" altLang="zh-CN" sz="3700" b="0">
                <a:solidFill>
                  <a:srgbClr val="FFFF00"/>
                </a:solidFill>
              </a:rPr>
              <a:t> </a:t>
            </a:r>
            <a:r>
              <a:rPr lang="zh-CN" altLang="en-US" sz="3700" b="0"/>
              <a:t>已知方程２ｘ＋ｙ＝１０</a:t>
            </a:r>
          </a:p>
          <a:p>
            <a:pPr>
              <a:buFontTx/>
              <a:buNone/>
            </a:pPr>
            <a:r>
              <a:rPr lang="zh-CN" altLang="en-US" sz="3700" b="0"/>
              <a:t>（</a:t>
            </a:r>
            <a:r>
              <a:rPr lang="en-US" altLang="zh-CN" sz="3700" b="0"/>
              <a:t>1</a:t>
            </a:r>
            <a:r>
              <a:rPr lang="zh-CN" altLang="en-US" sz="3700" b="0"/>
              <a:t>）填写下表：</a:t>
            </a:r>
          </a:p>
          <a:p>
            <a:pPr>
              <a:buFontTx/>
              <a:buNone/>
            </a:pPr>
            <a:endParaRPr lang="zh-CN" altLang="en-US" sz="3700" b="0"/>
          </a:p>
          <a:p>
            <a:pPr>
              <a:buFontTx/>
              <a:buNone/>
            </a:pPr>
            <a:endParaRPr lang="zh-CN" altLang="en-US" sz="3700" b="0"/>
          </a:p>
          <a:p>
            <a:pPr>
              <a:buFontTx/>
              <a:buNone/>
            </a:pPr>
            <a:endParaRPr lang="zh-CN" altLang="en-US" sz="3700" b="0"/>
          </a:p>
          <a:p>
            <a:pPr>
              <a:buFontTx/>
              <a:buNone/>
            </a:pPr>
            <a:r>
              <a:rPr lang="zh-CN" altLang="en-US" sz="3700" b="0"/>
              <a:t>（</a:t>
            </a:r>
            <a:r>
              <a:rPr lang="en-US" altLang="zh-CN" sz="3700" b="0"/>
              <a:t>2</a:t>
            </a:r>
            <a:r>
              <a:rPr lang="zh-CN" altLang="en-US" sz="3700" b="0"/>
              <a:t>）根据表格，写出方程的一个解。</a:t>
            </a:r>
          </a:p>
        </p:txBody>
      </p:sp>
      <p:graphicFrame>
        <p:nvGraphicFramePr>
          <p:cNvPr id="15363" name="Group 3"/>
          <p:cNvGraphicFramePr>
            <a:graphicFrameLocks noGrp="1"/>
          </p:cNvGraphicFramePr>
          <p:nvPr>
            <p:ph sz="quarter" idx="2"/>
          </p:nvPr>
        </p:nvGraphicFramePr>
        <p:xfrm>
          <a:off x="695325" y="2827338"/>
          <a:ext cx="5649913" cy="1493140"/>
        </p:xfrm>
        <a:graphic>
          <a:graphicData uri="http://schemas.openxmlformats.org/drawingml/2006/table">
            <a:tbl>
              <a:tblPr/>
              <a:tblGrid>
                <a:gridCol w="731838">
                  <a:extLst>
                    <a:ext uri="{9D8B030D-6E8A-4147-A177-3AD203B41FA5}">
                      <a16:colId xmlns:a16="http://schemas.microsoft.com/office/drawing/2014/main" val="20000"/>
                    </a:ext>
                  </a:extLst>
                </a:gridCol>
                <a:gridCol w="730250">
                  <a:extLst>
                    <a:ext uri="{9D8B030D-6E8A-4147-A177-3AD203B41FA5}">
                      <a16:colId xmlns:a16="http://schemas.microsoft.com/office/drawing/2014/main" val="20001"/>
                    </a:ext>
                  </a:extLst>
                </a:gridCol>
                <a:gridCol w="731837">
                  <a:extLst>
                    <a:ext uri="{9D8B030D-6E8A-4147-A177-3AD203B41FA5}">
                      <a16:colId xmlns:a16="http://schemas.microsoft.com/office/drawing/2014/main" val="20002"/>
                    </a:ext>
                  </a:extLst>
                </a:gridCol>
                <a:gridCol w="727075">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630238">
                  <a:extLst>
                    <a:ext uri="{9D8B030D-6E8A-4147-A177-3AD203B41FA5}">
                      <a16:colId xmlns:a16="http://schemas.microsoft.com/office/drawing/2014/main" val="20005"/>
                    </a:ext>
                  </a:extLst>
                </a:gridCol>
                <a:gridCol w="682625">
                  <a:extLst>
                    <a:ext uri="{9D8B030D-6E8A-4147-A177-3AD203B41FA5}">
                      <a16:colId xmlns:a16="http://schemas.microsoft.com/office/drawing/2014/main" val="20006"/>
                    </a:ext>
                  </a:extLst>
                </a:gridCol>
                <a:gridCol w="682625">
                  <a:extLst>
                    <a:ext uri="{9D8B030D-6E8A-4147-A177-3AD203B41FA5}">
                      <a16:colId xmlns:a16="http://schemas.microsoft.com/office/drawing/2014/main" val="20007"/>
                    </a:ext>
                  </a:extLst>
                </a:gridCol>
              </a:tblGrid>
              <a:tr h="7747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4100" b="0" i="1" u="none" strike="noStrike" cap="none" normalizeH="0" baseline="0">
                          <a:ln>
                            <a:noFill/>
                          </a:ln>
                          <a:solidFill>
                            <a:srgbClr val="0000FF"/>
                          </a:solidFill>
                          <a:effectLst/>
                          <a:latin typeface="Times New Roman" panose="02020603050405020304" pitchFamily="18" charset="0"/>
                          <a:ea typeface="MS PMincho" panose="02020600040205080304" pitchFamily="18" charset="-128"/>
                          <a:cs typeface="宋体" panose="02010600030101010101" pitchFamily="2" charset="-122"/>
                        </a:rPr>
                        <a:t> x</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-2 </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0</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3</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357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4100" b="0" i="1" u="none" strike="noStrike" cap="none" normalizeH="0" baseline="0">
                          <a:ln>
                            <a:noFill/>
                          </a:ln>
                          <a:solidFill>
                            <a:srgbClr val="0000FF"/>
                          </a:solidFill>
                          <a:effectLst/>
                          <a:latin typeface="Times New Roman" panose="02020603050405020304" pitchFamily="18" charset="0"/>
                          <a:ea typeface="MS PMincho" panose="02020600040205080304" pitchFamily="18" charset="-128"/>
                          <a:cs typeface="宋体" panose="02010600030101010101" pitchFamily="2" charset="-122"/>
                        </a:rPr>
                        <a:t> y</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-1</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0</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2</a:t>
                      </a: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344805">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694055">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98933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12827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17399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1971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26543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1115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marL="90000" marR="90000" marT="46800" marB="46800"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5392" name="WordArt 32"/>
          <p:cNvSpPr>
            <a:spLocks noChangeArrowheads="1" noChangeShapeType="1" noTextEdit="1"/>
          </p:cNvSpPr>
          <p:nvPr/>
        </p:nvSpPr>
        <p:spPr bwMode="auto">
          <a:xfrm>
            <a:off x="250825" y="333375"/>
            <a:ext cx="2832100" cy="83661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0">
                  <a:gsLst>
                    <a:gs pos="0">
                      <a:srgbClr val="FF0000">
                        <a:gamma/>
                        <a:shade val="46275"/>
                        <a:invGamma/>
                      </a:srgbClr>
                    </a:gs>
                    <a:gs pos="50000">
                      <a:srgbClr val="FF0000"/>
                    </a:gs>
                    <a:gs pos="100000">
                      <a:srgbClr val="FF0000">
                        <a:gamma/>
                        <a:shade val="46275"/>
                        <a:invGamma/>
                      </a:srgbClr>
                    </a:gs>
                  </a:gsLst>
                  <a:lin ang="2700000" scaled="1"/>
                </a:gradFill>
                <a:effectLst>
                  <a:outerShdw dist="35921" dir="2700000" algn="ctr" rotWithShape="0">
                    <a:srgbClr val="C0C0C0">
                      <a:alpha val="80000"/>
                    </a:srgbClr>
                  </a:outerShdw>
                </a:effectLst>
                <a:latin typeface="隶书"/>
                <a:ea typeface="隶书"/>
              </a:rPr>
              <a:t>合作学习</a:t>
            </a:r>
          </a:p>
        </p:txBody>
      </p:sp>
      <p:grpSp>
        <p:nvGrpSpPr>
          <p:cNvPr id="15393" name="Group 33"/>
          <p:cNvGrpSpPr/>
          <p:nvPr/>
        </p:nvGrpSpPr>
        <p:grpSpPr bwMode="auto">
          <a:xfrm>
            <a:off x="2051050" y="5373688"/>
            <a:ext cx="1512888" cy="1298575"/>
            <a:chOff x="748" y="3339"/>
            <a:chExt cx="953" cy="818"/>
          </a:xfrm>
        </p:grpSpPr>
        <p:sp>
          <p:nvSpPr>
            <p:cNvPr id="15394" name="AutoShape 34"/>
            <p:cNvSpPr/>
            <p:nvPr/>
          </p:nvSpPr>
          <p:spPr bwMode="auto">
            <a:xfrm>
              <a:off x="748" y="3430"/>
              <a:ext cx="96" cy="576"/>
            </a:xfrm>
            <a:prstGeom prst="leftBrace">
              <a:avLst>
                <a:gd name="adj1" fmla="val 50000"/>
                <a:gd name="adj2" fmla="val 50000"/>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5395" name="Text Box 35"/>
            <p:cNvSpPr txBox="1">
              <a:spLocks noChangeArrowheads="1"/>
            </p:cNvSpPr>
            <p:nvPr/>
          </p:nvSpPr>
          <p:spPr bwMode="auto">
            <a:xfrm>
              <a:off x="839" y="3339"/>
              <a:ext cx="8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prstClr val="black"/>
                  </a:solidFill>
                  <a:latin typeface="Times New Roman" panose="02020603050405020304" pitchFamily="18" charset="0"/>
                  <a:ea typeface="仿宋_GB2312" pitchFamily="49" charset="-122"/>
                </a:rPr>
                <a:t>x=-2</a:t>
              </a:r>
            </a:p>
          </p:txBody>
        </p:sp>
        <p:sp>
          <p:nvSpPr>
            <p:cNvPr id="15396" name="Text Box 36"/>
            <p:cNvSpPr txBox="1">
              <a:spLocks noChangeArrowheads="1"/>
            </p:cNvSpPr>
            <p:nvPr/>
          </p:nvSpPr>
          <p:spPr bwMode="auto">
            <a:xfrm>
              <a:off x="839" y="3792"/>
              <a:ext cx="7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latin typeface="Times New Roman" panose="02020603050405020304" pitchFamily="18" charset="0"/>
                  <a:ea typeface="华文新魏" pitchFamily="2" charset="-122"/>
                </a:rPr>
                <a:t>y=14</a:t>
              </a:r>
            </a:p>
          </p:txBody>
        </p:sp>
      </p:grpSp>
      <p:sp>
        <p:nvSpPr>
          <p:cNvPr id="15397" name="Text Box 37"/>
          <p:cNvSpPr txBox="1">
            <a:spLocks noChangeArrowheads="1"/>
          </p:cNvSpPr>
          <p:nvPr/>
        </p:nvSpPr>
        <p:spPr bwMode="auto">
          <a:xfrm>
            <a:off x="1476375" y="3644900"/>
            <a:ext cx="58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14</a:t>
            </a:r>
          </a:p>
        </p:txBody>
      </p:sp>
      <p:sp>
        <p:nvSpPr>
          <p:cNvPr id="15398" name="Text Box 38"/>
          <p:cNvSpPr txBox="1">
            <a:spLocks noChangeArrowheads="1"/>
          </p:cNvSpPr>
          <p:nvPr/>
        </p:nvSpPr>
        <p:spPr bwMode="auto">
          <a:xfrm>
            <a:off x="2195513" y="3644900"/>
            <a:ext cx="5810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10</a:t>
            </a:r>
          </a:p>
        </p:txBody>
      </p:sp>
      <p:sp>
        <p:nvSpPr>
          <p:cNvPr id="15399" name="Text Box 39"/>
          <p:cNvSpPr txBox="1">
            <a:spLocks noChangeArrowheads="1"/>
          </p:cNvSpPr>
          <p:nvPr/>
        </p:nvSpPr>
        <p:spPr bwMode="auto">
          <a:xfrm>
            <a:off x="3059113" y="3644900"/>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4</a:t>
            </a:r>
          </a:p>
        </p:txBody>
      </p:sp>
      <p:sp>
        <p:nvSpPr>
          <p:cNvPr id="15400" name="Text Box 40"/>
          <p:cNvSpPr txBox="1">
            <a:spLocks noChangeArrowheads="1"/>
          </p:cNvSpPr>
          <p:nvPr/>
        </p:nvSpPr>
        <p:spPr bwMode="auto">
          <a:xfrm>
            <a:off x="3635375" y="2924175"/>
            <a:ext cx="679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5.5</a:t>
            </a:r>
          </a:p>
        </p:txBody>
      </p:sp>
      <p:sp>
        <p:nvSpPr>
          <p:cNvPr id="15401" name="Text Box 41"/>
          <p:cNvSpPr txBox="1">
            <a:spLocks noChangeArrowheads="1"/>
          </p:cNvSpPr>
          <p:nvPr/>
        </p:nvSpPr>
        <p:spPr bwMode="auto">
          <a:xfrm>
            <a:off x="4500563" y="2924175"/>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3300"/>
                </a:solidFill>
              </a:rPr>
              <a:t>5</a:t>
            </a:r>
          </a:p>
        </p:txBody>
      </p:sp>
      <p:sp>
        <p:nvSpPr>
          <p:cNvPr id="15402" name="Text Box 42"/>
          <p:cNvSpPr txBox="1">
            <a:spLocks noChangeArrowheads="1"/>
          </p:cNvSpPr>
          <p:nvPr/>
        </p:nvSpPr>
        <p:spPr bwMode="auto">
          <a:xfrm>
            <a:off x="5148263" y="2924175"/>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4</a:t>
            </a:r>
          </a:p>
        </p:txBody>
      </p:sp>
      <p:sp>
        <p:nvSpPr>
          <p:cNvPr id="15403" name="Text Box 43"/>
          <p:cNvSpPr txBox="1">
            <a:spLocks noChangeArrowheads="1"/>
          </p:cNvSpPr>
          <p:nvPr/>
        </p:nvSpPr>
        <p:spPr bwMode="auto">
          <a:xfrm>
            <a:off x="5795963" y="2924175"/>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a:solidFill>
                  <a:srgbClr val="FF3300"/>
                </a:solidFill>
              </a:rPr>
              <a:t>1</a:t>
            </a:r>
          </a:p>
        </p:txBody>
      </p:sp>
      <p:sp>
        <p:nvSpPr>
          <p:cNvPr id="15404" name="Text Box 44"/>
          <p:cNvSpPr txBox="1">
            <a:spLocks noChangeArrowheads="1"/>
          </p:cNvSpPr>
          <p:nvPr/>
        </p:nvSpPr>
        <p:spPr bwMode="auto">
          <a:xfrm>
            <a:off x="5795963" y="3644900"/>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rgbClr val="FF3300"/>
                </a:solidFill>
              </a:rPr>
              <a:t>8</a:t>
            </a:r>
          </a:p>
        </p:txBody>
      </p:sp>
    </p:spTree>
    <p:extLst>
      <p:ext uri="{BB962C8B-B14F-4D97-AF65-F5344CB8AC3E}">
        <p14:creationId xmlns:p14="http://schemas.microsoft.com/office/powerpoint/2010/main" val="3067253447"/>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97"/>
                                        </p:tgtEl>
                                        <p:attrNameLst>
                                          <p:attrName>style.visibility</p:attrName>
                                        </p:attrNameLst>
                                      </p:cBhvr>
                                      <p:to>
                                        <p:strVal val="visible"/>
                                      </p:to>
                                    </p:set>
                                    <p:animEffect transition="in" filter="blinds(horizontal)">
                                      <p:cBhvr>
                                        <p:cTn id="7" dur="500"/>
                                        <p:tgtEl>
                                          <p:spTgt spid="15397"/>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98"/>
                                        </p:tgtEl>
                                        <p:attrNameLst>
                                          <p:attrName>style.visibility</p:attrName>
                                        </p:attrNameLst>
                                      </p:cBhvr>
                                      <p:to>
                                        <p:strVal val="visible"/>
                                      </p:to>
                                    </p:set>
                                    <p:animEffect transition="in" filter="blinds(horizontal)">
                                      <p:cBhvr>
                                        <p:cTn id="12" dur="500"/>
                                        <p:tgtEl>
                                          <p:spTgt spid="15398"/>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99"/>
                                        </p:tgtEl>
                                        <p:attrNameLst>
                                          <p:attrName>style.visibility</p:attrName>
                                        </p:attrNameLst>
                                      </p:cBhvr>
                                      <p:to>
                                        <p:strVal val="visible"/>
                                      </p:to>
                                    </p:set>
                                    <p:animEffect transition="in" filter="blinds(horizontal)">
                                      <p:cBhvr>
                                        <p:cTn id="17" dur="500"/>
                                        <p:tgtEl>
                                          <p:spTgt spid="15399"/>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400"/>
                                        </p:tgtEl>
                                        <p:attrNameLst>
                                          <p:attrName>style.visibility</p:attrName>
                                        </p:attrNameLst>
                                      </p:cBhvr>
                                      <p:to>
                                        <p:strVal val="visible"/>
                                      </p:to>
                                    </p:set>
                                    <p:animEffect transition="in" filter="blinds(horizontal)">
                                      <p:cBhvr>
                                        <p:cTn id="22" dur="500"/>
                                        <p:tgtEl>
                                          <p:spTgt spid="15400"/>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401"/>
                                        </p:tgtEl>
                                        <p:attrNameLst>
                                          <p:attrName>style.visibility</p:attrName>
                                        </p:attrNameLst>
                                      </p:cBhvr>
                                      <p:to>
                                        <p:strVal val="visible"/>
                                      </p:to>
                                    </p:set>
                                    <p:animEffect transition="in" filter="blinds(horizontal)">
                                      <p:cBhvr>
                                        <p:cTn id="27" dur="500"/>
                                        <p:tgtEl>
                                          <p:spTgt spid="15401"/>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402"/>
                                        </p:tgtEl>
                                        <p:attrNameLst>
                                          <p:attrName>style.visibility</p:attrName>
                                        </p:attrNameLst>
                                      </p:cBhvr>
                                      <p:to>
                                        <p:strVal val="visible"/>
                                      </p:to>
                                    </p:set>
                                    <p:animEffect transition="in" filter="blinds(horizontal)">
                                      <p:cBhvr>
                                        <p:cTn id="32" dur="500"/>
                                        <p:tgtEl>
                                          <p:spTgt spid="15402"/>
                                        </p:tgtEl>
                                      </p:cBhvr>
                                    </p:animEffect>
                                  </p:childTnLst>
                                  <p:subTnLst>
                                    <p:audio>
                                      <p:cMediaNode>
                                        <p:cTn display="0" masterRel="sameClick">
                                          <p:stCondLst>
                                            <p:cond evt="begin" delay="0">
                                              <p:tn val="30"/>
                                            </p:cond>
                                          </p:stCondLst>
                                          <p:endCondLst>
                                            <p:cond evt="onStopAudio" delay="0">
                                              <p:tgtEl>
                                                <p:sldTgt/>
                                              </p:tgtEl>
                                            </p:cond>
                                          </p:endCondLst>
                                        </p:cTn>
                                        <p:tgtEl>
                                          <p:sndTgt r:embed="rId3" name="type.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403"/>
                                        </p:tgtEl>
                                        <p:attrNameLst>
                                          <p:attrName>style.visibility</p:attrName>
                                        </p:attrNameLst>
                                      </p:cBhvr>
                                      <p:to>
                                        <p:strVal val="visible"/>
                                      </p:to>
                                    </p:set>
                                    <p:animEffect transition="in" filter="blinds(horizontal)">
                                      <p:cBhvr>
                                        <p:cTn id="37" dur="500"/>
                                        <p:tgtEl>
                                          <p:spTgt spid="15403"/>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404"/>
                                        </p:tgtEl>
                                        <p:attrNameLst>
                                          <p:attrName>style.visibility</p:attrName>
                                        </p:attrNameLst>
                                      </p:cBhvr>
                                      <p:to>
                                        <p:strVal val="visible"/>
                                      </p:to>
                                    </p:set>
                                    <p:animEffect transition="in" filter="blinds(horizontal)">
                                      <p:cBhvr>
                                        <p:cTn id="42" dur="500"/>
                                        <p:tgtEl>
                                          <p:spTgt spid="15404"/>
                                        </p:tgtEl>
                                      </p:cBhvr>
                                    </p:animEffect>
                                  </p:childTnLst>
                                  <p:subTnLst>
                                    <p:audio>
                                      <p:cMediaNode>
                                        <p:cTn display="0" masterRel="sameClick">
                                          <p:stCondLst>
                                            <p:cond evt="begin" delay="0">
                                              <p:tn val="40"/>
                                            </p:cond>
                                          </p:stCondLst>
                                          <p:endCondLst>
                                            <p:cond evt="onStopAudio" delay="0">
                                              <p:tgtEl>
                                                <p:sldTgt/>
                                              </p:tgtEl>
                                            </p:cond>
                                          </p:endCondLst>
                                        </p:cTn>
                                        <p:tgtEl>
                                          <p:sndTgt r:embed="rId3" name="type.wav"/>
                                        </p:tgtEl>
                                      </p:cMediaNode>
                                    </p:audio>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5393"/>
                                        </p:tgtEl>
                                        <p:attrNameLst>
                                          <p:attrName>style.visibility</p:attrName>
                                        </p:attrNameLst>
                                      </p:cBhvr>
                                      <p:to>
                                        <p:strVal val="visible"/>
                                      </p:to>
                                    </p:set>
                                    <p:animEffect transition="in" filter="blinds(horizontal)">
                                      <p:cBhvr>
                                        <p:cTn id="47" dur="500"/>
                                        <p:tgtEl>
                                          <p:spTgt spid="15393"/>
                                        </p:tgtEl>
                                      </p:cBhvr>
                                    </p:animEffect>
                                  </p:childTnLst>
                                  <p:subTnLst>
                                    <p:audio>
                                      <p:cMediaNode>
                                        <p:cTn display="0" masterRel="sameClick">
                                          <p:stCondLst>
                                            <p:cond evt="begin" delay="0">
                                              <p:tn val="4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7" grpId="0"/>
      <p:bldP spid="15398" grpId="0"/>
      <p:bldP spid="15399" grpId="0"/>
      <p:bldP spid="15400" grpId="0"/>
      <p:bldP spid="15401" grpId="0"/>
      <p:bldP spid="15402" grpId="0"/>
      <p:bldP spid="15403" grpId="0"/>
      <p:bldP spid="15404" grpId="0"/>
    </p:bld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QT90"/>
          <p:cNvPicPr>
            <a:picLocks noChangeAspect="1" noChangeArrowheads="1"/>
          </p:cNvPicPr>
          <p:nvPr/>
        </p:nvPicPr>
        <p:blipFill>
          <a:blip r:embed="rId5" cstate="print">
            <a:lum bright="48000" contrast="-54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3"/>
          <p:cNvSpPr txBox="1">
            <a:spLocks noChangeArrowheads="1"/>
          </p:cNvSpPr>
          <p:nvPr/>
        </p:nvSpPr>
        <p:spPr bwMode="auto">
          <a:xfrm>
            <a:off x="539750" y="1484313"/>
            <a:ext cx="8064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prstClr val="black"/>
                </a:solidFill>
                <a:ea typeface="华文新魏" pitchFamily="2" charset="-122"/>
              </a:rPr>
              <a:t>        </a:t>
            </a:r>
            <a:r>
              <a:rPr lang="zh-CN" altLang="en-US" sz="3200" b="1">
                <a:solidFill>
                  <a:prstClr val="black"/>
                </a:solidFill>
                <a:ea typeface="华文新魏" pitchFamily="2" charset="-122"/>
              </a:rPr>
              <a:t>二元一次方程的解和一元一次方程的解有什么区别？</a:t>
            </a:r>
          </a:p>
        </p:txBody>
      </p:sp>
      <p:graphicFrame>
        <p:nvGraphicFramePr>
          <p:cNvPr id="16388" name="Group 4"/>
          <p:cNvGraphicFramePr>
            <a:graphicFrameLocks noGrp="1"/>
          </p:cNvGraphicFramePr>
          <p:nvPr>
            <p:ph/>
          </p:nvPr>
        </p:nvGraphicFramePr>
        <p:xfrm>
          <a:off x="755650" y="2647950"/>
          <a:ext cx="7292975" cy="2957513"/>
        </p:xfrm>
        <a:graphic>
          <a:graphicData uri="http://schemas.openxmlformats.org/drawingml/2006/table">
            <a:tbl>
              <a:tblPr/>
              <a:tblGrid>
                <a:gridCol w="3676650">
                  <a:extLst>
                    <a:ext uri="{9D8B030D-6E8A-4147-A177-3AD203B41FA5}">
                      <a16:colId xmlns:a16="http://schemas.microsoft.com/office/drawing/2014/main" val="20000"/>
                    </a:ext>
                  </a:extLst>
                </a:gridCol>
                <a:gridCol w="3616325">
                  <a:extLst>
                    <a:ext uri="{9D8B030D-6E8A-4147-A177-3AD203B41FA5}">
                      <a16:colId xmlns:a16="http://schemas.microsoft.com/office/drawing/2014/main" val="20001"/>
                    </a:ext>
                  </a:extLst>
                </a:gridCol>
              </a:tblGrid>
              <a:tr h="1008063">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一元一次方程的解</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CCFF">
                        <a:alpha val="50000"/>
                      </a:srgbClr>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二元一次方程的解</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0"/>
                  </a:ext>
                </a:extLst>
              </a:tr>
              <a:tr h="98107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CCFF">
                        <a:alpha val="50000"/>
                      </a:srgbClr>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1"/>
                  </a:ext>
                </a:extLst>
              </a:tr>
              <a:tr h="96837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CCCCFF">
                        <a:alpha val="50000"/>
                      </a:srgbClr>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3200" b="0"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  </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2"/>
                  </a:ext>
                </a:extLst>
              </a:tr>
            </a:tbl>
          </a:graphicData>
        </a:graphic>
      </p:graphicFrame>
      <p:sp>
        <p:nvSpPr>
          <p:cNvPr id="16404" name="Text Box 20"/>
          <p:cNvSpPr txBox="1">
            <a:spLocks noChangeArrowheads="1"/>
          </p:cNvSpPr>
          <p:nvPr/>
        </p:nvSpPr>
        <p:spPr bwMode="auto">
          <a:xfrm>
            <a:off x="1828800" y="41910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16405" name="Text Box 21"/>
          <p:cNvSpPr txBox="1">
            <a:spLocks noChangeArrowheads="1"/>
          </p:cNvSpPr>
          <p:nvPr/>
        </p:nvSpPr>
        <p:spPr bwMode="auto">
          <a:xfrm>
            <a:off x="1763713" y="3860800"/>
            <a:ext cx="106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rPr>
              <a:t>一个</a:t>
            </a:r>
          </a:p>
        </p:txBody>
      </p:sp>
      <p:sp>
        <p:nvSpPr>
          <p:cNvPr id="16406" name="Text Box 22"/>
          <p:cNvSpPr txBox="1">
            <a:spLocks noChangeArrowheads="1"/>
          </p:cNvSpPr>
          <p:nvPr/>
        </p:nvSpPr>
        <p:spPr bwMode="auto">
          <a:xfrm>
            <a:off x="5435600" y="3860800"/>
            <a:ext cx="1905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rPr>
              <a:t>无数个</a:t>
            </a:r>
          </a:p>
        </p:txBody>
      </p:sp>
      <p:sp>
        <p:nvSpPr>
          <p:cNvPr id="16407" name="Text Box 23"/>
          <p:cNvSpPr txBox="1">
            <a:spLocks noChangeArrowheads="1"/>
          </p:cNvSpPr>
          <p:nvPr/>
        </p:nvSpPr>
        <p:spPr bwMode="auto">
          <a:xfrm>
            <a:off x="1042988" y="4724400"/>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rPr>
              <a:t>一个</a:t>
            </a:r>
            <a:r>
              <a:rPr lang="zh-CN" altLang="en-US" sz="3200" b="1">
                <a:solidFill>
                  <a:prstClr val="black"/>
                </a:solidFill>
              </a:rPr>
              <a:t>未知数的值</a:t>
            </a:r>
          </a:p>
        </p:txBody>
      </p:sp>
      <p:sp>
        <p:nvSpPr>
          <p:cNvPr id="16408" name="Text Box 24"/>
          <p:cNvSpPr txBox="1">
            <a:spLocks noChangeArrowheads="1"/>
          </p:cNvSpPr>
          <p:nvPr/>
        </p:nvSpPr>
        <p:spPr bwMode="auto">
          <a:xfrm>
            <a:off x="4716463" y="4797425"/>
            <a:ext cx="3352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rPr>
              <a:t>一对</a:t>
            </a:r>
            <a:r>
              <a:rPr lang="zh-CN" altLang="en-US" sz="3200" b="1">
                <a:solidFill>
                  <a:prstClr val="black"/>
                </a:solidFill>
              </a:rPr>
              <a:t>未知数的值</a:t>
            </a:r>
          </a:p>
        </p:txBody>
      </p:sp>
      <p:sp>
        <p:nvSpPr>
          <p:cNvPr id="16409" name="WordArt 25"/>
          <p:cNvSpPr>
            <a:spLocks noChangeArrowheads="1" noChangeShapeType="1" noTextEdit="1"/>
          </p:cNvSpPr>
          <p:nvPr/>
        </p:nvSpPr>
        <p:spPr bwMode="auto">
          <a:xfrm>
            <a:off x="684213" y="404813"/>
            <a:ext cx="2543175" cy="836612"/>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议一议</a:t>
            </a:r>
          </a:p>
        </p:txBody>
      </p:sp>
      <p:sp>
        <p:nvSpPr>
          <p:cNvPr id="16410" name="Text Box 26"/>
          <p:cNvSpPr txBox="1">
            <a:spLocks noChangeArrowheads="1"/>
          </p:cNvSpPr>
          <p:nvPr/>
        </p:nvSpPr>
        <p:spPr bwMode="auto">
          <a:xfrm>
            <a:off x="323850" y="5734050"/>
            <a:ext cx="8589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400" b="1">
                <a:solidFill>
                  <a:prstClr val="black"/>
                </a:solidFill>
                <a:ea typeface="隶书" pitchFamily="49" charset="-122"/>
              </a:rPr>
              <a:t>结论：二元一次方程有</a:t>
            </a:r>
            <a:r>
              <a:rPr lang="zh-CN" altLang="en-US" sz="4400" b="1">
                <a:solidFill>
                  <a:srgbClr val="FF3300"/>
                </a:solidFill>
                <a:ea typeface="隶书" pitchFamily="49" charset="-122"/>
              </a:rPr>
              <a:t>无数个解。</a:t>
            </a:r>
            <a:endParaRPr lang="zh-CN" altLang="en-US" sz="4400" b="1">
              <a:solidFill>
                <a:prstClr val="black"/>
              </a:solidFill>
              <a:ea typeface="隶书" pitchFamily="49" charset="-122"/>
            </a:endParaRPr>
          </a:p>
        </p:txBody>
      </p:sp>
    </p:spTree>
    <p:extLst>
      <p:ext uri="{BB962C8B-B14F-4D97-AF65-F5344CB8AC3E}">
        <p14:creationId xmlns:p14="http://schemas.microsoft.com/office/powerpoint/2010/main" val="1165617575"/>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05"/>
                                        </p:tgtEl>
                                        <p:attrNameLst>
                                          <p:attrName>style.visibility</p:attrName>
                                        </p:attrNameLst>
                                      </p:cBhvr>
                                      <p:to>
                                        <p:strVal val="visible"/>
                                      </p:to>
                                    </p:set>
                                    <p:anim calcmode="lin" valueType="num">
                                      <p:cBhvr additive="base">
                                        <p:cTn id="7" dur="500" fill="hold"/>
                                        <p:tgtEl>
                                          <p:spTgt spid="16405"/>
                                        </p:tgtEl>
                                        <p:attrNameLst>
                                          <p:attrName>ppt_x</p:attrName>
                                        </p:attrNameLst>
                                      </p:cBhvr>
                                      <p:tavLst>
                                        <p:tav tm="0">
                                          <p:val>
                                            <p:strVal val="0-#ppt_w/2"/>
                                          </p:val>
                                        </p:tav>
                                        <p:tav tm="100000">
                                          <p:val>
                                            <p:strVal val="#ppt_x"/>
                                          </p:val>
                                        </p:tav>
                                      </p:tavLst>
                                    </p:anim>
                                    <p:anim calcmode="lin" valueType="num">
                                      <p:cBhvr additive="base">
                                        <p:cTn id="8" dur="500" fill="hold"/>
                                        <p:tgtEl>
                                          <p:spTgt spid="1640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06"/>
                                        </p:tgtEl>
                                        <p:attrNameLst>
                                          <p:attrName>style.visibility</p:attrName>
                                        </p:attrNameLst>
                                      </p:cBhvr>
                                      <p:to>
                                        <p:strVal val="visible"/>
                                      </p:to>
                                    </p:set>
                                    <p:anim calcmode="lin" valueType="num">
                                      <p:cBhvr additive="base">
                                        <p:cTn id="13" dur="500" fill="hold"/>
                                        <p:tgtEl>
                                          <p:spTgt spid="16406"/>
                                        </p:tgtEl>
                                        <p:attrNameLst>
                                          <p:attrName>ppt_x</p:attrName>
                                        </p:attrNameLst>
                                      </p:cBhvr>
                                      <p:tavLst>
                                        <p:tav tm="0">
                                          <p:val>
                                            <p:strVal val="0-#ppt_w/2"/>
                                          </p:val>
                                        </p:tav>
                                        <p:tav tm="100000">
                                          <p:val>
                                            <p:strVal val="#ppt_x"/>
                                          </p:val>
                                        </p:tav>
                                      </p:tavLst>
                                    </p:anim>
                                    <p:anim calcmode="lin" valueType="num">
                                      <p:cBhvr additive="base">
                                        <p:cTn id="14" dur="500" fill="hold"/>
                                        <p:tgtEl>
                                          <p:spTgt spid="1640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407"/>
                                        </p:tgtEl>
                                        <p:attrNameLst>
                                          <p:attrName>style.visibility</p:attrName>
                                        </p:attrNameLst>
                                      </p:cBhvr>
                                      <p:to>
                                        <p:strVal val="visible"/>
                                      </p:to>
                                    </p:set>
                                    <p:anim calcmode="lin" valueType="num">
                                      <p:cBhvr additive="base">
                                        <p:cTn id="19" dur="500" fill="hold"/>
                                        <p:tgtEl>
                                          <p:spTgt spid="16407"/>
                                        </p:tgtEl>
                                        <p:attrNameLst>
                                          <p:attrName>ppt_x</p:attrName>
                                        </p:attrNameLst>
                                      </p:cBhvr>
                                      <p:tavLst>
                                        <p:tav tm="0">
                                          <p:val>
                                            <p:strVal val="0-#ppt_w/2"/>
                                          </p:val>
                                        </p:tav>
                                        <p:tav tm="100000">
                                          <p:val>
                                            <p:strVal val="#ppt_x"/>
                                          </p:val>
                                        </p:tav>
                                      </p:tavLst>
                                    </p:anim>
                                    <p:anim calcmode="lin" valueType="num">
                                      <p:cBhvr additive="base">
                                        <p:cTn id="20" dur="500" fill="hold"/>
                                        <p:tgtEl>
                                          <p:spTgt spid="164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yp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408"/>
                                        </p:tgtEl>
                                        <p:attrNameLst>
                                          <p:attrName>style.visibility</p:attrName>
                                        </p:attrNameLst>
                                      </p:cBhvr>
                                      <p:to>
                                        <p:strVal val="visible"/>
                                      </p:to>
                                    </p:set>
                                    <p:anim calcmode="lin" valueType="num">
                                      <p:cBhvr additive="base">
                                        <p:cTn id="25" dur="500" fill="hold"/>
                                        <p:tgtEl>
                                          <p:spTgt spid="16408"/>
                                        </p:tgtEl>
                                        <p:attrNameLst>
                                          <p:attrName>ppt_x</p:attrName>
                                        </p:attrNameLst>
                                      </p:cBhvr>
                                      <p:tavLst>
                                        <p:tav tm="0">
                                          <p:val>
                                            <p:strVal val="0-#ppt_w/2"/>
                                          </p:val>
                                        </p:tav>
                                        <p:tav tm="100000">
                                          <p:val>
                                            <p:strVal val="#ppt_x"/>
                                          </p:val>
                                        </p:tav>
                                      </p:tavLst>
                                    </p:anim>
                                    <p:anim calcmode="lin" valueType="num">
                                      <p:cBhvr additive="base">
                                        <p:cTn id="26" dur="500" fill="hold"/>
                                        <p:tgtEl>
                                          <p:spTgt spid="164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410"/>
                                        </p:tgtEl>
                                        <p:attrNameLst>
                                          <p:attrName>style.visibility</p:attrName>
                                        </p:attrNameLst>
                                      </p:cBhvr>
                                      <p:to>
                                        <p:strVal val="visible"/>
                                      </p:to>
                                    </p:set>
                                    <p:anim calcmode="lin" valueType="num">
                                      <p:cBhvr additive="base">
                                        <p:cTn id="31" dur="500" fill="hold"/>
                                        <p:tgtEl>
                                          <p:spTgt spid="16410"/>
                                        </p:tgtEl>
                                        <p:attrNameLst>
                                          <p:attrName>ppt_x</p:attrName>
                                        </p:attrNameLst>
                                      </p:cBhvr>
                                      <p:tavLst>
                                        <p:tav tm="0">
                                          <p:val>
                                            <p:strVal val="#ppt_x"/>
                                          </p:val>
                                        </p:tav>
                                        <p:tav tm="100000">
                                          <p:val>
                                            <p:strVal val="#ppt_x"/>
                                          </p:val>
                                        </p:tav>
                                      </p:tavLst>
                                    </p:anim>
                                    <p:anim calcmode="lin" valueType="num">
                                      <p:cBhvr additive="base">
                                        <p:cTn id="32" dur="500" fill="hold"/>
                                        <p:tgtEl>
                                          <p:spTgt spid="1641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5" grpId="0" autoUpdateAnimBg="0"/>
      <p:bldP spid="16406" grpId="0" autoUpdateAnimBg="0"/>
      <p:bldP spid="16407" grpId="0" autoUpdateAnimBg="0"/>
      <p:bldP spid="16408" grpId="0" autoUpdateAnimBg="0"/>
      <p:bldP spid="16410"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81000" y="3581400"/>
            <a:ext cx="7620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zh-CN" sz="4000" b="1">
              <a:solidFill>
                <a:srgbClr val="1F497D"/>
              </a:solidFill>
              <a:latin typeface="Comic Sans MS" panose="030F0702030302020204" pitchFamily="66" charset="0"/>
              <a:ea typeface="华文新魏" pitchFamily="2" charset="-122"/>
            </a:endParaRPr>
          </a:p>
        </p:txBody>
      </p:sp>
      <p:grpSp>
        <p:nvGrpSpPr>
          <p:cNvPr id="17411" name="Group 3"/>
          <p:cNvGrpSpPr/>
          <p:nvPr/>
        </p:nvGrpSpPr>
        <p:grpSpPr bwMode="auto">
          <a:xfrm>
            <a:off x="0" y="0"/>
            <a:ext cx="3875088" cy="2819400"/>
            <a:chOff x="0" y="0"/>
            <a:chExt cx="2441" cy="1776"/>
          </a:xfrm>
        </p:grpSpPr>
        <p:pic>
          <p:nvPicPr>
            <p:cNvPr id="17412" name="Picture 4" descr="201"/>
            <p:cNvPicPr>
              <a:picLocks noChangeAspect="1" noChangeArrowheads="1"/>
            </p:cNvPicPr>
            <p:nvPr/>
          </p:nvPicPr>
          <p:blipFill>
            <a:blip r:embed="rId4" cstate="print">
              <a:extLst>
                <a:ext uri="{28A0092B-C50C-407E-A947-70E740481C1C}">
                  <a14:useLocalDpi xmlns:a14="http://schemas.microsoft.com/office/drawing/2010/main" val="0"/>
                </a:ext>
              </a:extLst>
            </a:blip>
            <a:srcRect l="848" t="4701" r="83871" b="49739"/>
            <a:stretch>
              <a:fillRect/>
            </a:stretch>
          </p:blipFill>
          <p:spPr bwMode="auto">
            <a:xfrm>
              <a:off x="0" y="624"/>
              <a:ext cx="987" cy="1152"/>
            </a:xfrm>
            <a:prstGeom prst="rect">
              <a:avLst/>
            </a:prstGeom>
            <a:noFill/>
            <a:extLst>
              <a:ext uri="{909E8E84-426E-40DD-AFC4-6F175D3DCCD1}">
                <a14:hiddenFill xmlns:a14="http://schemas.microsoft.com/office/drawing/2010/main">
                  <a:solidFill>
                    <a:srgbClr val="FFFFFF"/>
                  </a:solidFill>
                </a14:hiddenFill>
              </a:ext>
            </a:extLst>
          </p:spPr>
        </p:pic>
        <p:sp>
          <p:nvSpPr>
            <p:cNvPr id="17413" name="AutoShape 5"/>
            <p:cNvSpPr>
              <a:spLocks noChangeArrowheads="1"/>
            </p:cNvSpPr>
            <p:nvPr/>
          </p:nvSpPr>
          <p:spPr bwMode="auto">
            <a:xfrm>
              <a:off x="672" y="0"/>
              <a:ext cx="1769" cy="698"/>
            </a:xfrm>
            <a:prstGeom prst="cloudCallout">
              <a:avLst>
                <a:gd name="adj1" fmla="val -23769"/>
                <a:gd name="adj2" fmla="val 88681"/>
              </a:avLst>
            </a:prstGeom>
            <a:gradFill rotWithShape="1">
              <a:gsLst>
                <a:gs pos="0">
                  <a:schemeClr val="bg1"/>
                </a:gs>
                <a:gs pos="100000">
                  <a:srgbClr val="FF99CC"/>
                </a:gs>
              </a:gsLst>
              <a:lin ang="189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4400">
                  <a:solidFill>
                    <a:srgbClr val="0066FF"/>
                  </a:solidFill>
                  <a:ea typeface="华文行楷" pitchFamily="2" charset="-122"/>
                </a:rPr>
                <a:t>考考你</a:t>
              </a:r>
            </a:p>
          </p:txBody>
        </p:sp>
      </p:grpSp>
      <p:sp>
        <p:nvSpPr>
          <p:cNvPr id="17414" name="Rectangle 6"/>
          <p:cNvSpPr>
            <a:spLocks noChangeArrowheads="1"/>
          </p:cNvSpPr>
          <p:nvPr/>
        </p:nvSpPr>
        <p:spPr bwMode="auto">
          <a:xfrm>
            <a:off x="179388" y="3357563"/>
            <a:ext cx="8569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a:solidFill>
                  <a:srgbClr val="FF0000"/>
                </a:solidFill>
                <a:latin typeface="Times New Roman" panose="02020603050405020304" pitchFamily="18" charset="0"/>
                <a:ea typeface="华文新魏" pitchFamily="2" charset="-122"/>
              </a:rPr>
              <a:t>(1)</a:t>
            </a:r>
            <a:r>
              <a:rPr kumimoji="1" lang="zh-CN" altLang="en-US" sz="3200" b="1">
                <a:solidFill>
                  <a:srgbClr val="FF0000"/>
                </a:solidFill>
                <a:latin typeface="Times New Roman" panose="02020603050405020304" pitchFamily="18" charset="0"/>
                <a:ea typeface="华文新魏" pitchFamily="2" charset="-122"/>
              </a:rPr>
              <a:t>二元一次方程</a:t>
            </a:r>
            <a:r>
              <a:rPr kumimoji="1" lang="en-US" altLang="zh-CN" sz="3200" b="1">
                <a:solidFill>
                  <a:srgbClr val="FF0000"/>
                </a:solidFill>
                <a:latin typeface="Times New Roman" panose="02020603050405020304" pitchFamily="18" charset="0"/>
                <a:ea typeface="华文新魏" pitchFamily="2" charset="-122"/>
              </a:rPr>
              <a:t>2x-y=3</a:t>
            </a:r>
            <a:r>
              <a:rPr kumimoji="1" lang="zh-CN" altLang="en-US" sz="3200" b="1">
                <a:solidFill>
                  <a:srgbClr val="FF0000"/>
                </a:solidFill>
                <a:latin typeface="Times New Roman" panose="02020603050405020304" pitchFamily="18" charset="0"/>
                <a:ea typeface="华文新魏" pitchFamily="2" charset="-122"/>
              </a:rPr>
              <a:t>中，当</a:t>
            </a:r>
            <a:r>
              <a:rPr kumimoji="1" lang="en-US" altLang="zh-CN" sz="3200" b="1">
                <a:solidFill>
                  <a:srgbClr val="FF0000"/>
                </a:solidFill>
                <a:latin typeface="Times New Roman" panose="02020603050405020304" pitchFamily="18" charset="0"/>
                <a:ea typeface="华文新魏" pitchFamily="2" charset="-122"/>
              </a:rPr>
              <a:t>x=2</a:t>
            </a:r>
            <a:r>
              <a:rPr kumimoji="1" lang="zh-CN" altLang="en-US" sz="3200" b="1">
                <a:solidFill>
                  <a:srgbClr val="FF0000"/>
                </a:solidFill>
                <a:latin typeface="Times New Roman" panose="02020603050405020304" pitchFamily="18" charset="0"/>
                <a:ea typeface="华文新魏" pitchFamily="2" charset="-122"/>
              </a:rPr>
              <a:t>时，</a:t>
            </a:r>
            <a:r>
              <a:rPr kumimoji="1" lang="en-US" altLang="zh-CN" sz="3200" b="1">
                <a:solidFill>
                  <a:srgbClr val="FF0000"/>
                </a:solidFill>
                <a:latin typeface="Times New Roman" panose="02020603050405020304" pitchFamily="18" charset="0"/>
                <a:ea typeface="华文新魏" pitchFamily="2" charset="-122"/>
              </a:rPr>
              <a:t>y= </a:t>
            </a:r>
            <a:r>
              <a:rPr kumimoji="1" lang="en-US" altLang="zh-CN" sz="3200" b="1" u="sng">
                <a:solidFill>
                  <a:srgbClr val="FF0000"/>
                </a:solidFill>
                <a:latin typeface="Times New Roman" panose="02020603050405020304" pitchFamily="18" charset="0"/>
                <a:ea typeface="华文新魏" pitchFamily="2" charset="-122"/>
              </a:rPr>
              <a:t>      </a:t>
            </a:r>
            <a:r>
              <a:rPr kumimoji="1" lang="en-US" altLang="zh-CN" sz="3200" b="1">
                <a:solidFill>
                  <a:srgbClr val="FF0000"/>
                </a:solidFill>
                <a:latin typeface="Times New Roman" panose="02020603050405020304" pitchFamily="18" charset="0"/>
                <a:ea typeface="华文新魏" pitchFamily="2" charset="-122"/>
              </a:rPr>
              <a:t>; </a:t>
            </a:r>
          </a:p>
        </p:txBody>
      </p:sp>
      <p:grpSp>
        <p:nvGrpSpPr>
          <p:cNvPr id="17415" name="Group 7"/>
          <p:cNvGrpSpPr/>
          <p:nvPr/>
        </p:nvGrpSpPr>
        <p:grpSpPr bwMode="auto">
          <a:xfrm>
            <a:off x="179388" y="3860800"/>
            <a:ext cx="8424862" cy="1282700"/>
            <a:chOff x="113" y="2432"/>
            <a:chExt cx="5307" cy="808"/>
          </a:xfrm>
        </p:grpSpPr>
        <p:sp>
          <p:nvSpPr>
            <p:cNvPr id="17416" name="Text Box 8"/>
            <p:cNvSpPr txBox="1">
              <a:spLocks noChangeArrowheads="1"/>
            </p:cNvSpPr>
            <p:nvPr/>
          </p:nvSpPr>
          <p:spPr bwMode="auto">
            <a:xfrm>
              <a:off x="113" y="2568"/>
              <a:ext cx="5307"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FF0000"/>
                  </a:solidFill>
                  <a:latin typeface="Times New Roman" panose="02020603050405020304" pitchFamily="18" charset="0"/>
                  <a:ea typeface="华文新魏" pitchFamily="2" charset="-122"/>
                </a:rPr>
                <a:t>(2)</a:t>
              </a:r>
              <a:r>
                <a:rPr lang="zh-CN" altLang="en-US" sz="3200" b="1">
                  <a:solidFill>
                    <a:srgbClr val="FF0000"/>
                  </a:solidFill>
                  <a:latin typeface="Times New Roman" panose="02020603050405020304" pitchFamily="18" charset="0"/>
                  <a:ea typeface="华文新魏" pitchFamily="2" charset="-122"/>
                </a:rPr>
                <a:t>二元一次方程　　　　　中，当</a:t>
              </a:r>
              <a:r>
                <a:rPr lang="en-US" altLang="zh-CN" sz="3200" b="1">
                  <a:solidFill>
                    <a:srgbClr val="FF0000"/>
                  </a:solidFill>
                  <a:latin typeface="Times New Roman" panose="02020603050405020304" pitchFamily="18" charset="0"/>
                  <a:ea typeface="华文新魏" pitchFamily="2" charset="-122"/>
                </a:rPr>
                <a:t>y=-2</a:t>
              </a:r>
              <a:r>
                <a:rPr lang="zh-CN" altLang="en-US" sz="3200" b="1">
                  <a:solidFill>
                    <a:srgbClr val="FF0000"/>
                  </a:solidFill>
                  <a:latin typeface="Times New Roman" panose="02020603050405020304" pitchFamily="18" charset="0"/>
                  <a:ea typeface="华文新魏" pitchFamily="2" charset="-122"/>
                </a:rPr>
                <a:t>时，</a:t>
              </a:r>
              <a:r>
                <a:rPr lang="en-US" altLang="zh-CN" sz="3200" b="1">
                  <a:solidFill>
                    <a:srgbClr val="FF0000"/>
                  </a:solidFill>
                  <a:latin typeface="Times New Roman" panose="02020603050405020304" pitchFamily="18" charset="0"/>
                  <a:ea typeface="华文新魏" pitchFamily="2" charset="-122"/>
                </a:rPr>
                <a:t>x= </a:t>
              </a:r>
              <a:r>
                <a:rPr lang="en-US" altLang="zh-CN" sz="3200" b="1" u="sng">
                  <a:solidFill>
                    <a:srgbClr val="FF0000"/>
                  </a:solidFill>
                  <a:latin typeface="Times New Roman" panose="02020603050405020304" pitchFamily="18" charset="0"/>
                  <a:ea typeface="华文新魏" pitchFamily="2" charset="-122"/>
                </a:rPr>
                <a:t>        </a:t>
              </a:r>
              <a:r>
                <a:rPr lang="en-US" altLang="zh-CN" sz="3200" b="1">
                  <a:solidFill>
                    <a:srgbClr val="FF0000"/>
                  </a:solidFill>
                  <a:latin typeface="Times New Roman" panose="02020603050405020304" pitchFamily="18" charset="0"/>
                  <a:ea typeface="华文新魏" pitchFamily="2" charset="-122"/>
                </a:rPr>
                <a:t>; </a:t>
              </a:r>
            </a:p>
          </p:txBody>
        </p:sp>
        <p:graphicFrame>
          <p:nvGraphicFramePr>
            <p:cNvPr id="17417" name="Object 9"/>
            <p:cNvGraphicFramePr>
              <a:graphicFrameLocks noChangeAspect="1"/>
            </p:cNvGraphicFramePr>
            <p:nvPr/>
          </p:nvGraphicFramePr>
          <p:xfrm>
            <a:off x="2109" y="2432"/>
            <a:ext cx="1200" cy="609"/>
          </p:xfrm>
          <a:graphic>
            <a:graphicData uri="http://schemas.openxmlformats.org/presentationml/2006/ole">
              <mc:AlternateContent xmlns:mc="http://schemas.openxmlformats.org/markup-compatibility/2006">
                <mc:Choice xmlns:v="urn:schemas-microsoft-com:vml" Requires="v">
                  <p:oleObj name="Equation" r:id="rId5" imgW="673100" imgH="393700" progId="">
                    <p:embed/>
                  </p:oleObj>
                </mc:Choice>
                <mc:Fallback>
                  <p:oleObj name="Equation" r:id="rId5" imgW="673100" imgH="3937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 y="2432"/>
                          <a:ext cx="1200" cy="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418" name="Group 10"/>
          <p:cNvGrpSpPr/>
          <p:nvPr/>
        </p:nvGrpSpPr>
        <p:grpSpPr bwMode="auto">
          <a:xfrm>
            <a:off x="179388" y="5084763"/>
            <a:ext cx="8353425" cy="1211262"/>
            <a:chOff x="113" y="3203"/>
            <a:chExt cx="5262" cy="763"/>
          </a:xfrm>
        </p:grpSpPr>
        <p:sp>
          <p:nvSpPr>
            <p:cNvPr id="17419" name="Text Box 11"/>
            <p:cNvSpPr txBox="1">
              <a:spLocks noChangeArrowheads="1"/>
            </p:cNvSpPr>
            <p:nvPr/>
          </p:nvSpPr>
          <p:spPr bwMode="auto">
            <a:xfrm>
              <a:off x="113" y="3294"/>
              <a:ext cx="526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FF0000"/>
                  </a:solidFill>
                  <a:latin typeface="Times New Roman" panose="02020603050405020304" pitchFamily="18" charset="0"/>
                  <a:ea typeface="华文新魏" pitchFamily="2" charset="-122"/>
                </a:rPr>
                <a:t>(3)</a:t>
              </a:r>
              <a:r>
                <a:rPr lang="zh-CN" altLang="en-US" sz="3200" b="1">
                  <a:solidFill>
                    <a:srgbClr val="FF0000"/>
                  </a:solidFill>
                  <a:latin typeface="Times New Roman" panose="02020603050405020304" pitchFamily="18" charset="0"/>
                  <a:ea typeface="华文新魏" pitchFamily="2" charset="-122"/>
                </a:rPr>
                <a:t>已知　　　　　    是方程</a:t>
              </a:r>
              <a:r>
                <a:rPr lang="en-US" altLang="zh-CN" sz="3200" b="1">
                  <a:solidFill>
                    <a:srgbClr val="FF0000"/>
                  </a:solidFill>
                  <a:latin typeface="Times New Roman" panose="02020603050405020304" pitchFamily="18" charset="0"/>
                  <a:ea typeface="华文新魏" pitchFamily="2" charset="-122"/>
                </a:rPr>
                <a:t>2x+ay=5</a:t>
              </a:r>
              <a:r>
                <a:rPr lang="zh-CN" altLang="en-US" sz="3200" b="1">
                  <a:solidFill>
                    <a:srgbClr val="FF0000"/>
                  </a:solidFill>
                  <a:latin typeface="Times New Roman" panose="02020603050405020304" pitchFamily="18" charset="0"/>
                  <a:ea typeface="华文新魏" pitchFamily="2" charset="-122"/>
                </a:rPr>
                <a:t>的解，则</a:t>
              </a:r>
              <a:r>
                <a:rPr lang="en-US" altLang="zh-CN" sz="3200" b="1">
                  <a:solidFill>
                    <a:srgbClr val="FF0000"/>
                  </a:solidFill>
                  <a:latin typeface="Times New Roman" panose="02020603050405020304" pitchFamily="18" charset="0"/>
                  <a:ea typeface="华文新魏" pitchFamily="2" charset="-122"/>
                </a:rPr>
                <a:t>a </a:t>
              </a:r>
              <a:r>
                <a:rPr lang="en-US" altLang="zh-CN" sz="2800" b="1">
                  <a:solidFill>
                    <a:srgbClr val="FF0000"/>
                  </a:solidFill>
                </a:rPr>
                <a:t>= </a:t>
              </a:r>
              <a:r>
                <a:rPr lang="en-US" altLang="zh-CN" sz="2800" b="1" u="sng">
                  <a:solidFill>
                    <a:srgbClr val="FF0000"/>
                  </a:solidFill>
                </a:rPr>
                <a:t>        </a:t>
              </a:r>
              <a:r>
                <a:rPr lang="zh-CN" altLang="en-US" sz="2800" b="1">
                  <a:solidFill>
                    <a:srgbClr val="FF0000"/>
                  </a:solidFill>
                </a:rPr>
                <a:t>。</a:t>
              </a:r>
              <a:r>
                <a:rPr lang="zh-CN" altLang="en-US" sz="3200" b="1">
                  <a:solidFill>
                    <a:srgbClr val="FF0000"/>
                  </a:solidFill>
                  <a:latin typeface="Times New Roman" panose="02020603050405020304" pitchFamily="18" charset="0"/>
                  <a:ea typeface="华文新魏" pitchFamily="2" charset="-122"/>
                </a:rPr>
                <a:t> </a:t>
              </a:r>
            </a:p>
          </p:txBody>
        </p:sp>
        <p:graphicFrame>
          <p:nvGraphicFramePr>
            <p:cNvPr id="17420" name="Object 12"/>
            <p:cNvGraphicFramePr>
              <a:graphicFrameLocks noChangeAspect="1"/>
            </p:cNvGraphicFramePr>
            <p:nvPr/>
          </p:nvGraphicFramePr>
          <p:xfrm>
            <a:off x="1156" y="3203"/>
            <a:ext cx="1270" cy="662"/>
          </p:xfrm>
          <a:graphic>
            <a:graphicData uri="http://schemas.openxmlformats.org/presentationml/2006/ole">
              <mc:AlternateContent xmlns:mc="http://schemas.openxmlformats.org/markup-compatibility/2006">
                <mc:Choice xmlns:v="urn:schemas-microsoft-com:vml" Requires="v">
                  <p:oleObj name="Equation" r:id="rId7" imgW="431800" imgH="457200" progId="">
                    <p:embed/>
                  </p:oleObj>
                </mc:Choice>
                <mc:Fallback>
                  <p:oleObj name="Equation" r:id="rId7" imgW="431800" imgH="45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6" y="3203"/>
                          <a:ext cx="1270" cy="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7421" name="Text Box 13"/>
          <p:cNvSpPr txBox="1">
            <a:spLocks noChangeArrowheads="1"/>
          </p:cNvSpPr>
          <p:nvPr/>
        </p:nvSpPr>
        <p:spPr bwMode="auto">
          <a:xfrm>
            <a:off x="7667625" y="3357563"/>
            <a:ext cx="3825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1</a:t>
            </a:r>
          </a:p>
        </p:txBody>
      </p:sp>
      <p:sp>
        <p:nvSpPr>
          <p:cNvPr id="17422" name="Text Box 14"/>
          <p:cNvSpPr txBox="1">
            <a:spLocks noChangeArrowheads="1"/>
          </p:cNvSpPr>
          <p:nvPr/>
        </p:nvSpPr>
        <p:spPr bwMode="auto">
          <a:xfrm>
            <a:off x="971550" y="4581525"/>
            <a:ext cx="382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6</a:t>
            </a:r>
          </a:p>
        </p:txBody>
      </p:sp>
      <p:sp>
        <p:nvSpPr>
          <p:cNvPr id="17423" name="Text Box 15"/>
          <p:cNvSpPr txBox="1">
            <a:spLocks noChangeArrowheads="1"/>
          </p:cNvSpPr>
          <p:nvPr/>
        </p:nvSpPr>
        <p:spPr bwMode="auto">
          <a:xfrm>
            <a:off x="1042988" y="5734050"/>
            <a:ext cx="3825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rPr>
              <a:t>1</a:t>
            </a:r>
          </a:p>
        </p:txBody>
      </p:sp>
      <p:sp>
        <p:nvSpPr>
          <p:cNvPr id="17424" name="WordArt 16"/>
          <p:cNvSpPr>
            <a:spLocks noChangeArrowheads="1" noChangeShapeType="1" noTextEdit="1"/>
          </p:cNvSpPr>
          <p:nvPr/>
        </p:nvSpPr>
        <p:spPr bwMode="auto">
          <a:xfrm>
            <a:off x="5148263" y="1125538"/>
            <a:ext cx="3095625" cy="1079500"/>
          </a:xfrm>
          <a:prstGeom prst="rect">
            <a:avLst/>
          </a:prstGeom>
        </p:spPr>
        <p:txBody>
          <a:bodyPr wrap="none" fromWordArt="1">
            <a:prstTxWarp prst="textFadeUp">
              <a:avLst>
                <a:gd name="adj" fmla="val 9991"/>
              </a:avLst>
            </a:prstTxWarp>
          </a:bodyPr>
          <a:lstStyle/>
          <a:p>
            <a:pPr algn="ctr"/>
            <a:r>
              <a:rPr lang="zh-CN" altLang="en-US" sz="6600" b="1" kern="10">
                <a:ln w="12700">
                  <a:solidFill>
                    <a:srgbClr val="B2B2B2"/>
                  </a:solidFill>
                  <a:round/>
                </a:ln>
                <a:gradFill rotWithShape="0">
                  <a:gsLst>
                    <a:gs pos="0">
                      <a:srgbClr val="0000FF"/>
                    </a:gs>
                    <a:gs pos="50000">
                      <a:srgbClr val="0000FF">
                        <a:gamma/>
                        <a:shade val="46275"/>
                        <a:invGamma/>
                      </a:srgbClr>
                    </a:gs>
                    <a:gs pos="100000">
                      <a:srgbClr val="0000FF"/>
                    </a:gs>
                  </a:gsLst>
                  <a:lin ang="5400000" scaled="1"/>
                </a:gradFill>
                <a:effectLst>
                  <a:outerShdw dist="35921" dir="2700000" sy="50000" rotWithShape="0">
                    <a:srgbClr val="875B0D">
                      <a:alpha val="70000"/>
                    </a:srgbClr>
                  </a:outerShdw>
                </a:effectLst>
                <a:latin typeface="华文行楷"/>
                <a:ea typeface="华文行楷"/>
              </a:rPr>
              <a:t>拓展思维</a:t>
            </a:r>
          </a:p>
        </p:txBody>
      </p:sp>
      <p:sp>
        <p:nvSpPr>
          <p:cNvPr id="17425" name="Text Box 17"/>
          <p:cNvSpPr txBox="1">
            <a:spLocks noChangeArrowheads="1"/>
          </p:cNvSpPr>
          <p:nvPr/>
        </p:nvSpPr>
        <p:spPr bwMode="auto">
          <a:xfrm>
            <a:off x="2438400" y="2362200"/>
            <a:ext cx="13319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3600" b="1">
                <a:solidFill>
                  <a:prstClr val="black"/>
                </a:solidFill>
                <a:latin typeface="黑体" panose="02010609060101010101" pitchFamily="49" charset="-122"/>
                <a:ea typeface="黑体" panose="02010609060101010101" pitchFamily="49" charset="-122"/>
              </a:rPr>
              <a:t>变式</a:t>
            </a:r>
            <a:r>
              <a:rPr lang="en-US" altLang="zh-CN" sz="3600" b="1">
                <a:solidFill>
                  <a:prstClr val="black"/>
                </a:solidFill>
                <a:latin typeface="黑体" panose="02010609060101010101" pitchFamily="49" charset="-122"/>
                <a:ea typeface="黑体" panose="02010609060101010101" pitchFamily="49" charset="-122"/>
              </a:rPr>
              <a:t>1</a:t>
            </a:r>
          </a:p>
        </p:txBody>
      </p:sp>
    </p:spTree>
    <p:extLst>
      <p:ext uri="{BB962C8B-B14F-4D97-AF65-F5344CB8AC3E}">
        <p14:creationId xmlns:p14="http://schemas.microsoft.com/office/powerpoint/2010/main" val="266426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421"/>
                                        </p:tgtEl>
                                        <p:attrNameLst>
                                          <p:attrName>style.visibility</p:attrName>
                                        </p:attrNameLst>
                                      </p:cBhvr>
                                      <p:to>
                                        <p:strVal val="visible"/>
                                      </p:to>
                                    </p:set>
                                    <p:anim calcmode="lin" valueType="num">
                                      <p:cBhvr additive="base">
                                        <p:cTn id="7" dur="500" fill="hold"/>
                                        <p:tgtEl>
                                          <p:spTgt spid="17421"/>
                                        </p:tgtEl>
                                        <p:attrNameLst>
                                          <p:attrName>ppt_x</p:attrName>
                                        </p:attrNameLst>
                                      </p:cBhvr>
                                      <p:tavLst>
                                        <p:tav tm="0">
                                          <p:val>
                                            <p:strVal val="1+#ppt_w/2"/>
                                          </p:val>
                                        </p:tav>
                                        <p:tav tm="100000">
                                          <p:val>
                                            <p:strVal val="#ppt_x"/>
                                          </p:val>
                                        </p:tav>
                                      </p:tavLst>
                                    </p:anim>
                                    <p:anim calcmode="lin" valueType="num">
                                      <p:cBhvr additive="base">
                                        <p:cTn id="8" dur="500" fill="hold"/>
                                        <p:tgtEl>
                                          <p:spTgt spid="1742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7415"/>
                                        </p:tgtEl>
                                        <p:attrNameLst>
                                          <p:attrName>style.visibility</p:attrName>
                                        </p:attrNameLst>
                                      </p:cBhvr>
                                      <p:to>
                                        <p:strVal val="visible"/>
                                      </p:to>
                                    </p:set>
                                    <p:animEffect transition="in" filter="blinds(horizontal)">
                                      <p:cBhvr>
                                        <p:cTn id="13" dur="500"/>
                                        <p:tgtEl>
                                          <p:spTgt spid="17415"/>
                                        </p:tgtEl>
                                      </p:cBhvr>
                                    </p:animEffect>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7422"/>
                                        </p:tgtEl>
                                        <p:attrNameLst>
                                          <p:attrName>style.visibility</p:attrName>
                                        </p:attrNameLst>
                                      </p:cBhvr>
                                      <p:to>
                                        <p:strVal val="visible"/>
                                      </p:to>
                                    </p:set>
                                    <p:anim calcmode="lin" valueType="num">
                                      <p:cBhvr additive="base">
                                        <p:cTn id="18" dur="500" fill="hold"/>
                                        <p:tgtEl>
                                          <p:spTgt spid="17422"/>
                                        </p:tgtEl>
                                        <p:attrNameLst>
                                          <p:attrName>ppt_x</p:attrName>
                                        </p:attrNameLst>
                                      </p:cBhvr>
                                      <p:tavLst>
                                        <p:tav tm="0">
                                          <p:val>
                                            <p:strVal val="1+#ppt_w/2"/>
                                          </p:val>
                                        </p:tav>
                                        <p:tav tm="100000">
                                          <p:val>
                                            <p:strVal val="#ppt_x"/>
                                          </p:val>
                                        </p:tav>
                                      </p:tavLst>
                                    </p:anim>
                                    <p:anim calcmode="lin" valueType="num">
                                      <p:cBhvr additive="base">
                                        <p:cTn id="19" dur="500" fill="hold"/>
                                        <p:tgtEl>
                                          <p:spTgt spid="174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7418"/>
                                        </p:tgtEl>
                                        <p:attrNameLst>
                                          <p:attrName>style.visibility</p:attrName>
                                        </p:attrNameLst>
                                      </p:cBhvr>
                                      <p:to>
                                        <p:strVal val="visible"/>
                                      </p:to>
                                    </p:set>
                                    <p:animEffect transition="in" filter="blinds(horizontal)">
                                      <p:cBhvr>
                                        <p:cTn id="24" dur="500"/>
                                        <p:tgtEl>
                                          <p:spTgt spid="17418"/>
                                        </p:tgtEl>
                                      </p:cBhvr>
                                    </p:animEffect>
                                  </p:childTnLst>
                                  <p:subTnLst>
                                    <p:audio>
                                      <p:cMediaNode>
                                        <p:cTn display="0" masterRel="sameClick">
                                          <p:stCondLst>
                                            <p:cond evt="begin" delay="0">
                                              <p:tn val="22"/>
                                            </p:cond>
                                          </p:stCondLst>
                                          <p:endCondLst>
                                            <p:cond evt="onStopAudio" delay="0">
                                              <p:tgtEl>
                                                <p:sldTgt/>
                                              </p:tgtEl>
                                            </p:cond>
                                          </p:endCondLst>
                                        </p:cTn>
                                        <p:tgtEl>
                                          <p:sndTgt r:embed="rId3" name="type.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7423"/>
                                        </p:tgtEl>
                                        <p:attrNameLst>
                                          <p:attrName>style.visibility</p:attrName>
                                        </p:attrNameLst>
                                      </p:cBhvr>
                                      <p:to>
                                        <p:strVal val="visible"/>
                                      </p:to>
                                    </p:set>
                                    <p:anim calcmode="lin" valueType="num">
                                      <p:cBhvr additive="base">
                                        <p:cTn id="29" dur="500" fill="hold"/>
                                        <p:tgtEl>
                                          <p:spTgt spid="17423"/>
                                        </p:tgtEl>
                                        <p:attrNameLst>
                                          <p:attrName>ppt_x</p:attrName>
                                        </p:attrNameLst>
                                      </p:cBhvr>
                                      <p:tavLst>
                                        <p:tav tm="0">
                                          <p:val>
                                            <p:strVal val="1+#ppt_w/2"/>
                                          </p:val>
                                        </p:tav>
                                        <p:tav tm="100000">
                                          <p:val>
                                            <p:strVal val="#ppt_x"/>
                                          </p:val>
                                        </p:tav>
                                      </p:tavLst>
                                    </p:anim>
                                    <p:anim calcmode="lin" valueType="num">
                                      <p:cBhvr additive="base">
                                        <p:cTn id="30" dur="500" fill="hold"/>
                                        <p:tgtEl>
                                          <p:spTgt spid="1742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1" grpId="0"/>
      <p:bldP spid="17422" grpId="0"/>
      <p:bldP spid="17423"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262438" y="4451350"/>
            <a:ext cx="22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100">
                <a:solidFill>
                  <a:prstClr val="black"/>
                </a:solidFill>
                <a:ea typeface="华文新魏" pitchFamily="2" charset="-122"/>
              </a:rPr>
              <a:t> </a:t>
            </a:r>
            <a:endParaRPr lang="en-US" altLang="zh-CN">
              <a:solidFill>
                <a:prstClr val="black"/>
              </a:solidFill>
            </a:endParaRPr>
          </a:p>
        </p:txBody>
      </p:sp>
      <p:pic>
        <p:nvPicPr>
          <p:cNvPr id="18435" name="Picture 3"/>
          <p:cNvPicPr>
            <a:picLocks noChangeAspect="1" noChangeArrowheads="1"/>
          </p:cNvPicPr>
          <p:nvPr/>
        </p:nvPicPr>
        <p:blipFill>
          <a:blip r:embed="rId2" cstate="print">
            <a:lum bright="3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WordArt 4"/>
          <p:cNvSpPr>
            <a:spLocks noChangeArrowheads="1" noChangeShapeType="1" noTextEdit="1"/>
          </p:cNvSpPr>
          <p:nvPr/>
        </p:nvSpPr>
        <p:spPr bwMode="auto">
          <a:xfrm>
            <a:off x="2895600" y="609600"/>
            <a:ext cx="2895600" cy="990600"/>
          </a:xfrm>
          <a:prstGeom prst="rect">
            <a:avLst/>
          </a:prstGeom>
        </p:spPr>
        <p:txBody>
          <a:bodyPr wrap="none" fromWordArt="1">
            <a:prstTxWarp prst="textPlain">
              <a:avLst>
                <a:gd name="adj" fmla="val 50000"/>
              </a:avLst>
            </a:prstTxWarp>
          </a:bodyPr>
          <a:lstStyle/>
          <a:p>
            <a:pPr algn="ctr"/>
            <a:r>
              <a:rPr lang="zh-CN" altLang="en-US" sz="72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行楷"/>
                <a:ea typeface="华文行楷"/>
              </a:rPr>
              <a:t>考考你</a:t>
            </a:r>
          </a:p>
        </p:txBody>
      </p:sp>
      <p:pic>
        <p:nvPicPr>
          <p:cNvPr id="18437" name="Picture 5" descr="201"/>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l="848" t="4701" r="83871" b="49739"/>
          <a:stretch>
            <a:fillRect/>
          </a:stretch>
        </p:blipFill>
        <p:spPr>
          <a:xfrm>
            <a:off x="5591175" y="3313113"/>
            <a:ext cx="2362200" cy="2624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946253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395288" y="1557338"/>
            <a:ext cx="8532812"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000">
                <a:solidFill>
                  <a:srgbClr val="003399"/>
                </a:solidFill>
                <a:latin typeface="华文行楷" pitchFamily="2" charset="-122"/>
                <a:ea typeface="华文行楷" pitchFamily="2" charset="-122"/>
              </a:rPr>
              <a:t>试一试： 用代入法解二元一次方程组 </a:t>
            </a:r>
          </a:p>
        </p:txBody>
      </p:sp>
      <p:sp>
        <p:nvSpPr>
          <p:cNvPr id="115715" name="Rectangle 3"/>
          <p:cNvSpPr>
            <a:spLocks noChangeArrowheads="1"/>
          </p:cNvSpPr>
          <p:nvPr/>
        </p:nvSpPr>
        <p:spPr bwMode="auto">
          <a:xfrm>
            <a:off x="1979613" y="4076700"/>
            <a:ext cx="6408737"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pPr>
            <a:r>
              <a:rPr lang="zh-CN" altLang="en-US" sz="2800" b="1">
                <a:solidFill>
                  <a:srgbClr val="000000"/>
                </a:solidFill>
                <a:latin typeface="Times New Roman" panose="02020603050405020304" pitchFamily="18" charset="0"/>
              </a:rPr>
              <a:t>最为简单的方法是将</a:t>
            </a:r>
            <a:r>
              <a:rPr lang="en-US" altLang="zh-CN" sz="2800" b="1">
                <a:solidFill>
                  <a:srgbClr val="000000"/>
                </a:solidFill>
                <a:latin typeface="Times New Roman" panose="02020603050405020304" pitchFamily="18" charset="0"/>
              </a:rPr>
              <a:t>________</a:t>
            </a:r>
            <a:r>
              <a:rPr lang="zh-CN" altLang="en-US" sz="2800" b="1">
                <a:solidFill>
                  <a:srgbClr val="000000"/>
                </a:solidFill>
                <a:latin typeface="Times New Roman" panose="02020603050405020304" pitchFamily="18" charset="0"/>
              </a:rPr>
              <a:t>式中的</a:t>
            </a:r>
          </a:p>
          <a:p>
            <a:pPr>
              <a:lnSpc>
                <a:spcPct val="120000"/>
              </a:lnSpc>
              <a:spcBef>
                <a:spcPct val="20000"/>
              </a:spcBef>
            </a:pPr>
            <a:r>
              <a:rPr lang="en-US" altLang="zh-CN" sz="2800" b="1">
                <a:solidFill>
                  <a:srgbClr val="000000"/>
                </a:solidFill>
                <a:latin typeface="Times New Roman" panose="02020603050405020304" pitchFamily="18" charset="0"/>
              </a:rPr>
              <a:t>_________</a:t>
            </a:r>
            <a:r>
              <a:rPr lang="zh-CN" altLang="en-US" sz="2800" b="1">
                <a:solidFill>
                  <a:srgbClr val="000000"/>
                </a:solidFill>
                <a:latin typeface="Times New Roman" panose="02020603050405020304" pitchFamily="18" charset="0"/>
              </a:rPr>
              <a:t>表示为</a:t>
            </a:r>
            <a:r>
              <a:rPr lang="en-US" altLang="zh-CN" sz="2800" b="1">
                <a:solidFill>
                  <a:srgbClr val="000000"/>
                </a:solidFill>
                <a:latin typeface="Times New Roman" panose="02020603050405020304" pitchFamily="18" charset="0"/>
              </a:rPr>
              <a:t>__________</a:t>
            </a:r>
            <a:r>
              <a:rPr lang="zh-CN" altLang="en-US" sz="2800" b="1">
                <a:solidFill>
                  <a:srgbClr val="000000"/>
                </a:solidFill>
                <a:latin typeface="Times New Roman" panose="02020603050405020304" pitchFamily="18" charset="0"/>
              </a:rPr>
              <a:t>，</a:t>
            </a:r>
          </a:p>
          <a:p>
            <a:pPr>
              <a:lnSpc>
                <a:spcPct val="120000"/>
              </a:lnSpc>
              <a:spcBef>
                <a:spcPct val="20000"/>
              </a:spcBef>
            </a:pPr>
            <a:r>
              <a:rPr lang="zh-CN" altLang="en-US" sz="2800" b="1">
                <a:solidFill>
                  <a:srgbClr val="000000"/>
                </a:solidFill>
                <a:latin typeface="Times New Roman" panose="02020603050405020304" pitchFamily="18" charset="0"/>
              </a:rPr>
              <a:t>再代入</a:t>
            </a:r>
            <a:r>
              <a:rPr lang="en-US" altLang="zh-CN" sz="2800" b="1">
                <a:solidFill>
                  <a:srgbClr val="000000"/>
                </a:solidFill>
                <a:latin typeface="Times New Roman" panose="02020603050405020304" pitchFamily="18" charset="0"/>
              </a:rPr>
              <a:t>__________ </a:t>
            </a:r>
          </a:p>
        </p:txBody>
      </p:sp>
      <p:sp>
        <p:nvSpPr>
          <p:cNvPr id="14340" name="Text Box 4"/>
          <p:cNvSpPr txBox="1">
            <a:spLocks noChangeArrowheads="1"/>
          </p:cNvSpPr>
          <p:nvPr/>
        </p:nvSpPr>
        <p:spPr bwMode="auto">
          <a:xfrm>
            <a:off x="2124075" y="2276475"/>
            <a:ext cx="41036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3200" b="1">
              <a:solidFill>
                <a:srgbClr val="000000"/>
              </a:solidFill>
              <a:latin typeface="Verdana" panose="020B0604030504040204" pitchFamily="34" charset="0"/>
            </a:endParaRPr>
          </a:p>
        </p:txBody>
      </p:sp>
      <p:sp>
        <p:nvSpPr>
          <p:cNvPr id="14341" name="Text Box 5"/>
          <p:cNvSpPr txBox="1">
            <a:spLocks noChangeArrowheads="1"/>
          </p:cNvSpPr>
          <p:nvPr/>
        </p:nvSpPr>
        <p:spPr bwMode="auto">
          <a:xfrm>
            <a:off x="1908175" y="2133600"/>
            <a:ext cx="4751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latin typeface="Verdana" panose="020B0604030504040204" pitchFamily="34" charset="0"/>
            </a:endParaRPr>
          </a:p>
        </p:txBody>
      </p:sp>
      <p:sp>
        <p:nvSpPr>
          <p:cNvPr id="115718" name="Text Box 6"/>
          <p:cNvSpPr txBox="1">
            <a:spLocks noChangeArrowheads="1"/>
          </p:cNvSpPr>
          <p:nvPr/>
        </p:nvSpPr>
        <p:spPr bwMode="auto">
          <a:xfrm>
            <a:off x="5724525" y="4002088"/>
            <a:ext cx="1368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CC0066"/>
                </a:solidFill>
                <a:latin typeface="Verdana" panose="020B0604030504040204" pitchFamily="34" charset="0"/>
              </a:rPr>
              <a:t>①</a:t>
            </a:r>
          </a:p>
        </p:txBody>
      </p:sp>
      <p:sp>
        <p:nvSpPr>
          <p:cNvPr id="115719" name="Text Box 7"/>
          <p:cNvSpPr txBox="1">
            <a:spLocks noChangeArrowheads="1"/>
          </p:cNvSpPr>
          <p:nvPr/>
        </p:nvSpPr>
        <p:spPr bwMode="auto">
          <a:xfrm>
            <a:off x="2700338" y="4581525"/>
            <a:ext cx="1152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CC0066"/>
                </a:solidFill>
                <a:latin typeface="Verdana" panose="020B0604030504040204" pitchFamily="34" charset="0"/>
              </a:rPr>
              <a:t>x</a:t>
            </a:r>
          </a:p>
        </p:txBody>
      </p:sp>
      <p:sp>
        <p:nvSpPr>
          <p:cNvPr id="115720" name="Text Box 8"/>
          <p:cNvSpPr txBox="1">
            <a:spLocks noChangeArrowheads="1"/>
          </p:cNvSpPr>
          <p:nvPr/>
        </p:nvSpPr>
        <p:spPr bwMode="auto">
          <a:xfrm>
            <a:off x="5076825" y="4652963"/>
            <a:ext cx="230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CC0066"/>
                </a:solidFill>
                <a:latin typeface="Verdana" panose="020B0604030504040204" pitchFamily="34" charset="0"/>
              </a:rPr>
              <a:t>X=6-5y</a:t>
            </a:r>
          </a:p>
        </p:txBody>
      </p:sp>
      <p:sp>
        <p:nvSpPr>
          <p:cNvPr id="115721" name="Text Box 9"/>
          <p:cNvSpPr txBox="1">
            <a:spLocks noChangeArrowheads="1"/>
          </p:cNvSpPr>
          <p:nvPr/>
        </p:nvSpPr>
        <p:spPr bwMode="auto">
          <a:xfrm>
            <a:off x="3563938" y="5229225"/>
            <a:ext cx="1152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en-US" sz="3200" b="1">
                <a:solidFill>
                  <a:srgbClr val="CC0066"/>
                </a:solidFill>
                <a:latin typeface="Verdana" panose="020B0604030504040204" pitchFamily="34" charset="0"/>
              </a:rPr>
              <a:t>②</a:t>
            </a:r>
            <a:endParaRPr lang="en-US" altLang="zh-CN" sz="3200" b="1">
              <a:solidFill>
                <a:srgbClr val="CC0066"/>
              </a:solidFill>
              <a:latin typeface="Verdana" panose="020B0604030504040204" pitchFamily="34" charset="0"/>
            </a:endParaRPr>
          </a:p>
        </p:txBody>
      </p:sp>
      <p:sp>
        <p:nvSpPr>
          <p:cNvPr id="14346" name="Rectangle 10"/>
          <p:cNvSpPr>
            <a:spLocks noChangeArrowheads="1"/>
          </p:cNvSpPr>
          <p:nvPr/>
        </p:nvSpPr>
        <p:spPr bwMode="auto">
          <a:xfrm>
            <a:off x="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aphicFrame>
        <p:nvGraphicFramePr>
          <p:cNvPr id="115723" name="Object 11"/>
          <p:cNvGraphicFramePr>
            <a:graphicFrameLocks noChangeAspect="1"/>
          </p:cNvGraphicFramePr>
          <p:nvPr/>
        </p:nvGraphicFramePr>
        <p:xfrm>
          <a:off x="1908175" y="2133600"/>
          <a:ext cx="2951163" cy="1697038"/>
        </p:xfrm>
        <a:graphic>
          <a:graphicData uri="http://schemas.openxmlformats.org/presentationml/2006/ole">
            <mc:AlternateContent xmlns:mc="http://schemas.openxmlformats.org/markup-compatibility/2006">
              <mc:Choice xmlns:v="urn:schemas-microsoft-com:vml" Requires="v">
                <p:oleObj name="公式" r:id="rId2" imgW="800100" imgH="457200" progId="Equations">
                  <p:embed/>
                </p:oleObj>
              </mc:Choice>
              <mc:Fallback>
                <p:oleObj name="公式" r:id="rId2" imgW="8001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133600"/>
                        <a:ext cx="2951163" cy="169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5724" name="Text Box 12"/>
          <p:cNvSpPr txBox="1">
            <a:spLocks noChangeArrowheads="1"/>
          </p:cNvSpPr>
          <p:nvPr/>
        </p:nvSpPr>
        <p:spPr bwMode="auto">
          <a:xfrm>
            <a:off x="5435600" y="2276475"/>
            <a:ext cx="1081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000000"/>
                </a:solidFill>
                <a:latin typeface="Verdana" panose="020B0604030504040204" pitchFamily="34" charset="0"/>
              </a:rPr>
              <a:t>①</a:t>
            </a:r>
          </a:p>
        </p:txBody>
      </p:sp>
      <p:sp>
        <p:nvSpPr>
          <p:cNvPr id="115725" name="Text Box 13"/>
          <p:cNvSpPr txBox="1">
            <a:spLocks noChangeArrowheads="1"/>
          </p:cNvSpPr>
          <p:nvPr/>
        </p:nvSpPr>
        <p:spPr bwMode="auto">
          <a:xfrm>
            <a:off x="5435600" y="3068638"/>
            <a:ext cx="1152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en-US" sz="3200" b="1">
                <a:solidFill>
                  <a:srgbClr val="000000"/>
                </a:solidFill>
                <a:latin typeface="Verdana" panose="020B0604030504040204" pitchFamily="34" charset="0"/>
              </a:rPr>
              <a:t>②</a:t>
            </a:r>
            <a:endParaRPr lang="en-US" altLang="zh-CN" sz="3200" b="1">
              <a:solidFill>
                <a:srgbClr val="000000"/>
              </a:solidFill>
              <a:latin typeface="Verdana" panose="020B0604030504040204" pitchFamily="34" charset="0"/>
            </a:endParaRPr>
          </a:p>
        </p:txBody>
      </p:sp>
      <p:pic>
        <p:nvPicPr>
          <p:cNvPr id="14350" name="Picture 15" descr="20051017205014830">
            <a:hlinkClick r:id="rId4" action="ppaction://hlinksldjump"/>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9450" y="4986338"/>
            <a:ext cx="2114550"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97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 calcmode="lin" valueType="num">
                                      <p:cBhvr additive="base">
                                        <p:cTn id="7" dur="500" fill="hold"/>
                                        <p:tgtEl>
                                          <p:spTgt spid="115714"/>
                                        </p:tgtEl>
                                        <p:attrNameLst>
                                          <p:attrName>ppt_x</p:attrName>
                                        </p:attrNameLst>
                                      </p:cBhvr>
                                      <p:tavLst>
                                        <p:tav tm="0">
                                          <p:val>
                                            <p:strVal val="#ppt_x"/>
                                          </p:val>
                                        </p:tav>
                                        <p:tav tm="100000">
                                          <p:val>
                                            <p:strVal val="#ppt_x"/>
                                          </p:val>
                                        </p:tav>
                                      </p:tavLst>
                                    </p:anim>
                                    <p:anim calcmode="lin" valueType="num">
                                      <p:cBhvr additive="base">
                                        <p:cTn id="8" dur="500" fill="hold"/>
                                        <p:tgtEl>
                                          <p:spTgt spid="1157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5723"/>
                                        </p:tgtEl>
                                        <p:attrNameLst>
                                          <p:attrName>style.visibility</p:attrName>
                                        </p:attrNameLst>
                                      </p:cBhvr>
                                      <p:to>
                                        <p:strVal val="visible"/>
                                      </p:to>
                                    </p:set>
                                    <p:anim calcmode="lin" valueType="num">
                                      <p:cBhvr additive="base">
                                        <p:cTn id="13" dur="500" fill="hold"/>
                                        <p:tgtEl>
                                          <p:spTgt spid="115723"/>
                                        </p:tgtEl>
                                        <p:attrNameLst>
                                          <p:attrName>ppt_x</p:attrName>
                                        </p:attrNameLst>
                                      </p:cBhvr>
                                      <p:tavLst>
                                        <p:tav tm="0">
                                          <p:val>
                                            <p:strVal val="#ppt_x"/>
                                          </p:val>
                                        </p:tav>
                                        <p:tav tm="100000">
                                          <p:val>
                                            <p:strVal val="#ppt_x"/>
                                          </p:val>
                                        </p:tav>
                                      </p:tavLst>
                                    </p:anim>
                                    <p:anim calcmode="lin" valueType="num">
                                      <p:cBhvr additive="base">
                                        <p:cTn id="14" dur="500" fill="hold"/>
                                        <p:tgtEl>
                                          <p:spTgt spid="1157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iterate type="lt">
                                    <p:tmPct val="100000"/>
                                  </p:iterate>
                                  <p:childTnLst>
                                    <p:set>
                                      <p:cBhvr>
                                        <p:cTn id="18" dur="1" fill="hold">
                                          <p:stCondLst>
                                            <p:cond delay="0"/>
                                          </p:stCondLst>
                                        </p:cTn>
                                        <p:tgtEl>
                                          <p:spTgt spid="115715">
                                            <p:txEl>
                                              <p:pRg st="0" end="0"/>
                                            </p:txEl>
                                          </p:spTgt>
                                        </p:tgtEl>
                                        <p:attrNameLst>
                                          <p:attrName>style.visibility</p:attrName>
                                        </p:attrNameLst>
                                      </p:cBhvr>
                                      <p:to>
                                        <p:strVal val="visible"/>
                                      </p:to>
                                    </p:set>
                                    <p:anim calcmode="lin" valueType="num">
                                      <p:cBhvr additive="base">
                                        <p:cTn id="19" dur="75"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20" dur="75"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100000"/>
                                  </p:iterate>
                                  <p:childTnLst>
                                    <p:set>
                                      <p:cBhvr>
                                        <p:cTn id="24" dur="1" fill="hold">
                                          <p:stCondLst>
                                            <p:cond delay="0"/>
                                          </p:stCondLst>
                                        </p:cTn>
                                        <p:tgtEl>
                                          <p:spTgt spid="115715">
                                            <p:txEl>
                                              <p:pRg st="1" end="1"/>
                                            </p:txEl>
                                          </p:spTgt>
                                        </p:tgtEl>
                                        <p:attrNameLst>
                                          <p:attrName>style.visibility</p:attrName>
                                        </p:attrNameLst>
                                      </p:cBhvr>
                                      <p:to>
                                        <p:strVal val="visible"/>
                                      </p:to>
                                    </p:set>
                                    <p:anim calcmode="lin" valueType="num">
                                      <p:cBhvr additive="base">
                                        <p:cTn id="25" dur="75" fill="hold"/>
                                        <p:tgtEl>
                                          <p:spTgt spid="115715">
                                            <p:txEl>
                                              <p:pRg st="1" end="1"/>
                                            </p:txEl>
                                          </p:spTgt>
                                        </p:tgtEl>
                                        <p:attrNameLst>
                                          <p:attrName>ppt_x</p:attrName>
                                        </p:attrNameLst>
                                      </p:cBhvr>
                                      <p:tavLst>
                                        <p:tav tm="0">
                                          <p:val>
                                            <p:strVal val="#ppt_x"/>
                                          </p:val>
                                        </p:tav>
                                        <p:tav tm="100000">
                                          <p:val>
                                            <p:strVal val="#ppt_x"/>
                                          </p:val>
                                        </p:tav>
                                      </p:tavLst>
                                    </p:anim>
                                    <p:anim calcmode="lin" valueType="num">
                                      <p:cBhvr additive="base">
                                        <p:cTn id="26" dur="75" fill="hold"/>
                                        <p:tgtEl>
                                          <p:spTgt spid="1157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iterate type="lt">
                                    <p:tmPct val="100000"/>
                                  </p:iterate>
                                  <p:childTnLst>
                                    <p:set>
                                      <p:cBhvr>
                                        <p:cTn id="30" dur="1" fill="hold">
                                          <p:stCondLst>
                                            <p:cond delay="0"/>
                                          </p:stCondLst>
                                        </p:cTn>
                                        <p:tgtEl>
                                          <p:spTgt spid="115715">
                                            <p:txEl>
                                              <p:pRg st="2" end="2"/>
                                            </p:txEl>
                                          </p:spTgt>
                                        </p:tgtEl>
                                        <p:attrNameLst>
                                          <p:attrName>style.visibility</p:attrName>
                                        </p:attrNameLst>
                                      </p:cBhvr>
                                      <p:to>
                                        <p:strVal val="visible"/>
                                      </p:to>
                                    </p:set>
                                    <p:anim calcmode="lin" valueType="num">
                                      <p:cBhvr additive="base">
                                        <p:cTn id="31" dur="75"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32" dur="75"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5724"/>
                                        </p:tgtEl>
                                        <p:attrNameLst>
                                          <p:attrName>style.visibility</p:attrName>
                                        </p:attrNameLst>
                                      </p:cBhvr>
                                      <p:to>
                                        <p:strVal val="visible"/>
                                      </p:to>
                                    </p:set>
                                    <p:anim calcmode="lin" valueType="num">
                                      <p:cBhvr additive="base">
                                        <p:cTn id="37" dur="500" fill="hold"/>
                                        <p:tgtEl>
                                          <p:spTgt spid="115724"/>
                                        </p:tgtEl>
                                        <p:attrNameLst>
                                          <p:attrName>ppt_x</p:attrName>
                                        </p:attrNameLst>
                                      </p:cBhvr>
                                      <p:tavLst>
                                        <p:tav tm="0">
                                          <p:val>
                                            <p:strVal val="#ppt_x"/>
                                          </p:val>
                                        </p:tav>
                                        <p:tav tm="100000">
                                          <p:val>
                                            <p:strVal val="#ppt_x"/>
                                          </p:val>
                                        </p:tav>
                                      </p:tavLst>
                                    </p:anim>
                                    <p:anim calcmode="lin" valueType="num">
                                      <p:cBhvr additive="base">
                                        <p:cTn id="38" dur="500" fill="hold"/>
                                        <p:tgtEl>
                                          <p:spTgt spid="1157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5725"/>
                                        </p:tgtEl>
                                        <p:attrNameLst>
                                          <p:attrName>style.visibility</p:attrName>
                                        </p:attrNameLst>
                                      </p:cBhvr>
                                      <p:to>
                                        <p:strVal val="visible"/>
                                      </p:to>
                                    </p:set>
                                    <p:anim calcmode="lin" valueType="num">
                                      <p:cBhvr additive="base">
                                        <p:cTn id="43" dur="500" fill="hold"/>
                                        <p:tgtEl>
                                          <p:spTgt spid="115725"/>
                                        </p:tgtEl>
                                        <p:attrNameLst>
                                          <p:attrName>ppt_x</p:attrName>
                                        </p:attrNameLst>
                                      </p:cBhvr>
                                      <p:tavLst>
                                        <p:tav tm="0">
                                          <p:val>
                                            <p:strVal val="#ppt_x"/>
                                          </p:val>
                                        </p:tav>
                                        <p:tav tm="100000">
                                          <p:val>
                                            <p:strVal val="#ppt_x"/>
                                          </p:val>
                                        </p:tav>
                                      </p:tavLst>
                                    </p:anim>
                                    <p:anim calcmode="lin" valueType="num">
                                      <p:cBhvr additive="base">
                                        <p:cTn id="44" dur="500" fill="hold"/>
                                        <p:tgtEl>
                                          <p:spTgt spid="1157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5718"/>
                                        </p:tgtEl>
                                        <p:attrNameLst>
                                          <p:attrName>style.visibility</p:attrName>
                                        </p:attrNameLst>
                                      </p:cBhvr>
                                      <p:to>
                                        <p:strVal val="visible"/>
                                      </p:to>
                                    </p:set>
                                    <p:anim calcmode="lin" valueType="num">
                                      <p:cBhvr additive="base">
                                        <p:cTn id="49" dur="500" fill="hold"/>
                                        <p:tgtEl>
                                          <p:spTgt spid="115718"/>
                                        </p:tgtEl>
                                        <p:attrNameLst>
                                          <p:attrName>ppt_x</p:attrName>
                                        </p:attrNameLst>
                                      </p:cBhvr>
                                      <p:tavLst>
                                        <p:tav tm="0">
                                          <p:val>
                                            <p:strVal val="#ppt_x"/>
                                          </p:val>
                                        </p:tav>
                                        <p:tav tm="100000">
                                          <p:val>
                                            <p:strVal val="#ppt_x"/>
                                          </p:val>
                                        </p:tav>
                                      </p:tavLst>
                                    </p:anim>
                                    <p:anim calcmode="lin" valueType="num">
                                      <p:cBhvr additive="base">
                                        <p:cTn id="50" dur="500" fill="hold"/>
                                        <p:tgtEl>
                                          <p:spTgt spid="1157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5719"/>
                                        </p:tgtEl>
                                        <p:attrNameLst>
                                          <p:attrName>style.visibility</p:attrName>
                                        </p:attrNameLst>
                                      </p:cBhvr>
                                      <p:to>
                                        <p:strVal val="visible"/>
                                      </p:to>
                                    </p:set>
                                    <p:anim calcmode="lin" valueType="num">
                                      <p:cBhvr additive="base">
                                        <p:cTn id="55" dur="500" fill="hold"/>
                                        <p:tgtEl>
                                          <p:spTgt spid="115719"/>
                                        </p:tgtEl>
                                        <p:attrNameLst>
                                          <p:attrName>ppt_x</p:attrName>
                                        </p:attrNameLst>
                                      </p:cBhvr>
                                      <p:tavLst>
                                        <p:tav tm="0">
                                          <p:val>
                                            <p:strVal val="#ppt_x"/>
                                          </p:val>
                                        </p:tav>
                                        <p:tav tm="100000">
                                          <p:val>
                                            <p:strVal val="#ppt_x"/>
                                          </p:val>
                                        </p:tav>
                                      </p:tavLst>
                                    </p:anim>
                                    <p:anim calcmode="lin" valueType="num">
                                      <p:cBhvr additive="base">
                                        <p:cTn id="56" dur="500" fill="hold"/>
                                        <p:tgtEl>
                                          <p:spTgt spid="1157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5720"/>
                                        </p:tgtEl>
                                        <p:attrNameLst>
                                          <p:attrName>style.visibility</p:attrName>
                                        </p:attrNameLst>
                                      </p:cBhvr>
                                      <p:to>
                                        <p:strVal val="visible"/>
                                      </p:to>
                                    </p:set>
                                    <p:anim calcmode="lin" valueType="num">
                                      <p:cBhvr additive="base">
                                        <p:cTn id="61" dur="500" fill="hold"/>
                                        <p:tgtEl>
                                          <p:spTgt spid="115720"/>
                                        </p:tgtEl>
                                        <p:attrNameLst>
                                          <p:attrName>ppt_x</p:attrName>
                                        </p:attrNameLst>
                                      </p:cBhvr>
                                      <p:tavLst>
                                        <p:tav tm="0">
                                          <p:val>
                                            <p:strVal val="#ppt_x"/>
                                          </p:val>
                                        </p:tav>
                                        <p:tav tm="100000">
                                          <p:val>
                                            <p:strVal val="#ppt_x"/>
                                          </p:val>
                                        </p:tav>
                                      </p:tavLst>
                                    </p:anim>
                                    <p:anim calcmode="lin" valueType="num">
                                      <p:cBhvr additive="base">
                                        <p:cTn id="62" dur="500" fill="hold"/>
                                        <p:tgtEl>
                                          <p:spTgt spid="11572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15721"/>
                                        </p:tgtEl>
                                        <p:attrNameLst>
                                          <p:attrName>style.visibility</p:attrName>
                                        </p:attrNameLst>
                                      </p:cBhvr>
                                      <p:to>
                                        <p:strVal val="visible"/>
                                      </p:to>
                                    </p:set>
                                    <p:anim calcmode="lin" valueType="num">
                                      <p:cBhvr additive="base">
                                        <p:cTn id="67" dur="500" fill="hold"/>
                                        <p:tgtEl>
                                          <p:spTgt spid="115721"/>
                                        </p:tgtEl>
                                        <p:attrNameLst>
                                          <p:attrName>ppt_x</p:attrName>
                                        </p:attrNameLst>
                                      </p:cBhvr>
                                      <p:tavLst>
                                        <p:tav tm="0">
                                          <p:val>
                                            <p:strVal val="#ppt_x"/>
                                          </p:val>
                                        </p:tav>
                                        <p:tav tm="100000">
                                          <p:val>
                                            <p:strVal val="#ppt_x"/>
                                          </p:val>
                                        </p:tav>
                                      </p:tavLst>
                                    </p:anim>
                                    <p:anim calcmode="lin" valueType="num">
                                      <p:cBhvr additive="base">
                                        <p:cTn id="68" dur="500" fill="hold"/>
                                        <p:tgtEl>
                                          <p:spTgt spid="1157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P spid="115715" grpId="0" build="p" autoUpdateAnimBg="0"/>
      <p:bldP spid="115718" grpId="0" autoUpdateAnimBg="0"/>
      <p:bldP spid="115719" grpId="0" autoUpdateAnimBg="0"/>
      <p:bldP spid="115720" grpId="0" autoUpdateAnimBg="0"/>
      <p:bldP spid="115721" grpId="0" autoUpdateAnimBg="0"/>
      <p:bldP spid="115724" grpId="0" autoUpdateAnimBg="0"/>
      <p:bldP spid="115725" grpId="0" autoUpdateAnimBg="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4262438" y="4451350"/>
            <a:ext cx="2222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100">
                <a:solidFill>
                  <a:prstClr val="black"/>
                </a:solidFill>
                <a:ea typeface="华文新魏" pitchFamily="2" charset="-122"/>
              </a:rPr>
              <a:t> </a:t>
            </a:r>
            <a:endParaRPr lang="en-US" altLang="zh-CN">
              <a:solidFill>
                <a:prstClr val="black"/>
              </a:solidFill>
            </a:endParaRPr>
          </a:p>
        </p:txBody>
      </p:sp>
      <p:pic>
        <p:nvPicPr>
          <p:cNvPr id="19459" name="Picture 3"/>
          <p:cNvPicPr>
            <a:picLocks noChangeAspect="1" noChangeArrowheads="1"/>
          </p:cNvPicPr>
          <p:nvPr/>
        </p:nvPicPr>
        <p:blipFill>
          <a:blip r:embed="rId2" cstate="print">
            <a:lum bright="32000"/>
            <a:extLst>
              <a:ext uri="{28A0092B-C50C-407E-A947-70E740481C1C}">
                <a14:useLocalDpi xmlns:a14="http://schemas.microsoft.com/office/drawing/2010/main" val="0"/>
              </a:ext>
            </a:extLst>
          </a:blip>
          <a:srcRect/>
          <a:stretch>
            <a:fillRect/>
          </a:stretch>
        </p:blipFill>
        <p:spPr bwMode="auto">
          <a:xfrm>
            <a:off x="0" y="449263"/>
            <a:ext cx="9144000" cy="640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descr="图片2312"/>
          <p:cNvPicPr>
            <a:picLocks noGrp="1" noChangeAspect="1" noChangeArrowheads="1" noCrop="1"/>
          </p:cNvPicPr>
          <p:nvPr>
            <p:ph/>
          </p:nvPr>
        </p:nvPicPr>
        <p:blipFill>
          <a:blip r:embed="rId3" cstate="print">
            <a:extLst>
              <a:ext uri="{28A0092B-C50C-407E-A947-70E740481C1C}">
                <a14:useLocalDpi xmlns:a14="http://schemas.microsoft.com/office/drawing/2010/main" val="0"/>
              </a:ext>
            </a:extLst>
          </a:blip>
          <a:srcRect/>
          <a:stretch>
            <a:fillRect/>
          </a:stretch>
        </p:blipFill>
        <p:spPr>
          <a:xfrm>
            <a:off x="7151688" y="3500438"/>
            <a:ext cx="1992312" cy="23764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1" name="WordArt 5"/>
          <p:cNvSpPr>
            <a:spLocks noChangeArrowheads="1" noChangeShapeType="1" noTextEdit="1"/>
          </p:cNvSpPr>
          <p:nvPr/>
        </p:nvSpPr>
        <p:spPr bwMode="auto">
          <a:xfrm>
            <a:off x="2971800" y="533400"/>
            <a:ext cx="2895600" cy="990600"/>
          </a:xfrm>
          <a:prstGeom prst="rect">
            <a:avLst/>
          </a:prstGeom>
        </p:spPr>
        <p:txBody>
          <a:bodyPr wrap="none" fromWordArt="1">
            <a:prstTxWarp prst="textPlain">
              <a:avLst>
                <a:gd name="adj" fmla="val 50000"/>
              </a:avLst>
            </a:prstTxWarp>
          </a:bodyPr>
          <a:lstStyle/>
          <a:p>
            <a:pPr algn="ctr"/>
            <a:r>
              <a:rPr lang="zh-CN" altLang="en-US" sz="72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行楷"/>
                <a:ea typeface="华文行楷"/>
              </a:rPr>
              <a:t>考考你</a:t>
            </a:r>
          </a:p>
        </p:txBody>
      </p:sp>
    </p:spTree>
    <p:extLst>
      <p:ext uri="{BB962C8B-B14F-4D97-AF65-F5344CB8AC3E}">
        <p14:creationId xmlns:p14="http://schemas.microsoft.com/office/powerpoint/2010/main" val="1205710603"/>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187450" y="620713"/>
            <a:ext cx="7343775"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zh-CN" sz="2800">
              <a:solidFill>
                <a:srgbClr val="FF3300"/>
              </a:solidFill>
              <a:ea typeface="华文新魏" pitchFamily="2" charset="-122"/>
            </a:endParaRPr>
          </a:p>
          <a:p>
            <a:pPr>
              <a:spcBef>
                <a:spcPct val="50000"/>
              </a:spcBef>
            </a:pPr>
            <a:endParaRPr lang="en-US" altLang="zh-CN" sz="2800">
              <a:solidFill>
                <a:srgbClr val="FF3300"/>
              </a:solidFill>
              <a:ea typeface="华文新魏" pitchFamily="2" charset="-122"/>
            </a:endParaRPr>
          </a:p>
        </p:txBody>
      </p:sp>
      <p:sp>
        <p:nvSpPr>
          <p:cNvPr id="20483" name="Text Box 3"/>
          <p:cNvSpPr txBox="1">
            <a:spLocks noChangeArrowheads="1"/>
          </p:cNvSpPr>
          <p:nvPr/>
        </p:nvSpPr>
        <p:spPr bwMode="auto">
          <a:xfrm>
            <a:off x="1692275" y="1196975"/>
            <a:ext cx="7199313"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0000CC"/>
                </a:solidFill>
                <a:latin typeface="Comic Sans MS" panose="030F0702030302020204" pitchFamily="66" charset="0"/>
                <a:ea typeface="华文新魏" pitchFamily="2" charset="-122"/>
              </a:rPr>
              <a:t>    </a:t>
            </a:r>
            <a:r>
              <a:rPr lang="zh-CN" altLang="en-US" sz="3200" b="1">
                <a:solidFill>
                  <a:prstClr val="black"/>
                </a:solidFill>
                <a:latin typeface="Comic Sans MS" panose="030F0702030302020204" pitchFamily="66" charset="0"/>
                <a:ea typeface="华文新魏" pitchFamily="2" charset="-122"/>
              </a:rPr>
              <a:t>甲种铅笔每枝</a:t>
            </a:r>
            <a:r>
              <a:rPr lang="en-US" altLang="zh-CN" sz="3200" b="1">
                <a:solidFill>
                  <a:prstClr val="black"/>
                </a:solidFill>
                <a:latin typeface="Comic Sans MS" panose="030F0702030302020204" pitchFamily="66" charset="0"/>
              </a:rPr>
              <a:t>0.2</a:t>
            </a:r>
            <a:r>
              <a:rPr lang="zh-CN" altLang="en-US" sz="3200" b="1">
                <a:solidFill>
                  <a:prstClr val="black"/>
                </a:solidFill>
                <a:latin typeface="Comic Sans MS" panose="030F0702030302020204" pitchFamily="66" charset="0"/>
                <a:ea typeface="华文新魏" pitchFamily="2" charset="-122"/>
              </a:rPr>
              <a:t>元，乙种铅笔每枝</a:t>
            </a:r>
            <a:r>
              <a:rPr lang="en-US" altLang="zh-CN" sz="3200" b="1">
                <a:solidFill>
                  <a:prstClr val="black"/>
                </a:solidFill>
                <a:latin typeface="Comic Sans MS" panose="030F0702030302020204" pitchFamily="66" charset="0"/>
              </a:rPr>
              <a:t>0.5</a:t>
            </a:r>
            <a:r>
              <a:rPr lang="zh-CN" altLang="en-US" sz="3200" b="1">
                <a:solidFill>
                  <a:prstClr val="black"/>
                </a:solidFill>
                <a:latin typeface="Comic Sans MS" panose="030F0702030302020204" pitchFamily="66" charset="0"/>
                <a:ea typeface="华文新魏" pitchFamily="2" charset="-122"/>
              </a:rPr>
              <a:t>元，现在某人买了</a:t>
            </a:r>
            <a:r>
              <a:rPr lang="en-US" altLang="zh-CN" sz="3200" b="1">
                <a:solidFill>
                  <a:prstClr val="black"/>
                </a:solidFill>
                <a:latin typeface="Comic Sans MS" panose="030F0702030302020204" pitchFamily="66" charset="0"/>
                <a:ea typeface="华文新魏" pitchFamily="2" charset="-122"/>
              </a:rPr>
              <a:t>x</a:t>
            </a:r>
            <a:r>
              <a:rPr lang="zh-CN" altLang="en-US" sz="3200" b="1">
                <a:solidFill>
                  <a:prstClr val="black"/>
                </a:solidFill>
                <a:latin typeface="Comic Sans MS" panose="030F0702030302020204" pitchFamily="66" charset="0"/>
                <a:ea typeface="华文新魏" pitchFamily="2" charset="-122"/>
              </a:rPr>
              <a:t>枝甲种铅笔，</a:t>
            </a:r>
            <a:r>
              <a:rPr lang="en-US" altLang="zh-CN" sz="3200" b="1">
                <a:solidFill>
                  <a:prstClr val="black"/>
                </a:solidFill>
                <a:latin typeface="Comic Sans MS" panose="030F0702030302020204" pitchFamily="66" charset="0"/>
                <a:ea typeface="华文新魏" pitchFamily="2" charset="-122"/>
              </a:rPr>
              <a:t>y</a:t>
            </a:r>
            <a:r>
              <a:rPr lang="zh-CN" altLang="en-US" sz="3200" b="1">
                <a:solidFill>
                  <a:prstClr val="black"/>
                </a:solidFill>
                <a:latin typeface="Comic Sans MS" panose="030F0702030302020204" pitchFamily="66" charset="0"/>
                <a:ea typeface="华文新魏" pitchFamily="2" charset="-122"/>
              </a:rPr>
              <a:t>枝乙种铅笔，共花了７元。</a:t>
            </a:r>
          </a:p>
        </p:txBody>
      </p:sp>
      <p:sp>
        <p:nvSpPr>
          <p:cNvPr id="20484" name="Text Box 4"/>
          <p:cNvSpPr txBox="1">
            <a:spLocks noChangeArrowheads="1"/>
          </p:cNvSpPr>
          <p:nvPr/>
        </p:nvSpPr>
        <p:spPr bwMode="auto">
          <a:xfrm>
            <a:off x="755650" y="2852738"/>
            <a:ext cx="7543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0000"/>
                </a:solidFill>
                <a:latin typeface="Comic Sans MS" panose="030F0702030302020204" pitchFamily="66" charset="0"/>
                <a:ea typeface="华文新魏" pitchFamily="2" charset="-122"/>
              </a:rPr>
              <a:t>（１）列出关于</a:t>
            </a:r>
            <a:r>
              <a:rPr lang="en-US" altLang="zh-CN" sz="3200" b="1">
                <a:solidFill>
                  <a:srgbClr val="FF0000"/>
                </a:solidFill>
                <a:latin typeface="Comic Sans MS" panose="030F0702030302020204" pitchFamily="66" charset="0"/>
                <a:ea typeface="华文新魏" pitchFamily="2" charset="-122"/>
              </a:rPr>
              <a:t>x,y</a:t>
            </a:r>
            <a:r>
              <a:rPr lang="zh-CN" altLang="en-US" sz="3200" b="1">
                <a:solidFill>
                  <a:srgbClr val="FF0000"/>
                </a:solidFill>
                <a:latin typeface="Comic Sans MS" panose="030F0702030302020204" pitchFamily="66" charset="0"/>
                <a:ea typeface="华文新魏" pitchFamily="2" charset="-122"/>
              </a:rPr>
              <a:t>的二元一次方程．</a:t>
            </a:r>
          </a:p>
        </p:txBody>
      </p:sp>
      <p:sp>
        <p:nvSpPr>
          <p:cNvPr id="20485" name="Text Box 5"/>
          <p:cNvSpPr txBox="1">
            <a:spLocks noChangeArrowheads="1"/>
          </p:cNvSpPr>
          <p:nvPr/>
        </p:nvSpPr>
        <p:spPr bwMode="auto">
          <a:xfrm>
            <a:off x="755650" y="3789363"/>
            <a:ext cx="7696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0000"/>
                </a:solidFill>
                <a:latin typeface="Comic Sans MS" panose="030F0702030302020204" pitchFamily="66" charset="0"/>
                <a:ea typeface="华文新魏" pitchFamily="2" charset="-122"/>
              </a:rPr>
              <a:t>（２）如果</a:t>
            </a:r>
            <a:r>
              <a:rPr lang="en-US" altLang="zh-CN" sz="3200" b="1">
                <a:solidFill>
                  <a:srgbClr val="FF0000"/>
                </a:solidFill>
                <a:latin typeface="Comic Sans MS" panose="030F0702030302020204" pitchFamily="66" charset="0"/>
                <a:ea typeface="华文新魏" pitchFamily="2" charset="-122"/>
              </a:rPr>
              <a:t>x</a:t>
            </a:r>
            <a:r>
              <a:rPr lang="zh-CN" altLang="en-US" sz="3200" b="1">
                <a:solidFill>
                  <a:srgbClr val="FF0000"/>
                </a:solidFill>
                <a:latin typeface="Comic Sans MS" panose="030F0702030302020204" pitchFamily="66" charset="0"/>
                <a:ea typeface="华文新魏" pitchFamily="2" charset="-122"/>
              </a:rPr>
              <a:t>＝５，那么</a:t>
            </a:r>
            <a:r>
              <a:rPr lang="en-US" altLang="zh-CN" sz="3200" b="1">
                <a:solidFill>
                  <a:srgbClr val="FF0000"/>
                </a:solidFill>
                <a:latin typeface="Comic Sans MS" panose="030F0702030302020204" pitchFamily="66" charset="0"/>
                <a:ea typeface="华文新魏" pitchFamily="2" charset="-122"/>
              </a:rPr>
              <a:t>y</a:t>
            </a:r>
            <a:r>
              <a:rPr lang="zh-CN" altLang="en-US" sz="3200" b="1">
                <a:solidFill>
                  <a:srgbClr val="FF0000"/>
                </a:solidFill>
                <a:latin typeface="Comic Sans MS" panose="030F0702030302020204" pitchFamily="66" charset="0"/>
                <a:ea typeface="华文新魏" pitchFamily="2" charset="-122"/>
              </a:rPr>
              <a:t>的值是多少？</a:t>
            </a:r>
          </a:p>
        </p:txBody>
      </p:sp>
      <p:sp>
        <p:nvSpPr>
          <p:cNvPr id="20486" name="Text Box 6"/>
          <p:cNvSpPr txBox="1">
            <a:spLocks noChangeArrowheads="1"/>
          </p:cNvSpPr>
          <p:nvPr/>
        </p:nvSpPr>
        <p:spPr bwMode="auto">
          <a:xfrm>
            <a:off x="684213" y="4797425"/>
            <a:ext cx="7620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0000"/>
                </a:solidFill>
                <a:latin typeface="Comic Sans MS" panose="030F0702030302020204" pitchFamily="66" charset="0"/>
                <a:ea typeface="华文新魏" pitchFamily="2" charset="-122"/>
              </a:rPr>
              <a:t>（３）如果乙种铅笔买了１０枝，那么甲种铅笔买了多少枝？</a:t>
            </a:r>
          </a:p>
        </p:txBody>
      </p:sp>
      <p:grpSp>
        <p:nvGrpSpPr>
          <p:cNvPr id="20487" name="Group 7"/>
          <p:cNvGrpSpPr/>
          <p:nvPr/>
        </p:nvGrpSpPr>
        <p:grpSpPr bwMode="auto">
          <a:xfrm>
            <a:off x="0" y="0"/>
            <a:ext cx="3924300" cy="2708275"/>
            <a:chOff x="0" y="0"/>
            <a:chExt cx="2441" cy="1776"/>
          </a:xfrm>
        </p:grpSpPr>
        <p:pic>
          <p:nvPicPr>
            <p:cNvPr id="20488" name="Picture 8" descr="201"/>
            <p:cNvPicPr>
              <a:picLocks noChangeAspect="1" noChangeArrowheads="1"/>
            </p:cNvPicPr>
            <p:nvPr/>
          </p:nvPicPr>
          <p:blipFill>
            <a:blip r:embed="rId3" cstate="print">
              <a:extLst>
                <a:ext uri="{28A0092B-C50C-407E-A947-70E740481C1C}">
                  <a14:useLocalDpi xmlns:a14="http://schemas.microsoft.com/office/drawing/2010/main" val="0"/>
                </a:ext>
              </a:extLst>
            </a:blip>
            <a:srcRect l="848" t="4701" r="83871" b="49739"/>
            <a:stretch>
              <a:fillRect/>
            </a:stretch>
          </p:blipFill>
          <p:spPr bwMode="auto">
            <a:xfrm>
              <a:off x="0" y="624"/>
              <a:ext cx="987" cy="1152"/>
            </a:xfrm>
            <a:prstGeom prst="rect">
              <a:avLst/>
            </a:prstGeom>
            <a:noFill/>
            <a:extLst>
              <a:ext uri="{909E8E84-426E-40DD-AFC4-6F175D3DCCD1}">
                <a14:hiddenFill xmlns:a14="http://schemas.microsoft.com/office/drawing/2010/main">
                  <a:solidFill>
                    <a:srgbClr val="FFFFFF"/>
                  </a:solidFill>
                </a14:hiddenFill>
              </a:ext>
            </a:extLst>
          </p:spPr>
        </p:pic>
        <p:sp>
          <p:nvSpPr>
            <p:cNvPr id="20489" name="AutoShape 9"/>
            <p:cNvSpPr>
              <a:spLocks noChangeArrowheads="1"/>
            </p:cNvSpPr>
            <p:nvPr/>
          </p:nvSpPr>
          <p:spPr bwMode="auto">
            <a:xfrm>
              <a:off x="672" y="0"/>
              <a:ext cx="1769" cy="698"/>
            </a:xfrm>
            <a:prstGeom prst="cloudCallout">
              <a:avLst>
                <a:gd name="adj1" fmla="val -23769"/>
                <a:gd name="adj2" fmla="val 88681"/>
              </a:avLst>
            </a:prstGeom>
            <a:gradFill rotWithShape="1">
              <a:gsLst>
                <a:gs pos="0">
                  <a:schemeClr val="bg1"/>
                </a:gs>
                <a:gs pos="100000">
                  <a:srgbClr val="FF99CC"/>
                </a:gs>
              </a:gsLst>
              <a:lin ang="1890000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4400">
                  <a:solidFill>
                    <a:srgbClr val="0066FF"/>
                  </a:solidFill>
                  <a:ea typeface="华文行楷" pitchFamily="2" charset="-122"/>
                </a:rPr>
                <a:t>考考你</a:t>
              </a:r>
            </a:p>
          </p:txBody>
        </p:sp>
      </p:grpSp>
      <p:sp>
        <p:nvSpPr>
          <p:cNvPr id="20490" name="Text Box 10"/>
          <p:cNvSpPr txBox="1">
            <a:spLocks noChangeArrowheads="1"/>
          </p:cNvSpPr>
          <p:nvPr/>
        </p:nvSpPr>
        <p:spPr bwMode="auto">
          <a:xfrm>
            <a:off x="2627313" y="3284538"/>
            <a:ext cx="2092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0.2X+0.5y=7</a:t>
            </a:r>
          </a:p>
        </p:txBody>
      </p:sp>
      <p:sp>
        <p:nvSpPr>
          <p:cNvPr id="20491" name="Text Box 11"/>
          <p:cNvSpPr txBox="1">
            <a:spLocks noChangeArrowheads="1"/>
          </p:cNvSpPr>
          <p:nvPr/>
        </p:nvSpPr>
        <p:spPr bwMode="auto">
          <a:xfrm>
            <a:off x="2771775" y="4221163"/>
            <a:ext cx="920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y=12</a:t>
            </a:r>
          </a:p>
        </p:txBody>
      </p:sp>
      <p:sp>
        <p:nvSpPr>
          <p:cNvPr id="20492" name="Rectangle 12"/>
          <p:cNvSpPr>
            <a:spLocks noChangeArrowheads="1"/>
          </p:cNvSpPr>
          <p:nvPr/>
        </p:nvSpPr>
        <p:spPr bwMode="auto">
          <a:xfrm>
            <a:off x="2843213" y="5876925"/>
            <a:ext cx="920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a:solidFill>
                  <a:prstClr val="black"/>
                </a:solidFill>
                <a:latin typeface="Times New Roman" panose="02020603050405020304" pitchFamily="18" charset="0"/>
              </a:rPr>
              <a:t>x=10</a:t>
            </a:r>
          </a:p>
        </p:txBody>
      </p:sp>
    </p:spTree>
    <p:extLst>
      <p:ext uri="{BB962C8B-B14F-4D97-AF65-F5344CB8AC3E}">
        <p14:creationId xmlns:p14="http://schemas.microsoft.com/office/powerpoint/2010/main" val="391201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90"/>
                                        </p:tgtEl>
                                        <p:attrNameLst>
                                          <p:attrName>style.visibility</p:attrName>
                                        </p:attrNameLst>
                                      </p:cBhvr>
                                      <p:to>
                                        <p:strVal val="visible"/>
                                      </p:to>
                                    </p:set>
                                    <p:anim calcmode="lin" valueType="num">
                                      <p:cBhvr additive="base">
                                        <p:cTn id="7" dur="500" fill="hold"/>
                                        <p:tgtEl>
                                          <p:spTgt spid="20490"/>
                                        </p:tgtEl>
                                        <p:attrNameLst>
                                          <p:attrName>ppt_x</p:attrName>
                                        </p:attrNameLst>
                                      </p:cBhvr>
                                      <p:tavLst>
                                        <p:tav tm="0">
                                          <p:val>
                                            <p:strVal val="0-#ppt_w/2"/>
                                          </p:val>
                                        </p:tav>
                                        <p:tav tm="100000">
                                          <p:val>
                                            <p:strVal val="#ppt_x"/>
                                          </p:val>
                                        </p:tav>
                                      </p:tavLst>
                                    </p:anim>
                                    <p:anim calcmode="lin" valueType="num">
                                      <p:cBhvr additive="base">
                                        <p:cTn id="8" dur="500" fill="hold"/>
                                        <p:tgtEl>
                                          <p:spTgt spid="2049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491"/>
                                        </p:tgtEl>
                                        <p:attrNameLst>
                                          <p:attrName>style.visibility</p:attrName>
                                        </p:attrNameLst>
                                      </p:cBhvr>
                                      <p:to>
                                        <p:strVal val="visible"/>
                                      </p:to>
                                    </p:set>
                                    <p:anim calcmode="lin" valueType="num">
                                      <p:cBhvr additive="base">
                                        <p:cTn id="13" dur="500" fill="hold"/>
                                        <p:tgtEl>
                                          <p:spTgt spid="20491"/>
                                        </p:tgtEl>
                                        <p:attrNameLst>
                                          <p:attrName>ppt_x</p:attrName>
                                        </p:attrNameLst>
                                      </p:cBhvr>
                                      <p:tavLst>
                                        <p:tav tm="0">
                                          <p:val>
                                            <p:strVal val="0-#ppt_w/2"/>
                                          </p:val>
                                        </p:tav>
                                        <p:tav tm="100000">
                                          <p:val>
                                            <p:strVal val="#ppt_x"/>
                                          </p:val>
                                        </p:tav>
                                      </p:tavLst>
                                    </p:anim>
                                    <p:anim calcmode="lin" valueType="num">
                                      <p:cBhvr additive="base">
                                        <p:cTn id="14" dur="500" fill="hold"/>
                                        <p:tgtEl>
                                          <p:spTgt spid="2049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92"/>
                                        </p:tgtEl>
                                        <p:attrNameLst>
                                          <p:attrName>style.visibility</p:attrName>
                                        </p:attrNameLst>
                                      </p:cBhvr>
                                      <p:to>
                                        <p:strVal val="visible"/>
                                      </p:to>
                                    </p:set>
                                    <p:anim calcmode="lin" valueType="num">
                                      <p:cBhvr additive="base">
                                        <p:cTn id="19" dur="500" fill="hold"/>
                                        <p:tgtEl>
                                          <p:spTgt spid="20492"/>
                                        </p:tgtEl>
                                        <p:attrNameLst>
                                          <p:attrName>ppt_x</p:attrName>
                                        </p:attrNameLst>
                                      </p:cBhvr>
                                      <p:tavLst>
                                        <p:tav tm="0">
                                          <p:val>
                                            <p:strVal val="0-#ppt_w/2"/>
                                          </p:val>
                                        </p:tav>
                                        <p:tav tm="100000">
                                          <p:val>
                                            <p:strVal val="#ppt_x"/>
                                          </p:val>
                                        </p:tav>
                                      </p:tavLst>
                                    </p:anim>
                                    <p:anim calcmode="lin" valueType="num">
                                      <p:cBhvr additive="base">
                                        <p:cTn id="20" dur="500" fill="hold"/>
                                        <p:tgtEl>
                                          <p:spTgt spid="2049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 grpId="0"/>
      <p:bldP spid="20491" grpId="0"/>
      <p:bldP spid="2049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WordArt 2"/>
          <p:cNvSpPr>
            <a:spLocks noChangeArrowheads="1" noChangeShapeType="1" noTextEdit="1"/>
          </p:cNvSpPr>
          <p:nvPr/>
        </p:nvSpPr>
        <p:spPr bwMode="auto">
          <a:xfrm>
            <a:off x="250825" y="260350"/>
            <a:ext cx="3600450" cy="865188"/>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学习新知</a:t>
            </a:r>
          </a:p>
        </p:txBody>
      </p:sp>
      <p:sp>
        <p:nvSpPr>
          <p:cNvPr id="21507" name="Text Box 3"/>
          <p:cNvSpPr txBox="1">
            <a:spLocks noChangeArrowheads="1"/>
          </p:cNvSpPr>
          <p:nvPr/>
        </p:nvSpPr>
        <p:spPr bwMode="auto">
          <a:xfrm>
            <a:off x="1311275" y="3160713"/>
            <a:ext cx="184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endParaRPr lang="zh-CN" altLang="zh-CN" sz="2800" u="sng">
              <a:solidFill>
                <a:prstClr val="black"/>
              </a:solidFill>
            </a:endParaRPr>
          </a:p>
        </p:txBody>
      </p:sp>
      <p:graphicFrame>
        <p:nvGraphicFramePr>
          <p:cNvPr id="21508" name="Object 4"/>
          <p:cNvGraphicFramePr>
            <a:graphicFrameLocks noChangeAspect="1"/>
          </p:cNvGraphicFramePr>
          <p:nvPr/>
        </p:nvGraphicFramePr>
        <p:xfrm>
          <a:off x="1911350" y="1412875"/>
          <a:ext cx="4095750" cy="2303463"/>
        </p:xfrm>
        <a:graphic>
          <a:graphicData uri="http://schemas.openxmlformats.org/presentationml/2006/ole">
            <mc:AlternateContent xmlns:mc="http://schemas.openxmlformats.org/markup-compatibility/2006">
              <mc:Choice xmlns:v="urn:schemas-microsoft-com:vml" Requires="v">
                <p:oleObj name="公式" r:id="rId2" imgW="812165" imgH="457200" progId="Equations">
                  <p:embed/>
                </p:oleObj>
              </mc:Choice>
              <mc:Fallback>
                <p:oleObj name="公式" r:id="rId2" imgW="812165"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350" y="1412875"/>
                        <a:ext cx="4095750" cy="230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5"/>
          <p:cNvSpPr>
            <a:spLocks noChangeArrowheads="1"/>
          </p:cNvSpPr>
          <p:nvPr/>
        </p:nvSpPr>
        <p:spPr bwMode="auto">
          <a:xfrm>
            <a:off x="539750" y="4221163"/>
            <a:ext cx="7812088" cy="175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Clr>
                <a:srgbClr val="800080"/>
              </a:buClr>
              <a:buSzPct val="85000"/>
              <a:buFont typeface="Wingdings 2" panose="05020102010507070707" pitchFamily="18" charset="2"/>
              <a:buNone/>
            </a:pPr>
            <a:r>
              <a:rPr lang="en-US" altLang="zh-CN" sz="4800" b="1">
                <a:solidFill>
                  <a:prstClr val="black"/>
                </a:solidFill>
                <a:latin typeface="华文新魏" pitchFamily="2" charset="-122"/>
                <a:ea typeface="华文新魏" pitchFamily="2" charset="-122"/>
              </a:rPr>
              <a:t>        </a:t>
            </a:r>
            <a:r>
              <a:rPr lang="zh-CN" altLang="en-US" sz="4400" b="1">
                <a:solidFill>
                  <a:prstClr val="black"/>
                </a:solidFill>
                <a:latin typeface="华文新魏" pitchFamily="2" charset="-122"/>
                <a:ea typeface="华文新魏" pitchFamily="2" charset="-122"/>
              </a:rPr>
              <a:t>把含有</a:t>
            </a:r>
            <a:r>
              <a:rPr lang="zh-CN" altLang="en-US" sz="4400" b="1">
                <a:solidFill>
                  <a:srgbClr val="FF00FF"/>
                </a:solidFill>
                <a:latin typeface="华文新魏" pitchFamily="2" charset="-122"/>
                <a:ea typeface="华文新魏" pitchFamily="2" charset="-122"/>
              </a:rPr>
              <a:t>两个</a:t>
            </a:r>
            <a:r>
              <a:rPr lang="zh-CN" altLang="en-US" sz="4400" b="1">
                <a:solidFill>
                  <a:prstClr val="black"/>
                </a:solidFill>
                <a:latin typeface="华文新魏" pitchFamily="2" charset="-122"/>
                <a:ea typeface="华文新魏" pitchFamily="2" charset="-122"/>
              </a:rPr>
              <a:t>未知数的两个</a:t>
            </a:r>
            <a:r>
              <a:rPr lang="zh-CN" altLang="en-US" sz="4400" b="1">
                <a:solidFill>
                  <a:srgbClr val="FF00FF"/>
                </a:solidFill>
                <a:latin typeface="华文新魏" pitchFamily="2" charset="-122"/>
                <a:ea typeface="华文新魏" pitchFamily="2" charset="-122"/>
              </a:rPr>
              <a:t>一次方程</a:t>
            </a:r>
            <a:r>
              <a:rPr lang="zh-CN" altLang="en-US" sz="4400" b="1">
                <a:solidFill>
                  <a:prstClr val="black"/>
                </a:solidFill>
                <a:latin typeface="华文新魏" pitchFamily="2" charset="-122"/>
                <a:ea typeface="华文新魏" pitchFamily="2" charset="-122"/>
              </a:rPr>
              <a:t>合在一起，就组成一个</a:t>
            </a:r>
            <a:r>
              <a:rPr lang="zh-CN" altLang="en-US" sz="4400" b="1" i="1">
                <a:solidFill>
                  <a:srgbClr val="FF0000"/>
                </a:solidFill>
                <a:latin typeface="华文新魏" pitchFamily="2" charset="-122"/>
                <a:ea typeface="华文新魏" pitchFamily="2" charset="-122"/>
              </a:rPr>
              <a:t>二元一次方程组</a:t>
            </a:r>
            <a:r>
              <a:rPr lang="zh-CN" altLang="en-US" sz="4400" b="1">
                <a:solidFill>
                  <a:srgbClr val="FF0000"/>
                </a:solidFill>
                <a:latin typeface="华文新魏" pitchFamily="2" charset="-122"/>
                <a:ea typeface="华文新魏" pitchFamily="2" charset="-122"/>
              </a:rPr>
              <a:t>。</a:t>
            </a:r>
          </a:p>
        </p:txBody>
      </p:sp>
    </p:spTree>
    <p:extLst>
      <p:ext uri="{BB962C8B-B14F-4D97-AF65-F5344CB8AC3E}">
        <p14:creationId xmlns:p14="http://schemas.microsoft.com/office/powerpoint/2010/main" val="1003618598"/>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sz="6000" b="1">
                <a:solidFill>
                  <a:srgbClr val="FF00FF"/>
                </a:solidFill>
              </a:rPr>
              <a:t>二元一次方程组</a:t>
            </a:r>
          </a:p>
        </p:txBody>
      </p:sp>
      <p:sp>
        <p:nvSpPr>
          <p:cNvPr id="22531" name="Text Box 3"/>
          <p:cNvSpPr txBox="1">
            <a:spLocks noChangeArrowheads="1"/>
          </p:cNvSpPr>
          <p:nvPr/>
        </p:nvSpPr>
        <p:spPr bwMode="auto">
          <a:xfrm>
            <a:off x="0" y="3886200"/>
            <a:ext cx="91440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4400" b="1">
                <a:solidFill>
                  <a:srgbClr val="FF0000"/>
                </a:solidFill>
                <a:latin typeface="黑体" panose="02010609060101010101" pitchFamily="49" charset="-122"/>
                <a:ea typeface="黑体" panose="02010609060101010101" pitchFamily="49" charset="-122"/>
              </a:rPr>
              <a:t>1.</a:t>
            </a:r>
            <a:r>
              <a:rPr kumimoji="1" lang="zh-CN" altLang="en-US" sz="4400" b="1">
                <a:solidFill>
                  <a:srgbClr val="000000"/>
                </a:solidFill>
                <a:latin typeface="黑体" panose="02010609060101010101" pitchFamily="49" charset="-122"/>
                <a:ea typeface="黑体" panose="02010609060101010101" pitchFamily="49" charset="-122"/>
              </a:rPr>
              <a:t>有两个未知数</a:t>
            </a:r>
            <a:r>
              <a:rPr kumimoji="1" lang="en-US" altLang="zh-CN" sz="4400" b="1">
                <a:solidFill>
                  <a:srgbClr val="000000"/>
                </a:solidFill>
                <a:latin typeface="黑体" panose="02010609060101010101" pitchFamily="49" charset="-122"/>
                <a:ea typeface="黑体" panose="02010609060101010101" pitchFamily="49" charset="-122"/>
              </a:rPr>
              <a:t>.(     )</a:t>
            </a:r>
          </a:p>
        </p:txBody>
      </p:sp>
      <p:sp>
        <p:nvSpPr>
          <p:cNvPr id="22532" name="Rectangle 4"/>
          <p:cNvSpPr>
            <a:spLocks noChangeArrowheads="1"/>
          </p:cNvSpPr>
          <p:nvPr/>
        </p:nvSpPr>
        <p:spPr bwMode="auto">
          <a:xfrm>
            <a:off x="4648200" y="3886200"/>
            <a:ext cx="13049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400" b="1">
                <a:solidFill>
                  <a:srgbClr val="FF0000"/>
                </a:solidFill>
                <a:latin typeface="Times New Roman" panose="02020603050405020304" pitchFamily="18" charset="0"/>
                <a:ea typeface="黑体" panose="02010609060101010101" pitchFamily="49" charset="-122"/>
              </a:rPr>
              <a:t>二元</a:t>
            </a:r>
          </a:p>
        </p:txBody>
      </p:sp>
      <p:sp>
        <p:nvSpPr>
          <p:cNvPr id="22533" name="Rectangle 5"/>
          <p:cNvSpPr>
            <a:spLocks noChangeArrowheads="1"/>
          </p:cNvSpPr>
          <p:nvPr/>
        </p:nvSpPr>
        <p:spPr bwMode="auto">
          <a:xfrm>
            <a:off x="7146925" y="4876800"/>
            <a:ext cx="13049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4400" b="1">
                <a:solidFill>
                  <a:srgbClr val="FF0000"/>
                </a:solidFill>
                <a:latin typeface="黑体" panose="02010609060101010101" pitchFamily="49" charset="-122"/>
                <a:ea typeface="黑体" panose="02010609060101010101" pitchFamily="49" charset="-122"/>
              </a:rPr>
              <a:t>一次</a:t>
            </a:r>
          </a:p>
        </p:txBody>
      </p:sp>
      <p:sp>
        <p:nvSpPr>
          <p:cNvPr id="22534" name="Rectangle 6"/>
          <p:cNvSpPr>
            <a:spLocks noChangeArrowheads="1"/>
          </p:cNvSpPr>
          <p:nvPr/>
        </p:nvSpPr>
        <p:spPr bwMode="auto">
          <a:xfrm>
            <a:off x="5724525" y="5876925"/>
            <a:ext cx="2209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4400" b="1">
                <a:solidFill>
                  <a:srgbClr val="FF0000"/>
                </a:solidFill>
                <a:latin typeface="黑体" panose="02010609060101010101" pitchFamily="49" charset="-122"/>
                <a:ea typeface="黑体" panose="02010609060101010101" pitchFamily="49" charset="-122"/>
              </a:rPr>
              <a:t>方程组</a:t>
            </a:r>
          </a:p>
        </p:txBody>
      </p:sp>
      <p:graphicFrame>
        <p:nvGraphicFramePr>
          <p:cNvPr id="22535" name="Object 7"/>
          <p:cNvGraphicFramePr>
            <a:graphicFrameLocks noGrp="1" noChangeAspect="1"/>
          </p:cNvGraphicFramePr>
          <p:nvPr>
            <p:ph idx="1"/>
          </p:nvPr>
        </p:nvGraphicFramePr>
        <p:xfrm>
          <a:off x="1911350" y="1412875"/>
          <a:ext cx="4095750" cy="2303463"/>
        </p:xfrm>
        <a:graphic>
          <a:graphicData uri="http://schemas.openxmlformats.org/presentationml/2006/ole">
            <mc:AlternateContent xmlns:mc="http://schemas.openxmlformats.org/markup-compatibility/2006">
              <mc:Choice xmlns:v="urn:schemas-microsoft-com:vml" Requires="v">
                <p:oleObj name="公式" r:id="rId4" imgW="812165" imgH="457200" progId="Equations">
                  <p:embed/>
                </p:oleObj>
              </mc:Choice>
              <mc:Fallback>
                <p:oleObj name="公式" r:id="rId4" imgW="812165" imgH="457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350" y="1412875"/>
                        <a:ext cx="4095750" cy="230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WordArt 8"/>
          <p:cNvSpPr>
            <a:spLocks noChangeArrowheads="1" noChangeShapeType="1" noTextEdit="1"/>
          </p:cNvSpPr>
          <p:nvPr/>
        </p:nvSpPr>
        <p:spPr bwMode="auto">
          <a:xfrm rot="5400000">
            <a:off x="-324643" y="1124744"/>
            <a:ext cx="2592387" cy="1152525"/>
          </a:xfrm>
          <a:prstGeom prst="rect">
            <a:avLst/>
          </a:prstGeom>
          <a:extLst>
            <a:ext uri="{91240B29-F687-4F45-9708-019B960494DF}">
              <a14:hiddenLine xmlns:a14="http://schemas.microsoft.com/office/drawing/2010/main" w="9525">
                <a:solidFill>
                  <a:srgbClr val="000000"/>
                </a:solidFill>
                <a:round/>
              </a14:hiddenLine>
            </a:ext>
          </a:extLst>
        </p:spPr>
        <p:txBody>
          <a:bodyPr vert="eaVert"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探讨交流</a:t>
            </a:r>
          </a:p>
        </p:txBody>
      </p:sp>
      <p:sp>
        <p:nvSpPr>
          <p:cNvPr id="22537" name="Rectangle 9"/>
          <p:cNvSpPr>
            <a:spLocks noChangeArrowheads="1"/>
          </p:cNvSpPr>
          <p:nvPr/>
        </p:nvSpPr>
        <p:spPr bwMode="auto">
          <a:xfrm>
            <a:off x="0" y="4868863"/>
            <a:ext cx="8748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4400" b="1">
                <a:solidFill>
                  <a:srgbClr val="FF0000"/>
                </a:solidFill>
                <a:latin typeface="黑体" panose="02010609060101010101" pitchFamily="49" charset="-122"/>
                <a:ea typeface="黑体" panose="02010609060101010101" pitchFamily="49" charset="-122"/>
              </a:rPr>
              <a:t>2.</a:t>
            </a:r>
            <a:r>
              <a:rPr kumimoji="1" lang="zh-CN" altLang="en-US" sz="4400" b="1">
                <a:solidFill>
                  <a:srgbClr val="000000"/>
                </a:solidFill>
                <a:latin typeface="黑体" panose="02010609060101010101" pitchFamily="49" charset="-122"/>
                <a:ea typeface="黑体" panose="02010609060101010101" pitchFamily="49" charset="-122"/>
              </a:rPr>
              <a:t>含未知数的项次数都为</a:t>
            </a:r>
            <a:r>
              <a:rPr kumimoji="1" lang="en-US" altLang="zh-CN" sz="4400" b="1">
                <a:solidFill>
                  <a:srgbClr val="000000"/>
                </a:solidFill>
                <a:latin typeface="黑体" panose="02010609060101010101" pitchFamily="49" charset="-122"/>
                <a:ea typeface="黑体" panose="02010609060101010101" pitchFamily="49" charset="-122"/>
              </a:rPr>
              <a:t>1.(     )</a:t>
            </a:r>
          </a:p>
        </p:txBody>
      </p:sp>
      <p:sp>
        <p:nvSpPr>
          <p:cNvPr id="22538" name="Rectangle 10"/>
          <p:cNvSpPr>
            <a:spLocks noChangeArrowheads="1"/>
          </p:cNvSpPr>
          <p:nvPr/>
        </p:nvSpPr>
        <p:spPr bwMode="auto">
          <a:xfrm>
            <a:off x="0" y="5876925"/>
            <a:ext cx="8039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en-US" altLang="zh-CN" sz="4400" b="1">
                <a:solidFill>
                  <a:srgbClr val="FF0000"/>
                </a:solidFill>
                <a:latin typeface="黑体" panose="02010609060101010101" pitchFamily="49" charset="-122"/>
                <a:ea typeface="黑体" panose="02010609060101010101" pitchFamily="49" charset="-122"/>
              </a:rPr>
              <a:t>3.</a:t>
            </a:r>
            <a:r>
              <a:rPr kumimoji="1" lang="zh-CN" altLang="en-US" sz="4400" b="1">
                <a:solidFill>
                  <a:srgbClr val="000000"/>
                </a:solidFill>
                <a:latin typeface="黑体" panose="02010609060101010101" pitchFamily="49" charset="-122"/>
                <a:ea typeface="黑体" panose="02010609060101010101" pitchFamily="49" charset="-122"/>
              </a:rPr>
              <a:t>两个一次方程组成</a:t>
            </a:r>
            <a:r>
              <a:rPr kumimoji="1" lang="en-US" altLang="zh-CN" sz="4400" b="1">
                <a:solidFill>
                  <a:srgbClr val="000000"/>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415706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2532"/>
                                        </p:tgtEl>
                                        <p:attrNameLst>
                                          <p:attrName>style.visibility</p:attrName>
                                        </p:attrNameLst>
                                      </p:cBhvr>
                                      <p:to>
                                        <p:strVal val="visible"/>
                                      </p:to>
                                    </p:set>
                                    <p:anim calcmode="lin" valueType="num">
                                      <p:cBhvr additive="base">
                                        <p:cTn id="12" dur="500" fill="hold"/>
                                        <p:tgtEl>
                                          <p:spTgt spid="22532"/>
                                        </p:tgtEl>
                                        <p:attrNameLst>
                                          <p:attrName>ppt_x</p:attrName>
                                        </p:attrNameLst>
                                      </p:cBhvr>
                                      <p:tavLst>
                                        <p:tav tm="0">
                                          <p:val>
                                            <p:strVal val="1+#ppt_w/2"/>
                                          </p:val>
                                        </p:tav>
                                        <p:tav tm="100000">
                                          <p:val>
                                            <p:strVal val="#ppt_x"/>
                                          </p:val>
                                        </p:tav>
                                      </p:tavLst>
                                    </p:anim>
                                    <p:anim calcmode="lin" valueType="num">
                                      <p:cBhvr additive="base">
                                        <p:cTn id="13" dur="500" fill="hold"/>
                                        <p:tgtEl>
                                          <p:spTgt spid="225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2537"/>
                                        </p:tgtEl>
                                        <p:attrNameLst>
                                          <p:attrName>style.visibility</p:attrName>
                                        </p:attrNameLst>
                                      </p:cBhvr>
                                      <p:to>
                                        <p:strVal val="visible"/>
                                      </p:to>
                                    </p:set>
                                    <p:animEffect transition="in" filter="blinds(horizontal)">
                                      <p:cBhvr>
                                        <p:cTn id="18" dur="500"/>
                                        <p:tgtEl>
                                          <p:spTgt spid="22537"/>
                                        </p:tgtEl>
                                      </p:cBhvr>
                                    </p:animEffect>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2533"/>
                                        </p:tgtEl>
                                        <p:attrNameLst>
                                          <p:attrName>style.visibility</p:attrName>
                                        </p:attrNameLst>
                                      </p:cBhvr>
                                      <p:to>
                                        <p:strVal val="visible"/>
                                      </p:to>
                                    </p:set>
                                    <p:anim calcmode="lin" valueType="num">
                                      <p:cBhvr additive="base">
                                        <p:cTn id="23" dur="500" fill="hold"/>
                                        <p:tgtEl>
                                          <p:spTgt spid="22533"/>
                                        </p:tgtEl>
                                        <p:attrNameLst>
                                          <p:attrName>ppt_x</p:attrName>
                                        </p:attrNameLst>
                                      </p:cBhvr>
                                      <p:tavLst>
                                        <p:tav tm="0">
                                          <p:val>
                                            <p:strVal val="1+#ppt_w/2"/>
                                          </p:val>
                                        </p:tav>
                                        <p:tav tm="100000">
                                          <p:val>
                                            <p:strVal val="#ppt_x"/>
                                          </p:val>
                                        </p:tav>
                                      </p:tavLst>
                                    </p:anim>
                                    <p:anim calcmode="lin" valueType="num">
                                      <p:cBhvr additive="base">
                                        <p:cTn id="24" dur="500" fill="hold"/>
                                        <p:tgtEl>
                                          <p:spTgt spid="225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2538"/>
                                        </p:tgtEl>
                                        <p:attrNameLst>
                                          <p:attrName>style.visibility</p:attrName>
                                        </p:attrNameLst>
                                      </p:cBhvr>
                                      <p:to>
                                        <p:strVal val="visible"/>
                                      </p:to>
                                    </p:set>
                                    <p:animEffect transition="in" filter="blinds(horizontal)">
                                      <p:cBhvr>
                                        <p:cTn id="29" dur="500"/>
                                        <p:tgtEl>
                                          <p:spTgt spid="22538"/>
                                        </p:tgtEl>
                                      </p:cBhvr>
                                    </p:animEffect>
                                  </p:childTnLst>
                                  <p:subTnLst>
                                    <p:audio>
                                      <p:cMediaNode>
                                        <p:cTn display="0" masterRel="sameClick">
                                          <p:stCondLst>
                                            <p:cond evt="begin" delay="0">
                                              <p:tn val="27"/>
                                            </p:cond>
                                          </p:stCondLst>
                                          <p:endCondLst>
                                            <p:cond evt="onStopAudio" delay="0">
                                              <p:tgtEl>
                                                <p:sldTgt/>
                                              </p:tgtEl>
                                            </p:cond>
                                          </p:endCondLst>
                                        </p:cTn>
                                        <p:tgtEl>
                                          <p:sndTgt r:embed="rId2" name="type.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2534"/>
                                        </p:tgtEl>
                                        <p:attrNameLst>
                                          <p:attrName>style.visibility</p:attrName>
                                        </p:attrNameLst>
                                      </p:cBhvr>
                                      <p:to>
                                        <p:strVal val="visible"/>
                                      </p:to>
                                    </p:set>
                                    <p:anim calcmode="lin" valueType="num">
                                      <p:cBhvr additive="base">
                                        <p:cTn id="34" dur="500" fill="hold"/>
                                        <p:tgtEl>
                                          <p:spTgt spid="22534"/>
                                        </p:tgtEl>
                                        <p:attrNameLst>
                                          <p:attrName>ppt_x</p:attrName>
                                        </p:attrNameLst>
                                      </p:cBhvr>
                                      <p:tavLst>
                                        <p:tav tm="0">
                                          <p:val>
                                            <p:strVal val="1+#ppt_w/2"/>
                                          </p:val>
                                        </p:tav>
                                        <p:tav tm="100000">
                                          <p:val>
                                            <p:strVal val="#ppt_x"/>
                                          </p:val>
                                        </p:tav>
                                      </p:tavLst>
                                    </p:anim>
                                    <p:anim calcmode="lin" valueType="num">
                                      <p:cBhvr additive="base">
                                        <p:cTn id="35" dur="500" fill="hold"/>
                                        <p:tgtEl>
                                          <p:spTgt spid="225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22532" grpId="0"/>
      <p:bldP spid="22533" grpId="0"/>
      <p:bldP spid="22534" grpId="0"/>
      <p:bldP spid="22537" grpId="0"/>
      <p:bldP spid="22538"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0" y="685800"/>
            <a:ext cx="9372600" cy="576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6289675" algn="l"/>
              </a:tabLst>
              <a:defRPr>
                <a:solidFill>
                  <a:schemeClr val="tx1"/>
                </a:solidFill>
                <a:latin typeface="Arial" panose="020B0604020202020204" pitchFamily="34" charset="0"/>
                <a:ea typeface="宋体" panose="02010600030101010101" pitchFamily="2" charset="-122"/>
              </a:defRPr>
            </a:lvl1pPr>
            <a:lvl2pPr>
              <a:tabLst>
                <a:tab pos="6289675" algn="l"/>
              </a:tabLst>
              <a:defRPr>
                <a:solidFill>
                  <a:schemeClr val="tx1"/>
                </a:solidFill>
                <a:latin typeface="Arial" panose="020B0604020202020204" pitchFamily="34" charset="0"/>
                <a:ea typeface="宋体" panose="02010600030101010101" pitchFamily="2" charset="-122"/>
              </a:defRPr>
            </a:lvl2pPr>
            <a:lvl3pPr>
              <a:tabLst>
                <a:tab pos="6289675" algn="l"/>
              </a:tabLst>
              <a:defRPr>
                <a:solidFill>
                  <a:schemeClr val="tx1"/>
                </a:solidFill>
                <a:latin typeface="Arial" panose="020B0604020202020204" pitchFamily="34" charset="0"/>
                <a:ea typeface="宋体" panose="02010600030101010101" pitchFamily="2" charset="-122"/>
              </a:defRPr>
            </a:lvl3pPr>
            <a:lvl4pPr>
              <a:tabLst>
                <a:tab pos="6289675" algn="l"/>
              </a:tabLst>
              <a:defRPr>
                <a:solidFill>
                  <a:schemeClr val="tx1"/>
                </a:solidFill>
                <a:latin typeface="Arial" panose="020B0604020202020204" pitchFamily="34" charset="0"/>
                <a:ea typeface="宋体" panose="02010600030101010101" pitchFamily="2" charset="-122"/>
              </a:defRPr>
            </a:lvl4pPr>
            <a:lvl5pPr>
              <a:tabLst>
                <a:tab pos="628967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628967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628967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628967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6289675" algn="l"/>
              </a:tabLst>
              <a:defRPr>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en-US" altLang="zh-CN" sz="2400" b="1">
              <a:solidFill>
                <a:prstClr val="black"/>
              </a:solidFill>
              <a:latin typeface="Times New Roman" panose="02020603050405020304" pitchFamily="18" charset="0"/>
            </a:endParaRPr>
          </a:p>
          <a:p>
            <a:pPr>
              <a:spcBef>
                <a:spcPct val="50000"/>
              </a:spcBef>
            </a:pPr>
            <a:r>
              <a:rPr kumimoji="1" lang="zh-CN" altLang="en-US" sz="2400" b="1">
                <a:solidFill>
                  <a:prstClr val="black"/>
                </a:solidFill>
                <a:latin typeface="Times New Roman" panose="02020603050405020304" pitchFamily="18" charset="0"/>
              </a:rPr>
              <a:t>下列方程组中，是二元一次方程组的有（                          ）</a:t>
            </a:r>
          </a:p>
          <a:p>
            <a:pPr>
              <a:spcBef>
                <a:spcPct val="50000"/>
              </a:spcBef>
            </a:pP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a:t>
            </a:r>
          </a:p>
          <a:p>
            <a:pPr>
              <a:spcBef>
                <a:spcPct val="50000"/>
              </a:spcBef>
            </a:pPr>
            <a:endParaRPr kumimoji="1" lang="zh-CN" altLang="en-US" sz="3200" b="1">
              <a:solidFill>
                <a:prstClr val="black"/>
              </a:solidFill>
              <a:latin typeface="Times New Roman" panose="02020603050405020304" pitchFamily="18" charset="0"/>
            </a:endParaRPr>
          </a:p>
          <a:p>
            <a:pPr>
              <a:spcBef>
                <a:spcPct val="50000"/>
              </a:spcBef>
            </a:pPr>
            <a:endParaRPr kumimoji="1" lang="zh-CN" altLang="en-US" sz="3200" b="1">
              <a:solidFill>
                <a:prstClr val="black"/>
              </a:solidFill>
              <a:latin typeface="Times New Roman" panose="02020603050405020304" pitchFamily="18" charset="0"/>
            </a:endParaRPr>
          </a:p>
          <a:p>
            <a:pPr>
              <a:spcBef>
                <a:spcPct val="50000"/>
              </a:spcBef>
            </a:pP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3</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4</a:t>
            </a:r>
            <a:r>
              <a:rPr kumimoji="1" lang="zh-CN" altLang="en-US" sz="2800" b="1">
                <a:solidFill>
                  <a:prstClr val="black"/>
                </a:solidFill>
                <a:latin typeface="Times New Roman" panose="02020603050405020304" pitchFamily="18" charset="0"/>
              </a:rPr>
              <a:t>）</a:t>
            </a:r>
          </a:p>
          <a:p>
            <a:pPr>
              <a:spcBef>
                <a:spcPct val="50000"/>
              </a:spcBef>
            </a:pPr>
            <a:endParaRPr kumimoji="1" lang="zh-CN" altLang="en-US" sz="2800" b="1">
              <a:solidFill>
                <a:prstClr val="black"/>
              </a:solidFill>
              <a:latin typeface="Times New Roman" panose="02020603050405020304" pitchFamily="18" charset="0"/>
            </a:endParaRPr>
          </a:p>
          <a:p>
            <a:pPr>
              <a:spcBef>
                <a:spcPct val="50000"/>
              </a:spcBef>
            </a:pPr>
            <a:endParaRPr kumimoji="1" lang="zh-CN" altLang="en-US" sz="2800" b="1">
              <a:solidFill>
                <a:prstClr val="black"/>
              </a:solidFill>
              <a:latin typeface="Times New Roman" panose="02020603050405020304" pitchFamily="18" charset="0"/>
            </a:endParaRPr>
          </a:p>
          <a:p>
            <a:pPr>
              <a:spcBef>
                <a:spcPct val="50000"/>
              </a:spcBef>
            </a:pP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5</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6</a:t>
            </a:r>
            <a:r>
              <a:rPr kumimoji="1" lang="zh-CN" altLang="en-US" sz="2800" b="1">
                <a:solidFill>
                  <a:prstClr val="black"/>
                </a:solidFill>
                <a:latin typeface="Times New Roman" panose="02020603050405020304" pitchFamily="18" charset="0"/>
              </a:rPr>
              <a:t>）</a:t>
            </a:r>
          </a:p>
        </p:txBody>
      </p:sp>
      <p:graphicFrame>
        <p:nvGraphicFramePr>
          <p:cNvPr id="23555" name="Object 3"/>
          <p:cNvGraphicFramePr>
            <a:graphicFrameLocks noChangeAspect="1"/>
          </p:cNvGraphicFramePr>
          <p:nvPr/>
        </p:nvGraphicFramePr>
        <p:xfrm>
          <a:off x="1219200" y="1981200"/>
          <a:ext cx="3352800" cy="1295400"/>
        </p:xfrm>
        <a:graphic>
          <a:graphicData uri="http://schemas.openxmlformats.org/presentationml/2006/ole">
            <mc:AlternateContent xmlns:mc="http://schemas.openxmlformats.org/markup-compatibility/2006">
              <mc:Choice xmlns:v="urn:schemas-microsoft-com:vml" Requires="v">
                <p:oleObj name="公式" r:id="rId3" imgW="723900" imgH="431800" progId="Equations">
                  <p:embed/>
                </p:oleObj>
              </mc:Choice>
              <mc:Fallback>
                <p:oleObj name="公式" r:id="rId3" imgW="723900" imgH="4318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81200"/>
                        <a:ext cx="33528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6" name="AutoShape 4"/>
          <p:cNvSpPr/>
          <p:nvPr/>
        </p:nvSpPr>
        <p:spPr bwMode="auto">
          <a:xfrm>
            <a:off x="6096000" y="1981200"/>
            <a:ext cx="152400" cy="990600"/>
          </a:xfrm>
          <a:prstGeom prst="leftBrace">
            <a:avLst>
              <a:gd name="adj1" fmla="val 541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4400">
              <a:solidFill>
                <a:srgbClr val="1F497D"/>
              </a:solidFill>
              <a:latin typeface="Times New Roman" panose="02020603050405020304" pitchFamily="18" charset="0"/>
            </a:endParaRPr>
          </a:p>
          <a:p>
            <a:pPr algn="ctr"/>
            <a:endParaRPr kumimoji="1" lang="en-US" altLang="zh-CN" sz="2400">
              <a:solidFill>
                <a:prstClr val="black"/>
              </a:solidFill>
              <a:latin typeface="Times New Roman" panose="02020603050405020304" pitchFamily="18" charset="0"/>
            </a:endParaRPr>
          </a:p>
        </p:txBody>
      </p:sp>
      <p:graphicFrame>
        <p:nvGraphicFramePr>
          <p:cNvPr id="23557" name="Object 5"/>
          <p:cNvGraphicFramePr>
            <a:graphicFrameLocks noChangeAspect="1"/>
          </p:cNvGraphicFramePr>
          <p:nvPr/>
        </p:nvGraphicFramePr>
        <p:xfrm>
          <a:off x="6324600" y="1828800"/>
          <a:ext cx="2032000" cy="1219200"/>
        </p:xfrm>
        <a:graphic>
          <a:graphicData uri="http://schemas.openxmlformats.org/presentationml/2006/ole">
            <mc:AlternateContent xmlns:mc="http://schemas.openxmlformats.org/markup-compatibility/2006">
              <mc:Choice xmlns:v="urn:schemas-microsoft-com:vml" Requires="v">
                <p:oleObj name="公式" r:id="rId5" imgW="862965" imgH="431800" progId="Equations">
                  <p:embed/>
                </p:oleObj>
              </mc:Choice>
              <mc:Fallback>
                <p:oleObj name="公式" r:id="rId5" imgW="862965" imgH="4318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1828800"/>
                        <a:ext cx="2032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AutoShape 6"/>
          <p:cNvSpPr/>
          <p:nvPr/>
        </p:nvSpPr>
        <p:spPr bwMode="auto">
          <a:xfrm>
            <a:off x="1143000" y="2133600"/>
            <a:ext cx="152400" cy="938213"/>
          </a:xfrm>
          <a:prstGeom prst="leftBrace">
            <a:avLst>
              <a:gd name="adj1" fmla="val 5130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4400">
              <a:solidFill>
                <a:srgbClr val="1F497D"/>
              </a:solidFill>
              <a:latin typeface="Times New Roman" panose="02020603050405020304" pitchFamily="18" charset="0"/>
            </a:endParaRPr>
          </a:p>
          <a:p>
            <a:pPr algn="ctr"/>
            <a:endParaRPr kumimoji="1" lang="en-US" altLang="zh-CN" sz="2400">
              <a:solidFill>
                <a:prstClr val="black"/>
              </a:solidFill>
              <a:latin typeface="Times New Roman" panose="02020603050405020304" pitchFamily="18" charset="0"/>
            </a:endParaRPr>
          </a:p>
        </p:txBody>
      </p:sp>
      <p:graphicFrame>
        <p:nvGraphicFramePr>
          <p:cNvPr id="23559" name="Object 7"/>
          <p:cNvGraphicFramePr>
            <a:graphicFrameLocks noChangeAspect="1"/>
          </p:cNvGraphicFramePr>
          <p:nvPr/>
        </p:nvGraphicFramePr>
        <p:xfrm>
          <a:off x="1447800" y="3581400"/>
          <a:ext cx="2590800" cy="1631950"/>
        </p:xfrm>
        <a:graphic>
          <a:graphicData uri="http://schemas.openxmlformats.org/presentationml/2006/ole">
            <mc:AlternateContent xmlns:mc="http://schemas.openxmlformats.org/markup-compatibility/2006">
              <mc:Choice xmlns:v="urn:schemas-microsoft-com:vml" Requires="v">
                <p:oleObj name="Equation" r:id="rId7" imgW="596900" imgH="635000" progId="Equations">
                  <p:embed/>
                </p:oleObj>
              </mc:Choice>
              <mc:Fallback>
                <p:oleObj name="Equation" r:id="rId7" imgW="596900" imgH="6350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3581400"/>
                        <a:ext cx="2590800" cy="163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AutoShape 8"/>
          <p:cNvSpPr/>
          <p:nvPr/>
        </p:nvSpPr>
        <p:spPr bwMode="auto">
          <a:xfrm>
            <a:off x="1219200" y="3962400"/>
            <a:ext cx="152400" cy="990600"/>
          </a:xfrm>
          <a:prstGeom prst="leftBrace">
            <a:avLst>
              <a:gd name="adj1" fmla="val 541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4400">
              <a:solidFill>
                <a:srgbClr val="1F497D"/>
              </a:solidFill>
              <a:latin typeface="Times New Roman" panose="02020603050405020304" pitchFamily="18" charset="0"/>
            </a:endParaRPr>
          </a:p>
          <a:p>
            <a:pPr algn="ctr"/>
            <a:endParaRPr kumimoji="1" lang="en-US" altLang="zh-CN" sz="2400">
              <a:solidFill>
                <a:prstClr val="black"/>
              </a:solidFill>
              <a:latin typeface="Times New Roman" panose="02020603050405020304" pitchFamily="18" charset="0"/>
            </a:endParaRPr>
          </a:p>
        </p:txBody>
      </p:sp>
      <p:graphicFrame>
        <p:nvGraphicFramePr>
          <p:cNvPr id="23561" name="Object 9"/>
          <p:cNvGraphicFramePr>
            <a:graphicFrameLocks noChangeAspect="1"/>
          </p:cNvGraphicFramePr>
          <p:nvPr/>
        </p:nvGraphicFramePr>
        <p:xfrm>
          <a:off x="6248400" y="3810000"/>
          <a:ext cx="1720850" cy="1143000"/>
        </p:xfrm>
        <a:graphic>
          <a:graphicData uri="http://schemas.openxmlformats.org/presentationml/2006/ole">
            <mc:AlternateContent xmlns:mc="http://schemas.openxmlformats.org/markup-compatibility/2006">
              <mc:Choice xmlns:v="urn:schemas-microsoft-com:vml" Requires="v">
                <p:oleObj name="公式" r:id="rId9" imgW="697865" imgH="405765" progId="Equations">
                  <p:embed/>
                </p:oleObj>
              </mc:Choice>
              <mc:Fallback>
                <p:oleObj name="公式" r:id="rId9" imgW="697865" imgH="405765" progId="Equations">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3810000"/>
                        <a:ext cx="17208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AutoShape 10"/>
          <p:cNvSpPr/>
          <p:nvPr/>
        </p:nvSpPr>
        <p:spPr bwMode="auto">
          <a:xfrm>
            <a:off x="5943600" y="3962400"/>
            <a:ext cx="152400" cy="990600"/>
          </a:xfrm>
          <a:prstGeom prst="leftBrace">
            <a:avLst>
              <a:gd name="adj1" fmla="val 541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4400">
              <a:solidFill>
                <a:srgbClr val="1F497D"/>
              </a:solidFill>
              <a:latin typeface="Times New Roman" panose="02020603050405020304" pitchFamily="18" charset="0"/>
            </a:endParaRPr>
          </a:p>
          <a:p>
            <a:pPr algn="ctr"/>
            <a:endParaRPr kumimoji="1" lang="en-US" altLang="zh-CN" sz="2400">
              <a:solidFill>
                <a:prstClr val="black"/>
              </a:solidFill>
              <a:latin typeface="Times New Roman" panose="02020603050405020304" pitchFamily="18" charset="0"/>
            </a:endParaRPr>
          </a:p>
        </p:txBody>
      </p:sp>
      <p:graphicFrame>
        <p:nvGraphicFramePr>
          <p:cNvPr id="23563" name="Object 11"/>
          <p:cNvGraphicFramePr>
            <a:graphicFrameLocks noChangeAspect="1"/>
          </p:cNvGraphicFramePr>
          <p:nvPr/>
        </p:nvGraphicFramePr>
        <p:xfrm>
          <a:off x="1371600" y="5410200"/>
          <a:ext cx="1295400" cy="1193800"/>
        </p:xfrm>
        <a:graphic>
          <a:graphicData uri="http://schemas.openxmlformats.org/presentationml/2006/ole">
            <mc:AlternateContent xmlns:mc="http://schemas.openxmlformats.org/markup-compatibility/2006">
              <mc:Choice xmlns:v="urn:schemas-microsoft-com:vml" Requires="v">
                <p:oleObj name="Equation" r:id="rId11" imgW="368300" imgH="431800" progId="Equations">
                  <p:embed/>
                </p:oleObj>
              </mc:Choice>
              <mc:Fallback>
                <p:oleObj name="Equation" r:id="rId11" imgW="368300" imgH="431800" progId="Equations">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5410200"/>
                        <a:ext cx="1295400" cy="119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4" name="AutoShape 12"/>
          <p:cNvSpPr/>
          <p:nvPr/>
        </p:nvSpPr>
        <p:spPr bwMode="auto">
          <a:xfrm>
            <a:off x="1219200" y="5638800"/>
            <a:ext cx="152400" cy="762000"/>
          </a:xfrm>
          <a:prstGeom prst="leftBrace">
            <a:avLst>
              <a:gd name="adj1" fmla="val 4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3565" name="AutoShape 13"/>
          <p:cNvSpPr/>
          <p:nvPr/>
        </p:nvSpPr>
        <p:spPr bwMode="auto">
          <a:xfrm>
            <a:off x="5867400" y="5562600"/>
            <a:ext cx="228600" cy="990600"/>
          </a:xfrm>
          <a:prstGeom prst="leftBrace">
            <a:avLst>
              <a:gd name="adj1" fmla="val 3611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aphicFrame>
        <p:nvGraphicFramePr>
          <p:cNvPr id="23566" name="Object 14"/>
          <p:cNvGraphicFramePr>
            <a:graphicFrameLocks noChangeAspect="1"/>
          </p:cNvGraphicFramePr>
          <p:nvPr/>
        </p:nvGraphicFramePr>
        <p:xfrm>
          <a:off x="6096000" y="5334000"/>
          <a:ext cx="2057400" cy="1227138"/>
        </p:xfrm>
        <a:graphic>
          <a:graphicData uri="http://schemas.openxmlformats.org/presentationml/2006/ole">
            <mc:AlternateContent xmlns:mc="http://schemas.openxmlformats.org/markup-compatibility/2006">
              <mc:Choice xmlns:v="urn:schemas-microsoft-com:vml" Requires="v">
                <p:oleObj name="Equation" r:id="rId13" imgW="723900" imgH="431800" progId="Equations">
                  <p:embed/>
                </p:oleObj>
              </mc:Choice>
              <mc:Fallback>
                <p:oleObj name="Equation" r:id="rId13" imgW="723900" imgH="431800" progId="Equations">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5334000"/>
                        <a:ext cx="2057400" cy="1227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567" name="Group 15"/>
          <p:cNvGrpSpPr/>
          <p:nvPr/>
        </p:nvGrpSpPr>
        <p:grpSpPr bwMode="auto">
          <a:xfrm>
            <a:off x="228600" y="-87313"/>
            <a:ext cx="7200900" cy="1306513"/>
            <a:chOff x="340" y="391"/>
            <a:chExt cx="2256" cy="432"/>
          </a:xfrm>
        </p:grpSpPr>
        <p:sp>
          <p:nvSpPr>
            <p:cNvPr id="23568" name="Rectangle 16"/>
            <p:cNvSpPr>
              <a:spLocks noChangeArrowheads="1"/>
            </p:cNvSpPr>
            <p:nvPr/>
          </p:nvSpPr>
          <p:spPr bwMode="auto">
            <a:xfrm>
              <a:off x="340" y="421"/>
              <a:ext cx="1488" cy="232"/>
            </a:xfrm>
            <a:prstGeom prst="rect">
              <a:avLst/>
            </a:prstGeom>
            <a:gradFill rotWithShape="0">
              <a:gsLst>
                <a:gs pos="0">
                  <a:srgbClr val="FFDCB9"/>
                </a:gs>
                <a:gs pos="100000">
                  <a:srgbClr val="FFFFFF"/>
                </a:gs>
              </a:gsLst>
              <a:path path="shape">
                <a:fillToRect l="50000" t="50000" r="50000" b="50000"/>
              </a:path>
            </a:gradFill>
            <a:ln>
              <a:noFill/>
            </a:ln>
            <a:effectLst/>
            <a:extLst>
              <a:ext uri="{91240B29-F687-4F45-9708-019B960494DF}">
                <a14:hiddenLine xmlns:a14="http://schemas.microsoft.com/office/drawing/2010/main" w="381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1" lang="en-US" altLang="zh-CN" sz="4000" b="1">
                  <a:solidFill>
                    <a:prstClr val="black"/>
                  </a:solidFill>
                  <a:latin typeface="Times New Roman" panose="02020603050405020304" pitchFamily="18" charset="0"/>
                  <a:ea typeface="隶书" pitchFamily="49" charset="-122"/>
                </a:rPr>
                <a:t>    </a:t>
              </a:r>
              <a:r>
                <a:rPr kumimoji="1" lang="zh-CN" altLang="en-US" sz="4000" b="1">
                  <a:solidFill>
                    <a:prstClr val="black"/>
                  </a:solidFill>
                  <a:latin typeface="Times New Roman" panose="02020603050405020304" pitchFamily="18" charset="0"/>
                  <a:ea typeface="隶书" pitchFamily="49" charset="-122"/>
                </a:rPr>
                <a:t>　</a:t>
              </a:r>
              <a:r>
                <a:rPr kumimoji="1" lang="zh-CN" altLang="en-US" sz="2800" b="1">
                  <a:solidFill>
                    <a:srgbClr val="FF00FF"/>
                  </a:solidFill>
                  <a:latin typeface="Times New Roman" panose="02020603050405020304" pitchFamily="18" charset="0"/>
                  <a:ea typeface="隶书" pitchFamily="49" charset="-122"/>
                </a:rPr>
                <a:t>比一比看谁掌握的好</a:t>
              </a:r>
              <a:endParaRPr kumimoji="1" lang="zh-CN" altLang="en-US" sz="2800" b="1" baseline="-25000">
                <a:solidFill>
                  <a:srgbClr val="FF00FF"/>
                </a:solidFill>
                <a:latin typeface="Times New Roman" panose="02020603050405020304" pitchFamily="18" charset="0"/>
                <a:ea typeface="隶书" pitchFamily="49" charset="-122"/>
              </a:endParaRPr>
            </a:p>
          </p:txBody>
        </p:sp>
        <p:sp>
          <p:nvSpPr>
            <p:cNvPr id="23569" name="Rectangle 17"/>
            <p:cNvSpPr>
              <a:spLocks noChangeArrowheads="1"/>
            </p:cNvSpPr>
            <p:nvPr/>
          </p:nvSpPr>
          <p:spPr bwMode="auto">
            <a:xfrm>
              <a:off x="1654" y="415"/>
              <a:ext cx="183"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endParaRPr lang="zh-CN" altLang="zh-CN" sz="4000" b="1">
                <a:solidFill>
                  <a:srgbClr val="000000"/>
                </a:solidFill>
                <a:effectLst>
                  <a:outerShdw blurRad="38100" dist="38100" dir="2700000" algn="tl">
                    <a:srgbClr val="C0C0C0"/>
                  </a:outerShdw>
                </a:effectLst>
                <a:ea typeface="BatangChe" panose="02030609000101010101" pitchFamily="49" charset="-127"/>
              </a:endParaRPr>
            </a:p>
          </p:txBody>
        </p:sp>
        <p:pic>
          <p:nvPicPr>
            <p:cNvPr id="23570" name="Picture 18" descr="678"/>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28" y="391"/>
              <a:ext cx="768" cy="432"/>
            </a:xfrm>
            <a:prstGeom prst="rect">
              <a:avLst/>
            </a:prstGeom>
            <a:noFill/>
            <a:extLst>
              <a:ext uri="{909E8E84-426E-40DD-AFC4-6F175D3DCCD1}">
                <a14:hiddenFill xmlns:a14="http://schemas.microsoft.com/office/drawing/2010/main">
                  <a:solidFill>
                    <a:srgbClr val="FFFFFF"/>
                  </a:solidFill>
                </a14:hiddenFill>
              </a:ext>
            </a:extLst>
          </p:spPr>
        </p:pic>
        <p:pic>
          <p:nvPicPr>
            <p:cNvPr id="23571" name="Picture 19" descr="gif003[1]">
              <a:hlinkClick r:id="" action="ppaction://hlinkshowjump?jump=lastslide"/>
            </p:cNvPr>
            <p:cNvPicPr>
              <a:picLocks noChangeAspect="1" noChangeArrowheads="1" noCrop="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0" y="487"/>
              <a:ext cx="336" cy="336"/>
            </a:xfrm>
            <a:prstGeom prst="rect">
              <a:avLst/>
            </a:prstGeom>
            <a:noFill/>
            <a:extLst>
              <a:ext uri="{909E8E84-426E-40DD-AFC4-6F175D3DCCD1}">
                <a14:hiddenFill xmlns:a14="http://schemas.microsoft.com/office/drawing/2010/main">
                  <a:solidFill>
                    <a:srgbClr val="FFFFFF"/>
                  </a:solidFill>
                </a14:hiddenFill>
              </a:ext>
            </a:extLst>
          </p:spPr>
        </p:pic>
      </p:grpSp>
      <p:sp>
        <p:nvSpPr>
          <p:cNvPr id="23572" name="Text Box 20"/>
          <p:cNvSpPr txBox="1">
            <a:spLocks noChangeArrowheads="1"/>
          </p:cNvSpPr>
          <p:nvPr/>
        </p:nvSpPr>
        <p:spPr bwMode="auto">
          <a:xfrm>
            <a:off x="5435600" y="1196975"/>
            <a:ext cx="25923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solidFill>
                  <a:srgbClr val="FF3300"/>
                </a:solidFill>
              </a:rPr>
              <a:t>（</a:t>
            </a:r>
            <a:r>
              <a:rPr kumimoji="1" lang="en-US" altLang="zh-CN" sz="2800" b="1">
                <a:solidFill>
                  <a:srgbClr val="FF3300"/>
                </a:solidFill>
              </a:rPr>
              <a:t>2</a:t>
            </a:r>
            <a:r>
              <a:rPr kumimoji="1" lang="zh-CN" altLang="en-US" sz="2800" b="1">
                <a:solidFill>
                  <a:srgbClr val="FF3300"/>
                </a:solidFill>
              </a:rPr>
              <a:t>）、（</a:t>
            </a:r>
            <a:r>
              <a:rPr kumimoji="1" lang="en-US" altLang="zh-CN" sz="2800" b="1">
                <a:solidFill>
                  <a:srgbClr val="FF3300"/>
                </a:solidFill>
              </a:rPr>
              <a:t>5</a:t>
            </a:r>
            <a:r>
              <a:rPr kumimoji="1" lang="zh-CN" altLang="en-US" sz="2800" b="1">
                <a:solidFill>
                  <a:srgbClr val="FF3300"/>
                </a:solidFill>
              </a:rPr>
              <a:t>）</a:t>
            </a:r>
          </a:p>
        </p:txBody>
      </p:sp>
    </p:spTree>
    <p:extLst>
      <p:ext uri="{BB962C8B-B14F-4D97-AF65-F5344CB8AC3E}">
        <p14:creationId xmlns:p14="http://schemas.microsoft.com/office/powerpoint/2010/main" val="2925361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72"/>
                                        </p:tgtEl>
                                        <p:attrNameLst>
                                          <p:attrName>style.visibility</p:attrName>
                                        </p:attrNameLst>
                                      </p:cBhvr>
                                      <p:to>
                                        <p:strVal val="visible"/>
                                      </p:to>
                                    </p:set>
                                    <p:animEffect transition="in" filter="blinds(horizontal)">
                                      <p:cBhvr>
                                        <p:cTn id="7" dur="500"/>
                                        <p:tgtEl>
                                          <p:spTgt spid="23572"/>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2"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11188" y="1196975"/>
            <a:ext cx="58785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800" b="1">
                <a:solidFill>
                  <a:prstClr val="black"/>
                </a:solidFill>
              </a:rPr>
              <a:t>解</a:t>
            </a:r>
            <a:r>
              <a:rPr kumimoji="1" lang="en-US" altLang="zh-CN" sz="2800" b="1">
                <a:solidFill>
                  <a:prstClr val="black"/>
                </a:solidFill>
              </a:rPr>
              <a:t>:</a:t>
            </a:r>
            <a:r>
              <a:rPr kumimoji="1" lang="zh-CN" altLang="en-US" sz="2800" b="1">
                <a:solidFill>
                  <a:prstClr val="black"/>
                </a:solidFill>
              </a:rPr>
              <a:t>设篮球队胜了　场，负了　场</a:t>
            </a:r>
            <a:r>
              <a:rPr kumimoji="1" lang="en-US" altLang="zh-CN" sz="2800" b="1">
                <a:solidFill>
                  <a:prstClr val="black"/>
                </a:solidFill>
              </a:rPr>
              <a:t>,</a:t>
            </a:r>
            <a:r>
              <a:rPr kumimoji="1" lang="zh-CN" altLang="en-US" sz="2800" b="1">
                <a:solidFill>
                  <a:prstClr val="black"/>
                </a:solidFill>
              </a:rPr>
              <a:t>得</a:t>
            </a:r>
            <a:r>
              <a:rPr kumimoji="1" lang="en-US" altLang="zh-CN" sz="2800" b="1">
                <a:solidFill>
                  <a:prstClr val="black"/>
                </a:solidFill>
              </a:rPr>
              <a:t>:</a:t>
            </a:r>
          </a:p>
        </p:txBody>
      </p:sp>
      <p:grpSp>
        <p:nvGrpSpPr>
          <p:cNvPr id="24579" name="Group 3"/>
          <p:cNvGrpSpPr/>
          <p:nvPr/>
        </p:nvGrpSpPr>
        <p:grpSpPr bwMode="auto">
          <a:xfrm>
            <a:off x="2987675" y="1628775"/>
            <a:ext cx="2162175" cy="1066800"/>
            <a:chOff x="1882" y="1026"/>
            <a:chExt cx="1362" cy="672"/>
          </a:xfrm>
        </p:grpSpPr>
        <p:graphicFrame>
          <p:nvGraphicFramePr>
            <p:cNvPr id="24580" name="Object 4"/>
            <p:cNvGraphicFramePr>
              <a:graphicFrameLocks noChangeAspect="1"/>
            </p:cNvGraphicFramePr>
            <p:nvPr/>
          </p:nvGraphicFramePr>
          <p:xfrm>
            <a:off x="2064" y="1026"/>
            <a:ext cx="1180" cy="672"/>
          </p:xfrm>
          <a:graphic>
            <a:graphicData uri="http://schemas.openxmlformats.org/presentationml/2006/ole">
              <mc:AlternateContent xmlns:mc="http://schemas.openxmlformats.org/markup-compatibility/2006">
                <mc:Choice xmlns:v="urn:schemas-microsoft-com:vml" Requires="v">
                  <p:oleObj name="Equation" r:id="rId5" imgW="1003300" imgH="571500" progId="Equations">
                    <p:embed/>
                  </p:oleObj>
                </mc:Choice>
                <mc:Fallback>
                  <p:oleObj name="Equation" r:id="rId5" imgW="1003300" imgH="5715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1026"/>
                          <a:ext cx="1180"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1" name="AutoShape 5"/>
            <p:cNvSpPr/>
            <p:nvPr/>
          </p:nvSpPr>
          <p:spPr bwMode="auto">
            <a:xfrm>
              <a:off x="1882" y="1117"/>
              <a:ext cx="137" cy="545"/>
            </a:xfrm>
            <a:prstGeom prst="leftBrace">
              <a:avLst>
                <a:gd name="adj1" fmla="val 33151"/>
                <a:gd name="adj2" fmla="val 46606"/>
              </a:avLst>
            </a:prstGeom>
            <a:noFill/>
            <a:ln w="9525">
              <a:solidFill>
                <a:srgbClr val="FF006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24582" name="Rectangle 6"/>
          <p:cNvSpPr>
            <a:spLocks noChangeArrowheads="1"/>
          </p:cNvSpPr>
          <p:nvPr/>
        </p:nvSpPr>
        <p:spPr bwMode="auto">
          <a:xfrm>
            <a:off x="0" y="2565400"/>
            <a:ext cx="1612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b="1">
                <a:solidFill>
                  <a:prstClr val="black"/>
                </a:solidFill>
                <a:latin typeface="Times New Roman" panose="02020603050405020304" pitchFamily="18" charset="0"/>
                <a:cs typeface="Times New Roman" panose="02020603050405020304" pitchFamily="18" charset="0"/>
              </a:rPr>
              <a:t>满足方程</a:t>
            </a:r>
            <a:endParaRPr lang="zh-CN" altLang="en-US" sz="2800" b="1">
              <a:solidFill>
                <a:prstClr val="black"/>
              </a:solidFill>
            </a:endParaRPr>
          </a:p>
        </p:txBody>
      </p:sp>
      <p:graphicFrame>
        <p:nvGraphicFramePr>
          <p:cNvPr id="24583" name="Object 7"/>
          <p:cNvGraphicFramePr>
            <a:graphicFrameLocks noChangeAspect="1"/>
          </p:cNvGraphicFramePr>
          <p:nvPr/>
        </p:nvGraphicFramePr>
        <p:xfrm>
          <a:off x="1512888" y="2600325"/>
          <a:ext cx="1725612" cy="539750"/>
        </p:xfrm>
        <a:graphic>
          <a:graphicData uri="http://schemas.openxmlformats.org/presentationml/2006/ole">
            <mc:AlternateContent xmlns:mc="http://schemas.openxmlformats.org/markup-compatibility/2006">
              <mc:Choice xmlns:v="urn:schemas-microsoft-com:vml" Requires="v">
                <p:oleObj name="Equation" r:id="rId7" imgW="876300" imgH="266700" progId="Equations">
                  <p:embed/>
                </p:oleObj>
              </mc:Choice>
              <mc:Fallback>
                <p:oleObj name="Equation" r:id="rId7" imgW="876300" imgH="2667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2888" y="2600325"/>
                        <a:ext cx="1725612"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Rectangle 8"/>
          <p:cNvSpPr>
            <a:spLocks noChangeArrowheads="1"/>
          </p:cNvSpPr>
          <p:nvPr/>
        </p:nvSpPr>
        <p:spPr bwMode="auto">
          <a:xfrm>
            <a:off x="3168650" y="2565400"/>
            <a:ext cx="6083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800" b="1">
                <a:solidFill>
                  <a:prstClr val="black"/>
                </a:solidFill>
                <a:latin typeface="Times New Roman" panose="02020603050405020304" pitchFamily="18" charset="0"/>
                <a:cs typeface="Times New Roman" panose="02020603050405020304" pitchFamily="18" charset="0"/>
              </a:rPr>
              <a:t>且符合实际意义的</a:t>
            </a:r>
            <a:r>
              <a:rPr lang="en-US" altLang="zh-CN" sz="2800" b="1">
                <a:solidFill>
                  <a:prstClr val="black"/>
                </a:solidFill>
                <a:latin typeface="Times New Roman" panose="02020603050405020304" pitchFamily="18" charset="0"/>
                <a:cs typeface="Times New Roman" panose="02020603050405020304" pitchFamily="18" charset="0"/>
              </a:rPr>
              <a:t>x</a:t>
            </a:r>
            <a:r>
              <a:rPr lang="zh-CN" altLang="en-US" sz="2800" b="1">
                <a:solidFill>
                  <a:prstClr val="black"/>
                </a:solidFill>
                <a:latin typeface="Times New Roman" panose="02020603050405020304" pitchFamily="18" charset="0"/>
                <a:cs typeface="Times New Roman" panose="02020603050405020304" pitchFamily="18" charset="0"/>
              </a:rPr>
              <a:t>，</a:t>
            </a:r>
            <a:r>
              <a:rPr lang="en-US" altLang="zh-CN" sz="2800" b="1">
                <a:solidFill>
                  <a:prstClr val="black"/>
                </a:solidFill>
                <a:latin typeface="Times New Roman" panose="02020603050405020304" pitchFamily="18" charset="0"/>
                <a:cs typeface="Times New Roman" panose="02020603050405020304" pitchFamily="18" charset="0"/>
              </a:rPr>
              <a:t>y</a:t>
            </a:r>
            <a:r>
              <a:rPr lang="zh-CN" altLang="en-US" sz="2800" b="1">
                <a:solidFill>
                  <a:prstClr val="black"/>
                </a:solidFill>
                <a:latin typeface="Times New Roman" panose="02020603050405020304" pitchFamily="18" charset="0"/>
                <a:cs typeface="Times New Roman" panose="02020603050405020304" pitchFamily="18" charset="0"/>
              </a:rPr>
              <a:t>的值有哪些？</a:t>
            </a:r>
            <a:r>
              <a:rPr lang="zh-CN" altLang="en-US" sz="2800" b="1">
                <a:solidFill>
                  <a:prstClr val="black"/>
                </a:solidFill>
              </a:rPr>
              <a:t> </a:t>
            </a:r>
          </a:p>
        </p:txBody>
      </p:sp>
      <p:graphicFrame>
        <p:nvGraphicFramePr>
          <p:cNvPr id="24585" name="Group 9"/>
          <p:cNvGraphicFramePr>
            <a:graphicFrameLocks noGrp="1"/>
          </p:cNvGraphicFramePr>
          <p:nvPr/>
        </p:nvGraphicFramePr>
        <p:xfrm>
          <a:off x="179388" y="3211513"/>
          <a:ext cx="8856662" cy="1298576"/>
        </p:xfrm>
        <a:graphic>
          <a:graphicData uri="http://schemas.openxmlformats.org/drawingml/2006/table">
            <a:tbl>
              <a:tblPr/>
              <a:tblGrid>
                <a:gridCol w="334962">
                  <a:extLst>
                    <a:ext uri="{9D8B030D-6E8A-4147-A177-3AD203B41FA5}">
                      <a16:colId xmlns:a16="http://schemas.microsoft.com/office/drawing/2014/main" val="20000"/>
                    </a:ext>
                  </a:extLst>
                </a:gridCol>
                <a:gridCol w="369888">
                  <a:extLst>
                    <a:ext uri="{9D8B030D-6E8A-4147-A177-3AD203B41FA5}">
                      <a16:colId xmlns:a16="http://schemas.microsoft.com/office/drawing/2014/main" val="20001"/>
                    </a:ext>
                  </a:extLst>
                </a:gridCol>
                <a:gridCol w="371475">
                  <a:extLst>
                    <a:ext uri="{9D8B030D-6E8A-4147-A177-3AD203B41FA5}">
                      <a16:colId xmlns:a16="http://schemas.microsoft.com/office/drawing/2014/main" val="20002"/>
                    </a:ext>
                  </a:extLst>
                </a:gridCol>
                <a:gridCol w="3683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334962">
                  <a:extLst>
                    <a:ext uri="{9D8B030D-6E8A-4147-A177-3AD203B41FA5}">
                      <a16:colId xmlns:a16="http://schemas.microsoft.com/office/drawing/2014/main" val="20005"/>
                    </a:ext>
                  </a:extLst>
                </a:gridCol>
                <a:gridCol w="371475">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71475">
                  <a:extLst>
                    <a:ext uri="{9D8B030D-6E8A-4147-A177-3AD203B41FA5}">
                      <a16:colId xmlns:a16="http://schemas.microsoft.com/office/drawing/2014/main" val="20008"/>
                    </a:ext>
                  </a:extLst>
                </a:gridCol>
                <a:gridCol w="369887">
                  <a:extLst>
                    <a:ext uri="{9D8B030D-6E8A-4147-A177-3AD203B41FA5}">
                      <a16:colId xmlns:a16="http://schemas.microsoft.com/office/drawing/2014/main" val="20009"/>
                    </a:ext>
                  </a:extLst>
                </a:gridCol>
                <a:gridCol w="371475">
                  <a:extLst>
                    <a:ext uri="{9D8B030D-6E8A-4147-A177-3AD203B41FA5}">
                      <a16:colId xmlns:a16="http://schemas.microsoft.com/office/drawing/2014/main" val="20010"/>
                    </a:ext>
                  </a:extLst>
                </a:gridCol>
                <a:gridCol w="371475">
                  <a:extLst>
                    <a:ext uri="{9D8B030D-6E8A-4147-A177-3AD203B41FA5}">
                      <a16:colId xmlns:a16="http://schemas.microsoft.com/office/drawing/2014/main" val="20011"/>
                    </a:ext>
                  </a:extLst>
                </a:gridCol>
                <a:gridCol w="368300">
                  <a:extLst>
                    <a:ext uri="{9D8B030D-6E8A-4147-A177-3AD203B41FA5}">
                      <a16:colId xmlns:a16="http://schemas.microsoft.com/office/drawing/2014/main" val="20012"/>
                    </a:ext>
                  </a:extLst>
                </a:gridCol>
                <a:gridCol w="371475">
                  <a:extLst>
                    <a:ext uri="{9D8B030D-6E8A-4147-A177-3AD203B41FA5}">
                      <a16:colId xmlns:a16="http://schemas.microsoft.com/office/drawing/2014/main" val="20013"/>
                    </a:ext>
                  </a:extLst>
                </a:gridCol>
                <a:gridCol w="369888">
                  <a:extLst>
                    <a:ext uri="{9D8B030D-6E8A-4147-A177-3AD203B41FA5}">
                      <a16:colId xmlns:a16="http://schemas.microsoft.com/office/drawing/2014/main" val="20014"/>
                    </a:ext>
                  </a:extLst>
                </a:gridCol>
                <a:gridCol w="371475">
                  <a:extLst>
                    <a:ext uri="{9D8B030D-6E8A-4147-A177-3AD203B41FA5}">
                      <a16:colId xmlns:a16="http://schemas.microsoft.com/office/drawing/2014/main" val="20015"/>
                    </a:ext>
                  </a:extLst>
                </a:gridCol>
                <a:gridCol w="369887">
                  <a:extLst>
                    <a:ext uri="{9D8B030D-6E8A-4147-A177-3AD203B41FA5}">
                      <a16:colId xmlns:a16="http://schemas.microsoft.com/office/drawing/2014/main" val="20016"/>
                    </a:ext>
                  </a:extLst>
                </a:gridCol>
                <a:gridCol w="371475">
                  <a:extLst>
                    <a:ext uri="{9D8B030D-6E8A-4147-A177-3AD203B41FA5}">
                      <a16:colId xmlns:a16="http://schemas.microsoft.com/office/drawing/2014/main" val="20017"/>
                    </a:ext>
                  </a:extLst>
                </a:gridCol>
                <a:gridCol w="369888">
                  <a:extLst>
                    <a:ext uri="{9D8B030D-6E8A-4147-A177-3AD203B41FA5}">
                      <a16:colId xmlns:a16="http://schemas.microsoft.com/office/drawing/2014/main" val="20018"/>
                    </a:ext>
                  </a:extLst>
                </a:gridCol>
                <a:gridCol w="371475">
                  <a:extLst>
                    <a:ext uri="{9D8B030D-6E8A-4147-A177-3AD203B41FA5}">
                      <a16:colId xmlns:a16="http://schemas.microsoft.com/office/drawing/2014/main" val="20019"/>
                    </a:ext>
                  </a:extLst>
                </a:gridCol>
                <a:gridCol w="368300">
                  <a:extLst>
                    <a:ext uri="{9D8B030D-6E8A-4147-A177-3AD203B41FA5}">
                      <a16:colId xmlns:a16="http://schemas.microsoft.com/office/drawing/2014/main" val="20020"/>
                    </a:ext>
                  </a:extLst>
                </a:gridCol>
                <a:gridCol w="371475">
                  <a:extLst>
                    <a:ext uri="{9D8B030D-6E8A-4147-A177-3AD203B41FA5}">
                      <a16:colId xmlns:a16="http://schemas.microsoft.com/office/drawing/2014/main" val="20021"/>
                    </a:ext>
                  </a:extLst>
                </a:gridCol>
                <a:gridCol w="369887">
                  <a:extLst>
                    <a:ext uri="{9D8B030D-6E8A-4147-A177-3AD203B41FA5}">
                      <a16:colId xmlns:a16="http://schemas.microsoft.com/office/drawing/2014/main" val="20022"/>
                    </a:ext>
                  </a:extLst>
                </a:gridCol>
                <a:gridCol w="371475">
                  <a:extLst>
                    <a:ext uri="{9D8B030D-6E8A-4147-A177-3AD203B41FA5}">
                      <a16:colId xmlns:a16="http://schemas.microsoft.com/office/drawing/2014/main" val="20023"/>
                    </a:ext>
                  </a:extLst>
                </a:gridCol>
              </a:tblGrid>
              <a:tr h="649288">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10000"/>
                  </a:ext>
                </a:extLst>
              </a:tr>
              <a:tr h="649288">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rPr>
                        <a: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1" i="0" u="none" strike="noStrike" cap="none" normalizeH="0" baseline="0">
                        <a:ln>
                          <a:noFill/>
                        </a:ln>
                        <a:solidFill>
                          <a:srgbClr val="0000FF"/>
                        </a:solidFill>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10001"/>
                  </a:ext>
                </a:extLst>
              </a:tr>
            </a:tbl>
          </a:graphicData>
        </a:graphic>
      </p:graphicFrame>
      <p:sp>
        <p:nvSpPr>
          <p:cNvPr id="24662" name="Text Box 86"/>
          <p:cNvSpPr txBox="1">
            <a:spLocks noChangeArrowheads="1"/>
          </p:cNvSpPr>
          <p:nvPr/>
        </p:nvSpPr>
        <p:spPr bwMode="auto">
          <a:xfrm>
            <a:off x="468313" y="3282950"/>
            <a:ext cx="3603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0</a:t>
            </a:r>
          </a:p>
        </p:txBody>
      </p:sp>
      <p:sp>
        <p:nvSpPr>
          <p:cNvPr id="24663" name="Text Box 87"/>
          <p:cNvSpPr txBox="1">
            <a:spLocks noChangeArrowheads="1"/>
          </p:cNvSpPr>
          <p:nvPr/>
        </p:nvSpPr>
        <p:spPr bwMode="auto">
          <a:xfrm>
            <a:off x="395288"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22</a:t>
            </a:r>
          </a:p>
        </p:txBody>
      </p:sp>
      <p:sp>
        <p:nvSpPr>
          <p:cNvPr id="24664" name="Text Box 88"/>
          <p:cNvSpPr txBox="1">
            <a:spLocks noChangeArrowheads="1"/>
          </p:cNvSpPr>
          <p:nvPr/>
        </p:nvSpPr>
        <p:spPr bwMode="auto">
          <a:xfrm>
            <a:off x="898525" y="3282950"/>
            <a:ext cx="360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a:t>
            </a:r>
          </a:p>
        </p:txBody>
      </p:sp>
      <p:sp>
        <p:nvSpPr>
          <p:cNvPr id="24665" name="Text Box 89"/>
          <p:cNvSpPr txBox="1">
            <a:spLocks noChangeArrowheads="1"/>
          </p:cNvSpPr>
          <p:nvPr/>
        </p:nvSpPr>
        <p:spPr bwMode="auto">
          <a:xfrm>
            <a:off x="828675" y="3916363"/>
            <a:ext cx="719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21</a:t>
            </a:r>
          </a:p>
        </p:txBody>
      </p:sp>
      <p:sp>
        <p:nvSpPr>
          <p:cNvPr id="24666" name="Text Box 90"/>
          <p:cNvSpPr txBox="1">
            <a:spLocks noChangeArrowheads="1"/>
          </p:cNvSpPr>
          <p:nvPr/>
        </p:nvSpPr>
        <p:spPr bwMode="auto">
          <a:xfrm>
            <a:off x="1260475"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a:t>
            </a:r>
          </a:p>
        </p:txBody>
      </p:sp>
      <p:sp>
        <p:nvSpPr>
          <p:cNvPr id="24667" name="Text Box 91"/>
          <p:cNvSpPr txBox="1">
            <a:spLocks noChangeArrowheads="1"/>
          </p:cNvSpPr>
          <p:nvPr/>
        </p:nvSpPr>
        <p:spPr bwMode="auto">
          <a:xfrm>
            <a:off x="8532813"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22</a:t>
            </a:r>
          </a:p>
        </p:txBody>
      </p:sp>
      <p:sp>
        <p:nvSpPr>
          <p:cNvPr id="24668" name="Text Box 92"/>
          <p:cNvSpPr txBox="1">
            <a:spLocks noChangeArrowheads="1"/>
          </p:cNvSpPr>
          <p:nvPr/>
        </p:nvSpPr>
        <p:spPr bwMode="auto">
          <a:xfrm>
            <a:off x="1619250"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3</a:t>
            </a:r>
          </a:p>
        </p:txBody>
      </p:sp>
      <p:sp>
        <p:nvSpPr>
          <p:cNvPr id="24669" name="Text Box 93"/>
          <p:cNvSpPr txBox="1">
            <a:spLocks noChangeArrowheads="1"/>
          </p:cNvSpPr>
          <p:nvPr/>
        </p:nvSpPr>
        <p:spPr bwMode="auto">
          <a:xfrm>
            <a:off x="7885113"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a:t>
            </a:r>
          </a:p>
        </p:txBody>
      </p:sp>
      <p:sp>
        <p:nvSpPr>
          <p:cNvPr id="24670" name="Text Box 94"/>
          <p:cNvSpPr txBox="1">
            <a:spLocks noChangeArrowheads="1"/>
          </p:cNvSpPr>
          <p:nvPr/>
        </p:nvSpPr>
        <p:spPr bwMode="auto">
          <a:xfrm>
            <a:off x="1979613"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4</a:t>
            </a:r>
          </a:p>
        </p:txBody>
      </p:sp>
      <p:sp>
        <p:nvSpPr>
          <p:cNvPr id="24671" name="Text Box 95"/>
          <p:cNvSpPr txBox="1">
            <a:spLocks noChangeArrowheads="1"/>
          </p:cNvSpPr>
          <p:nvPr/>
        </p:nvSpPr>
        <p:spPr bwMode="auto">
          <a:xfrm>
            <a:off x="2339975"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5</a:t>
            </a:r>
          </a:p>
        </p:txBody>
      </p:sp>
      <p:sp>
        <p:nvSpPr>
          <p:cNvPr id="24672" name="Text Box 96"/>
          <p:cNvSpPr txBox="1">
            <a:spLocks noChangeArrowheads="1"/>
          </p:cNvSpPr>
          <p:nvPr/>
        </p:nvSpPr>
        <p:spPr bwMode="auto">
          <a:xfrm>
            <a:off x="2700338" y="3282950"/>
            <a:ext cx="576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6</a:t>
            </a:r>
          </a:p>
        </p:txBody>
      </p:sp>
      <p:sp>
        <p:nvSpPr>
          <p:cNvPr id="24673" name="Text Box 97"/>
          <p:cNvSpPr txBox="1">
            <a:spLocks noChangeArrowheads="1"/>
          </p:cNvSpPr>
          <p:nvPr/>
        </p:nvSpPr>
        <p:spPr bwMode="auto">
          <a:xfrm>
            <a:off x="6084888"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7</a:t>
            </a:r>
          </a:p>
        </p:txBody>
      </p:sp>
      <p:sp>
        <p:nvSpPr>
          <p:cNvPr id="24674" name="Text Box 98"/>
          <p:cNvSpPr txBox="1">
            <a:spLocks noChangeArrowheads="1"/>
          </p:cNvSpPr>
          <p:nvPr/>
        </p:nvSpPr>
        <p:spPr bwMode="auto">
          <a:xfrm>
            <a:off x="3492500"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8</a:t>
            </a:r>
          </a:p>
        </p:txBody>
      </p:sp>
      <p:sp>
        <p:nvSpPr>
          <p:cNvPr id="24675" name="Text Box 99"/>
          <p:cNvSpPr txBox="1">
            <a:spLocks noChangeArrowheads="1"/>
          </p:cNvSpPr>
          <p:nvPr/>
        </p:nvSpPr>
        <p:spPr bwMode="auto">
          <a:xfrm>
            <a:off x="3851275"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9</a:t>
            </a:r>
          </a:p>
        </p:txBody>
      </p:sp>
      <p:sp>
        <p:nvSpPr>
          <p:cNvPr id="24676" name="Text Box 100"/>
          <p:cNvSpPr txBox="1">
            <a:spLocks noChangeArrowheads="1"/>
          </p:cNvSpPr>
          <p:nvPr/>
        </p:nvSpPr>
        <p:spPr bwMode="auto">
          <a:xfrm>
            <a:off x="8172450"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21</a:t>
            </a:r>
          </a:p>
        </p:txBody>
      </p:sp>
      <p:sp>
        <p:nvSpPr>
          <p:cNvPr id="24677" name="Text Box 101"/>
          <p:cNvSpPr txBox="1">
            <a:spLocks noChangeArrowheads="1"/>
          </p:cNvSpPr>
          <p:nvPr/>
        </p:nvSpPr>
        <p:spPr bwMode="auto">
          <a:xfrm>
            <a:off x="4068763"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12</a:t>
            </a:r>
          </a:p>
        </p:txBody>
      </p:sp>
      <p:sp>
        <p:nvSpPr>
          <p:cNvPr id="24678" name="Text Box 102"/>
          <p:cNvSpPr txBox="1">
            <a:spLocks noChangeArrowheads="1"/>
          </p:cNvSpPr>
          <p:nvPr/>
        </p:nvSpPr>
        <p:spPr bwMode="auto">
          <a:xfrm>
            <a:off x="1187450"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20</a:t>
            </a:r>
          </a:p>
        </p:txBody>
      </p:sp>
      <p:sp>
        <p:nvSpPr>
          <p:cNvPr id="24679" name="Text Box 103"/>
          <p:cNvSpPr txBox="1">
            <a:spLocks noChangeArrowheads="1"/>
          </p:cNvSpPr>
          <p:nvPr/>
        </p:nvSpPr>
        <p:spPr bwMode="auto">
          <a:xfrm>
            <a:off x="4067175"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10</a:t>
            </a:r>
          </a:p>
        </p:txBody>
      </p:sp>
      <p:sp>
        <p:nvSpPr>
          <p:cNvPr id="24680" name="Text Box 104"/>
          <p:cNvSpPr txBox="1">
            <a:spLocks noChangeArrowheads="1"/>
          </p:cNvSpPr>
          <p:nvPr/>
        </p:nvSpPr>
        <p:spPr bwMode="auto">
          <a:xfrm>
            <a:off x="4500563"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11</a:t>
            </a:r>
          </a:p>
        </p:txBody>
      </p:sp>
      <p:sp>
        <p:nvSpPr>
          <p:cNvPr id="24681" name="Text Box 105"/>
          <p:cNvSpPr txBox="1">
            <a:spLocks noChangeArrowheads="1"/>
          </p:cNvSpPr>
          <p:nvPr/>
        </p:nvSpPr>
        <p:spPr bwMode="auto">
          <a:xfrm>
            <a:off x="5219700"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13</a:t>
            </a:r>
          </a:p>
        </p:txBody>
      </p:sp>
      <p:sp>
        <p:nvSpPr>
          <p:cNvPr id="24682" name="Text Box 106"/>
          <p:cNvSpPr txBox="1">
            <a:spLocks noChangeArrowheads="1"/>
          </p:cNvSpPr>
          <p:nvPr/>
        </p:nvSpPr>
        <p:spPr bwMode="auto">
          <a:xfrm>
            <a:off x="3708400" y="3932238"/>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13</a:t>
            </a:r>
          </a:p>
        </p:txBody>
      </p:sp>
      <p:sp>
        <p:nvSpPr>
          <p:cNvPr id="24683" name="Text Box 107"/>
          <p:cNvSpPr txBox="1">
            <a:spLocks noChangeArrowheads="1"/>
          </p:cNvSpPr>
          <p:nvPr/>
        </p:nvSpPr>
        <p:spPr bwMode="auto">
          <a:xfrm>
            <a:off x="3348038" y="3932238"/>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14</a:t>
            </a:r>
          </a:p>
        </p:txBody>
      </p:sp>
      <p:sp>
        <p:nvSpPr>
          <p:cNvPr id="24684" name="Text Box 108"/>
          <p:cNvSpPr txBox="1">
            <a:spLocks noChangeArrowheads="1"/>
          </p:cNvSpPr>
          <p:nvPr/>
        </p:nvSpPr>
        <p:spPr bwMode="auto">
          <a:xfrm>
            <a:off x="2987675" y="3932238"/>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15</a:t>
            </a:r>
          </a:p>
        </p:txBody>
      </p:sp>
      <p:sp>
        <p:nvSpPr>
          <p:cNvPr id="24685" name="Text Box 109"/>
          <p:cNvSpPr txBox="1">
            <a:spLocks noChangeArrowheads="1"/>
          </p:cNvSpPr>
          <p:nvPr/>
        </p:nvSpPr>
        <p:spPr bwMode="auto">
          <a:xfrm>
            <a:off x="2627313"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16</a:t>
            </a:r>
          </a:p>
        </p:txBody>
      </p:sp>
      <p:sp>
        <p:nvSpPr>
          <p:cNvPr id="24686" name="Text Box 110"/>
          <p:cNvSpPr txBox="1">
            <a:spLocks noChangeArrowheads="1"/>
          </p:cNvSpPr>
          <p:nvPr/>
        </p:nvSpPr>
        <p:spPr bwMode="auto">
          <a:xfrm>
            <a:off x="2268538"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17</a:t>
            </a:r>
          </a:p>
        </p:txBody>
      </p:sp>
      <p:sp>
        <p:nvSpPr>
          <p:cNvPr id="24687" name="Text Box 111"/>
          <p:cNvSpPr txBox="1">
            <a:spLocks noChangeArrowheads="1"/>
          </p:cNvSpPr>
          <p:nvPr/>
        </p:nvSpPr>
        <p:spPr bwMode="auto">
          <a:xfrm>
            <a:off x="1908175"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18</a:t>
            </a:r>
          </a:p>
        </p:txBody>
      </p:sp>
      <p:sp>
        <p:nvSpPr>
          <p:cNvPr id="24688" name="Text Box 112"/>
          <p:cNvSpPr txBox="1">
            <a:spLocks noChangeArrowheads="1"/>
          </p:cNvSpPr>
          <p:nvPr/>
        </p:nvSpPr>
        <p:spPr bwMode="auto">
          <a:xfrm>
            <a:off x="1547813"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19</a:t>
            </a:r>
          </a:p>
        </p:txBody>
      </p:sp>
      <p:sp>
        <p:nvSpPr>
          <p:cNvPr id="24689" name="Text Box 113"/>
          <p:cNvSpPr txBox="1">
            <a:spLocks noChangeArrowheads="1"/>
          </p:cNvSpPr>
          <p:nvPr/>
        </p:nvSpPr>
        <p:spPr bwMode="auto">
          <a:xfrm>
            <a:off x="7164388"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4</a:t>
            </a:r>
          </a:p>
        </p:txBody>
      </p:sp>
      <p:sp>
        <p:nvSpPr>
          <p:cNvPr id="24690" name="Text Box 114"/>
          <p:cNvSpPr txBox="1">
            <a:spLocks noChangeArrowheads="1"/>
          </p:cNvSpPr>
          <p:nvPr/>
        </p:nvSpPr>
        <p:spPr bwMode="auto">
          <a:xfrm>
            <a:off x="7524750"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3</a:t>
            </a:r>
          </a:p>
        </p:txBody>
      </p:sp>
      <p:sp>
        <p:nvSpPr>
          <p:cNvPr id="24691" name="Text Box 115"/>
          <p:cNvSpPr txBox="1">
            <a:spLocks noChangeArrowheads="1"/>
          </p:cNvSpPr>
          <p:nvPr/>
        </p:nvSpPr>
        <p:spPr bwMode="auto">
          <a:xfrm>
            <a:off x="8316913" y="3932238"/>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a:t>
            </a:r>
          </a:p>
        </p:txBody>
      </p:sp>
      <p:sp>
        <p:nvSpPr>
          <p:cNvPr id="24692" name="Text Box 116"/>
          <p:cNvSpPr txBox="1">
            <a:spLocks noChangeArrowheads="1"/>
          </p:cNvSpPr>
          <p:nvPr/>
        </p:nvSpPr>
        <p:spPr bwMode="auto">
          <a:xfrm>
            <a:off x="8675688" y="3916363"/>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0</a:t>
            </a:r>
          </a:p>
        </p:txBody>
      </p:sp>
      <p:sp>
        <p:nvSpPr>
          <p:cNvPr id="24693" name="Text Box 117"/>
          <p:cNvSpPr txBox="1">
            <a:spLocks noChangeArrowheads="1"/>
          </p:cNvSpPr>
          <p:nvPr/>
        </p:nvSpPr>
        <p:spPr bwMode="auto">
          <a:xfrm>
            <a:off x="6804025"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5</a:t>
            </a:r>
          </a:p>
        </p:txBody>
      </p:sp>
      <p:sp>
        <p:nvSpPr>
          <p:cNvPr id="24694" name="Text Box 118"/>
          <p:cNvSpPr txBox="1">
            <a:spLocks noChangeArrowheads="1"/>
          </p:cNvSpPr>
          <p:nvPr/>
        </p:nvSpPr>
        <p:spPr bwMode="auto">
          <a:xfrm>
            <a:off x="6445250"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6</a:t>
            </a:r>
          </a:p>
        </p:txBody>
      </p:sp>
      <p:sp>
        <p:nvSpPr>
          <p:cNvPr id="24695" name="Text Box 119"/>
          <p:cNvSpPr txBox="1">
            <a:spLocks noChangeArrowheads="1"/>
          </p:cNvSpPr>
          <p:nvPr/>
        </p:nvSpPr>
        <p:spPr bwMode="auto">
          <a:xfrm>
            <a:off x="3132138" y="3282950"/>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7</a:t>
            </a:r>
          </a:p>
        </p:txBody>
      </p:sp>
      <p:sp>
        <p:nvSpPr>
          <p:cNvPr id="24696" name="Text Box 120"/>
          <p:cNvSpPr txBox="1">
            <a:spLocks noChangeArrowheads="1"/>
          </p:cNvSpPr>
          <p:nvPr/>
        </p:nvSpPr>
        <p:spPr bwMode="auto">
          <a:xfrm>
            <a:off x="5653088" y="3932238"/>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8</a:t>
            </a:r>
          </a:p>
        </p:txBody>
      </p:sp>
      <p:sp>
        <p:nvSpPr>
          <p:cNvPr id="24697" name="Text Box 121"/>
          <p:cNvSpPr txBox="1">
            <a:spLocks noChangeArrowheads="1"/>
          </p:cNvSpPr>
          <p:nvPr/>
        </p:nvSpPr>
        <p:spPr bwMode="auto">
          <a:xfrm>
            <a:off x="5292725" y="3916363"/>
            <a:ext cx="43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9</a:t>
            </a:r>
          </a:p>
        </p:txBody>
      </p:sp>
      <p:sp>
        <p:nvSpPr>
          <p:cNvPr id="24698" name="Text Box 122"/>
          <p:cNvSpPr txBox="1">
            <a:spLocks noChangeArrowheads="1"/>
          </p:cNvSpPr>
          <p:nvPr/>
        </p:nvSpPr>
        <p:spPr bwMode="auto">
          <a:xfrm>
            <a:off x="4860925" y="39163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10</a:t>
            </a:r>
          </a:p>
        </p:txBody>
      </p:sp>
      <p:sp>
        <p:nvSpPr>
          <p:cNvPr id="24699" name="Text Box 123"/>
          <p:cNvSpPr txBox="1">
            <a:spLocks noChangeArrowheads="1"/>
          </p:cNvSpPr>
          <p:nvPr/>
        </p:nvSpPr>
        <p:spPr bwMode="auto">
          <a:xfrm>
            <a:off x="4500563" y="3932238"/>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11</a:t>
            </a:r>
          </a:p>
        </p:txBody>
      </p:sp>
      <p:sp>
        <p:nvSpPr>
          <p:cNvPr id="24700" name="Text Box 124"/>
          <p:cNvSpPr txBox="1">
            <a:spLocks noChangeArrowheads="1"/>
          </p:cNvSpPr>
          <p:nvPr/>
        </p:nvSpPr>
        <p:spPr bwMode="auto">
          <a:xfrm>
            <a:off x="4859338"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12</a:t>
            </a:r>
          </a:p>
        </p:txBody>
      </p:sp>
      <p:sp>
        <p:nvSpPr>
          <p:cNvPr id="24701" name="Text Box 125"/>
          <p:cNvSpPr txBox="1">
            <a:spLocks noChangeArrowheads="1"/>
          </p:cNvSpPr>
          <p:nvPr/>
        </p:nvSpPr>
        <p:spPr bwMode="auto">
          <a:xfrm>
            <a:off x="5580063"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14</a:t>
            </a:r>
          </a:p>
        </p:txBody>
      </p:sp>
      <p:sp>
        <p:nvSpPr>
          <p:cNvPr id="24702" name="Text Box 126"/>
          <p:cNvSpPr txBox="1">
            <a:spLocks noChangeArrowheads="1"/>
          </p:cNvSpPr>
          <p:nvPr/>
        </p:nvSpPr>
        <p:spPr bwMode="auto">
          <a:xfrm>
            <a:off x="5940425"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15</a:t>
            </a:r>
          </a:p>
        </p:txBody>
      </p:sp>
      <p:sp>
        <p:nvSpPr>
          <p:cNvPr id="24703" name="Text Box 127"/>
          <p:cNvSpPr txBox="1">
            <a:spLocks noChangeArrowheads="1"/>
          </p:cNvSpPr>
          <p:nvPr/>
        </p:nvSpPr>
        <p:spPr bwMode="auto">
          <a:xfrm>
            <a:off x="6372225"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16</a:t>
            </a:r>
          </a:p>
        </p:txBody>
      </p:sp>
      <p:sp>
        <p:nvSpPr>
          <p:cNvPr id="24704" name="Text Box 128"/>
          <p:cNvSpPr txBox="1">
            <a:spLocks noChangeArrowheads="1"/>
          </p:cNvSpPr>
          <p:nvPr/>
        </p:nvSpPr>
        <p:spPr bwMode="auto">
          <a:xfrm>
            <a:off x="6732588"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17</a:t>
            </a:r>
          </a:p>
        </p:txBody>
      </p:sp>
      <p:sp>
        <p:nvSpPr>
          <p:cNvPr id="24705" name="Text Box 129"/>
          <p:cNvSpPr txBox="1">
            <a:spLocks noChangeArrowheads="1"/>
          </p:cNvSpPr>
          <p:nvPr/>
        </p:nvSpPr>
        <p:spPr bwMode="auto">
          <a:xfrm>
            <a:off x="7092950"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18</a:t>
            </a:r>
          </a:p>
        </p:txBody>
      </p:sp>
      <p:sp>
        <p:nvSpPr>
          <p:cNvPr id="24706" name="Text Box 130"/>
          <p:cNvSpPr txBox="1">
            <a:spLocks noChangeArrowheads="1"/>
          </p:cNvSpPr>
          <p:nvPr/>
        </p:nvSpPr>
        <p:spPr bwMode="auto">
          <a:xfrm>
            <a:off x="7453313" y="3282950"/>
            <a:ext cx="647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19</a:t>
            </a:r>
          </a:p>
        </p:txBody>
      </p:sp>
      <p:sp>
        <p:nvSpPr>
          <p:cNvPr id="24707" name="Text Box 131"/>
          <p:cNvSpPr txBox="1">
            <a:spLocks noChangeArrowheads="1"/>
          </p:cNvSpPr>
          <p:nvPr/>
        </p:nvSpPr>
        <p:spPr bwMode="auto">
          <a:xfrm>
            <a:off x="7812088" y="3268663"/>
            <a:ext cx="647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20</a:t>
            </a:r>
          </a:p>
        </p:txBody>
      </p:sp>
      <p:graphicFrame>
        <p:nvGraphicFramePr>
          <p:cNvPr id="24708" name="Object 132"/>
          <p:cNvGraphicFramePr>
            <a:graphicFrameLocks noChangeAspect="1"/>
          </p:cNvGraphicFramePr>
          <p:nvPr/>
        </p:nvGraphicFramePr>
        <p:xfrm>
          <a:off x="5435600" y="5445125"/>
          <a:ext cx="1239838" cy="1165225"/>
        </p:xfrm>
        <a:graphic>
          <a:graphicData uri="http://schemas.openxmlformats.org/presentationml/2006/ole">
            <mc:AlternateContent xmlns:mc="http://schemas.openxmlformats.org/markup-compatibility/2006">
              <mc:Choice xmlns:v="urn:schemas-microsoft-com:vml" Requires="v">
                <p:oleObj name="Microsoft 公式 3.0" r:id="rId9" imgW="647700" imgH="609600" progId="Equations">
                  <p:embed/>
                </p:oleObj>
              </mc:Choice>
              <mc:Fallback>
                <p:oleObj name="Microsoft 公式 3.0" r:id="rId9" imgW="647700" imgH="609600" progId="Equations">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600" y="5445125"/>
                        <a:ext cx="1239838"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709" name="WordArt 133"/>
          <p:cNvSpPr>
            <a:spLocks noChangeArrowheads="1" noChangeShapeType="1" noTextEdit="1"/>
          </p:cNvSpPr>
          <p:nvPr/>
        </p:nvSpPr>
        <p:spPr bwMode="auto">
          <a:xfrm>
            <a:off x="250825" y="260350"/>
            <a:ext cx="2543175" cy="83661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探究</a:t>
            </a:r>
          </a:p>
        </p:txBody>
      </p:sp>
      <p:graphicFrame>
        <p:nvGraphicFramePr>
          <p:cNvPr id="24710" name="Object 134"/>
          <p:cNvGraphicFramePr>
            <a:graphicFrameLocks noChangeAspect="1"/>
          </p:cNvGraphicFramePr>
          <p:nvPr/>
        </p:nvGraphicFramePr>
        <p:xfrm>
          <a:off x="3203575" y="1196975"/>
          <a:ext cx="554038" cy="631825"/>
        </p:xfrm>
        <a:graphic>
          <a:graphicData uri="http://schemas.openxmlformats.org/presentationml/2006/ole">
            <mc:AlternateContent xmlns:mc="http://schemas.openxmlformats.org/markup-compatibility/2006">
              <mc:Choice xmlns:v="urn:schemas-microsoft-com:vml" Requires="v">
                <p:oleObj name="Equation" r:id="rId11" imgW="127000" imgH="139700" progId="Equations">
                  <p:embed/>
                </p:oleObj>
              </mc:Choice>
              <mc:Fallback>
                <p:oleObj name="Equation" r:id="rId11" imgW="127000" imgH="139700" progId="Equations">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3575" y="1196975"/>
                        <a:ext cx="554038"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11" name="Object 135"/>
          <p:cNvGraphicFramePr>
            <a:graphicFrameLocks noChangeAspect="1"/>
          </p:cNvGraphicFramePr>
          <p:nvPr/>
        </p:nvGraphicFramePr>
        <p:xfrm>
          <a:off x="5003800" y="1196975"/>
          <a:ext cx="517525" cy="633413"/>
        </p:xfrm>
        <a:graphic>
          <a:graphicData uri="http://schemas.openxmlformats.org/presentationml/2006/ole">
            <mc:AlternateContent xmlns:mc="http://schemas.openxmlformats.org/markup-compatibility/2006">
              <mc:Choice xmlns:v="urn:schemas-microsoft-com:vml" Requires="v">
                <p:oleObj name="Microsoft 公式 3.0" r:id="rId13" imgW="139700" imgH="165100" progId="Equations">
                  <p:embed/>
                </p:oleObj>
              </mc:Choice>
              <mc:Fallback>
                <p:oleObj name="Microsoft 公式 3.0" r:id="rId13" imgW="139700" imgH="165100" progId="Equations">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00" y="1196975"/>
                        <a:ext cx="517525" cy="63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712" name="Group 136"/>
          <p:cNvGrpSpPr/>
          <p:nvPr/>
        </p:nvGrpSpPr>
        <p:grpSpPr bwMode="auto">
          <a:xfrm>
            <a:off x="0" y="4797425"/>
            <a:ext cx="8604250" cy="1220788"/>
            <a:chOff x="0" y="3022"/>
            <a:chExt cx="5420" cy="769"/>
          </a:xfrm>
        </p:grpSpPr>
        <p:sp>
          <p:nvSpPr>
            <p:cNvPr id="24713" name="Text Box 137"/>
            <p:cNvSpPr txBox="1">
              <a:spLocks noChangeArrowheads="1"/>
            </p:cNvSpPr>
            <p:nvPr/>
          </p:nvSpPr>
          <p:spPr bwMode="auto">
            <a:xfrm>
              <a:off x="4059" y="3022"/>
              <a:ext cx="136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      </a:t>
              </a:r>
              <a:r>
                <a:rPr lang="zh-CN" altLang="en-US" sz="2800" b="1">
                  <a:solidFill>
                    <a:prstClr val="black"/>
                  </a:solidFill>
                </a:rPr>
                <a:t>的解，</a:t>
              </a:r>
            </a:p>
          </p:txBody>
        </p:sp>
        <p:grpSp>
          <p:nvGrpSpPr>
            <p:cNvPr id="24714" name="Group 138"/>
            <p:cNvGrpSpPr/>
            <p:nvPr/>
          </p:nvGrpSpPr>
          <p:grpSpPr bwMode="auto">
            <a:xfrm>
              <a:off x="0" y="3022"/>
              <a:ext cx="5375" cy="769"/>
              <a:chOff x="0" y="3022"/>
              <a:chExt cx="5375" cy="769"/>
            </a:xfrm>
          </p:grpSpPr>
          <p:sp>
            <p:nvSpPr>
              <p:cNvPr id="24715" name="Text Box 139"/>
              <p:cNvSpPr txBox="1">
                <a:spLocks noChangeArrowheads="1"/>
              </p:cNvSpPr>
              <p:nvPr/>
            </p:nvSpPr>
            <p:spPr bwMode="auto">
              <a:xfrm>
                <a:off x="340" y="3022"/>
                <a:ext cx="503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  </a:t>
                </a:r>
                <a:r>
                  <a:rPr lang="zh-CN" altLang="en-US" sz="2800" b="1">
                    <a:solidFill>
                      <a:prstClr val="black"/>
                    </a:solidFill>
                  </a:rPr>
                  <a:t>上表中哪对</a:t>
                </a:r>
                <a:r>
                  <a:rPr lang="en-US" altLang="zh-CN" sz="2800" b="1">
                    <a:solidFill>
                      <a:prstClr val="black"/>
                    </a:solidFill>
                  </a:rPr>
                  <a:t>x,y</a:t>
                </a:r>
                <a:r>
                  <a:rPr lang="zh-CN" altLang="en-US" sz="2800" b="1">
                    <a:solidFill>
                      <a:prstClr val="black"/>
                    </a:solidFill>
                  </a:rPr>
                  <a:t>的值既是方程</a:t>
                </a:r>
              </a:p>
            </p:txBody>
          </p:sp>
          <p:graphicFrame>
            <p:nvGraphicFramePr>
              <p:cNvPr id="24716" name="Object 140"/>
              <p:cNvGraphicFramePr>
                <a:graphicFrameLocks noChangeAspect="1"/>
              </p:cNvGraphicFramePr>
              <p:nvPr/>
            </p:nvGraphicFramePr>
            <p:xfrm>
              <a:off x="1020" y="3475"/>
              <a:ext cx="1160" cy="316"/>
            </p:xfrm>
            <a:graphic>
              <a:graphicData uri="http://schemas.openxmlformats.org/presentationml/2006/ole">
                <mc:AlternateContent xmlns:mc="http://schemas.openxmlformats.org/markup-compatibility/2006">
                  <mc:Choice xmlns:v="urn:schemas-microsoft-com:vml" Requires="v">
                    <p:oleObj name="公式" r:id="rId15" imgW="977900" imgH="266700" progId="Equations">
                      <p:embed/>
                    </p:oleObj>
                  </mc:Choice>
                  <mc:Fallback>
                    <p:oleObj name="公式" r:id="rId15" imgW="977900" imgH="266700" progId="Equations">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0" y="3475"/>
                            <a:ext cx="1160"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717" name="Object 141"/>
              <p:cNvGraphicFramePr>
                <a:graphicFrameLocks noChangeAspect="1"/>
              </p:cNvGraphicFramePr>
              <p:nvPr/>
            </p:nvGraphicFramePr>
            <p:xfrm>
              <a:off x="3379" y="3022"/>
              <a:ext cx="1087" cy="340"/>
            </p:xfrm>
            <a:graphic>
              <a:graphicData uri="http://schemas.openxmlformats.org/presentationml/2006/ole">
                <mc:AlternateContent xmlns:mc="http://schemas.openxmlformats.org/markup-compatibility/2006">
                  <mc:Choice xmlns:v="urn:schemas-microsoft-com:vml" Requires="v">
                    <p:oleObj name="Equation" r:id="rId17" imgW="876300" imgH="266700" progId="Equations">
                      <p:embed/>
                    </p:oleObj>
                  </mc:Choice>
                  <mc:Fallback>
                    <p:oleObj name="Equation" r:id="rId17" imgW="876300" imgH="266700" progId="Equations">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9" y="3022"/>
                            <a:ext cx="1087"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718" name="Rectangle 142"/>
              <p:cNvSpPr>
                <a:spLocks noChangeArrowheads="1"/>
              </p:cNvSpPr>
              <p:nvPr/>
            </p:nvSpPr>
            <p:spPr bwMode="auto">
              <a:xfrm>
                <a:off x="0" y="3430"/>
                <a:ext cx="30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prstClr val="black"/>
                    </a:solidFill>
                  </a:rPr>
                  <a:t>又是方程                     的解  </a:t>
                </a:r>
                <a:r>
                  <a:rPr lang="en-US" altLang="zh-CN" sz="2800" b="1">
                    <a:solidFill>
                      <a:prstClr val="black"/>
                    </a:solidFill>
                  </a:rPr>
                  <a:t>?</a:t>
                </a:r>
              </a:p>
            </p:txBody>
          </p:sp>
        </p:grpSp>
      </p:grpSp>
    </p:spTree>
    <p:extLst>
      <p:ext uri="{BB962C8B-B14F-4D97-AF65-F5344CB8AC3E}">
        <p14:creationId xmlns:p14="http://schemas.microsoft.com/office/powerpoint/2010/main" val="427948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12"/>
                                        </p:tgtEl>
                                        <p:attrNameLst>
                                          <p:attrName>style.visibility</p:attrName>
                                        </p:attrNameLst>
                                      </p:cBhvr>
                                      <p:to>
                                        <p:strVal val="visible"/>
                                      </p:to>
                                    </p:set>
                                    <p:animEffect transition="in" filter="blinds(horizontal)">
                                      <p:cBhvr>
                                        <p:cTn id="7" dur="500"/>
                                        <p:tgtEl>
                                          <p:spTgt spid="2471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708"/>
                                        </p:tgtEl>
                                        <p:attrNameLst>
                                          <p:attrName>style.visibility</p:attrName>
                                        </p:attrNameLst>
                                      </p:cBhvr>
                                      <p:to>
                                        <p:strVal val="visible"/>
                                      </p:to>
                                    </p:set>
                                    <p:anim calcmode="lin" valueType="num">
                                      <p:cBhvr additive="base">
                                        <p:cTn id="12" dur="500" fill="hold"/>
                                        <p:tgtEl>
                                          <p:spTgt spid="24708"/>
                                        </p:tgtEl>
                                        <p:attrNameLst>
                                          <p:attrName>ppt_x</p:attrName>
                                        </p:attrNameLst>
                                      </p:cBhvr>
                                      <p:tavLst>
                                        <p:tav tm="0">
                                          <p:val>
                                            <p:strVal val="0-#ppt_w/2"/>
                                          </p:val>
                                        </p:tav>
                                        <p:tav tm="100000">
                                          <p:val>
                                            <p:strVal val="#ppt_x"/>
                                          </p:val>
                                        </p:tav>
                                      </p:tavLst>
                                    </p:anim>
                                    <p:anim calcmode="lin" valueType="num">
                                      <p:cBhvr additive="base">
                                        <p:cTn id="13" dur="500" fill="hold"/>
                                        <p:tgtEl>
                                          <p:spTgt spid="247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sz="half" idx="1"/>
          </p:nvPr>
        </p:nvSpPr>
        <p:spPr/>
        <p:txBody>
          <a:bodyPr/>
          <a:lstStyle/>
          <a:p>
            <a:pPr>
              <a:buFontTx/>
              <a:buNone/>
            </a:pPr>
            <a:r>
              <a:rPr lang="en-US" altLang="zh-CN" sz="4000" b="0" i="1">
                <a:latin typeface="华文新魏" pitchFamily="2" charset="-122"/>
                <a:ea typeface="华文新魏" pitchFamily="2" charset="-122"/>
              </a:rPr>
              <a:t>          </a:t>
            </a:r>
            <a:endParaRPr lang="en-US" altLang="zh-CN" sz="3600" i="1"/>
          </a:p>
        </p:txBody>
      </p:sp>
      <p:graphicFrame>
        <p:nvGraphicFramePr>
          <p:cNvPr id="27651" name="Object 3"/>
          <p:cNvGraphicFramePr>
            <a:graphicFrameLocks noGrp="1" noChangeAspect="1"/>
          </p:cNvGraphicFramePr>
          <p:nvPr>
            <p:ph sz="quarter" idx="2"/>
          </p:nvPr>
        </p:nvGraphicFramePr>
        <p:xfrm>
          <a:off x="2998788" y="3673475"/>
          <a:ext cx="1223962" cy="1157288"/>
        </p:xfrm>
        <a:graphic>
          <a:graphicData uri="http://schemas.openxmlformats.org/presentationml/2006/ole">
            <mc:AlternateContent xmlns:mc="http://schemas.openxmlformats.org/markup-compatibility/2006">
              <mc:Choice xmlns:v="urn:schemas-microsoft-com:vml" Requires="v">
                <p:oleObj name="公式" r:id="rId4" imgW="647700" imgH="609600" progId="Equations">
                  <p:embed/>
                </p:oleObj>
              </mc:Choice>
              <mc:Fallback>
                <p:oleObj name="公式" r:id="rId4" imgW="647700" imgH="6096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8788" y="3673475"/>
                        <a:ext cx="1223962"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652" name="Group 4"/>
          <p:cNvGrpSpPr/>
          <p:nvPr/>
        </p:nvGrpSpPr>
        <p:grpSpPr bwMode="auto">
          <a:xfrm>
            <a:off x="3059113" y="2420938"/>
            <a:ext cx="2162175" cy="1066800"/>
            <a:chOff x="1882" y="1026"/>
            <a:chExt cx="1362" cy="672"/>
          </a:xfrm>
        </p:grpSpPr>
        <p:graphicFrame>
          <p:nvGraphicFramePr>
            <p:cNvPr id="27653" name="Object 5"/>
            <p:cNvGraphicFramePr>
              <a:graphicFrameLocks noChangeAspect="1"/>
            </p:cNvGraphicFramePr>
            <p:nvPr/>
          </p:nvGraphicFramePr>
          <p:xfrm>
            <a:off x="2064" y="1026"/>
            <a:ext cx="1180" cy="672"/>
          </p:xfrm>
          <a:graphic>
            <a:graphicData uri="http://schemas.openxmlformats.org/presentationml/2006/ole">
              <mc:AlternateContent xmlns:mc="http://schemas.openxmlformats.org/markup-compatibility/2006">
                <mc:Choice xmlns:v="urn:schemas-microsoft-com:vml" Requires="v">
                  <p:oleObj name="Equation" r:id="rId6" imgW="1003300" imgH="571500" progId="Equations">
                    <p:embed/>
                  </p:oleObj>
                </mc:Choice>
                <mc:Fallback>
                  <p:oleObj name="Equation" r:id="rId6" imgW="1003300" imgH="5715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4" y="1026"/>
                          <a:ext cx="1180"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AutoShape 6"/>
            <p:cNvSpPr/>
            <p:nvPr/>
          </p:nvSpPr>
          <p:spPr bwMode="auto">
            <a:xfrm>
              <a:off x="1882" y="1117"/>
              <a:ext cx="137" cy="545"/>
            </a:xfrm>
            <a:prstGeom prst="leftBrace">
              <a:avLst>
                <a:gd name="adj1" fmla="val 33151"/>
                <a:gd name="adj2" fmla="val 46606"/>
              </a:avLst>
            </a:prstGeom>
            <a:noFill/>
            <a:ln w="9525">
              <a:solidFill>
                <a:srgbClr val="FF006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27655" name="Text Box 7"/>
          <p:cNvSpPr txBox="1">
            <a:spLocks noChangeArrowheads="1"/>
          </p:cNvSpPr>
          <p:nvPr/>
        </p:nvSpPr>
        <p:spPr bwMode="auto">
          <a:xfrm>
            <a:off x="1979613" y="3933825"/>
            <a:ext cx="898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prstClr val="black"/>
                </a:solidFill>
              </a:rPr>
              <a:t>解得</a:t>
            </a:r>
          </a:p>
        </p:txBody>
      </p:sp>
      <p:sp>
        <p:nvSpPr>
          <p:cNvPr id="27656" name="WordArt 8"/>
          <p:cNvSpPr>
            <a:spLocks noChangeArrowheads="1" noChangeShapeType="1" noTextEdit="1"/>
          </p:cNvSpPr>
          <p:nvPr/>
        </p:nvSpPr>
        <p:spPr bwMode="auto">
          <a:xfrm>
            <a:off x="323850" y="404813"/>
            <a:ext cx="3744913" cy="9366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1">
                  <a:gsLst>
                    <a:gs pos="0">
                      <a:srgbClr val="57C8FB"/>
                    </a:gs>
                    <a:gs pos="50000">
                      <a:srgbClr val="0000FF"/>
                    </a:gs>
                    <a:gs pos="100000">
                      <a:srgbClr val="57C8FB"/>
                    </a:gs>
                  </a:gsLst>
                  <a:lin ang="18900000" scaled="1"/>
                </a:gradFill>
                <a:effectLst>
                  <a:outerShdw dist="35921" dir="2700000" algn="ctr" rotWithShape="0">
                    <a:srgbClr val="C0C0C0">
                      <a:alpha val="80000"/>
                    </a:srgbClr>
                  </a:outerShdw>
                </a:effectLst>
                <a:latin typeface="隶书"/>
                <a:ea typeface="隶书"/>
              </a:rPr>
              <a:t>解决问题</a:t>
            </a:r>
          </a:p>
        </p:txBody>
      </p:sp>
      <p:sp>
        <p:nvSpPr>
          <p:cNvPr id="27657" name="Rectangle 9"/>
          <p:cNvSpPr>
            <a:spLocks noChangeArrowheads="1"/>
          </p:cNvSpPr>
          <p:nvPr/>
        </p:nvSpPr>
        <p:spPr bwMode="auto">
          <a:xfrm>
            <a:off x="827088" y="1649413"/>
            <a:ext cx="57134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prstClr val="black"/>
                </a:solidFill>
                <a:latin typeface="Times New Roman" panose="02020603050405020304" pitchFamily="18" charset="0"/>
              </a:rPr>
              <a:t>解</a:t>
            </a:r>
            <a:r>
              <a:rPr kumimoji="1" lang="en-US" altLang="zh-CN" sz="2800" b="1">
                <a:solidFill>
                  <a:prstClr val="black"/>
                </a:solidFill>
                <a:latin typeface="Times New Roman" panose="02020603050405020304" pitchFamily="18" charset="0"/>
              </a:rPr>
              <a:t>:</a:t>
            </a:r>
            <a:r>
              <a:rPr kumimoji="1" lang="zh-CN" altLang="en-US" sz="2800" b="1">
                <a:solidFill>
                  <a:prstClr val="black"/>
                </a:solidFill>
                <a:latin typeface="Times New Roman" panose="02020603050405020304" pitchFamily="18" charset="0"/>
              </a:rPr>
              <a:t>设篮球队胜了</a:t>
            </a:r>
            <a:r>
              <a:rPr kumimoji="1" lang="en-US" altLang="zh-CN" sz="4400" b="1">
                <a:solidFill>
                  <a:prstClr val="black"/>
                </a:solidFill>
                <a:latin typeface="Times New Roman" panose="02020603050405020304" pitchFamily="18" charset="0"/>
              </a:rPr>
              <a:t>x</a:t>
            </a:r>
            <a:r>
              <a:rPr kumimoji="1" lang="zh-CN" altLang="en-US" sz="2800" b="1">
                <a:solidFill>
                  <a:prstClr val="black"/>
                </a:solidFill>
                <a:latin typeface="Times New Roman" panose="02020603050405020304" pitchFamily="18" charset="0"/>
              </a:rPr>
              <a:t>场，负了</a:t>
            </a:r>
            <a:r>
              <a:rPr kumimoji="1" lang="en-US" altLang="zh-CN" sz="4400" b="1">
                <a:solidFill>
                  <a:prstClr val="black"/>
                </a:solidFill>
                <a:latin typeface="Times New Roman" panose="02020603050405020304" pitchFamily="18" charset="0"/>
              </a:rPr>
              <a:t>y</a:t>
            </a:r>
            <a:r>
              <a:rPr kumimoji="1" lang="zh-CN" altLang="en-US" sz="2800" b="1">
                <a:solidFill>
                  <a:prstClr val="black"/>
                </a:solidFill>
                <a:latin typeface="Times New Roman" panose="02020603050405020304" pitchFamily="18" charset="0"/>
              </a:rPr>
              <a:t>场</a:t>
            </a:r>
            <a:r>
              <a:rPr kumimoji="1" lang="en-US" altLang="zh-CN" sz="2800" b="1">
                <a:solidFill>
                  <a:prstClr val="black"/>
                </a:solidFill>
                <a:latin typeface="Times New Roman" panose="02020603050405020304" pitchFamily="18" charset="0"/>
              </a:rPr>
              <a:t>,</a:t>
            </a:r>
            <a:r>
              <a:rPr kumimoji="1" lang="zh-CN" altLang="en-US" sz="2800" b="1">
                <a:solidFill>
                  <a:prstClr val="black"/>
                </a:solidFill>
                <a:latin typeface="Times New Roman" panose="02020603050405020304" pitchFamily="18" charset="0"/>
              </a:rPr>
              <a:t>得</a:t>
            </a:r>
            <a:r>
              <a:rPr kumimoji="1" lang="en-US" altLang="zh-CN" sz="2800" b="1">
                <a:solidFill>
                  <a:prstClr val="black"/>
                </a:solidFill>
                <a:latin typeface="Times New Roman" panose="02020603050405020304" pitchFamily="18" charset="0"/>
              </a:rPr>
              <a:t>:</a:t>
            </a:r>
          </a:p>
        </p:txBody>
      </p:sp>
      <p:sp>
        <p:nvSpPr>
          <p:cNvPr id="27658" name="Text Box 10"/>
          <p:cNvSpPr txBox="1">
            <a:spLocks noChangeArrowheads="1"/>
          </p:cNvSpPr>
          <p:nvPr/>
        </p:nvSpPr>
        <p:spPr bwMode="auto">
          <a:xfrm>
            <a:off x="827088" y="5084763"/>
            <a:ext cx="71469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prstClr val="black"/>
                </a:solidFill>
                <a:latin typeface="Times New Roman" panose="02020603050405020304" pitchFamily="18" charset="0"/>
              </a:rPr>
              <a:t>答：这个队应在全部比赛中胜</a:t>
            </a:r>
            <a:r>
              <a:rPr lang="en-US" altLang="zh-CN" sz="2800" b="1">
                <a:solidFill>
                  <a:prstClr val="black"/>
                </a:solidFill>
                <a:latin typeface="Times New Roman" panose="02020603050405020304" pitchFamily="18" charset="0"/>
              </a:rPr>
              <a:t>18</a:t>
            </a:r>
            <a:r>
              <a:rPr lang="zh-CN" altLang="en-US" sz="2800" b="1">
                <a:solidFill>
                  <a:prstClr val="black"/>
                </a:solidFill>
                <a:latin typeface="Times New Roman" panose="02020603050405020304" pitchFamily="18" charset="0"/>
              </a:rPr>
              <a:t>场，负</a:t>
            </a:r>
            <a:r>
              <a:rPr lang="en-US" altLang="zh-CN" sz="2800" b="1">
                <a:solidFill>
                  <a:prstClr val="black"/>
                </a:solidFill>
                <a:latin typeface="Times New Roman" panose="02020603050405020304" pitchFamily="18" charset="0"/>
              </a:rPr>
              <a:t>4</a:t>
            </a:r>
            <a:r>
              <a:rPr lang="zh-CN" altLang="en-US" sz="2800" b="1">
                <a:solidFill>
                  <a:prstClr val="black"/>
                </a:solidFill>
                <a:latin typeface="Times New Roman" panose="02020603050405020304" pitchFamily="18" charset="0"/>
              </a:rPr>
              <a:t>场。</a:t>
            </a:r>
          </a:p>
        </p:txBody>
      </p:sp>
      <p:pic>
        <p:nvPicPr>
          <p:cNvPr id="27659" name="Picture 11" descr="米老鼠"/>
          <p:cNvPicPr>
            <a:picLocks noGrp="1" noChangeAspect="1" noChangeArrowheads="1" noCrop="1"/>
          </p:cNvPicPr>
          <p:nvPr>
            <p:ph sz="quarter" idx="3"/>
          </p:nvPr>
        </p:nvPicPr>
        <p:blipFill>
          <a:blip r:embed="rId8" cstate="print">
            <a:extLst>
              <a:ext uri="{28A0092B-C50C-407E-A947-70E740481C1C}">
                <a14:useLocalDpi xmlns:a14="http://schemas.microsoft.com/office/drawing/2010/main" val="0"/>
              </a:ext>
            </a:extLst>
          </a:blip>
          <a:srcRect/>
          <a:stretch>
            <a:fillRect/>
          </a:stretch>
        </p:blipFill>
        <p:spPr>
          <a:xfrm>
            <a:off x="6167438" y="1944688"/>
            <a:ext cx="2355850" cy="2520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44153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7"/>
                                        </p:tgtEl>
                                        <p:attrNameLst>
                                          <p:attrName>style.visibility</p:attrName>
                                        </p:attrNameLst>
                                      </p:cBhvr>
                                      <p:to>
                                        <p:strVal val="visible"/>
                                      </p:to>
                                    </p:set>
                                    <p:animEffect transition="in" filter="blinds(horizontal)">
                                      <p:cBhvr>
                                        <p:cTn id="7" dur="500"/>
                                        <p:tgtEl>
                                          <p:spTgt spid="27657"/>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 calcmode="lin" valueType="num">
                                      <p:cBhvr additive="base">
                                        <p:cTn id="12" dur="500" fill="hold"/>
                                        <p:tgtEl>
                                          <p:spTgt spid="27652"/>
                                        </p:tgtEl>
                                        <p:attrNameLst>
                                          <p:attrName>ppt_x</p:attrName>
                                        </p:attrNameLst>
                                      </p:cBhvr>
                                      <p:tavLst>
                                        <p:tav tm="0">
                                          <p:val>
                                            <p:strVal val="1+#ppt_w/2"/>
                                          </p:val>
                                        </p:tav>
                                        <p:tav tm="100000">
                                          <p:val>
                                            <p:strVal val="#ppt_x"/>
                                          </p:val>
                                        </p:tav>
                                      </p:tavLst>
                                    </p:anim>
                                    <p:anim calcmode="lin" valueType="num">
                                      <p:cBhvr additive="base">
                                        <p:cTn id="13" dur="500" fill="hold"/>
                                        <p:tgtEl>
                                          <p:spTgt spid="2765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7655"/>
                                        </p:tgtEl>
                                        <p:attrNameLst>
                                          <p:attrName>style.visibility</p:attrName>
                                        </p:attrNameLst>
                                      </p:cBhvr>
                                      <p:to>
                                        <p:strVal val="visible"/>
                                      </p:to>
                                    </p:set>
                                    <p:animEffect transition="in" filter="blinds(horizontal)">
                                      <p:cBhvr>
                                        <p:cTn id="18" dur="500"/>
                                        <p:tgtEl>
                                          <p:spTgt spid="27655"/>
                                        </p:tgtEl>
                                      </p:cBhvr>
                                    </p:animEffect>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27651"/>
                                        </p:tgtEl>
                                        <p:attrNameLst>
                                          <p:attrName>style.visibility</p:attrName>
                                        </p:attrNameLst>
                                      </p:cBhvr>
                                      <p:to>
                                        <p:strVal val="visible"/>
                                      </p:to>
                                    </p:set>
                                    <p:anim calcmode="lin" valueType="num">
                                      <p:cBhvr additive="base">
                                        <p:cTn id="23" dur="500" fill="hold"/>
                                        <p:tgtEl>
                                          <p:spTgt spid="27651"/>
                                        </p:tgtEl>
                                        <p:attrNameLst>
                                          <p:attrName>ppt_x</p:attrName>
                                        </p:attrNameLst>
                                      </p:cBhvr>
                                      <p:tavLst>
                                        <p:tav tm="0">
                                          <p:val>
                                            <p:strVal val="1+#ppt_w/2"/>
                                          </p:val>
                                        </p:tav>
                                        <p:tav tm="100000">
                                          <p:val>
                                            <p:strVal val="#ppt_x"/>
                                          </p:val>
                                        </p:tav>
                                      </p:tavLst>
                                    </p:anim>
                                    <p:anim calcmode="lin" valueType="num">
                                      <p:cBhvr additive="base">
                                        <p:cTn id="24" dur="500" fill="hold"/>
                                        <p:tgtEl>
                                          <p:spTgt spid="2765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658"/>
                                        </p:tgtEl>
                                        <p:attrNameLst>
                                          <p:attrName>style.visibility</p:attrName>
                                        </p:attrNameLst>
                                      </p:cBhvr>
                                      <p:to>
                                        <p:strVal val="visible"/>
                                      </p:to>
                                    </p:set>
                                    <p:animEffect transition="in" filter="blinds(horizontal)">
                                      <p:cBhvr>
                                        <p:cTn id="29" dur="500"/>
                                        <p:tgtEl>
                                          <p:spTgt spid="27658"/>
                                        </p:tgtEl>
                                      </p:cBhvr>
                                    </p:animEffect>
                                  </p:childTnLst>
                                  <p:subTnLst>
                                    <p:audio>
                                      <p:cMediaNode>
                                        <p:cTn display="0" masterRel="sameClick">
                                          <p:stCondLst>
                                            <p:cond evt="begin" delay="0">
                                              <p:tn val="2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p:bldP spid="27657" grpId="0"/>
      <p:bldP spid="27658"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sz="half" idx="1"/>
          </p:nvPr>
        </p:nvSpPr>
        <p:spPr>
          <a:xfrm>
            <a:off x="323850" y="4292600"/>
            <a:ext cx="8002588" cy="1468438"/>
          </a:xfrm>
        </p:spPr>
        <p:txBody>
          <a:bodyPr/>
          <a:lstStyle/>
          <a:p>
            <a:pPr>
              <a:buFontTx/>
              <a:buNone/>
            </a:pPr>
            <a:r>
              <a:rPr lang="en-US" altLang="zh-CN" sz="3600" b="0" i="1">
                <a:latin typeface="华文新魏" pitchFamily="2" charset="-122"/>
                <a:ea typeface="华文新魏" pitchFamily="2" charset="-122"/>
              </a:rPr>
              <a:t>           </a:t>
            </a:r>
            <a:r>
              <a:rPr lang="zh-CN" altLang="en-US" sz="3600" b="0" i="1">
                <a:latin typeface="华文新魏" pitchFamily="2" charset="-122"/>
                <a:ea typeface="华文新魏" pitchFamily="2" charset="-122"/>
              </a:rPr>
              <a:t>二元一次方程组的两个方程的</a:t>
            </a:r>
            <a:r>
              <a:rPr lang="zh-CN" altLang="en-US" sz="3600" b="0" i="1">
                <a:solidFill>
                  <a:srgbClr val="FF0066"/>
                </a:solidFill>
                <a:latin typeface="华文新魏" pitchFamily="2" charset="-122"/>
                <a:ea typeface="华文新魏" pitchFamily="2" charset="-122"/>
              </a:rPr>
              <a:t>公共解</a:t>
            </a:r>
            <a:r>
              <a:rPr lang="en-US" altLang="zh-CN" sz="3600" b="0" i="1">
                <a:latin typeface="华文新魏" pitchFamily="2" charset="-122"/>
                <a:ea typeface="华文新魏" pitchFamily="2" charset="-122"/>
              </a:rPr>
              <a:t>,</a:t>
            </a:r>
            <a:r>
              <a:rPr lang="zh-CN" altLang="en-US" sz="3600" b="0" i="1">
                <a:latin typeface="华文新魏" pitchFamily="2" charset="-122"/>
                <a:ea typeface="华文新魏" pitchFamily="2" charset="-122"/>
              </a:rPr>
              <a:t>叫做</a:t>
            </a:r>
            <a:r>
              <a:rPr lang="zh-CN" altLang="en-US" sz="3600" b="0" i="1">
                <a:solidFill>
                  <a:srgbClr val="FF0000"/>
                </a:solidFill>
                <a:latin typeface="华文新魏" pitchFamily="2" charset="-122"/>
                <a:ea typeface="华文新魏" pitchFamily="2" charset="-122"/>
              </a:rPr>
              <a:t>二元一次方程组的解。</a:t>
            </a:r>
          </a:p>
          <a:p>
            <a:pPr>
              <a:buFontTx/>
              <a:buNone/>
            </a:pPr>
            <a:endParaRPr lang="en-US" altLang="zh-CN" i="1"/>
          </a:p>
        </p:txBody>
      </p:sp>
      <p:sp>
        <p:nvSpPr>
          <p:cNvPr id="28675" name="WordArt 3"/>
          <p:cNvSpPr>
            <a:spLocks noChangeArrowheads="1" noChangeShapeType="1" noTextEdit="1"/>
          </p:cNvSpPr>
          <p:nvPr/>
        </p:nvSpPr>
        <p:spPr bwMode="auto">
          <a:xfrm>
            <a:off x="250825" y="260350"/>
            <a:ext cx="4092575" cy="1187450"/>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新魏"/>
                <a:ea typeface="华文新魏"/>
              </a:rPr>
              <a:t>学习新知</a:t>
            </a:r>
          </a:p>
        </p:txBody>
      </p:sp>
      <p:grpSp>
        <p:nvGrpSpPr>
          <p:cNvPr id="28676" name="Group 4"/>
          <p:cNvGrpSpPr/>
          <p:nvPr/>
        </p:nvGrpSpPr>
        <p:grpSpPr bwMode="auto">
          <a:xfrm>
            <a:off x="4716463" y="1412875"/>
            <a:ext cx="2162175" cy="1066800"/>
            <a:chOff x="1882" y="1026"/>
            <a:chExt cx="1362" cy="672"/>
          </a:xfrm>
        </p:grpSpPr>
        <p:graphicFrame>
          <p:nvGraphicFramePr>
            <p:cNvPr id="28677" name="Object 5"/>
            <p:cNvGraphicFramePr>
              <a:graphicFrameLocks noChangeAspect="1"/>
            </p:cNvGraphicFramePr>
            <p:nvPr/>
          </p:nvGraphicFramePr>
          <p:xfrm>
            <a:off x="2064" y="1026"/>
            <a:ext cx="1180" cy="672"/>
          </p:xfrm>
          <a:graphic>
            <a:graphicData uri="http://schemas.openxmlformats.org/presentationml/2006/ole">
              <mc:AlternateContent xmlns:mc="http://schemas.openxmlformats.org/markup-compatibility/2006">
                <mc:Choice xmlns:v="urn:schemas-microsoft-com:vml" Requires="v">
                  <p:oleObj name="Equation" r:id="rId2" imgW="1003300" imgH="571500" progId="Equations">
                    <p:embed/>
                  </p:oleObj>
                </mc:Choice>
                <mc:Fallback>
                  <p:oleObj name="Equation" r:id="rId2" imgW="1003300" imgH="5715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1026"/>
                          <a:ext cx="1180"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78" name="AutoShape 6"/>
            <p:cNvSpPr/>
            <p:nvPr/>
          </p:nvSpPr>
          <p:spPr bwMode="auto">
            <a:xfrm>
              <a:off x="1882" y="1117"/>
              <a:ext cx="137" cy="545"/>
            </a:xfrm>
            <a:prstGeom prst="leftBrace">
              <a:avLst>
                <a:gd name="adj1" fmla="val 33151"/>
                <a:gd name="adj2" fmla="val 46606"/>
              </a:avLst>
            </a:prstGeom>
            <a:noFill/>
            <a:ln w="9525">
              <a:solidFill>
                <a:srgbClr val="FF006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28679" name="Rectangle 7"/>
          <p:cNvSpPr>
            <a:spLocks noChangeArrowheads="1"/>
          </p:cNvSpPr>
          <p:nvPr/>
        </p:nvSpPr>
        <p:spPr bwMode="auto">
          <a:xfrm>
            <a:off x="1763713" y="1628775"/>
            <a:ext cx="26844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prstClr val="black"/>
                </a:solidFill>
              </a:rPr>
              <a:t>二元一次方程组</a:t>
            </a:r>
          </a:p>
        </p:txBody>
      </p:sp>
      <p:sp>
        <p:nvSpPr>
          <p:cNvPr id="28680" name="Text Box 8"/>
          <p:cNvSpPr txBox="1">
            <a:spLocks noChangeArrowheads="1"/>
          </p:cNvSpPr>
          <p:nvPr/>
        </p:nvSpPr>
        <p:spPr bwMode="auto">
          <a:xfrm>
            <a:off x="2843213" y="2997200"/>
            <a:ext cx="12557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zh-CN" altLang="en-US" sz="2800" b="1">
                <a:solidFill>
                  <a:prstClr val="black"/>
                </a:solidFill>
              </a:rPr>
              <a:t>的解是</a:t>
            </a:r>
          </a:p>
        </p:txBody>
      </p:sp>
      <p:graphicFrame>
        <p:nvGraphicFramePr>
          <p:cNvPr id="28681" name="Object 9"/>
          <p:cNvGraphicFramePr>
            <a:graphicFrameLocks noGrp="1" noChangeAspect="1"/>
          </p:cNvGraphicFramePr>
          <p:nvPr>
            <p:ph sz="half" idx="2"/>
          </p:nvPr>
        </p:nvGraphicFramePr>
        <p:xfrm>
          <a:off x="4654550" y="2809875"/>
          <a:ext cx="1169988" cy="1108075"/>
        </p:xfrm>
        <a:graphic>
          <a:graphicData uri="http://schemas.openxmlformats.org/presentationml/2006/ole">
            <mc:AlternateContent xmlns:mc="http://schemas.openxmlformats.org/markup-compatibility/2006">
              <mc:Choice xmlns:v="urn:schemas-microsoft-com:vml" Requires="v">
                <p:oleObj name="公式" r:id="rId4" imgW="647700" imgH="609600" progId="Equations">
                  <p:embed/>
                </p:oleObj>
              </mc:Choice>
              <mc:Fallback>
                <p:oleObj name="公式" r:id="rId4" imgW="647700" imgH="6096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4550" y="2809875"/>
                        <a:ext cx="11699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6174178"/>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228600" y="1752600"/>
            <a:ext cx="8726488" cy="4379913"/>
          </a:xfrm>
        </p:spPr>
        <p:txBody>
          <a:bodyPr/>
          <a:lstStyle/>
          <a:p>
            <a:pPr marL="609600" indent="-609600">
              <a:buFont typeface="Wingdings" panose="05000000000000000000" pitchFamily="2" charset="2"/>
              <a:buAutoNum type="arabicPeriod"/>
            </a:pPr>
            <a:r>
              <a:rPr lang="zh-CN" altLang="en-US" b="0"/>
              <a:t>下面四组数值中，</a:t>
            </a:r>
            <a:r>
              <a:rPr lang="zh-CN" altLang="en-US" b="0" u="sng"/>
              <a:t>	　</a:t>
            </a:r>
            <a:r>
              <a:rPr lang="zh-CN" altLang="en-US" b="0"/>
              <a:t>是二元一次方程	</a:t>
            </a:r>
            <a:r>
              <a:rPr lang="en-US" altLang="zh-CN" b="0"/>
              <a:t>7x-3y=2</a:t>
            </a:r>
            <a:r>
              <a:rPr lang="zh-CN" altLang="en-US" b="0"/>
              <a:t>的解，</a:t>
            </a:r>
            <a:r>
              <a:rPr lang="zh-CN" altLang="en-US" b="0" u="sng"/>
              <a:t>		</a:t>
            </a:r>
            <a:r>
              <a:rPr lang="zh-CN" altLang="en-US" b="0"/>
              <a:t>是二元一次方程           </a:t>
            </a:r>
            <a:r>
              <a:rPr lang="en-US" altLang="zh-CN" b="0"/>
              <a:t>2x+y=8</a:t>
            </a:r>
            <a:r>
              <a:rPr lang="zh-CN" altLang="en-US" b="0"/>
              <a:t>的解，</a:t>
            </a:r>
            <a:r>
              <a:rPr lang="zh-CN" altLang="en-US" b="0" u="sng"/>
              <a:t>	    </a:t>
            </a:r>
            <a:r>
              <a:rPr lang="zh-CN" altLang="en-US" b="0"/>
              <a:t>是二元一次方程组					的解。</a:t>
            </a:r>
          </a:p>
        </p:txBody>
      </p:sp>
      <p:grpSp>
        <p:nvGrpSpPr>
          <p:cNvPr id="29699" name="Group 3"/>
          <p:cNvGrpSpPr/>
          <p:nvPr/>
        </p:nvGrpSpPr>
        <p:grpSpPr bwMode="auto">
          <a:xfrm>
            <a:off x="914400" y="3124200"/>
            <a:ext cx="2743200" cy="1128713"/>
            <a:chOff x="3312" y="144"/>
            <a:chExt cx="1728" cy="711"/>
          </a:xfrm>
        </p:grpSpPr>
        <p:sp>
          <p:nvSpPr>
            <p:cNvPr id="29700" name="Text Box 4"/>
            <p:cNvSpPr txBox="1">
              <a:spLocks noChangeArrowheads="1"/>
            </p:cNvSpPr>
            <p:nvPr/>
          </p:nvSpPr>
          <p:spPr bwMode="auto">
            <a:xfrm>
              <a:off x="3312" y="288"/>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29701" name="AutoShape 5"/>
            <p:cNvSpPr/>
            <p:nvPr/>
          </p:nvSpPr>
          <p:spPr bwMode="auto">
            <a:xfrm>
              <a:off x="3504" y="288"/>
              <a:ext cx="288" cy="432"/>
            </a:xfrm>
            <a:prstGeom prst="leftBrace">
              <a:avLst>
                <a:gd name="adj1" fmla="val 125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9702" name="Text Box 6"/>
            <p:cNvSpPr txBox="1">
              <a:spLocks noChangeArrowheads="1"/>
            </p:cNvSpPr>
            <p:nvPr/>
          </p:nvSpPr>
          <p:spPr bwMode="auto">
            <a:xfrm>
              <a:off x="3792" y="144"/>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7x-3y=2</a:t>
              </a:r>
            </a:p>
          </p:txBody>
        </p:sp>
        <p:sp>
          <p:nvSpPr>
            <p:cNvPr id="29703" name="Text Box 7"/>
            <p:cNvSpPr txBox="1">
              <a:spLocks noChangeArrowheads="1"/>
            </p:cNvSpPr>
            <p:nvPr/>
          </p:nvSpPr>
          <p:spPr bwMode="auto">
            <a:xfrm>
              <a:off x="3744" y="528"/>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2x+y=8</a:t>
              </a:r>
            </a:p>
          </p:txBody>
        </p:sp>
      </p:grpSp>
      <p:grpSp>
        <p:nvGrpSpPr>
          <p:cNvPr id="29704" name="Group 8"/>
          <p:cNvGrpSpPr/>
          <p:nvPr/>
        </p:nvGrpSpPr>
        <p:grpSpPr bwMode="auto">
          <a:xfrm>
            <a:off x="914400" y="4419600"/>
            <a:ext cx="2743200" cy="1128713"/>
            <a:chOff x="3312" y="144"/>
            <a:chExt cx="1728" cy="711"/>
          </a:xfrm>
        </p:grpSpPr>
        <p:sp>
          <p:nvSpPr>
            <p:cNvPr id="29705" name="Text Box 9"/>
            <p:cNvSpPr txBox="1">
              <a:spLocks noChangeArrowheads="1"/>
            </p:cNvSpPr>
            <p:nvPr/>
          </p:nvSpPr>
          <p:spPr bwMode="auto">
            <a:xfrm>
              <a:off x="3312" y="288"/>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29706" name="AutoShape 10"/>
            <p:cNvSpPr/>
            <p:nvPr/>
          </p:nvSpPr>
          <p:spPr bwMode="auto">
            <a:xfrm>
              <a:off x="3504" y="288"/>
              <a:ext cx="288" cy="432"/>
            </a:xfrm>
            <a:prstGeom prst="leftBrace">
              <a:avLst>
                <a:gd name="adj1" fmla="val 125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9707" name="Text Box 11"/>
            <p:cNvSpPr txBox="1">
              <a:spLocks noChangeArrowheads="1"/>
            </p:cNvSpPr>
            <p:nvPr/>
          </p:nvSpPr>
          <p:spPr bwMode="auto">
            <a:xfrm>
              <a:off x="3792" y="144"/>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X=</a:t>
              </a:r>
              <a:r>
                <a:rPr lang="zh-CN" altLang="en-US" sz="2800" b="1">
                  <a:solidFill>
                    <a:prstClr val="black"/>
                  </a:solidFill>
                </a:rPr>
                <a:t>－</a:t>
              </a:r>
              <a:r>
                <a:rPr lang="en-US" altLang="zh-CN" sz="2800" b="1">
                  <a:solidFill>
                    <a:prstClr val="black"/>
                  </a:solidFill>
                </a:rPr>
                <a:t>1</a:t>
              </a:r>
            </a:p>
          </p:txBody>
        </p:sp>
        <p:sp>
          <p:nvSpPr>
            <p:cNvPr id="29708" name="Text Box 12"/>
            <p:cNvSpPr txBox="1">
              <a:spLocks noChangeArrowheads="1"/>
            </p:cNvSpPr>
            <p:nvPr/>
          </p:nvSpPr>
          <p:spPr bwMode="auto">
            <a:xfrm>
              <a:off x="3744" y="528"/>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Y=</a:t>
              </a:r>
              <a:r>
                <a:rPr lang="zh-CN" altLang="en-US" sz="2800" b="1">
                  <a:solidFill>
                    <a:prstClr val="black"/>
                  </a:solidFill>
                </a:rPr>
                <a:t>－</a:t>
              </a:r>
              <a:r>
                <a:rPr lang="en-US" altLang="zh-CN" sz="2800" b="1">
                  <a:solidFill>
                    <a:prstClr val="black"/>
                  </a:solidFill>
                </a:rPr>
                <a:t>3</a:t>
              </a:r>
            </a:p>
          </p:txBody>
        </p:sp>
      </p:grpSp>
      <p:grpSp>
        <p:nvGrpSpPr>
          <p:cNvPr id="29709" name="Group 13"/>
          <p:cNvGrpSpPr/>
          <p:nvPr/>
        </p:nvGrpSpPr>
        <p:grpSpPr bwMode="auto">
          <a:xfrm>
            <a:off x="1066800" y="5486400"/>
            <a:ext cx="2743200" cy="1128713"/>
            <a:chOff x="3312" y="144"/>
            <a:chExt cx="1728" cy="711"/>
          </a:xfrm>
        </p:grpSpPr>
        <p:sp>
          <p:nvSpPr>
            <p:cNvPr id="29710" name="Text Box 14"/>
            <p:cNvSpPr txBox="1">
              <a:spLocks noChangeArrowheads="1"/>
            </p:cNvSpPr>
            <p:nvPr/>
          </p:nvSpPr>
          <p:spPr bwMode="auto">
            <a:xfrm>
              <a:off x="3312" y="288"/>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29711" name="AutoShape 15"/>
            <p:cNvSpPr/>
            <p:nvPr/>
          </p:nvSpPr>
          <p:spPr bwMode="auto">
            <a:xfrm>
              <a:off x="3504" y="288"/>
              <a:ext cx="288" cy="432"/>
            </a:xfrm>
            <a:prstGeom prst="leftBrace">
              <a:avLst>
                <a:gd name="adj1" fmla="val 125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9712" name="Text Box 16"/>
            <p:cNvSpPr txBox="1">
              <a:spLocks noChangeArrowheads="1"/>
            </p:cNvSpPr>
            <p:nvPr/>
          </p:nvSpPr>
          <p:spPr bwMode="auto">
            <a:xfrm>
              <a:off x="3792" y="144"/>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X=4</a:t>
              </a:r>
            </a:p>
          </p:txBody>
        </p:sp>
        <p:sp>
          <p:nvSpPr>
            <p:cNvPr id="29713" name="Text Box 17"/>
            <p:cNvSpPr txBox="1">
              <a:spLocks noChangeArrowheads="1"/>
            </p:cNvSpPr>
            <p:nvPr/>
          </p:nvSpPr>
          <p:spPr bwMode="auto">
            <a:xfrm>
              <a:off x="3744" y="528"/>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Y=2</a:t>
              </a:r>
            </a:p>
          </p:txBody>
        </p:sp>
      </p:grpSp>
      <p:grpSp>
        <p:nvGrpSpPr>
          <p:cNvPr id="29714" name="Group 18"/>
          <p:cNvGrpSpPr/>
          <p:nvPr/>
        </p:nvGrpSpPr>
        <p:grpSpPr bwMode="auto">
          <a:xfrm>
            <a:off x="4038600" y="4267200"/>
            <a:ext cx="2743200" cy="1128713"/>
            <a:chOff x="3312" y="144"/>
            <a:chExt cx="1728" cy="711"/>
          </a:xfrm>
        </p:grpSpPr>
        <p:sp>
          <p:nvSpPr>
            <p:cNvPr id="29715" name="Text Box 19"/>
            <p:cNvSpPr txBox="1">
              <a:spLocks noChangeArrowheads="1"/>
            </p:cNvSpPr>
            <p:nvPr/>
          </p:nvSpPr>
          <p:spPr bwMode="auto">
            <a:xfrm>
              <a:off x="3312" y="288"/>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29716" name="AutoShape 20"/>
            <p:cNvSpPr/>
            <p:nvPr/>
          </p:nvSpPr>
          <p:spPr bwMode="auto">
            <a:xfrm>
              <a:off x="3504" y="288"/>
              <a:ext cx="288" cy="432"/>
            </a:xfrm>
            <a:prstGeom prst="leftBrace">
              <a:avLst>
                <a:gd name="adj1" fmla="val 125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9717" name="Text Box 21"/>
            <p:cNvSpPr txBox="1">
              <a:spLocks noChangeArrowheads="1"/>
            </p:cNvSpPr>
            <p:nvPr/>
          </p:nvSpPr>
          <p:spPr bwMode="auto">
            <a:xfrm>
              <a:off x="3792" y="144"/>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X=2</a:t>
              </a:r>
            </a:p>
          </p:txBody>
        </p:sp>
        <p:sp>
          <p:nvSpPr>
            <p:cNvPr id="29718" name="Text Box 22"/>
            <p:cNvSpPr txBox="1">
              <a:spLocks noChangeArrowheads="1"/>
            </p:cNvSpPr>
            <p:nvPr/>
          </p:nvSpPr>
          <p:spPr bwMode="auto">
            <a:xfrm>
              <a:off x="3744" y="528"/>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Y=4</a:t>
              </a:r>
            </a:p>
          </p:txBody>
        </p:sp>
      </p:grpSp>
      <p:grpSp>
        <p:nvGrpSpPr>
          <p:cNvPr id="29719" name="Group 23"/>
          <p:cNvGrpSpPr/>
          <p:nvPr/>
        </p:nvGrpSpPr>
        <p:grpSpPr bwMode="auto">
          <a:xfrm>
            <a:off x="4067175" y="5445125"/>
            <a:ext cx="2743200" cy="1128713"/>
            <a:chOff x="3312" y="144"/>
            <a:chExt cx="1728" cy="711"/>
          </a:xfrm>
        </p:grpSpPr>
        <p:sp>
          <p:nvSpPr>
            <p:cNvPr id="29720" name="Text Box 24"/>
            <p:cNvSpPr txBox="1">
              <a:spLocks noChangeArrowheads="1"/>
            </p:cNvSpPr>
            <p:nvPr/>
          </p:nvSpPr>
          <p:spPr bwMode="auto">
            <a:xfrm>
              <a:off x="3312" y="288"/>
              <a:ext cx="1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solidFill>
                  <a:prstClr val="black"/>
                </a:solidFill>
              </a:endParaRPr>
            </a:p>
          </p:txBody>
        </p:sp>
        <p:sp>
          <p:nvSpPr>
            <p:cNvPr id="29721" name="AutoShape 25"/>
            <p:cNvSpPr/>
            <p:nvPr/>
          </p:nvSpPr>
          <p:spPr bwMode="auto">
            <a:xfrm>
              <a:off x="3504" y="288"/>
              <a:ext cx="288" cy="432"/>
            </a:xfrm>
            <a:prstGeom prst="leftBrace">
              <a:avLst>
                <a:gd name="adj1" fmla="val 1250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9722" name="Text Box 26"/>
            <p:cNvSpPr txBox="1">
              <a:spLocks noChangeArrowheads="1"/>
            </p:cNvSpPr>
            <p:nvPr/>
          </p:nvSpPr>
          <p:spPr bwMode="auto">
            <a:xfrm>
              <a:off x="3792" y="144"/>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X=1</a:t>
              </a:r>
            </a:p>
          </p:txBody>
        </p:sp>
        <p:sp>
          <p:nvSpPr>
            <p:cNvPr id="29723" name="Text Box 27"/>
            <p:cNvSpPr txBox="1">
              <a:spLocks noChangeArrowheads="1"/>
            </p:cNvSpPr>
            <p:nvPr/>
          </p:nvSpPr>
          <p:spPr bwMode="auto">
            <a:xfrm>
              <a:off x="3744" y="528"/>
              <a:ext cx="124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solidFill>
                    <a:prstClr val="black"/>
                  </a:solidFill>
                </a:rPr>
                <a:t>Y=6</a:t>
              </a:r>
            </a:p>
          </p:txBody>
        </p:sp>
      </p:grpSp>
      <p:sp>
        <p:nvSpPr>
          <p:cNvPr id="29724" name="Text Box 28"/>
          <p:cNvSpPr txBox="1">
            <a:spLocks noChangeArrowheads="1"/>
          </p:cNvSpPr>
          <p:nvPr/>
        </p:nvSpPr>
        <p:spPr bwMode="auto">
          <a:xfrm>
            <a:off x="762000" y="47244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A</a:t>
            </a:r>
          </a:p>
        </p:txBody>
      </p:sp>
      <p:sp>
        <p:nvSpPr>
          <p:cNvPr id="29725" name="Text Box 29"/>
          <p:cNvSpPr txBox="1">
            <a:spLocks noChangeArrowheads="1"/>
          </p:cNvSpPr>
          <p:nvPr/>
        </p:nvSpPr>
        <p:spPr bwMode="auto">
          <a:xfrm>
            <a:off x="762000" y="5791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C</a:t>
            </a:r>
          </a:p>
        </p:txBody>
      </p:sp>
      <p:sp>
        <p:nvSpPr>
          <p:cNvPr id="29726" name="Text Box 30"/>
          <p:cNvSpPr txBox="1">
            <a:spLocks noChangeArrowheads="1"/>
          </p:cNvSpPr>
          <p:nvPr/>
        </p:nvSpPr>
        <p:spPr bwMode="auto">
          <a:xfrm>
            <a:off x="3924300" y="573405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D</a:t>
            </a:r>
          </a:p>
        </p:txBody>
      </p:sp>
      <p:sp>
        <p:nvSpPr>
          <p:cNvPr id="29727" name="Text Box 31"/>
          <p:cNvSpPr txBox="1">
            <a:spLocks noChangeArrowheads="1"/>
          </p:cNvSpPr>
          <p:nvPr/>
        </p:nvSpPr>
        <p:spPr bwMode="auto">
          <a:xfrm>
            <a:off x="4343400" y="1828800"/>
            <a:ext cx="930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3300"/>
                </a:solidFill>
              </a:rPr>
              <a:t>A</a:t>
            </a:r>
            <a:r>
              <a:rPr lang="zh-CN" altLang="en-US" sz="2400" b="1">
                <a:solidFill>
                  <a:srgbClr val="FF3300"/>
                </a:solidFill>
              </a:rPr>
              <a:t>、</a:t>
            </a:r>
            <a:r>
              <a:rPr lang="en-US" altLang="zh-CN" sz="2400" b="1">
                <a:solidFill>
                  <a:srgbClr val="FF3300"/>
                </a:solidFill>
              </a:rPr>
              <a:t>B</a:t>
            </a:r>
          </a:p>
        </p:txBody>
      </p:sp>
      <p:sp>
        <p:nvSpPr>
          <p:cNvPr id="29728" name="Text Box 32"/>
          <p:cNvSpPr txBox="1">
            <a:spLocks noChangeArrowheads="1"/>
          </p:cNvSpPr>
          <p:nvPr/>
        </p:nvSpPr>
        <p:spPr bwMode="auto">
          <a:xfrm>
            <a:off x="3995738" y="2300288"/>
            <a:ext cx="101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3300"/>
                </a:solidFill>
                <a:ea typeface="Arial Unicode MS" pitchFamily="34" charset="-122"/>
                <a:cs typeface="Arial Unicode MS" pitchFamily="34" charset="-122"/>
              </a:rPr>
              <a:t>B</a:t>
            </a:r>
            <a:r>
              <a:rPr lang="zh-CN" altLang="en-US" sz="2400" b="1">
                <a:solidFill>
                  <a:srgbClr val="FF3300"/>
                </a:solidFill>
                <a:ea typeface="Arial Unicode MS" pitchFamily="34" charset="-122"/>
                <a:cs typeface="Arial Unicode MS" pitchFamily="34" charset="-122"/>
              </a:rPr>
              <a:t>、Ｄ</a:t>
            </a:r>
          </a:p>
        </p:txBody>
      </p:sp>
      <p:sp>
        <p:nvSpPr>
          <p:cNvPr id="29729" name="Text Box 33"/>
          <p:cNvSpPr txBox="1">
            <a:spLocks noChangeArrowheads="1"/>
          </p:cNvSpPr>
          <p:nvPr/>
        </p:nvSpPr>
        <p:spPr bwMode="auto">
          <a:xfrm>
            <a:off x="3810000" y="28432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3300"/>
                </a:solidFill>
                <a:ea typeface="Arial Unicode MS" pitchFamily="34" charset="-122"/>
                <a:cs typeface="Arial Unicode MS" pitchFamily="34" charset="-122"/>
              </a:rPr>
              <a:t>Ｂ</a:t>
            </a:r>
          </a:p>
        </p:txBody>
      </p:sp>
      <p:sp>
        <p:nvSpPr>
          <p:cNvPr id="29730" name="Text Box 34"/>
          <p:cNvSpPr txBox="1">
            <a:spLocks noChangeArrowheads="1"/>
          </p:cNvSpPr>
          <p:nvPr/>
        </p:nvSpPr>
        <p:spPr bwMode="auto">
          <a:xfrm>
            <a:off x="3886200" y="45720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B</a:t>
            </a:r>
          </a:p>
        </p:txBody>
      </p:sp>
      <p:sp>
        <p:nvSpPr>
          <p:cNvPr id="29731" name="WordArt 35"/>
          <p:cNvSpPr>
            <a:spLocks noChangeArrowheads="1" noChangeShapeType="1" noTextEdit="1"/>
          </p:cNvSpPr>
          <p:nvPr/>
        </p:nvSpPr>
        <p:spPr bwMode="auto">
          <a:xfrm>
            <a:off x="179388" y="260350"/>
            <a:ext cx="2743200" cy="923925"/>
          </a:xfrm>
          <a:prstGeom prst="rect">
            <a:avLst/>
          </a:prstGeom>
        </p:spPr>
        <p:txBody>
          <a:bodyPr wrap="none" fromWordArt="1">
            <a:prstTxWarp prst="textPlain">
              <a:avLst>
                <a:gd name="adj" fmla="val 50000"/>
              </a:avLst>
            </a:prstTxWarp>
          </a:bodyPr>
          <a:lstStyle/>
          <a:p>
            <a:pPr algn="ctr"/>
            <a:r>
              <a:rPr lang="zh-CN" altLang="en-US" sz="7200" b="1" kern="10">
                <a:ln w="12700">
                  <a:solidFill>
                    <a:srgbClr val="EAEAEA"/>
                  </a:solidFill>
                  <a:rou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华文隶书"/>
                <a:ea typeface="华文隶书"/>
              </a:rPr>
              <a:t>练一练</a:t>
            </a:r>
          </a:p>
        </p:txBody>
      </p:sp>
    </p:spTree>
    <p:extLst>
      <p:ext uri="{BB962C8B-B14F-4D97-AF65-F5344CB8AC3E}">
        <p14:creationId xmlns:p14="http://schemas.microsoft.com/office/powerpoint/2010/main" val="42940997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9727"/>
                                        </p:tgtEl>
                                        <p:attrNameLst>
                                          <p:attrName>style.visibility</p:attrName>
                                        </p:attrNameLst>
                                      </p:cBhvr>
                                      <p:to>
                                        <p:strVal val="visible"/>
                                      </p:to>
                                    </p:set>
                                    <p:anim calcmode="lin" valueType="num">
                                      <p:cBhvr additive="base">
                                        <p:cTn id="7" dur="500" fill="hold"/>
                                        <p:tgtEl>
                                          <p:spTgt spid="29727"/>
                                        </p:tgtEl>
                                        <p:attrNameLst>
                                          <p:attrName>ppt_x</p:attrName>
                                        </p:attrNameLst>
                                      </p:cBhvr>
                                      <p:tavLst>
                                        <p:tav tm="0">
                                          <p:val>
                                            <p:strVal val="1+#ppt_w/2"/>
                                          </p:val>
                                        </p:tav>
                                        <p:tav tm="100000">
                                          <p:val>
                                            <p:strVal val="#ppt_x"/>
                                          </p:val>
                                        </p:tav>
                                      </p:tavLst>
                                    </p:anim>
                                    <p:anim calcmode="lin" valueType="num">
                                      <p:cBhvr additive="base">
                                        <p:cTn id="8" dur="500" fill="hold"/>
                                        <p:tgtEl>
                                          <p:spTgt spid="2972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29728"/>
                                        </p:tgtEl>
                                        <p:attrNameLst>
                                          <p:attrName>style.visibility</p:attrName>
                                        </p:attrNameLst>
                                      </p:cBhvr>
                                      <p:to>
                                        <p:strVal val="visible"/>
                                      </p:to>
                                    </p:set>
                                    <p:anim calcmode="lin" valueType="num">
                                      <p:cBhvr additive="base">
                                        <p:cTn id="13" dur="500" fill="hold"/>
                                        <p:tgtEl>
                                          <p:spTgt spid="29728"/>
                                        </p:tgtEl>
                                        <p:attrNameLst>
                                          <p:attrName>ppt_x</p:attrName>
                                        </p:attrNameLst>
                                      </p:cBhvr>
                                      <p:tavLst>
                                        <p:tav tm="0">
                                          <p:val>
                                            <p:strVal val="1+#ppt_w/2"/>
                                          </p:val>
                                        </p:tav>
                                        <p:tav tm="100000">
                                          <p:val>
                                            <p:strVal val="#ppt_x"/>
                                          </p:val>
                                        </p:tav>
                                      </p:tavLst>
                                    </p:anim>
                                    <p:anim calcmode="lin" valueType="num">
                                      <p:cBhvr additive="base">
                                        <p:cTn id="14" dur="500" fill="hold"/>
                                        <p:tgtEl>
                                          <p:spTgt spid="2972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9729"/>
                                        </p:tgtEl>
                                        <p:attrNameLst>
                                          <p:attrName>style.visibility</p:attrName>
                                        </p:attrNameLst>
                                      </p:cBhvr>
                                      <p:to>
                                        <p:strVal val="visible"/>
                                      </p:to>
                                    </p:set>
                                    <p:anim calcmode="lin" valueType="num">
                                      <p:cBhvr additive="base">
                                        <p:cTn id="19" dur="500" fill="hold"/>
                                        <p:tgtEl>
                                          <p:spTgt spid="29729"/>
                                        </p:tgtEl>
                                        <p:attrNameLst>
                                          <p:attrName>ppt_x</p:attrName>
                                        </p:attrNameLst>
                                      </p:cBhvr>
                                      <p:tavLst>
                                        <p:tav tm="0">
                                          <p:val>
                                            <p:strVal val="1+#ppt_w/2"/>
                                          </p:val>
                                        </p:tav>
                                        <p:tav tm="100000">
                                          <p:val>
                                            <p:strVal val="#ppt_x"/>
                                          </p:val>
                                        </p:tav>
                                      </p:tavLst>
                                    </p:anim>
                                    <p:anim calcmode="lin" valueType="num">
                                      <p:cBhvr additive="base">
                                        <p:cTn id="20" dur="500" fill="hold"/>
                                        <p:tgtEl>
                                          <p:spTgt spid="2972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7" grpId="0"/>
      <p:bldP spid="29728" grpId="0"/>
      <p:bldP spid="29729" grpId="0"/>
    </p:bldLst>
  </p:timing>
</p:sld>
</file>

<file path=ppt/slides/slide2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m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30723" name="Rectangle 3"/>
          <p:cNvSpPr>
            <a:spLocks noGrp="1" noChangeArrowheads="1"/>
          </p:cNvSpPr>
          <p:nvPr>
            <p:ph type="title"/>
          </p:nvPr>
        </p:nvSpPr>
        <p:spPr>
          <a:xfrm>
            <a:off x="990600" y="990600"/>
            <a:ext cx="7772400" cy="1066800"/>
          </a:xfrm>
        </p:spPr>
        <p:txBody>
          <a:bodyPr/>
          <a:lstStyle/>
          <a:p>
            <a:pPr algn="l"/>
            <a:r>
              <a:rPr lang="zh-CN" altLang="en-US" sz="3200" b="1">
                <a:solidFill>
                  <a:srgbClr val="0000CC"/>
                </a:solidFill>
                <a:ea typeface="华文新魏" pitchFamily="2" charset="-122"/>
              </a:rPr>
              <a:t>日常生活中，我们经常用设二元的方法来研究和解决问题，你能解答下面的问题吗？</a:t>
            </a:r>
          </a:p>
        </p:txBody>
      </p:sp>
      <p:sp>
        <p:nvSpPr>
          <p:cNvPr id="30724" name="Rectangle 4"/>
          <p:cNvSpPr>
            <a:spLocks noGrp="1" noChangeArrowheads="1"/>
          </p:cNvSpPr>
          <p:nvPr>
            <p:ph type="body" idx="1"/>
          </p:nvPr>
        </p:nvSpPr>
        <p:spPr>
          <a:xfrm>
            <a:off x="5651500" y="2667000"/>
            <a:ext cx="3157538" cy="3733800"/>
          </a:xfrm>
          <a:noFill/>
        </p:spPr>
        <p:txBody>
          <a:bodyPr/>
          <a:lstStyle/>
          <a:p>
            <a:pPr>
              <a:spcBef>
                <a:spcPct val="50000"/>
              </a:spcBef>
              <a:buFontTx/>
              <a:buNone/>
            </a:pPr>
            <a:r>
              <a:rPr lang="zh-CN" altLang="en-US">
                <a:solidFill>
                  <a:srgbClr val="9900CC"/>
                </a:solidFill>
                <a:ea typeface="华文新魏" pitchFamily="2" charset="-122"/>
              </a:rPr>
              <a:t>今有鸡兔同笼，</a:t>
            </a:r>
          </a:p>
          <a:p>
            <a:pPr>
              <a:spcBef>
                <a:spcPct val="50000"/>
              </a:spcBef>
              <a:buFontTx/>
              <a:buNone/>
            </a:pPr>
            <a:r>
              <a:rPr lang="zh-CN" altLang="en-US">
                <a:solidFill>
                  <a:srgbClr val="9900CC"/>
                </a:solidFill>
                <a:ea typeface="华文新魏" pitchFamily="2" charset="-122"/>
              </a:rPr>
              <a:t>上有三十五头，</a:t>
            </a:r>
          </a:p>
          <a:p>
            <a:pPr>
              <a:spcBef>
                <a:spcPct val="50000"/>
              </a:spcBef>
              <a:buFontTx/>
              <a:buNone/>
            </a:pPr>
            <a:r>
              <a:rPr lang="zh-CN" altLang="en-US">
                <a:solidFill>
                  <a:srgbClr val="9900CC"/>
                </a:solidFill>
                <a:ea typeface="华文新魏" pitchFamily="2" charset="-122"/>
              </a:rPr>
              <a:t>下有九十四足，</a:t>
            </a:r>
          </a:p>
          <a:p>
            <a:pPr>
              <a:spcBef>
                <a:spcPct val="50000"/>
              </a:spcBef>
              <a:buFontTx/>
              <a:buNone/>
            </a:pPr>
            <a:r>
              <a:rPr lang="zh-CN" altLang="en-US">
                <a:solidFill>
                  <a:srgbClr val="9900CC"/>
                </a:solidFill>
                <a:ea typeface="华文新魏" pitchFamily="2" charset="-122"/>
              </a:rPr>
              <a:t>问鸡兔各几何？</a:t>
            </a:r>
          </a:p>
          <a:p>
            <a:pPr>
              <a:spcBef>
                <a:spcPct val="50000"/>
              </a:spcBef>
              <a:buFontTx/>
              <a:buNone/>
            </a:pPr>
            <a:r>
              <a:rPr lang="zh-CN" altLang="en-US" sz="2800">
                <a:solidFill>
                  <a:srgbClr val="9900CC"/>
                </a:solidFill>
                <a:ea typeface="华文新魏" pitchFamily="2" charset="-122"/>
              </a:rPr>
              <a:t>  </a:t>
            </a:r>
            <a:r>
              <a:rPr lang="en-US" altLang="zh-CN" sz="2800">
                <a:solidFill>
                  <a:srgbClr val="9900CC"/>
                </a:solidFill>
                <a:ea typeface="华文新魏" pitchFamily="2" charset="-122"/>
              </a:rPr>
              <a:t>——</a:t>
            </a:r>
            <a:r>
              <a:rPr lang="en-US" altLang="zh-CN" sz="2400">
                <a:solidFill>
                  <a:srgbClr val="9900CC"/>
                </a:solidFill>
                <a:ea typeface="华文新魏" pitchFamily="2" charset="-122"/>
              </a:rPr>
              <a:t>《</a:t>
            </a:r>
            <a:r>
              <a:rPr lang="zh-CN" altLang="en-US" sz="2400">
                <a:solidFill>
                  <a:srgbClr val="9900CC"/>
                </a:solidFill>
                <a:ea typeface="华文新魏" pitchFamily="2" charset="-122"/>
              </a:rPr>
              <a:t>孙子算经</a:t>
            </a:r>
            <a:r>
              <a:rPr lang="en-US" altLang="zh-CN" sz="2400">
                <a:solidFill>
                  <a:srgbClr val="9900CC"/>
                </a:solidFill>
                <a:ea typeface="华文新魏" pitchFamily="2" charset="-122"/>
              </a:rPr>
              <a:t>》</a:t>
            </a:r>
          </a:p>
          <a:p>
            <a:pPr>
              <a:buFontTx/>
              <a:buNone/>
            </a:pPr>
            <a:endParaRPr lang="en-US" altLang="zh-CN" sz="2800">
              <a:solidFill>
                <a:srgbClr val="9900CC"/>
              </a:solidFill>
            </a:endParaRPr>
          </a:p>
        </p:txBody>
      </p:sp>
      <p:pic>
        <p:nvPicPr>
          <p:cNvPr id="30725" name="Picture 5" descr="Ima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2717800"/>
            <a:ext cx="4176713" cy="2997200"/>
          </a:xfrm>
          <a:prstGeom prst="rect">
            <a:avLst/>
          </a:prstGeom>
          <a:noFill/>
          <a:extLst>
            <a:ext uri="{909E8E84-426E-40DD-AFC4-6F175D3DCCD1}">
              <a14:hiddenFill xmlns:a14="http://schemas.microsoft.com/office/drawing/2010/main">
                <a:solidFill>
                  <a:srgbClr val="FFFFFF"/>
                </a:solidFill>
              </a14:hiddenFill>
            </a:ext>
          </a:extLst>
        </p:spPr>
      </p:pic>
      <p:sp>
        <p:nvSpPr>
          <p:cNvPr id="30726" name="WordArt 6"/>
          <p:cNvSpPr>
            <a:spLocks noChangeArrowheads="1" noChangeShapeType="1" noTextEdit="1"/>
          </p:cNvSpPr>
          <p:nvPr/>
        </p:nvSpPr>
        <p:spPr bwMode="auto">
          <a:xfrm>
            <a:off x="0" y="0"/>
            <a:ext cx="2543175" cy="836613"/>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a:gradFill rotWithShape="1">
                  <a:gsLst>
                    <a:gs pos="0">
                      <a:prstClr val="black"/>
                    </a:gs>
                    <a:gs pos="50000">
                      <a:srgbClr val="FF3300"/>
                    </a:gs>
                    <a:gs pos="100000">
                      <a:prstClr val="black"/>
                    </a:gs>
                  </a:gsLst>
                  <a:lin ang="2700000" scaled="1"/>
                </a:gradFill>
                <a:effectLst>
                  <a:outerShdw dist="35921" dir="2700000" algn="ctr" rotWithShape="0">
                    <a:srgbClr val="C0C0C0">
                      <a:alpha val="80000"/>
                    </a:srgbClr>
                  </a:outerShdw>
                </a:effectLst>
                <a:latin typeface="隶书"/>
                <a:ea typeface="隶书"/>
              </a:rPr>
              <a:t>探究</a:t>
            </a:r>
          </a:p>
        </p:txBody>
      </p:sp>
    </p:spTree>
    <p:extLst>
      <p:ext uri="{BB962C8B-B14F-4D97-AF65-F5344CB8AC3E}">
        <p14:creationId xmlns:p14="http://schemas.microsoft.com/office/powerpoint/2010/main" val="2619075920"/>
      </p:ext>
    </p:extLst>
  </p:cSld>
  <p:clrMapOvr>
    <a:masterClrMapping/>
  </p:clrMapOvr>
  <p:transition spd="slow">
    <p:blinds/>
    <p:sndAc>
      <p:stSnd>
        <p:snd r:embed="rId2"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Text Box 3"/>
          <p:cNvSpPr txBox="1">
            <a:spLocks noChangeArrowheads="1"/>
          </p:cNvSpPr>
          <p:nvPr/>
        </p:nvSpPr>
        <p:spPr bwMode="auto">
          <a:xfrm>
            <a:off x="1066800" y="1905000"/>
            <a:ext cx="655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8080"/>
                </a:solidFill>
                <a:latin typeface="Tahoma" panose="020B0604030504040204" pitchFamily="34" charset="0"/>
              </a:rPr>
              <a:t>1</a:t>
            </a:r>
            <a:r>
              <a:rPr kumimoji="1" lang="zh-CN" altLang="en-US" sz="3200" b="1">
                <a:solidFill>
                  <a:srgbClr val="008080"/>
                </a:solidFill>
                <a:latin typeface="Tahoma" panose="020B0604030504040204" pitchFamily="34" charset="0"/>
              </a:rPr>
              <a:t>、解二元一次方程组</a:t>
            </a:r>
          </a:p>
        </p:txBody>
      </p:sp>
      <p:grpSp>
        <p:nvGrpSpPr>
          <p:cNvPr id="2" name="Group 4"/>
          <p:cNvGrpSpPr/>
          <p:nvPr/>
        </p:nvGrpSpPr>
        <p:grpSpPr bwMode="auto">
          <a:xfrm>
            <a:off x="1219200" y="2362200"/>
            <a:ext cx="7543800" cy="1722438"/>
            <a:chOff x="768" y="1488"/>
            <a:chExt cx="4752" cy="1085"/>
          </a:xfrm>
        </p:grpSpPr>
        <p:grpSp>
          <p:nvGrpSpPr>
            <p:cNvPr id="15364" name="Group 5"/>
            <p:cNvGrpSpPr/>
            <p:nvPr/>
          </p:nvGrpSpPr>
          <p:grpSpPr bwMode="auto">
            <a:xfrm>
              <a:off x="768" y="1584"/>
              <a:ext cx="2208" cy="989"/>
              <a:chOff x="768" y="1584"/>
              <a:chExt cx="2208" cy="989"/>
            </a:xfrm>
          </p:grpSpPr>
          <p:sp>
            <p:nvSpPr>
              <p:cNvPr id="15365" name="Rectangle 6"/>
              <p:cNvSpPr>
                <a:spLocks noChangeArrowheads="1"/>
              </p:cNvSpPr>
              <p:nvPr/>
            </p:nvSpPr>
            <p:spPr bwMode="auto">
              <a:xfrm>
                <a:off x="768" y="1776"/>
                <a:ext cx="3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a:solidFill>
                      <a:srgbClr val="008080"/>
                    </a:solidFill>
                    <a:latin typeface="Times New Roman" panose="02020603050405020304" pitchFamily="18" charset="0"/>
                  </a:rPr>
                  <a:t>⑴</a:t>
                </a:r>
                <a:r>
                  <a:rPr kumimoji="1" lang="en-US" altLang="zh-CN" sz="4000">
                    <a:solidFill>
                      <a:prstClr val="black"/>
                    </a:solidFill>
                    <a:latin typeface="Times New Roman" panose="02020603050405020304" pitchFamily="18" charset="0"/>
                  </a:rPr>
                  <a:t> </a:t>
                </a:r>
                <a:endParaRPr kumimoji="1" lang="en-US" altLang="zh-CN" sz="6000">
                  <a:solidFill>
                    <a:prstClr val="black"/>
                  </a:solidFill>
                  <a:latin typeface="Times New Roman" panose="02020603050405020304" pitchFamily="18" charset="0"/>
                </a:endParaRPr>
              </a:p>
            </p:txBody>
          </p:sp>
          <p:sp>
            <p:nvSpPr>
              <p:cNvPr id="15366" name="AutoShape 7"/>
              <p:cNvSpPr/>
              <p:nvPr/>
            </p:nvSpPr>
            <p:spPr bwMode="auto">
              <a:xfrm>
                <a:off x="1104" y="1776"/>
                <a:ext cx="48" cy="576"/>
              </a:xfrm>
              <a:prstGeom prst="leftBrace">
                <a:avLst>
                  <a:gd name="adj1" fmla="val 100000"/>
                  <a:gd name="adj2" fmla="val 5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5367" name="Text Box 8"/>
              <p:cNvSpPr txBox="1">
                <a:spLocks noChangeArrowheads="1"/>
              </p:cNvSpPr>
              <p:nvPr/>
            </p:nvSpPr>
            <p:spPr bwMode="auto">
              <a:xfrm>
                <a:off x="1200" y="1584"/>
                <a:ext cx="177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008080"/>
                    </a:solidFill>
                    <a:latin typeface="Tahoma" panose="020B0604030504040204" pitchFamily="34" charset="0"/>
                  </a:rPr>
                  <a:t>x+y=5  ①</a:t>
                </a:r>
                <a:r>
                  <a:rPr kumimoji="1" lang="en-US" altLang="zh-CN" sz="3200">
                    <a:solidFill>
                      <a:prstClr val="black"/>
                    </a:solidFill>
                    <a:latin typeface="Tahoma" panose="020B0604030504040204" pitchFamily="34" charset="0"/>
                  </a:rPr>
                  <a:t> </a:t>
                </a:r>
              </a:p>
            </p:txBody>
          </p:sp>
          <p:sp>
            <p:nvSpPr>
              <p:cNvPr id="15368" name="Text Box 9"/>
              <p:cNvSpPr txBox="1">
                <a:spLocks noChangeArrowheads="1"/>
              </p:cNvSpPr>
              <p:nvPr/>
            </p:nvSpPr>
            <p:spPr bwMode="auto">
              <a:xfrm>
                <a:off x="1200" y="2208"/>
                <a:ext cx="16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8080"/>
                    </a:solidFill>
                    <a:latin typeface="Tahoma" panose="020B0604030504040204" pitchFamily="34" charset="0"/>
                  </a:rPr>
                  <a:t>x-y=1   ② </a:t>
                </a:r>
              </a:p>
            </p:txBody>
          </p:sp>
        </p:grpSp>
        <p:sp>
          <p:nvSpPr>
            <p:cNvPr id="15369" name="Text Box 10"/>
            <p:cNvSpPr txBox="1">
              <a:spLocks noChangeArrowheads="1"/>
            </p:cNvSpPr>
            <p:nvPr/>
          </p:nvSpPr>
          <p:spPr bwMode="auto">
            <a:xfrm>
              <a:off x="2928" y="1824"/>
              <a:ext cx="249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008080"/>
                  </a:solidFill>
                  <a:latin typeface="Tahoma" panose="020B0604030504040204" pitchFamily="34" charset="0"/>
                </a:rPr>
                <a:t>⑵</a:t>
              </a:r>
              <a:r>
                <a:rPr kumimoji="1" lang="en-US" altLang="zh-CN" sz="3200">
                  <a:solidFill>
                    <a:prstClr val="black"/>
                  </a:solidFill>
                  <a:latin typeface="Tahoma" panose="020B0604030504040204" pitchFamily="34" charset="0"/>
                </a:rPr>
                <a:t> </a:t>
              </a:r>
            </a:p>
          </p:txBody>
        </p:sp>
        <p:sp>
          <p:nvSpPr>
            <p:cNvPr id="15370" name="AutoShape 11"/>
            <p:cNvSpPr/>
            <p:nvPr/>
          </p:nvSpPr>
          <p:spPr bwMode="auto">
            <a:xfrm>
              <a:off x="3264" y="1632"/>
              <a:ext cx="144" cy="720"/>
            </a:xfrm>
            <a:prstGeom prst="leftBrace">
              <a:avLst>
                <a:gd name="adj1" fmla="val 41667"/>
                <a:gd name="adj2" fmla="val 50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5371" name="Text Box 12"/>
            <p:cNvSpPr txBox="1">
              <a:spLocks noChangeArrowheads="1"/>
            </p:cNvSpPr>
            <p:nvPr/>
          </p:nvSpPr>
          <p:spPr bwMode="auto">
            <a:xfrm>
              <a:off x="3456" y="1488"/>
              <a:ext cx="182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008080"/>
                  </a:solidFill>
                  <a:latin typeface="Tahoma" panose="020B0604030504040204" pitchFamily="34" charset="0"/>
                </a:rPr>
                <a:t>2x+3y=40   ①</a:t>
              </a:r>
              <a:r>
                <a:rPr kumimoji="1" lang="en-US" altLang="zh-CN" sz="3200">
                  <a:solidFill>
                    <a:prstClr val="black"/>
                  </a:solidFill>
                  <a:latin typeface="Tahoma" panose="020B0604030504040204" pitchFamily="34" charset="0"/>
                </a:rPr>
                <a:t> </a:t>
              </a:r>
            </a:p>
          </p:txBody>
        </p:sp>
        <p:sp>
          <p:nvSpPr>
            <p:cNvPr id="15372" name="Text Box 13"/>
            <p:cNvSpPr txBox="1">
              <a:spLocks noChangeArrowheads="1"/>
            </p:cNvSpPr>
            <p:nvPr/>
          </p:nvSpPr>
          <p:spPr bwMode="auto">
            <a:xfrm>
              <a:off x="3456" y="2160"/>
              <a:ext cx="206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008080"/>
                  </a:solidFill>
                  <a:latin typeface="Tahoma" panose="020B0604030504040204" pitchFamily="34" charset="0"/>
                </a:rPr>
                <a:t>3x -2y=-5    ②</a:t>
              </a:r>
              <a:r>
                <a:rPr kumimoji="1" lang="en-US" altLang="zh-CN" sz="3200">
                  <a:solidFill>
                    <a:prstClr val="black"/>
                  </a:solidFill>
                  <a:latin typeface="Tahoma" panose="020B0604030504040204" pitchFamily="34" charset="0"/>
                </a:rPr>
                <a:t> </a:t>
              </a:r>
            </a:p>
          </p:txBody>
        </p:sp>
      </p:grpSp>
      <p:grpSp>
        <p:nvGrpSpPr>
          <p:cNvPr id="4" name="Group 14"/>
          <p:cNvGrpSpPr/>
          <p:nvPr/>
        </p:nvGrpSpPr>
        <p:grpSpPr bwMode="auto">
          <a:xfrm>
            <a:off x="1219200" y="4114800"/>
            <a:ext cx="7924800" cy="1616075"/>
            <a:chOff x="768" y="2592"/>
            <a:chExt cx="4704" cy="1018"/>
          </a:xfrm>
        </p:grpSpPr>
        <p:sp>
          <p:nvSpPr>
            <p:cNvPr id="15374" name="Text Box 15"/>
            <p:cNvSpPr txBox="1">
              <a:spLocks noChangeArrowheads="1"/>
            </p:cNvSpPr>
            <p:nvPr/>
          </p:nvSpPr>
          <p:spPr bwMode="auto">
            <a:xfrm>
              <a:off x="768" y="2784"/>
              <a:ext cx="470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8080"/>
                  </a:solidFill>
                  <a:latin typeface="Tahoma" panose="020B0604030504040204" pitchFamily="34" charset="0"/>
                </a:rPr>
                <a:t>2</a:t>
              </a:r>
              <a:r>
                <a:rPr kumimoji="1" lang="zh-CN" altLang="en-US" sz="3200" b="1">
                  <a:solidFill>
                    <a:srgbClr val="008080"/>
                  </a:solidFill>
                  <a:latin typeface="Tahoma" panose="020B0604030504040204" pitchFamily="34" charset="0"/>
                </a:rPr>
                <a:t>、已知（</a:t>
              </a:r>
              <a:r>
                <a:rPr kumimoji="1" lang="en-US" altLang="zh-CN" sz="3200" b="1">
                  <a:solidFill>
                    <a:srgbClr val="008080"/>
                  </a:solidFill>
                  <a:latin typeface="Tahoma" panose="020B0604030504040204" pitchFamily="34" charset="0"/>
                </a:rPr>
                <a:t>2x+3y-4</a:t>
              </a:r>
              <a:r>
                <a:rPr kumimoji="1" lang="zh-CN" altLang="en-US" sz="3200" b="1">
                  <a:solidFill>
                    <a:srgbClr val="008080"/>
                  </a:solidFill>
                  <a:latin typeface="Tahoma" panose="020B0604030504040204" pitchFamily="34" charset="0"/>
                </a:rPr>
                <a:t>）</a:t>
              </a:r>
              <a:r>
                <a:rPr kumimoji="1" lang="en-US" altLang="zh-CN" sz="3200" b="1">
                  <a:solidFill>
                    <a:srgbClr val="008080"/>
                  </a:solidFill>
                  <a:latin typeface="Tahoma" panose="020B0604030504040204" pitchFamily="34" charset="0"/>
                </a:rPr>
                <a:t>+∣x+3y-7∣=0</a:t>
              </a:r>
            </a:p>
            <a:p>
              <a:pPr>
                <a:spcBef>
                  <a:spcPct val="50000"/>
                </a:spcBef>
              </a:pPr>
              <a:r>
                <a:rPr kumimoji="1" lang="zh-CN" altLang="en-US" sz="3200" b="1">
                  <a:solidFill>
                    <a:srgbClr val="008080"/>
                  </a:solidFill>
                  <a:latin typeface="Tahoma" panose="020B0604030504040204" pitchFamily="34" charset="0"/>
                </a:rPr>
                <a:t>则</a:t>
              </a:r>
              <a:r>
                <a:rPr kumimoji="1" lang="en-US" altLang="zh-CN" sz="3200" b="1">
                  <a:solidFill>
                    <a:srgbClr val="008080"/>
                  </a:solidFill>
                  <a:latin typeface="Tahoma" panose="020B0604030504040204" pitchFamily="34" charset="0"/>
                </a:rPr>
                <a:t>x=</a:t>
              </a:r>
              <a:r>
                <a:rPr kumimoji="1" lang="en-US" altLang="zh-CN" sz="3200" b="1" u="sng">
                  <a:solidFill>
                    <a:srgbClr val="008080"/>
                  </a:solidFill>
                  <a:latin typeface="Tahoma" panose="020B0604030504040204" pitchFamily="34" charset="0"/>
                </a:rPr>
                <a:t>         </a:t>
              </a:r>
              <a:r>
                <a:rPr kumimoji="1" lang="zh-CN" altLang="en-US" sz="3200" b="1">
                  <a:solidFill>
                    <a:srgbClr val="008080"/>
                  </a:solidFill>
                  <a:latin typeface="Tahoma" panose="020B0604030504040204" pitchFamily="34" charset="0"/>
                </a:rPr>
                <a:t>，</a:t>
              </a:r>
              <a:r>
                <a:rPr kumimoji="1" lang="en-US" altLang="zh-CN" sz="3200" b="1">
                  <a:solidFill>
                    <a:srgbClr val="008080"/>
                  </a:solidFill>
                  <a:latin typeface="Tahoma" panose="020B0604030504040204" pitchFamily="34" charset="0"/>
                </a:rPr>
                <a:t>y=</a:t>
              </a:r>
              <a:r>
                <a:rPr kumimoji="1" lang="en-US" altLang="zh-CN" sz="3200" b="1" u="sng">
                  <a:solidFill>
                    <a:srgbClr val="008080"/>
                  </a:solidFill>
                  <a:latin typeface="Tahoma" panose="020B0604030504040204" pitchFamily="34" charset="0"/>
                </a:rPr>
                <a:t>          </a:t>
              </a:r>
              <a:r>
                <a:rPr kumimoji="1" lang="zh-CN" altLang="en-US" sz="3200" b="1">
                  <a:solidFill>
                    <a:srgbClr val="008080"/>
                  </a:solidFill>
                  <a:latin typeface="Tahoma" panose="020B0604030504040204" pitchFamily="34" charset="0"/>
                </a:rPr>
                <a:t>。</a:t>
              </a:r>
            </a:p>
          </p:txBody>
        </p:sp>
        <p:sp>
          <p:nvSpPr>
            <p:cNvPr id="15375" name="Text Box 16"/>
            <p:cNvSpPr txBox="1">
              <a:spLocks noChangeArrowheads="1"/>
            </p:cNvSpPr>
            <p:nvPr/>
          </p:nvSpPr>
          <p:spPr bwMode="auto">
            <a:xfrm>
              <a:off x="2928" y="2592"/>
              <a:ext cx="38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000" b="1">
                  <a:solidFill>
                    <a:srgbClr val="0000FF"/>
                  </a:solidFill>
                  <a:latin typeface="Tahoma" panose="020B0604030504040204" pitchFamily="34" charset="0"/>
                </a:rPr>
                <a:t>２</a:t>
              </a:r>
              <a:r>
                <a:rPr kumimoji="1" lang="zh-CN" altLang="en-US" sz="3200">
                  <a:solidFill>
                    <a:prstClr val="black"/>
                  </a:solidFill>
                  <a:latin typeface="Tahoma" panose="020B0604030504040204" pitchFamily="34" charset="0"/>
                </a:rPr>
                <a:t> </a:t>
              </a:r>
            </a:p>
          </p:txBody>
        </p:sp>
      </p:grpSp>
      <p:sp>
        <p:nvSpPr>
          <p:cNvPr id="136209" name="Text Box 17"/>
          <p:cNvSpPr txBox="1">
            <a:spLocks noChangeArrowheads="1"/>
          </p:cNvSpPr>
          <p:nvPr/>
        </p:nvSpPr>
        <p:spPr bwMode="auto">
          <a:xfrm>
            <a:off x="2286000" y="51054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FF00FF"/>
                </a:solidFill>
                <a:latin typeface="Tahoma" panose="020B0604030504040204" pitchFamily="34" charset="0"/>
              </a:rPr>
              <a:t>-3</a:t>
            </a:r>
          </a:p>
        </p:txBody>
      </p:sp>
      <p:sp>
        <p:nvSpPr>
          <p:cNvPr id="136210" name="Text Box 18"/>
          <p:cNvSpPr txBox="1">
            <a:spLocks noChangeArrowheads="1"/>
          </p:cNvSpPr>
          <p:nvPr/>
        </p:nvSpPr>
        <p:spPr bwMode="auto">
          <a:xfrm>
            <a:off x="4495800" y="5029200"/>
            <a:ext cx="1143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FF00FF"/>
                </a:solidFill>
                <a:latin typeface="Tahoma" panose="020B0604030504040204" pitchFamily="34" charset="0"/>
              </a:rPr>
              <a:t>—</a:t>
            </a:r>
          </a:p>
        </p:txBody>
      </p:sp>
      <p:sp>
        <p:nvSpPr>
          <p:cNvPr id="136211" name="Text Box 19"/>
          <p:cNvSpPr txBox="1">
            <a:spLocks noChangeArrowheads="1"/>
          </p:cNvSpPr>
          <p:nvPr/>
        </p:nvSpPr>
        <p:spPr bwMode="auto">
          <a:xfrm>
            <a:off x="4495800" y="48006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FF00FF"/>
                </a:solidFill>
                <a:latin typeface="Tahoma" panose="020B0604030504040204" pitchFamily="34" charset="0"/>
              </a:rPr>
              <a:t>10</a:t>
            </a:r>
          </a:p>
        </p:txBody>
      </p:sp>
      <p:sp>
        <p:nvSpPr>
          <p:cNvPr id="136212" name="Text Box 20"/>
          <p:cNvSpPr txBox="1">
            <a:spLocks noChangeArrowheads="1"/>
          </p:cNvSpPr>
          <p:nvPr/>
        </p:nvSpPr>
        <p:spPr bwMode="auto">
          <a:xfrm>
            <a:off x="4572000" y="5257800"/>
            <a:ext cx="38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a:solidFill>
                  <a:srgbClr val="FF00FF"/>
                </a:solidFill>
                <a:latin typeface="Tahoma" panose="020B0604030504040204" pitchFamily="34" charset="0"/>
              </a:rPr>
              <a:t>3</a:t>
            </a:r>
          </a:p>
        </p:txBody>
      </p:sp>
      <p:pic>
        <p:nvPicPr>
          <p:cNvPr id="15380" name="Picture 21"/>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715000"/>
            <a:ext cx="8382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22" descr="EARTH">
            <a:hlinkClick r:id="rId4" action="ppaction://hlinksldjump"/>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9563" y="549275"/>
            <a:ext cx="15827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1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0-#ppt_w/2"/>
                                          </p:val>
                                        </p:tav>
                                        <p:tav tm="100000">
                                          <p:val>
                                            <p:strVal val="#ppt_x"/>
                                          </p:val>
                                        </p:tav>
                                      </p:tavLst>
                                    </p:anim>
                                    <p:anim calcmode="lin" valueType="num">
                                      <p:cBhvr additive="base">
                                        <p:cTn id="8" dur="500" fill="hold"/>
                                        <p:tgtEl>
                                          <p:spTgt spid="1361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36209"/>
                                        </p:tgtEl>
                                        <p:attrNameLst>
                                          <p:attrName>style.visibility</p:attrName>
                                        </p:attrNameLst>
                                      </p:cBhvr>
                                      <p:to>
                                        <p:strVal val="visible"/>
                                      </p:to>
                                    </p:set>
                                    <p:anim calcmode="lin" valueType="num">
                                      <p:cBhvr additive="base">
                                        <p:cTn id="23" dur="500" fill="hold"/>
                                        <p:tgtEl>
                                          <p:spTgt spid="136209"/>
                                        </p:tgtEl>
                                        <p:attrNameLst>
                                          <p:attrName>ppt_x</p:attrName>
                                        </p:attrNameLst>
                                      </p:cBhvr>
                                      <p:tavLst>
                                        <p:tav tm="0">
                                          <p:val>
                                            <p:strVal val="0-#ppt_w/2"/>
                                          </p:val>
                                        </p:tav>
                                        <p:tav tm="100000">
                                          <p:val>
                                            <p:strVal val="#ppt_x"/>
                                          </p:val>
                                        </p:tav>
                                      </p:tavLst>
                                    </p:anim>
                                    <p:anim calcmode="lin" valueType="num">
                                      <p:cBhvr additive="base">
                                        <p:cTn id="24" dur="500" fill="hold"/>
                                        <p:tgtEl>
                                          <p:spTgt spid="13620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36210"/>
                                        </p:tgtEl>
                                        <p:attrNameLst>
                                          <p:attrName>style.visibility</p:attrName>
                                        </p:attrNameLst>
                                      </p:cBhvr>
                                      <p:to>
                                        <p:strVal val="visible"/>
                                      </p:to>
                                    </p:set>
                                    <p:anim calcmode="lin" valueType="num">
                                      <p:cBhvr additive="base">
                                        <p:cTn id="28" dur="500" fill="hold"/>
                                        <p:tgtEl>
                                          <p:spTgt spid="136210"/>
                                        </p:tgtEl>
                                        <p:attrNameLst>
                                          <p:attrName>ppt_x</p:attrName>
                                        </p:attrNameLst>
                                      </p:cBhvr>
                                      <p:tavLst>
                                        <p:tav tm="0">
                                          <p:val>
                                            <p:strVal val="#ppt_x"/>
                                          </p:val>
                                        </p:tav>
                                        <p:tav tm="100000">
                                          <p:val>
                                            <p:strVal val="#ppt_x"/>
                                          </p:val>
                                        </p:tav>
                                      </p:tavLst>
                                    </p:anim>
                                    <p:anim calcmode="lin" valueType="num">
                                      <p:cBhvr additive="base">
                                        <p:cTn id="29" dur="500" fill="hold"/>
                                        <p:tgtEl>
                                          <p:spTgt spid="1362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6212"/>
                                        </p:tgtEl>
                                        <p:attrNameLst>
                                          <p:attrName>style.visibility</p:attrName>
                                        </p:attrNameLst>
                                      </p:cBhvr>
                                      <p:to>
                                        <p:strVal val="visible"/>
                                      </p:to>
                                    </p:set>
                                    <p:anim calcmode="lin" valueType="num">
                                      <p:cBhvr additive="base">
                                        <p:cTn id="32" dur="500" fill="hold"/>
                                        <p:tgtEl>
                                          <p:spTgt spid="136212"/>
                                        </p:tgtEl>
                                        <p:attrNameLst>
                                          <p:attrName>ppt_x</p:attrName>
                                        </p:attrNameLst>
                                      </p:cBhvr>
                                      <p:tavLst>
                                        <p:tav tm="0">
                                          <p:val>
                                            <p:strVal val="#ppt_x"/>
                                          </p:val>
                                        </p:tav>
                                        <p:tav tm="100000">
                                          <p:val>
                                            <p:strVal val="#ppt_x"/>
                                          </p:val>
                                        </p:tav>
                                      </p:tavLst>
                                    </p:anim>
                                    <p:anim calcmode="lin" valueType="num">
                                      <p:cBhvr additive="base">
                                        <p:cTn id="33" dur="500" fill="hold"/>
                                        <p:tgtEl>
                                          <p:spTgt spid="1362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36211"/>
                                        </p:tgtEl>
                                        <p:attrNameLst>
                                          <p:attrName>style.visibility</p:attrName>
                                        </p:attrNameLst>
                                      </p:cBhvr>
                                      <p:to>
                                        <p:strVal val="visible"/>
                                      </p:to>
                                    </p:set>
                                    <p:anim calcmode="lin" valueType="num">
                                      <p:cBhvr additive="base">
                                        <p:cTn id="36" dur="500" fill="hold"/>
                                        <p:tgtEl>
                                          <p:spTgt spid="136211"/>
                                        </p:tgtEl>
                                        <p:attrNameLst>
                                          <p:attrName>ppt_x</p:attrName>
                                        </p:attrNameLst>
                                      </p:cBhvr>
                                      <p:tavLst>
                                        <p:tav tm="0">
                                          <p:val>
                                            <p:strVal val="#ppt_x"/>
                                          </p:val>
                                        </p:tav>
                                        <p:tav tm="100000">
                                          <p:val>
                                            <p:strVal val="#ppt_x"/>
                                          </p:val>
                                        </p:tav>
                                      </p:tavLst>
                                    </p:anim>
                                    <p:anim calcmode="lin" valueType="num">
                                      <p:cBhvr additive="base">
                                        <p:cTn id="37" dur="500" fill="hold"/>
                                        <p:tgtEl>
                                          <p:spTgt spid="136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utoUpdateAnimBg="0"/>
      <p:bldP spid="136209" grpId="0" autoUpdateAnimBg="0"/>
      <p:bldP spid="136210" grpId="0"/>
      <p:bldP spid="136211" grpId="0"/>
      <p:bldP spid="13621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250825" y="1341438"/>
            <a:ext cx="88931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     </a:t>
            </a:r>
            <a:r>
              <a:rPr lang="zh-CN" altLang="en-US" sz="2800" b="1">
                <a:solidFill>
                  <a:prstClr val="black"/>
                </a:solidFill>
              </a:rPr>
              <a:t>今有鸡兔同笼，上有三十五头，下有九十四足，问鸡兔各几何？</a:t>
            </a:r>
          </a:p>
        </p:txBody>
      </p:sp>
      <p:sp>
        <p:nvSpPr>
          <p:cNvPr id="31747" name="Text Box 3"/>
          <p:cNvSpPr txBox="1">
            <a:spLocks noChangeArrowheads="1"/>
          </p:cNvSpPr>
          <p:nvPr/>
        </p:nvSpPr>
        <p:spPr bwMode="auto">
          <a:xfrm>
            <a:off x="323850" y="2276475"/>
            <a:ext cx="7200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prstClr val="black"/>
                </a:solidFill>
              </a:rPr>
              <a:t>解：设鸡有</a:t>
            </a:r>
            <a:r>
              <a:rPr lang="en-US" altLang="zh-CN" sz="2800" b="1">
                <a:solidFill>
                  <a:prstClr val="black"/>
                </a:solidFill>
              </a:rPr>
              <a:t>x</a:t>
            </a:r>
            <a:r>
              <a:rPr lang="zh-CN" altLang="en-US" sz="2800" b="1">
                <a:solidFill>
                  <a:prstClr val="black"/>
                </a:solidFill>
              </a:rPr>
              <a:t>只，兔有</a:t>
            </a:r>
            <a:r>
              <a:rPr lang="en-US" altLang="zh-CN" sz="2800" b="1">
                <a:solidFill>
                  <a:prstClr val="black"/>
                </a:solidFill>
              </a:rPr>
              <a:t>y</a:t>
            </a:r>
            <a:r>
              <a:rPr lang="zh-CN" altLang="en-US" sz="2800" b="1">
                <a:solidFill>
                  <a:prstClr val="black"/>
                </a:solidFill>
              </a:rPr>
              <a:t>只，根据题意得：</a:t>
            </a:r>
          </a:p>
        </p:txBody>
      </p:sp>
      <p:graphicFrame>
        <p:nvGraphicFramePr>
          <p:cNvPr id="31748" name="Object 4"/>
          <p:cNvGraphicFramePr>
            <a:graphicFrameLocks noChangeAspect="1"/>
          </p:cNvGraphicFramePr>
          <p:nvPr/>
        </p:nvGraphicFramePr>
        <p:xfrm>
          <a:off x="2843213" y="2924175"/>
          <a:ext cx="2754312" cy="1404938"/>
        </p:xfrm>
        <a:graphic>
          <a:graphicData uri="http://schemas.openxmlformats.org/presentationml/2006/ole">
            <mc:AlternateContent xmlns:mc="http://schemas.openxmlformats.org/markup-compatibility/2006">
              <mc:Choice xmlns:v="urn:schemas-microsoft-com:vml" Requires="v">
                <p:oleObj name="公式" r:id="rId5" imgW="1181100" imgH="609600" progId="Equations">
                  <p:embed/>
                </p:oleObj>
              </mc:Choice>
              <mc:Fallback>
                <p:oleObj name="公式" r:id="rId5" imgW="1181100" imgH="6096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924175"/>
                        <a:ext cx="2754312" cy="1404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Text Box 5"/>
          <p:cNvSpPr txBox="1">
            <a:spLocks noChangeArrowheads="1"/>
          </p:cNvSpPr>
          <p:nvPr/>
        </p:nvSpPr>
        <p:spPr bwMode="auto">
          <a:xfrm>
            <a:off x="1763713" y="4868863"/>
            <a:ext cx="10795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prstClr val="black"/>
                </a:solidFill>
              </a:rPr>
              <a:t>解得</a:t>
            </a:r>
          </a:p>
        </p:txBody>
      </p:sp>
      <p:graphicFrame>
        <p:nvGraphicFramePr>
          <p:cNvPr id="31750" name="Object 6"/>
          <p:cNvGraphicFramePr>
            <a:graphicFrameLocks noChangeAspect="1"/>
          </p:cNvGraphicFramePr>
          <p:nvPr/>
        </p:nvGraphicFramePr>
        <p:xfrm>
          <a:off x="2843213" y="4437063"/>
          <a:ext cx="1657350" cy="1479550"/>
        </p:xfrm>
        <a:graphic>
          <a:graphicData uri="http://schemas.openxmlformats.org/presentationml/2006/ole">
            <mc:AlternateContent xmlns:mc="http://schemas.openxmlformats.org/markup-compatibility/2006">
              <mc:Choice xmlns:v="urn:schemas-microsoft-com:vml" Requires="v">
                <p:oleObj name="公式" r:id="rId7" imgW="673100" imgH="609600" progId="Equations">
                  <p:embed/>
                </p:oleObj>
              </mc:Choice>
              <mc:Fallback>
                <p:oleObj name="公式" r:id="rId7" imgW="673100" imgH="6096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4437063"/>
                        <a:ext cx="1657350" cy="147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Text Box 7"/>
          <p:cNvSpPr txBox="1">
            <a:spLocks noChangeArrowheads="1"/>
          </p:cNvSpPr>
          <p:nvPr/>
        </p:nvSpPr>
        <p:spPr bwMode="auto">
          <a:xfrm>
            <a:off x="323850" y="5949950"/>
            <a:ext cx="4549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prstClr val="black"/>
                </a:solidFill>
              </a:rPr>
              <a:t>答：鸡有</a:t>
            </a:r>
            <a:r>
              <a:rPr lang="en-US" altLang="zh-CN" sz="2800" b="1">
                <a:solidFill>
                  <a:prstClr val="black"/>
                </a:solidFill>
              </a:rPr>
              <a:t>23</a:t>
            </a:r>
            <a:r>
              <a:rPr lang="zh-CN" altLang="en-US" sz="2800" b="1">
                <a:solidFill>
                  <a:prstClr val="black"/>
                </a:solidFill>
              </a:rPr>
              <a:t>只，兔有</a:t>
            </a:r>
            <a:r>
              <a:rPr lang="en-US" altLang="zh-CN" sz="2800" b="1">
                <a:solidFill>
                  <a:prstClr val="black"/>
                </a:solidFill>
              </a:rPr>
              <a:t>12</a:t>
            </a:r>
            <a:r>
              <a:rPr lang="zh-CN" altLang="en-US" sz="2800" b="1">
                <a:solidFill>
                  <a:prstClr val="black"/>
                </a:solidFill>
              </a:rPr>
              <a:t>只。</a:t>
            </a:r>
          </a:p>
        </p:txBody>
      </p:sp>
      <p:pic>
        <p:nvPicPr>
          <p:cNvPr id="31752" name="Picture 8" descr="201"/>
          <p:cNvPicPr>
            <a:picLocks noChangeAspect="1" noChangeArrowheads="1"/>
          </p:cNvPicPr>
          <p:nvPr/>
        </p:nvPicPr>
        <p:blipFill>
          <a:blip r:embed="rId9" cstate="print">
            <a:extLst>
              <a:ext uri="{28A0092B-C50C-407E-A947-70E740481C1C}">
                <a14:useLocalDpi xmlns:a14="http://schemas.microsoft.com/office/drawing/2010/main" val="0"/>
              </a:ext>
            </a:extLst>
          </a:blip>
          <a:srcRect l="848" t="4701" r="83871" b="49739"/>
          <a:stretch>
            <a:fillRect/>
          </a:stretch>
        </p:blipFill>
        <p:spPr bwMode="auto">
          <a:xfrm>
            <a:off x="6300788" y="4365625"/>
            <a:ext cx="13716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1753" name="WordArt 9"/>
          <p:cNvSpPr>
            <a:spLocks noChangeArrowheads="1" noChangeShapeType="1" noTextEdit="1"/>
          </p:cNvSpPr>
          <p:nvPr/>
        </p:nvSpPr>
        <p:spPr bwMode="auto">
          <a:xfrm>
            <a:off x="250825" y="188913"/>
            <a:ext cx="2952750" cy="11525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normalizeH="1">
                <a:gradFill rotWithShape="1">
                  <a:gsLst>
                    <a:gs pos="0">
                      <a:srgbClr val="FF0000">
                        <a:gamma/>
                        <a:shade val="46275"/>
                        <a:invGamma/>
                      </a:srgbClr>
                    </a:gs>
                    <a:gs pos="50000">
                      <a:srgbClr val="FF0000"/>
                    </a:gs>
                    <a:gs pos="100000">
                      <a:srgbClr val="FF0000">
                        <a:gamma/>
                        <a:shade val="46275"/>
                        <a:invGamma/>
                      </a:srgbClr>
                    </a:gs>
                  </a:gsLst>
                  <a:lin ang="2700000" scaled="1"/>
                </a:gradFill>
                <a:effectLst>
                  <a:outerShdw dist="35921" dir="2700000" algn="ctr" rotWithShape="0">
                    <a:srgbClr val="C0C0C0">
                      <a:alpha val="80000"/>
                    </a:srgbClr>
                  </a:outerShdw>
                </a:effectLst>
                <a:latin typeface="隶书"/>
                <a:ea typeface="隶书"/>
              </a:rPr>
              <a:t>探讨交流</a:t>
            </a:r>
          </a:p>
        </p:txBody>
      </p:sp>
      <p:sp>
        <p:nvSpPr>
          <p:cNvPr id="31754" name="Rectangle 10"/>
          <p:cNvSpPr>
            <a:spLocks noChangeArrowheads="1"/>
          </p:cNvSpPr>
          <p:nvPr/>
        </p:nvSpPr>
        <p:spPr bwMode="auto">
          <a:xfrm>
            <a:off x="3779838" y="404813"/>
            <a:ext cx="44704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4800" b="1">
                <a:solidFill>
                  <a:srgbClr val="0066FF"/>
                </a:solidFill>
                <a:latin typeface="Times New Roman" panose="02020603050405020304" pitchFamily="18" charset="0"/>
              </a:rPr>
              <a:t>“</a:t>
            </a:r>
            <a:r>
              <a:rPr lang="zh-CN" altLang="en-US" sz="4800" b="1">
                <a:solidFill>
                  <a:srgbClr val="0066FF"/>
                </a:solidFill>
                <a:latin typeface="Times New Roman" panose="02020603050405020304" pitchFamily="18" charset="0"/>
              </a:rPr>
              <a:t>鸡兔同笼”问题</a:t>
            </a:r>
          </a:p>
        </p:txBody>
      </p:sp>
    </p:spTree>
    <p:extLst>
      <p:ext uri="{BB962C8B-B14F-4D97-AF65-F5344CB8AC3E}">
        <p14:creationId xmlns:p14="http://schemas.microsoft.com/office/powerpoint/2010/main" val="2648378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slide(fromBottom)">
                                      <p:cBhvr>
                                        <p:cTn id="7" dur="500"/>
                                        <p:tgtEl>
                                          <p:spTgt spid="31747"/>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slide(fromBottom)">
                                      <p:cBhvr>
                                        <p:cTn id="12" dur="500"/>
                                        <p:tgtEl>
                                          <p:spTgt spid="31748"/>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1749"/>
                                        </p:tgtEl>
                                        <p:attrNameLst>
                                          <p:attrName>style.visibility</p:attrName>
                                        </p:attrNameLst>
                                      </p:cBhvr>
                                      <p:to>
                                        <p:strVal val="visible"/>
                                      </p:to>
                                    </p:set>
                                    <p:animEffect transition="in" filter="slide(fromBottom)">
                                      <p:cBhvr>
                                        <p:cTn id="17" dur="500"/>
                                        <p:tgtEl>
                                          <p:spTgt spid="31749"/>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31750"/>
                                        </p:tgtEl>
                                        <p:attrNameLst>
                                          <p:attrName>style.visibility</p:attrName>
                                        </p:attrNameLst>
                                      </p:cBhvr>
                                      <p:to>
                                        <p:strVal val="visible"/>
                                      </p:to>
                                    </p:set>
                                    <p:animEffect transition="in" filter="slide(fromBottom)">
                                      <p:cBhvr>
                                        <p:cTn id="22" dur="500"/>
                                        <p:tgtEl>
                                          <p:spTgt spid="31750"/>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1751"/>
                                        </p:tgtEl>
                                        <p:attrNameLst>
                                          <p:attrName>style.visibility</p:attrName>
                                        </p:attrNameLst>
                                      </p:cBhvr>
                                      <p:to>
                                        <p:strVal val="visible"/>
                                      </p:to>
                                    </p:set>
                                    <p:anim calcmode="lin" valueType="num">
                                      <p:cBhvr additive="base">
                                        <p:cTn id="27" dur="500" fill="hold"/>
                                        <p:tgtEl>
                                          <p:spTgt spid="31751"/>
                                        </p:tgtEl>
                                        <p:attrNameLst>
                                          <p:attrName>ppt_x</p:attrName>
                                        </p:attrNameLst>
                                      </p:cBhvr>
                                      <p:tavLst>
                                        <p:tav tm="0">
                                          <p:val>
                                            <p:strVal val="#ppt_x"/>
                                          </p:val>
                                        </p:tav>
                                        <p:tav tm="100000">
                                          <p:val>
                                            <p:strVal val="#ppt_x"/>
                                          </p:val>
                                        </p:tav>
                                      </p:tavLst>
                                    </p:anim>
                                    <p:anim calcmode="lin" valueType="num">
                                      <p:cBhvr additive="base">
                                        <p:cTn id="28" dur="500" fill="hold"/>
                                        <p:tgtEl>
                                          <p:spTgt spid="3175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31749" grpId="0"/>
      <p:bldP spid="31751"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
          <p:cNvGrpSpPr/>
          <p:nvPr/>
        </p:nvGrpSpPr>
        <p:grpSpPr bwMode="auto">
          <a:xfrm>
            <a:off x="2743200" y="3267075"/>
            <a:ext cx="3168650" cy="3475038"/>
            <a:chOff x="1111" y="1026"/>
            <a:chExt cx="2898" cy="2869"/>
          </a:xfrm>
        </p:grpSpPr>
        <p:pic>
          <p:nvPicPr>
            <p:cNvPr id="33795" name="Picture 3" descr="WHAT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 y="1026"/>
              <a:ext cx="1991" cy="28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3796" name="Group 4"/>
            <p:cNvGrpSpPr/>
            <p:nvPr/>
          </p:nvGrpSpPr>
          <p:grpSpPr bwMode="auto">
            <a:xfrm>
              <a:off x="1111" y="1207"/>
              <a:ext cx="1134" cy="2688"/>
              <a:chOff x="2200" y="1207"/>
              <a:chExt cx="998" cy="2506"/>
            </a:xfrm>
          </p:grpSpPr>
          <p:grpSp>
            <p:nvGrpSpPr>
              <p:cNvPr id="33797" name="Group 5"/>
              <p:cNvGrpSpPr/>
              <p:nvPr/>
            </p:nvGrpSpPr>
            <p:grpSpPr bwMode="auto">
              <a:xfrm>
                <a:off x="2336" y="3566"/>
                <a:ext cx="436" cy="147"/>
                <a:chOff x="3487" y="3245"/>
                <a:chExt cx="643" cy="196"/>
              </a:xfrm>
            </p:grpSpPr>
            <p:sp>
              <p:nvSpPr>
                <p:cNvPr id="33798" name="Freeform 6"/>
                <p:cNvSpPr/>
                <p:nvPr/>
              </p:nvSpPr>
              <p:spPr bwMode="auto">
                <a:xfrm>
                  <a:off x="3487" y="3245"/>
                  <a:ext cx="635" cy="150"/>
                </a:xfrm>
                <a:custGeom>
                  <a:avLst/>
                  <a:gdLst>
                    <a:gd name="T0" fmla="*/ 303 w 635"/>
                    <a:gd name="T1" fmla="*/ 0 h 150"/>
                    <a:gd name="T2" fmla="*/ 344 w 635"/>
                    <a:gd name="T3" fmla="*/ 6 h 150"/>
                    <a:gd name="T4" fmla="*/ 377 w 635"/>
                    <a:gd name="T5" fmla="*/ 18 h 150"/>
                    <a:gd name="T6" fmla="*/ 412 w 635"/>
                    <a:gd name="T7" fmla="*/ 33 h 150"/>
                    <a:gd name="T8" fmla="*/ 463 w 635"/>
                    <a:gd name="T9" fmla="*/ 48 h 150"/>
                    <a:gd name="T10" fmla="*/ 499 w 635"/>
                    <a:gd name="T11" fmla="*/ 48 h 150"/>
                    <a:gd name="T12" fmla="*/ 548 w 635"/>
                    <a:gd name="T13" fmla="*/ 59 h 150"/>
                    <a:gd name="T14" fmla="*/ 589 w 635"/>
                    <a:gd name="T15" fmla="*/ 71 h 150"/>
                    <a:gd name="T16" fmla="*/ 632 w 635"/>
                    <a:gd name="T17" fmla="*/ 88 h 150"/>
                    <a:gd name="T18" fmla="*/ 635 w 635"/>
                    <a:gd name="T19" fmla="*/ 109 h 150"/>
                    <a:gd name="T20" fmla="*/ 617 w 635"/>
                    <a:gd name="T21" fmla="*/ 131 h 150"/>
                    <a:gd name="T22" fmla="*/ 580 w 635"/>
                    <a:gd name="T23" fmla="*/ 146 h 150"/>
                    <a:gd name="T24" fmla="*/ 534 w 635"/>
                    <a:gd name="T25" fmla="*/ 149 h 150"/>
                    <a:gd name="T26" fmla="*/ 379 w 635"/>
                    <a:gd name="T27" fmla="*/ 150 h 150"/>
                    <a:gd name="T28" fmla="*/ 321 w 635"/>
                    <a:gd name="T29" fmla="*/ 146 h 150"/>
                    <a:gd name="T30" fmla="*/ 264 w 635"/>
                    <a:gd name="T31" fmla="*/ 141 h 150"/>
                    <a:gd name="T32" fmla="*/ 211 w 635"/>
                    <a:gd name="T33" fmla="*/ 126 h 150"/>
                    <a:gd name="T34" fmla="*/ 180 w 635"/>
                    <a:gd name="T35" fmla="*/ 119 h 150"/>
                    <a:gd name="T36" fmla="*/ 180 w 635"/>
                    <a:gd name="T37" fmla="*/ 138 h 150"/>
                    <a:gd name="T38" fmla="*/ 38 w 635"/>
                    <a:gd name="T39" fmla="*/ 139 h 150"/>
                    <a:gd name="T40" fmla="*/ 16 w 635"/>
                    <a:gd name="T41" fmla="*/ 120 h 150"/>
                    <a:gd name="T42" fmla="*/ 3 w 635"/>
                    <a:gd name="T43" fmla="*/ 88 h 150"/>
                    <a:gd name="T44" fmla="*/ 0 w 635"/>
                    <a:gd name="T45" fmla="*/ 64 h 150"/>
                    <a:gd name="T46" fmla="*/ 3 w 635"/>
                    <a:gd name="T47" fmla="*/ 30 h 150"/>
                    <a:gd name="T48" fmla="*/ 8 w 635"/>
                    <a:gd name="T49" fmla="*/ 5 h 150"/>
                    <a:gd name="T50" fmla="*/ 42 w 635"/>
                    <a:gd name="T51" fmla="*/ 5 h 150"/>
                    <a:gd name="T52" fmla="*/ 86 w 635"/>
                    <a:gd name="T53" fmla="*/ 21 h 150"/>
                    <a:gd name="T54" fmla="*/ 133 w 635"/>
                    <a:gd name="T55" fmla="*/ 36 h 150"/>
                    <a:gd name="T56" fmla="*/ 167 w 635"/>
                    <a:gd name="T57" fmla="*/ 37 h 150"/>
                    <a:gd name="T58" fmla="*/ 204 w 635"/>
                    <a:gd name="T59" fmla="*/ 30 h 150"/>
                    <a:gd name="T60" fmla="*/ 246 w 635"/>
                    <a:gd name="T61" fmla="*/ 21 h 150"/>
                    <a:gd name="T62" fmla="*/ 323 w 635"/>
                    <a:gd name="T63" fmla="*/ 32 h 150"/>
                    <a:gd name="T64" fmla="*/ 303 w 635"/>
                    <a:gd name="T65"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5" h="150">
                      <a:moveTo>
                        <a:pt x="303" y="0"/>
                      </a:moveTo>
                      <a:lnTo>
                        <a:pt x="344" y="6"/>
                      </a:lnTo>
                      <a:lnTo>
                        <a:pt x="377" y="18"/>
                      </a:lnTo>
                      <a:lnTo>
                        <a:pt x="412" y="33"/>
                      </a:lnTo>
                      <a:lnTo>
                        <a:pt x="463" y="48"/>
                      </a:lnTo>
                      <a:lnTo>
                        <a:pt x="499" y="48"/>
                      </a:lnTo>
                      <a:lnTo>
                        <a:pt x="548" y="59"/>
                      </a:lnTo>
                      <a:lnTo>
                        <a:pt x="589" y="71"/>
                      </a:lnTo>
                      <a:lnTo>
                        <a:pt x="632" y="88"/>
                      </a:lnTo>
                      <a:lnTo>
                        <a:pt x="635" y="109"/>
                      </a:lnTo>
                      <a:lnTo>
                        <a:pt x="617" y="131"/>
                      </a:lnTo>
                      <a:lnTo>
                        <a:pt x="580" y="146"/>
                      </a:lnTo>
                      <a:lnTo>
                        <a:pt x="534" y="149"/>
                      </a:lnTo>
                      <a:lnTo>
                        <a:pt x="379" y="150"/>
                      </a:lnTo>
                      <a:lnTo>
                        <a:pt x="321" y="146"/>
                      </a:lnTo>
                      <a:lnTo>
                        <a:pt x="264" y="141"/>
                      </a:lnTo>
                      <a:lnTo>
                        <a:pt x="211" y="126"/>
                      </a:lnTo>
                      <a:lnTo>
                        <a:pt x="180" y="119"/>
                      </a:lnTo>
                      <a:lnTo>
                        <a:pt x="180" y="138"/>
                      </a:lnTo>
                      <a:lnTo>
                        <a:pt x="38" y="139"/>
                      </a:lnTo>
                      <a:lnTo>
                        <a:pt x="16" y="120"/>
                      </a:lnTo>
                      <a:lnTo>
                        <a:pt x="3" y="88"/>
                      </a:lnTo>
                      <a:lnTo>
                        <a:pt x="0" y="64"/>
                      </a:lnTo>
                      <a:lnTo>
                        <a:pt x="3" y="30"/>
                      </a:lnTo>
                      <a:lnTo>
                        <a:pt x="8" y="5"/>
                      </a:lnTo>
                      <a:lnTo>
                        <a:pt x="42" y="5"/>
                      </a:lnTo>
                      <a:lnTo>
                        <a:pt x="86" y="21"/>
                      </a:lnTo>
                      <a:lnTo>
                        <a:pt x="133" y="36"/>
                      </a:lnTo>
                      <a:lnTo>
                        <a:pt x="167" y="37"/>
                      </a:lnTo>
                      <a:lnTo>
                        <a:pt x="204" y="30"/>
                      </a:lnTo>
                      <a:lnTo>
                        <a:pt x="246" y="21"/>
                      </a:lnTo>
                      <a:lnTo>
                        <a:pt x="323" y="32"/>
                      </a:lnTo>
                      <a:lnTo>
                        <a:pt x="303" y="0"/>
                      </a:lnTo>
                      <a:close/>
                    </a:path>
                  </a:pathLst>
                </a:custGeom>
                <a:solidFill>
                  <a:srgbClr val="000000"/>
                </a:solidFill>
                <a:ln w="11113">
                  <a:solidFill>
                    <a:srgbClr val="000000"/>
                  </a:solidFill>
                  <a:prstDash val="solid"/>
                  <a:round/>
                </a:ln>
              </p:spPr>
              <p:txBody>
                <a:bodyPr/>
                <a:lstStyle/>
                <a:p>
                  <a:endParaRPr lang="zh-CN" altLang="en-US">
                    <a:solidFill>
                      <a:prstClr val="black"/>
                    </a:solidFill>
                  </a:endParaRPr>
                </a:p>
              </p:txBody>
            </p:sp>
            <p:sp>
              <p:nvSpPr>
                <p:cNvPr id="33799" name="Freeform 7"/>
                <p:cNvSpPr/>
                <p:nvPr/>
              </p:nvSpPr>
              <p:spPr bwMode="auto">
                <a:xfrm>
                  <a:off x="3495" y="3292"/>
                  <a:ext cx="635" cy="149"/>
                </a:xfrm>
                <a:custGeom>
                  <a:avLst/>
                  <a:gdLst>
                    <a:gd name="T0" fmla="*/ 303 w 635"/>
                    <a:gd name="T1" fmla="*/ 0 h 149"/>
                    <a:gd name="T2" fmla="*/ 344 w 635"/>
                    <a:gd name="T3" fmla="*/ 6 h 149"/>
                    <a:gd name="T4" fmla="*/ 377 w 635"/>
                    <a:gd name="T5" fmla="*/ 18 h 149"/>
                    <a:gd name="T6" fmla="*/ 412 w 635"/>
                    <a:gd name="T7" fmla="*/ 33 h 149"/>
                    <a:gd name="T8" fmla="*/ 463 w 635"/>
                    <a:gd name="T9" fmla="*/ 48 h 149"/>
                    <a:gd name="T10" fmla="*/ 498 w 635"/>
                    <a:gd name="T11" fmla="*/ 48 h 149"/>
                    <a:gd name="T12" fmla="*/ 548 w 635"/>
                    <a:gd name="T13" fmla="*/ 59 h 149"/>
                    <a:gd name="T14" fmla="*/ 589 w 635"/>
                    <a:gd name="T15" fmla="*/ 71 h 149"/>
                    <a:gd name="T16" fmla="*/ 632 w 635"/>
                    <a:gd name="T17" fmla="*/ 88 h 149"/>
                    <a:gd name="T18" fmla="*/ 635 w 635"/>
                    <a:gd name="T19" fmla="*/ 108 h 149"/>
                    <a:gd name="T20" fmla="*/ 617 w 635"/>
                    <a:gd name="T21" fmla="*/ 130 h 149"/>
                    <a:gd name="T22" fmla="*/ 580 w 635"/>
                    <a:gd name="T23" fmla="*/ 144 h 149"/>
                    <a:gd name="T24" fmla="*/ 534 w 635"/>
                    <a:gd name="T25" fmla="*/ 148 h 149"/>
                    <a:gd name="T26" fmla="*/ 379 w 635"/>
                    <a:gd name="T27" fmla="*/ 149 h 149"/>
                    <a:gd name="T28" fmla="*/ 320 w 635"/>
                    <a:gd name="T29" fmla="*/ 145 h 149"/>
                    <a:gd name="T30" fmla="*/ 264 w 635"/>
                    <a:gd name="T31" fmla="*/ 139 h 149"/>
                    <a:gd name="T32" fmla="*/ 211 w 635"/>
                    <a:gd name="T33" fmla="*/ 125 h 149"/>
                    <a:gd name="T34" fmla="*/ 180 w 635"/>
                    <a:gd name="T35" fmla="*/ 118 h 149"/>
                    <a:gd name="T36" fmla="*/ 180 w 635"/>
                    <a:gd name="T37" fmla="*/ 136 h 149"/>
                    <a:gd name="T38" fmla="*/ 38 w 635"/>
                    <a:gd name="T39" fmla="*/ 137 h 149"/>
                    <a:gd name="T40" fmla="*/ 16 w 635"/>
                    <a:gd name="T41" fmla="*/ 119 h 149"/>
                    <a:gd name="T42" fmla="*/ 3 w 635"/>
                    <a:gd name="T43" fmla="*/ 88 h 149"/>
                    <a:gd name="T44" fmla="*/ 0 w 635"/>
                    <a:gd name="T45" fmla="*/ 64 h 149"/>
                    <a:gd name="T46" fmla="*/ 3 w 635"/>
                    <a:gd name="T47" fmla="*/ 30 h 149"/>
                    <a:gd name="T48" fmla="*/ 8 w 635"/>
                    <a:gd name="T49" fmla="*/ 5 h 149"/>
                    <a:gd name="T50" fmla="*/ 42 w 635"/>
                    <a:gd name="T51" fmla="*/ 5 h 149"/>
                    <a:gd name="T52" fmla="*/ 86 w 635"/>
                    <a:gd name="T53" fmla="*/ 21 h 149"/>
                    <a:gd name="T54" fmla="*/ 133 w 635"/>
                    <a:gd name="T55" fmla="*/ 36 h 149"/>
                    <a:gd name="T56" fmla="*/ 167 w 635"/>
                    <a:gd name="T57" fmla="*/ 37 h 149"/>
                    <a:gd name="T58" fmla="*/ 204 w 635"/>
                    <a:gd name="T59" fmla="*/ 30 h 149"/>
                    <a:gd name="T60" fmla="*/ 246 w 635"/>
                    <a:gd name="T61" fmla="*/ 21 h 149"/>
                    <a:gd name="T62" fmla="*/ 322 w 635"/>
                    <a:gd name="T63" fmla="*/ 32 h 149"/>
                    <a:gd name="T64" fmla="*/ 303 w 635"/>
                    <a:gd name="T6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5" h="149">
                      <a:moveTo>
                        <a:pt x="303" y="0"/>
                      </a:moveTo>
                      <a:lnTo>
                        <a:pt x="344" y="6"/>
                      </a:lnTo>
                      <a:lnTo>
                        <a:pt x="377" y="18"/>
                      </a:lnTo>
                      <a:lnTo>
                        <a:pt x="412" y="33"/>
                      </a:lnTo>
                      <a:lnTo>
                        <a:pt x="463" y="48"/>
                      </a:lnTo>
                      <a:lnTo>
                        <a:pt x="498" y="48"/>
                      </a:lnTo>
                      <a:lnTo>
                        <a:pt x="548" y="59"/>
                      </a:lnTo>
                      <a:lnTo>
                        <a:pt x="589" y="71"/>
                      </a:lnTo>
                      <a:lnTo>
                        <a:pt x="632" y="88"/>
                      </a:lnTo>
                      <a:lnTo>
                        <a:pt x="635" y="108"/>
                      </a:lnTo>
                      <a:lnTo>
                        <a:pt x="617" y="130"/>
                      </a:lnTo>
                      <a:lnTo>
                        <a:pt x="580" y="144"/>
                      </a:lnTo>
                      <a:lnTo>
                        <a:pt x="534" y="148"/>
                      </a:lnTo>
                      <a:lnTo>
                        <a:pt x="379" y="149"/>
                      </a:lnTo>
                      <a:lnTo>
                        <a:pt x="320" y="145"/>
                      </a:lnTo>
                      <a:lnTo>
                        <a:pt x="264" y="139"/>
                      </a:lnTo>
                      <a:lnTo>
                        <a:pt x="211" y="125"/>
                      </a:lnTo>
                      <a:lnTo>
                        <a:pt x="180" y="118"/>
                      </a:lnTo>
                      <a:lnTo>
                        <a:pt x="180" y="136"/>
                      </a:lnTo>
                      <a:lnTo>
                        <a:pt x="38" y="137"/>
                      </a:lnTo>
                      <a:lnTo>
                        <a:pt x="16" y="119"/>
                      </a:lnTo>
                      <a:lnTo>
                        <a:pt x="3" y="88"/>
                      </a:lnTo>
                      <a:lnTo>
                        <a:pt x="0" y="64"/>
                      </a:lnTo>
                      <a:lnTo>
                        <a:pt x="3" y="30"/>
                      </a:lnTo>
                      <a:lnTo>
                        <a:pt x="8" y="5"/>
                      </a:lnTo>
                      <a:lnTo>
                        <a:pt x="42" y="5"/>
                      </a:lnTo>
                      <a:lnTo>
                        <a:pt x="86" y="21"/>
                      </a:lnTo>
                      <a:lnTo>
                        <a:pt x="133" y="36"/>
                      </a:lnTo>
                      <a:lnTo>
                        <a:pt x="167" y="37"/>
                      </a:lnTo>
                      <a:lnTo>
                        <a:pt x="204" y="30"/>
                      </a:lnTo>
                      <a:lnTo>
                        <a:pt x="246" y="21"/>
                      </a:lnTo>
                      <a:lnTo>
                        <a:pt x="322" y="32"/>
                      </a:lnTo>
                      <a:lnTo>
                        <a:pt x="303" y="0"/>
                      </a:lnTo>
                      <a:close/>
                    </a:path>
                  </a:pathLst>
                </a:custGeom>
                <a:solidFill>
                  <a:srgbClr val="000000"/>
                </a:solidFill>
                <a:ln w="11113">
                  <a:solidFill>
                    <a:srgbClr val="000000"/>
                  </a:solidFill>
                  <a:prstDash val="solid"/>
                  <a:round/>
                </a:ln>
              </p:spPr>
              <p:txBody>
                <a:bodyPr/>
                <a:lstStyle/>
                <a:p>
                  <a:endParaRPr lang="zh-CN" altLang="en-US">
                    <a:solidFill>
                      <a:prstClr val="black"/>
                    </a:solidFill>
                  </a:endParaRPr>
                </a:p>
              </p:txBody>
            </p:sp>
          </p:grpSp>
          <p:grpSp>
            <p:nvGrpSpPr>
              <p:cNvPr id="33800" name="Group 8"/>
              <p:cNvGrpSpPr/>
              <p:nvPr/>
            </p:nvGrpSpPr>
            <p:grpSpPr bwMode="auto">
              <a:xfrm rot="366774">
                <a:off x="2200" y="2341"/>
                <a:ext cx="505" cy="1275"/>
                <a:chOff x="3303" y="1509"/>
                <a:chExt cx="505" cy="1835"/>
              </a:xfrm>
            </p:grpSpPr>
            <p:sp>
              <p:nvSpPr>
                <p:cNvPr id="33801" name="Freeform 9"/>
                <p:cNvSpPr/>
                <p:nvPr/>
              </p:nvSpPr>
              <p:spPr bwMode="auto">
                <a:xfrm>
                  <a:off x="3303" y="1509"/>
                  <a:ext cx="505" cy="1835"/>
                </a:xfrm>
                <a:custGeom>
                  <a:avLst/>
                  <a:gdLst>
                    <a:gd name="T0" fmla="*/ 143 w 505"/>
                    <a:gd name="T1" fmla="*/ 0 h 1835"/>
                    <a:gd name="T2" fmla="*/ 196 w 505"/>
                    <a:gd name="T3" fmla="*/ 78 h 1835"/>
                    <a:gd name="T4" fmla="*/ 237 w 505"/>
                    <a:gd name="T5" fmla="*/ 150 h 1835"/>
                    <a:gd name="T6" fmla="*/ 255 w 505"/>
                    <a:gd name="T7" fmla="*/ 203 h 1835"/>
                    <a:gd name="T8" fmla="*/ 361 w 505"/>
                    <a:gd name="T9" fmla="*/ 431 h 1835"/>
                    <a:gd name="T10" fmla="*/ 403 w 505"/>
                    <a:gd name="T11" fmla="*/ 568 h 1835"/>
                    <a:gd name="T12" fmla="*/ 409 w 505"/>
                    <a:gd name="T13" fmla="*/ 699 h 1835"/>
                    <a:gd name="T14" fmla="*/ 415 w 505"/>
                    <a:gd name="T15" fmla="*/ 884 h 1835"/>
                    <a:gd name="T16" fmla="*/ 421 w 505"/>
                    <a:gd name="T17" fmla="*/ 987 h 1835"/>
                    <a:gd name="T18" fmla="*/ 442 w 505"/>
                    <a:gd name="T19" fmla="*/ 1067 h 1835"/>
                    <a:gd name="T20" fmla="*/ 453 w 505"/>
                    <a:gd name="T21" fmla="*/ 1136 h 1835"/>
                    <a:gd name="T22" fmla="*/ 451 w 505"/>
                    <a:gd name="T23" fmla="*/ 1202 h 1835"/>
                    <a:gd name="T24" fmla="*/ 435 w 505"/>
                    <a:gd name="T25" fmla="*/ 1250 h 1835"/>
                    <a:gd name="T26" fmla="*/ 427 w 505"/>
                    <a:gd name="T27" fmla="*/ 1309 h 1835"/>
                    <a:gd name="T28" fmla="*/ 433 w 505"/>
                    <a:gd name="T29" fmla="*/ 1404 h 1835"/>
                    <a:gd name="T30" fmla="*/ 436 w 505"/>
                    <a:gd name="T31" fmla="*/ 1567 h 1835"/>
                    <a:gd name="T32" fmla="*/ 445 w 505"/>
                    <a:gd name="T33" fmla="*/ 1644 h 1835"/>
                    <a:gd name="T34" fmla="*/ 470 w 505"/>
                    <a:gd name="T35" fmla="*/ 1715 h 1835"/>
                    <a:gd name="T36" fmla="*/ 505 w 505"/>
                    <a:gd name="T37" fmla="*/ 1787 h 1835"/>
                    <a:gd name="T38" fmla="*/ 439 w 505"/>
                    <a:gd name="T39" fmla="*/ 1811 h 1835"/>
                    <a:gd name="T40" fmla="*/ 367 w 505"/>
                    <a:gd name="T41" fmla="*/ 1835 h 1835"/>
                    <a:gd name="T42" fmla="*/ 314 w 505"/>
                    <a:gd name="T43" fmla="*/ 1829 h 1835"/>
                    <a:gd name="T44" fmla="*/ 206 w 505"/>
                    <a:gd name="T45" fmla="*/ 1805 h 1835"/>
                    <a:gd name="T46" fmla="*/ 193 w 505"/>
                    <a:gd name="T47" fmla="*/ 1718 h 1835"/>
                    <a:gd name="T48" fmla="*/ 184 w 505"/>
                    <a:gd name="T49" fmla="*/ 1643 h 1835"/>
                    <a:gd name="T50" fmla="*/ 190 w 505"/>
                    <a:gd name="T51" fmla="*/ 1591 h 1835"/>
                    <a:gd name="T52" fmla="*/ 198 w 505"/>
                    <a:gd name="T53" fmla="*/ 1519 h 1835"/>
                    <a:gd name="T54" fmla="*/ 190 w 505"/>
                    <a:gd name="T55" fmla="*/ 1453 h 1835"/>
                    <a:gd name="T56" fmla="*/ 166 w 505"/>
                    <a:gd name="T57" fmla="*/ 1387 h 1835"/>
                    <a:gd name="T58" fmla="*/ 149 w 505"/>
                    <a:gd name="T59" fmla="*/ 1339 h 1835"/>
                    <a:gd name="T60" fmla="*/ 143 w 505"/>
                    <a:gd name="T61" fmla="*/ 1261 h 1835"/>
                    <a:gd name="T62" fmla="*/ 131 w 505"/>
                    <a:gd name="T63" fmla="*/ 1220 h 1835"/>
                    <a:gd name="T64" fmla="*/ 119 w 505"/>
                    <a:gd name="T65" fmla="*/ 1070 h 1835"/>
                    <a:gd name="T66" fmla="*/ 101 w 505"/>
                    <a:gd name="T67" fmla="*/ 951 h 1835"/>
                    <a:gd name="T68" fmla="*/ 89 w 505"/>
                    <a:gd name="T69" fmla="*/ 860 h 1835"/>
                    <a:gd name="T70" fmla="*/ 71 w 505"/>
                    <a:gd name="T71" fmla="*/ 824 h 1835"/>
                    <a:gd name="T72" fmla="*/ 52 w 505"/>
                    <a:gd name="T73" fmla="*/ 726 h 1835"/>
                    <a:gd name="T74" fmla="*/ 39 w 505"/>
                    <a:gd name="T75" fmla="*/ 611 h 1835"/>
                    <a:gd name="T76" fmla="*/ 44 w 505"/>
                    <a:gd name="T77" fmla="*/ 508 h 1835"/>
                    <a:gd name="T78" fmla="*/ 40 w 505"/>
                    <a:gd name="T79" fmla="*/ 442 h 1835"/>
                    <a:gd name="T80" fmla="*/ 23 w 505"/>
                    <a:gd name="T81" fmla="*/ 358 h 1835"/>
                    <a:gd name="T82" fmla="*/ 17 w 505"/>
                    <a:gd name="T83" fmla="*/ 280 h 1835"/>
                    <a:gd name="T84" fmla="*/ 9 w 505"/>
                    <a:gd name="T85" fmla="*/ 187 h 1835"/>
                    <a:gd name="T86" fmla="*/ 0 w 505"/>
                    <a:gd name="T87" fmla="*/ 108 h 1835"/>
                    <a:gd name="T88" fmla="*/ 14 w 505"/>
                    <a:gd name="T89" fmla="*/ 64 h 1835"/>
                    <a:gd name="T90" fmla="*/ 41 w 505"/>
                    <a:gd name="T91" fmla="*/ 33 h 1835"/>
                    <a:gd name="T92" fmla="*/ 85 w 505"/>
                    <a:gd name="T93" fmla="*/ 9 h 1835"/>
                    <a:gd name="T94" fmla="*/ 143 w 505"/>
                    <a:gd name="T95" fmla="*/ 0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5" h="1835">
                      <a:moveTo>
                        <a:pt x="143" y="0"/>
                      </a:moveTo>
                      <a:lnTo>
                        <a:pt x="196" y="78"/>
                      </a:lnTo>
                      <a:lnTo>
                        <a:pt x="237" y="150"/>
                      </a:lnTo>
                      <a:lnTo>
                        <a:pt x="255" y="203"/>
                      </a:lnTo>
                      <a:lnTo>
                        <a:pt x="361" y="431"/>
                      </a:lnTo>
                      <a:lnTo>
                        <a:pt x="403" y="568"/>
                      </a:lnTo>
                      <a:lnTo>
                        <a:pt x="409" y="699"/>
                      </a:lnTo>
                      <a:lnTo>
                        <a:pt x="415" y="884"/>
                      </a:lnTo>
                      <a:lnTo>
                        <a:pt x="421" y="987"/>
                      </a:lnTo>
                      <a:lnTo>
                        <a:pt x="442" y="1067"/>
                      </a:lnTo>
                      <a:lnTo>
                        <a:pt x="453" y="1136"/>
                      </a:lnTo>
                      <a:lnTo>
                        <a:pt x="451" y="1202"/>
                      </a:lnTo>
                      <a:lnTo>
                        <a:pt x="435" y="1250"/>
                      </a:lnTo>
                      <a:lnTo>
                        <a:pt x="427" y="1309"/>
                      </a:lnTo>
                      <a:lnTo>
                        <a:pt x="433" y="1404"/>
                      </a:lnTo>
                      <a:lnTo>
                        <a:pt x="436" y="1567"/>
                      </a:lnTo>
                      <a:lnTo>
                        <a:pt x="445" y="1644"/>
                      </a:lnTo>
                      <a:lnTo>
                        <a:pt x="470" y="1715"/>
                      </a:lnTo>
                      <a:lnTo>
                        <a:pt x="505" y="1787"/>
                      </a:lnTo>
                      <a:lnTo>
                        <a:pt x="439" y="1811"/>
                      </a:lnTo>
                      <a:lnTo>
                        <a:pt x="367" y="1835"/>
                      </a:lnTo>
                      <a:lnTo>
                        <a:pt x="314" y="1829"/>
                      </a:lnTo>
                      <a:lnTo>
                        <a:pt x="206" y="1805"/>
                      </a:lnTo>
                      <a:lnTo>
                        <a:pt x="193" y="1718"/>
                      </a:lnTo>
                      <a:lnTo>
                        <a:pt x="184" y="1643"/>
                      </a:lnTo>
                      <a:lnTo>
                        <a:pt x="190" y="1591"/>
                      </a:lnTo>
                      <a:lnTo>
                        <a:pt x="198" y="1519"/>
                      </a:lnTo>
                      <a:lnTo>
                        <a:pt x="190" y="1453"/>
                      </a:lnTo>
                      <a:lnTo>
                        <a:pt x="166" y="1387"/>
                      </a:lnTo>
                      <a:lnTo>
                        <a:pt x="149" y="1339"/>
                      </a:lnTo>
                      <a:lnTo>
                        <a:pt x="143" y="1261"/>
                      </a:lnTo>
                      <a:lnTo>
                        <a:pt x="131" y="1220"/>
                      </a:lnTo>
                      <a:lnTo>
                        <a:pt x="119" y="1070"/>
                      </a:lnTo>
                      <a:lnTo>
                        <a:pt x="101" y="951"/>
                      </a:lnTo>
                      <a:lnTo>
                        <a:pt x="89" y="860"/>
                      </a:lnTo>
                      <a:lnTo>
                        <a:pt x="71" y="824"/>
                      </a:lnTo>
                      <a:lnTo>
                        <a:pt x="52" y="726"/>
                      </a:lnTo>
                      <a:lnTo>
                        <a:pt x="39" y="611"/>
                      </a:lnTo>
                      <a:lnTo>
                        <a:pt x="44" y="508"/>
                      </a:lnTo>
                      <a:lnTo>
                        <a:pt x="40" y="442"/>
                      </a:lnTo>
                      <a:lnTo>
                        <a:pt x="23" y="358"/>
                      </a:lnTo>
                      <a:lnTo>
                        <a:pt x="17" y="280"/>
                      </a:lnTo>
                      <a:lnTo>
                        <a:pt x="9" y="187"/>
                      </a:lnTo>
                      <a:lnTo>
                        <a:pt x="0" y="108"/>
                      </a:lnTo>
                      <a:lnTo>
                        <a:pt x="14" y="64"/>
                      </a:lnTo>
                      <a:lnTo>
                        <a:pt x="41" y="33"/>
                      </a:lnTo>
                      <a:lnTo>
                        <a:pt x="85" y="9"/>
                      </a:lnTo>
                      <a:lnTo>
                        <a:pt x="143" y="0"/>
                      </a:lnTo>
                      <a:close/>
                    </a:path>
                  </a:pathLst>
                </a:custGeom>
                <a:solidFill>
                  <a:srgbClr val="818181"/>
                </a:solidFill>
                <a:ln w="11113">
                  <a:solidFill>
                    <a:srgbClr val="000000"/>
                  </a:solidFill>
                  <a:prstDash val="solid"/>
                  <a:round/>
                </a:ln>
              </p:spPr>
              <p:txBody>
                <a:bodyPr/>
                <a:lstStyle/>
                <a:p>
                  <a:endParaRPr lang="zh-CN" altLang="en-US">
                    <a:solidFill>
                      <a:prstClr val="black"/>
                    </a:solidFill>
                  </a:endParaRPr>
                </a:p>
              </p:txBody>
            </p:sp>
            <p:sp>
              <p:nvSpPr>
                <p:cNvPr id="33802" name="Freeform 10"/>
                <p:cNvSpPr/>
                <p:nvPr/>
              </p:nvSpPr>
              <p:spPr bwMode="auto">
                <a:xfrm>
                  <a:off x="3368" y="2017"/>
                  <a:ext cx="125" cy="759"/>
                </a:xfrm>
                <a:custGeom>
                  <a:avLst/>
                  <a:gdLst>
                    <a:gd name="T0" fmla="*/ 96 w 125"/>
                    <a:gd name="T1" fmla="*/ 759 h 759"/>
                    <a:gd name="T2" fmla="*/ 96 w 125"/>
                    <a:gd name="T3" fmla="*/ 658 h 759"/>
                    <a:gd name="T4" fmla="*/ 113 w 125"/>
                    <a:gd name="T5" fmla="*/ 604 h 759"/>
                    <a:gd name="T6" fmla="*/ 125 w 125"/>
                    <a:gd name="T7" fmla="*/ 556 h 759"/>
                    <a:gd name="T8" fmla="*/ 96 w 125"/>
                    <a:gd name="T9" fmla="*/ 503 h 759"/>
                    <a:gd name="T10" fmla="*/ 96 w 125"/>
                    <a:gd name="T11" fmla="*/ 479 h 759"/>
                    <a:gd name="T12" fmla="*/ 84 w 125"/>
                    <a:gd name="T13" fmla="*/ 437 h 759"/>
                    <a:gd name="T14" fmla="*/ 66 w 125"/>
                    <a:gd name="T15" fmla="*/ 400 h 759"/>
                    <a:gd name="T16" fmla="*/ 72 w 125"/>
                    <a:gd name="T17" fmla="*/ 346 h 759"/>
                    <a:gd name="T18" fmla="*/ 48 w 125"/>
                    <a:gd name="T19" fmla="*/ 316 h 759"/>
                    <a:gd name="T20" fmla="*/ 36 w 125"/>
                    <a:gd name="T21" fmla="*/ 262 h 759"/>
                    <a:gd name="T22" fmla="*/ 36 w 125"/>
                    <a:gd name="T23" fmla="*/ 203 h 759"/>
                    <a:gd name="T24" fmla="*/ 30 w 125"/>
                    <a:gd name="T25" fmla="*/ 143 h 759"/>
                    <a:gd name="T26" fmla="*/ 12 w 125"/>
                    <a:gd name="T27" fmla="*/ 83 h 759"/>
                    <a:gd name="T28" fmla="*/ 0 w 125"/>
                    <a:gd name="T29" fmla="*/ 18 h 759"/>
                    <a:gd name="T30" fmla="*/ 0 w 125"/>
                    <a:gd name="T3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759">
                      <a:moveTo>
                        <a:pt x="96" y="759"/>
                      </a:moveTo>
                      <a:lnTo>
                        <a:pt x="96" y="658"/>
                      </a:lnTo>
                      <a:lnTo>
                        <a:pt x="113" y="604"/>
                      </a:lnTo>
                      <a:lnTo>
                        <a:pt x="125" y="556"/>
                      </a:lnTo>
                      <a:lnTo>
                        <a:pt x="96" y="503"/>
                      </a:lnTo>
                      <a:lnTo>
                        <a:pt x="96" y="479"/>
                      </a:lnTo>
                      <a:lnTo>
                        <a:pt x="84" y="437"/>
                      </a:lnTo>
                      <a:lnTo>
                        <a:pt x="66" y="400"/>
                      </a:lnTo>
                      <a:lnTo>
                        <a:pt x="72" y="346"/>
                      </a:lnTo>
                      <a:lnTo>
                        <a:pt x="48" y="316"/>
                      </a:lnTo>
                      <a:lnTo>
                        <a:pt x="36" y="262"/>
                      </a:lnTo>
                      <a:lnTo>
                        <a:pt x="36" y="203"/>
                      </a:lnTo>
                      <a:lnTo>
                        <a:pt x="30" y="143"/>
                      </a:lnTo>
                      <a:lnTo>
                        <a:pt x="12" y="83"/>
                      </a:lnTo>
                      <a:lnTo>
                        <a:pt x="0" y="18"/>
                      </a:lnTo>
                      <a:lnTo>
                        <a:pt x="0" y="0"/>
                      </a:lnTo>
                    </a:path>
                  </a:pathLst>
                </a:custGeom>
                <a:solidFill>
                  <a:srgbClr val="818181"/>
                </a:solidFill>
                <a:ln w="11113">
                  <a:solidFill>
                    <a:srgbClr val="000000"/>
                  </a:solidFill>
                  <a:prstDash val="solid"/>
                  <a:round/>
                </a:ln>
              </p:spPr>
              <p:txBody>
                <a:bodyPr/>
                <a:lstStyle/>
                <a:p>
                  <a:endParaRPr lang="zh-CN" altLang="en-US">
                    <a:solidFill>
                      <a:prstClr val="black"/>
                    </a:solidFill>
                  </a:endParaRPr>
                </a:p>
              </p:txBody>
            </p:sp>
          </p:grpSp>
          <p:grpSp>
            <p:nvGrpSpPr>
              <p:cNvPr id="33803" name="Group 11"/>
              <p:cNvGrpSpPr/>
              <p:nvPr/>
            </p:nvGrpSpPr>
            <p:grpSpPr bwMode="auto">
              <a:xfrm>
                <a:off x="2200" y="1207"/>
                <a:ext cx="998" cy="1459"/>
                <a:chOff x="1455" y="901"/>
                <a:chExt cx="1470" cy="2184"/>
              </a:xfrm>
            </p:grpSpPr>
            <p:sp>
              <p:nvSpPr>
                <p:cNvPr id="33804" name="AutoShape 12"/>
                <p:cNvSpPr>
                  <a:spLocks noChangeAspect="1" noChangeArrowheads="1" noTextEdit="1"/>
                </p:cNvSpPr>
                <p:nvPr/>
              </p:nvSpPr>
              <p:spPr bwMode="auto">
                <a:xfrm>
                  <a:off x="1456" y="901"/>
                  <a:ext cx="1469" cy="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endParaRPr>
                </a:p>
              </p:txBody>
            </p:sp>
            <p:grpSp>
              <p:nvGrpSpPr>
                <p:cNvPr id="33805" name="Group 13"/>
                <p:cNvGrpSpPr/>
                <p:nvPr/>
              </p:nvGrpSpPr>
              <p:grpSpPr bwMode="auto">
                <a:xfrm>
                  <a:off x="1455" y="1045"/>
                  <a:ext cx="1114" cy="2039"/>
                  <a:chOff x="1455" y="1045"/>
                  <a:chExt cx="1114" cy="2039"/>
                </a:xfrm>
              </p:grpSpPr>
              <p:grpSp>
                <p:nvGrpSpPr>
                  <p:cNvPr id="33806" name="Group 14"/>
                  <p:cNvGrpSpPr/>
                  <p:nvPr/>
                </p:nvGrpSpPr>
                <p:grpSpPr bwMode="auto">
                  <a:xfrm>
                    <a:off x="1455" y="1388"/>
                    <a:ext cx="1114" cy="1696"/>
                    <a:chOff x="1455" y="1388"/>
                    <a:chExt cx="1114" cy="1696"/>
                  </a:xfrm>
                </p:grpSpPr>
                <p:sp>
                  <p:nvSpPr>
                    <p:cNvPr id="33807" name="Freeform 15"/>
                    <p:cNvSpPr/>
                    <p:nvPr/>
                  </p:nvSpPr>
                  <p:spPr bwMode="auto">
                    <a:xfrm>
                      <a:off x="2419" y="2267"/>
                      <a:ext cx="150" cy="178"/>
                    </a:xfrm>
                    <a:custGeom>
                      <a:avLst/>
                      <a:gdLst>
                        <a:gd name="T0" fmla="*/ 56 w 150"/>
                        <a:gd name="T1" fmla="*/ 0 h 178"/>
                        <a:gd name="T2" fmla="*/ 150 w 150"/>
                        <a:gd name="T3" fmla="*/ 6 h 178"/>
                        <a:gd name="T4" fmla="*/ 139 w 150"/>
                        <a:gd name="T5" fmla="*/ 140 h 178"/>
                        <a:gd name="T6" fmla="*/ 133 w 150"/>
                        <a:gd name="T7" fmla="*/ 178 h 178"/>
                        <a:gd name="T8" fmla="*/ 0 w 150"/>
                        <a:gd name="T9" fmla="*/ 167 h 178"/>
                        <a:gd name="T10" fmla="*/ 56 w 150"/>
                        <a:gd name="T11" fmla="*/ 0 h 178"/>
                      </a:gdLst>
                      <a:ahLst/>
                      <a:cxnLst>
                        <a:cxn ang="0">
                          <a:pos x="T0" y="T1"/>
                        </a:cxn>
                        <a:cxn ang="0">
                          <a:pos x="T2" y="T3"/>
                        </a:cxn>
                        <a:cxn ang="0">
                          <a:pos x="T4" y="T5"/>
                        </a:cxn>
                        <a:cxn ang="0">
                          <a:pos x="T6" y="T7"/>
                        </a:cxn>
                        <a:cxn ang="0">
                          <a:pos x="T8" y="T9"/>
                        </a:cxn>
                        <a:cxn ang="0">
                          <a:pos x="T10" y="T11"/>
                        </a:cxn>
                      </a:cxnLst>
                      <a:rect l="0" t="0" r="r" b="b"/>
                      <a:pathLst>
                        <a:path w="150" h="178">
                          <a:moveTo>
                            <a:pt x="56" y="0"/>
                          </a:moveTo>
                          <a:lnTo>
                            <a:pt x="150" y="6"/>
                          </a:lnTo>
                          <a:lnTo>
                            <a:pt x="139" y="140"/>
                          </a:lnTo>
                          <a:lnTo>
                            <a:pt x="133" y="178"/>
                          </a:lnTo>
                          <a:lnTo>
                            <a:pt x="0" y="167"/>
                          </a:lnTo>
                          <a:lnTo>
                            <a:pt x="56" y="0"/>
                          </a:ln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08" name="Freeform 16"/>
                    <p:cNvSpPr/>
                    <p:nvPr/>
                  </p:nvSpPr>
                  <p:spPr bwMode="auto">
                    <a:xfrm>
                      <a:off x="1778" y="1427"/>
                      <a:ext cx="260" cy="650"/>
                    </a:xfrm>
                    <a:custGeom>
                      <a:avLst/>
                      <a:gdLst>
                        <a:gd name="T0" fmla="*/ 0 w 260"/>
                        <a:gd name="T1" fmla="*/ 0 h 650"/>
                        <a:gd name="T2" fmla="*/ 91 w 260"/>
                        <a:gd name="T3" fmla="*/ 331 h 650"/>
                        <a:gd name="T4" fmla="*/ 157 w 260"/>
                        <a:gd name="T5" fmla="*/ 650 h 650"/>
                        <a:gd name="T6" fmla="*/ 260 w 260"/>
                        <a:gd name="T7" fmla="*/ 644 h 650"/>
                        <a:gd name="T8" fmla="*/ 248 w 260"/>
                        <a:gd name="T9" fmla="*/ 361 h 650"/>
                        <a:gd name="T10" fmla="*/ 206 w 260"/>
                        <a:gd name="T11" fmla="*/ 138 h 650"/>
                        <a:gd name="T12" fmla="*/ 0 w 260"/>
                        <a:gd name="T13" fmla="*/ 0 h 650"/>
                      </a:gdLst>
                      <a:ahLst/>
                      <a:cxnLst>
                        <a:cxn ang="0">
                          <a:pos x="T0" y="T1"/>
                        </a:cxn>
                        <a:cxn ang="0">
                          <a:pos x="T2" y="T3"/>
                        </a:cxn>
                        <a:cxn ang="0">
                          <a:pos x="T4" y="T5"/>
                        </a:cxn>
                        <a:cxn ang="0">
                          <a:pos x="T6" y="T7"/>
                        </a:cxn>
                        <a:cxn ang="0">
                          <a:pos x="T8" y="T9"/>
                        </a:cxn>
                        <a:cxn ang="0">
                          <a:pos x="T10" y="T11"/>
                        </a:cxn>
                        <a:cxn ang="0">
                          <a:pos x="T12" y="T13"/>
                        </a:cxn>
                      </a:cxnLst>
                      <a:rect l="0" t="0" r="r" b="b"/>
                      <a:pathLst>
                        <a:path w="260" h="650">
                          <a:moveTo>
                            <a:pt x="0" y="0"/>
                          </a:moveTo>
                          <a:lnTo>
                            <a:pt x="91" y="331"/>
                          </a:lnTo>
                          <a:lnTo>
                            <a:pt x="157" y="650"/>
                          </a:lnTo>
                          <a:lnTo>
                            <a:pt x="260" y="644"/>
                          </a:lnTo>
                          <a:lnTo>
                            <a:pt x="248" y="361"/>
                          </a:lnTo>
                          <a:lnTo>
                            <a:pt x="206" y="13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09" name="Group 17"/>
                    <p:cNvGrpSpPr/>
                    <p:nvPr/>
                  </p:nvGrpSpPr>
                  <p:grpSpPr bwMode="auto">
                    <a:xfrm>
                      <a:off x="2082" y="2899"/>
                      <a:ext cx="117" cy="179"/>
                      <a:chOff x="2082" y="2899"/>
                      <a:chExt cx="117" cy="179"/>
                    </a:xfrm>
                  </p:grpSpPr>
                  <p:sp>
                    <p:nvSpPr>
                      <p:cNvPr id="33810" name="Freeform 18"/>
                      <p:cNvSpPr/>
                      <p:nvPr/>
                    </p:nvSpPr>
                    <p:spPr bwMode="auto">
                      <a:xfrm>
                        <a:off x="2097" y="2946"/>
                        <a:ext cx="81" cy="132"/>
                      </a:xfrm>
                      <a:custGeom>
                        <a:avLst/>
                        <a:gdLst>
                          <a:gd name="T0" fmla="*/ 0 w 81"/>
                          <a:gd name="T1" fmla="*/ 132 h 132"/>
                          <a:gd name="T2" fmla="*/ 81 w 81"/>
                          <a:gd name="T3" fmla="*/ 132 h 132"/>
                          <a:gd name="T4" fmla="*/ 67 w 81"/>
                          <a:gd name="T5" fmla="*/ 0 h 132"/>
                          <a:gd name="T6" fmla="*/ 2 w 81"/>
                          <a:gd name="T7" fmla="*/ 4 h 132"/>
                          <a:gd name="T8" fmla="*/ 0 w 81"/>
                          <a:gd name="T9" fmla="*/ 132 h 132"/>
                        </a:gdLst>
                        <a:ahLst/>
                        <a:cxnLst>
                          <a:cxn ang="0">
                            <a:pos x="T0" y="T1"/>
                          </a:cxn>
                          <a:cxn ang="0">
                            <a:pos x="T2" y="T3"/>
                          </a:cxn>
                          <a:cxn ang="0">
                            <a:pos x="T4" y="T5"/>
                          </a:cxn>
                          <a:cxn ang="0">
                            <a:pos x="T6" y="T7"/>
                          </a:cxn>
                          <a:cxn ang="0">
                            <a:pos x="T8" y="T9"/>
                          </a:cxn>
                        </a:cxnLst>
                        <a:rect l="0" t="0" r="r" b="b"/>
                        <a:pathLst>
                          <a:path w="81" h="132">
                            <a:moveTo>
                              <a:pt x="0" y="132"/>
                            </a:moveTo>
                            <a:lnTo>
                              <a:pt x="81" y="132"/>
                            </a:lnTo>
                            <a:lnTo>
                              <a:pt x="67" y="0"/>
                            </a:lnTo>
                            <a:lnTo>
                              <a:pt x="2" y="4"/>
                            </a:lnTo>
                            <a:lnTo>
                              <a:pt x="0" y="132"/>
                            </a:lnTo>
                            <a:close/>
                          </a:path>
                        </a:pathLst>
                      </a:custGeom>
                      <a:solidFill>
                        <a:srgbClr val="F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1" name="Freeform 19"/>
                      <p:cNvSpPr/>
                      <p:nvPr/>
                    </p:nvSpPr>
                    <p:spPr bwMode="auto">
                      <a:xfrm>
                        <a:off x="2082" y="2899"/>
                        <a:ext cx="117" cy="73"/>
                      </a:xfrm>
                      <a:custGeom>
                        <a:avLst/>
                        <a:gdLst>
                          <a:gd name="T0" fmla="*/ 105 w 117"/>
                          <a:gd name="T1" fmla="*/ 0 h 73"/>
                          <a:gd name="T2" fmla="*/ 117 w 117"/>
                          <a:gd name="T3" fmla="*/ 62 h 73"/>
                          <a:gd name="T4" fmla="*/ 3 w 117"/>
                          <a:gd name="T5" fmla="*/ 73 h 73"/>
                          <a:gd name="T6" fmla="*/ 0 w 117"/>
                          <a:gd name="T7" fmla="*/ 10 h 73"/>
                          <a:gd name="T8" fmla="*/ 105 w 117"/>
                          <a:gd name="T9" fmla="*/ 0 h 73"/>
                        </a:gdLst>
                        <a:ahLst/>
                        <a:cxnLst>
                          <a:cxn ang="0">
                            <a:pos x="T0" y="T1"/>
                          </a:cxn>
                          <a:cxn ang="0">
                            <a:pos x="T2" y="T3"/>
                          </a:cxn>
                          <a:cxn ang="0">
                            <a:pos x="T4" y="T5"/>
                          </a:cxn>
                          <a:cxn ang="0">
                            <a:pos x="T6" y="T7"/>
                          </a:cxn>
                          <a:cxn ang="0">
                            <a:pos x="T8" y="T9"/>
                          </a:cxn>
                        </a:cxnLst>
                        <a:rect l="0" t="0" r="r" b="b"/>
                        <a:pathLst>
                          <a:path w="117" h="73">
                            <a:moveTo>
                              <a:pt x="105" y="0"/>
                            </a:moveTo>
                            <a:lnTo>
                              <a:pt x="117" y="62"/>
                            </a:lnTo>
                            <a:lnTo>
                              <a:pt x="3" y="73"/>
                            </a:lnTo>
                            <a:lnTo>
                              <a:pt x="0" y="1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33812" name="Freeform 20"/>
                    <p:cNvSpPr/>
                    <p:nvPr/>
                  </p:nvSpPr>
                  <p:spPr bwMode="auto">
                    <a:xfrm>
                      <a:off x="1455" y="1388"/>
                      <a:ext cx="752" cy="1696"/>
                    </a:xfrm>
                    <a:custGeom>
                      <a:avLst/>
                      <a:gdLst>
                        <a:gd name="T0" fmla="*/ 302 w 752"/>
                        <a:gd name="T1" fmla="*/ 28 h 1696"/>
                        <a:gd name="T2" fmla="*/ 240 w 752"/>
                        <a:gd name="T3" fmla="*/ 102 h 1696"/>
                        <a:gd name="T4" fmla="*/ 153 w 752"/>
                        <a:gd name="T5" fmla="*/ 184 h 1696"/>
                        <a:gd name="T6" fmla="*/ 91 w 752"/>
                        <a:gd name="T7" fmla="*/ 297 h 1696"/>
                        <a:gd name="T8" fmla="*/ 48 w 752"/>
                        <a:gd name="T9" fmla="*/ 447 h 1696"/>
                        <a:gd name="T10" fmla="*/ 43 w 752"/>
                        <a:gd name="T11" fmla="*/ 523 h 1696"/>
                        <a:gd name="T12" fmla="*/ 25 w 752"/>
                        <a:gd name="T13" fmla="*/ 674 h 1696"/>
                        <a:gd name="T14" fmla="*/ 24 w 752"/>
                        <a:gd name="T15" fmla="*/ 798 h 1696"/>
                        <a:gd name="T16" fmla="*/ 44 w 752"/>
                        <a:gd name="T17" fmla="*/ 903 h 1696"/>
                        <a:gd name="T18" fmla="*/ 39 w 752"/>
                        <a:gd name="T19" fmla="*/ 1164 h 1696"/>
                        <a:gd name="T20" fmla="*/ 0 w 752"/>
                        <a:gd name="T21" fmla="*/ 1696 h 1696"/>
                        <a:gd name="T22" fmla="*/ 647 w 752"/>
                        <a:gd name="T23" fmla="*/ 1528 h 1696"/>
                        <a:gd name="T24" fmla="*/ 694 w 752"/>
                        <a:gd name="T25" fmla="*/ 1030 h 1696"/>
                        <a:gd name="T26" fmla="*/ 746 w 752"/>
                        <a:gd name="T27" fmla="*/ 583 h 1696"/>
                        <a:gd name="T28" fmla="*/ 747 w 752"/>
                        <a:gd name="T29" fmla="*/ 471 h 1696"/>
                        <a:gd name="T30" fmla="*/ 739 w 752"/>
                        <a:gd name="T31" fmla="*/ 411 h 1696"/>
                        <a:gd name="T32" fmla="*/ 728 w 752"/>
                        <a:gd name="T33" fmla="*/ 377 h 1696"/>
                        <a:gd name="T34" fmla="*/ 706 w 752"/>
                        <a:gd name="T35" fmla="*/ 345 h 1696"/>
                        <a:gd name="T36" fmla="*/ 664 w 752"/>
                        <a:gd name="T37" fmla="*/ 301 h 1696"/>
                        <a:gd name="T38" fmla="*/ 556 w 752"/>
                        <a:gd name="T39" fmla="*/ 213 h 1696"/>
                        <a:gd name="T40" fmla="*/ 524 w 752"/>
                        <a:gd name="T41" fmla="*/ 206 h 1696"/>
                        <a:gd name="T42" fmla="*/ 523 w 752"/>
                        <a:gd name="T43" fmla="*/ 267 h 1696"/>
                        <a:gd name="T44" fmla="*/ 534 w 752"/>
                        <a:gd name="T45" fmla="*/ 393 h 1696"/>
                        <a:gd name="T46" fmla="*/ 540 w 752"/>
                        <a:gd name="T47" fmla="*/ 700 h 1696"/>
                        <a:gd name="T48" fmla="*/ 496 w 752"/>
                        <a:gd name="T49" fmla="*/ 598 h 1696"/>
                        <a:gd name="T50" fmla="*/ 483 w 752"/>
                        <a:gd name="T51" fmla="*/ 539 h 1696"/>
                        <a:gd name="T52" fmla="*/ 471 w 752"/>
                        <a:gd name="T53" fmla="*/ 459 h 1696"/>
                        <a:gd name="T54" fmla="*/ 454 w 752"/>
                        <a:gd name="T55" fmla="*/ 382 h 1696"/>
                        <a:gd name="T56" fmla="*/ 426 w 752"/>
                        <a:gd name="T57" fmla="*/ 309 h 1696"/>
                        <a:gd name="T58" fmla="*/ 374 w 752"/>
                        <a:gd name="T59" fmla="*/ 199 h 1696"/>
                        <a:gd name="T60" fmla="*/ 319 w 752"/>
                        <a:gd name="T61" fmla="*/ 75 h 1696"/>
                        <a:gd name="T62" fmla="*/ 317 w 752"/>
                        <a:gd name="T63" fmla="*/ 35 h 1696"/>
                        <a:gd name="T64" fmla="*/ 327 w 752"/>
                        <a:gd name="T6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2" h="1696">
                          <a:moveTo>
                            <a:pt x="327" y="0"/>
                          </a:moveTo>
                          <a:lnTo>
                            <a:pt x="302" y="28"/>
                          </a:lnTo>
                          <a:lnTo>
                            <a:pt x="272" y="65"/>
                          </a:lnTo>
                          <a:lnTo>
                            <a:pt x="240" y="102"/>
                          </a:lnTo>
                          <a:lnTo>
                            <a:pt x="176" y="163"/>
                          </a:lnTo>
                          <a:lnTo>
                            <a:pt x="153" y="184"/>
                          </a:lnTo>
                          <a:lnTo>
                            <a:pt x="137" y="209"/>
                          </a:lnTo>
                          <a:lnTo>
                            <a:pt x="91" y="297"/>
                          </a:lnTo>
                          <a:lnTo>
                            <a:pt x="67" y="356"/>
                          </a:lnTo>
                          <a:lnTo>
                            <a:pt x="48" y="447"/>
                          </a:lnTo>
                          <a:lnTo>
                            <a:pt x="43" y="494"/>
                          </a:lnTo>
                          <a:lnTo>
                            <a:pt x="43" y="523"/>
                          </a:lnTo>
                          <a:lnTo>
                            <a:pt x="30" y="625"/>
                          </a:lnTo>
                          <a:lnTo>
                            <a:pt x="25" y="674"/>
                          </a:lnTo>
                          <a:lnTo>
                            <a:pt x="25" y="723"/>
                          </a:lnTo>
                          <a:lnTo>
                            <a:pt x="24" y="798"/>
                          </a:lnTo>
                          <a:lnTo>
                            <a:pt x="43" y="879"/>
                          </a:lnTo>
                          <a:lnTo>
                            <a:pt x="44" y="903"/>
                          </a:lnTo>
                          <a:lnTo>
                            <a:pt x="45" y="975"/>
                          </a:lnTo>
                          <a:lnTo>
                            <a:pt x="39" y="1164"/>
                          </a:lnTo>
                          <a:lnTo>
                            <a:pt x="24" y="1414"/>
                          </a:lnTo>
                          <a:lnTo>
                            <a:pt x="0" y="1696"/>
                          </a:lnTo>
                          <a:lnTo>
                            <a:pt x="647" y="1690"/>
                          </a:lnTo>
                          <a:lnTo>
                            <a:pt x="647" y="1528"/>
                          </a:lnTo>
                          <a:lnTo>
                            <a:pt x="752" y="1515"/>
                          </a:lnTo>
                          <a:lnTo>
                            <a:pt x="694" y="1030"/>
                          </a:lnTo>
                          <a:lnTo>
                            <a:pt x="729" y="664"/>
                          </a:lnTo>
                          <a:lnTo>
                            <a:pt x="746" y="583"/>
                          </a:lnTo>
                          <a:lnTo>
                            <a:pt x="747" y="498"/>
                          </a:lnTo>
                          <a:lnTo>
                            <a:pt x="747" y="471"/>
                          </a:lnTo>
                          <a:lnTo>
                            <a:pt x="744" y="443"/>
                          </a:lnTo>
                          <a:lnTo>
                            <a:pt x="739" y="411"/>
                          </a:lnTo>
                          <a:lnTo>
                            <a:pt x="734" y="394"/>
                          </a:lnTo>
                          <a:lnTo>
                            <a:pt x="728" y="377"/>
                          </a:lnTo>
                          <a:lnTo>
                            <a:pt x="720" y="363"/>
                          </a:lnTo>
                          <a:lnTo>
                            <a:pt x="706" y="345"/>
                          </a:lnTo>
                          <a:lnTo>
                            <a:pt x="678" y="324"/>
                          </a:lnTo>
                          <a:lnTo>
                            <a:pt x="664" y="301"/>
                          </a:lnTo>
                          <a:lnTo>
                            <a:pt x="582" y="215"/>
                          </a:lnTo>
                          <a:lnTo>
                            <a:pt x="556" y="213"/>
                          </a:lnTo>
                          <a:lnTo>
                            <a:pt x="539" y="210"/>
                          </a:lnTo>
                          <a:lnTo>
                            <a:pt x="524" y="206"/>
                          </a:lnTo>
                          <a:lnTo>
                            <a:pt x="507" y="202"/>
                          </a:lnTo>
                          <a:lnTo>
                            <a:pt x="523" y="267"/>
                          </a:lnTo>
                          <a:lnTo>
                            <a:pt x="531" y="330"/>
                          </a:lnTo>
                          <a:lnTo>
                            <a:pt x="534" y="393"/>
                          </a:lnTo>
                          <a:lnTo>
                            <a:pt x="546" y="513"/>
                          </a:lnTo>
                          <a:lnTo>
                            <a:pt x="540" y="700"/>
                          </a:lnTo>
                          <a:lnTo>
                            <a:pt x="504" y="634"/>
                          </a:lnTo>
                          <a:lnTo>
                            <a:pt x="496" y="598"/>
                          </a:lnTo>
                          <a:lnTo>
                            <a:pt x="490" y="564"/>
                          </a:lnTo>
                          <a:lnTo>
                            <a:pt x="483" y="539"/>
                          </a:lnTo>
                          <a:lnTo>
                            <a:pt x="477" y="498"/>
                          </a:lnTo>
                          <a:lnTo>
                            <a:pt x="471" y="459"/>
                          </a:lnTo>
                          <a:lnTo>
                            <a:pt x="463" y="420"/>
                          </a:lnTo>
                          <a:lnTo>
                            <a:pt x="454" y="382"/>
                          </a:lnTo>
                          <a:lnTo>
                            <a:pt x="443" y="348"/>
                          </a:lnTo>
                          <a:lnTo>
                            <a:pt x="426" y="309"/>
                          </a:lnTo>
                          <a:lnTo>
                            <a:pt x="395" y="245"/>
                          </a:lnTo>
                          <a:lnTo>
                            <a:pt x="374" y="199"/>
                          </a:lnTo>
                          <a:lnTo>
                            <a:pt x="346" y="135"/>
                          </a:lnTo>
                          <a:lnTo>
                            <a:pt x="319" y="75"/>
                          </a:lnTo>
                          <a:lnTo>
                            <a:pt x="310" y="52"/>
                          </a:lnTo>
                          <a:lnTo>
                            <a:pt x="317" y="35"/>
                          </a:lnTo>
                          <a:lnTo>
                            <a:pt x="330" y="11"/>
                          </a:lnTo>
                          <a:lnTo>
                            <a:pt x="327" y="0"/>
                          </a:lnTo>
                          <a:close/>
                        </a:path>
                      </a:pathLst>
                    </a:custGeom>
                    <a:solidFill>
                      <a:srgbClr val="7F7F7F"/>
                    </a:solidFill>
                    <a:ln w="9525">
                      <a:solidFill>
                        <a:srgbClr val="000000"/>
                      </a:solidFill>
                      <a:round/>
                    </a:ln>
                  </p:spPr>
                  <p:txBody>
                    <a:bodyPr/>
                    <a:lstStyle/>
                    <a:p>
                      <a:endParaRPr lang="zh-CN" altLang="en-US">
                        <a:solidFill>
                          <a:prstClr val="black"/>
                        </a:solidFill>
                      </a:endParaRPr>
                    </a:p>
                  </p:txBody>
                </p:sp>
                <p:sp>
                  <p:nvSpPr>
                    <p:cNvPr id="33813" name="Freeform 21"/>
                    <p:cNvSpPr/>
                    <p:nvPr/>
                  </p:nvSpPr>
                  <p:spPr bwMode="auto">
                    <a:xfrm>
                      <a:off x="2100" y="1689"/>
                      <a:ext cx="107" cy="1227"/>
                    </a:xfrm>
                    <a:custGeom>
                      <a:avLst/>
                      <a:gdLst>
                        <a:gd name="T0" fmla="*/ 54 w 107"/>
                        <a:gd name="T1" fmla="*/ 119 h 1227"/>
                        <a:gd name="T2" fmla="*/ 63 w 107"/>
                        <a:gd name="T3" fmla="*/ 253 h 1227"/>
                        <a:gd name="T4" fmla="*/ 39 w 107"/>
                        <a:gd name="T5" fmla="*/ 559 h 1227"/>
                        <a:gd name="T6" fmla="*/ 0 w 107"/>
                        <a:gd name="T7" fmla="*/ 858 h 1227"/>
                        <a:gd name="T8" fmla="*/ 0 w 107"/>
                        <a:gd name="T9" fmla="*/ 1227 h 1227"/>
                        <a:gd name="T10" fmla="*/ 107 w 107"/>
                        <a:gd name="T11" fmla="*/ 1214 h 1227"/>
                        <a:gd name="T12" fmla="*/ 48 w 107"/>
                        <a:gd name="T13" fmla="*/ 729 h 1227"/>
                        <a:gd name="T14" fmla="*/ 84 w 107"/>
                        <a:gd name="T15" fmla="*/ 363 h 1227"/>
                        <a:gd name="T16" fmla="*/ 101 w 107"/>
                        <a:gd name="T17" fmla="*/ 281 h 1227"/>
                        <a:gd name="T18" fmla="*/ 102 w 107"/>
                        <a:gd name="T19" fmla="*/ 196 h 1227"/>
                        <a:gd name="T20" fmla="*/ 102 w 107"/>
                        <a:gd name="T21" fmla="*/ 169 h 1227"/>
                        <a:gd name="T22" fmla="*/ 99 w 107"/>
                        <a:gd name="T23" fmla="*/ 141 h 1227"/>
                        <a:gd name="T24" fmla="*/ 94 w 107"/>
                        <a:gd name="T25" fmla="*/ 110 h 1227"/>
                        <a:gd name="T26" fmla="*/ 89 w 107"/>
                        <a:gd name="T27" fmla="*/ 93 h 1227"/>
                        <a:gd name="T28" fmla="*/ 83 w 107"/>
                        <a:gd name="T29" fmla="*/ 76 h 1227"/>
                        <a:gd name="T30" fmla="*/ 74 w 107"/>
                        <a:gd name="T31" fmla="*/ 62 h 1227"/>
                        <a:gd name="T32" fmla="*/ 60 w 107"/>
                        <a:gd name="T33" fmla="*/ 44 h 1227"/>
                        <a:gd name="T34" fmla="*/ 32 w 107"/>
                        <a:gd name="T35" fmla="*/ 23 h 1227"/>
                        <a:gd name="T36" fmla="*/ 17 w 107"/>
                        <a:gd name="T37" fmla="*/ 0 h 1227"/>
                        <a:gd name="T38" fmla="*/ 54 w 107"/>
                        <a:gd name="T39" fmla="*/ 1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227">
                          <a:moveTo>
                            <a:pt x="54" y="119"/>
                          </a:moveTo>
                          <a:lnTo>
                            <a:pt x="63" y="253"/>
                          </a:lnTo>
                          <a:lnTo>
                            <a:pt x="39" y="559"/>
                          </a:lnTo>
                          <a:lnTo>
                            <a:pt x="0" y="858"/>
                          </a:lnTo>
                          <a:lnTo>
                            <a:pt x="0" y="1227"/>
                          </a:lnTo>
                          <a:lnTo>
                            <a:pt x="107" y="1214"/>
                          </a:lnTo>
                          <a:lnTo>
                            <a:pt x="48" y="729"/>
                          </a:lnTo>
                          <a:lnTo>
                            <a:pt x="84" y="363"/>
                          </a:lnTo>
                          <a:lnTo>
                            <a:pt x="101" y="281"/>
                          </a:lnTo>
                          <a:lnTo>
                            <a:pt x="102" y="196"/>
                          </a:lnTo>
                          <a:lnTo>
                            <a:pt x="102" y="169"/>
                          </a:lnTo>
                          <a:lnTo>
                            <a:pt x="99" y="141"/>
                          </a:lnTo>
                          <a:lnTo>
                            <a:pt x="94" y="110"/>
                          </a:lnTo>
                          <a:lnTo>
                            <a:pt x="89" y="93"/>
                          </a:lnTo>
                          <a:lnTo>
                            <a:pt x="83" y="76"/>
                          </a:lnTo>
                          <a:lnTo>
                            <a:pt x="74" y="62"/>
                          </a:lnTo>
                          <a:lnTo>
                            <a:pt x="60" y="44"/>
                          </a:lnTo>
                          <a:lnTo>
                            <a:pt x="32" y="23"/>
                          </a:lnTo>
                          <a:lnTo>
                            <a:pt x="17" y="0"/>
                          </a:lnTo>
                          <a:lnTo>
                            <a:pt x="54" y="119"/>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4" name="Freeform 22"/>
                    <p:cNvSpPr/>
                    <p:nvPr/>
                  </p:nvSpPr>
                  <p:spPr bwMode="auto">
                    <a:xfrm>
                      <a:off x="1608" y="1981"/>
                      <a:ext cx="439" cy="848"/>
                    </a:xfrm>
                    <a:custGeom>
                      <a:avLst/>
                      <a:gdLst>
                        <a:gd name="T0" fmla="*/ 0 w 439"/>
                        <a:gd name="T1" fmla="*/ 0 h 848"/>
                        <a:gd name="T2" fmla="*/ 39 w 439"/>
                        <a:gd name="T3" fmla="*/ 109 h 848"/>
                        <a:gd name="T4" fmla="*/ 84 w 439"/>
                        <a:gd name="T5" fmla="*/ 198 h 848"/>
                        <a:gd name="T6" fmla="*/ 101 w 439"/>
                        <a:gd name="T7" fmla="*/ 241 h 848"/>
                        <a:gd name="T8" fmla="*/ 107 w 439"/>
                        <a:gd name="T9" fmla="*/ 286 h 848"/>
                        <a:gd name="T10" fmla="*/ 126 w 439"/>
                        <a:gd name="T11" fmla="*/ 304 h 848"/>
                        <a:gd name="T12" fmla="*/ 195 w 439"/>
                        <a:gd name="T13" fmla="*/ 451 h 848"/>
                        <a:gd name="T14" fmla="*/ 225 w 439"/>
                        <a:gd name="T15" fmla="*/ 502 h 848"/>
                        <a:gd name="T16" fmla="*/ 276 w 439"/>
                        <a:gd name="T17" fmla="*/ 607 h 848"/>
                        <a:gd name="T18" fmla="*/ 306 w 439"/>
                        <a:gd name="T19" fmla="*/ 665 h 848"/>
                        <a:gd name="T20" fmla="*/ 334 w 439"/>
                        <a:gd name="T21" fmla="*/ 737 h 848"/>
                        <a:gd name="T22" fmla="*/ 340 w 439"/>
                        <a:gd name="T23" fmla="*/ 770 h 848"/>
                        <a:gd name="T24" fmla="*/ 409 w 439"/>
                        <a:gd name="T25" fmla="*/ 848 h 848"/>
                        <a:gd name="T26" fmla="*/ 433 w 439"/>
                        <a:gd name="T27" fmla="*/ 668 h 848"/>
                        <a:gd name="T28" fmla="*/ 439 w 439"/>
                        <a:gd name="T29" fmla="*/ 574 h 848"/>
                        <a:gd name="T30" fmla="*/ 430 w 439"/>
                        <a:gd name="T31" fmla="*/ 460 h 848"/>
                        <a:gd name="T32" fmla="*/ 412 w 439"/>
                        <a:gd name="T33" fmla="*/ 331 h 848"/>
                        <a:gd name="T34" fmla="*/ 388 w 439"/>
                        <a:gd name="T35" fmla="*/ 319 h 848"/>
                        <a:gd name="T36" fmla="*/ 388 w 439"/>
                        <a:gd name="T37" fmla="*/ 397 h 848"/>
                        <a:gd name="T38" fmla="*/ 400 w 439"/>
                        <a:gd name="T39" fmla="*/ 466 h 848"/>
                        <a:gd name="T40" fmla="*/ 409 w 439"/>
                        <a:gd name="T41" fmla="*/ 541 h 848"/>
                        <a:gd name="T42" fmla="*/ 406 w 439"/>
                        <a:gd name="T43" fmla="*/ 580 h 848"/>
                        <a:gd name="T44" fmla="*/ 379 w 439"/>
                        <a:gd name="T45" fmla="*/ 457 h 848"/>
                        <a:gd name="T46" fmla="*/ 358 w 439"/>
                        <a:gd name="T47" fmla="*/ 367 h 848"/>
                        <a:gd name="T48" fmla="*/ 321 w 439"/>
                        <a:gd name="T49" fmla="*/ 310 h 848"/>
                        <a:gd name="T50" fmla="*/ 92 w 439"/>
                        <a:gd name="T51" fmla="*/ 67 h 848"/>
                        <a:gd name="T52" fmla="*/ 0 w 439"/>
                        <a:gd name="T53" fmla="*/ 0 h 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9" h="848">
                          <a:moveTo>
                            <a:pt x="0" y="0"/>
                          </a:moveTo>
                          <a:lnTo>
                            <a:pt x="39" y="109"/>
                          </a:lnTo>
                          <a:lnTo>
                            <a:pt x="84" y="198"/>
                          </a:lnTo>
                          <a:lnTo>
                            <a:pt x="101" y="241"/>
                          </a:lnTo>
                          <a:lnTo>
                            <a:pt x="107" y="286"/>
                          </a:lnTo>
                          <a:lnTo>
                            <a:pt x="126" y="304"/>
                          </a:lnTo>
                          <a:lnTo>
                            <a:pt x="195" y="451"/>
                          </a:lnTo>
                          <a:lnTo>
                            <a:pt x="225" y="502"/>
                          </a:lnTo>
                          <a:lnTo>
                            <a:pt x="276" y="607"/>
                          </a:lnTo>
                          <a:lnTo>
                            <a:pt x="306" y="665"/>
                          </a:lnTo>
                          <a:lnTo>
                            <a:pt x="334" y="737"/>
                          </a:lnTo>
                          <a:lnTo>
                            <a:pt x="340" y="770"/>
                          </a:lnTo>
                          <a:lnTo>
                            <a:pt x="409" y="848"/>
                          </a:lnTo>
                          <a:lnTo>
                            <a:pt x="433" y="668"/>
                          </a:lnTo>
                          <a:lnTo>
                            <a:pt x="439" y="574"/>
                          </a:lnTo>
                          <a:lnTo>
                            <a:pt x="430" y="460"/>
                          </a:lnTo>
                          <a:lnTo>
                            <a:pt x="412" y="331"/>
                          </a:lnTo>
                          <a:lnTo>
                            <a:pt x="388" y="319"/>
                          </a:lnTo>
                          <a:lnTo>
                            <a:pt x="388" y="397"/>
                          </a:lnTo>
                          <a:lnTo>
                            <a:pt x="400" y="466"/>
                          </a:lnTo>
                          <a:lnTo>
                            <a:pt x="409" y="541"/>
                          </a:lnTo>
                          <a:lnTo>
                            <a:pt x="406" y="580"/>
                          </a:lnTo>
                          <a:lnTo>
                            <a:pt x="379" y="457"/>
                          </a:lnTo>
                          <a:lnTo>
                            <a:pt x="358" y="367"/>
                          </a:lnTo>
                          <a:lnTo>
                            <a:pt x="321" y="310"/>
                          </a:lnTo>
                          <a:lnTo>
                            <a:pt x="92" y="67"/>
                          </a:lnTo>
                          <a:lnTo>
                            <a:pt x="0" y="0"/>
                          </a:lnTo>
                          <a:close/>
                        </a:path>
                      </a:pathLst>
                    </a:custGeom>
                    <a:solidFill>
                      <a:srgbClr val="3F3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5" name="Freeform 23"/>
                    <p:cNvSpPr/>
                    <p:nvPr/>
                  </p:nvSpPr>
                  <p:spPr bwMode="auto">
                    <a:xfrm>
                      <a:off x="1512" y="1583"/>
                      <a:ext cx="1002" cy="901"/>
                    </a:xfrm>
                    <a:custGeom>
                      <a:avLst/>
                      <a:gdLst>
                        <a:gd name="T0" fmla="*/ 297 w 1002"/>
                        <a:gd name="T1" fmla="*/ 69 h 901"/>
                        <a:gd name="T2" fmla="*/ 255 w 1002"/>
                        <a:gd name="T3" fmla="*/ 33 h 901"/>
                        <a:gd name="T4" fmla="*/ 218 w 1002"/>
                        <a:gd name="T5" fmla="*/ 15 h 901"/>
                        <a:gd name="T6" fmla="*/ 174 w 1002"/>
                        <a:gd name="T7" fmla="*/ 3 h 901"/>
                        <a:gd name="T8" fmla="*/ 138 w 1002"/>
                        <a:gd name="T9" fmla="*/ 0 h 901"/>
                        <a:gd name="T10" fmla="*/ 123 w 1002"/>
                        <a:gd name="T11" fmla="*/ 6 h 901"/>
                        <a:gd name="T12" fmla="*/ 90 w 1002"/>
                        <a:gd name="T13" fmla="*/ 36 h 901"/>
                        <a:gd name="T14" fmla="*/ 57 w 1002"/>
                        <a:gd name="T15" fmla="*/ 75 h 901"/>
                        <a:gd name="T16" fmla="*/ 42 w 1002"/>
                        <a:gd name="T17" fmla="*/ 96 h 901"/>
                        <a:gd name="T18" fmla="*/ 36 w 1002"/>
                        <a:gd name="T19" fmla="*/ 135 h 901"/>
                        <a:gd name="T20" fmla="*/ 42 w 1002"/>
                        <a:gd name="T21" fmla="*/ 189 h 901"/>
                        <a:gd name="T22" fmla="*/ 54 w 1002"/>
                        <a:gd name="T23" fmla="*/ 246 h 901"/>
                        <a:gd name="T24" fmla="*/ 81 w 1002"/>
                        <a:gd name="T25" fmla="*/ 294 h 901"/>
                        <a:gd name="T26" fmla="*/ 96 w 1002"/>
                        <a:gd name="T27" fmla="*/ 339 h 901"/>
                        <a:gd name="T28" fmla="*/ 0 w 1002"/>
                        <a:gd name="T29" fmla="*/ 354 h 901"/>
                        <a:gd name="T30" fmla="*/ 81 w 1002"/>
                        <a:gd name="T31" fmla="*/ 354 h 901"/>
                        <a:gd name="T32" fmla="*/ 12 w 1002"/>
                        <a:gd name="T33" fmla="*/ 463 h 901"/>
                        <a:gd name="T34" fmla="*/ 87 w 1002"/>
                        <a:gd name="T35" fmla="*/ 375 h 901"/>
                        <a:gd name="T36" fmla="*/ 90 w 1002"/>
                        <a:gd name="T37" fmla="*/ 403 h 901"/>
                        <a:gd name="T38" fmla="*/ 36 w 1002"/>
                        <a:gd name="T39" fmla="*/ 612 h 901"/>
                        <a:gd name="T40" fmla="*/ 105 w 1002"/>
                        <a:gd name="T41" fmla="*/ 421 h 901"/>
                        <a:gd name="T42" fmla="*/ 147 w 1002"/>
                        <a:gd name="T43" fmla="*/ 454 h 901"/>
                        <a:gd name="T44" fmla="*/ 203 w 1002"/>
                        <a:gd name="T45" fmla="*/ 538 h 901"/>
                        <a:gd name="T46" fmla="*/ 252 w 1002"/>
                        <a:gd name="T47" fmla="*/ 589 h 901"/>
                        <a:gd name="T48" fmla="*/ 273 w 1002"/>
                        <a:gd name="T49" fmla="*/ 612 h 901"/>
                        <a:gd name="T50" fmla="*/ 300 w 1002"/>
                        <a:gd name="T51" fmla="*/ 639 h 901"/>
                        <a:gd name="T52" fmla="*/ 312 w 1002"/>
                        <a:gd name="T53" fmla="*/ 648 h 901"/>
                        <a:gd name="T54" fmla="*/ 315 w 1002"/>
                        <a:gd name="T55" fmla="*/ 669 h 901"/>
                        <a:gd name="T56" fmla="*/ 330 w 1002"/>
                        <a:gd name="T57" fmla="*/ 682 h 901"/>
                        <a:gd name="T58" fmla="*/ 357 w 1002"/>
                        <a:gd name="T59" fmla="*/ 688 h 901"/>
                        <a:gd name="T60" fmla="*/ 384 w 1002"/>
                        <a:gd name="T61" fmla="*/ 691 h 901"/>
                        <a:gd name="T62" fmla="*/ 414 w 1002"/>
                        <a:gd name="T63" fmla="*/ 706 h 901"/>
                        <a:gd name="T64" fmla="*/ 462 w 1002"/>
                        <a:gd name="T65" fmla="*/ 739 h 901"/>
                        <a:gd name="T66" fmla="*/ 516 w 1002"/>
                        <a:gd name="T67" fmla="*/ 772 h 901"/>
                        <a:gd name="T68" fmla="*/ 600 w 1002"/>
                        <a:gd name="T69" fmla="*/ 808 h 901"/>
                        <a:gd name="T70" fmla="*/ 680 w 1002"/>
                        <a:gd name="T71" fmla="*/ 835 h 901"/>
                        <a:gd name="T72" fmla="*/ 753 w 1002"/>
                        <a:gd name="T73" fmla="*/ 853 h 901"/>
                        <a:gd name="T74" fmla="*/ 852 w 1002"/>
                        <a:gd name="T75" fmla="*/ 880 h 901"/>
                        <a:gd name="T76" fmla="*/ 951 w 1002"/>
                        <a:gd name="T77" fmla="*/ 901 h 901"/>
                        <a:gd name="T78" fmla="*/ 969 w 1002"/>
                        <a:gd name="T79" fmla="*/ 901 h 901"/>
                        <a:gd name="T80" fmla="*/ 966 w 1002"/>
                        <a:gd name="T81" fmla="*/ 829 h 901"/>
                        <a:gd name="T82" fmla="*/ 975 w 1002"/>
                        <a:gd name="T83" fmla="*/ 796 h 901"/>
                        <a:gd name="T84" fmla="*/ 981 w 1002"/>
                        <a:gd name="T85" fmla="*/ 748 h 901"/>
                        <a:gd name="T86" fmla="*/ 996 w 1002"/>
                        <a:gd name="T87" fmla="*/ 688 h 901"/>
                        <a:gd name="T88" fmla="*/ 1002 w 1002"/>
                        <a:gd name="T89" fmla="*/ 675 h 901"/>
                        <a:gd name="T90" fmla="*/ 918 w 1002"/>
                        <a:gd name="T91" fmla="*/ 657 h 901"/>
                        <a:gd name="T92" fmla="*/ 846 w 1002"/>
                        <a:gd name="T93" fmla="*/ 627 h 901"/>
                        <a:gd name="T94" fmla="*/ 771 w 1002"/>
                        <a:gd name="T95" fmla="*/ 597 h 901"/>
                        <a:gd name="T96" fmla="*/ 753 w 1002"/>
                        <a:gd name="T97" fmla="*/ 577 h 901"/>
                        <a:gd name="T98" fmla="*/ 719 w 1002"/>
                        <a:gd name="T99" fmla="*/ 568 h 901"/>
                        <a:gd name="T100" fmla="*/ 677 w 1002"/>
                        <a:gd name="T101" fmla="*/ 565 h 901"/>
                        <a:gd name="T102" fmla="*/ 603 w 1002"/>
                        <a:gd name="T103" fmla="*/ 544 h 901"/>
                        <a:gd name="T104" fmla="*/ 558 w 1002"/>
                        <a:gd name="T105" fmla="*/ 505 h 901"/>
                        <a:gd name="T106" fmla="*/ 486 w 1002"/>
                        <a:gd name="T107" fmla="*/ 433 h 901"/>
                        <a:gd name="T108" fmla="*/ 438 w 1002"/>
                        <a:gd name="T109" fmla="*/ 354 h 901"/>
                        <a:gd name="T110" fmla="*/ 411 w 1002"/>
                        <a:gd name="T111" fmla="*/ 330 h 901"/>
                        <a:gd name="T112" fmla="*/ 360 w 1002"/>
                        <a:gd name="T113" fmla="*/ 246 h 901"/>
                        <a:gd name="T114" fmla="*/ 354 w 1002"/>
                        <a:gd name="T115" fmla="*/ 210 h 901"/>
                        <a:gd name="T116" fmla="*/ 345 w 1002"/>
                        <a:gd name="T117" fmla="*/ 177 h 901"/>
                        <a:gd name="T118" fmla="*/ 333 w 1002"/>
                        <a:gd name="T119" fmla="*/ 153 h 901"/>
                        <a:gd name="T120" fmla="*/ 318 w 1002"/>
                        <a:gd name="T121" fmla="*/ 111 h 901"/>
                        <a:gd name="T122" fmla="*/ 297 w 1002"/>
                        <a:gd name="T123" fmla="*/ 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2" h="901">
                          <a:moveTo>
                            <a:pt x="297" y="69"/>
                          </a:moveTo>
                          <a:lnTo>
                            <a:pt x="255" y="33"/>
                          </a:lnTo>
                          <a:lnTo>
                            <a:pt x="218" y="15"/>
                          </a:lnTo>
                          <a:lnTo>
                            <a:pt x="174" y="3"/>
                          </a:lnTo>
                          <a:lnTo>
                            <a:pt x="138" y="0"/>
                          </a:lnTo>
                          <a:lnTo>
                            <a:pt x="123" y="6"/>
                          </a:lnTo>
                          <a:lnTo>
                            <a:pt x="90" y="36"/>
                          </a:lnTo>
                          <a:lnTo>
                            <a:pt x="57" y="75"/>
                          </a:lnTo>
                          <a:lnTo>
                            <a:pt x="42" y="96"/>
                          </a:lnTo>
                          <a:lnTo>
                            <a:pt x="36" y="135"/>
                          </a:lnTo>
                          <a:lnTo>
                            <a:pt x="42" y="189"/>
                          </a:lnTo>
                          <a:lnTo>
                            <a:pt x="54" y="246"/>
                          </a:lnTo>
                          <a:lnTo>
                            <a:pt x="81" y="294"/>
                          </a:lnTo>
                          <a:lnTo>
                            <a:pt x="96" y="339"/>
                          </a:lnTo>
                          <a:lnTo>
                            <a:pt x="0" y="354"/>
                          </a:lnTo>
                          <a:lnTo>
                            <a:pt x="81" y="354"/>
                          </a:lnTo>
                          <a:lnTo>
                            <a:pt x="12" y="463"/>
                          </a:lnTo>
                          <a:lnTo>
                            <a:pt x="87" y="375"/>
                          </a:lnTo>
                          <a:lnTo>
                            <a:pt x="90" y="403"/>
                          </a:lnTo>
                          <a:lnTo>
                            <a:pt x="36" y="612"/>
                          </a:lnTo>
                          <a:lnTo>
                            <a:pt x="105" y="421"/>
                          </a:lnTo>
                          <a:lnTo>
                            <a:pt x="147" y="454"/>
                          </a:lnTo>
                          <a:lnTo>
                            <a:pt x="203" y="538"/>
                          </a:lnTo>
                          <a:lnTo>
                            <a:pt x="252" y="589"/>
                          </a:lnTo>
                          <a:lnTo>
                            <a:pt x="273" y="612"/>
                          </a:lnTo>
                          <a:lnTo>
                            <a:pt x="300" y="639"/>
                          </a:lnTo>
                          <a:lnTo>
                            <a:pt x="312" y="648"/>
                          </a:lnTo>
                          <a:lnTo>
                            <a:pt x="315" y="669"/>
                          </a:lnTo>
                          <a:lnTo>
                            <a:pt x="330" y="682"/>
                          </a:lnTo>
                          <a:lnTo>
                            <a:pt x="357" y="688"/>
                          </a:lnTo>
                          <a:lnTo>
                            <a:pt x="384" y="691"/>
                          </a:lnTo>
                          <a:lnTo>
                            <a:pt x="414" y="706"/>
                          </a:lnTo>
                          <a:lnTo>
                            <a:pt x="462" y="739"/>
                          </a:lnTo>
                          <a:lnTo>
                            <a:pt x="516" y="772"/>
                          </a:lnTo>
                          <a:lnTo>
                            <a:pt x="600" y="808"/>
                          </a:lnTo>
                          <a:lnTo>
                            <a:pt x="680" y="835"/>
                          </a:lnTo>
                          <a:lnTo>
                            <a:pt x="753" y="853"/>
                          </a:lnTo>
                          <a:lnTo>
                            <a:pt x="852" y="880"/>
                          </a:lnTo>
                          <a:lnTo>
                            <a:pt x="951" y="901"/>
                          </a:lnTo>
                          <a:lnTo>
                            <a:pt x="969" y="901"/>
                          </a:lnTo>
                          <a:lnTo>
                            <a:pt x="966" y="829"/>
                          </a:lnTo>
                          <a:lnTo>
                            <a:pt x="975" y="796"/>
                          </a:lnTo>
                          <a:lnTo>
                            <a:pt x="981" y="748"/>
                          </a:lnTo>
                          <a:lnTo>
                            <a:pt x="996" y="688"/>
                          </a:lnTo>
                          <a:lnTo>
                            <a:pt x="1002" y="675"/>
                          </a:lnTo>
                          <a:lnTo>
                            <a:pt x="918" y="657"/>
                          </a:lnTo>
                          <a:lnTo>
                            <a:pt x="846" y="627"/>
                          </a:lnTo>
                          <a:lnTo>
                            <a:pt x="771" y="597"/>
                          </a:lnTo>
                          <a:lnTo>
                            <a:pt x="753" y="577"/>
                          </a:lnTo>
                          <a:lnTo>
                            <a:pt x="719" y="568"/>
                          </a:lnTo>
                          <a:lnTo>
                            <a:pt x="677" y="565"/>
                          </a:lnTo>
                          <a:lnTo>
                            <a:pt x="603" y="544"/>
                          </a:lnTo>
                          <a:lnTo>
                            <a:pt x="558" y="505"/>
                          </a:lnTo>
                          <a:lnTo>
                            <a:pt x="486" y="433"/>
                          </a:lnTo>
                          <a:lnTo>
                            <a:pt x="438" y="354"/>
                          </a:lnTo>
                          <a:lnTo>
                            <a:pt x="411" y="330"/>
                          </a:lnTo>
                          <a:lnTo>
                            <a:pt x="360" y="246"/>
                          </a:lnTo>
                          <a:lnTo>
                            <a:pt x="354" y="210"/>
                          </a:lnTo>
                          <a:lnTo>
                            <a:pt x="345" y="177"/>
                          </a:lnTo>
                          <a:lnTo>
                            <a:pt x="333" y="153"/>
                          </a:lnTo>
                          <a:lnTo>
                            <a:pt x="318" y="111"/>
                          </a:lnTo>
                          <a:lnTo>
                            <a:pt x="297" y="69"/>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6" name="Freeform 24"/>
                    <p:cNvSpPr/>
                    <p:nvPr/>
                  </p:nvSpPr>
                  <p:spPr bwMode="auto">
                    <a:xfrm>
                      <a:off x="1610" y="1709"/>
                      <a:ext cx="244" cy="203"/>
                    </a:xfrm>
                    <a:custGeom>
                      <a:avLst/>
                      <a:gdLst>
                        <a:gd name="T0" fmla="*/ 70 w 244"/>
                        <a:gd name="T1" fmla="*/ 135 h 203"/>
                        <a:gd name="T2" fmla="*/ 199 w 244"/>
                        <a:gd name="T3" fmla="*/ 3 h 203"/>
                        <a:gd name="T4" fmla="*/ 179 w 244"/>
                        <a:gd name="T5" fmla="*/ 4 h 203"/>
                        <a:gd name="T6" fmla="*/ 146 w 244"/>
                        <a:gd name="T7" fmla="*/ 12 h 203"/>
                        <a:gd name="T8" fmla="*/ 119 w 244"/>
                        <a:gd name="T9" fmla="*/ 28 h 203"/>
                        <a:gd name="T10" fmla="*/ 89 w 244"/>
                        <a:gd name="T11" fmla="*/ 58 h 203"/>
                        <a:gd name="T12" fmla="*/ 60 w 244"/>
                        <a:gd name="T13" fmla="*/ 86 h 203"/>
                        <a:gd name="T14" fmla="*/ 42 w 244"/>
                        <a:gd name="T15" fmla="*/ 114 h 203"/>
                        <a:gd name="T16" fmla="*/ 30 w 244"/>
                        <a:gd name="T17" fmla="*/ 141 h 203"/>
                        <a:gd name="T18" fmla="*/ 11 w 244"/>
                        <a:gd name="T19" fmla="*/ 170 h 203"/>
                        <a:gd name="T20" fmla="*/ 50 w 244"/>
                        <a:gd name="T21" fmla="*/ 173 h 203"/>
                        <a:gd name="T22" fmla="*/ 82 w 244"/>
                        <a:gd name="T23" fmla="*/ 169 h 203"/>
                        <a:gd name="T24" fmla="*/ 111 w 244"/>
                        <a:gd name="T25" fmla="*/ 158 h 203"/>
                        <a:gd name="T26" fmla="*/ 147 w 244"/>
                        <a:gd name="T27" fmla="*/ 136 h 203"/>
                        <a:gd name="T28" fmla="*/ 176 w 244"/>
                        <a:gd name="T29" fmla="*/ 109 h 203"/>
                        <a:gd name="T30" fmla="*/ 195 w 244"/>
                        <a:gd name="T31" fmla="*/ 97 h 203"/>
                        <a:gd name="T32" fmla="*/ 216 w 244"/>
                        <a:gd name="T33" fmla="*/ 83 h 203"/>
                        <a:gd name="T34" fmla="*/ 232 w 244"/>
                        <a:gd name="T35" fmla="*/ 79 h 203"/>
                        <a:gd name="T36" fmla="*/ 244 w 244"/>
                        <a:gd name="T37" fmla="*/ 86 h 203"/>
                        <a:gd name="T38" fmla="*/ 243 w 244"/>
                        <a:gd name="T39" fmla="*/ 105 h 203"/>
                        <a:gd name="T40" fmla="*/ 232 w 244"/>
                        <a:gd name="T41" fmla="*/ 132 h 203"/>
                        <a:gd name="T42" fmla="*/ 216 w 244"/>
                        <a:gd name="T43" fmla="*/ 148 h 203"/>
                        <a:gd name="T44" fmla="*/ 198 w 244"/>
                        <a:gd name="T45" fmla="*/ 161 h 203"/>
                        <a:gd name="T46" fmla="*/ 177 w 244"/>
                        <a:gd name="T47" fmla="*/ 173 h 203"/>
                        <a:gd name="T48" fmla="*/ 144 w 244"/>
                        <a:gd name="T49" fmla="*/ 188 h 203"/>
                        <a:gd name="T50" fmla="*/ 108 w 244"/>
                        <a:gd name="T51" fmla="*/ 200 h 203"/>
                        <a:gd name="T52" fmla="*/ 87 w 244"/>
                        <a:gd name="T53" fmla="*/ 203 h 203"/>
                        <a:gd name="T54" fmla="*/ 64 w 244"/>
                        <a:gd name="T55" fmla="*/ 199 h 203"/>
                        <a:gd name="T56" fmla="*/ 30 w 244"/>
                        <a:gd name="T57" fmla="*/ 188 h 203"/>
                        <a:gd name="T58" fmla="*/ 11 w 244"/>
                        <a:gd name="T59" fmla="*/ 179 h 203"/>
                        <a:gd name="T60" fmla="*/ 0 w 244"/>
                        <a:gd name="T61" fmla="*/ 169 h 203"/>
                        <a:gd name="T62" fmla="*/ 3 w 244"/>
                        <a:gd name="T63" fmla="*/ 136 h 203"/>
                        <a:gd name="T64" fmla="*/ 17 w 244"/>
                        <a:gd name="T65" fmla="*/ 108 h 203"/>
                        <a:gd name="T66" fmla="*/ 33 w 244"/>
                        <a:gd name="T67" fmla="*/ 83 h 203"/>
                        <a:gd name="T68" fmla="*/ 54 w 244"/>
                        <a:gd name="T69" fmla="*/ 61 h 203"/>
                        <a:gd name="T70" fmla="*/ 81 w 244"/>
                        <a:gd name="T71" fmla="*/ 40 h 203"/>
                        <a:gd name="T72" fmla="*/ 108 w 244"/>
                        <a:gd name="T73" fmla="*/ 24 h 203"/>
                        <a:gd name="T74" fmla="*/ 138 w 244"/>
                        <a:gd name="T75" fmla="*/ 12 h 203"/>
                        <a:gd name="T76" fmla="*/ 186 w 244"/>
                        <a:gd name="T77" fmla="*/ 0 h 203"/>
                        <a:gd name="T78" fmla="*/ 226 w 244"/>
                        <a:gd name="T79" fmla="*/ 1 h 203"/>
                        <a:gd name="T80" fmla="*/ 70 w 244"/>
                        <a:gd name="T81" fmla="*/ 13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4" h="203">
                          <a:moveTo>
                            <a:pt x="70" y="135"/>
                          </a:moveTo>
                          <a:lnTo>
                            <a:pt x="199" y="3"/>
                          </a:lnTo>
                          <a:lnTo>
                            <a:pt x="179" y="4"/>
                          </a:lnTo>
                          <a:lnTo>
                            <a:pt x="146" y="12"/>
                          </a:lnTo>
                          <a:lnTo>
                            <a:pt x="119" y="28"/>
                          </a:lnTo>
                          <a:lnTo>
                            <a:pt x="89" y="58"/>
                          </a:lnTo>
                          <a:lnTo>
                            <a:pt x="60" y="86"/>
                          </a:lnTo>
                          <a:lnTo>
                            <a:pt x="42" y="114"/>
                          </a:lnTo>
                          <a:lnTo>
                            <a:pt x="30" y="141"/>
                          </a:lnTo>
                          <a:lnTo>
                            <a:pt x="11" y="170"/>
                          </a:lnTo>
                          <a:lnTo>
                            <a:pt x="50" y="173"/>
                          </a:lnTo>
                          <a:lnTo>
                            <a:pt x="82" y="169"/>
                          </a:lnTo>
                          <a:lnTo>
                            <a:pt x="111" y="158"/>
                          </a:lnTo>
                          <a:lnTo>
                            <a:pt x="147" y="136"/>
                          </a:lnTo>
                          <a:lnTo>
                            <a:pt x="176" y="109"/>
                          </a:lnTo>
                          <a:lnTo>
                            <a:pt x="195" y="97"/>
                          </a:lnTo>
                          <a:lnTo>
                            <a:pt x="216" y="83"/>
                          </a:lnTo>
                          <a:lnTo>
                            <a:pt x="232" y="79"/>
                          </a:lnTo>
                          <a:lnTo>
                            <a:pt x="244" y="86"/>
                          </a:lnTo>
                          <a:lnTo>
                            <a:pt x="243" y="105"/>
                          </a:lnTo>
                          <a:lnTo>
                            <a:pt x="232" y="132"/>
                          </a:lnTo>
                          <a:lnTo>
                            <a:pt x="216" y="148"/>
                          </a:lnTo>
                          <a:lnTo>
                            <a:pt x="198" y="161"/>
                          </a:lnTo>
                          <a:lnTo>
                            <a:pt x="177" y="173"/>
                          </a:lnTo>
                          <a:lnTo>
                            <a:pt x="144" y="188"/>
                          </a:lnTo>
                          <a:lnTo>
                            <a:pt x="108" y="200"/>
                          </a:lnTo>
                          <a:lnTo>
                            <a:pt x="87" y="203"/>
                          </a:lnTo>
                          <a:lnTo>
                            <a:pt x="64" y="199"/>
                          </a:lnTo>
                          <a:lnTo>
                            <a:pt x="30" y="188"/>
                          </a:lnTo>
                          <a:lnTo>
                            <a:pt x="11" y="179"/>
                          </a:lnTo>
                          <a:lnTo>
                            <a:pt x="0" y="169"/>
                          </a:lnTo>
                          <a:lnTo>
                            <a:pt x="3" y="136"/>
                          </a:lnTo>
                          <a:lnTo>
                            <a:pt x="17" y="108"/>
                          </a:lnTo>
                          <a:lnTo>
                            <a:pt x="33" y="83"/>
                          </a:lnTo>
                          <a:lnTo>
                            <a:pt x="54" y="61"/>
                          </a:lnTo>
                          <a:lnTo>
                            <a:pt x="81" y="40"/>
                          </a:lnTo>
                          <a:lnTo>
                            <a:pt x="108" y="24"/>
                          </a:lnTo>
                          <a:lnTo>
                            <a:pt x="138" y="12"/>
                          </a:lnTo>
                          <a:lnTo>
                            <a:pt x="186" y="0"/>
                          </a:lnTo>
                          <a:lnTo>
                            <a:pt x="226" y="1"/>
                          </a:lnTo>
                          <a:lnTo>
                            <a:pt x="70" y="135"/>
                          </a:lnTo>
                          <a:close/>
                        </a:path>
                      </a:pathLst>
                    </a:custGeom>
                    <a:solidFill>
                      <a:srgbClr val="5F5F5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7" name="Freeform 25"/>
                    <p:cNvSpPr/>
                    <p:nvPr/>
                  </p:nvSpPr>
                  <p:spPr bwMode="auto">
                    <a:xfrm>
                      <a:off x="1512" y="1721"/>
                      <a:ext cx="969" cy="766"/>
                    </a:xfrm>
                    <a:custGeom>
                      <a:avLst/>
                      <a:gdLst>
                        <a:gd name="T0" fmla="*/ 42 w 969"/>
                        <a:gd name="T1" fmla="*/ 54 h 766"/>
                        <a:gd name="T2" fmla="*/ 81 w 969"/>
                        <a:gd name="T3" fmla="*/ 158 h 766"/>
                        <a:gd name="T4" fmla="*/ 0 w 969"/>
                        <a:gd name="T5" fmla="*/ 219 h 766"/>
                        <a:gd name="T6" fmla="*/ 12 w 969"/>
                        <a:gd name="T7" fmla="*/ 328 h 766"/>
                        <a:gd name="T8" fmla="*/ 90 w 969"/>
                        <a:gd name="T9" fmla="*/ 274 h 766"/>
                        <a:gd name="T10" fmla="*/ 105 w 969"/>
                        <a:gd name="T11" fmla="*/ 286 h 766"/>
                        <a:gd name="T12" fmla="*/ 203 w 969"/>
                        <a:gd name="T13" fmla="*/ 403 h 766"/>
                        <a:gd name="T14" fmla="*/ 273 w 969"/>
                        <a:gd name="T15" fmla="*/ 477 h 766"/>
                        <a:gd name="T16" fmla="*/ 312 w 969"/>
                        <a:gd name="T17" fmla="*/ 513 h 766"/>
                        <a:gd name="T18" fmla="*/ 330 w 969"/>
                        <a:gd name="T19" fmla="*/ 546 h 766"/>
                        <a:gd name="T20" fmla="*/ 384 w 969"/>
                        <a:gd name="T21" fmla="*/ 555 h 766"/>
                        <a:gd name="T22" fmla="*/ 462 w 969"/>
                        <a:gd name="T23" fmla="*/ 604 h 766"/>
                        <a:gd name="T24" fmla="*/ 600 w 969"/>
                        <a:gd name="T25" fmla="*/ 673 h 766"/>
                        <a:gd name="T26" fmla="*/ 753 w 969"/>
                        <a:gd name="T27" fmla="*/ 718 h 766"/>
                        <a:gd name="T28" fmla="*/ 951 w 969"/>
                        <a:gd name="T29" fmla="*/ 766 h 766"/>
                        <a:gd name="T30" fmla="*/ 930 w 969"/>
                        <a:gd name="T31" fmla="*/ 745 h 766"/>
                        <a:gd name="T32" fmla="*/ 864 w 969"/>
                        <a:gd name="T33" fmla="*/ 712 h 766"/>
                        <a:gd name="T34" fmla="*/ 756 w 969"/>
                        <a:gd name="T35" fmla="*/ 685 h 766"/>
                        <a:gd name="T36" fmla="*/ 701 w 969"/>
                        <a:gd name="T37" fmla="*/ 652 h 766"/>
                        <a:gd name="T38" fmla="*/ 665 w 969"/>
                        <a:gd name="T39" fmla="*/ 628 h 766"/>
                        <a:gd name="T40" fmla="*/ 600 w 969"/>
                        <a:gd name="T41" fmla="*/ 616 h 766"/>
                        <a:gd name="T42" fmla="*/ 579 w 969"/>
                        <a:gd name="T43" fmla="*/ 589 h 766"/>
                        <a:gd name="T44" fmla="*/ 519 w 969"/>
                        <a:gd name="T45" fmla="*/ 577 h 766"/>
                        <a:gd name="T46" fmla="*/ 492 w 969"/>
                        <a:gd name="T47" fmla="*/ 543 h 766"/>
                        <a:gd name="T48" fmla="*/ 462 w 969"/>
                        <a:gd name="T49" fmla="*/ 528 h 766"/>
                        <a:gd name="T50" fmla="*/ 441 w 969"/>
                        <a:gd name="T51" fmla="*/ 504 h 766"/>
                        <a:gd name="T52" fmla="*/ 396 w 969"/>
                        <a:gd name="T53" fmla="*/ 495 h 766"/>
                        <a:gd name="T54" fmla="*/ 390 w 969"/>
                        <a:gd name="T55" fmla="*/ 451 h 766"/>
                        <a:gd name="T56" fmla="*/ 333 w 969"/>
                        <a:gd name="T57" fmla="*/ 451 h 766"/>
                        <a:gd name="T58" fmla="*/ 306 w 969"/>
                        <a:gd name="T59" fmla="*/ 406 h 766"/>
                        <a:gd name="T60" fmla="*/ 258 w 969"/>
                        <a:gd name="T61" fmla="*/ 388 h 766"/>
                        <a:gd name="T62" fmla="*/ 209 w 969"/>
                        <a:gd name="T63" fmla="*/ 346 h 766"/>
                        <a:gd name="T64" fmla="*/ 188 w 969"/>
                        <a:gd name="T65" fmla="*/ 301 h 766"/>
                        <a:gd name="T66" fmla="*/ 159 w 969"/>
                        <a:gd name="T67" fmla="*/ 261 h 766"/>
                        <a:gd name="T68" fmla="*/ 111 w 969"/>
                        <a:gd name="T69" fmla="*/ 216 h 766"/>
                        <a:gd name="T70" fmla="*/ 96 w 969"/>
                        <a:gd name="T71" fmla="*/ 158 h 766"/>
                        <a:gd name="T72" fmla="*/ 66 w 969"/>
                        <a:gd name="T73" fmla="*/ 89 h 766"/>
                        <a:gd name="T74" fmla="*/ 36 w 969"/>
                        <a:gd name="T75"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9" h="766">
                          <a:moveTo>
                            <a:pt x="36" y="0"/>
                          </a:moveTo>
                          <a:lnTo>
                            <a:pt x="42" y="54"/>
                          </a:lnTo>
                          <a:lnTo>
                            <a:pt x="54" y="110"/>
                          </a:lnTo>
                          <a:lnTo>
                            <a:pt x="81" y="158"/>
                          </a:lnTo>
                          <a:lnTo>
                            <a:pt x="96" y="204"/>
                          </a:lnTo>
                          <a:lnTo>
                            <a:pt x="0" y="219"/>
                          </a:lnTo>
                          <a:lnTo>
                            <a:pt x="81" y="219"/>
                          </a:lnTo>
                          <a:lnTo>
                            <a:pt x="12" y="328"/>
                          </a:lnTo>
                          <a:lnTo>
                            <a:pt x="87" y="240"/>
                          </a:lnTo>
                          <a:lnTo>
                            <a:pt x="90" y="274"/>
                          </a:lnTo>
                          <a:lnTo>
                            <a:pt x="36" y="477"/>
                          </a:lnTo>
                          <a:lnTo>
                            <a:pt x="105" y="286"/>
                          </a:lnTo>
                          <a:lnTo>
                            <a:pt x="147" y="319"/>
                          </a:lnTo>
                          <a:lnTo>
                            <a:pt x="203" y="403"/>
                          </a:lnTo>
                          <a:lnTo>
                            <a:pt x="252" y="453"/>
                          </a:lnTo>
                          <a:lnTo>
                            <a:pt x="273" y="477"/>
                          </a:lnTo>
                          <a:lnTo>
                            <a:pt x="300" y="504"/>
                          </a:lnTo>
                          <a:lnTo>
                            <a:pt x="312" y="513"/>
                          </a:lnTo>
                          <a:lnTo>
                            <a:pt x="315" y="534"/>
                          </a:lnTo>
                          <a:lnTo>
                            <a:pt x="330" y="546"/>
                          </a:lnTo>
                          <a:lnTo>
                            <a:pt x="357" y="552"/>
                          </a:lnTo>
                          <a:lnTo>
                            <a:pt x="384" y="555"/>
                          </a:lnTo>
                          <a:lnTo>
                            <a:pt x="414" y="570"/>
                          </a:lnTo>
                          <a:lnTo>
                            <a:pt x="462" y="604"/>
                          </a:lnTo>
                          <a:lnTo>
                            <a:pt x="516" y="637"/>
                          </a:lnTo>
                          <a:lnTo>
                            <a:pt x="600" y="673"/>
                          </a:lnTo>
                          <a:lnTo>
                            <a:pt x="680" y="700"/>
                          </a:lnTo>
                          <a:lnTo>
                            <a:pt x="753" y="718"/>
                          </a:lnTo>
                          <a:lnTo>
                            <a:pt x="852" y="745"/>
                          </a:lnTo>
                          <a:lnTo>
                            <a:pt x="951" y="766"/>
                          </a:lnTo>
                          <a:lnTo>
                            <a:pt x="969" y="766"/>
                          </a:lnTo>
                          <a:lnTo>
                            <a:pt x="930" y="745"/>
                          </a:lnTo>
                          <a:lnTo>
                            <a:pt x="897" y="727"/>
                          </a:lnTo>
                          <a:lnTo>
                            <a:pt x="864" y="712"/>
                          </a:lnTo>
                          <a:lnTo>
                            <a:pt x="828" y="685"/>
                          </a:lnTo>
                          <a:lnTo>
                            <a:pt x="756" y="685"/>
                          </a:lnTo>
                          <a:lnTo>
                            <a:pt x="719" y="667"/>
                          </a:lnTo>
                          <a:lnTo>
                            <a:pt x="701" y="652"/>
                          </a:lnTo>
                          <a:lnTo>
                            <a:pt x="698" y="628"/>
                          </a:lnTo>
                          <a:lnTo>
                            <a:pt x="665" y="628"/>
                          </a:lnTo>
                          <a:lnTo>
                            <a:pt x="642" y="625"/>
                          </a:lnTo>
                          <a:lnTo>
                            <a:pt x="600" y="616"/>
                          </a:lnTo>
                          <a:lnTo>
                            <a:pt x="588" y="610"/>
                          </a:lnTo>
                          <a:lnTo>
                            <a:pt x="579" y="589"/>
                          </a:lnTo>
                          <a:lnTo>
                            <a:pt x="549" y="586"/>
                          </a:lnTo>
                          <a:lnTo>
                            <a:pt x="519" y="577"/>
                          </a:lnTo>
                          <a:lnTo>
                            <a:pt x="501" y="564"/>
                          </a:lnTo>
                          <a:lnTo>
                            <a:pt x="492" y="543"/>
                          </a:lnTo>
                          <a:lnTo>
                            <a:pt x="447" y="552"/>
                          </a:lnTo>
                          <a:lnTo>
                            <a:pt x="462" y="528"/>
                          </a:lnTo>
                          <a:lnTo>
                            <a:pt x="453" y="513"/>
                          </a:lnTo>
                          <a:lnTo>
                            <a:pt x="441" y="504"/>
                          </a:lnTo>
                          <a:lnTo>
                            <a:pt x="417" y="501"/>
                          </a:lnTo>
                          <a:lnTo>
                            <a:pt x="396" y="495"/>
                          </a:lnTo>
                          <a:lnTo>
                            <a:pt x="399" y="462"/>
                          </a:lnTo>
                          <a:lnTo>
                            <a:pt x="390" y="451"/>
                          </a:lnTo>
                          <a:lnTo>
                            <a:pt x="354" y="451"/>
                          </a:lnTo>
                          <a:lnTo>
                            <a:pt x="333" y="451"/>
                          </a:lnTo>
                          <a:lnTo>
                            <a:pt x="321" y="424"/>
                          </a:lnTo>
                          <a:lnTo>
                            <a:pt x="306" y="406"/>
                          </a:lnTo>
                          <a:lnTo>
                            <a:pt x="282" y="400"/>
                          </a:lnTo>
                          <a:lnTo>
                            <a:pt x="258" y="388"/>
                          </a:lnTo>
                          <a:lnTo>
                            <a:pt x="233" y="370"/>
                          </a:lnTo>
                          <a:lnTo>
                            <a:pt x="209" y="346"/>
                          </a:lnTo>
                          <a:lnTo>
                            <a:pt x="197" y="322"/>
                          </a:lnTo>
                          <a:lnTo>
                            <a:pt x="188" y="301"/>
                          </a:lnTo>
                          <a:lnTo>
                            <a:pt x="171" y="286"/>
                          </a:lnTo>
                          <a:lnTo>
                            <a:pt x="159" y="261"/>
                          </a:lnTo>
                          <a:lnTo>
                            <a:pt x="132" y="240"/>
                          </a:lnTo>
                          <a:lnTo>
                            <a:pt x="111" y="216"/>
                          </a:lnTo>
                          <a:lnTo>
                            <a:pt x="105" y="185"/>
                          </a:lnTo>
                          <a:lnTo>
                            <a:pt x="96" y="158"/>
                          </a:lnTo>
                          <a:lnTo>
                            <a:pt x="78" y="128"/>
                          </a:lnTo>
                          <a:lnTo>
                            <a:pt x="66" y="89"/>
                          </a:lnTo>
                          <a:lnTo>
                            <a:pt x="57" y="54"/>
                          </a:lnTo>
                          <a:lnTo>
                            <a:pt x="36" y="0"/>
                          </a:lnTo>
                          <a:close/>
                        </a:path>
                      </a:pathLst>
                    </a:custGeom>
                    <a:solidFill>
                      <a:srgbClr val="5F5F5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18" name="Freeform 26"/>
                    <p:cNvSpPr/>
                    <p:nvPr/>
                  </p:nvSpPr>
                  <p:spPr bwMode="auto">
                    <a:xfrm>
                      <a:off x="1913" y="2077"/>
                      <a:ext cx="166" cy="187"/>
                    </a:xfrm>
                    <a:custGeom>
                      <a:avLst/>
                      <a:gdLst>
                        <a:gd name="T0" fmla="*/ 155 w 166"/>
                        <a:gd name="T1" fmla="*/ 56 h 187"/>
                        <a:gd name="T2" fmla="*/ 105 w 166"/>
                        <a:gd name="T3" fmla="*/ 137 h 187"/>
                        <a:gd name="T4" fmla="*/ 89 w 166"/>
                        <a:gd name="T5" fmla="*/ 176 h 187"/>
                        <a:gd name="T6" fmla="*/ 83 w 166"/>
                        <a:gd name="T7" fmla="*/ 187 h 187"/>
                        <a:gd name="T8" fmla="*/ 78 w 166"/>
                        <a:gd name="T9" fmla="*/ 187 h 187"/>
                        <a:gd name="T10" fmla="*/ 78 w 166"/>
                        <a:gd name="T11" fmla="*/ 148 h 187"/>
                        <a:gd name="T12" fmla="*/ 89 w 166"/>
                        <a:gd name="T13" fmla="*/ 94 h 187"/>
                        <a:gd name="T14" fmla="*/ 111 w 166"/>
                        <a:gd name="T15" fmla="*/ 61 h 187"/>
                        <a:gd name="T16" fmla="*/ 133 w 166"/>
                        <a:gd name="T17" fmla="*/ 33 h 187"/>
                        <a:gd name="T18" fmla="*/ 155 w 166"/>
                        <a:gd name="T19" fmla="*/ 27 h 187"/>
                        <a:gd name="T20" fmla="*/ 161 w 166"/>
                        <a:gd name="T21" fmla="*/ 22 h 187"/>
                        <a:gd name="T22" fmla="*/ 116 w 166"/>
                        <a:gd name="T23" fmla="*/ 22 h 187"/>
                        <a:gd name="T24" fmla="*/ 89 w 166"/>
                        <a:gd name="T25" fmla="*/ 43 h 187"/>
                        <a:gd name="T26" fmla="*/ 45 w 166"/>
                        <a:gd name="T27" fmla="*/ 72 h 187"/>
                        <a:gd name="T28" fmla="*/ 22 w 166"/>
                        <a:gd name="T29" fmla="*/ 104 h 187"/>
                        <a:gd name="T30" fmla="*/ 6 w 166"/>
                        <a:gd name="T31" fmla="*/ 131 h 187"/>
                        <a:gd name="T32" fmla="*/ 0 w 166"/>
                        <a:gd name="T33" fmla="*/ 144 h 187"/>
                        <a:gd name="T34" fmla="*/ 22 w 166"/>
                        <a:gd name="T35" fmla="*/ 98 h 187"/>
                        <a:gd name="T36" fmla="*/ 50 w 166"/>
                        <a:gd name="T37" fmla="*/ 50 h 187"/>
                        <a:gd name="T38" fmla="*/ 89 w 166"/>
                        <a:gd name="T39" fmla="*/ 16 h 187"/>
                        <a:gd name="T40" fmla="*/ 105 w 166"/>
                        <a:gd name="T41" fmla="*/ 5 h 187"/>
                        <a:gd name="T42" fmla="*/ 133 w 166"/>
                        <a:gd name="T43" fmla="*/ 0 h 187"/>
                        <a:gd name="T44" fmla="*/ 150 w 166"/>
                        <a:gd name="T45" fmla="*/ 5 h 187"/>
                        <a:gd name="T46" fmla="*/ 166 w 166"/>
                        <a:gd name="T47" fmla="*/ 16 h 187"/>
                        <a:gd name="T48" fmla="*/ 155 w 166"/>
                        <a:gd name="T49" fmla="*/ 5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6" h="187">
                          <a:moveTo>
                            <a:pt x="155" y="56"/>
                          </a:moveTo>
                          <a:lnTo>
                            <a:pt x="105" y="137"/>
                          </a:lnTo>
                          <a:lnTo>
                            <a:pt x="89" y="176"/>
                          </a:lnTo>
                          <a:lnTo>
                            <a:pt x="83" y="187"/>
                          </a:lnTo>
                          <a:lnTo>
                            <a:pt x="78" y="187"/>
                          </a:lnTo>
                          <a:lnTo>
                            <a:pt x="78" y="148"/>
                          </a:lnTo>
                          <a:lnTo>
                            <a:pt x="89" y="94"/>
                          </a:lnTo>
                          <a:lnTo>
                            <a:pt x="111" y="61"/>
                          </a:lnTo>
                          <a:lnTo>
                            <a:pt x="133" y="33"/>
                          </a:lnTo>
                          <a:lnTo>
                            <a:pt x="155" y="27"/>
                          </a:lnTo>
                          <a:lnTo>
                            <a:pt x="161" y="22"/>
                          </a:lnTo>
                          <a:lnTo>
                            <a:pt x="116" y="22"/>
                          </a:lnTo>
                          <a:lnTo>
                            <a:pt x="89" y="43"/>
                          </a:lnTo>
                          <a:lnTo>
                            <a:pt x="45" y="72"/>
                          </a:lnTo>
                          <a:lnTo>
                            <a:pt x="22" y="104"/>
                          </a:lnTo>
                          <a:lnTo>
                            <a:pt x="6" y="131"/>
                          </a:lnTo>
                          <a:lnTo>
                            <a:pt x="0" y="144"/>
                          </a:lnTo>
                          <a:lnTo>
                            <a:pt x="22" y="98"/>
                          </a:lnTo>
                          <a:lnTo>
                            <a:pt x="50" y="50"/>
                          </a:lnTo>
                          <a:lnTo>
                            <a:pt x="89" y="16"/>
                          </a:lnTo>
                          <a:lnTo>
                            <a:pt x="105" y="5"/>
                          </a:lnTo>
                          <a:lnTo>
                            <a:pt x="133" y="0"/>
                          </a:lnTo>
                          <a:lnTo>
                            <a:pt x="150" y="5"/>
                          </a:lnTo>
                          <a:lnTo>
                            <a:pt x="166" y="16"/>
                          </a:lnTo>
                          <a:lnTo>
                            <a:pt x="155" y="56"/>
                          </a:lnTo>
                          <a:close/>
                        </a:path>
                      </a:pathLst>
                    </a:custGeom>
                    <a:solidFill>
                      <a:srgbClr val="5F5F5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19" name="Group 27"/>
                    <p:cNvGrpSpPr/>
                    <p:nvPr/>
                  </p:nvGrpSpPr>
                  <p:grpSpPr bwMode="auto">
                    <a:xfrm>
                      <a:off x="1769" y="1393"/>
                      <a:ext cx="232" cy="639"/>
                      <a:chOff x="1769" y="1393"/>
                      <a:chExt cx="232" cy="639"/>
                    </a:xfrm>
                  </p:grpSpPr>
                  <p:sp>
                    <p:nvSpPr>
                      <p:cNvPr id="33820" name="Freeform 28"/>
                      <p:cNvSpPr/>
                      <p:nvPr/>
                    </p:nvSpPr>
                    <p:spPr bwMode="auto">
                      <a:xfrm>
                        <a:off x="1873" y="1600"/>
                        <a:ext cx="128" cy="432"/>
                      </a:xfrm>
                      <a:custGeom>
                        <a:avLst/>
                        <a:gdLst>
                          <a:gd name="T0" fmla="*/ 0 w 128"/>
                          <a:gd name="T1" fmla="*/ 90 h 432"/>
                          <a:gd name="T2" fmla="*/ 39 w 128"/>
                          <a:gd name="T3" fmla="*/ 51 h 432"/>
                          <a:gd name="T4" fmla="*/ 51 w 128"/>
                          <a:gd name="T5" fmla="*/ 75 h 432"/>
                          <a:gd name="T6" fmla="*/ 63 w 128"/>
                          <a:gd name="T7" fmla="*/ 105 h 432"/>
                          <a:gd name="T8" fmla="*/ 85 w 128"/>
                          <a:gd name="T9" fmla="*/ 325 h 432"/>
                          <a:gd name="T10" fmla="*/ 79 w 128"/>
                          <a:gd name="T11" fmla="*/ 367 h 432"/>
                          <a:gd name="T12" fmla="*/ 122 w 128"/>
                          <a:gd name="T13" fmla="*/ 432 h 432"/>
                          <a:gd name="T14" fmla="*/ 128 w 128"/>
                          <a:gd name="T15" fmla="*/ 295 h 432"/>
                          <a:gd name="T16" fmla="*/ 116 w 128"/>
                          <a:gd name="T17" fmla="*/ 244 h 432"/>
                          <a:gd name="T18" fmla="*/ 94 w 128"/>
                          <a:gd name="T19" fmla="*/ 155 h 432"/>
                          <a:gd name="T20" fmla="*/ 79 w 128"/>
                          <a:gd name="T21" fmla="*/ 85 h 432"/>
                          <a:gd name="T22" fmla="*/ 85 w 128"/>
                          <a:gd name="T23" fmla="*/ 34 h 432"/>
                          <a:gd name="T24" fmla="*/ 64 w 128"/>
                          <a:gd name="T25" fmla="*/ 0 h 432"/>
                          <a:gd name="T26" fmla="*/ 2 w 128"/>
                          <a:gd name="T27" fmla="*/ 73 h 432"/>
                          <a:gd name="T28" fmla="*/ 0 w 128"/>
                          <a:gd name="T29" fmla="*/ 9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432">
                            <a:moveTo>
                              <a:pt x="0" y="90"/>
                            </a:moveTo>
                            <a:lnTo>
                              <a:pt x="39" y="51"/>
                            </a:lnTo>
                            <a:lnTo>
                              <a:pt x="51" y="75"/>
                            </a:lnTo>
                            <a:lnTo>
                              <a:pt x="63" y="105"/>
                            </a:lnTo>
                            <a:lnTo>
                              <a:pt x="85" y="325"/>
                            </a:lnTo>
                            <a:lnTo>
                              <a:pt x="79" y="367"/>
                            </a:lnTo>
                            <a:lnTo>
                              <a:pt x="122" y="432"/>
                            </a:lnTo>
                            <a:lnTo>
                              <a:pt x="128" y="295"/>
                            </a:lnTo>
                            <a:lnTo>
                              <a:pt x="116" y="244"/>
                            </a:lnTo>
                            <a:lnTo>
                              <a:pt x="94" y="155"/>
                            </a:lnTo>
                            <a:lnTo>
                              <a:pt x="79" y="85"/>
                            </a:lnTo>
                            <a:lnTo>
                              <a:pt x="85" y="34"/>
                            </a:lnTo>
                            <a:lnTo>
                              <a:pt x="64" y="0"/>
                            </a:lnTo>
                            <a:lnTo>
                              <a:pt x="2" y="73"/>
                            </a:lnTo>
                            <a:lnTo>
                              <a:pt x="0" y="90"/>
                            </a:lnTo>
                            <a:close/>
                          </a:path>
                        </a:pathLst>
                      </a:custGeom>
                      <a:solidFill>
                        <a:srgbClr val="0000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21" name="Freeform 29"/>
                      <p:cNvSpPr/>
                      <p:nvPr/>
                    </p:nvSpPr>
                    <p:spPr bwMode="auto">
                      <a:xfrm>
                        <a:off x="1769" y="1393"/>
                        <a:ext cx="212" cy="290"/>
                      </a:xfrm>
                      <a:custGeom>
                        <a:avLst/>
                        <a:gdLst>
                          <a:gd name="T0" fmla="*/ 12 w 212"/>
                          <a:gd name="T1" fmla="*/ 0 h 290"/>
                          <a:gd name="T2" fmla="*/ 28 w 212"/>
                          <a:gd name="T3" fmla="*/ 45 h 290"/>
                          <a:gd name="T4" fmla="*/ 42 w 212"/>
                          <a:gd name="T5" fmla="*/ 74 h 290"/>
                          <a:gd name="T6" fmla="*/ 58 w 212"/>
                          <a:gd name="T7" fmla="*/ 97 h 290"/>
                          <a:gd name="T8" fmla="*/ 78 w 212"/>
                          <a:gd name="T9" fmla="*/ 128 h 290"/>
                          <a:gd name="T10" fmla="*/ 103 w 212"/>
                          <a:gd name="T11" fmla="*/ 163 h 290"/>
                          <a:gd name="T12" fmla="*/ 127 w 212"/>
                          <a:gd name="T13" fmla="*/ 184 h 290"/>
                          <a:gd name="T14" fmla="*/ 151 w 212"/>
                          <a:gd name="T15" fmla="*/ 200 h 290"/>
                          <a:gd name="T16" fmla="*/ 192 w 212"/>
                          <a:gd name="T17" fmla="*/ 198 h 290"/>
                          <a:gd name="T18" fmla="*/ 212 w 212"/>
                          <a:gd name="T19" fmla="*/ 272 h 290"/>
                          <a:gd name="T20" fmla="*/ 169 w 212"/>
                          <a:gd name="T21" fmla="*/ 209 h 290"/>
                          <a:gd name="T22" fmla="*/ 106 w 212"/>
                          <a:gd name="T23" fmla="*/ 290 h 290"/>
                          <a:gd name="T24" fmla="*/ 83 w 212"/>
                          <a:gd name="T25" fmla="*/ 246 h 290"/>
                          <a:gd name="T26" fmla="*/ 61 w 212"/>
                          <a:gd name="T27" fmla="*/ 207 h 290"/>
                          <a:gd name="T28" fmla="*/ 49 w 212"/>
                          <a:gd name="T29" fmla="*/ 185 h 290"/>
                          <a:gd name="T30" fmla="*/ 39 w 212"/>
                          <a:gd name="T31" fmla="*/ 157 h 290"/>
                          <a:gd name="T32" fmla="*/ 31 w 212"/>
                          <a:gd name="T33" fmla="*/ 131 h 290"/>
                          <a:gd name="T34" fmla="*/ 24 w 212"/>
                          <a:gd name="T35" fmla="*/ 109 h 290"/>
                          <a:gd name="T36" fmla="*/ 6 w 212"/>
                          <a:gd name="T37" fmla="*/ 76 h 290"/>
                          <a:gd name="T38" fmla="*/ 1 w 212"/>
                          <a:gd name="T39" fmla="*/ 54 h 290"/>
                          <a:gd name="T40" fmla="*/ 0 w 212"/>
                          <a:gd name="T41" fmla="*/ 36 h 290"/>
                          <a:gd name="T42" fmla="*/ 12 w 212"/>
                          <a:gd name="T4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90">
                            <a:moveTo>
                              <a:pt x="12" y="0"/>
                            </a:moveTo>
                            <a:lnTo>
                              <a:pt x="28" y="45"/>
                            </a:lnTo>
                            <a:lnTo>
                              <a:pt x="42" y="74"/>
                            </a:lnTo>
                            <a:lnTo>
                              <a:pt x="58" y="97"/>
                            </a:lnTo>
                            <a:lnTo>
                              <a:pt x="78" y="128"/>
                            </a:lnTo>
                            <a:lnTo>
                              <a:pt x="103" y="163"/>
                            </a:lnTo>
                            <a:lnTo>
                              <a:pt x="127" y="184"/>
                            </a:lnTo>
                            <a:lnTo>
                              <a:pt x="151" y="200"/>
                            </a:lnTo>
                            <a:lnTo>
                              <a:pt x="192" y="198"/>
                            </a:lnTo>
                            <a:lnTo>
                              <a:pt x="212" y="272"/>
                            </a:lnTo>
                            <a:lnTo>
                              <a:pt x="169" y="209"/>
                            </a:lnTo>
                            <a:lnTo>
                              <a:pt x="106" y="290"/>
                            </a:lnTo>
                            <a:lnTo>
                              <a:pt x="83" y="246"/>
                            </a:lnTo>
                            <a:lnTo>
                              <a:pt x="61" y="207"/>
                            </a:lnTo>
                            <a:lnTo>
                              <a:pt x="49" y="185"/>
                            </a:lnTo>
                            <a:lnTo>
                              <a:pt x="39" y="157"/>
                            </a:lnTo>
                            <a:lnTo>
                              <a:pt x="31" y="131"/>
                            </a:lnTo>
                            <a:lnTo>
                              <a:pt x="24" y="109"/>
                            </a:lnTo>
                            <a:lnTo>
                              <a:pt x="6" y="76"/>
                            </a:lnTo>
                            <a:lnTo>
                              <a:pt x="1" y="54"/>
                            </a:lnTo>
                            <a:lnTo>
                              <a:pt x="0" y="36"/>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grpSp>
                <p:nvGrpSpPr>
                  <p:cNvPr id="33822" name="Group 30"/>
                  <p:cNvGrpSpPr/>
                  <p:nvPr/>
                </p:nvGrpSpPr>
                <p:grpSpPr bwMode="auto">
                  <a:xfrm>
                    <a:off x="1759" y="1045"/>
                    <a:ext cx="433" cy="571"/>
                    <a:chOff x="1759" y="1045"/>
                    <a:chExt cx="433" cy="571"/>
                  </a:xfrm>
                </p:grpSpPr>
                <p:sp>
                  <p:nvSpPr>
                    <p:cNvPr id="33823" name="Freeform 31"/>
                    <p:cNvSpPr/>
                    <p:nvPr/>
                  </p:nvSpPr>
                  <p:spPr bwMode="auto">
                    <a:xfrm>
                      <a:off x="1768" y="1056"/>
                      <a:ext cx="420" cy="560"/>
                    </a:xfrm>
                    <a:custGeom>
                      <a:avLst/>
                      <a:gdLst>
                        <a:gd name="T0" fmla="*/ 168 w 420"/>
                        <a:gd name="T1" fmla="*/ 551 h 560"/>
                        <a:gd name="T2" fmla="*/ 187 w 420"/>
                        <a:gd name="T3" fmla="*/ 544 h 560"/>
                        <a:gd name="T4" fmla="*/ 225 w 420"/>
                        <a:gd name="T5" fmla="*/ 553 h 560"/>
                        <a:gd name="T6" fmla="*/ 253 w 420"/>
                        <a:gd name="T7" fmla="*/ 559 h 560"/>
                        <a:gd name="T8" fmla="*/ 265 w 420"/>
                        <a:gd name="T9" fmla="*/ 559 h 560"/>
                        <a:gd name="T10" fmla="*/ 281 w 420"/>
                        <a:gd name="T11" fmla="*/ 560 h 560"/>
                        <a:gd name="T12" fmla="*/ 297 w 420"/>
                        <a:gd name="T13" fmla="*/ 560 h 560"/>
                        <a:gd name="T14" fmla="*/ 310 w 420"/>
                        <a:gd name="T15" fmla="*/ 556 h 560"/>
                        <a:gd name="T16" fmla="*/ 319 w 420"/>
                        <a:gd name="T17" fmla="*/ 545 h 560"/>
                        <a:gd name="T18" fmla="*/ 326 w 420"/>
                        <a:gd name="T19" fmla="*/ 533 h 560"/>
                        <a:gd name="T20" fmla="*/ 331 w 420"/>
                        <a:gd name="T21" fmla="*/ 520 h 560"/>
                        <a:gd name="T22" fmla="*/ 337 w 420"/>
                        <a:gd name="T23" fmla="*/ 499 h 560"/>
                        <a:gd name="T24" fmla="*/ 340 w 420"/>
                        <a:gd name="T25" fmla="*/ 490 h 560"/>
                        <a:gd name="T26" fmla="*/ 353 w 420"/>
                        <a:gd name="T27" fmla="*/ 460 h 560"/>
                        <a:gd name="T28" fmla="*/ 362 w 420"/>
                        <a:gd name="T29" fmla="*/ 434 h 560"/>
                        <a:gd name="T30" fmla="*/ 372 w 420"/>
                        <a:gd name="T31" fmla="*/ 408 h 560"/>
                        <a:gd name="T32" fmla="*/ 375 w 420"/>
                        <a:gd name="T33" fmla="*/ 391 h 560"/>
                        <a:gd name="T34" fmla="*/ 386 w 420"/>
                        <a:gd name="T35" fmla="*/ 366 h 560"/>
                        <a:gd name="T36" fmla="*/ 395 w 420"/>
                        <a:gd name="T37" fmla="*/ 343 h 560"/>
                        <a:gd name="T38" fmla="*/ 397 w 420"/>
                        <a:gd name="T39" fmla="*/ 315 h 560"/>
                        <a:gd name="T40" fmla="*/ 397 w 420"/>
                        <a:gd name="T41" fmla="*/ 297 h 560"/>
                        <a:gd name="T42" fmla="*/ 418 w 420"/>
                        <a:gd name="T43" fmla="*/ 280 h 560"/>
                        <a:gd name="T44" fmla="*/ 417 w 420"/>
                        <a:gd name="T45" fmla="*/ 240 h 560"/>
                        <a:gd name="T46" fmla="*/ 420 w 420"/>
                        <a:gd name="T47" fmla="*/ 177 h 560"/>
                        <a:gd name="T48" fmla="*/ 417 w 420"/>
                        <a:gd name="T49" fmla="*/ 145 h 560"/>
                        <a:gd name="T50" fmla="*/ 408 w 420"/>
                        <a:gd name="T51" fmla="*/ 108 h 560"/>
                        <a:gd name="T52" fmla="*/ 395 w 420"/>
                        <a:gd name="T53" fmla="*/ 89 h 560"/>
                        <a:gd name="T54" fmla="*/ 377 w 420"/>
                        <a:gd name="T55" fmla="*/ 65 h 560"/>
                        <a:gd name="T56" fmla="*/ 340 w 420"/>
                        <a:gd name="T57" fmla="*/ 38 h 560"/>
                        <a:gd name="T58" fmla="*/ 291 w 420"/>
                        <a:gd name="T59" fmla="*/ 16 h 560"/>
                        <a:gd name="T60" fmla="*/ 249 w 420"/>
                        <a:gd name="T61" fmla="*/ 6 h 560"/>
                        <a:gd name="T62" fmla="*/ 205 w 420"/>
                        <a:gd name="T63" fmla="*/ 0 h 560"/>
                        <a:gd name="T64" fmla="*/ 160 w 420"/>
                        <a:gd name="T65" fmla="*/ 0 h 560"/>
                        <a:gd name="T66" fmla="*/ 127 w 420"/>
                        <a:gd name="T67" fmla="*/ 3 h 560"/>
                        <a:gd name="T68" fmla="*/ 98 w 420"/>
                        <a:gd name="T69" fmla="*/ 12 h 560"/>
                        <a:gd name="T70" fmla="*/ 68 w 420"/>
                        <a:gd name="T71" fmla="*/ 27 h 560"/>
                        <a:gd name="T72" fmla="*/ 50 w 420"/>
                        <a:gd name="T73" fmla="*/ 45 h 560"/>
                        <a:gd name="T74" fmla="*/ 30 w 420"/>
                        <a:gd name="T75" fmla="*/ 65 h 560"/>
                        <a:gd name="T76" fmla="*/ 20 w 420"/>
                        <a:gd name="T77" fmla="*/ 93 h 560"/>
                        <a:gd name="T78" fmla="*/ 9 w 420"/>
                        <a:gd name="T79" fmla="*/ 126 h 560"/>
                        <a:gd name="T80" fmla="*/ 2 w 420"/>
                        <a:gd name="T81" fmla="*/ 169 h 560"/>
                        <a:gd name="T82" fmla="*/ 0 w 420"/>
                        <a:gd name="T83" fmla="*/ 210 h 560"/>
                        <a:gd name="T84" fmla="*/ 3 w 420"/>
                        <a:gd name="T85" fmla="*/ 265 h 560"/>
                        <a:gd name="T86" fmla="*/ 6 w 420"/>
                        <a:gd name="T87" fmla="*/ 307 h 560"/>
                        <a:gd name="T88" fmla="*/ 15 w 420"/>
                        <a:gd name="T89" fmla="*/ 329 h 560"/>
                        <a:gd name="T90" fmla="*/ 23 w 420"/>
                        <a:gd name="T91" fmla="*/ 349 h 560"/>
                        <a:gd name="T92" fmla="*/ 33 w 420"/>
                        <a:gd name="T93" fmla="*/ 381 h 560"/>
                        <a:gd name="T94" fmla="*/ 52 w 420"/>
                        <a:gd name="T95" fmla="*/ 418 h 560"/>
                        <a:gd name="T96" fmla="*/ 74 w 420"/>
                        <a:gd name="T97" fmla="*/ 456 h 560"/>
                        <a:gd name="T98" fmla="*/ 89 w 420"/>
                        <a:gd name="T99" fmla="*/ 482 h 560"/>
                        <a:gd name="T100" fmla="*/ 108 w 420"/>
                        <a:gd name="T101" fmla="*/ 507 h 560"/>
                        <a:gd name="T102" fmla="*/ 122 w 420"/>
                        <a:gd name="T103" fmla="*/ 521 h 560"/>
                        <a:gd name="T104" fmla="*/ 136 w 420"/>
                        <a:gd name="T105" fmla="*/ 535 h 560"/>
                        <a:gd name="T106" fmla="*/ 151 w 420"/>
                        <a:gd name="T107" fmla="*/ 545 h 560"/>
                        <a:gd name="T108" fmla="*/ 168 w 420"/>
                        <a:gd name="T109" fmla="*/ 55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0" h="560">
                          <a:moveTo>
                            <a:pt x="168" y="551"/>
                          </a:moveTo>
                          <a:lnTo>
                            <a:pt x="187" y="544"/>
                          </a:lnTo>
                          <a:lnTo>
                            <a:pt x="225" y="553"/>
                          </a:lnTo>
                          <a:lnTo>
                            <a:pt x="253" y="559"/>
                          </a:lnTo>
                          <a:lnTo>
                            <a:pt x="265" y="559"/>
                          </a:lnTo>
                          <a:lnTo>
                            <a:pt x="281" y="560"/>
                          </a:lnTo>
                          <a:lnTo>
                            <a:pt x="297" y="560"/>
                          </a:lnTo>
                          <a:lnTo>
                            <a:pt x="310" y="556"/>
                          </a:lnTo>
                          <a:lnTo>
                            <a:pt x="319" y="545"/>
                          </a:lnTo>
                          <a:lnTo>
                            <a:pt x="326" y="533"/>
                          </a:lnTo>
                          <a:lnTo>
                            <a:pt x="331" y="520"/>
                          </a:lnTo>
                          <a:lnTo>
                            <a:pt x="337" y="499"/>
                          </a:lnTo>
                          <a:lnTo>
                            <a:pt x="340" y="490"/>
                          </a:lnTo>
                          <a:lnTo>
                            <a:pt x="353" y="460"/>
                          </a:lnTo>
                          <a:lnTo>
                            <a:pt x="362" y="434"/>
                          </a:lnTo>
                          <a:lnTo>
                            <a:pt x="372" y="408"/>
                          </a:lnTo>
                          <a:lnTo>
                            <a:pt x="375" y="391"/>
                          </a:lnTo>
                          <a:lnTo>
                            <a:pt x="386" y="366"/>
                          </a:lnTo>
                          <a:lnTo>
                            <a:pt x="395" y="343"/>
                          </a:lnTo>
                          <a:lnTo>
                            <a:pt x="397" y="315"/>
                          </a:lnTo>
                          <a:lnTo>
                            <a:pt x="397" y="297"/>
                          </a:lnTo>
                          <a:lnTo>
                            <a:pt x="418" y="280"/>
                          </a:lnTo>
                          <a:lnTo>
                            <a:pt x="417" y="240"/>
                          </a:lnTo>
                          <a:lnTo>
                            <a:pt x="420" y="177"/>
                          </a:lnTo>
                          <a:lnTo>
                            <a:pt x="417" y="145"/>
                          </a:lnTo>
                          <a:lnTo>
                            <a:pt x="408" y="108"/>
                          </a:lnTo>
                          <a:lnTo>
                            <a:pt x="395" y="89"/>
                          </a:lnTo>
                          <a:lnTo>
                            <a:pt x="377" y="65"/>
                          </a:lnTo>
                          <a:lnTo>
                            <a:pt x="340" y="38"/>
                          </a:lnTo>
                          <a:lnTo>
                            <a:pt x="291" y="16"/>
                          </a:lnTo>
                          <a:lnTo>
                            <a:pt x="249" y="6"/>
                          </a:lnTo>
                          <a:lnTo>
                            <a:pt x="205" y="0"/>
                          </a:lnTo>
                          <a:lnTo>
                            <a:pt x="160" y="0"/>
                          </a:lnTo>
                          <a:lnTo>
                            <a:pt x="127" y="3"/>
                          </a:lnTo>
                          <a:lnTo>
                            <a:pt x="98" y="12"/>
                          </a:lnTo>
                          <a:lnTo>
                            <a:pt x="68" y="27"/>
                          </a:lnTo>
                          <a:lnTo>
                            <a:pt x="50" y="45"/>
                          </a:lnTo>
                          <a:lnTo>
                            <a:pt x="30" y="65"/>
                          </a:lnTo>
                          <a:lnTo>
                            <a:pt x="20" y="93"/>
                          </a:lnTo>
                          <a:lnTo>
                            <a:pt x="9" y="126"/>
                          </a:lnTo>
                          <a:lnTo>
                            <a:pt x="2" y="169"/>
                          </a:lnTo>
                          <a:lnTo>
                            <a:pt x="0" y="210"/>
                          </a:lnTo>
                          <a:lnTo>
                            <a:pt x="3" y="265"/>
                          </a:lnTo>
                          <a:lnTo>
                            <a:pt x="6" y="307"/>
                          </a:lnTo>
                          <a:lnTo>
                            <a:pt x="15" y="329"/>
                          </a:lnTo>
                          <a:lnTo>
                            <a:pt x="23" y="349"/>
                          </a:lnTo>
                          <a:lnTo>
                            <a:pt x="33" y="381"/>
                          </a:lnTo>
                          <a:lnTo>
                            <a:pt x="52" y="418"/>
                          </a:lnTo>
                          <a:lnTo>
                            <a:pt x="74" y="456"/>
                          </a:lnTo>
                          <a:lnTo>
                            <a:pt x="89" y="482"/>
                          </a:lnTo>
                          <a:lnTo>
                            <a:pt x="108" y="507"/>
                          </a:lnTo>
                          <a:lnTo>
                            <a:pt x="122" y="521"/>
                          </a:lnTo>
                          <a:lnTo>
                            <a:pt x="136" y="535"/>
                          </a:lnTo>
                          <a:lnTo>
                            <a:pt x="151" y="545"/>
                          </a:lnTo>
                          <a:lnTo>
                            <a:pt x="168" y="551"/>
                          </a:lnTo>
                          <a:close/>
                        </a:path>
                      </a:pathLst>
                    </a:custGeom>
                    <a:solidFill>
                      <a:srgbClr val="F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24" name="Group 32"/>
                    <p:cNvGrpSpPr/>
                    <p:nvPr/>
                  </p:nvGrpSpPr>
                  <p:grpSpPr bwMode="auto">
                    <a:xfrm>
                      <a:off x="1768" y="1056"/>
                      <a:ext cx="384" cy="560"/>
                      <a:chOff x="1768" y="1056"/>
                      <a:chExt cx="384" cy="560"/>
                    </a:xfrm>
                  </p:grpSpPr>
                  <p:sp>
                    <p:nvSpPr>
                      <p:cNvPr id="33825" name="Freeform 33"/>
                      <p:cNvSpPr/>
                      <p:nvPr/>
                    </p:nvSpPr>
                    <p:spPr bwMode="auto">
                      <a:xfrm>
                        <a:off x="1768" y="1056"/>
                        <a:ext cx="308" cy="560"/>
                      </a:xfrm>
                      <a:custGeom>
                        <a:avLst/>
                        <a:gdLst>
                          <a:gd name="T0" fmla="*/ 187 w 308"/>
                          <a:gd name="T1" fmla="*/ 544 h 560"/>
                          <a:gd name="T2" fmla="*/ 254 w 308"/>
                          <a:gd name="T3" fmla="*/ 559 h 560"/>
                          <a:gd name="T4" fmla="*/ 275 w 308"/>
                          <a:gd name="T5" fmla="*/ 559 h 560"/>
                          <a:gd name="T6" fmla="*/ 298 w 308"/>
                          <a:gd name="T7" fmla="*/ 559 h 560"/>
                          <a:gd name="T8" fmla="*/ 298 w 308"/>
                          <a:gd name="T9" fmla="*/ 552 h 560"/>
                          <a:gd name="T10" fmla="*/ 284 w 308"/>
                          <a:gd name="T11" fmla="*/ 552 h 560"/>
                          <a:gd name="T12" fmla="*/ 262 w 308"/>
                          <a:gd name="T13" fmla="*/ 549 h 560"/>
                          <a:gd name="T14" fmla="*/ 243 w 308"/>
                          <a:gd name="T15" fmla="*/ 540 h 560"/>
                          <a:gd name="T16" fmla="*/ 223 w 308"/>
                          <a:gd name="T17" fmla="*/ 522 h 560"/>
                          <a:gd name="T18" fmla="*/ 210 w 308"/>
                          <a:gd name="T19" fmla="*/ 504 h 560"/>
                          <a:gd name="T20" fmla="*/ 221 w 308"/>
                          <a:gd name="T21" fmla="*/ 491 h 560"/>
                          <a:gd name="T22" fmla="*/ 216 w 308"/>
                          <a:gd name="T23" fmla="*/ 481 h 560"/>
                          <a:gd name="T24" fmla="*/ 220 w 308"/>
                          <a:gd name="T25" fmla="*/ 446 h 560"/>
                          <a:gd name="T26" fmla="*/ 206 w 308"/>
                          <a:gd name="T27" fmla="*/ 414 h 560"/>
                          <a:gd name="T28" fmla="*/ 186 w 308"/>
                          <a:gd name="T29" fmla="*/ 378 h 560"/>
                          <a:gd name="T30" fmla="*/ 194 w 308"/>
                          <a:gd name="T31" fmla="*/ 360 h 560"/>
                          <a:gd name="T32" fmla="*/ 208 w 308"/>
                          <a:gd name="T33" fmla="*/ 346 h 560"/>
                          <a:gd name="T34" fmla="*/ 197 w 308"/>
                          <a:gd name="T35" fmla="*/ 335 h 560"/>
                          <a:gd name="T36" fmla="*/ 183 w 308"/>
                          <a:gd name="T37" fmla="*/ 321 h 560"/>
                          <a:gd name="T38" fmla="*/ 168 w 308"/>
                          <a:gd name="T39" fmla="*/ 304 h 560"/>
                          <a:gd name="T40" fmla="*/ 158 w 308"/>
                          <a:gd name="T41" fmla="*/ 273 h 560"/>
                          <a:gd name="T42" fmla="*/ 169 w 308"/>
                          <a:gd name="T43" fmla="*/ 250 h 560"/>
                          <a:gd name="T44" fmla="*/ 183 w 308"/>
                          <a:gd name="T45" fmla="*/ 241 h 560"/>
                          <a:gd name="T46" fmla="*/ 201 w 308"/>
                          <a:gd name="T47" fmla="*/ 256 h 560"/>
                          <a:gd name="T48" fmla="*/ 213 w 308"/>
                          <a:gd name="T49" fmla="*/ 272 h 560"/>
                          <a:gd name="T50" fmla="*/ 223 w 308"/>
                          <a:gd name="T51" fmla="*/ 255 h 560"/>
                          <a:gd name="T52" fmla="*/ 219 w 308"/>
                          <a:gd name="T53" fmla="*/ 233 h 560"/>
                          <a:gd name="T54" fmla="*/ 223 w 308"/>
                          <a:gd name="T55" fmla="*/ 190 h 560"/>
                          <a:gd name="T56" fmla="*/ 235 w 308"/>
                          <a:gd name="T57" fmla="*/ 141 h 560"/>
                          <a:gd name="T58" fmla="*/ 228 w 308"/>
                          <a:gd name="T59" fmla="*/ 90 h 560"/>
                          <a:gd name="T60" fmla="*/ 239 w 308"/>
                          <a:gd name="T61" fmla="*/ 47 h 560"/>
                          <a:gd name="T62" fmla="*/ 292 w 308"/>
                          <a:gd name="T63" fmla="*/ 16 h 560"/>
                          <a:gd name="T64" fmla="*/ 205 w 308"/>
                          <a:gd name="T65" fmla="*/ 0 h 560"/>
                          <a:gd name="T66" fmla="*/ 127 w 308"/>
                          <a:gd name="T67" fmla="*/ 3 h 560"/>
                          <a:gd name="T68" fmla="*/ 68 w 308"/>
                          <a:gd name="T69" fmla="*/ 27 h 560"/>
                          <a:gd name="T70" fmla="*/ 30 w 308"/>
                          <a:gd name="T71" fmla="*/ 65 h 560"/>
                          <a:gd name="T72" fmla="*/ 9 w 308"/>
                          <a:gd name="T73" fmla="*/ 126 h 560"/>
                          <a:gd name="T74" fmla="*/ 0 w 308"/>
                          <a:gd name="T75" fmla="*/ 210 h 560"/>
                          <a:gd name="T76" fmla="*/ 6 w 308"/>
                          <a:gd name="T77" fmla="*/ 307 h 560"/>
                          <a:gd name="T78" fmla="*/ 23 w 308"/>
                          <a:gd name="T79" fmla="*/ 349 h 560"/>
                          <a:gd name="T80" fmla="*/ 52 w 308"/>
                          <a:gd name="T81" fmla="*/ 418 h 560"/>
                          <a:gd name="T82" fmla="*/ 90 w 308"/>
                          <a:gd name="T83" fmla="*/ 482 h 560"/>
                          <a:gd name="T84" fmla="*/ 122 w 308"/>
                          <a:gd name="T85" fmla="*/ 521 h 560"/>
                          <a:gd name="T86" fmla="*/ 151 w 308"/>
                          <a:gd name="T87" fmla="*/ 54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8" h="560">
                            <a:moveTo>
                              <a:pt x="168" y="551"/>
                            </a:moveTo>
                            <a:lnTo>
                              <a:pt x="187" y="544"/>
                            </a:lnTo>
                            <a:lnTo>
                              <a:pt x="225" y="553"/>
                            </a:lnTo>
                            <a:lnTo>
                              <a:pt x="254" y="559"/>
                            </a:lnTo>
                            <a:lnTo>
                              <a:pt x="266" y="559"/>
                            </a:lnTo>
                            <a:lnTo>
                              <a:pt x="275" y="559"/>
                            </a:lnTo>
                            <a:lnTo>
                              <a:pt x="289" y="560"/>
                            </a:lnTo>
                            <a:lnTo>
                              <a:pt x="298" y="559"/>
                            </a:lnTo>
                            <a:lnTo>
                              <a:pt x="308" y="552"/>
                            </a:lnTo>
                            <a:lnTo>
                              <a:pt x="298" y="552"/>
                            </a:lnTo>
                            <a:lnTo>
                              <a:pt x="291" y="549"/>
                            </a:lnTo>
                            <a:lnTo>
                              <a:pt x="284" y="552"/>
                            </a:lnTo>
                            <a:lnTo>
                              <a:pt x="272" y="551"/>
                            </a:lnTo>
                            <a:lnTo>
                              <a:pt x="262" y="549"/>
                            </a:lnTo>
                            <a:lnTo>
                              <a:pt x="250" y="544"/>
                            </a:lnTo>
                            <a:lnTo>
                              <a:pt x="243" y="540"/>
                            </a:lnTo>
                            <a:lnTo>
                              <a:pt x="232" y="530"/>
                            </a:lnTo>
                            <a:lnTo>
                              <a:pt x="223" y="522"/>
                            </a:lnTo>
                            <a:lnTo>
                              <a:pt x="215" y="512"/>
                            </a:lnTo>
                            <a:lnTo>
                              <a:pt x="210" y="504"/>
                            </a:lnTo>
                            <a:lnTo>
                              <a:pt x="217" y="497"/>
                            </a:lnTo>
                            <a:lnTo>
                              <a:pt x="221" y="491"/>
                            </a:lnTo>
                            <a:lnTo>
                              <a:pt x="218" y="486"/>
                            </a:lnTo>
                            <a:lnTo>
                              <a:pt x="216" y="481"/>
                            </a:lnTo>
                            <a:lnTo>
                              <a:pt x="226" y="460"/>
                            </a:lnTo>
                            <a:lnTo>
                              <a:pt x="220" y="446"/>
                            </a:lnTo>
                            <a:lnTo>
                              <a:pt x="212" y="427"/>
                            </a:lnTo>
                            <a:lnTo>
                              <a:pt x="206" y="414"/>
                            </a:lnTo>
                            <a:lnTo>
                              <a:pt x="191" y="393"/>
                            </a:lnTo>
                            <a:lnTo>
                              <a:pt x="186" y="378"/>
                            </a:lnTo>
                            <a:lnTo>
                              <a:pt x="189" y="369"/>
                            </a:lnTo>
                            <a:lnTo>
                              <a:pt x="194" y="360"/>
                            </a:lnTo>
                            <a:lnTo>
                              <a:pt x="202" y="353"/>
                            </a:lnTo>
                            <a:lnTo>
                              <a:pt x="208" y="346"/>
                            </a:lnTo>
                            <a:lnTo>
                              <a:pt x="204" y="339"/>
                            </a:lnTo>
                            <a:lnTo>
                              <a:pt x="197" y="335"/>
                            </a:lnTo>
                            <a:lnTo>
                              <a:pt x="189" y="327"/>
                            </a:lnTo>
                            <a:lnTo>
                              <a:pt x="183" y="321"/>
                            </a:lnTo>
                            <a:lnTo>
                              <a:pt x="174" y="314"/>
                            </a:lnTo>
                            <a:lnTo>
                              <a:pt x="168" y="304"/>
                            </a:lnTo>
                            <a:lnTo>
                              <a:pt x="164" y="294"/>
                            </a:lnTo>
                            <a:lnTo>
                              <a:pt x="158" y="273"/>
                            </a:lnTo>
                            <a:lnTo>
                              <a:pt x="164" y="256"/>
                            </a:lnTo>
                            <a:lnTo>
                              <a:pt x="169" y="250"/>
                            </a:lnTo>
                            <a:lnTo>
                              <a:pt x="176" y="243"/>
                            </a:lnTo>
                            <a:lnTo>
                              <a:pt x="183" y="241"/>
                            </a:lnTo>
                            <a:lnTo>
                              <a:pt x="191" y="247"/>
                            </a:lnTo>
                            <a:lnTo>
                              <a:pt x="201" y="256"/>
                            </a:lnTo>
                            <a:lnTo>
                              <a:pt x="205" y="264"/>
                            </a:lnTo>
                            <a:lnTo>
                              <a:pt x="213" y="272"/>
                            </a:lnTo>
                            <a:lnTo>
                              <a:pt x="221" y="265"/>
                            </a:lnTo>
                            <a:lnTo>
                              <a:pt x="223" y="255"/>
                            </a:lnTo>
                            <a:lnTo>
                              <a:pt x="224" y="244"/>
                            </a:lnTo>
                            <a:lnTo>
                              <a:pt x="219" y="233"/>
                            </a:lnTo>
                            <a:lnTo>
                              <a:pt x="216" y="219"/>
                            </a:lnTo>
                            <a:lnTo>
                              <a:pt x="223" y="190"/>
                            </a:lnTo>
                            <a:lnTo>
                              <a:pt x="228" y="162"/>
                            </a:lnTo>
                            <a:lnTo>
                              <a:pt x="235" y="141"/>
                            </a:lnTo>
                            <a:lnTo>
                              <a:pt x="228" y="114"/>
                            </a:lnTo>
                            <a:lnTo>
                              <a:pt x="228" y="90"/>
                            </a:lnTo>
                            <a:lnTo>
                              <a:pt x="226" y="65"/>
                            </a:lnTo>
                            <a:lnTo>
                              <a:pt x="239" y="47"/>
                            </a:lnTo>
                            <a:lnTo>
                              <a:pt x="265" y="29"/>
                            </a:lnTo>
                            <a:lnTo>
                              <a:pt x="292" y="16"/>
                            </a:lnTo>
                            <a:lnTo>
                              <a:pt x="250" y="6"/>
                            </a:lnTo>
                            <a:lnTo>
                              <a:pt x="205" y="0"/>
                            </a:lnTo>
                            <a:lnTo>
                              <a:pt x="160" y="0"/>
                            </a:lnTo>
                            <a:lnTo>
                              <a:pt x="127" y="3"/>
                            </a:lnTo>
                            <a:lnTo>
                              <a:pt x="99" y="12"/>
                            </a:lnTo>
                            <a:lnTo>
                              <a:pt x="68" y="27"/>
                            </a:lnTo>
                            <a:lnTo>
                              <a:pt x="50" y="45"/>
                            </a:lnTo>
                            <a:lnTo>
                              <a:pt x="30" y="65"/>
                            </a:lnTo>
                            <a:lnTo>
                              <a:pt x="20" y="93"/>
                            </a:lnTo>
                            <a:lnTo>
                              <a:pt x="9" y="126"/>
                            </a:lnTo>
                            <a:lnTo>
                              <a:pt x="2" y="169"/>
                            </a:lnTo>
                            <a:lnTo>
                              <a:pt x="0" y="210"/>
                            </a:lnTo>
                            <a:lnTo>
                              <a:pt x="3" y="265"/>
                            </a:lnTo>
                            <a:lnTo>
                              <a:pt x="6" y="307"/>
                            </a:lnTo>
                            <a:lnTo>
                              <a:pt x="15" y="329"/>
                            </a:lnTo>
                            <a:lnTo>
                              <a:pt x="23" y="349"/>
                            </a:lnTo>
                            <a:lnTo>
                              <a:pt x="33" y="381"/>
                            </a:lnTo>
                            <a:lnTo>
                              <a:pt x="52" y="418"/>
                            </a:lnTo>
                            <a:lnTo>
                              <a:pt x="74" y="456"/>
                            </a:lnTo>
                            <a:lnTo>
                              <a:pt x="90" y="482"/>
                            </a:lnTo>
                            <a:lnTo>
                              <a:pt x="108" y="507"/>
                            </a:lnTo>
                            <a:lnTo>
                              <a:pt x="122" y="521"/>
                            </a:lnTo>
                            <a:lnTo>
                              <a:pt x="136" y="535"/>
                            </a:lnTo>
                            <a:lnTo>
                              <a:pt x="151" y="545"/>
                            </a:lnTo>
                            <a:lnTo>
                              <a:pt x="168" y="551"/>
                            </a:lnTo>
                            <a:close/>
                          </a:path>
                        </a:pathLst>
                      </a:custGeom>
                      <a:solidFill>
                        <a:srgbClr val="F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26" name="Group 34"/>
                      <p:cNvGrpSpPr/>
                      <p:nvPr/>
                    </p:nvGrpSpPr>
                    <p:grpSpPr bwMode="auto">
                      <a:xfrm>
                        <a:off x="1972" y="1320"/>
                        <a:ext cx="84" cy="65"/>
                        <a:chOff x="1972" y="1320"/>
                        <a:chExt cx="84" cy="65"/>
                      </a:xfrm>
                    </p:grpSpPr>
                    <p:sp>
                      <p:nvSpPr>
                        <p:cNvPr id="33827" name="Freeform 35"/>
                        <p:cNvSpPr/>
                        <p:nvPr/>
                      </p:nvSpPr>
                      <p:spPr bwMode="auto">
                        <a:xfrm>
                          <a:off x="1972" y="1320"/>
                          <a:ext cx="72" cy="63"/>
                        </a:xfrm>
                        <a:custGeom>
                          <a:avLst/>
                          <a:gdLst>
                            <a:gd name="T0" fmla="*/ 72 w 72"/>
                            <a:gd name="T1" fmla="*/ 5 h 63"/>
                            <a:gd name="T2" fmla="*/ 64 w 72"/>
                            <a:gd name="T3" fmla="*/ 10 h 63"/>
                            <a:gd name="T4" fmla="*/ 51 w 72"/>
                            <a:gd name="T5" fmla="*/ 15 h 63"/>
                            <a:gd name="T6" fmla="*/ 38 w 72"/>
                            <a:gd name="T7" fmla="*/ 20 h 63"/>
                            <a:gd name="T8" fmla="*/ 26 w 72"/>
                            <a:gd name="T9" fmla="*/ 23 h 63"/>
                            <a:gd name="T10" fmla="*/ 20 w 72"/>
                            <a:gd name="T11" fmla="*/ 26 h 63"/>
                            <a:gd name="T12" fmla="*/ 23 w 72"/>
                            <a:gd name="T13" fmla="*/ 31 h 63"/>
                            <a:gd name="T14" fmla="*/ 20 w 72"/>
                            <a:gd name="T15" fmla="*/ 34 h 63"/>
                            <a:gd name="T16" fmla="*/ 26 w 72"/>
                            <a:gd name="T17" fmla="*/ 45 h 63"/>
                            <a:gd name="T18" fmla="*/ 32 w 72"/>
                            <a:gd name="T19" fmla="*/ 52 h 63"/>
                            <a:gd name="T20" fmla="*/ 39 w 72"/>
                            <a:gd name="T21" fmla="*/ 57 h 63"/>
                            <a:gd name="T22" fmla="*/ 50 w 72"/>
                            <a:gd name="T23" fmla="*/ 63 h 63"/>
                            <a:gd name="T24" fmla="*/ 26 w 72"/>
                            <a:gd name="T25" fmla="*/ 54 h 63"/>
                            <a:gd name="T26" fmla="*/ 17 w 72"/>
                            <a:gd name="T27" fmla="*/ 48 h 63"/>
                            <a:gd name="T28" fmla="*/ 9 w 72"/>
                            <a:gd name="T29" fmla="*/ 38 h 63"/>
                            <a:gd name="T30" fmla="*/ 7 w 72"/>
                            <a:gd name="T31" fmla="*/ 32 h 63"/>
                            <a:gd name="T32" fmla="*/ 4 w 72"/>
                            <a:gd name="T33" fmla="*/ 26 h 63"/>
                            <a:gd name="T34" fmla="*/ 0 w 72"/>
                            <a:gd name="T35" fmla="*/ 21 h 63"/>
                            <a:gd name="T36" fmla="*/ 13 w 72"/>
                            <a:gd name="T37" fmla="*/ 13 h 63"/>
                            <a:gd name="T38" fmla="*/ 32 w 72"/>
                            <a:gd name="T39" fmla="*/ 1 h 63"/>
                            <a:gd name="T40" fmla="*/ 43 w 72"/>
                            <a:gd name="T41" fmla="*/ 0 h 63"/>
                            <a:gd name="T42" fmla="*/ 55 w 72"/>
                            <a:gd name="T43" fmla="*/ 1 h 63"/>
                            <a:gd name="T44" fmla="*/ 72 w 72"/>
                            <a:gd name="T45"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63">
                              <a:moveTo>
                                <a:pt x="72" y="5"/>
                              </a:moveTo>
                              <a:lnTo>
                                <a:pt x="64" y="10"/>
                              </a:lnTo>
                              <a:lnTo>
                                <a:pt x="51" y="15"/>
                              </a:lnTo>
                              <a:lnTo>
                                <a:pt x="38" y="20"/>
                              </a:lnTo>
                              <a:lnTo>
                                <a:pt x="26" y="23"/>
                              </a:lnTo>
                              <a:lnTo>
                                <a:pt x="20" y="26"/>
                              </a:lnTo>
                              <a:lnTo>
                                <a:pt x="23" y="31"/>
                              </a:lnTo>
                              <a:lnTo>
                                <a:pt x="20" y="34"/>
                              </a:lnTo>
                              <a:lnTo>
                                <a:pt x="26" y="45"/>
                              </a:lnTo>
                              <a:lnTo>
                                <a:pt x="32" y="52"/>
                              </a:lnTo>
                              <a:lnTo>
                                <a:pt x="39" y="57"/>
                              </a:lnTo>
                              <a:lnTo>
                                <a:pt x="50" y="63"/>
                              </a:lnTo>
                              <a:lnTo>
                                <a:pt x="26" y="54"/>
                              </a:lnTo>
                              <a:lnTo>
                                <a:pt x="17" y="48"/>
                              </a:lnTo>
                              <a:lnTo>
                                <a:pt x="9" y="38"/>
                              </a:lnTo>
                              <a:lnTo>
                                <a:pt x="7" y="32"/>
                              </a:lnTo>
                              <a:lnTo>
                                <a:pt x="4" y="26"/>
                              </a:lnTo>
                              <a:lnTo>
                                <a:pt x="0" y="21"/>
                              </a:lnTo>
                              <a:lnTo>
                                <a:pt x="13" y="13"/>
                              </a:lnTo>
                              <a:lnTo>
                                <a:pt x="32" y="1"/>
                              </a:lnTo>
                              <a:lnTo>
                                <a:pt x="43" y="0"/>
                              </a:lnTo>
                              <a:lnTo>
                                <a:pt x="55" y="1"/>
                              </a:lnTo>
                              <a:lnTo>
                                <a:pt x="72" y="5"/>
                              </a:lnTo>
                              <a:close/>
                            </a:path>
                          </a:pathLst>
                        </a:custGeom>
                        <a:solidFill>
                          <a:srgbClr val="F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28" name="Freeform 36"/>
                        <p:cNvSpPr/>
                        <p:nvPr/>
                      </p:nvSpPr>
                      <p:spPr bwMode="auto">
                        <a:xfrm>
                          <a:off x="2001" y="1344"/>
                          <a:ext cx="55" cy="41"/>
                        </a:xfrm>
                        <a:custGeom>
                          <a:avLst/>
                          <a:gdLst>
                            <a:gd name="T0" fmla="*/ 9 w 55"/>
                            <a:gd name="T1" fmla="*/ 1 h 41"/>
                            <a:gd name="T2" fmla="*/ 22 w 55"/>
                            <a:gd name="T3" fmla="*/ 11 h 41"/>
                            <a:gd name="T4" fmla="*/ 31 w 55"/>
                            <a:gd name="T5" fmla="*/ 15 h 41"/>
                            <a:gd name="T6" fmla="*/ 39 w 55"/>
                            <a:gd name="T7" fmla="*/ 15 h 41"/>
                            <a:gd name="T8" fmla="*/ 45 w 55"/>
                            <a:gd name="T9" fmla="*/ 14 h 41"/>
                            <a:gd name="T10" fmla="*/ 55 w 55"/>
                            <a:gd name="T11" fmla="*/ 14 h 41"/>
                            <a:gd name="T12" fmla="*/ 54 w 55"/>
                            <a:gd name="T13" fmla="*/ 18 h 41"/>
                            <a:gd name="T14" fmla="*/ 55 w 55"/>
                            <a:gd name="T15" fmla="*/ 23 h 41"/>
                            <a:gd name="T16" fmla="*/ 51 w 55"/>
                            <a:gd name="T17" fmla="*/ 30 h 41"/>
                            <a:gd name="T18" fmla="*/ 44 w 55"/>
                            <a:gd name="T19" fmla="*/ 37 h 41"/>
                            <a:gd name="T20" fmla="*/ 36 w 55"/>
                            <a:gd name="T21" fmla="*/ 39 h 41"/>
                            <a:gd name="T22" fmla="*/ 28 w 55"/>
                            <a:gd name="T23" fmla="*/ 41 h 41"/>
                            <a:gd name="T24" fmla="*/ 42 w 55"/>
                            <a:gd name="T25" fmla="*/ 32 h 41"/>
                            <a:gd name="T26" fmla="*/ 48 w 55"/>
                            <a:gd name="T27" fmla="*/ 25 h 41"/>
                            <a:gd name="T28" fmla="*/ 33 w 55"/>
                            <a:gd name="T29" fmla="*/ 26 h 41"/>
                            <a:gd name="T30" fmla="*/ 27 w 55"/>
                            <a:gd name="T31" fmla="*/ 28 h 41"/>
                            <a:gd name="T32" fmla="*/ 17 w 55"/>
                            <a:gd name="T33" fmla="*/ 23 h 41"/>
                            <a:gd name="T34" fmla="*/ 7 w 55"/>
                            <a:gd name="T35" fmla="*/ 15 h 41"/>
                            <a:gd name="T36" fmla="*/ 2 w 55"/>
                            <a:gd name="T37" fmla="*/ 9 h 41"/>
                            <a:gd name="T38" fmla="*/ 0 w 55"/>
                            <a:gd name="T39" fmla="*/ 2 h 41"/>
                            <a:gd name="T40" fmla="*/ 3 w 55"/>
                            <a:gd name="T41" fmla="*/ 0 h 41"/>
                            <a:gd name="T42" fmla="*/ 9 w 55"/>
                            <a:gd name="T43"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41">
                              <a:moveTo>
                                <a:pt x="9" y="1"/>
                              </a:moveTo>
                              <a:lnTo>
                                <a:pt x="22" y="11"/>
                              </a:lnTo>
                              <a:lnTo>
                                <a:pt x="31" y="15"/>
                              </a:lnTo>
                              <a:lnTo>
                                <a:pt x="39" y="15"/>
                              </a:lnTo>
                              <a:lnTo>
                                <a:pt x="45" y="14"/>
                              </a:lnTo>
                              <a:lnTo>
                                <a:pt x="55" y="14"/>
                              </a:lnTo>
                              <a:lnTo>
                                <a:pt x="54" y="18"/>
                              </a:lnTo>
                              <a:lnTo>
                                <a:pt x="55" y="23"/>
                              </a:lnTo>
                              <a:lnTo>
                                <a:pt x="51" y="30"/>
                              </a:lnTo>
                              <a:lnTo>
                                <a:pt x="44" y="37"/>
                              </a:lnTo>
                              <a:lnTo>
                                <a:pt x="36" y="39"/>
                              </a:lnTo>
                              <a:lnTo>
                                <a:pt x="28" y="41"/>
                              </a:lnTo>
                              <a:lnTo>
                                <a:pt x="42" y="32"/>
                              </a:lnTo>
                              <a:lnTo>
                                <a:pt x="48" y="25"/>
                              </a:lnTo>
                              <a:lnTo>
                                <a:pt x="33" y="26"/>
                              </a:lnTo>
                              <a:lnTo>
                                <a:pt x="27" y="28"/>
                              </a:lnTo>
                              <a:lnTo>
                                <a:pt x="17" y="23"/>
                              </a:lnTo>
                              <a:lnTo>
                                <a:pt x="7" y="15"/>
                              </a:lnTo>
                              <a:lnTo>
                                <a:pt x="2" y="9"/>
                              </a:lnTo>
                              <a:lnTo>
                                <a:pt x="0" y="2"/>
                              </a:lnTo>
                              <a:lnTo>
                                <a:pt x="3" y="0"/>
                              </a:lnTo>
                              <a:lnTo>
                                <a:pt x="9" y="1"/>
                              </a:lnTo>
                              <a:close/>
                            </a:path>
                          </a:pathLst>
                        </a:custGeom>
                        <a:solidFill>
                          <a:srgbClr val="F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33829" name="Freeform 37"/>
                      <p:cNvSpPr/>
                      <p:nvPr/>
                    </p:nvSpPr>
                    <p:spPr bwMode="auto">
                      <a:xfrm>
                        <a:off x="2117" y="1359"/>
                        <a:ext cx="35" cy="42"/>
                      </a:xfrm>
                      <a:custGeom>
                        <a:avLst/>
                        <a:gdLst>
                          <a:gd name="T0" fmla="*/ 0 w 35"/>
                          <a:gd name="T1" fmla="*/ 0 h 42"/>
                          <a:gd name="T2" fmla="*/ 10 w 35"/>
                          <a:gd name="T3" fmla="*/ 11 h 42"/>
                          <a:gd name="T4" fmla="*/ 18 w 35"/>
                          <a:gd name="T5" fmla="*/ 12 h 42"/>
                          <a:gd name="T6" fmla="*/ 29 w 35"/>
                          <a:gd name="T7" fmla="*/ 11 h 42"/>
                          <a:gd name="T8" fmla="*/ 35 w 35"/>
                          <a:gd name="T9" fmla="*/ 11 h 42"/>
                          <a:gd name="T10" fmla="*/ 29 w 35"/>
                          <a:gd name="T11" fmla="*/ 20 h 42"/>
                          <a:gd name="T12" fmla="*/ 25 w 35"/>
                          <a:gd name="T13" fmla="*/ 23 h 42"/>
                          <a:gd name="T14" fmla="*/ 17 w 35"/>
                          <a:gd name="T15" fmla="*/ 23 h 42"/>
                          <a:gd name="T16" fmla="*/ 11 w 35"/>
                          <a:gd name="T17" fmla="*/ 27 h 42"/>
                          <a:gd name="T18" fmla="*/ 16 w 35"/>
                          <a:gd name="T19" fmla="*/ 30 h 42"/>
                          <a:gd name="T20" fmla="*/ 23 w 35"/>
                          <a:gd name="T21" fmla="*/ 32 h 42"/>
                          <a:gd name="T22" fmla="*/ 21 w 35"/>
                          <a:gd name="T23" fmla="*/ 38 h 42"/>
                          <a:gd name="T24" fmla="*/ 13 w 35"/>
                          <a:gd name="T25" fmla="*/ 42 h 42"/>
                          <a:gd name="T26" fmla="*/ 8 w 35"/>
                          <a:gd name="T27" fmla="*/ 42 h 42"/>
                          <a:gd name="T28" fmla="*/ 3 w 35"/>
                          <a:gd name="T29" fmla="*/ 32 h 42"/>
                          <a:gd name="T30" fmla="*/ 1 w 35"/>
                          <a:gd name="T31" fmla="*/ 17 h 42"/>
                          <a:gd name="T32" fmla="*/ 0 w 35"/>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2">
                            <a:moveTo>
                              <a:pt x="0" y="0"/>
                            </a:moveTo>
                            <a:lnTo>
                              <a:pt x="10" y="11"/>
                            </a:lnTo>
                            <a:lnTo>
                              <a:pt x="18" y="12"/>
                            </a:lnTo>
                            <a:lnTo>
                              <a:pt x="29" y="11"/>
                            </a:lnTo>
                            <a:lnTo>
                              <a:pt x="35" y="11"/>
                            </a:lnTo>
                            <a:lnTo>
                              <a:pt x="29" y="20"/>
                            </a:lnTo>
                            <a:lnTo>
                              <a:pt x="25" y="23"/>
                            </a:lnTo>
                            <a:lnTo>
                              <a:pt x="17" y="23"/>
                            </a:lnTo>
                            <a:lnTo>
                              <a:pt x="11" y="27"/>
                            </a:lnTo>
                            <a:lnTo>
                              <a:pt x="16" y="30"/>
                            </a:lnTo>
                            <a:lnTo>
                              <a:pt x="23" y="32"/>
                            </a:lnTo>
                            <a:lnTo>
                              <a:pt x="21" y="38"/>
                            </a:lnTo>
                            <a:lnTo>
                              <a:pt x="13" y="42"/>
                            </a:lnTo>
                            <a:lnTo>
                              <a:pt x="8" y="42"/>
                            </a:lnTo>
                            <a:lnTo>
                              <a:pt x="3" y="32"/>
                            </a:lnTo>
                            <a:lnTo>
                              <a:pt x="1" y="17"/>
                            </a:lnTo>
                            <a:lnTo>
                              <a:pt x="0" y="0"/>
                            </a:lnTo>
                            <a:close/>
                          </a:path>
                        </a:pathLst>
                      </a:custGeom>
                      <a:solidFill>
                        <a:srgbClr val="F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30" name="Freeform 38"/>
                      <p:cNvSpPr/>
                      <p:nvPr/>
                    </p:nvSpPr>
                    <p:spPr bwMode="auto">
                      <a:xfrm>
                        <a:off x="2011" y="1527"/>
                        <a:ext cx="79" cy="51"/>
                      </a:xfrm>
                      <a:custGeom>
                        <a:avLst/>
                        <a:gdLst>
                          <a:gd name="T0" fmla="*/ 5 w 79"/>
                          <a:gd name="T1" fmla="*/ 2 h 51"/>
                          <a:gd name="T2" fmla="*/ 18 w 79"/>
                          <a:gd name="T3" fmla="*/ 6 h 51"/>
                          <a:gd name="T4" fmla="*/ 32 w 79"/>
                          <a:gd name="T5" fmla="*/ 10 h 51"/>
                          <a:gd name="T6" fmla="*/ 41 w 79"/>
                          <a:gd name="T7" fmla="*/ 12 h 51"/>
                          <a:gd name="T8" fmla="*/ 50 w 79"/>
                          <a:gd name="T9" fmla="*/ 12 h 51"/>
                          <a:gd name="T10" fmla="*/ 63 w 79"/>
                          <a:gd name="T11" fmla="*/ 9 h 51"/>
                          <a:gd name="T12" fmla="*/ 72 w 79"/>
                          <a:gd name="T13" fmla="*/ 4 h 51"/>
                          <a:gd name="T14" fmla="*/ 79 w 79"/>
                          <a:gd name="T15" fmla="*/ 0 h 51"/>
                          <a:gd name="T16" fmla="*/ 67 w 79"/>
                          <a:gd name="T17" fmla="*/ 19 h 51"/>
                          <a:gd name="T18" fmla="*/ 72 w 79"/>
                          <a:gd name="T19" fmla="*/ 27 h 51"/>
                          <a:gd name="T20" fmla="*/ 72 w 79"/>
                          <a:gd name="T21" fmla="*/ 34 h 51"/>
                          <a:gd name="T22" fmla="*/ 66 w 79"/>
                          <a:gd name="T23" fmla="*/ 30 h 51"/>
                          <a:gd name="T24" fmla="*/ 62 w 79"/>
                          <a:gd name="T25" fmla="*/ 33 h 51"/>
                          <a:gd name="T26" fmla="*/ 56 w 79"/>
                          <a:gd name="T27" fmla="*/ 45 h 51"/>
                          <a:gd name="T28" fmla="*/ 53 w 79"/>
                          <a:gd name="T29" fmla="*/ 51 h 51"/>
                          <a:gd name="T30" fmla="*/ 53 w 79"/>
                          <a:gd name="T31" fmla="*/ 40 h 51"/>
                          <a:gd name="T32" fmla="*/ 48 w 79"/>
                          <a:gd name="T33" fmla="*/ 31 h 51"/>
                          <a:gd name="T34" fmla="*/ 41 w 79"/>
                          <a:gd name="T35" fmla="*/ 26 h 51"/>
                          <a:gd name="T36" fmla="*/ 31 w 79"/>
                          <a:gd name="T37" fmla="*/ 24 h 51"/>
                          <a:gd name="T38" fmla="*/ 14 w 79"/>
                          <a:gd name="T39" fmla="*/ 25 h 51"/>
                          <a:gd name="T40" fmla="*/ 0 w 79"/>
                          <a:gd name="T41" fmla="*/ 29 h 51"/>
                          <a:gd name="T42" fmla="*/ 16 w 79"/>
                          <a:gd name="T43" fmla="*/ 17 h 51"/>
                          <a:gd name="T44" fmla="*/ 5 w 79"/>
                          <a:gd name="T45"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 h="51">
                            <a:moveTo>
                              <a:pt x="5" y="2"/>
                            </a:moveTo>
                            <a:lnTo>
                              <a:pt x="18" y="6"/>
                            </a:lnTo>
                            <a:lnTo>
                              <a:pt x="32" y="10"/>
                            </a:lnTo>
                            <a:lnTo>
                              <a:pt x="41" y="12"/>
                            </a:lnTo>
                            <a:lnTo>
                              <a:pt x="50" y="12"/>
                            </a:lnTo>
                            <a:lnTo>
                              <a:pt x="63" y="9"/>
                            </a:lnTo>
                            <a:lnTo>
                              <a:pt x="72" y="4"/>
                            </a:lnTo>
                            <a:lnTo>
                              <a:pt x="79" y="0"/>
                            </a:lnTo>
                            <a:lnTo>
                              <a:pt x="67" y="19"/>
                            </a:lnTo>
                            <a:lnTo>
                              <a:pt x="72" y="27"/>
                            </a:lnTo>
                            <a:lnTo>
                              <a:pt x="72" y="34"/>
                            </a:lnTo>
                            <a:lnTo>
                              <a:pt x="66" y="30"/>
                            </a:lnTo>
                            <a:lnTo>
                              <a:pt x="62" y="33"/>
                            </a:lnTo>
                            <a:lnTo>
                              <a:pt x="56" y="45"/>
                            </a:lnTo>
                            <a:lnTo>
                              <a:pt x="53" y="51"/>
                            </a:lnTo>
                            <a:lnTo>
                              <a:pt x="53" y="40"/>
                            </a:lnTo>
                            <a:lnTo>
                              <a:pt x="48" y="31"/>
                            </a:lnTo>
                            <a:lnTo>
                              <a:pt x="41" y="26"/>
                            </a:lnTo>
                            <a:lnTo>
                              <a:pt x="31" y="24"/>
                            </a:lnTo>
                            <a:lnTo>
                              <a:pt x="14" y="25"/>
                            </a:lnTo>
                            <a:lnTo>
                              <a:pt x="0" y="29"/>
                            </a:lnTo>
                            <a:lnTo>
                              <a:pt x="16" y="17"/>
                            </a:lnTo>
                            <a:lnTo>
                              <a:pt x="5" y="2"/>
                            </a:lnTo>
                            <a:close/>
                          </a:path>
                        </a:pathLst>
                      </a:custGeom>
                      <a:solidFill>
                        <a:srgbClr val="F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33831" name="Freeform 39"/>
                    <p:cNvSpPr/>
                    <p:nvPr/>
                  </p:nvSpPr>
                  <p:spPr bwMode="auto">
                    <a:xfrm>
                      <a:off x="1989" y="1479"/>
                      <a:ext cx="115" cy="45"/>
                    </a:xfrm>
                    <a:custGeom>
                      <a:avLst/>
                      <a:gdLst>
                        <a:gd name="T0" fmla="*/ 19 w 115"/>
                        <a:gd name="T1" fmla="*/ 0 h 45"/>
                        <a:gd name="T2" fmla="*/ 4 w 115"/>
                        <a:gd name="T3" fmla="*/ 12 h 45"/>
                        <a:gd name="T4" fmla="*/ 0 w 115"/>
                        <a:gd name="T5" fmla="*/ 19 h 45"/>
                        <a:gd name="T6" fmla="*/ 0 w 115"/>
                        <a:gd name="T7" fmla="*/ 28 h 45"/>
                        <a:gd name="T8" fmla="*/ 4 w 115"/>
                        <a:gd name="T9" fmla="*/ 36 h 45"/>
                        <a:gd name="T10" fmla="*/ 4 w 115"/>
                        <a:gd name="T11" fmla="*/ 26 h 45"/>
                        <a:gd name="T12" fmla="*/ 11 w 115"/>
                        <a:gd name="T13" fmla="*/ 21 h 45"/>
                        <a:gd name="T14" fmla="*/ 23 w 115"/>
                        <a:gd name="T15" fmla="*/ 21 h 45"/>
                        <a:gd name="T16" fmla="*/ 39 w 115"/>
                        <a:gd name="T17" fmla="*/ 27 h 45"/>
                        <a:gd name="T18" fmla="*/ 54 w 115"/>
                        <a:gd name="T19" fmla="*/ 33 h 45"/>
                        <a:gd name="T20" fmla="*/ 68 w 115"/>
                        <a:gd name="T21" fmla="*/ 37 h 45"/>
                        <a:gd name="T22" fmla="*/ 79 w 115"/>
                        <a:gd name="T23" fmla="*/ 38 h 45"/>
                        <a:gd name="T24" fmla="*/ 83 w 115"/>
                        <a:gd name="T25" fmla="*/ 40 h 45"/>
                        <a:gd name="T26" fmla="*/ 84 w 115"/>
                        <a:gd name="T27" fmla="*/ 45 h 45"/>
                        <a:gd name="T28" fmla="*/ 90 w 115"/>
                        <a:gd name="T29" fmla="*/ 40 h 45"/>
                        <a:gd name="T30" fmla="*/ 100 w 115"/>
                        <a:gd name="T31" fmla="*/ 36 h 45"/>
                        <a:gd name="T32" fmla="*/ 103 w 115"/>
                        <a:gd name="T33" fmla="*/ 35 h 45"/>
                        <a:gd name="T34" fmla="*/ 106 w 115"/>
                        <a:gd name="T35" fmla="*/ 33 h 45"/>
                        <a:gd name="T36" fmla="*/ 115 w 115"/>
                        <a:gd name="T37" fmla="*/ 26 h 45"/>
                        <a:gd name="T38" fmla="*/ 107 w 115"/>
                        <a:gd name="T39" fmla="*/ 18 h 45"/>
                        <a:gd name="T40" fmla="*/ 100 w 115"/>
                        <a:gd name="T41" fmla="*/ 18 h 45"/>
                        <a:gd name="T42" fmla="*/ 89 w 115"/>
                        <a:gd name="T43" fmla="*/ 20 h 45"/>
                        <a:gd name="T44" fmla="*/ 78 w 115"/>
                        <a:gd name="T45" fmla="*/ 21 h 45"/>
                        <a:gd name="T46" fmla="*/ 72 w 115"/>
                        <a:gd name="T47" fmla="*/ 20 h 45"/>
                        <a:gd name="T48" fmla="*/ 66 w 115"/>
                        <a:gd name="T49" fmla="*/ 17 h 45"/>
                        <a:gd name="T50" fmla="*/ 56 w 115"/>
                        <a:gd name="T51" fmla="*/ 17 h 45"/>
                        <a:gd name="T52" fmla="*/ 42 w 115"/>
                        <a:gd name="T53" fmla="*/ 18 h 45"/>
                        <a:gd name="T54" fmla="*/ 32 w 115"/>
                        <a:gd name="T55" fmla="*/ 16 h 45"/>
                        <a:gd name="T56" fmla="*/ 23 w 115"/>
                        <a:gd name="T57" fmla="*/ 14 h 45"/>
                        <a:gd name="T58" fmla="*/ 16 w 115"/>
                        <a:gd name="T59" fmla="*/ 9 h 45"/>
                        <a:gd name="T60" fmla="*/ 19 w 115"/>
                        <a:gd name="T6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5" h="45">
                          <a:moveTo>
                            <a:pt x="19" y="0"/>
                          </a:moveTo>
                          <a:lnTo>
                            <a:pt x="4" y="12"/>
                          </a:lnTo>
                          <a:lnTo>
                            <a:pt x="0" y="19"/>
                          </a:lnTo>
                          <a:lnTo>
                            <a:pt x="0" y="28"/>
                          </a:lnTo>
                          <a:lnTo>
                            <a:pt x="4" y="36"/>
                          </a:lnTo>
                          <a:lnTo>
                            <a:pt x="4" y="26"/>
                          </a:lnTo>
                          <a:lnTo>
                            <a:pt x="11" y="21"/>
                          </a:lnTo>
                          <a:lnTo>
                            <a:pt x="23" y="21"/>
                          </a:lnTo>
                          <a:lnTo>
                            <a:pt x="39" y="27"/>
                          </a:lnTo>
                          <a:lnTo>
                            <a:pt x="54" y="33"/>
                          </a:lnTo>
                          <a:lnTo>
                            <a:pt x="68" y="37"/>
                          </a:lnTo>
                          <a:lnTo>
                            <a:pt x="79" y="38"/>
                          </a:lnTo>
                          <a:lnTo>
                            <a:pt x="83" y="40"/>
                          </a:lnTo>
                          <a:lnTo>
                            <a:pt x="84" y="45"/>
                          </a:lnTo>
                          <a:lnTo>
                            <a:pt x="90" y="40"/>
                          </a:lnTo>
                          <a:lnTo>
                            <a:pt x="100" y="36"/>
                          </a:lnTo>
                          <a:lnTo>
                            <a:pt x="103" y="35"/>
                          </a:lnTo>
                          <a:lnTo>
                            <a:pt x="106" y="33"/>
                          </a:lnTo>
                          <a:lnTo>
                            <a:pt x="115" y="26"/>
                          </a:lnTo>
                          <a:lnTo>
                            <a:pt x="107" y="18"/>
                          </a:lnTo>
                          <a:lnTo>
                            <a:pt x="100" y="18"/>
                          </a:lnTo>
                          <a:lnTo>
                            <a:pt x="89" y="20"/>
                          </a:lnTo>
                          <a:lnTo>
                            <a:pt x="78" y="21"/>
                          </a:lnTo>
                          <a:lnTo>
                            <a:pt x="72" y="20"/>
                          </a:lnTo>
                          <a:lnTo>
                            <a:pt x="66" y="17"/>
                          </a:lnTo>
                          <a:lnTo>
                            <a:pt x="56" y="17"/>
                          </a:lnTo>
                          <a:lnTo>
                            <a:pt x="42" y="18"/>
                          </a:lnTo>
                          <a:lnTo>
                            <a:pt x="32" y="16"/>
                          </a:lnTo>
                          <a:lnTo>
                            <a:pt x="23" y="14"/>
                          </a:lnTo>
                          <a:lnTo>
                            <a:pt x="16" y="9"/>
                          </a:lnTo>
                          <a:lnTo>
                            <a:pt x="19" y="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32" name="Freeform 40"/>
                    <p:cNvSpPr/>
                    <p:nvPr/>
                  </p:nvSpPr>
                  <p:spPr bwMode="auto">
                    <a:xfrm>
                      <a:off x="2024" y="1417"/>
                      <a:ext cx="100" cy="66"/>
                    </a:xfrm>
                    <a:custGeom>
                      <a:avLst/>
                      <a:gdLst>
                        <a:gd name="T0" fmla="*/ 27 w 100"/>
                        <a:gd name="T1" fmla="*/ 0 h 66"/>
                        <a:gd name="T2" fmla="*/ 11 w 100"/>
                        <a:gd name="T3" fmla="*/ 25 h 66"/>
                        <a:gd name="T4" fmla="*/ 0 w 100"/>
                        <a:gd name="T5" fmla="*/ 30 h 66"/>
                        <a:gd name="T6" fmla="*/ 15 w 100"/>
                        <a:gd name="T7" fmla="*/ 32 h 66"/>
                        <a:gd name="T8" fmla="*/ 27 w 100"/>
                        <a:gd name="T9" fmla="*/ 35 h 66"/>
                        <a:gd name="T10" fmla="*/ 37 w 100"/>
                        <a:gd name="T11" fmla="*/ 43 h 66"/>
                        <a:gd name="T12" fmla="*/ 46 w 100"/>
                        <a:gd name="T13" fmla="*/ 66 h 66"/>
                        <a:gd name="T14" fmla="*/ 43 w 100"/>
                        <a:gd name="T15" fmla="*/ 50 h 66"/>
                        <a:gd name="T16" fmla="*/ 46 w 100"/>
                        <a:gd name="T17" fmla="*/ 44 h 66"/>
                        <a:gd name="T18" fmla="*/ 52 w 100"/>
                        <a:gd name="T19" fmla="*/ 47 h 66"/>
                        <a:gd name="T20" fmla="*/ 65 w 100"/>
                        <a:gd name="T21" fmla="*/ 48 h 66"/>
                        <a:gd name="T22" fmla="*/ 73 w 100"/>
                        <a:gd name="T23" fmla="*/ 40 h 66"/>
                        <a:gd name="T24" fmla="*/ 86 w 100"/>
                        <a:gd name="T25" fmla="*/ 38 h 66"/>
                        <a:gd name="T26" fmla="*/ 100 w 100"/>
                        <a:gd name="T27" fmla="*/ 31 h 66"/>
                        <a:gd name="T28" fmla="*/ 86 w 100"/>
                        <a:gd name="T29" fmla="*/ 31 h 66"/>
                        <a:gd name="T30" fmla="*/ 77 w 100"/>
                        <a:gd name="T31" fmla="*/ 31 h 66"/>
                        <a:gd name="T32" fmla="*/ 67 w 100"/>
                        <a:gd name="T33" fmla="*/ 26 h 66"/>
                        <a:gd name="T34" fmla="*/ 46 w 100"/>
                        <a:gd name="T35" fmla="*/ 25 h 66"/>
                        <a:gd name="T36" fmla="*/ 34 w 100"/>
                        <a:gd name="T37" fmla="*/ 28 h 66"/>
                        <a:gd name="T38" fmla="*/ 28 w 100"/>
                        <a:gd name="T39" fmla="*/ 26 h 66"/>
                        <a:gd name="T40" fmla="*/ 22 w 100"/>
                        <a:gd name="T41" fmla="*/ 21 h 66"/>
                        <a:gd name="T42" fmla="*/ 21 w 100"/>
                        <a:gd name="T43" fmla="*/ 15 h 66"/>
                        <a:gd name="T44" fmla="*/ 27 w 100"/>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6">
                          <a:moveTo>
                            <a:pt x="27" y="0"/>
                          </a:moveTo>
                          <a:lnTo>
                            <a:pt x="11" y="25"/>
                          </a:lnTo>
                          <a:lnTo>
                            <a:pt x="0" y="30"/>
                          </a:lnTo>
                          <a:lnTo>
                            <a:pt x="15" y="32"/>
                          </a:lnTo>
                          <a:lnTo>
                            <a:pt x="27" y="35"/>
                          </a:lnTo>
                          <a:lnTo>
                            <a:pt x="37" y="43"/>
                          </a:lnTo>
                          <a:lnTo>
                            <a:pt x="46" y="66"/>
                          </a:lnTo>
                          <a:lnTo>
                            <a:pt x="43" y="50"/>
                          </a:lnTo>
                          <a:lnTo>
                            <a:pt x="46" y="44"/>
                          </a:lnTo>
                          <a:lnTo>
                            <a:pt x="52" y="47"/>
                          </a:lnTo>
                          <a:lnTo>
                            <a:pt x="65" y="48"/>
                          </a:lnTo>
                          <a:lnTo>
                            <a:pt x="73" y="40"/>
                          </a:lnTo>
                          <a:lnTo>
                            <a:pt x="86" y="38"/>
                          </a:lnTo>
                          <a:lnTo>
                            <a:pt x="100" y="31"/>
                          </a:lnTo>
                          <a:lnTo>
                            <a:pt x="86" y="31"/>
                          </a:lnTo>
                          <a:lnTo>
                            <a:pt x="77" y="31"/>
                          </a:lnTo>
                          <a:lnTo>
                            <a:pt x="67" y="26"/>
                          </a:lnTo>
                          <a:lnTo>
                            <a:pt x="46" y="25"/>
                          </a:lnTo>
                          <a:lnTo>
                            <a:pt x="34" y="28"/>
                          </a:lnTo>
                          <a:lnTo>
                            <a:pt x="28" y="26"/>
                          </a:lnTo>
                          <a:lnTo>
                            <a:pt x="22" y="21"/>
                          </a:lnTo>
                          <a:lnTo>
                            <a:pt x="21" y="15"/>
                          </a:lnTo>
                          <a:lnTo>
                            <a:pt x="27" y="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33" name="Freeform 41"/>
                    <p:cNvSpPr/>
                    <p:nvPr/>
                  </p:nvSpPr>
                  <p:spPr bwMode="auto">
                    <a:xfrm>
                      <a:off x="2004" y="1499"/>
                      <a:ext cx="92" cy="38"/>
                    </a:xfrm>
                    <a:custGeom>
                      <a:avLst/>
                      <a:gdLst>
                        <a:gd name="T0" fmla="*/ 0 w 92"/>
                        <a:gd name="T1" fmla="*/ 1 h 38"/>
                        <a:gd name="T2" fmla="*/ 11 w 92"/>
                        <a:gd name="T3" fmla="*/ 0 h 38"/>
                        <a:gd name="T4" fmla="*/ 21 w 92"/>
                        <a:gd name="T5" fmla="*/ 4 h 38"/>
                        <a:gd name="T6" fmla="*/ 35 w 92"/>
                        <a:gd name="T7" fmla="*/ 8 h 38"/>
                        <a:gd name="T8" fmla="*/ 43 w 92"/>
                        <a:gd name="T9" fmla="*/ 12 h 38"/>
                        <a:gd name="T10" fmla="*/ 53 w 92"/>
                        <a:gd name="T11" fmla="*/ 15 h 38"/>
                        <a:gd name="T12" fmla="*/ 62 w 92"/>
                        <a:gd name="T13" fmla="*/ 16 h 38"/>
                        <a:gd name="T14" fmla="*/ 70 w 92"/>
                        <a:gd name="T15" fmla="*/ 17 h 38"/>
                        <a:gd name="T16" fmla="*/ 82 w 92"/>
                        <a:gd name="T17" fmla="*/ 15 h 38"/>
                        <a:gd name="T18" fmla="*/ 89 w 92"/>
                        <a:gd name="T19" fmla="*/ 11 h 38"/>
                        <a:gd name="T20" fmla="*/ 92 w 92"/>
                        <a:gd name="T21" fmla="*/ 8 h 38"/>
                        <a:gd name="T22" fmla="*/ 89 w 92"/>
                        <a:gd name="T23" fmla="*/ 21 h 38"/>
                        <a:gd name="T24" fmla="*/ 83 w 92"/>
                        <a:gd name="T25" fmla="*/ 31 h 38"/>
                        <a:gd name="T26" fmla="*/ 74 w 92"/>
                        <a:gd name="T27" fmla="*/ 36 h 38"/>
                        <a:gd name="T28" fmla="*/ 63 w 92"/>
                        <a:gd name="T29" fmla="*/ 38 h 38"/>
                        <a:gd name="T30" fmla="*/ 49 w 92"/>
                        <a:gd name="T31" fmla="*/ 37 h 38"/>
                        <a:gd name="T32" fmla="*/ 40 w 92"/>
                        <a:gd name="T33" fmla="*/ 34 h 38"/>
                        <a:gd name="T34" fmla="*/ 30 w 92"/>
                        <a:gd name="T35" fmla="*/ 27 h 38"/>
                        <a:gd name="T36" fmla="*/ 24 w 92"/>
                        <a:gd name="T37" fmla="*/ 22 h 38"/>
                        <a:gd name="T38" fmla="*/ 13 w 92"/>
                        <a:gd name="T39" fmla="*/ 14 h 38"/>
                        <a:gd name="T40" fmla="*/ 0 w 92"/>
                        <a:gd name="T4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38">
                          <a:moveTo>
                            <a:pt x="0" y="1"/>
                          </a:moveTo>
                          <a:lnTo>
                            <a:pt x="11" y="0"/>
                          </a:lnTo>
                          <a:lnTo>
                            <a:pt x="21" y="4"/>
                          </a:lnTo>
                          <a:lnTo>
                            <a:pt x="35" y="8"/>
                          </a:lnTo>
                          <a:lnTo>
                            <a:pt x="43" y="12"/>
                          </a:lnTo>
                          <a:lnTo>
                            <a:pt x="53" y="15"/>
                          </a:lnTo>
                          <a:lnTo>
                            <a:pt x="62" y="16"/>
                          </a:lnTo>
                          <a:lnTo>
                            <a:pt x="70" y="17"/>
                          </a:lnTo>
                          <a:lnTo>
                            <a:pt x="82" y="15"/>
                          </a:lnTo>
                          <a:lnTo>
                            <a:pt x="89" y="11"/>
                          </a:lnTo>
                          <a:lnTo>
                            <a:pt x="92" y="8"/>
                          </a:lnTo>
                          <a:lnTo>
                            <a:pt x="89" y="21"/>
                          </a:lnTo>
                          <a:lnTo>
                            <a:pt x="83" y="31"/>
                          </a:lnTo>
                          <a:lnTo>
                            <a:pt x="74" y="36"/>
                          </a:lnTo>
                          <a:lnTo>
                            <a:pt x="63" y="38"/>
                          </a:lnTo>
                          <a:lnTo>
                            <a:pt x="49" y="37"/>
                          </a:lnTo>
                          <a:lnTo>
                            <a:pt x="40" y="34"/>
                          </a:lnTo>
                          <a:lnTo>
                            <a:pt x="30" y="27"/>
                          </a:lnTo>
                          <a:lnTo>
                            <a:pt x="24" y="22"/>
                          </a:lnTo>
                          <a:lnTo>
                            <a:pt x="13" y="14"/>
                          </a:lnTo>
                          <a:lnTo>
                            <a:pt x="0" y="1"/>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34" name="Freeform 42"/>
                    <p:cNvSpPr/>
                    <p:nvPr/>
                  </p:nvSpPr>
                  <p:spPr bwMode="auto">
                    <a:xfrm>
                      <a:off x="2013" y="1498"/>
                      <a:ext cx="79" cy="17"/>
                    </a:xfrm>
                    <a:custGeom>
                      <a:avLst/>
                      <a:gdLst>
                        <a:gd name="T0" fmla="*/ 0 w 79"/>
                        <a:gd name="T1" fmla="*/ 0 h 17"/>
                        <a:gd name="T2" fmla="*/ 11 w 79"/>
                        <a:gd name="T3" fmla="*/ 1 h 17"/>
                        <a:gd name="T4" fmla="*/ 27 w 79"/>
                        <a:gd name="T5" fmla="*/ 2 h 17"/>
                        <a:gd name="T6" fmla="*/ 38 w 79"/>
                        <a:gd name="T7" fmla="*/ 3 h 17"/>
                        <a:gd name="T8" fmla="*/ 48 w 79"/>
                        <a:gd name="T9" fmla="*/ 8 h 17"/>
                        <a:gd name="T10" fmla="*/ 54 w 79"/>
                        <a:gd name="T11" fmla="*/ 10 h 17"/>
                        <a:gd name="T12" fmla="*/ 67 w 79"/>
                        <a:gd name="T13" fmla="*/ 7 h 17"/>
                        <a:gd name="T14" fmla="*/ 77 w 79"/>
                        <a:gd name="T15" fmla="*/ 7 h 17"/>
                        <a:gd name="T16" fmla="*/ 79 w 79"/>
                        <a:gd name="T17" fmla="*/ 16 h 17"/>
                        <a:gd name="T18" fmla="*/ 69 w 79"/>
                        <a:gd name="T19" fmla="*/ 15 h 17"/>
                        <a:gd name="T20" fmla="*/ 60 w 79"/>
                        <a:gd name="T21" fmla="*/ 16 h 17"/>
                        <a:gd name="T22" fmla="*/ 51 w 79"/>
                        <a:gd name="T23" fmla="*/ 17 h 17"/>
                        <a:gd name="T24" fmla="*/ 45 w 79"/>
                        <a:gd name="T25" fmla="*/ 17 h 17"/>
                        <a:gd name="T26" fmla="*/ 38 w 79"/>
                        <a:gd name="T27" fmla="*/ 11 h 17"/>
                        <a:gd name="T28" fmla="*/ 32 w 79"/>
                        <a:gd name="T29" fmla="*/ 6 h 17"/>
                        <a:gd name="T30" fmla="*/ 23 w 79"/>
                        <a:gd name="T31" fmla="*/ 5 h 17"/>
                        <a:gd name="T32" fmla="*/ 10 w 79"/>
                        <a:gd name="T33" fmla="*/ 3 h 17"/>
                        <a:gd name="T34" fmla="*/ 0 w 79"/>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7">
                          <a:moveTo>
                            <a:pt x="0" y="0"/>
                          </a:moveTo>
                          <a:lnTo>
                            <a:pt x="11" y="1"/>
                          </a:lnTo>
                          <a:lnTo>
                            <a:pt x="27" y="2"/>
                          </a:lnTo>
                          <a:lnTo>
                            <a:pt x="38" y="3"/>
                          </a:lnTo>
                          <a:lnTo>
                            <a:pt x="48" y="8"/>
                          </a:lnTo>
                          <a:lnTo>
                            <a:pt x="54" y="10"/>
                          </a:lnTo>
                          <a:lnTo>
                            <a:pt x="67" y="7"/>
                          </a:lnTo>
                          <a:lnTo>
                            <a:pt x="77" y="7"/>
                          </a:lnTo>
                          <a:lnTo>
                            <a:pt x="79" y="16"/>
                          </a:lnTo>
                          <a:lnTo>
                            <a:pt x="69" y="15"/>
                          </a:lnTo>
                          <a:lnTo>
                            <a:pt x="60" y="16"/>
                          </a:lnTo>
                          <a:lnTo>
                            <a:pt x="51" y="17"/>
                          </a:lnTo>
                          <a:lnTo>
                            <a:pt x="45" y="17"/>
                          </a:lnTo>
                          <a:lnTo>
                            <a:pt x="38" y="11"/>
                          </a:lnTo>
                          <a:lnTo>
                            <a:pt x="32" y="6"/>
                          </a:lnTo>
                          <a:lnTo>
                            <a:pt x="23" y="5"/>
                          </a:lnTo>
                          <a:lnTo>
                            <a:pt x="1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35" name="Group 43"/>
                    <p:cNvGrpSpPr/>
                    <p:nvPr/>
                  </p:nvGrpSpPr>
                  <p:grpSpPr bwMode="auto">
                    <a:xfrm>
                      <a:off x="1759" y="1045"/>
                      <a:ext cx="433" cy="375"/>
                      <a:chOff x="1759" y="1045"/>
                      <a:chExt cx="433" cy="375"/>
                    </a:xfrm>
                  </p:grpSpPr>
                  <p:sp>
                    <p:nvSpPr>
                      <p:cNvPr id="33836" name="Freeform 44"/>
                      <p:cNvSpPr/>
                      <p:nvPr/>
                    </p:nvSpPr>
                    <p:spPr bwMode="auto">
                      <a:xfrm>
                        <a:off x="1759" y="1045"/>
                        <a:ext cx="433" cy="375"/>
                      </a:xfrm>
                      <a:custGeom>
                        <a:avLst/>
                        <a:gdLst>
                          <a:gd name="T0" fmla="*/ 17 w 433"/>
                          <a:gd name="T1" fmla="*/ 375 h 375"/>
                          <a:gd name="T2" fmla="*/ 5 w 433"/>
                          <a:gd name="T3" fmla="*/ 264 h 375"/>
                          <a:gd name="T4" fmla="*/ 0 w 433"/>
                          <a:gd name="T5" fmla="*/ 201 h 375"/>
                          <a:gd name="T6" fmla="*/ 4 w 433"/>
                          <a:gd name="T7" fmla="*/ 133 h 375"/>
                          <a:gd name="T8" fmla="*/ 17 w 433"/>
                          <a:gd name="T9" fmla="*/ 73 h 375"/>
                          <a:gd name="T10" fmla="*/ 47 w 433"/>
                          <a:gd name="T11" fmla="*/ 44 h 375"/>
                          <a:gd name="T12" fmla="*/ 98 w 433"/>
                          <a:gd name="T13" fmla="*/ 15 h 375"/>
                          <a:gd name="T14" fmla="*/ 133 w 433"/>
                          <a:gd name="T15" fmla="*/ 5 h 375"/>
                          <a:gd name="T16" fmla="*/ 157 w 433"/>
                          <a:gd name="T17" fmla="*/ 3 h 375"/>
                          <a:gd name="T18" fmla="*/ 226 w 433"/>
                          <a:gd name="T19" fmla="*/ 1 h 375"/>
                          <a:gd name="T20" fmla="*/ 270 w 433"/>
                          <a:gd name="T21" fmla="*/ 8 h 375"/>
                          <a:gd name="T22" fmla="*/ 313 w 433"/>
                          <a:gd name="T23" fmla="*/ 20 h 375"/>
                          <a:gd name="T24" fmla="*/ 352 w 433"/>
                          <a:gd name="T25" fmla="*/ 33 h 375"/>
                          <a:gd name="T26" fmla="*/ 395 w 433"/>
                          <a:gd name="T27" fmla="*/ 55 h 375"/>
                          <a:gd name="T28" fmla="*/ 425 w 433"/>
                          <a:gd name="T29" fmla="*/ 78 h 375"/>
                          <a:gd name="T30" fmla="*/ 433 w 433"/>
                          <a:gd name="T31" fmla="*/ 120 h 375"/>
                          <a:gd name="T32" fmla="*/ 426 w 433"/>
                          <a:gd name="T33" fmla="*/ 170 h 375"/>
                          <a:gd name="T34" fmla="*/ 392 w 433"/>
                          <a:gd name="T35" fmla="*/ 135 h 375"/>
                          <a:gd name="T36" fmla="*/ 344 w 433"/>
                          <a:gd name="T37" fmla="*/ 122 h 375"/>
                          <a:gd name="T38" fmla="*/ 322 w 433"/>
                          <a:gd name="T39" fmla="*/ 112 h 375"/>
                          <a:gd name="T40" fmla="*/ 298 w 433"/>
                          <a:gd name="T41" fmla="*/ 109 h 375"/>
                          <a:gd name="T42" fmla="*/ 274 w 433"/>
                          <a:gd name="T43" fmla="*/ 95 h 375"/>
                          <a:gd name="T44" fmla="*/ 250 w 433"/>
                          <a:gd name="T45" fmla="*/ 76 h 375"/>
                          <a:gd name="T46" fmla="*/ 202 w 433"/>
                          <a:gd name="T47" fmla="*/ 49 h 375"/>
                          <a:gd name="T48" fmla="*/ 218 w 433"/>
                          <a:gd name="T49" fmla="*/ 73 h 375"/>
                          <a:gd name="T50" fmla="*/ 219 w 433"/>
                          <a:gd name="T51" fmla="*/ 113 h 375"/>
                          <a:gd name="T52" fmla="*/ 213 w 433"/>
                          <a:gd name="T53" fmla="*/ 153 h 375"/>
                          <a:gd name="T54" fmla="*/ 196 w 433"/>
                          <a:gd name="T55" fmla="*/ 185 h 375"/>
                          <a:gd name="T56" fmla="*/ 174 w 433"/>
                          <a:gd name="T57" fmla="*/ 208 h 375"/>
                          <a:gd name="T58" fmla="*/ 153 w 433"/>
                          <a:gd name="T59" fmla="*/ 239 h 375"/>
                          <a:gd name="T60" fmla="*/ 145 w 433"/>
                          <a:gd name="T61" fmla="*/ 261 h 375"/>
                          <a:gd name="T62" fmla="*/ 134 w 433"/>
                          <a:gd name="T63" fmla="*/ 288 h 375"/>
                          <a:gd name="T64" fmla="*/ 134 w 433"/>
                          <a:gd name="T65" fmla="*/ 317 h 375"/>
                          <a:gd name="T66" fmla="*/ 103 w 433"/>
                          <a:gd name="T67" fmla="*/ 329 h 375"/>
                          <a:gd name="T68" fmla="*/ 95 w 433"/>
                          <a:gd name="T69" fmla="*/ 301 h 375"/>
                          <a:gd name="T70" fmla="*/ 92 w 433"/>
                          <a:gd name="T71" fmla="*/ 273 h 375"/>
                          <a:gd name="T72" fmla="*/ 84 w 433"/>
                          <a:gd name="T73" fmla="*/ 233 h 375"/>
                          <a:gd name="T74" fmla="*/ 71 w 433"/>
                          <a:gd name="T75" fmla="*/ 212 h 375"/>
                          <a:gd name="T76" fmla="*/ 49 w 433"/>
                          <a:gd name="T77" fmla="*/ 205 h 375"/>
                          <a:gd name="T78" fmla="*/ 29 w 433"/>
                          <a:gd name="T79" fmla="*/ 222 h 375"/>
                          <a:gd name="T80" fmla="*/ 20 w 433"/>
                          <a:gd name="T81" fmla="*/ 252 h 375"/>
                          <a:gd name="T82" fmla="*/ 17 w 433"/>
                          <a:gd name="T83" fmla="*/ 282 h 375"/>
                          <a:gd name="T84" fmla="*/ 24 w 433"/>
                          <a:gd name="T85" fmla="*/ 330 h 375"/>
                          <a:gd name="T86" fmla="*/ 38 w 433"/>
                          <a:gd name="T87" fmla="*/ 3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375">
                            <a:moveTo>
                              <a:pt x="38" y="355"/>
                            </a:moveTo>
                            <a:lnTo>
                              <a:pt x="17" y="375"/>
                            </a:lnTo>
                            <a:lnTo>
                              <a:pt x="5" y="345"/>
                            </a:lnTo>
                            <a:lnTo>
                              <a:pt x="5" y="264"/>
                            </a:lnTo>
                            <a:lnTo>
                              <a:pt x="2" y="230"/>
                            </a:lnTo>
                            <a:lnTo>
                              <a:pt x="0" y="201"/>
                            </a:lnTo>
                            <a:lnTo>
                              <a:pt x="2" y="165"/>
                            </a:lnTo>
                            <a:lnTo>
                              <a:pt x="4" y="133"/>
                            </a:lnTo>
                            <a:lnTo>
                              <a:pt x="10" y="88"/>
                            </a:lnTo>
                            <a:lnTo>
                              <a:pt x="17" y="73"/>
                            </a:lnTo>
                            <a:lnTo>
                              <a:pt x="31" y="59"/>
                            </a:lnTo>
                            <a:lnTo>
                              <a:pt x="47" y="44"/>
                            </a:lnTo>
                            <a:lnTo>
                              <a:pt x="68" y="29"/>
                            </a:lnTo>
                            <a:lnTo>
                              <a:pt x="98" y="15"/>
                            </a:lnTo>
                            <a:lnTo>
                              <a:pt x="118" y="8"/>
                            </a:lnTo>
                            <a:lnTo>
                              <a:pt x="133" y="5"/>
                            </a:lnTo>
                            <a:lnTo>
                              <a:pt x="145" y="4"/>
                            </a:lnTo>
                            <a:lnTo>
                              <a:pt x="157" y="3"/>
                            </a:lnTo>
                            <a:lnTo>
                              <a:pt x="196" y="0"/>
                            </a:lnTo>
                            <a:lnTo>
                              <a:pt x="226" y="1"/>
                            </a:lnTo>
                            <a:lnTo>
                              <a:pt x="252" y="5"/>
                            </a:lnTo>
                            <a:lnTo>
                              <a:pt x="270" y="8"/>
                            </a:lnTo>
                            <a:lnTo>
                              <a:pt x="292" y="13"/>
                            </a:lnTo>
                            <a:lnTo>
                              <a:pt x="313" y="20"/>
                            </a:lnTo>
                            <a:lnTo>
                              <a:pt x="333" y="26"/>
                            </a:lnTo>
                            <a:lnTo>
                              <a:pt x="352" y="33"/>
                            </a:lnTo>
                            <a:lnTo>
                              <a:pt x="371" y="40"/>
                            </a:lnTo>
                            <a:lnTo>
                              <a:pt x="395" y="55"/>
                            </a:lnTo>
                            <a:lnTo>
                              <a:pt x="415" y="68"/>
                            </a:lnTo>
                            <a:lnTo>
                              <a:pt x="425" y="78"/>
                            </a:lnTo>
                            <a:lnTo>
                              <a:pt x="431" y="98"/>
                            </a:lnTo>
                            <a:lnTo>
                              <a:pt x="433" y="120"/>
                            </a:lnTo>
                            <a:lnTo>
                              <a:pt x="430" y="155"/>
                            </a:lnTo>
                            <a:lnTo>
                              <a:pt x="426" y="170"/>
                            </a:lnTo>
                            <a:lnTo>
                              <a:pt x="417" y="150"/>
                            </a:lnTo>
                            <a:lnTo>
                              <a:pt x="392" y="135"/>
                            </a:lnTo>
                            <a:lnTo>
                              <a:pt x="362" y="128"/>
                            </a:lnTo>
                            <a:lnTo>
                              <a:pt x="344" y="122"/>
                            </a:lnTo>
                            <a:lnTo>
                              <a:pt x="332" y="116"/>
                            </a:lnTo>
                            <a:lnTo>
                              <a:pt x="322" y="112"/>
                            </a:lnTo>
                            <a:lnTo>
                              <a:pt x="311" y="112"/>
                            </a:lnTo>
                            <a:lnTo>
                              <a:pt x="298" y="109"/>
                            </a:lnTo>
                            <a:lnTo>
                              <a:pt x="288" y="104"/>
                            </a:lnTo>
                            <a:lnTo>
                              <a:pt x="274" y="95"/>
                            </a:lnTo>
                            <a:lnTo>
                              <a:pt x="265" y="87"/>
                            </a:lnTo>
                            <a:lnTo>
                              <a:pt x="250" y="76"/>
                            </a:lnTo>
                            <a:lnTo>
                              <a:pt x="232" y="64"/>
                            </a:lnTo>
                            <a:lnTo>
                              <a:pt x="202" y="49"/>
                            </a:lnTo>
                            <a:lnTo>
                              <a:pt x="213" y="61"/>
                            </a:lnTo>
                            <a:lnTo>
                              <a:pt x="218" y="73"/>
                            </a:lnTo>
                            <a:lnTo>
                              <a:pt x="220" y="89"/>
                            </a:lnTo>
                            <a:lnTo>
                              <a:pt x="219" y="113"/>
                            </a:lnTo>
                            <a:lnTo>
                              <a:pt x="216" y="131"/>
                            </a:lnTo>
                            <a:lnTo>
                              <a:pt x="213" y="153"/>
                            </a:lnTo>
                            <a:lnTo>
                              <a:pt x="204" y="174"/>
                            </a:lnTo>
                            <a:lnTo>
                              <a:pt x="196" y="185"/>
                            </a:lnTo>
                            <a:lnTo>
                              <a:pt x="186" y="197"/>
                            </a:lnTo>
                            <a:lnTo>
                              <a:pt x="174" y="208"/>
                            </a:lnTo>
                            <a:lnTo>
                              <a:pt x="166" y="218"/>
                            </a:lnTo>
                            <a:lnTo>
                              <a:pt x="153" y="239"/>
                            </a:lnTo>
                            <a:lnTo>
                              <a:pt x="148" y="251"/>
                            </a:lnTo>
                            <a:lnTo>
                              <a:pt x="145" y="261"/>
                            </a:lnTo>
                            <a:lnTo>
                              <a:pt x="139" y="275"/>
                            </a:lnTo>
                            <a:lnTo>
                              <a:pt x="134" y="288"/>
                            </a:lnTo>
                            <a:lnTo>
                              <a:pt x="136" y="303"/>
                            </a:lnTo>
                            <a:lnTo>
                              <a:pt x="134" y="317"/>
                            </a:lnTo>
                            <a:lnTo>
                              <a:pt x="127" y="330"/>
                            </a:lnTo>
                            <a:lnTo>
                              <a:pt x="103" y="329"/>
                            </a:lnTo>
                            <a:lnTo>
                              <a:pt x="98" y="313"/>
                            </a:lnTo>
                            <a:lnTo>
                              <a:pt x="95" y="301"/>
                            </a:lnTo>
                            <a:lnTo>
                              <a:pt x="92" y="288"/>
                            </a:lnTo>
                            <a:lnTo>
                              <a:pt x="92" y="273"/>
                            </a:lnTo>
                            <a:lnTo>
                              <a:pt x="90" y="258"/>
                            </a:lnTo>
                            <a:lnTo>
                              <a:pt x="84" y="233"/>
                            </a:lnTo>
                            <a:lnTo>
                              <a:pt x="79" y="220"/>
                            </a:lnTo>
                            <a:lnTo>
                              <a:pt x="71" y="212"/>
                            </a:lnTo>
                            <a:lnTo>
                              <a:pt x="57" y="204"/>
                            </a:lnTo>
                            <a:lnTo>
                              <a:pt x="49" y="205"/>
                            </a:lnTo>
                            <a:lnTo>
                              <a:pt x="36" y="211"/>
                            </a:lnTo>
                            <a:lnTo>
                              <a:pt x="29" y="222"/>
                            </a:lnTo>
                            <a:lnTo>
                              <a:pt x="23" y="236"/>
                            </a:lnTo>
                            <a:lnTo>
                              <a:pt x="20" y="252"/>
                            </a:lnTo>
                            <a:lnTo>
                              <a:pt x="18" y="264"/>
                            </a:lnTo>
                            <a:lnTo>
                              <a:pt x="17" y="282"/>
                            </a:lnTo>
                            <a:lnTo>
                              <a:pt x="20" y="312"/>
                            </a:lnTo>
                            <a:lnTo>
                              <a:pt x="24" y="330"/>
                            </a:lnTo>
                            <a:lnTo>
                              <a:pt x="32" y="345"/>
                            </a:lnTo>
                            <a:lnTo>
                              <a:pt x="38" y="355"/>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37" name="Freeform 45"/>
                      <p:cNvSpPr/>
                      <p:nvPr/>
                    </p:nvSpPr>
                    <p:spPr bwMode="auto">
                      <a:xfrm>
                        <a:off x="1860" y="1058"/>
                        <a:ext cx="325" cy="271"/>
                      </a:xfrm>
                      <a:custGeom>
                        <a:avLst/>
                        <a:gdLst>
                          <a:gd name="T0" fmla="*/ 33 w 325"/>
                          <a:gd name="T1" fmla="*/ 250 h 271"/>
                          <a:gd name="T2" fmla="*/ 13 w 325"/>
                          <a:gd name="T3" fmla="*/ 271 h 271"/>
                          <a:gd name="T4" fmla="*/ 14 w 325"/>
                          <a:gd name="T5" fmla="*/ 241 h 271"/>
                          <a:gd name="T6" fmla="*/ 12 w 325"/>
                          <a:gd name="T7" fmla="*/ 225 h 271"/>
                          <a:gd name="T8" fmla="*/ 18 w 325"/>
                          <a:gd name="T9" fmla="*/ 173 h 271"/>
                          <a:gd name="T10" fmla="*/ 19 w 325"/>
                          <a:gd name="T11" fmla="*/ 149 h 271"/>
                          <a:gd name="T12" fmla="*/ 27 w 325"/>
                          <a:gd name="T13" fmla="*/ 152 h 271"/>
                          <a:gd name="T14" fmla="*/ 30 w 325"/>
                          <a:gd name="T15" fmla="*/ 170 h 271"/>
                          <a:gd name="T16" fmla="*/ 22 w 325"/>
                          <a:gd name="T17" fmla="*/ 195 h 271"/>
                          <a:gd name="T18" fmla="*/ 30 w 325"/>
                          <a:gd name="T19" fmla="*/ 206 h 271"/>
                          <a:gd name="T20" fmla="*/ 53 w 325"/>
                          <a:gd name="T21" fmla="*/ 208 h 271"/>
                          <a:gd name="T22" fmla="*/ 83 w 325"/>
                          <a:gd name="T23" fmla="*/ 157 h 271"/>
                          <a:gd name="T24" fmla="*/ 63 w 325"/>
                          <a:gd name="T25" fmla="*/ 156 h 271"/>
                          <a:gd name="T26" fmla="*/ 65 w 325"/>
                          <a:gd name="T27" fmla="*/ 145 h 271"/>
                          <a:gd name="T28" fmla="*/ 69 w 325"/>
                          <a:gd name="T29" fmla="*/ 154 h 271"/>
                          <a:gd name="T30" fmla="*/ 87 w 325"/>
                          <a:gd name="T31" fmla="*/ 128 h 271"/>
                          <a:gd name="T32" fmla="*/ 97 w 325"/>
                          <a:gd name="T33" fmla="*/ 102 h 271"/>
                          <a:gd name="T34" fmla="*/ 104 w 325"/>
                          <a:gd name="T35" fmla="*/ 98 h 271"/>
                          <a:gd name="T36" fmla="*/ 108 w 325"/>
                          <a:gd name="T37" fmla="*/ 65 h 271"/>
                          <a:gd name="T38" fmla="*/ 106 w 325"/>
                          <a:gd name="T39" fmla="*/ 45 h 271"/>
                          <a:gd name="T40" fmla="*/ 91 w 325"/>
                          <a:gd name="T41" fmla="*/ 33 h 271"/>
                          <a:gd name="T42" fmla="*/ 63 w 325"/>
                          <a:gd name="T43" fmla="*/ 21 h 271"/>
                          <a:gd name="T44" fmla="*/ 34 w 325"/>
                          <a:gd name="T45" fmla="*/ 7 h 271"/>
                          <a:gd name="T46" fmla="*/ 41 w 325"/>
                          <a:gd name="T47" fmla="*/ 0 h 271"/>
                          <a:gd name="T48" fmla="*/ 77 w 325"/>
                          <a:gd name="T49" fmla="*/ 4 h 271"/>
                          <a:gd name="T50" fmla="*/ 103 w 325"/>
                          <a:gd name="T51" fmla="*/ 9 h 271"/>
                          <a:gd name="T52" fmla="*/ 91 w 325"/>
                          <a:gd name="T53" fmla="*/ 13 h 271"/>
                          <a:gd name="T54" fmla="*/ 120 w 325"/>
                          <a:gd name="T55" fmla="*/ 13 h 271"/>
                          <a:gd name="T56" fmla="*/ 145 w 325"/>
                          <a:gd name="T57" fmla="*/ 17 h 271"/>
                          <a:gd name="T58" fmla="*/ 123 w 325"/>
                          <a:gd name="T59" fmla="*/ 23 h 271"/>
                          <a:gd name="T60" fmla="*/ 147 w 325"/>
                          <a:gd name="T61" fmla="*/ 24 h 271"/>
                          <a:gd name="T62" fmla="*/ 111 w 325"/>
                          <a:gd name="T63" fmla="*/ 29 h 271"/>
                          <a:gd name="T64" fmla="*/ 138 w 325"/>
                          <a:gd name="T65" fmla="*/ 38 h 271"/>
                          <a:gd name="T66" fmla="*/ 182 w 325"/>
                          <a:gd name="T67" fmla="*/ 48 h 271"/>
                          <a:gd name="T68" fmla="*/ 171 w 325"/>
                          <a:gd name="T69" fmla="*/ 33 h 271"/>
                          <a:gd name="T70" fmla="*/ 206 w 325"/>
                          <a:gd name="T71" fmla="*/ 42 h 271"/>
                          <a:gd name="T72" fmla="*/ 231 w 325"/>
                          <a:gd name="T73" fmla="*/ 54 h 271"/>
                          <a:gd name="T74" fmla="*/ 261 w 325"/>
                          <a:gd name="T75" fmla="*/ 75 h 271"/>
                          <a:gd name="T76" fmla="*/ 263 w 325"/>
                          <a:gd name="T77" fmla="*/ 81 h 271"/>
                          <a:gd name="T78" fmla="*/ 293 w 325"/>
                          <a:gd name="T79" fmla="*/ 99 h 271"/>
                          <a:gd name="T80" fmla="*/ 314 w 325"/>
                          <a:gd name="T81" fmla="*/ 121 h 271"/>
                          <a:gd name="T82" fmla="*/ 325 w 325"/>
                          <a:gd name="T83" fmla="*/ 157 h 271"/>
                          <a:gd name="T84" fmla="*/ 291 w 325"/>
                          <a:gd name="T85" fmla="*/ 122 h 271"/>
                          <a:gd name="T86" fmla="*/ 242 w 325"/>
                          <a:gd name="T87" fmla="*/ 109 h 271"/>
                          <a:gd name="T88" fmla="*/ 221 w 325"/>
                          <a:gd name="T89" fmla="*/ 99 h 271"/>
                          <a:gd name="T90" fmla="*/ 197 w 325"/>
                          <a:gd name="T91" fmla="*/ 96 h 271"/>
                          <a:gd name="T92" fmla="*/ 173 w 325"/>
                          <a:gd name="T93" fmla="*/ 82 h 271"/>
                          <a:gd name="T94" fmla="*/ 149 w 325"/>
                          <a:gd name="T95" fmla="*/ 63 h 271"/>
                          <a:gd name="T96" fmla="*/ 101 w 325"/>
                          <a:gd name="T97" fmla="*/ 36 h 271"/>
                          <a:gd name="T98" fmla="*/ 117 w 325"/>
                          <a:gd name="T99" fmla="*/ 60 h 271"/>
                          <a:gd name="T100" fmla="*/ 118 w 325"/>
                          <a:gd name="T101" fmla="*/ 100 h 271"/>
                          <a:gd name="T102" fmla="*/ 112 w 325"/>
                          <a:gd name="T103" fmla="*/ 140 h 271"/>
                          <a:gd name="T104" fmla="*/ 95 w 325"/>
                          <a:gd name="T105" fmla="*/ 172 h 271"/>
                          <a:gd name="T106" fmla="*/ 72 w 325"/>
                          <a:gd name="T107" fmla="*/ 195 h 271"/>
                          <a:gd name="T108" fmla="*/ 51 w 325"/>
                          <a:gd name="T109" fmla="*/ 227 h 271"/>
                          <a:gd name="T110" fmla="*/ 43 w 325"/>
                          <a:gd name="T111" fmla="*/ 24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5" h="271">
                            <a:moveTo>
                              <a:pt x="42" y="240"/>
                            </a:moveTo>
                            <a:lnTo>
                              <a:pt x="33" y="250"/>
                            </a:lnTo>
                            <a:lnTo>
                              <a:pt x="38" y="231"/>
                            </a:lnTo>
                            <a:lnTo>
                              <a:pt x="13" y="271"/>
                            </a:lnTo>
                            <a:lnTo>
                              <a:pt x="32" y="224"/>
                            </a:lnTo>
                            <a:lnTo>
                              <a:pt x="14" y="241"/>
                            </a:lnTo>
                            <a:lnTo>
                              <a:pt x="21" y="208"/>
                            </a:lnTo>
                            <a:lnTo>
                              <a:pt x="12" y="225"/>
                            </a:lnTo>
                            <a:lnTo>
                              <a:pt x="14" y="195"/>
                            </a:lnTo>
                            <a:lnTo>
                              <a:pt x="18" y="173"/>
                            </a:lnTo>
                            <a:lnTo>
                              <a:pt x="0" y="200"/>
                            </a:lnTo>
                            <a:lnTo>
                              <a:pt x="19" y="149"/>
                            </a:lnTo>
                            <a:lnTo>
                              <a:pt x="45" y="123"/>
                            </a:lnTo>
                            <a:lnTo>
                              <a:pt x="27" y="152"/>
                            </a:lnTo>
                            <a:lnTo>
                              <a:pt x="59" y="120"/>
                            </a:lnTo>
                            <a:lnTo>
                              <a:pt x="30" y="170"/>
                            </a:lnTo>
                            <a:lnTo>
                              <a:pt x="53" y="151"/>
                            </a:lnTo>
                            <a:lnTo>
                              <a:pt x="22" y="195"/>
                            </a:lnTo>
                            <a:lnTo>
                              <a:pt x="52" y="171"/>
                            </a:lnTo>
                            <a:lnTo>
                              <a:pt x="30" y="206"/>
                            </a:lnTo>
                            <a:lnTo>
                              <a:pt x="59" y="179"/>
                            </a:lnTo>
                            <a:lnTo>
                              <a:pt x="53" y="208"/>
                            </a:lnTo>
                            <a:lnTo>
                              <a:pt x="70" y="178"/>
                            </a:lnTo>
                            <a:lnTo>
                              <a:pt x="83" y="157"/>
                            </a:lnTo>
                            <a:lnTo>
                              <a:pt x="63" y="171"/>
                            </a:lnTo>
                            <a:lnTo>
                              <a:pt x="63" y="156"/>
                            </a:lnTo>
                            <a:lnTo>
                              <a:pt x="47" y="168"/>
                            </a:lnTo>
                            <a:lnTo>
                              <a:pt x="65" y="145"/>
                            </a:lnTo>
                            <a:lnTo>
                              <a:pt x="73" y="138"/>
                            </a:lnTo>
                            <a:lnTo>
                              <a:pt x="69" y="154"/>
                            </a:lnTo>
                            <a:lnTo>
                              <a:pt x="79" y="139"/>
                            </a:lnTo>
                            <a:lnTo>
                              <a:pt x="87" y="128"/>
                            </a:lnTo>
                            <a:lnTo>
                              <a:pt x="93" y="112"/>
                            </a:lnTo>
                            <a:lnTo>
                              <a:pt x="97" y="102"/>
                            </a:lnTo>
                            <a:lnTo>
                              <a:pt x="102" y="85"/>
                            </a:lnTo>
                            <a:lnTo>
                              <a:pt x="104" y="98"/>
                            </a:lnTo>
                            <a:lnTo>
                              <a:pt x="108" y="78"/>
                            </a:lnTo>
                            <a:lnTo>
                              <a:pt x="108" y="65"/>
                            </a:lnTo>
                            <a:lnTo>
                              <a:pt x="107" y="55"/>
                            </a:lnTo>
                            <a:lnTo>
                              <a:pt x="106" y="45"/>
                            </a:lnTo>
                            <a:lnTo>
                              <a:pt x="99" y="39"/>
                            </a:lnTo>
                            <a:lnTo>
                              <a:pt x="91" y="33"/>
                            </a:lnTo>
                            <a:lnTo>
                              <a:pt x="77" y="26"/>
                            </a:lnTo>
                            <a:lnTo>
                              <a:pt x="63" y="21"/>
                            </a:lnTo>
                            <a:lnTo>
                              <a:pt x="50" y="16"/>
                            </a:lnTo>
                            <a:lnTo>
                              <a:pt x="34" y="7"/>
                            </a:lnTo>
                            <a:lnTo>
                              <a:pt x="53" y="13"/>
                            </a:lnTo>
                            <a:lnTo>
                              <a:pt x="41" y="0"/>
                            </a:lnTo>
                            <a:lnTo>
                              <a:pt x="54" y="2"/>
                            </a:lnTo>
                            <a:lnTo>
                              <a:pt x="77" y="4"/>
                            </a:lnTo>
                            <a:lnTo>
                              <a:pt x="89" y="5"/>
                            </a:lnTo>
                            <a:lnTo>
                              <a:pt x="103" y="9"/>
                            </a:lnTo>
                            <a:lnTo>
                              <a:pt x="84" y="12"/>
                            </a:lnTo>
                            <a:lnTo>
                              <a:pt x="91" y="13"/>
                            </a:lnTo>
                            <a:lnTo>
                              <a:pt x="102" y="13"/>
                            </a:lnTo>
                            <a:lnTo>
                              <a:pt x="120" y="13"/>
                            </a:lnTo>
                            <a:lnTo>
                              <a:pt x="134" y="13"/>
                            </a:lnTo>
                            <a:lnTo>
                              <a:pt x="145" y="17"/>
                            </a:lnTo>
                            <a:lnTo>
                              <a:pt x="111" y="20"/>
                            </a:lnTo>
                            <a:lnTo>
                              <a:pt x="123" y="23"/>
                            </a:lnTo>
                            <a:lnTo>
                              <a:pt x="135" y="24"/>
                            </a:lnTo>
                            <a:lnTo>
                              <a:pt x="147" y="24"/>
                            </a:lnTo>
                            <a:lnTo>
                              <a:pt x="123" y="28"/>
                            </a:lnTo>
                            <a:lnTo>
                              <a:pt x="111" y="29"/>
                            </a:lnTo>
                            <a:lnTo>
                              <a:pt x="127" y="35"/>
                            </a:lnTo>
                            <a:lnTo>
                              <a:pt x="138" y="38"/>
                            </a:lnTo>
                            <a:lnTo>
                              <a:pt x="150" y="41"/>
                            </a:lnTo>
                            <a:lnTo>
                              <a:pt x="182" y="48"/>
                            </a:lnTo>
                            <a:lnTo>
                              <a:pt x="148" y="32"/>
                            </a:lnTo>
                            <a:lnTo>
                              <a:pt x="171" y="33"/>
                            </a:lnTo>
                            <a:lnTo>
                              <a:pt x="189" y="37"/>
                            </a:lnTo>
                            <a:lnTo>
                              <a:pt x="206" y="42"/>
                            </a:lnTo>
                            <a:lnTo>
                              <a:pt x="221" y="49"/>
                            </a:lnTo>
                            <a:lnTo>
                              <a:pt x="231" y="54"/>
                            </a:lnTo>
                            <a:lnTo>
                              <a:pt x="246" y="63"/>
                            </a:lnTo>
                            <a:lnTo>
                              <a:pt x="261" y="75"/>
                            </a:lnTo>
                            <a:lnTo>
                              <a:pt x="225" y="66"/>
                            </a:lnTo>
                            <a:lnTo>
                              <a:pt x="263" y="81"/>
                            </a:lnTo>
                            <a:lnTo>
                              <a:pt x="281" y="90"/>
                            </a:lnTo>
                            <a:lnTo>
                              <a:pt x="293" y="99"/>
                            </a:lnTo>
                            <a:lnTo>
                              <a:pt x="304" y="109"/>
                            </a:lnTo>
                            <a:lnTo>
                              <a:pt x="314" y="121"/>
                            </a:lnTo>
                            <a:lnTo>
                              <a:pt x="320" y="134"/>
                            </a:lnTo>
                            <a:lnTo>
                              <a:pt x="325" y="157"/>
                            </a:lnTo>
                            <a:lnTo>
                              <a:pt x="316" y="137"/>
                            </a:lnTo>
                            <a:lnTo>
                              <a:pt x="291" y="122"/>
                            </a:lnTo>
                            <a:lnTo>
                              <a:pt x="261" y="115"/>
                            </a:lnTo>
                            <a:lnTo>
                              <a:pt x="242" y="109"/>
                            </a:lnTo>
                            <a:lnTo>
                              <a:pt x="230" y="103"/>
                            </a:lnTo>
                            <a:lnTo>
                              <a:pt x="221" y="99"/>
                            </a:lnTo>
                            <a:lnTo>
                              <a:pt x="210" y="99"/>
                            </a:lnTo>
                            <a:lnTo>
                              <a:pt x="197" y="96"/>
                            </a:lnTo>
                            <a:lnTo>
                              <a:pt x="187" y="91"/>
                            </a:lnTo>
                            <a:lnTo>
                              <a:pt x="173" y="82"/>
                            </a:lnTo>
                            <a:lnTo>
                              <a:pt x="164" y="75"/>
                            </a:lnTo>
                            <a:lnTo>
                              <a:pt x="149" y="63"/>
                            </a:lnTo>
                            <a:lnTo>
                              <a:pt x="131" y="51"/>
                            </a:lnTo>
                            <a:lnTo>
                              <a:pt x="101" y="36"/>
                            </a:lnTo>
                            <a:lnTo>
                              <a:pt x="112" y="48"/>
                            </a:lnTo>
                            <a:lnTo>
                              <a:pt x="117" y="60"/>
                            </a:lnTo>
                            <a:lnTo>
                              <a:pt x="119" y="77"/>
                            </a:lnTo>
                            <a:lnTo>
                              <a:pt x="118" y="100"/>
                            </a:lnTo>
                            <a:lnTo>
                              <a:pt x="115" y="118"/>
                            </a:lnTo>
                            <a:lnTo>
                              <a:pt x="112" y="140"/>
                            </a:lnTo>
                            <a:lnTo>
                              <a:pt x="103" y="161"/>
                            </a:lnTo>
                            <a:lnTo>
                              <a:pt x="95" y="172"/>
                            </a:lnTo>
                            <a:lnTo>
                              <a:pt x="85" y="184"/>
                            </a:lnTo>
                            <a:lnTo>
                              <a:pt x="72" y="195"/>
                            </a:lnTo>
                            <a:lnTo>
                              <a:pt x="64" y="206"/>
                            </a:lnTo>
                            <a:lnTo>
                              <a:pt x="51" y="227"/>
                            </a:lnTo>
                            <a:lnTo>
                              <a:pt x="46" y="239"/>
                            </a:lnTo>
                            <a:lnTo>
                              <a:pt x="43" y="249"/>
                            </a:lnTo>
                            <a:lnTo>
                              <a:pt x="42" y="240"/>
                            </a:lnTo>
                            <a:close/>
                          </a:path>
                        </a:pathLst>
                      </a:custGeom>
                      <a:solidFill>
                        <a:srgbClr val="7F3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33838" name="Group 46"/>
                    <p:cNvGrpSpPr/>
                    <p:nvPr/>
                  </p:nvGrpSpPr>
                  <p:grpSpPr bwMode="auto">
                    <a:xfrm>
                      <a:off x="1783" y="1272"/>
                      <a:ext cx="179" cy="311"/>
                      <a:chOff x="1783" y="1272"/>
                      <a:chExt cx="179" cy="311"/>
                    </a:xfrm>
                  </p:grpSpPr>
                  <p:sp>
                    <p:nvSpPr>
                      <p:cNvPr id="33839" name="Freeform 47"/>
                      <p:cNvSpPr/>
                      <p:nvPr/>
                    </p:nvSpPr>
                    <p:spPr bwMode="auto">
                      <a:xfrm>
                        <a:off x="1800" y="1403"/>
                        <a:ext cx="162" cy="180"/>
                      </a:xfrm>
                      <a:custGeom>
                        <a:avLst/>
                        <a:gdLst>
                          <a:gd name="T0" fmla="*/ 0 w 162"/>
                          <a:gd name="T1" fmla="*/ 0 h 180"/>
                          <a:gd name="T2" fmla="*/ 9 w 162"/>
                          <a:gd name="T3" fmla="*/ 10 h 180"/>
                          <a:gd name="T4" fmla="*/ 16 w 162"/>
                          <a:gd name="T5" fmla="*/ 14 h 180"/>
                          <a:gd name="T6" fmla="*/ 26 w 162"/>
                          <a:gd name="T7" fmla="*/ 15 h 180"/>
                          <a:gd name="T8" fmla="*/ 34 w 162"/>
                          <a:gd name="T9" fmla="*/ 9 h 180"/>
                          <a:gd name="T10" fmla="*/ 35 w 162"/>
                          <a:gd name="T11" fmla="*/ 0 h 180"/>
                          <a:gd name="T12" fmla="*/ 36 w 162"/>
                          <a:gd name="T13" fmla="*/ 19 h 180"/>
                          <a:gd name="T14" fmla="*/ 42 w 162"/>
                          <a:gd name="T15" fmla="*/ 30 h 180"/>
                          <a:gd name="T16" fmla="*/ 48 w 162"/>
                          <a:gd name="T17" fmla="*/ 40 h 180"/>
                          <a:gd name="T18" fmla="*/ 57 w 162"/>
                          <a:gd name="T19" fmla="*/ 56 h 180"/>
                          <a:gd name="T20" fmla="*/ 63 w 162"/>
                          <a:gd name="T21" fmla="*/ 68 h 180"/>
                          <a:gd name="T22" fmla="*/ 68 w 162"/>
                          <a:gd name="T23" fmla="*/ 77 h 180"/>
                          <a:gd name="T24" fmla="*/ 76 w 162"/>
                          <a:gd name="T25" fmla="*/ 87 h 180"/>
                          <a:gd name="T26" fmla="*/ 90 w 162"/>
                          <a:gd name="T27" fmla="*/ 100 h 180"/>
                          <a:gd name="T28" fmla="*/ 99 w 162"/>
                          <a:gd name="T29" fmla="*/ 110 h 180"/>
                          <a:gd name="T30" fmla="*/ 107 w 162"/>
                          <a:gd name="T31" fmla="*/ 117 h 180"/>
                          <a:gd name="T32" fmla="*/ 111 w 162"/>
                          <a:gd name="T33" fmla="*/ 122 h 180"/>
                          <a:gd name="T34" fmla="*/ 116 w 162"/>
                          <a:gd name="T35" fmla="*/ 134 h 180"/>
                          <a:gd name="T36" fmla="*/ 122 w 162"/>
                          <a:gd name="T37" fmla="*/ 144 h 180"/>
                          <a:gd name="T38" fmla="*/ 130 w 162"/>
                          <a:gd name="T39" fmla="*/ 154 h 180"/>
                          <a:gd name="T40" fmla="*/ 136 w 162"/>
                          <a:gd name="T41" fmla="*/ 164 h 180"/>
                          <a:gd name="T42" fmla="*/ 144 w 162"/>
                          <a:gd name="T43" fmla="*/ 171 h 180"/>
                          <a:gd name="T44" fmla="*/ 152 w 162"/>
                          <a:gd name="T45" fmla="*/ 176 h 180"/>
                          <a:gd name="T46" fmla="*/ 162 w 162"/>
                          <a:gd name="T47" fmla="*/ 180 h 180"/>
                          <a:gd name="T48" fmla="*/ 147 w 162"/>
                          <a:gd name="T49" fmla="*/ 179 h 180"/>
                          <a:gd name="T50" fmla="*/ 133 w 162"/>
                          <a:gd name="T51" fmla="*/ 177 h 180"/>
                          <a:gd name="T52" fmla="*/ 124 w 162"/>
                          <a:gd name="T53" fmla="*/ 173 h 180"/>
                          <a:gd name="T54" fmla="*/ 114 w 162"/>
                          <a:gd name="T55" fmla="*/ 165 h 180"/>
                          <a:gd name="T56" fmla="*/ 108 w 162"/>
                          <a:gd name="T57" fmla="*/ 158 h 180"/>
                          <a:gd name="T58" fmla="*/ 103 w 162"/>
                          <a:gd name="T59" fmla="*/ 152 h 180"/>
                          <a:gd name="T60" fmla="*/ 97 w 162"/>
                          <a:gd name="T61" fmla="*/ 146 h 180"/>
                          <a:gd name="T62" fmla="*/ 94 w 162"/>
                          <a:gd name="T63" fmla="*/ 146 h 180"/>
                          <a:gd name="T64" fmla="*/ 88 w 162"/>
                          <a:gd name="T65" fmla="*/ 144 h 180"/>
                          <a:gd name="T66" fmla="*/ 78 w 162"/>
                          <a:gd name="T67" fmla="*/ 138 h 180"/>
                          <a:gd name="T68" fmla="*/ 69 w 162"/>
                          <a:gd name="T69" fmla="*/ 129 h 180"/>
                          <a:gd name="T70" fmla="*/ 57 w 162"/>
                          <a:gd name="T71" fmla="*/ 117 h 180"/>
                          <a:gd name="T72" fmla="*/ 45 w 162"/>
                          <a:gd name="T73" fmla="*/ 101 h 180"/>
                          <a:gd name="T74" fmla="*/ 35 w 162"/>
                          <a:gd name="T75" fmla="*/ 88 h 180"/>
                          <a:gd name="T76" fmla="*/ 26 w 162"/>
                          <a:gd name="T77" fmla="*/ 74 h 180"/>
                          <a:gd name="T78" fmla="*/ 18 w 162"/>
                          <a:gd name="T79" fmla="*/ 61 h 180"/>
                          <a:gd name="T80" fmla="*/ 14 w 162"/>
                          <a:gd name="T81" fmla="*/ 50 h 180"/>
                          <a:gd name="T82" fmla="*/ 11 w 162"/>
                          <a:gd name="T83" fmla="*/ 37 h 180"/>
                          <a:gd name="T84" fmla="*/ 7 w 162"/>
                          <a:gd name="T85" fmla="*/ 22 h 180"/>
                          <a:gd name="T86" fmla="*/ 0 w 162"/>
                          <a:gd name="T8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2" h="180">
                            <a:moveTo>
                              <a:pt x="0" y="0"/>
                            </a:moveTo>
                            <a:lnTo>
                              <a:pt x="9" y="10"/>
                            </a:lnTo>
                            <a:lnTo>
                              <a:pt x="16" y="14"/>
                            </a:lnTo>
                            <a:lnTo>
                              <a:pt x="26" y="15"/>
                            </a:lnTo>
                            <a:lnTo>
                              <a:pt x="34" y="9"/>
                            </a:lnTo>
                            <a:lnTo>
                              <a:pt x="35" y="0"/>
                            </a:lnTo>
                            <a:lnTo>
                              <a:pt x="36" y="19"/>
                            </a:lnTo>
                            <a:lnTo>
                              <a:pt x="42" y="30"/>
                            </a:lnTo>
                            <a:lnTo>
                              <a:pt x="48" y="40"/>
                            </a:lnTo>
                            <a:lnTo>
                              <a:pt x="57" y="56"/>
                            </a:lnTo>
                            <a:lnTo>
                              <a:pt x="63" y="68"/>
                            </a:lnTo>
                            <a:lnTo>
                              <a:pt x="68" y="77"/>
                            </a:lnTo>
                            <a:lnTo>
                              <a:pt x="76" y="87"/>
                            </a:lnTo>
                            <a:lnTo>
                              <a:pt x="90" y="100"/>
                            </a:lnTo>
                            <a:lnTo>
                              <a:pt x="99" y="110"/>
                            </a:lnTo>
                            <a:lnTo>
                              <a:pt x="107" y="117"/>
                            </a:lnTo>
                            <a:lnTo>
                              <a:pt x="111" y="122"/>
                            </a:lnTo>
                            <a:lnTo>
                              <a:pt x="116" y="134"/>
                            </a:lnTo>
                            <a:lnTo>
                              <a:pt x="122" y="144"/>
                            </a:lnTo>
                            <a:lnTo>
                              <a:pt x="130" y="154"/>
                            </a:lnTo>
                            <a:lnTo>
                              <a:pt x="136" y="164"/>
                            </a:lnTo>
                            <a:lnTo>
                              <a:pt x="144" y="171"/>
                            </a:lnTo>
                            <a:lnTo>
                              <a:pt x="152" y="176"/>
                            </a:lnTo>
                            <a:lnTo>
                              <a:pt x="162" y="180"/>
                            </a:lnTo>
                            <a:lnTo>
                              <a:pt x="147" y="179"/>
                            </a:lnTo>
                            <a:lnTo>
                              <a:pt x="133" y="177"/>
                            </a:lnTo>
                            <a:lnTo>
                              <a:pt x="124" y="173"/>
                            </a:lnTo>
                            <a:lnTo>
                              <a:pt x="114" y="165"/>
                            </a:lnTo>
                            <a:lnTo>
                              <a:pt x="108" y="158"/>
                            </a:lnTo>
                            <a:lnTo>
                              <a:pt x="103" y="152"/>
                            </a:lnTo>
                            <a:lnTo>
                              <a:pt x="97" y="146"/>
                            </a:lnTo>
                            <a:lnTo>
                              <a:pt x="94" y="146"/>
                            </a:lnTo>
                            <a:lnTo>
                              <a:pt x="88" y="144"/>
                            </a:lnTo>
                            <a:lnTo>
                              <a:pt x="78" y="138"/>
                            </a:lnTo>
                            <a:lnTo>
                              <a:pt x="69" y="129"/>
                            </a:lnTo>
                            <a:lnTo>
                              <a:pt x="57" y="117"/>
                            </a:lnTo>
                            <a:lnTo>
                              <a:pt x="45" y="101"/>
                            </a:lnTo>
                            <a:lnTo>
                              <a:pt x="35" y="88"/>
                            </a:lnTo>
                            <a:lnTo>
                              <a:pt x="26" y="74"/>
                            </a:lnTo>
                            <a:lnTo>
                              <a:pt x="18" y="61"/>
                            </a:lnTo>
                            <a:lnTo>
                              <a:pt x="14" y="50"/>
                            </a:lnTo>
                            <a:lnTo>
                              <a:pt x="11" y="37"/>
                            </a:lnTo>
                            <a:lnTo>
                              <a:pt x="7" y="22"/>
                            </a:lnTo>
                            <a:lnTo>
                              <a:pt x="0" y="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40" name="Freeform 48"/>
                      <p:cNvSpPr/>
                      <p:nvPr/>
                    </p:nvSpPr>
                    <p:spPr bwMode="auto">
                      <a:xfrm>
                        <a:off x="1783" y="1272"/>
                        <a:ext cx="49" cy="113"/>
                      </a:xfrm>
                      <a:custGeom>
                        <a:avLst/>
                        <a:gdLst>
                          <a:gd name="T0" fmla="*/ 18 w 49"/>
                          <a:gd name="T1" fmla="*/ 105 h 113"/>
                          <a:gd name="T2" fmla="*/ 11 w 49"/>
                          <a:gd name="T3" fmla="*/ 96 h 113"/>
                          <a:gd name="T4" fmla="*/ 9 w 49"/>
                          <a:gd name="T5" fmla="*/ 88 h 113"/>
                          <a:gd name="T6" fmla="*/ 7 w 49"/>
                          <a:gd name="T7" fmla="*/ 81 h 113"/>
                          <a:gd name="T8" fmla="*/ 7 w 49"/>
                          <a:gd name="T9" fmla="*/ 73 h 113"/>
                          <a:gd name="T10" fmla="*/ 10 w 49"/>
                          <a:gd name="T11" fmla="*/ 68 h 113"/>
                          <a:gd name="T12" fmla="*/ 10 w 49"/>
                          <a:gd name="T13" fmla="*/ 63 h 113"/>
                          <a:gd name="T14" fmla="*/ 7 w 49"/>
                          <a:gd name="T15" fmla="*/ 59 h 113"/>
                          <a:gd name="T16" fmla="*/ 9 w 49"/>
                          <a:gd name="T17" fmla="*/ 54 h 113"/>
                          <a:gd name="T18" fmla="*/ 11 w 49"/>
                          <a:gd name="T19" fmla="*/ 51 h 113"/>
                          <a:gd name="T20" fmla="*/ 11 w 49"/>
                          <a:gd name="T21" fmla="*/ 45 h 113"/>
                          <a:gd name="T22" fmla="*/ 11 w 49"/>
                          <a:gd name="T23" fmla="*/ 36 h 113"/>
                          <a:gd name="T24" fmla="*/ 15 w 49"/>
                          <a:gd name="T25" fmla="*/ 30 h 113"/>
                          <a:gd name="T26" fmla="*/ 18 w 49"/>
                          <a:gd name="T27" fmla="*/ 23 h 113"/>
                          <a:gd name="T28" fmla="*/ 20 w 49"/>
                          <a:gd name="T29" fmla="*/ 17 h 113"/>
                          <a:gd name="T30" fmla="*/ 22 w 49"/>
                          <a:gd name="T31" fmla="*/ 13 h 113"/>
                          <a:gd name="T32" fmla="*/ 26 w 49"/>
                          <a:gd name="T33" fmla="*/ 9 h 113"/>
                          <a:gd name="T34" fmla="*/ 31 w 49"/>
                          <a:gd name="T35" fmla="*/ 8 h 113"/>
                          <a:gd name="T36" fmla="*/ 38 w 49"/>
                          <a:gd name="T37" fmla="*/ 12 h 113"/>
                          <a:gd name="T38" fmla="*/ 42 w 49"/>
                          <a:gd name="T39" fmla="*/ 18 h 113"/>
                          <a:gd name="T40" fmla="*/ 45 w 49"/>
                          <a:gd name="T41" fmla="*/ 27 h 113"/>
                          <a:gd name="T42" fmla="*/ 46 w 49"/>
                          <a:gd name="T43" fmla="*/ 38 h 113"/>
                          <a:gd name="T44" fmla="*/ 45 w 49"/>
                          <a:gd name="T45" fmla="*/ 48 h 113"/>
                          <a:gd name="T46" fmla="*/ 39 w 49"/>
                          <a:gd name="T47" fmla="*/ 52 h 113"/>
                          <a:gd name="T48" fmla="*/ 32 w 49"/>
                          <a:gd name="T49" fmla="*/ 55 h 113"/>
                          <a:gd name="T50" fmla="*/ 28 w 49"/>
                          <a:gd name="T51" fmla="*/ 57 h 113"/>
                          <a:gd name="T52" fmla="*/ 23 w 49"/>
                          <a:gd name="T53" fmla="*/ 63 h 113"/>
                          <a:gd name="T54" fmla="*/ 21 w 49"/>
                          <a:gd name="T55" fmla="*/ 68 h 113"/>
                          <a:gd name="T56" fmla="*/ 18 w 49"/>
                          <a:gd name="T57" fmla="*/ 77 h 113"/>
                          <a:gd name="T58" fmla="*/ 19 w 49"/>
                          <a:gd name="T59" fmla="*/ 89 h 113"/>
                          <a:gd name="T60" fmla="*/ 20 w 49"/>
                          <a:gd name="T61" fmla="*/ 95 h 113"/>
                          <a:gd name="T62" fmla="*/ 25 w 49"/>
                          <a:gd name="T63" fmla="*/ 101 h 113"/>
                          <a:gd name="T64" fmla="*/ 32 w 49"/>
                          <a:gd name="T65" fmla="*/ 99 h 113"/>
                          <a:gd name="T66" fmla="*/ 32 w 49"/>
                          <a:gd name="T67" fmla="*/ 76 h 113"/>
                          <a:gd name="T68" fmla="*/ 35 w 49"/>
                          <a:gd name="T69" fmla="*/ 69 h 113"/>
                          <a:gd name="T70" fmla="*/ 43 w 49"/>
                          <a:gd name="T71" fmla="*/ 66 h 113"/>
                          <a:gd name="T72" fmla="*/ 48 w 49"/>
                          <a:gd name="T73" fmla="*/ 59 h 113"/>
                          <a:gd name="T74" fmla="*/ 49 w 49"/>
                          <a:gd name="T75" fmla="*/ 51 h 113"/>
                          <a:gd name="T76" fmla="*/ 49 w 49"/>
                          <a:gd name="T77" fmla="*/ 40 h 113"/>
                          <a:gd name="T78" fmla="*/ 47 w 49"/>
                          <a:gd name="T79" fmla="*/ 23 h 113"/>
                          <a:gd name="T80" fmla="*/ 41 w 49"/>
                          <a:gd name="T81" fmla="*/ 12 h 113"/>
                          <a:gd name="T82" fmla="*/ 32 w 49"/>
                          <a:gd name="T83" fmla="*/ 5 h 113"/>
                          <a:gd name="T84" fmla="*/ 26 w 49"/>
                          <a:gd name="T85" fmla="*/ 1 h 113"/>
                          <a:gd name="T86" fmla="*/ 20 w 49"/>
                          <a:gd name="T87" fmla="*/ 0 h 113"/>
                          <a:gd name="T88" fmla="*/ 16 w 49"/>
                          <a:gd name="T89" fmla="*/ 7 h 113"/>
                          <a:gd name="T90" fmla="*/ 10 w 49"/>
                          <a:gd name="T91" fmla="*/ 15 h 113"/>
                          <a:gd name="T92" fmla="*/ 7 w 49"/>
                          <a:gd name="T93" fmla="*/ 26 h 113"/>
                          <a:gd name="T94" fmla="*/ 3 w 49"/>
                          <a:gd name="T95" fmla="*/ 36 h 113"/>
                          <a:gd name="T96" fmla="*/ 1 w 49"/>
                          <a:gd name="T97" fmla="*/ 47 h 113"/>
                          <a:gd name="T98" fmla="*/ 0 w 49"/>
                          <a:gd name="T99" fmla="*/ 56 h 113"/>
                          <a:gd name="T100" fmla="*/ 1 w 49"/>
                          <a:gd name="T101" fmla="*/ 68 h 113"/>
                          <a:gd name="T102" fmla="*/ 2 w 49"/>
                          <a:gd name="T103" fmla="*/ 78 h 113"/>
                          <a:gd name="T104" fmla="*/ 7 w 49"/>
                          <a:gd name="T105" fmla="*/ 94 h 113"/>
                          <a:gd name="T106" fmla="*/ 10 w 49"/>
                          <a:gd name="T107" fmla="*/ 103 h 113"/>
                          <a:gd name="T108" fmla="*/ 18 w 49"/>
                          <a:gd name="T109" fmla="*/ 113 h 113"/>
                          <a:gd name="T110" fmla="*/ 18 w 49"/>
                          <a:gd name="T111"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113">
                            <a:moveTo>
                              <a:pt x="18" y="105"/>
                            </a:moveTo>
                            <a:lnTo>
                              <a:pt x="11" y="96"/>
                            </a:lnTo>
                            <a:lnTo>
                              <a:pt x="9" y="88"/>
                            </a:lnTo>
                            <a:lnTo>
                              <a:pt x="7" y="81"/>
                            </a:lnTo>
                            <a:lnTo>
                              <a:pt x="7" y="73"/>
                            </a:lnTo>
                            <a:lnTo>
                              <a:pt x="10" y="68"/>
                            </a:lnTo>
                            <a:lnTo>
                              <a:pt x="10" y="63"/>
                            </a:lnTo>
                            <a:lnTo>
                              <a:pt x="7" y="59"/>
                            </a:lnTo>
                            <a:lnTo>
                              <a:pt x="9" y="54"/>
                            </a:lnTo>
                            <a:lnTo>
                              <a:pt x="11" y="51"/>
                            </a:lnTo>
                            <a:lnTo>
                              <a:pt x="11" y="45"/>
                            </a:lnTo>
                            <a:lnTo>
                              <a:pt x="11" y="36"/>
                            </a:lnTo>
                            <a:lnTo>
                              <a:pt x="15" y="30"/>
                            </a:lnTo>
                            <a:lnTo>
                              <a:pt x="18" y="23"/>
                            </a:lnTo>
                            <a:lnTo>
                              <a:pt x="20" y="17"/>
                            </a:lnTo>
                            <a:lnTo>
                              <a:pt x="22" y="13"/>
                            </a:lnTo>
                            <a:lnTo>
                              <a:pt x="26" y="9"/>
                            </a:lnTo>
                            <a:lnTo>
                              <a:pt x="31" y="8"/>
                            </a:lnTo>
                            <a:lnTo>
                              <a:pt x="38" y="12"/>
                            </a:lnTo>
                            <a:lnTo>
                              <a:pt x="42" y="18"/>
                            </a:lnTo>
                            <a:lnTo>
                              <a:pt x="45" y="27"/>
                            </a:lnTo>
                            <a:lnTo>
                              <a:pt x="46" y="38"/>
                            </a:lnTo>
                            <a:lnTo>
                              <a:pt x="45" y="48"/>
                            </a:lnTo>
                            <a:lnTo>
                              <a:pt x="39" y="52"/>
                            </a:lnTo>
                            <a:lnTo>
                              <a:pt x="32" y="55"/>
                            </a:lnTo>
                            <a:lnTo>
                              <a:pt x="28" y="57"/>
                            </a:lnTo>
                            <a:lnTo>
                              <a:pt x="23" y="63"/>
                            </a:lnTo>
                            <a:lnTo>
                              <a:pt x="21" y="68"/>
                            </a:lnTo>
                            <a:lnTo>
                              <a:pt x="18" y="77"/>
                            </a:lnTo>
                            <a:lnTo>
                              <a:pt x="19" y="89"/>
                            </a:lnTo>
                            <a:lnTo>
                              <a:pt x="20" y="95"/>
                            </a:lnTo>
                            <a:lnTo>
                              <a:pt x="25" y="101"/>
                            </a:lnTo>
                            <a:lnTo>
                              <a:pt x="32" y="99"/>
                            </a:lnTo>
                            <a:lnTo>
                              <a:pt x="32" y="76"/>
                            </a:lnTo>
                            <a:lnTo>
                              <a:pt x="35" y="69"/>
                            </a:lnTo>
                            <a:lnTo>
                              <a:pt x="43" y="66"/>
                            </a:lnTo>
                            <a:lnTo>
                              <a:pt x="48" y="59"/>
                            </a:lnTo>
                            <a:lnTo>
                              <a:pt x="49" y="51"/>
                            </a:lnTo>
                            <a:lnTo>
                              <a:pt x="49" y="40"/>
                            </a:lnTo>
                            <a:lnTo>
                              <a:pt x="47" y="23"/>
                            </a:lnTo>
                            <a:lnTo>
                              <a:pt x="41" y="12"/>
                            </a:lnTo>
                            <a:lnTo>
                              <a:pt x="32" y="5"/>
                            </a:lnTo>
                            <a:lnTo>
                              <a:pt x="26" y="1"/>
                            </a:lnTo>
                            <a:lnTo>
                              <a:pt x="20" y="0"/>
                            </a:lnTo>
                            <a:lnTo>
                              <a:pt x="16" y="7"/>
                            </a:lnTo>
                            <a:lnTo>
                              <a:pt x="10" y="15"/>
                            </a:lnTo>
                            <a:lnTo>
                              <a:pt x="7" y="26"/>
                            </a:lnTo>
                            <a:lnTo>
                              <a:pt x="3" y="36"/>
                            </a:lnTo>
                            <a:lnTo>
                              <a:pt x="1" y="47"/>
                            </a:lnTo>
                            <a:lnTo>
                              <a:pt x="0" y="56"/>
                            </a:lnTo>
                            <a:lnTo>
                              <a:pt x="1" y="68"/>
                            </a:lnTo>
                            <a:lnTo>
                              <a:pt x="2" y="78"/>
                            </a:lnTo>
                            <a:lnTo>
                              <a:pt x="7" y="94"/>
                            </a:lnTo>
                            <a:lnTo>
                              <a:pt x="10" y="103"/>
                            </a:lnTo>
                            <a:lnTo>
                              <a:pt x="18" y="113"/>
                            </a:lnTo>
                            <a:lnTo>
                              <a:pt x="18" y="105"/>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33841" name="Group 49"/>
                    <p:cNvGrpSpPr/>
                    <p:nvPr/>
                  </p:nvGrpSpPr>
                  <p:grpSpPr bwMode="auto">
                    <a:xfrm>
                      <a:off x="1995" y="1313"/>
                      <a:ext cx="195" cy="31"/>
                      <a:chOff x="1995" y="1313"/>
                      <a:chExt cx="195" cy="31"/>
                    </a:xfrm>
                  </p:grpSpPr>
                  <p:sp>
                    <p:nvSpPr>
                      <p:cNvPr id="33842" name="Freeform 50"/>
                      <p:cNvSpPr/>
                      <p:nvPr/>
                    </p:nvSpPr>
                    <p:spPr bwMode="auto">
                      <a:xfrm>
                        <a:off x="2125" y="1327"/>
                        <a:ext cx="65" cy="17"/>
                      </a:xfrm>
                      <a:custGeom>
                        <a:avLst/>
                        <a:gdLst>
                          <a:gd name="T0" fmla="*/ 0 w 65"/>
                          <a:gd name="T1" fmla="*/ 11 h 17"/>
                          <a:gd name="T2" fmla="*/ 12 w 65"/>
                          <a:gd name="T3" fmla="*/ 1 h 17"/>
                          <a:gd name="T4" fmla="*/ 22 w 65"/>
                          <a:gd name="T5" fmla="*/ 1 h 17"/>
                          <a:gd name="T6" fmla="*/ 29 w 65"/>
                          <a:gd name="T7" fmla="*/ 1 h 17"/>
                          <a:gd name="T8" fmla="*/ 38 w 65"/>
                          <a:gd name="T9" fmla="*/ 0 h 17"/>
                          <a:gd name="T10" fmla="*/ 36 w 65"/>
                          <a:gd name="T11" fmla="*/ 7 h 17"/>
                          <a:gd name="T12" fmla="*/ 46 w 65"/>
                          <a:gd name="T13" fmla="*/ 3 h 17"/>
                          <a:gd name="T14" fmla="*/ 53 w 65"/>
                          <a:gd name="T15" fmla="*/ 1 h 17"/>
                          <a:gd name="T16" fmla="*/ 46 w 65"/>
                          <a:gd name="T17" fmla="*/ 7 h 17"/>
                          <a:gd name="T18" fmla="*/ 60 w 65"/>
                          <a:gd name="T19" fmla="*/ 1 h 17"/>
                          <a:gd name="T20" fmla="*/ 58 w 65"/>
                          <a:gd name="T21" fmla="*/ 6 h 17"/>
                          <a:gd name="T22" fmla="*/ 65 w 65"/>
                          <a:gd name="T23" fmla="*/ 2 h 17"/>
                          <a:gd name="T24" fmla="*/ 63 w 65"/>
                          <a:gd name="T25" fmla="*/ 10 h 17"/>
                          <a:gd name="T26" fmla="*/ 59 w 65"/>
                          <a:gd name="T27" fmla="*/ 15 h 17"/>
                          <a:gd name="T28" fmla="*/ 51 w 65"/>
                          <a:gd name="T29" fmla="*/ 17 h 17"/>
                          <a:gd name="T30" fmla="*/ 40 w 65"/>
                          <a:gd name="T31" fmla="*/ 17 h 17"/>
                          <a:gd name="T32" fmla="*/ 35 w 65"/>
                          <a:gd name="T33" fmla="*/ 15 h 17"/>
                          <a:gd name="T34" fmla="*/ 30 w 65"/>
                          <a:gd name="T35" fmla="*/ 14 h 17"/>
                          <a:gd name="T36" fmla="*/ 25 w 65"/>
                          <a:gd name="T37" fmla="*/ 12 h 17"/>
                          <a:gd name="T38" fmla="*/ 18 w 65"/>
                          <a:gd name="T39" fmla="*/ 10 h 17"/>
                          <a:gd name="T40" fmla="*/ 9 w 65"/>
                          <a:gd name="T41" fmla="*/ 7 h 17"/>
                          <a:gd name="T42" fmla="*/ 0 w 65"/>
                          <a:gd name="T4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17">
                            <a:moveTo>
                              <a:pt x="0" y="11"/>
                            </a:moveTo>
                            <a:lnTo>
                              <a:pt x="12" y="1"/>
                            </a:lnTo>
                            <a:lnTo>
                              <a:pt x="22" y="1"/>
                            </a:lnTo>
                            <a:lnTo>
                              <a:pt x="29" y="1"/>
                            </a:lnTo>
                            <a:lnTo>
                              <a:pt x="38" y="0"/>
                            </a:lnTo>
                            <a:lnTo>
                              <a:pt x="36" y="7"/>
                            </a:lnTo>
                            <a:lnTo>
                              <a:pt x="46" y="3"/>
                            </a:lnTo>
                            <a:lnTo>
                              <a:pt x="53" y="1"/>
                            </a:lnTo>
                            <a:lnTo>
                              <a:pt x="46" y="7"/>
                            </a:lnTo>
                            <a:lnTo>
                              <a:pt x="60" y="1"/>
                            </a:lnTo>
                            <a:lnTo>
                              <a:pt x="58" y="6"/>
                            </a:lnTo>
                            <a:lnTo>
                              <a:pt x="65" y="2"/>
                            </a:lnTo>
                            <a:lnTo>
                              <a:pt x="63" y="10"/>
                            </a:lnTo>
                            <a:lnTo>
                              <a:pt x="59" y="15"/>
                            </a:lnTo>
                            <a:lnTo>
                              <a:pt x="51" y="17"/>
                            </a:lnTo>
                            <a:lnTo>
                              <a:pt x="40" y="17"/>
                            </a:lnTo>
                            <a:lnTo>
                              <a:pt x="35" y="15"/>
                            </a:lnTo>
                            <a:lnTo>
                              <a:pt x="30" y="14"/>
                            </a:lnTo>
                            <a:lnTo>
                              <a:pt x="25" y="12"/>
                            </a:lnTo>
                            <a:lnTo>
                              <a:pt x="18" y="10"/>
                            </a:lnTo>
                            <a:lnTo>
                              <a:pt x="9" y="7"/>
                            </a:lnTo>
                            <a:lnTo>
                              <a:pt x="0" y="11"/>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43" name="Freeform 51"/>
                      <p:cNvSpPr/>
                      <p:nvPr/>
                    </p:nvSpPr>
                    <p:spPr bwMode="auto">
                      <a:xfrm>
                        <a:off x="1995" y="1313"/>
                        <a:ext cx="92" cy="19"/>
                      </a:xfrm>
                      <a:custGeom>
                        <a:avLst/>
                        <a:gdLst>
                          <a:gd name="T0" fmla="*/ 0 w 92"/>
                          <a:gd name="T1" fmla="*/ 16 h 19"/>
                          <a:gd name="T2" fmla="*/ 6 w 92"/>
                          <a:gd name="T3" fmla="*/ 9 h 19"/>
                          <a:gd name="T4" fmla="*/ 17 w 92"/>
                          <a:gd name="T5" fmla="*/ 6 h 19"/>
                          <a:gd name="T6" fmla="*/ 28 w 92"/>
                          <a:gd name="T7" fmla="*/ 3 h 19"/>
                          <a:gd name="T8" fmla="*/ 41 w 92"/>
                          <a:gd name="T9" fmla="*/ 3 h 19"/>
                          <a:gd name="T10" fmla="*/ 52 w 92"/>
                          <a:gd name="T11" fmla="*/ 4 h 19"/>
                          <a:gd name="T12" fmla="*/ 59 w 92"/>
                          <a:gd name="T13" fmla="*/ 0 h 19"/>
                          <a:gd name="T14" fmla="*/ 61 w 92"/>
                          <a:gd name="T15" fmla="*/ 6 h 19"/>
                          <a:gd name="T16" fmla="*/ 74 w 92"/>
                          <a:gd name="T17" fmla="*/ 2 h 19"/>
                          <a:gd name="T18" fmla="*/ 70 w 92"/>
                          <a:gd name="T19" fmla="*/ 10 h 19"/>
                          <a:gd name="T20" fmla="*/ 80 w 92"/>
                          <a:gd name="T21" fmla="*/ 8 h 19"/>
                          <a:gd name="T22" fmla="*/ 89 w 92"/>
                          <a:gd name="T23" fmla="*/ 3 h 19"/>
                          <a:gd name="T24" fmla="*/ 82 w 92"/>
                          <a:gd name="T25" fmla="*/ 16 h 19"/>
                          <a:gd name="T26" fmla="*/ 91 w 92"/>
                          <a:gd name="T27" fmla="*/ 11 h 19"/>
                          <a:gd name="T28" fmla="*/ 92 w 92"/>
                          <a:gd name="T29" fmla="*/ 17 h 19"/>
                          <a:gd name="T30" fmla="*/ 78 w 92"/>
                          <a:gd name="T31" fmla="*/ 19 h 19"/>
                          <a:gd name="T32" fmla="*/ 68 w 92"/>
                          <a:gd name="T33" fmla="*/ 17 h 19"/>
                          <a:gd name="T34" fmla="*/ 60 w 92"/>
                          <a:gd name="T35" fmla="*/ 13 h 19"/>
                          <a:gd name="T36" fmla="*/ 49 w 92"/>
                          <a:gd name="T37" fmla="*/ 12 h 19"/>
                          <a:gd name="T38" fmla="*/ 39 w 92"/>
                          <a:gd name="T39" fmla="*/ 12 h 19"/>
                          <a:gd name="T40" fmla="*/ 28 w 92"/>
                          <a:gd name="T41" fmla="*/ 12 h 19"/>
                          <a:gd name="T42" fmla="*/ 20 w 92"/>
                          <a:gd name="T43" fmla="*/ 9 h 19"/>
                          <a:gd name="T44" fmla="*/ 13 w 92"/>
                          <a:gd name="T45" fmla="*/ 9 h 19"/>
                          <a:gd name="T46" fmla="*/ 0 w 92"/>
                          <a:gd name="T4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19">
                            <a:moveTo>
                              <a:pt x="0" y="16"/>
                            </a:moveTo>
                            <a:lnTo>
                              <a:pt x="6" y="9"/>
                            </a:lnTo>
                            <a:lnTo>
                              <a:pt x="17" y="6"/>
                            </a:lnTo>
                            <a:lnTo>
                              <a:pt x="28" y="3"/>
                            </a:lnTo>
                            <a:lnTo>
                              <a:pt x="41" y="3"/>
                            </a:lnTo>
                            <a:lnTo>
                              <a:pt x="52" y="4"/>
                            </a:lnTo>
                            <a:lnTo>
                              <a:pt x="59" y="0"/>
                            </a:lnTo>
                            <a:lnTo>
                              <a:pt x="61" y="6"/>
                            </a:lnTo>
                            <a:lnTo>
                              <a:pt x="74" y="2"/>
                            </a:lnTo>
                            <a:lnTo>
                              <a:pt x="70" y="10"/>
                            </a:lnTo>
                            <a:lnTo>
                              <a:pt x="80" y="8"/>
                            </a:lnTo>
                            <a:lnTo>
                              <a:pt x="89" y="3"/>
                            </a:lnTo>
                            <a:lnTo>
                              <a:pt x="82" y="16"/>
                            </a:lnTo>
                            <a:lnTo>
                              <a:pt x="91" y="11"/>
                            </a:lnTo>
                            <a:lnTo>
                              <a:pt x="92" y="17"/>
                            </a:lnTo>
                            <a:lnTo>
                              <a:pt x="78" y="19"/>
                            </a:lnTo>
                            <a:lnTo>
                              <a:pt x="68" y="17"/>
                            </a:lnTo>
                            <a:lnTo>
                              <a:pt x="60" y="13"/>
                            </a:lnTo>
                            <a:lnTo>
                              <a:pt x="49" y="12"/>
                            </a:lnTo>
                            <a:lnTo>
                              <a:pt x="39" y="12"/>
                            </a:lnTo>
                            <a:lnTo>
                              <a:pt x="28" y="12"/>
                            </a:lnTo>
                            <a:lnTo>
                              <a:pt x="20" y="9"/>
                            </a:lnTo>
                            <a:lnTo>
                              <a:pt x="13" y="9"/>
                            </a:lnTo>
                            <a:lnTo>
                              <a:pt x="0" y="16"/>
                            </a:lnTo>
                            <a:close/>
                          </a:path>
                        </a:pathLst>
                      </a:custGeom>
                      <a:solidFill>
                        <a:srgbClr val="3F1F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33844" name="Group 52"/>
                    <p:cNvGrpSpPr/>
                    <p:nvPr/>
                  </p:nvGrpSpPr>
                  <p:grpSpPr bwMode="auto">
                    <a:xfrm>
                      <a:off x="2007" y="1321"/>
                      <a:ext cx="82" cy="45"/>
                      <a:chOff x="2007" y="1321"/>
                      <a:chExt cx="82" cy="45"/>
                    </a:xfrm>
                  </p:grpSpPr>
                  <p:sp>
                    <p:nvSpPr>
                      <p:cNvPr id="33845" name="Freeform 53"/>
                      <p:cNvSpPr/>
                      <p:nvPr/>
                    </p:nvSpPr>
                    <p:spPr bwMode="auto">
                      <a:xfrm>
                        <a:off x="2008" y="1342"/>
                        <a:ext cx="54" cy="18"/>
                      </a:xfrm>
                      <a:custGeom>
                        <a:avLst/>
                        <a:gdLst>
                          <a:gd name="T0" fmla="*/ 0 w 54"/>
                          <a:gd name="T1" fmla="*/ 0 h 18"/>
                          <a:gd name="T2" fmla="*/ 10 w 54"/>
                          <a:gd name="T3" fmla="*/ 8 h 18"/>
                          <a:gd name="T4" fmla="*/ 22 w 54"/>
                          <a:gd name="T5" fmla="*/ 17 h 18"/>
                          <a:gd name="T6" fmla="*/ 38 w 54"/>
                          <a:gd name="T7" fmla="*/ 18 h 18"/>
                          <a:gd name="T8" fmla="*/ 49 w 54"/>
                          <a:gd name="T9" fmla="*/ 7 h 18"/>
                          <a:gd name="T10" fmla="*/ 54 w 54"/>
                          <a:gd name="T11" fmla="*/ 6 h 18"/>
                          <a:gd name="T12" fmla="*/ 51 w 54"/>
                          <a:gd name="T13" fmla="*/ 0 h 18"/>
                          <a:gd name="T14" fmla="*/ 0 w 54"/>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8">
                            <a:moveTo>
                              <a:pt x="0" y="0"/>
                            </a:moveTo>
                            <a:lnTo>
                              <a:pt x="10" y="8"/>
                            </a:lnTo>
                            <a:lnTo>
                              <a:pt x="22" y="17"/>
                            </a:lnTo>
                            <a:lnTo>
                              <a:pt x="38" y="18"/>
                            </a:lnTo>
                            <a:lnTo>
                              <a:pt x="49" y="7"/>
                            </a:lnTo>
                            <a:lnTo>
                              <a:pt x="54" y="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46" name="Freeform 54"/>
                      <p:cNvSpPr/>
                      <p:nvPr/>
                    </p:nvSpPr>
                    <p:spPr bwMode="auto">
                      <a:xfrm>
                        <a:off x="2007" y="1321"/>
                        <a:ext cx="82" cy="45"/>
                      </a:xfrm>
                      <a:custGeom>
                        <a:avLst/>
                        <a:gdLst>
                          <a:gd name="T0" fmla="*/ 21 w 82"/>
                          <a:gd name="T1" fmla="*/ 0 h 45"/>
                          <a:gd name="T2" fmla="*/ 36 w 82"/>
                          <a:gd name="T3" fmla="*/ 3 h 45"/>
                          <a:gd name="T4" fmla="*/ 46 w 82"/>
                          <a:gd name="T5" fmla="*/ 5 h 45"/>
                          <a:gd name="T6" fmla="*/ 57 w 82"/>
                          <a:gd name="T7" fmla="*/ 9 h 45"/>
                          <a:gd name="T8" fmla="*/ 63 w 82"/>
                          <a:gd name="T9" fmla="*/ 12 h 45"/>
                          <a:gd name="T10" fmla="*/ 68 w 82"/>
                          <a:gd name="T11" fmla="*/ 13 h 45"/>
                          <a:gd name="T12" fmla="*/ 77 w 82"/>
                          <a:gd name="T13" fmla="*/ 14 h 45"/>
                          <a:gd name="T14" fmla="*/ 82 w 82"/>
                          <a:gd name="T15" fmla="*/ 16 h 45"/>
                          <a:gd name="T16" fmla="*/ 82 w 82"/>
                          <a:gd name="T17" fmla="*/ 27 h 45"/>
                          <a:gd name="T18" fmla="*/ 78 w 82"/>
                          <a:gd name="T19" fmla="*/ 33 h 45"/>
                          <a:gd name="T20" fmla="*/ 75 w 82"/>
                          <a:gd name="T21" fmla="*/ 38 h 45"/>
                          <a:gd name="T22" fmla="*/ 72 w 82"/>
                          <a:gd name="T23" fmla="*/ 42 h 45"/>
                          <a:gd name="T24" fmla="*/ 65 w 82"/>
                          <a:gd name="T25" fmla="*/ 45 h 45"/>
                          <a:gd name="T26" fmla="*/ 58 w 82"/>
                          <a:gd name="T27" fmla="*/ 45 h 45"/>
                          <a:gd name="T28" fmla="*/ 53 w 82"/>
                          <a:gd name="T29" fmla="*/ 43 h 45"/>
                          <a:gd name="T30" fmla="*/ 54 w 82"/>
                          <a:gd name="T31" fmla="*/ 38 h 45"/>
                          <a:gd name="T32" fmla="*/ 53 w 82"/>
                          <a:gd name="T33" fmla="*/ 31 h 45"/>
                          <a:gd name="T34" fmla="*/ 48 w 82"/>
                          <a:gd name="T35" fmla="*/ 31 h 45"/>
                          <a:gd name="T36" fmla="*/ 41 w 82"/>
                          <a:gd name="T37" fmla="*/ 24 h 45"/>
                          <a:gd name="T38" fmla="*/ 42 w 82"/>
                          <a:gd name="T39" fmla="*/ 30 h 45"/>
                          <a:gd name="T40" fmla="*/ 38 w 82"/>
                          <a:gd name="T41" fmla="*/ 38 h 45"/>
                          <a:gd name="T42" fmla="*/ 29 w 82"/>
                          <a:gd name="T43" fmla="*/ 40 h 45"/>
                          <a:gd name="T44" fmla="*/ 19 w 82"/>
                          <a:gd name="T45" fmla="*/ 38 h 45"/>
                          <a:gd name="T46" fmla="*/ 16 w 82"/>
                          <a:gd name="T47" fmla="*/ 32 h 45"/>
                          <a:gd name="T48" fmla="*/ 14 w 82"/>
                          <a:gd name="T49" fmla="*/ 26 h 45"/>
                          <a:gd name="T50" fmla="*/ 14 w 82"/>
                          <a:gd name="T51" fmla="*/ 22 h 45"/>
                          <a:gd name="T52" fmla="*/ 0 w 82"/>
                          <a:gd name="T53" fmla="*/ 22 h 45"/>
                          <a:gd name="T54" fmla="*/ 5 w 82"/>
                          <a:gd name="T55" fmla="*/ 19 h 45"/>
                          <a:gd name="T56" fmla="*/ 46 w 82"/>
                          <a:gd name="T57" fmla="*/ 19 h 45"/>
                          <a:gd name="T58" fmla="*/ 47 w 82"/>
                          <a:gd name="T59" fmla="*/ 9 h 45"/>
                          <a:gd name="T60" fmla="*/ 38 w 82"/>
                          <a:gd name="T61" fmla="*/ 8 h 45"/>
                          <a:gd name="T62" fmla="*/ 21 w 82"/>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45">
                            <a:moveTo>
                              <a:pt x="21" y="0"/>
                            </a:moveTo>
                            <a:lnTo>
                              <a:pt x="36" y="3"/>
                            </a:lnTo>
                            <a:lnTo>
                              <a:pt x="46" y="5"/>
                            </a:lnTo>
                            <a:lnTo>
                              <a:pt x="57" y="9"/>
                            </a:lnTo>
                            <a:lnTo>
                              <a:pt x="63" y="12"/>
                            </a:lnTo>
                            <a:lnTo>
                              <a:pt x="68" y="13"/>
                            </a:lnTo>
                            <a:lnTo>
                              <a:pt x="77" y="14"/>
                            </a:lnTo>
                            <a:lnTo>
                              <a:pt x="82" y="16"/>
                            </a:lnTo>
                            <a:lnTo>
                              <a:pt x="82" y="27"/>
                            </a:lnTo>
                            <a:lnTo>
                              <a:pt x="78" y="33"/>
                            </a:lnTo>
                            <a:lnTo>
                              <a:pt x="75" y="38"/>
                            </a:lnTo>
                            <a:lnTo>
                              <a:pt x="72" y="42"/>
                            </a:lnTo>
                            <a:lnTo>
                              <a:pt x="65" y="45"/>
                            </a:lnTo>
                            <a:lnTo>
                              <a:pt x="58" y="45"/>
                            </a:lnTo>
                            <a:lnTo>
                              <a:pt x="53" y="43"/>
                            </a:lnTo>
                            <a:lnTo>
                              <a:pt x="54" y="38"/>
                            </a:lnTo>
                            <a:lnTo>
                              <a:pt x="53" y="31"/>
                            </a:lnTo>
                            <a:lnTo>
                              <a:pt x="48" y="31"/>
                            </a:lnTo>
                            <a:lnTo>
                              <a:pt x="41" y="24"/>
                            </a:lnTo>
                            <a:lnTo>
                              <a:pt x="42" y="30"/>
                            </a:lnTo>
                            <a:lnTo>
                              <a:pt x="38" y="38"/>
                            </a:lnTo>
                            <a:lnTo>
                              <a:pt x="29" y="40"/>
                            </a:lnTo>
                            <a:lnTo>
                              <a:pt x="19" y="38"/>
                            </a:lnTo>
                            <a:lnTo>
                              <a:pt x="16" y="32"/>
                            </a:lnTo>
                            <a:lnTo>
                              <a:pt x="14" y="26"/>
                            </a:lnTo>
                            <a:lnTo>
                              <a:pt x="14" y="22"/>
                            </a:lnTo>
                            <a:lnTo>
                              <a:pt x="0" y="22"/>
                            </a:lnTo>
                            <a:lnTo>
                              <a:pt x="5" y="19"/>
                            </a:lnTo>
                            <a:lnTo>
                              <a:pt x="46" y="19"/>
                            </a:lnTo>
                            <a:lnTo>
                              <a:pt x="47" y="9"/>
                            </a:lnTo>
                            <a:lnTo>
                              <a:pt x="38" y="8"/>
                            </a:lnTo>
                            <a:lnTo>
                              <a:pt x="21" y="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47" name="Oval 55"/>
                      <p:cNvSpPr>
                        <a:spLocks noChangeArrowheads="1"/>
                      </p:cNvSpPr>
                      <p:nvPr/>
                    </p:nvSpPr>
                    <p:spPr bwMode="auto">
                      <a:xfrm>
                        <a:off x="2030" y="1341"/>
                        <a:ext cx="18" cy="2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48" name="Oval 56"/>
                      <p:cNvSpPr>
                        <a:spLocks noChangeArrowheads="1"/>
                      </p:cNvSpPr>
                      <p:nvPr/>
                    </p:nvSpPr>
                    <p:spPr bwMode="auto">
                      <a:xfrm>
                        <a:off x="2040" y="1342"/>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nvGrpSpPr>
                    <p:cNvPr id="33849" name="Group 57"/>
                    <p:cNvGrpSpPr/>
                    <p:nvPr/>
                  </p:nvGrpSpPr>
                  <p:grpSpPr bwMode="auto">
                    <a:xfrm>
                      <a:off x="2112" y="1336"/>
                      <a:ext cx="58" cy="35"/>
                      <a:chOff x="2112" y="1336"/>
                      <a:chExt cx="58" cy="35"/>
                    </a:xfrm>
                  </p:grpSpPr>
                  <p:sp>
                    <p:nvSpPr>
                      <p:cNvPr id="33850" name="Freeform 58"/>
                      <p:cNvSpPr/>
                      <p:nvPr/>
                    </p:nvSpPr>
                    <p:spPr bwMode="auto">
                      <a:xfrm>
                        <a:off x="2121" y="1350"/>
                        <a:ext cx="42" cy="18"/>
                      </a:xfrm>
                      <a:custGeom>
                        <a:avLst/>
                        <a:gdLst>
                          <a:gd name="T0" fmla="*/ 42 w 42"/>
                          <a:gd name="T1" fmla="*/ 0 h 18"/>
                          <a:gd name="T2" fmla="*/ 40 w 42"/>
                          <a:gd name="T3" fmla="*/ 9 h 18"/>
                          <a:gd name="T4" fmla="*/ 33 w 42"/>
                          <a:gd name="T5" fmla="*/ 17 h 18"/>
                          <a:gd name="T6" fmla="*/ 16 w 42"/>
                          <a:gd name="T7" fmla="*/ 18 h 18"/>
                          <a:gd name="T8" fmla="*/ 5 w 42"/>
                          <a:gd name="T9" fmla="*/ 6 h 18"/>
                          <a:gd name="T10" fmla="*/ 0 w 42"/>
                          <a:gd name="T11" fmla="*/ 6 h 18"/>
                          <a:gd name="T12" fmla="*/ 3 w 42"/>
                          <a:gd name="T13" fmla="*/ 0 h 18"/>
                          <a:gd name="T14" fmla="*/ 42 w 42"/>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42" y="0"/>
                            </a:moveTo>
                            <a:lnTo>
                              <a:pt x="40" y="9"/>
                            </a:lnTo>
                            <a:lnTo>
                              <a:pt x="33" y="17"/>
                            </a:lnTo>
                            <a:lnTo>
                              <a:pt x="16" y="18"/>
                            </a:lnTo>
                            <a:lnTo>
                              <a:pt x="5" y="6"/>
                            </a:lnTo>
                            <a:lnTo>
                              <a:pt x="0" y="6"/>
                            </a:lnTo>
                            <a:lnTo>
                              <a:pt x="3" y="0"/>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51" name="Freeform 59"/>
                      <p:cNvSpPr/>
                      <p:nvPr/>
                    </p:nvSpPr>
                    <p:spPr bwMode="auto">
                      <a:xfrm>
                        <a:off x="2112" y="1336"/>
                        <a:ext cx="58" cy="33"/>
                      </a:xfrm>
                      <a:custGeom>
                        <a:avLst/>
                        <a:gdLst>
                          <a:gd name="T0" fmla="*/ 39 w 58"/>
                          <a:gd name="T1" fmla="*/ 0 h 33"/>
                          <a:gd name="T2" fmla="*/ 23 w 58"/>
                          <a:gd name="T3" fmla="*/ 1 h 33"/>
                          <a:gd name="T4" fmla="*/ 15 w 58"/>
                          <a:gd name="T5" fmla="*/ 3 h 33"/>
                          <a:gd name="T6" fmla="*/ 6 w 58"/>
                          <a:gd name="T7" fmla="*/ 6 h 33"/>
                          <a:gd name="T8" fmla="*/ 0 w 58"/>
                          <a:gd name="T9" fmla="*/ 14 h 33"/>
                          <a:gd name="T10" fmla="*/ 3 w 58"/>
                          <a:gd name="T11" fmla="*/ 29 h 33"/>
                          <a:gd name="T12" fmla="*/ 12 w 58"/>
                          <a:gd name="T13" fmla="*/ 28 h 33"/>
                          <a:gd name="T14" fmla="*/ 18 w 58"/>
                          <a:gd name="T15" fmla="*/ 19 h 33"/>
                          <a:gd name="T16" fmla="*/ 24 w 58"/>
                          <a:gd name="T17" fmla="*/ 18 h 33"/>
                          <a:gd name="T18" fmla="*/ 21 w 58"/>
                          <a:gd name="T19" fmla="*/ 24 h 33"/>
                          <a:gd name="T20" fmla="*/ 24 w 58"/>
                          <a:gd name="T21" fmla="*/ 32 h 33"/>
                          <a:gd name="T22" fmla="*/ 31 w 58"/>
                          <a:gd name="T23" fmla="*/ 33 h 33"/>
                          <a:gd name="T24" fmla="*/ 38 w 58"/>
                          <a:gd name="T25" fmla="*/ 33 h 33"/>
                          <a:gd name="T26" fmla="*/ 44 w 58"/>
                          <a:gd name="T27" fmla="*/ 28 h 33"/>
                          <a:gd name="T28" fmla="*/ 45 w 58"/>
                          <a:gd name="T29" fmla="*/ 22 h 33"/>
                          <a:gd name="T30" fmla="*/ 49 w 58"/>
                          <a:gd name="T31" fmla="*/ 21 h 33"/>
                          <a:gd name="T32" fmla="*/ 58 w 58"/>
                          <a:gd name="T33" fmla="*/ 17 h 33"/>
                          <a:gd name="T34" fmla="*/ 51 w 58"/>
                          <a:gd name="T35" fmla="*/ 15 h 33"/>
                          <a:gd name="T36" fmla="*/ 46 w 58"/>
                          <a:gd name="T37" fmla="*/ 13 h 33"/>
                          <a:gd name="T38" fmla="*/ 34 w 58"/>
                          <a:gd name="T39" fmla="*/ 13 h 33"/>
                          <a:gd name="T40" fmla="*/ 30 w 58"/>
                          <a:gd name="T41" fmla="*/ 14 h 33"/>
                          <a:gd name="T42" fmla="*/ 39 w 58"/>
                          <a:gd name="T4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33">
                            <a:moveTo>
                              <a:pt x="39" y="0"/>
                            </a:moveTo>
                            <a:lnTo>
                              <a:pt x="23" y="1"/>
                            </a:lnTo>
                            <a:lnTo>
                              <a:pt x="15" y="3"/>
                            </a:lnTo>
                            <a:lnTo>
                              <a:pt x="6" y="6"/>
                            </a:lnTo>
                            <a:lnTo>
                              <a:pt x="0" y="14"/>
                            </a:lnTo>
                            <a:lnTo>
                              <a:pt x="3" y="29"/>
                            </a:lnTo>
                            <a:lnTo>
                              <a:pt x="12" y="28"/>
                            </a:lnTo>
                            <a:lnTo>
                              <a:pt x="18" y="19"/>
                            </a:lnTo>
                            <a:lnTo>
                              <a:pt x="24" y="18"/>
                            </a:lnTo>
                            <a:lnTo>
                              <a:pt x="21" y="24"/>
                            </a:lnTo>
                            <a:lnTo>
                              <a:pt x="24" y="32"/>
                            </a:lnTo>
                            <a:lnTo>
                              <a:pt x="31" y="33"/>
                            </a:lnTo>
                            <a:lnTo>
                              <a:pt x="38" y="33"/>
                            </a:lnTo>
                            <a:lnTo>
                              <a:pt x="44" y="28"/>
                            </a:lnTo>
                            <a:lnTo>
                              <a:pt x="45" y="22"/>
                            </a:lnTo>
                            <a:lnTo>
                              <a:pt x="49" y="21"/>
                            </a:lnTo>
                            <a:lnTo>
                              <a:pt x="58" y="17"/>
                            </a:lnTo>
                            <a:lnTo>
                              <a:pt x="51" y="15"/>
                            </a:lnTo>
                            <a:lnTo>
                              <a:pt x="46" y="13"/>
                            </a:lnTo>
                            <a:lnTo>
                              <a:pt x="34" y="13"/>
                            </a:lnTo>
                            <a:lnTo>
                              <a:pt x="30" y="14"/>
                            </a:lnTo>
                            <a:lnTo>
                              <a:pt x="39" y="0"/>
                            </a:lnTo>
                            <a:close/>
                          </a:path>
                        </a:pathLst>
                      </a:custGeom>
                      <a:solidFill>
                        <a:srgbClr val="5F3F1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52" name="Oval 60"/>
                      <p:cNvSpPr>
                        <a:spLocks noChangeArrowheads="1"/>
                      </p:cNvSpPr>
                      <p:nvPr/>
                    </p:nvSpPr>
                    <p:spPr bwMode="auto">
                      <a:xfrm>
                        <a:off x="2139" y="1351"/>
                        <a:ext cx="18" cy="20"/>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53" name="Oval 61"/>
                      <p:cNvSpPr>
                        <a:spLocks noChangeArrowheads="1"/>
                      </p:cNvSpPr>
                      <p:nvPr/>
                    </p:nvSpPr>
                    <p:spPr bwMode="auto">
                      <a:xfrm>
                        <a:off x="2149" y="1352"/>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grpSp>
            <p:grpSp>
              <p:nvGrpSpPr>
                <p:cNvPr id="33854" name="Group 62"/>
                <p:cNvGrpSpPr/>
                <p:nvPr/>
              </p:nvGrpSpPr>
              <p:grpSpPr bwMode="auto">
                <a:xfrm>
                  <a:off x="2466" y="2225"/>
                  <a:ext cx="409" cy="224"/>
                  <a:chOff x="2466" y="2225"/>
                  <a:chExt cx="409" cy="224"/>
                </a:xfrm>
              </p:grpSpPr>
              <p:grpSp>
                <p:nvGrpSpPr>
                  <p:cNvPr id="33855" name="Group 63"/>
                  <p:cNvGrpSpPr/>
                  <p:nvPr/>
                </p:nvGrpSpPr>
                <p:grpSpPr bwMode="auto">
                  <a:xfrm>
                    <a:off x="2466" y="2225"/>
                    <a:ext cx="409" cy="224"/>
                    <a:chOff x="2466" y="2225"/>
                    <a:chExt cx="409" cy="224"/>
                  </a:xfrm>
                </p:grpSpPr>
                <p:sp>
                  <p:nvSpPr>
                    <p:cNvPr id="33856" name="Freeform 64"/>
                    <p:cNvSpPr/>
                    <p:nvPr/>
                  </p:nvSpPr>
                  <p:spPr bwMode="auto">
                    <a:xfrm>
                      <a:off x="2538" y="2225"/>
                      <a:ext cx="337" cy="224"/>
                    </a:xfrm>
                    <a:custGeom>
                      <a:avLst/>
                      <a:gdLst>
                        <a:gd name="T0" fmla="*/ 21 w 337"/>
                        <a:gd name="T1" fmla="*/ 51 h 224"/>
                        <a:gd name="T2" fmla="*/ 80 w 337"/>
                        <a:gd name="T3" fmla="*/ 51 h 224"/>
                        <a:gd name="T4" fmla="*/ 185 w 337"/>
                        <a:gd name="T5" fmla="*/ 0 h 224"/>
                        <a:gd name="T6" fmla="*/ 209 w 337"/>
                        <a:gd name="T7" fmla="*/ 6 h 224"/>
                        <a:gd name="T8" fmla="*/ 248 w 337"/>
                        <a:gd name="T9" fmla="*/ 32 h 224"/>
                        <a:gd name="T10" fmla="*/ 285 w 337"/>
                        <a:gd name="T11" fmla="*/ 67 h 224"/>
                        <a:gd name="T12" fmla="*/ 322 w 337"/>
                        <a:gd name="T13" fmla="*/ 105 h 224"/>
                        <a:gd name="T14" fmla="*/ 337 w 337"/>
                        <a:gd name="T15" fmla="*/ 135 h 224"/>
                        <a:gd name="T16" fmla="*/ 334 w 337"/>
                        <a:gd name="T17" fmla="*/ 147 h 224"/>
                        <a:gd name="T18" fmla="*/ 324 w 337"/>
                        <a:gd name="T19" fmla="*/ 154 h 224"/>
                        <a:gd name="T20" fmla="*/ 310 w 337"/>
                        <a:gd name="T21" fmla="*/ 151 h 224"/>
                        <a:gd name="T22" fmla="*/ 295 w 337"/>
                        <a:gd name="T23" fmla="*/ 142 h 224"/>
                        <a:gd name="T24" fmla="*/ 316 w 337"/>
                        <a:gd name="T25" fmla="*/ 166 h 224"/>
                        <a:gd name="T26" fmla="*/ 313 w 337"/>
                        <a:gd name="T27" fmla="*/ 185 h 224"/>
                        <a:gd name="T28" fmla="*/ 298 w 337"/>
                        <a:gd name="T29" fmla="*/ 193 h 224"/>
                        <a:gd name="T30" fmla="*/ 276 w 337"/>
                        <a:gd name="T31" fmla="*/ 188 h 224"/>
                        <a:gd name="T32" fmla="*/ 258 w 337"/>
                        <a:gd name="T33" fmla="*/ 178 h 224"/>
                        <a:gd name="T34" fmla="*/ 243 w 337"/>
                        <a:gd name="T35" fmla="*/ 170 h 224"/>
                        <a:gd name="T36" fmla="*/ 258 w 337"/>
                        <a:gd name="T37" fmla="*/ 190 h 224"/>
                        <a:gd name="T38" fmla="*/ 259 w 337"/>
                        <a:gd name="T39" fmla="*/ 206 h 224"/>
                        <a:gd name="T40" fmla="*/ 249 w 337"/>
                        <a:gd name="T41" fmla="*/ 215 h 224"/>
                        <a:gd name="T42" fmla="*/ 236 w 337"/>
                        <a:gd name="T43" fmla="*/ 217 h 224"/>
                        <a:gd name="T44" fmla="*/ 225 w 337"/>
                        <a:gd name="T45" fmla="*/ 212 h 224"/>
                        <a:gd name="T46" fmla="*/ 215 w 337"/>
                        <a:gd name="T47" fmla="*/ 205 h 224"/>
                        <a:gd name="T48" fmla="*/ 212 w 337"/>
                        <a:gd name="T49" fmla="*/ 217 h 224"/>
                        <a:gd name="T50" fmla="*/ 201 w 337"/>
                        <a:gd name="T51" fmla="*/ 224 h 224"/>
                        <a:gd name="T52" fmla="*/ 185 w 337"/>
                        <a:gd name="T53" fmla="*/ 223 h 224"/>
                        <a:gd name="T54" fmla="*/ 170 w 337"/>
                        <a:gd name="T55" fmla="*/ 214 h 224"/>
                        <a:gd name="T56" fmla="*/ 159 w 337"/>
                        <a:gd name="T57" fmla="*/ 209 h 224"/>
                        <a:gd name="T58" fmla="*/ 140 w 337"/>
                        <a:gd name="T59" fmla="*/ 209 h 224"/>
                        <a:gd name="T60" fmla="*/ 122 w 337"/>
                        <a:gd name="T61" fmla="*/ 205 h 224"/>
                        <a:gd name="T62" fmla="*/ 94 w 337"/>
                        <a:gd name="T63" fmla="*/ 199 h 224"/>
                        <a:gd name="T64" fmla="*/ 66 w 337"/>
                        <a:gd name="T65" fmla="*/ 191 h 224"/>
                        <a:gd name="T66" fmla="*/ 50 w 337"/>
                        <a:gd name="T67" fmla="*/ 188 h 224"/>
                        <a:gd name="T68" fmla="*/ 24 w 337"/>
                        <a:gd name="T69" fmla="*/ 185 h 224"/>
                        <a:gd name="T70" fmla="*/ 0 w 337"/>
                        <a:gd name="T71" fmla="*/ 182 h 224"/>
                        <a:gd name="T72" fmla="*/ 21 w 337"/>
                        <a:gd name="T73" fmla="*/ 5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7" h="224">
                          <a:moveTo>
                            <a:pt x="21" y="51"/>
                          </a:moveTo>
                          <a:lnTo>
                            <a:pt x="80" y="51"/>
                          </a:lnTo>
                          <a:lnTo>
                            <a:pt x="185" y="0"/>
                          </a:lnTo>
                          <a:lnTo>
                            <a:pt x="209" y="6"/>
                          </a:lnTo>
                          <a:lnTo>
                            <a:pt x="248" y="32"/>
                          </a:lnTo>
                          <a:lnTo>
                            <a:pt x="285" y="67"/>
                          </a:lnTo>
                          <a:lnTo>
                            <a:pt x="322" y="105"/>
                          </a:lnTo>
                          <a:lnTo>
                            <a:pt x="337" y="135"/>
                          </a:lnTo>
                          <a:lnTo>
                            <a:pt x="334" y="147"/>
                          </a:lnTo>
                          <a:lnTo>
                            <a:pt x="324" y="154"/>
                          </a:lnTo>
                          <a:lnTo>
                            <a:pt x="310" y="151"/>
                          </a:lnTo>
                          <a:lnTo>
                            <a:pt x="295" y="142"/>
                          </a:lnTo>
                          <a:lnTo>
                            <a:pt x="316" y="166"/>
                          </a:lnTo>
                          <a:lnTo>
                            <a:pt x="313" y="185"/>
                          </a:lnTo>
                          <a:lnTo>
                            <a:pt x="298" y="193"/>
                          </a:lnTo>
                          <a:lnTo>
                            <a:pt x="276" y="188"/>
                          </a:lnTo>
                          <a:lnTo>
                            <a:pt x="258" y="178"/>
                          </a:lnTo>
                          <a:lnTo>
                            <a:pt x="243" y="170"/>
                          </a:lnTo>
                          <a:lnTo>
                            <a:pt x="258" y="190"/>
                          </a:lnTo>
                          <a:lnTo>
                            <a:pt x="259" y="206"/>
                          </a:lnTo>
                          <a:lnTo>
                            <a:pt x="249" y="215"/>
                          </a:lnTo>
                          <a:lnTo>
                            <a:pt x="236" y="217"/>
                          </a:lnTo>
                          <a:lnTo>
                            <a:pt x="225" y="212"/>
                          </a:lnTo>
                          <a:lnTo>
                            <a:pt x="215" y="205"/>
                          </a:lnTo>
                          <a:lnTo>
                            <a:pt x="212" y="217"/>
                          </a:lnTo>
                          <a:lnTo>
                            <a:pt x="201" y="224"/>
                          </a:lnTo>
                          <a:lnTo>
                            <a:pt x="185" y="223"/>
                          </a:lnTo>
                          <a:lnTo>
                            <a:pt x="170" y="214"/>
                          </a:lnTo>
                          <a:lnTo>
                            <a:pt x="159" y="209"/>
                          </a:lnTo>
                          <a:lnTo>
                            <a:pt x="140" y="209"/>
                          </a:lnTo>
                          <a:lnTo>
                            <a:pt x="122" y="205"/>
                          </a:lnTo>
                          <a:lnTo>
                            <a:pt x="94" y="199"/>
                          </a:lnTo>
                          <a:lnTo>
                            <a:pt x="66" y="191"/>
                          </a:lnTo>
                          <a:lnTo>
                            <a:pt x="50" y="188"/>
                          </a:lnTo>
                          <a:lnTo>
                            <a:pt x="24" y="185"/>
                          </a:lnTo>
                          <a:lnTo>
                            <a:pt x="0" y="182"/>
                          </a:lnTo>
                          <a:lnTo>
                            <a:pt x="21" y="51"/>
                          </a:lnTo>
                          <a:close/>
                        </a:path>
                      </a:pathLst>
                    </a:custGeom>
                    <a:solidFill>
                      <a:srgbClr val="FF9F9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nvGrpSpPr>
                    <p:cNvPr id="33857" name="Group 65"/>
                    <p:cNvGrpSpPr/>
                    <p:nvPr/>
                  </p:nvGrpSpPr>
                  <p:grpSpPr bwMode="auto">
                    <a:xfrm>
                      <a:off x="2466" y="2267"/>
                      <a:ext cx="109" cy="179"/>
                      <a:chOff x="2466" y="2267"/>
                      <a:chExt cx="109" cy="179"/>
                    </a:xfrm>
                  </p:grpSpPr>
                  <p:sp>
                    <p:nvSpPr>
                      <p:cNvPr id="33858" name="Freeform 66"/>
                      <p:cNvSpPr/>
                      <p:nvPr/>
                    </p:nvSpPr>
                    <p:spPr bwMode="auto">
                      <a:xfrm>
                        <a:off x="2480" y="2271"/>
                        <a:ext cx="95" cy="164"/>
                      </a:xfrm>
                      <a:custGeom>
                        <a:avLst/>
                        <a:gdLst>
                          <a:gd name="T0" fmla="*/ 28 w 95"/>
                          <a:gd name="T1" fmla="*/ 0 h 164"/>
                          <a:gd name="T2" fmla="*/ 95 w 95"/>
                          <a:gd name="T3" fmla="*/ 8 h 164"/>
                          <a:gd name="T4" fmla="*/ 82 w 95"/>
                          <a:gd name="T5" fmla="*/ 142 h 164"/>
                          <a:gd name="T6" fmla="*/ 0 w 95"/>
                          <a:gd name="T7" fmla="*/ 164 h 164"/>
                          <a:gd name="T8" fmla="*/ 28 w 95"/>
                          <a:gd name="T9" fmla="*/ 0 h 164"/>
                        </a:gdLst>
                        <a:ahLst/>
                        <a:cxnLst>
                          <a:cxn ang="0">
                            <a:pos x="T0" y="T1"/>
                          </a:cxn>
                          <a:cxn ang="0">
                            <a:pos x="T2" y="T3"/>
                          </a:cxn>
                          <a:cxn ang="0">
                            <a:pos x="T4" y="T5"/>
                          </a:cxn>
                          <a:cxn ang="0">
                            <a:pos x="T6" y="T7"/>
                          </a:cxn>
                          <a:cxn ang="0">
                            <a:pos x="T8" y="T9"/>
                          </a:cxn>
                        </a:cxnLst>
                        <a:rect l="0" t="0" r="r" b="b"/>
                        <a:pathLst>
                          <a:path w="95" h="164">
                            <a:moveTo>
                              <a:pt x="28" y="0"/>
                            </a:moveTo>
                            <a:lnTo>
                              <a:pt x="95" y="8"/>
                            </a:lnTo>
                            <a:lnTo>
                              <a:pt x="82" y="142"/>
                            </a:lnTo>
                            <a:lnTo>
                              <a:pt x="0" y="164"/>
                            </a:lnTo>
                            <a:lnTo>
                              <a:pt x="28" y="0"/>
                            </a:lnTo>
                            <a:close/>
                          </a:path>
                        </a:pathLst>
                      </a:custGeom>
                      <a:solidFill>
                        <a:srgbClr val="7F7F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59" name="Freeform 67"/>
                      <p:cNvSpPr/>
                      <p:nvPr/>
                    </p:nvSpPr>
                    <p:spPr bwMode="auto">
                      <a:xfrm>
                        <a:off x="2466" y="2267"/>
                        <a:ext cx="103" cy="179"/>
                      </a:xfrm>
                      <a:custGeom>
                        <a:avLst/>
                        <a:gdLst>
                          <a:gd name="T0" fmla="*/ 36 w 103"/>
                          <a:gd name="T1" fmla="*/ 0 h 179"/>
                          <a:gd name="T2" fmla="*/ 103 w 103"/>
                          <a:gd name="T3" fmla="*/ 8 h 179"/>
                          <a:gd name="T4" fmla="*/ 86 w 103"/>
                          <a:gd name="T5" fmla="*/ 179 h 179"/>
                          <a:gd name="T6" fmla="*/ 0 w 103"/>
                          <a:gd name="T7" fmla="*/ 172 h 179"/>
                          <a:gd name="T8" fmla="*/ 36 w 103"/>
                          <a:gd name="T9" fmla="*/ 0 h 179"/>
                        </a:gdLst>
                        <a:ahLst/>
                        <a:cxnLst>
                          <a:cxn ang="0">
                            <a:pos x="T0" y="T1"/>
                          </a:cxn>
                          <a:cxn ang="0">
                            <a:pos x="T2" y="T3"/>
                          </a:cxn>
                          <a:cxn ang="0">
                            <a:pos x="T4" y="T5"/>
                          </a:cxn>
                          <a:cxn ang="0">
                            <a:pos x="T6" y="T7"/>
                          </a:cxn>
                          <a:cxn ang="0">
                            <a:pos x="T8" y="T9"/>
                          </a:cxn>
                        </a:cxnLst>
                        <a:rect l="0" t="0" r="r" b="b"/>
                        <a:pathLst>
                          <a:path w="103" h="179">
                            <a:moveTo>
                              <a:pt x="36" y="0"/>
                            </a:moveTo>
                            <a:lnTo>
                              <a:pt x="103" y="8"/>
                            </a:lnTo>
                            <a:lnTo>
                              <a:pt x="86" y="179"/>
                            </a:lnTo>
                            <a:lnTo>
                              <a:pt x="0" y="172"/>
                            </a:ln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grpSp>
                <p:nvGrpSpPr>
                  <p:cNvPr id="33860" name="Group 68"/>
                  <p:cNvGrpSpPr/>
                  <p:nvPr/>
                </p:nvGrpSpPr>
                <p:grpSpPr bwMode="auto">
                  <a:xfrm>
                    <a:off x="2711" y="2322"/>
                    <a:ext cx="121" cy="107"/>
                    <a:chOff x="2711" y="2322"/>
                    <a:chExt cx="121" cy="107"/>
                  </a:xfrm>
                </p:grpSpPr>
                <p:sp>
                  <p:nvSpPr>
                    <p:cNvPr id="33861" name="Freeform 69"/>
                    <p:cNvSpPr/>
                    <p:nvPr/>
                  </p:nvSpPr>
                  <p:spPr bwMode="auto">
                    <a:xfrm>
                      <a:off x="2789" y="2322"/>
                      <a:ext cx="43" cy="44"/>
                    </a:xfrm>
                    <a:custGeom>
                      <a:avLst/>
                      <a:gdLst>
                        <a:gd name="T0" fmla="*/ 43 w 43"/>
                        <a:gd name="T1" fmla="*/ 44 h 44"/>
                        <a:gd name="T2" fmla="*/ 0 w 43"/>
                        <a:gd name="T3" fmla="*/ 0 h 44"/>
                        <a:gd name="T4" fmla="*/ 34 w 43"/>
                        <a:gd name="T5" fmla="*/ 44 h 44"/>
                        <a:gd name="T6" fmla="*/ 43 w 43"/>
                        <a:gd name="T7" fmla="*/ 44 h 44"/>
                      </a:gdLst>
                      <a:ahLst/>
                      <a:cxnLst>
                        <a:cxn ang="0">
                          <a:pos x="T0" y="T1"/>
                        </a:cxn>
                        <a:cxn ang="0">
                          <a:pos x="T2" y="T3"/>
                        </a:cxn>
                        <a:cxn ang="0">
                          <a:pos x="T4" y="T5"/>
                        </a:cxn>
                        <a:cxn ang="0">
                          <a:pos x="T6" y="T7"/>
                        </a:cxn>
                      </a:cxnLst>
                      <a:rect l="0" t="0" r="r" b="b"/>
                      <a:pathLst>
                        <a:path w="43" h="44">
                          <a:moveTo>
                            <a:pt x="43" y="44"/>
                          </a:moveTo>
                          <a:lnTo>
                            <a:pt x="0" y="0"/>
                          </a:lnTo>
                          <a:lnTo>
                            <a:pt x="34" y="44"/>
                          </a:lnTo>
                          <a:lnTo>
                            <a:pt x="43" y="44"/>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62" name="Freeform 70"/>
                    <p:cNvSpPr/>
                    <p:nvPr/>
                  </p:nvSpPr>
                  <p:spPr bwMode="auto">
                    <a:xfrm>
                      <a:off x="2735" y="2352"/>
                      <a:ext cx="58" cy="47"/>
                    </a:xfrm>
                    <a:custGeom>
                      <a:avLst/>
                      <a:gdLst>
                        <a:gd name="T0" fmla="*/ 0 w 58"/>
                        <a:gd name="T1" fmla="*/ 0 h 47"/>
                        <a:gd name="T2" fmla="*/ 33 w 58"/>
                        <a:gd name="T3" fmla="*/ 26 h 47"/>
                        <a:gd name="T4" fmla="*/ 58 w 58"/>
                        <a:gd name="T5" fmla="*/ 44 h 47"/>
                        <a:gd name="T6" fmla="*/ 49 w 58"/>
                        <a:gd name="T7" fmla="*/ 47 h 47"/>
                        <a:gd name="T8" fmla="*/ 25 w 58"/>
                        <a:gd name="T9" fmla="*/ 28 h 47"/>
                        <a:gd name="T10" fmla="*/ 0 w 58"/>
                        <a:gd name="T11" fmla="*/ 0 h 47"/>
                      </a:gdLst>
                      <a:ahLst/>
                      <a:cxnLst>
                        <a:cxn ang="0">
                          <a:pos x="T0" y="T1"/>
                        </a:cxn>
                        <a:cxn ang="0">
                          <a:pos x="T2" y="T3"/>
                        </a:cxn>
                        <a:cxn ang="0">
                          <a:pos x="T4" y="T5"/>
                        </a:cxn>
                        <a:cxn ang="0">
                          <a:pos x="T6" y="T7"/>
                        </a:cxn>
                        <a:cxn ang="0">
                          <a:pos x="T8" y="T9"/>
                        </a:cxn>
                        <a:cxn ang="0">
                          <a:pos x="T10" y="T11"/>
                        </a:cxn>
                      </a:cxnLst>
                      <a:rect l="0" t="0" r="r" b="b"/>
                      <a:pathLst>
                        <a:path w="58" h="47">
                          <a:moveTo>
                            <a:pt x="0" y="0"/>
                          </a:moveTo>
                          <a:lnTo>
                            <a:pt x="33" y="26"/>
                          </a:lnTo>
                          <a:lnTo>
                            <a:pt x="58" y="44"/>
                          </a:lnTo>
                          <a:lnTo>
                            <a:pt x="49" y="47"/>
                          </a:lnTo>
                          <a:lnTo>
                            <a:pt x="25" y="28"/>
                          </a:lnTo>
                          <a:lnTo>
                            <a:pt x="0" y="0"/>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33863" name="Freeform 71"/>
                    <p:cNvSpPr/>
                    <p:nvPr/>
                  </p:nvSpPr>
                  <p:spPr bwMode="auto">
                    <a:xfrm>
                      <a:off x="2711" y="2406"/>
                      <a:ext cx="40" cy="23"/>
                    </a:xfrm>
                    <a:custGeom>
                      <a:avLst/>
                      <a:gdLst>
                        <a:gd name="T0" fmla="*/ 40 w 40"/>
                        <a:gd name="T1" fmla="*/ 23 h 23"/>
                        <a:gd name="T2" fmla="*/ 0 w 40"/>
                        <a:gd name="T3" fmla="*/ 1 h 23"/>
                        <a:gd name="T4" fmla="*/ 9 w 40"/>
                        <a:gd name="T5" fmla="*/ 0 h 23"/>
                        <a:gd name="T6" fmla="*/ 40 w 40"/>
                        <a:gd name="T7" fmla="*/ 23 h 23"/>
                      </a:gdLst>
                      <a:ahLst/>
                      <a:cxnLst>
                        <a:cxn ang="0">
                          <a:pos x="T0" y="T1"/>
                        </a:cxn>
                        <a:cxn ang="0">
                          <a:pos x="T2" y="T3"/>
                        </a:cxn>
                        <a:cxn ang="0">
                          <a:pos x="T4" y="T5"/>
                        </a:cxn>
                        <a:cxn ang="0">
                          <a:pos x="T6" y="T7"/>
                        </a:cxn>
                      </a:cxnLst>
                      <a:rect l="0" t="0" r="r" b="b"/>
                      <a:pathLst>
                        <a:path w="40" h="23">
                          <a:moveTo>
                            <a:pt x="40" y="23"/>
                          </a:moveTo>
                          <a:lnTo>
                            <a:pt x="0" y="1"/>
                          </a:lnTo>
                          <a:lnTo>
                            <a:pt x="9" y="0"/>
                          </a:lnTo>
                          <a:lnTo>
                            <a:pt x="40" y="23"/>
                          </a:lnTo>
                          <a:close/>
                        </a:path>
                      </a:pathLst>
                    </a:custGeom>
                    <a:solidFill>
                      <a:srgbClr val="BF7F3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grpSp>
          </p:grpSp>
        </p:grpSp>
      </p:grpSp>
      <p:sp>
        <p:nvSpPr>
          <p:cNvPr id="33864" name="AutoShape 72"/>
          <p:cNvSpPr>
            <a:spLocks noChangeArrowheads="1"/>
          </p:cNvSpPr>
          <p:nvPr/>
        </p:nvSpPr>
        <p:spPr bwMode="auto">
          <a:xfrm>
            <a:off x="611188" y="1216025"/>
            <a:ext cx="3529012" cy="1944688"/>
          </a:xfrm>
          <a:prstGeom prst="cloudCallout">
            <a:avLst>
              <a:gd name="adj1" fmla="val 16935"/>
              <a:gd name="adj2" fmla="val 79713"/>
            </a:avLst>
          </a:prstGeom>
          <a:solidFill>
            <a:srgbClr val="FFFF00"/>
          </a:solidFill>
          <a:ln w="9525">
            <a:solidFill>
              <a:srgbClr val="FF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00"/>
                </a:solidFill>
              </a:rPr>
              <a:t>昨天，我们</a:t>
            </a:r>
            <a:r>
              <a:rPr lang="en-US" altLang="zh-CN" sz="2400" b="1">
                <a:solidFill>
                  <a:srgbClr val="000000"/>
                </a:solidFill>
              </a:rPr>
              <a:t>8</a:t>
            </a:r>
            <a:r>
              <a:rPr lang="zh-CN" altLang="en-US" sz="2400" b="1">
                <a:solidFill>
                  <a:srgbClr val="000000"/>
                </a:solidFill>
              </a:rPr>
              <a:t>个人去北陵公园玩，买门票花了</a:t>
            </a:r>
            <a:r>
              <a:rPr lang="en-US" altLang="zh-CN" sz="2400" b="1">
                <a:solidFill>
                  <a:srgbClr val="000000"/>
                </a:solidFill>
              </a:rPr>
              <a:t>34</a:t>
            </a:r>
            <a:r>
              <a:rPr lang="zh-CN" altLang="en-US" sz="2400" b="1">
                <a:solidFill>
                  <a:srgbClr val="000000"/>
                </a:solidFill>
              </a:rPr>
              <a:t>元。</a:t>
            </a:r>
          </a:p>
        </p:txBody>
      </p:sp>
      <p:sp>
        <p:nvSpPr>
          <p:cNvPr id="33865" name="AutoShape 73"/>
          <p:cNvSpPr>
            <a:spLocks noChangeArrowheads="1"/>
          </p:cNvSpPr>
          <p:nvPr/>
        </p:nvSpPr>
        <p:spPr bwMode="auto">
          <a:xfrm>
            <a:off x="4932363" y="1144588"/>
            <a:ext cx="4032250" cy="2160587"/>
          </a:xfrm>
          <a:prstGeom prst="cloudCallout">
            <a:avLst>
              <a:gd name="adj1" fmla="val -32046"/>
              <a:gd name="adj2" fmla="val 66681"/>
            </a:avLst>
          </a:prstGeom>
          <a:solidFill>
            <a:srgbClr val="FFFF00"/>
          </a:solidFill>
          <a:ln w="9525">
            <a:solidFill>
              <a:srgbClr val="FF66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solidFill>
                  <a:srgbClr val="000000"/>
                </a:solidFill>
              </a:rPr>
              <a:t>每张成人票</a:t>
            </a:r>
            <a:r>
              <a:rPr lang="en-US" altLang="zh-CN" sz="2400" b="1">
                <a:solidFill>
                  <a:srgbClr val="000000"/>
                </a:solidFill>
              </a:rPr>
              <a:t>5</a:t>
            </a:r>
            <a:r>
              <a:rPr lang="zh-CN" altLang="en-US" sz="2400" b="1">
                <a:solidFill>
                  <a:srgbClr val="000000"/>
                </a:solidFill>
              </a:rPr>
              <a:t>元，每张儿童票</a:t>
            </a:r>
            <a:r>
              <a:rPr lang="en-US" altLang="zh-CN" sz="2400" b="1">
                <a:solidFill>
                  <a:srgbClr val="000000"/>
                </a:solidFill>
              </a:rPr>
              <a:t>3</a:t>
            </a:r>
            <a:r>
              <a:rPr lang="zh-CN" altLang="en-US" sz="2400" b="1">
                <a:solidFill>
                  <a:srgbClr val="000000"/>
                </a:solidFill>
              </a:rPr>
              <a:t>元。他们到底去了几个成人、几个儿童呢？</a:t>
            </a:r>
          </a:p>
        </p:txBody>
      </p:sp>
      <p:sp>
        <p:nvSpPr>
          <p:cNvPr id="33866" name="Text Box 74"/>
          <p:cNvSpPr txBox="1">
            <a:spLocks noChangeArrowheads="1"/>
          </p:cNvSpPr>
          <p:nvPr/>
        </p:nvSpPr>
        <p:spPr bwMode="auto">
          <a:xfrm>
            <a:off x="5508625" y="5373688"/>
            <a:ext cx="33480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rPr>
              <a:t>列出方程组来看看</a:t>
            </a:r>
            <a:r>
              <a:rPr lang="en-US" altLang="zh-CN" sz="2800" b="1">
                <a:solidFill>
                  <a:srgbClr val="0000FF"/>
                </a:solidFill>
              </a:rPr>
              <a:t>!</a:t>
            </a:r>
          </a:p>
        </p:txBody>
      </p:sp>
      <p:sp>
        <p:nvSpPr>
          <p:cNvPr id="33867" name="WordArt 75"/>
          <p:cNvSpPr>
            <a:spLocks noChangeArrowheads="1" noChangeShapeType="1" noTextEdit="1"/>
          </p:cNvSpPr>
          <p:nvPr/>
        </p:nvSpPr>
        <p:spPr bwMode="blackWhite">
          <a:xfrm>
            <a:off x="6300788" y="692150"/>
            <a:ext cx="2176462" cy="36036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algn="ctr"/>
            <a:r>
              <a:rPr lang="zh-CN" altLang="en-US" sz="3600" kern="10">
                <a:ln w="9525">
                  <a:solidFill>
                    <a:srgbClr val="000000"/>
                  </a:solidFill>
                  <a:round/>
                </a:ln>
                <a:gradFill rotWithShape="1">
                  <a:gsLst>
                    <a:gs pos="0">
                      <a:srgbClr val="FF0000"/>
                    </a:gs>
                    <a:gs pos="100000">
                      <a:srgbClr val="FF0000">
                        <a:gamma/>
                        <a:shade val="46275"/>
                        <a:invGamma/>
                      </a:srgbClr>
                    </a:gs>
                  </a:gsLst>
                  <a:lin ang="5400000" scaled="1"/>
                </a:gradFill>
                <a:latin typeface="华文行楷"/>
                <a:ea typeface="华文行楷"/>
              </a:rPr>
              <a:t>应用</a:t>
            </a:r>
          </a:p>
        </p:txBody>
      </p:sp>
    </p:spTree>
    <p:extLst>
      <p:ext uri="{BB962C8B-B14F-4D97-AF65-F5344CB8AC3E}">
        <p14:creationId xmlns:p14="http://schemas.microsoft.com/office/powerpoint/2010/main" val="2339003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3864"/>
                                        </p:tgtEl>
                                        <p:attrNameLst>
                                          <p:attrName>style.visibility</p:attrName>
                                        </p:attrNameLst>
                                      </p:cBhvr>
                                      <p:to>
                                        <p:strVal val="visible"/>
                                      </p:to>
                                    </p:set>
                                    <p:animEffect transition="in" filter="slide(fromBottom)">
                                      <p:cBhvr>
                                        <p:cTn id="7" dur="1000"/>
                                        <p:tgtEl>
                                          <p:spTgt spid="3386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3865"/>
                                        </p:tgtEl>
                                        <p:attrNameLst>
                                          <p:attrName>style.visibility</p:attrName>
                                        </p:attrNameLst>
                                      </p:cBhvr>
                                      <p:to>
                                        <p:strVal val="visible"/>
                                      </p:to>
                                    </p:set>
                                    <p:animEffect transition="in" filter="slide(fromBottom)">
                                      <p:cBhvr>
                                        <p:cTn id="12" dur="1000"/>
                                        <p:tgtEl>
                                          <p:spTgt spid="33865"/>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64" grpId="0" animBg="1"/>
      <p:bldP spid="33865"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042988" y="2108200"/>
            <a:ext cx="5761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a:solidFill>
                  <a:srgbClr val="6666FF"/>
                </a:solidFill>
              </a:rPr>
              <a:t>解</a:t>
            </a:r>
            <a:r>
              <a:rPr kumimoji="1" lang="en-US" altLang="zh-CN" sz="2800" b="1">
                <a:solidFill>
                  <a:srgbClr val="6666FF"/>
                </a:solidFill>
              </a:rPr>
              <a:t>:</a:t>
            </a:r>
            <a:r>
              <a:rPr kumimoji="1" lang="zh-CN" altLang="en-US" sz="2800" b="1">
                <a:solidFill>
                  <a:srgbClr val="6666FF"/>
                </a:solidFill>
              </a:rPr>
              <a:t>设去了</a:t>
            </a:r>
            <a:r>
              <a:rPr kumimoji="1" lang="en-US" altLang="zh-CN" sz="3600" b="1">
                <a:solidFill>
                  <a:srgbClr val="6666FF"/>
                </a:solidFill>
                <a:latin typeface="Times New Roman" panose="02020603050405020304" pitchFamily="18" charset="0"/>
              </a:rPr>
              <a:t>x</a:t>
            </a:r>
            <a:r>
              <a:rPr kumimoji="1" lang="zh-CN" altLang="en-US" sz="2800" b="1">
                <a:solidFill>
                  <a:srgbClr val="6666FF"/>
                </a:solidFill>
              </a:rPr>
              <a:t>个成人，</a:t>
            </a:r>
            <a:r>
              <a:rPr kumimoji="1" lang="en-US" altLang="zh-CN" sz="3600" b="1">
                <a:solidFill>
                  <a:srgbClr val="6666FF"/>
                </a:solidFill>
                <a:latin typeface="Times New Roman" panose="02020603050405020304" pitchFamily="18" charset="0"/>
              </a:rPr>
              <a:t>y</a:t>
            </a:r>
            <a:r>
              <a:rPr kumimoji="1" lang="zh-CN" altLang="en-US" sz="2800" b="1">
                <a:solidFill>
                  <a:srgbClr val="6666FF"/>
                </a:solidFill>
              </a:rPr>
              <a:t>个儿童，得：</a:t>
            </a:r>
          </a:p>
        </p:txBody>
      </p:sp>
      <p:sp>
        <p:nvSpPr>
          <p:cNvPr id="34819" name="WordArt 3"/>
          <p:cNvSpPr>
            <a:spLocks noChangeArrowheads="1" noChangeShapeType="1" noTextEdit="1"/>
          </p:cNvSpPr>
          <p:nvPr/>
        </p:nvSpPr>
        <p:spPr bwMode="auto">
          <a:xfrm>
            <a:off x="395288" y="404813"/>
            <a:ext cx="2952750" cy="11525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normalizeH="1">
                <a:gradFill rotWithShape="1">
                  <a:gsLst>
                    <a:gs pos="0">
                      <a:srgbClr val="FF0000">
                        <a:gamma/>
                        <a:shade val="46275"/>
                        <a:invGamma/>
                      </a:srgbClr>
                    </a:gs>
                    <a:gs pos="50000">
                      <a:srgbClr val="FF0000"/>
                    </a:gs>
                    <a:gs pos="100000">
                      <a:srgbClr val="FF0000">
                        <a:gamma/>
                        <a:shade val="46275"/>
                        <a:invGamma/>
                      </a:srgbClr>
                    </a:gs>
                  </a:gsLst>
                  <a:lin ang="2700000" scaled="1"/>
                </a:gradFill>
                <a:effectLst>
                  <a:outerShdw dist="35921" dir="2700000" algn="ctr" rotWithShape="0">
                    <a:srgbClr val="C0C0C0">
                      <a:alpha val="80000"/>
                    </a:srgbClr>
                  </a:outerShdw>
                </a:effectLst>
                <a:latin typeface="隶书"/>
                <a:ea typeface="隶书"/>
              </a:rPr>
              <a:t>探讨交流</a:t>
            </a:r>
          </a:p>
        </p:txBody>
      </p:sp>
      <p:sp>
        <p:nvSpPr>
          <p:cNvPr id="34820" name="Text Box 4"/>
          <p:cNvSpPr txBox="1">
            <a:spLocks noChangeArrowheads="1"/>
          </p:cNvSpPr>
          <p:nvPr/>
        </p:nvSpPr>
        <p:spPr bwMode="auto">
          <a:xfrm>
            <a:off x="2484438" y="2781300"/>
            <a:ext cx="1517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4000">
                <a:solidFill>
                  <a:prstClr val="black"/>
                </a:solidFill>
                <a:latin typeface="Times New Roman" panose="02020603050405020304" pitchFamily="18" charset="0"/>
              </a:rPr>
              <a:t>x+y=8</a:t>
            </a:r>
          </a:p>
        </p:txBody>
      </p:sp>
      <p:sp>
        <p:nvSpPr>
          <p:cNvPr id="34821" name="Text Box 5"/>
          <p:cNvSpPr txBox="1">
            <a:spLocks noChangeArrowheads="1"/>
          </p:cNvSpPr>
          <p:nvPr/>
        </p:nvSpPr>
        <p:spPr bwMode="auto">
          <a:xfrm>
            <a:off x="2484438" y="3573463"/>
            <a:ext cx="2279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4000">
                <a:solidFill>
                  <a:prstClr val="black"/>
                </a:solidFill>
                <a:latin typeface="Times New Roman" panose="02020603050405020304" pitchFamily="18" charset="0"/>
              </a:rPr>
              <a:t>5x+3y=34</a:t>
            </a:r>
          </a:p>
        </p:txBody>
      </p:sp>
      <p:sp>
        <p:nvSpPr>
          <p:cNvPr id="34822" name="AutoShape 6"/>
          <p:cNvSpPr/>
          <p:nvPr/>
        </p:nvSpPr>
        <p:spPr bwMode="auto">
          <a:xfrm>
            <a:off x="2268538" y="2997200"/>
            <a:ext cx="73025" cy="1150938"/>
          </a:xfrm>
          <a:prstGeom prst="leftBrace">
            <a:avLst>
              <a:gd name="adj1" fmla="val 13134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pic>
        <p:nvPicPr>
          <p:cNvPr id="34823" name="Picture 7" descr="2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25" y="3573463"/>
            <a:ext cx="151923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061045"/>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p:nvPr/>
        </p:nvGrpSpPr>
        <p:grpSpPr bwMode="auto">
          <a:xfrm>
            <a:off x="179388" y="333375"/>
            <a:ext cx="8532812" cy="6048375"/>
            <a:chOff x="2112" y="1200"/>
            <a:chExt cx="3408" cy="2640"/>
          </a:xfrm>
        </p:grpSpPr>
        <p:sp>
          <p:nvSpPr>
            <p:cNvPr id="35843" name="Rectangle 3"/>
            <p:cNvSpPr>
              <a:spLocks noChangeArrowheads="1"/>
            </p:cNvSpPr>
            <p:nvPr/>
          </p:nvSpPr>
          <p:spPr bwMode="auto">
            <a:xfrm>
              <a:off x="2400" y="3552"/>
              <a:ext cx="312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075" tIns="46038" rIns="92075" bIns="46038"/>
            <a:lstStyle/>
            <a:p>
              <a:pPr algn="just" hangingPunct="0">
                <a:lnSpc>
                  <a:spcPct val="110000"/>
                </a:lnSpc>
              </a:pPr>
              <a:r>
                <a:rPr lang="en-US" altLang="zh-CN" sz="3200" b="1">
                  <a:solidFill>
                    <a:srgbClr val="FF0066"/>
                  </a:solidFill>
                  <a:latin typeface="Times New Roman" panose="02020603050405020304" pitchFamily="18" charset="0"/>
                </a:rPr>
                <a:t>1</a:t>
              </a:r>
              <a:r>
                <a:rPr lang="zh-CN" altLang="en-US" sz="3200" b="1">
                  <a:solidFill>
                    <a:srgbClr val="FF0066"/>
                  </a:solidFill>
                  <a:latin typeface="Times New Roman" panose="02020603050405020304" pitchFamily="18" charset="0"/>
                </a:rPr>
                <a:t>听果奶多少钱？ </a:t>
              </a:r>
              <a:r>
                <a:rPr lang="en-US" altLang="zh-CN" sz="3200" b="1">
                  <a:solidFill>
                    <a:srgbClr val="FF0066"/>
                  </a:solidFill>
                  <a:latin typeface="Times New Roman" panose="02020603050405020304" pitchFamily="18" charset="0"/>
                </a:rPr>
                <a:t>1</a:t>
              </a:r>
              <a:r>
                <a:rPr lang="zh-CN" altLang="en-US" sz="3200" b="1">
                  <a:solidFill>
                    <a:srgbClr val="FF0066"/>
                  </a:solidFill>
                  <a:latin typeface="Times New Roman" panose="02020603050405020304" pitchFamily="18" charset="0"/>
                </a:rPr>
                <a:t>听可乐多少钱？</a:t>
              </a:r>
            </a:p>
          </p:txBody>
        </p:sp>
        <p:pic>
          <p:nvPicPr>
            <p:cNvPr id="35844" name="Picture 4" descr="数学七年级上册P146"/>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l="8333" t="5571" r="5000" b="5281"/>
            <a:stretch>
              <a:fillRect/>
            </a:stretch>
          </p:blipFill>
          <p:spPr bwMode="auto">
            <a:xfrm>
              <a:off x="2112" y="1200"/>
              <a:ext cx="3168" cy="2160"/>
            </a:xfrm>
            <a:prstGeom prst="rect">
              <a:avLst/>
            </a:prstGeom>
            <a:noFill/>
            <a:extLst>
              <a:ext uri="{909E8E84-426E-40DD-AFC4-6F175D3DCCD1}">
                <a14:hiddenFill xmlns:a14="http://schemas.microsoft.com/office/drawing/2010/main">
                  <a:solidFill>
                    <a:srgbClr val="FFFFFF"/>
                  </a:solidFill>
                </a14:hiddenFill>
              </a:ext>
            </a:extLst>
          </p:spPr>
        </p:pic>
      </p:grpSp>
      <p:sp>
        <p:nvSpPr>
          <p:cNvPr id="35845" name="Text Box 5"/>
          <p:cNvSpPr txBox="1">
            <a:spLocks noChangeArrowheads="1"/>
          </p:cNvSpPr>
          <p:nvPr/>
        </p:nvSpPr>
        <p:spPr bwMode="auto">
          <a:xfrm>
            <a:off x="5508625" y="6165850"/>
            <a:ext cx="33480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FF"/>
                </a:solidFill>
              </a:rPr>
              <a:t>列出方程组来看看</a:t>
            </a:r>
            <a:r>
              <a:rPr lang="en-US" altLang="zh-CN" sz="2800" b="1">
                <a:solidFill>
                  <a:srgbClr val="0000FF"/>
                </a:solidFill>
              </a:rPr>
              <a:t>!</a:t>
            </a:r>
          </a:p>
        </p:txBody>
      </p:sp>
      <p:sp>
        <p:nvSpPr>
          <p:cNvPr id="35846" name="WordArt 6"/>
          <p:cNvSpPr>
            <a:spLocks noChangeArrowheads="1" noChangeShapeType="1" noTextEdit="1"/>
          </p:cNvSpPr>
          <p:nvPr/>
        </p:nvSpPr>
        <p:spPr bwMode="blackWhite">
          <a:xfrm>
            <a:off x="6629400" y="1219200"/>
            <a:ext cx="2176463" cy="36036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algn="ctr"/>
            <a:r>
              <a:rPr lang="zh-CN" altLang="en-US" sz="3600" kern="10">
                <a:ln w="9525">
                  <a:solidFill>
                    <a:srgbClr val="000000"/>
                  </a:solidFill>
                  <a:round/>
                </a:ln>
                <a:gradFill rotWithShape="1">
                  <a:gsLst>
                    <a:gs pos="0">
                      <a:srgbClr val="FF0000"/>
                    </a:gs>
                    <a:gs pos="100000">
                      <a:srgbClr val="FF0000">
                        <a:gamma/>
                        <a:shade val="46275"/>
                        <a:invGamma/>
                      </a:srgbClr>
                    </a:gs>
                  </a:gsLst>
                  <a:lin ang="5400000" scaled="1"/>
                </a:gradFill>
                <a:latin typeface="华文行楷"/>
                <a:ea typeface="华文行楷"/>
              </a:rPr>
              <a:t>应用</a:t>
            </a:r>
          </a:p>
        </p:txBody>
      </p:sp>
    </p:spTree>
    <p:extLst>
      <p:ext uri="{BB962C8B-B14F-4D97-AF65-F5344CB8AC3E}">
        <p14:creationId xmlns:p14="http://schemas.microsoft.com/office/powerpoint/2010/main" val="108542990"/>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042988" y="2108200"/>
            <a:ext cx="64754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1" lang="zh-CN" altLang="en-US" sz="2800" b="1">
                <a:solidFill>
                  <a:srgbClr val="6666FF"/>
                </a:solidFill>
              </a:rPr>
              <a:t>解</a:t>
            </a:r>
            <a:r>
              <a:rPr kumimoji="1" lang="en-US" altLang="zh-CN" sz="2800" b="1">
                <a:solidFill>
                  <a:srgbClr val="6666FF"/>
                </a:solidFill>
              </a:rPr>
              <a:t>:</a:t>
            </a:r>
            <a:r>
              <a:rPr kumimoji="1" lang="zh-CN" altLang="en-US" sz="2800" b="1">
                <a:solidFill>
                  <a:srgbClr val="6666FF"/>
                </a:solidFill>
              </a:rPr>
              <a:t>设一听果奶</a:t>
            </a:r>
            <a:r>
              <a:rPr kumimoji="1" lang="en-US" altLang="zh-CN" sz="3600" b="1">
                <a:solidFill>
                  <a:srgbClr val="6666FF"/>
                </a:solidFill>
                <a:latin typeface="Times New Roman" panose="02020603050405020304" pitchFamily="18" charset="0"/>
              </a:rPr>
              <a:t>x</a:t>
            </a:r>
            <a:r>
              <a:rPr kumimoji="1" lang="zh-CN" altLang="en-US" sz="2800" b="1">
                <a:solidFill>
                  <a:srgbClr val="6666FF"/>
                </a:solidFill>
                <a:latin typeface="Times New Roman" panose="02020603050405020304" pitchFamily="18" charset="0"/>
              </a:rPr>
              <a:t>元</a:t>
            </a:r>
            <a:r>
              <a:rPr kumimoji="1" lang="zh-CN" altLang="en-US" sz="2800" b="1">
                <a:solidFill>
                  <a:srgbClr val="6666FF"/>
                </a:solidFill>
              </a:rPr>
              <a:t>，一听可乐</a:t>
            </a:r>
            <a:r>
              <a:rPr kumimoji="1" lang="en-US" altLang="zh-CN" sz="3600" b="1">
                <a:solidFill>
                  <a:srgbClr val="6666FF"/>
                </a:solidFill>
                <a:latin typeface="Times New Roman" panose="02020603050405020304" pitchFamily="18" charset="0"/>
              </a:rPr>
              <a:t>y</a:t>
            </a:r>
            <a:r>
              <a:rPr kumimoji="1" lang="zh-CN" altLang="en-US" sz="2800" b="1">
                <a:solidFill>
                  <a:srgbClr val="6666FF"/>
                </a:solidFill>
                <a:latin typeface="Times New Roman" panose="02020603050405020304" pitchFamily="18" charset="0"/>
              </a:rPr>
              <a:t>元</a:t>
            </a:r>
            <a:r>
              <a:rPr kumimoji="1" lang="zh-CN" altLang="en-US" sz="2800" b="1">
                <a:solidFill>
                  <a:srgbClr val="6666FF"/>
                </a:solidFill>
              </a:rPr>
              <a:t>，得：</a:t>
            </a:r>
          </a:p>
        </p:txBody>
      </p:sp>
      <p:sp>
        <p:nvSpPr>
          <p:cNvPr id="36867" name="WordArt 3"/>
          <p:cNvSpPr>
            <a:spLocks noChangeArrowheads="1" noChangeShapeType="1" noTextEdit="1"/>
          </p:cNvSpPr>
          <p:nvPr/>
        </p:nvSpPr>
        <p:spPr bwMode="auto">
          <a:xfrm>
            <a:off x="395288" y="404813"/>
            <a:ext cx="2952750" cy="115252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kern="10" normalizeH="1">
                <a:gradFill rotWithShape="1">
                  <a:gsLst>
                    <a:gs pos="0">
                      <a:srgbClr val="FF0000">
                        <a:gamma/>
                        <a:shade val="46275"/>
                        <a:invGamma/>
                      </a:srgbClr>
                    </a:gs>
                    <a:gs pos="50000">
                      <a:srgbClr val="FF0000"/>
                    </a:gs>
                    <a:gs pos="100000">
                      <a:srgbClr val="FF0000">
                        <a:gamma/>
                        <a:shade val="46275"/>
                        <a:invGamma/>
                      </a:srgbClr>
                    </a:gs>
                  </a:gsLst>
                  <a:lin ang="2700000" scaled="1"/>
                </a:gradFill>
                <a:effectLst>
                  <a:outerShdw dist="35921" dir="2700000" algn="ctr" rotWithShape="0">
                    <a:srgbClr val="C0C0C0">
                      <a:alpha val="80000"/>
                    </a:srgbClr>
                  </a:outerShdw>
                </a:effectLst>
                <a:latin typeface="隶书"/>
                <a:ea typeface="隶书"/>
              </a:rPr>
              <a:t>探讨交流</a:t>
            </a:r>
          </a:p>
        </p:txBody>
      </p:sp>
      <p:sp>
        <p:nvSpPr>
          <p:cNvPr id="36868" name="Text Box 4"/>
          <p:cNvSpPr txBox="1">
            <a:spLocks noChangeArrowheads="1"/>
          </p:cNvSpPr>
          <p:nvPr/>
        </p:nvSpPr>
        <p:spPr bwMode="auto">
          <a:xfrm>
            <a:off x="2484438" y="2781300"/>
            <a:ext cx="1898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4000">
                <a:solidFill>
                  <a:prstClr val="black"/>
                </a:solidFill>
                <a:latin typeface="Times New Roman" panose="02020603050405020304" pitchFamily="18" charset="0"/>
              </a:rPr>
              <a:t>x+0.5=y</a:t>
            </a:r>
          </a:p>
        </p:txBody>
      </p:sp>
      <p:sp>
        <p:nvSpPr>
          <p:cNvPr id="36869" name="Text Box 5"/>
          <p:cNvSpPr txBox="1">
            <a:spLocks noChangeArrowheads="1"/>
          </p:cNvSpPr>
          <p:nvPr/>
        </p:nvSpPr>
        <p:spPr bwMode="auto">
          <a:xfrm>
            <a:off x="2484438" y="3573463"/>
            <a:ext cx="24495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4000">
                <a:solidFill>
                  <a:prstClr val="black"/>
                </a:solidFill>
                <a:latin typeface="Times New Roman" panose="02020603050405020304" pitchFamily="18" charset="0"/>
              </a:rPr>
              <a:t>x+4y=20-3</a:t>
            </a:r>
          </a:p>
        </p:txBody>
      </p:sp>
      <p:sp>
        <p:nvSpPr>
          <p:cNvPr id="36870" name="AutoShape 6"/>
          <p:cNvSpPr/>
          <p:nvPr/>
        </p:nvSpPr>
        <p:spPr bwMode="auto">
          <a:xfrm>
            <a:off x="2268538" y="2997200"/>
            <a:ext cx="73025" cy="1150938"/>
          </a:xfrm>
          <a:prstGeom prst="leftBrace">
            <a:avLst>
              <a:gd name="adj1" fmla="val 13134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pic>
        <p:nvPicPr>
          <p:cNvPr id="36871" name="Picture 7" descr="2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788" y="3716338"/>
            <a:ext cx="151923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3572038"/>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WordArt 2"/>
          <p:cNvSpPr>
            <a:spLocks noChangeArrowheads="1" noChangeShapeType="1" noTextEdit="1"/>
          </p:cNvSpPr>
          <p:nvPr/>
        </p:nvSpPr>
        <p:spPr bwMode="blackWhite">
          <a:xfrm>
            <a:off x="1042988" y="1268413"/>
            <a:ext cx="2449512" cy="1152525"/>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0800000"/>
              </a:avLst>
            </a:prstTxWarp>
          </a:bodyPr>
          <a:lstStyle/>
          <a:p>
            <a:pPr algn="ctr"/>
            <a:r>
              <a:rPr lang="zh-CN" altLang="en-US" sz="3600" kern="10">
                <a:ln w="9525">
                  <a:solidFill>
                    <a:srgbClr val="000000"/>
                  </a:solidFill>
                  <a:round/>
                </a:ln>
                <a:gradFill rotWithShape="0">
                  <a:gsLst>
                    <a:gs pos="0">
                      <a:srgbClr val="FF3300"/>
                    </a:gs>
                    <a:gs pos="50000">
                      <a:srgbClr val="FFFF00"/>
                    </a:gs>
                    <a:gs pos="100000">
                      <a:srgbClr val="FF3300"/>
                    </a:gs>
                  </a:gsLst>
                  <a:lin ang="2700000" scaled="1"/>
                </a:gradFill>
                <a:latin typeface="隶书"/>
                <a:ea typeface="隶书"/>
              </a:rPr>
              <a:t>想一想</a:t>
            </a:r>
          </a:p>
        </p:txBody>
      </p:sp>
      <p:sp>
        <p:nvSpPr>
          <p:cNvPr id="37891" name="Text Box 3"/>
          <p:cNvSpPr txBox="1">
            <a:spLocks noChangeArrowheads="1"/>
          </p:cNvSpPr>
          <p:nvPr/>
        </p:nvSpPr>
        <p:spPr bwMode="blackWhite">
          <a:xfrm>
            <a:off x="2627313" y="1989138"/>
            <a:ext cx="5545137" cy="25288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nSpc>
                <a:spcPct val="80000"/>
              </a:lnSpc>
              <a:spcBef>
                <a:spcPct val="50000"/>
              </a:spcBef>
            </a:pPr>
            <a:r>
              <a:rPr kumimoji="1" lang="en-US" altLang="zh-CN" sz="2800" b="1">
                <a:solidFill>
                  <a:srgbClr val="4F81BD"/>
                </a:solidFill>
                <a:latin typeface="Times New Roman" panose="02020603050405020304" pitchFamily="18" charset="0"/>
              </a:rPr>
              <a:t>        </a:t>
            </a:r>
            <a:r>
              <a:rPr kumimoji="1" lang="zh-CN" altLang="en-US" sz="4000" b="1">
                <a:solidFill>
                  <a:srgbClr val="0066FF"/>
                </a:solidFill>
                <a:latin typeface="Times New Roman" panose="02020603050405020304" pitchFamily="18" charset="0"/>
                <a:ea typeface="华文新魏" pitchFamily="2" charset="-122"/>
              </a:rPr>
              <a:t>上面两个问题中都可以用算术方法、列一元一次方程、列二元一次方程组来解答，你认为哪种更容易理解？</a:t>
            </a:r>
          </a:p>
        </p:txBody>
      </p:sp>
      <p:pic>
        <p:nvPicPr>
          <p:cNvPr id="37892" name="Picture 4" descr="1"/>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2924175"/>
            <a:ext cx="1828800" cy="189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6833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米老鼠"/>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2325" y="457200"/>
            <a:ext cx="1971675" cy="193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WordArt 3"/>
          <p:cNvSpPr>
            <a:spLocks noChangeArrowheads="1" noChangeShapeType="1"/>
          </p:cNvSpPr>
          <p:nvPr/>
        </p:nvSpPr>
        <p:spPr bwMode="auto">
          <a:xfrm>
            <a:off x="971550" y="3860800"/>
            <a:ext cx="6477000" cy="838200"/>
          </a:xfrm>
          <a:prstGeom prst="rect">
            <a:avLst/>
          </a:prstGeom>
        </p:spPr>
        <p:txBody>
          <a:bodyPr wrap="none" fromWordArt="1">
            <a:prstTxWarp prst="textDeflate">
              <a:avLst>
                <a:gd name="adj" fmla="val 18750"/>
              </a:avLst>
            </a:prstTxWarp>
          </a:bodyPr>
          <a:lstStyle/>
          <a:p>
            <a:pPr algn="ctr"/>
            <a:r>
              <a:rPr lang="zh-CN" altLang="en-US" sz="3600" kern="10">
                <a:ln w="9525">
                  <a:solidFill>
                    <a:srgbClr val="D80090"/>
                  </a:solidFill>
                  <a:miter lim="800000"/>
                </a:ln>
                <a:solidFill>
                  <a:srgbClr val="D80090"/>
                </a:solidFill>
                <a:effectLst>
                  <a:outerShdw dist="53882" dir="2700000" algn="ctr" rotWithShape="0">
                    <a:srgbClr val="C0C0C0"/>
                  </a:outerShdw>
                </a:effectLst>
                <a:latin typeface="宋体" panose="02010600030101010101" pitchFamily="2" charset="-122"/>
              </a:rPr>
              <a:t>请你说给大家听听</a:t>
            </a:r>
          </a:p>
        </p:txBody>
      </p:sp>
      <p:sp>
        <p:nvSpPr>
          <p:cNvPr id="39940" name="Text Box 4"/>
          <p:cNvSpPr txBox="1">
            <a:spLocks noChangeArrowheads="1"/>
          </p:cNvSpPr>
          <p:nvPr/>
        </p:nvSpPr>
        <p:spPr bwMode="auto">
          <a:xfrm>
            <a:off x="1187450" y="2708275"/>
            <a:ext cx="60960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800" b="1">
                <a:solidFill>
                  <a:srgbClr val="FF0000"/>
                </a:solidFill>
                <a:latin typeface="华文新魏" pitchFamily="2" charset="-122"/>
                <a:ea typeface="华文新魏" pitchFamily="2" charset="-122"/>
              </a:rPr>
              <a:t>这节课你有那些收获</a:t>
            </a:r>
            <a:r>
              <a:rPr lang="en-US" altLang="zh-CN" sz="4800" b="1">
                <a:solidFill>
                  <a:srgbClr val="FF0000"/>
                </a:solidFill>
                <a:latin typeface="华文新魏" pitchFamily="2" charset="-122"/>
                <a:ea typeface="华文新魏" pitchFamily="2" charset="-122"/>
              </a:rPr>
              <a:t>?</a:t>
            </a:r>
          </a:p>
        </p:txBody>
      </p:sp>
      <p:sp>
        <p:nvSpPr>
          <p:cNvPr id="39941" name="Text Box 5"/>
          <p:cNvSpPr txBox="1">
            <a:spLocks noChangeArrowheads="1"/>
          </p:cNvSpPr>
          <p:nvPr/>
        </p:nvSpPr>
        <p:spPr bwMode="auto">
          <a:xfrm>
            <a:off x="1908175" y="5013325"/>
            <a:ext cx="4897438"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800" b="1">
                <a:solidFill>
                  <a:srgbClr val="C0504D"/>
                </a:solidFill>
                <a:latin typeface="华文新魏" pitchFamily="2" charset="-122"/>
                <a:ea typeface="华文新魏" pitchFamily="2" charset="-122"/>
              </a:rPr>
              <a:t>还有哪些困惑</a:t>
            </a:r>
            <a:r>
              <a:rPr lang="en-US" altLang="zh-CN" sz="4800" b="1">
                <a:solidFill>
                  <a:srgbClr val="C0504D"/>
                </a:solidFill>
                <a:latin typeface="华文新魏" pitchFamily="2" charset="-122"/>
                <a:ea typeface="华文新魏" pitchFamily="2" charset="-122"/>
              </a:rPr>
              <a:t>?</a:t>
            </a:r>
          </a:p>
        </p:txBody>
      </p:sp>
      <p:sp>
        <p:nvSpPr>
          <p:cNvPr id="39942" name="WordArt 6"/>
          <p:cNvSpPr>
            <a:spLocks noChangeArrowheads="1" noChangeShapeType="1" noTextEdit="1"/>
          </p:cNvSpPr>
          <p:nvPr/>
        </p:nvSpPr>
        <p:spPr bwMode="auto">
          <a:xfrm>
            <a:off x="2411413" y="908050"/>
            <a:ext cx="3276600" cy="914400"/>
          </a:xfrm>
          <a:prstGeom prst="rect">
            <a:avLst/>
          </a:prstGeom>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spcFirstLastPara="1" wrap="none" fromWordArt="1">
            <a:prstTxWarp prst="textArchUp">
              <a:avLst>
                <a:gd name="adj" fmla="val 10330450"/>
              </a:avLst>
            </a:prstTxWarp>
          </a:bodyPr>
          <a:lstStyle/>
          <a:p>
            <a:pPr algn="ctr"/>
            <a:r>
              <a:rPr lang="zh-CN" altLang="en-US" sz="3600" kern="10">
                <a:solidFill>
                  <a:srgbClr val="FF00FF"/>
                </a:solidFill>
                <a:latin typeface="隶书"/>
                <a:ea typeface="隶书"/>
              </a:rPr>
              <a:t>体会</a:t>
            </a:r>
            <a:r>
              <a:rPr lang="en-US" altLang="zh-CN" sz="3600" kern="10">
                <a:solidFill>
                  <a:srgbClr val="FF00FF"/>
                </a:solidFill>
                <a:latin typeface="隶书"/>
                <a:ea typeface="隶书"/>
              </a:rPr>
              <a:t>.</a:t>
            </a:r>
            <a:r>
              <a:rPr lang="zh-CN" altLang="en-US" sz="3600" kern="10">
                <a:solidFill>
                  <a:srgbClr val="FF00FF"/>
                </a:solidFill>
                <a:latin typeface="隶书"/>
                <a:ea typeface="隶书"/>
              </a:rPr>
              <a:t>分享</a:t>
            </a:r>
          </a:p>
        </p:txBody>
      </p:sp>
    </p:spTree>
    <p:extLst>
      <p:ext uri="{BB962C8B-B14F-4D97-AF65-F5344CB8AC3E}">
        <p14:creationId xmlns:p14="http://schemas.microsoft.com/office/powerpoint/2010/main" val="322579473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0" y="3068638"/>
            <a:ext cx="887571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600" b="1">
                <a:solidFill>
                  <a:prstClr val="black"/>
                </a:solidFill>
                <a:latin typeface="华文新魏" pitchFamily="2" charset="-122"/>
                <a:ea typeface="华文新魏" pitchFamily="2" charset="-122"/>
              </a:rPr>
              <a:t>      </a:t>
            </a:r>
            <a:r>
              <a:rPr kumimoji="1" lang="zh-CN" altLang="en-US" sz="3600" b="1">
                <a:solidFill>
                  <a:prstClr val="black"/>
                </a:solidFill>
                <a:latin typeface="华文新魏" pitchFamily="2" charset="-122"/>
                <a:ea typeface="华文新魏" pitchFamily="2" charset="-122"/>
              </a:rPr>
              <a:t>含有</a:t>
            </a:r>
            <a:r>
              <a:rPr kumimoji="1" lang="zh-CN" altLang="en-US" sz="3600" b="1">
                <a:solidFill>
                  <a:srgbClr val="FF00FF"/>
                </a:solidFill>
                <a:latin typeface="华文新魏" pitchFamily="2" charset="-122"/>
                <a:ea typeface="华文新魏" pitchFamily="2" charset="-122"/>
              </a:rPr>
              <a:t>两个</a:t>
            </a:r>
            <a:r>
              <a:rPr kumimoji="1" lang="zh-CN" altLang="en-US" sz="3600" b="1">
                <a:solidFill>
                  <a:prstClr val="black"/>
                </a:solidFill>
                <a:latin typeface="华文新魏" pitchFamily="2" charset="-122"/>
                <a:ea typeface="华文新魏" pitchFamily="2" charset="-122"/>
              </a:rPr>
              <a:t>未知数</a:t>
            </a:r>
            <a:r>
              <a:rPr kumimoji="1" lang="en-US" altLang="zh-CN" sz="3600" b="1">
                <a:solidFill>
                  <a:prstClr val="black"/>
                </a:solidFill>
                <a:latin typeface="华文新魏" pitchFamily="2" charset="-122"/>
                <a:ea typeface="华文新魏" pitchFamily="2" charset="-122"/>
              </a:rPr>
              <a:t>,</a:t>
            </a:r>
            <a:r>
              <a:rPr kumimoji="1" lang="zh-CN" altLang="en-US" sz="3600" b="1">
                <a:solidFill>
                  <a:prstClr val="black"/>
                </a:solidFill>
                <a:latin typeface="华文新魏" pitchFamily="2" charset="-122"/>
                <a:ea typeface="华文新魏" pitchFamily="2" charset="-122"/>
              </a:rPr>
              <a:t>且含未知数的项的次数都是 </a:t>
            </a:r>
            <a:r>
              <a:rPr kumimoji="1" lang="zh-CN" altLang="en-US" sz="3600" b="1">
                <a:solidFill>
                  <a:srgbClr val="FF00FF"/>
                </a:solidFill>
                <a:latin typeface="华文新魏" pitchFamily="2" charset="-122"/>
                <a:ea typeface="华文新魏" pitchFamily="2" charset="-122"/>
              </a:rPr>
              <a:t>一次</a:t>
            </a:r>
            <a:r>
              <a:rPr kumimoji="1" lang="zh-CN" altLang="en-US" sz="3600" b="1">
                <a:solidFill>
                  <a:prstClr val="black"/>
                </a:solidFill>
                <a:latin typeface="华文新魏" pitchFamily="2" charset="-122"/>
                <a:ea typeface="华文新魏" pitchFamily="2" charset="-122"/>
              </a:rPr>
              <a:t>的方程叫做</a:t>
            </a:r>
            <a:r>
              <a:rPr kumimoji="1" lang="zh-CN" altLang="en-US" sz="3600" b="1">
                <a:solidFill>
                  <a:srgbClr val="FF3300"/>
                </a:solidFill>
                <a:latin typeface="华文新魏" pitchFamily="2" charset="-122"/>
                <a:ea typeface="华文新魏" pitchFamily="2" charset="-122"/>
              </a:rPr>
              <a:t>二元一次方程</a:t>
            </a:r>
            <a:r>
              <a:rPr kumimoji="1" lang="zh-CN" altLang="en-US" sz="3600" b="1">
                <a:solidFill>
                  <a:prstClr val="black"/>
                </a:solidFill>
                <a:latin typeface="华文新魏" pitchFamily="2" charset="-122"/>
                <a:ea typeface="华文新魏" pitchFamily="2" charset="-122"/>
              </a:rPr>
              <a:t>。</a:t>
            </a:r>
          </a:p>
        </p:txBody>
      </p:sp>
      <p:sp>
        <p:nvSpPr>
          <p:cNvPr id="40963" name="Text Box 3"/>
          <p:cNvSpPr txBox="1">
            <a:spLocks noChangeArrowheads="1"/>
          </p:cNvSpPr>
          <p:nvPr/>
        </p:nvSpPr>
        <p:spPr bwMode="auto">
          <a:xfrm>
            <a:off x="995363" y="5187950"/>
            <a:ext cx="1841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4400" b="1">
              <a:solidFill>
                <a:srgbClr val="FF0000"/>
              </a:solidFill>
              <a:ea typeface="隶书" pitchFamily="49" charset="-122"/>
            </a:endParaRPr>
          </a:p>
        </p:txBody>
      </p:sp>
      <p:sp>
        <p:nvSpPr>
          <p:cNvPr id="40964" name="Rectangle 4"/>
          <p:cNvSpPr>
            <a:spLocks noChangeArrowheads="1"/>
          </p:cNvSpPr>
          <p:nvPr/>
        </p:nvSpPr>
        <p:spPr bwMode="auto">
          <a:xfrm>
            <a:off x="0" y="4724400"/>
            <a:ext cx="914400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Clr>
                <a:srgbClr val="800080"/>
              </a:buClr>
              <a:buSzPct val="85000"/>
              <a:buFont typeface="Wingdings 2" panose="05020102010507070707" pitchFamily="18" charset="2"/>
              <a:buNone/>
            </a:pPr>
            <a:r>
              <a:rPr lang="en-US" altLang="zh-CN" sz="3600" b="1">
                <a:solidFill>
                  <a:srgbClr val="0000FF"/>
                </a:solidFill>
                <a:latin typeface="华文新魏" pitchFamily="2" charset="-122"/>
                <a:ea typeface="华文新魏" pitchFamily="2" charset="-122"/>
              </a:rPr>
              <a:t>       </a:t>
            </a:r>
            <a:r>
              <a:rPr lang="zh-CN" altLang="en-US" sz="3600" b="1">
                <a:solidFill>
                  <a:prstClr val="black"/>
                </a:solidFill>
                <a:latin typeface="华文新魏" pitchFamily="2" charset="-122"/>
                <a:ea typeface="华文新魏" pitchFamily="2" charset="-122"/>
              </a:rPr>
              <a:t>把含有</a:t>
            </a:r>
            <a:r>
              <a:rPr lang="zh-CN" altLang="en-US" sz="3600" b="1">
                <a:solidFill>
                  <a:srgbClr val="FF00FF"/>
                </a:solidFill>
                <a:latin typeface="华文新魏" pitchFamily="2" charset="-122"/>
                <a:ea typeface="华文新魏" pitchFamily="2" charset="-122"/>
              </a:rPr>
              <a:t>两个</a:t>
            </a:r>
            <a:r>
              <a:rPr lang="zh-CN" altLang="en-US" sz="3600" b="1">
                <a:solidFill>
                  <a:prstClr val="black"/>
                </a:solidFill>
                <a:latin typeface="华文新魏" pitchFamily="2" charset="-122"/>
                <a:ea typeface="华文新魏" pitchFamily="2" charset="-122"/>
              </a:rPr>
              <a:t>未知数的两个</a:t>
            </a:r>
            <a:r>
              <a:rPr lang="zh-CN" altLang="en-US" sz="3600" b="1">
                <a:solidFill>
                  <a:srgbClr val="FF00FF"/>
                </a:solidFill>
                <a:latin typeface="华文新魏" pitchFamily="2" charset="-122"/>
                <a:ea typeface="华文新魏" pitchFamily="2" charset="-122"/>
              </a:rPr>
              <a:t>一次方程</a:t>
            </a:r>
            <a:r>
              <a:rPr lang="zh-CN" altLang="en-US" sz="3600" b="1">
                <a:solidFill>
                  <a:prstClr val="black"/>
                </a:solidFill>
                <a:latin typeface="华文新魏" pitchFamily="2" charset="-122"/>
                <a:ea typeface="华文新魏" pitchFamily="2" charset="-122"/>
              </a:rPr>
              <a:t>合在一起，就组成一个</a:t>
            </a:r>
            <a:r>
              <a:rPr lang="zh-CN" altLang="en-US" sz="3600" b="1" i="1">
                <a:solidFill>
                  <a:srgbClr val="FF0000"/>
                </a:solidFill>
                <a:latin typeface="华文新魏" pitchFamily="2" charset="-122"/>
                <a:ea typeface="华文新魏" pitchFamily="2" charset="-122"/>
              </a:rPr>
              <a:t>二元一次方程组</a:t>
            </a:r>
            <a:r>
              <a:rPr lang="zh-CN" altLang="en-US" sz="3600" b="1">
                <a:solidFill>
                  <a:prstClr val="black"/>
                </a:solidFill>
                <a:latin typeface="华文新魏" pitchFamily="2" charset="-122"/>
                <a:ea typeface="华文新魏" pitchFamily="2" charset="-122"/>
              </a:rPr>
              <a:t>。</a:t>
            </a:r>
          </a:p>
        </p:txBody>
      </p:sp>
      <p:pic>
        <p:nvPicPr>
          <p:cNvPr id="40965" name="Picture 5" descr="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588" y="692150"/>
            <a:ext cx="1760537" cy="1908175"/>
          </a:xfrm>
          <a:prstGeom prst="rect">
            <a:avLst/>
          </a:prstGeom>
          <a:noFill/>
          <a:extLst>
            <a:ext uri="{909E8E84-426E-40DD-AFC4-6F175D3DCCD1}">
              <a14:hiddenFill xmlns:a14="http://schemas.microsoft.com/office/drawing/2010/main">
                <a:solidFill>
                  <a:srgbClr val="FFFFFF"/>
                </a:solidFill>
              </a14:hiddenFill>
            </a:ext>
          </a:extLst>
        </p:spPr>
      </p:pic>
      <p:sp>
        <p:nvSpPr>
          <p:cNvPr id="40966" name="WordArt 6"/>
          <p:cNvSpPr>
            <a:spLocks noChangeArrowheads="1" noChangeShapeType="1" noTextEdit="1"/>
          </p:cNvSpPr>
          <p:nvPr/>
        </p:nvSpPr>
        <p:spPr bwMode="auto">
          <a:xfrm>
            <a:off x="1258888" y="981075"/>
            <a:ext cx="3168650" cy="1655763"/>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72102"/>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kern="10">
                <a:ln w="9525">
                  <a:round/>
                </a:ln>
                <a:gradFill rotWithShape="0">
                  <a:gsLst>
                    <a:gs pos="0">
                      <a:srgbClr val="FFE701"/>
                    </a:gs>
                    <a:gs pos="100000">
                      <a:srgbClr val="FE3E02"/>
                    </a:gs>
                  </a:gsLst>
                  <a:lin ang="5400000" scaled="1"/>
                </a:gradFill>
                <a:latin typeface="隶书"/>
                <a:ea typeface="隶书"/>
              </a:rPr>
              <a:t>知识梳理</a:t>
            </a:r>
          </a:p>
        </p:txBody>
      </p:sp>
    </p:spTree>
    <p:extLst>
      <p:ext uri="{BB962C8B-B14F-4D97-AF65-F5344CB8AC3E}">
        <p14:creationId xmlns:p14="http://schemas.microsoft.com/office/powerpoint/2010/main" val="3411176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4"/>
                                        </p:tgtEl>
                                        <p:attrNameLst>
                                          <p:attrName>style.visibility</p:attrName>
                                        </p:attrNameLst>
                                      </p:cBhvr>
                                      <p:to>
                                        <p:strVal val="visible"/>
                                      </p:to>
                                    </p:set>
                                    <p:anim calcmode="lin" valueType="num">
                                      <p:cBhvr additive="base">
                                        <p:cTn id="13" dur="500" fill="hold"/>
                                        <p:tgtEl>
                                          <p:spTgt spid="40964"/>
                                        </p:tgtEl>
                                        <p:attrNameLst>
                                          <p:attrName>ppt_x</p:attrName>
                                        </p:attrNameLst>
                                      </p:cBhvr>
                                      <p:tavLst>
                                        <p:tav tm="0">
                                          <p:val>
                                            <p:strVal val="#ppt_x"/>
                                          </p:val>
                                        </p:tav>
                                        <p:tav tm="100000">
                                          <p:val>
                                            <p:strVal val="#ppt_x"/>
                                          </p:val>
                                        </p:tav>
                                      </p:tavLst>
                                    </p:anim>
                                    <p:anim calcmode="lin" valueType="num">
                                      <p:cBhvr additive="base">
                                        <p:cTn id="14" dur="500" fill="hold"/>
                                        <p:tgtEl>
                                          <p:spTgt spid="4096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4"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268288" y="2060575"/>
            <a:ext cx="8875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600" b="1">
                <a:solidFill>
                  <a:prstClr val="black"/>
                </a:solidFill>
                <a:latin typeface="华文新魏" pitchFamily="2" charset="-122"/>
                <a:ea typeface="华文新魏" pitchFamily="2" charset="-122"/>
              </a:rPr>
              <a:t>      </a:t>
            </a:r>
          </a:p>
        </p:txBody>
      </p:sp>
      <p:sp>
        <p:nvSpPr>
          <p:cNvPr id="41987" name="Text Box 3"/>
          <p:cNvSpPr txBox="1">
            <a:spLocks noChangeArrowheads="1"/>
          </p:cNvSpPr>
          <p:nvPr/>
        </p:nvSpPr>
        <p:spPr bwMode="auto">
          <a:xfrm>
            <a:off x="1042988" y="3860800"/>
            <a:ext cx="5689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b="1">
                <a:solidFill>
                  <a:prstClr val="black"/>
                </a:solidFill>
                <a:ea typeface="隶书" pitchFamily="49" charset="-122"/>
              </a:rPr>
              <a:t>二元一次方程有</a:t>
            </a:r>
            <a:r>
              <a:rPr lang="zh-CN" altLang="en-US" sz="3600" b="1">
                <a:solidFill>
                  <a:srgbClr val="FF0000"/>
                </a:solidFill>
                <a:ea typeface="隶书" pitchFamily="49" charset="-122"/>
              </a:rPr>
              <a:t>无数个解。</a:t>
            </a:r>
          </a:p>
        </p:txBody>
      </p:sp>
      <p:sp>
        <p:nvSpPr>
          <p:cNvPr id="41988" name="Rectangle 4"/>
          <p:cNvSpPr>
            <a:spLocks noChangeArrowheads="1"/>
          </p:cNvSpPr>
          <p:nvPr/>
        </p:nvSpPr>
        <p:spPr bwMode="auto">
          <a:xfrm>
            <a:off x="0" y="2276475"/>
            <a:ext cx="867568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800080"/>
              </a:buClr>
              <a:buSzPct val="85000"/>
              <a:buFont typeface="Wingdings 2" panose="05020102010507070707" pitchFamily="18" charset="2"/>
              <a:buNone/>
            </a:pPr>
            <a:r>
              <a:rPr lang="en-US" altLang="zh-CN" sz="3600" b="1">
                <a:solidFill>
                  <a:srgbClr val="FFFF00"/>
                </a:solidFill>
                <a:latin typeface="华文新魏" pitchFamily="2" charset="-122"/>
                <a:ea typeface="华文新魏" pitchFamily="2" charset="-122"/>
              </a:rPr>
              <a:t>        </a:t>
            </a:r>
            <a:r>
              <a:rPr lang="zh-CN" altLang="en-US" sz="3600" b="1">
                <a:solidFill>
                  <a:prstClr val="black"/>
                </a:solidFill>
                <a:latin typeface="华文新魏" pitchFamily="2" charset="-122"/>
                <a:ea typeface="华文新魏" pitchFamily="2" charset="-122"/>
              </a:rPr>
              <a:t>使二元一次方程两边的值相等的</a:t>
            </a:r>
            <a:r>
              <a:rPr lang="zh-CN" altLang="en-US" sz="3600" b="1">
                <a:solidFill>
                  <a:srgbClr val="FF0000"/>
                </a:solidFill>
                <a:latin typeface="华文新魏" pitchFamily="2" charset="-122"/>
                <a:ea typeface="华文新魏" pitchFamily="2" charset="-122"/>
              </a:rPr>
              <a:t>一对</a:t>
            </a:r>
            <a:r>
              <a:rPr lang="zh-CN" altLang="en-US" sz="3600" b="1">
                <a:solidFill>
                  <a:prstClr val="black"/>
                </a:solidFill>
                <a:latin typeface="华文新魏" pitchFamily="2" charset="-122"/>
                <a:ea typeface="华文新魏" pitchFamily="2" charset="-122"/>
              </a:rPr>
              <a:t>未知数的值</a:t>
            </a:r>
            <a:r>
              <a:rPr lang="en-US" altLang="zh-CN" sz="3600" b="1">
                <a:solidFill>
                  <a:prstClr val="black"/>
                </a:solidFill>
                <a:latin typeface="华文新魏" pitchFamily="2" charset="-122"/>
                <a:ea typeface="华文新魏" pitchFamily="2" charset="-122"/>
              </a:rPr>
              <a:t>,</a:t>
            </a:r>
            <a:r>
              <a:rPr lang="zh-CN" altLang="en-US" sz="3600" b="1">
                <a:solidFill>
                  <a:prstClr val="black"/>
                </a:solidFill>
                <a:latin typeface="华文新魏" pitchFamily="2" charset="-122"/>
                <a:ea typeface="华文新魏" pitchFamily="2" charset="-122"/>
              </a:rPr>
              <a:t>叫做二元一次方程的</a:t>
            </a:r>
            <a:r>
              <a:rPr lang="zh-CN" altLang="en-US" sz="3600" b="1">
                <a:solidFill>
                  <a:srgbClr val="FF0000"/>
                </a:solidFill>
                <a:latin typeface="华文新魏" pitchFamily="2" charset="-122"/>
                <a:ea typeface="华文新魏" pitchFamily="2" charset="-122"/>
              </a:rPr>
              <a:t>一个解</a:t>
            </a:r>
            <a:r>
              <a:rPr lang="zh-CN" altLang="en-US" sz="3600" b="1">
                <a:solidFill>
                  <a:prstClr val="black"/>
                </a:solidFill>
                <a:latin typeface="华文新魏" pitchFamily="2" charset="-122"/>
                <a:ea typeface="华文新魏" pitchFamily="2" charset="-122"/>
              </a:rPr>
              <a:t>。</a:t>
            </a:r>
          </a:p>
        </p:txBody>
      </p:sp>
      <p:sp>
        <p:nvSpPr>
          <p:cNvPr id="41989" name="Rectangle 5"/>
          <p:cNvSpPr>
            <a:spLocks noChangeArrowheads="1"/>
          </p:cNvSpPr>
          <p:nvPr/>
        </p:nvSpPr>
        <p:spPr bwMode="auto">
          <a:xfrm>
            <a:off x="0" y="4941888"/>
            <a:ext cx="8604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3600" b="1" i="1">
                <a:solidFill>
                  <a:srgbClr val="0000FF"/>
                </a:solidFill>
                <a:latin typeface="华文新魏" pitchFamily="2" charset="-122"/>
                <a:ea typeface="华文新魏" pitchFamily="2" charset="-122"/>
              </a:rPr>
              <a:t>        </a:t>
            </a:r>
            <a:r>
              <a:rPr lang="zh-CN" altLang="en-US" sz="3600" b="1" i="1">
                <a:solidFill>
                  <a:prstClr val="black"/>
                </a:solidFill>
                <a:latin typeface="华文新魏" pitchFamily="2" charset="-122"/>
                <a:ea typeface="华文新魏" pitchFamily="2" charset="-122"/>
              </a:rPr>
              <a:t>二元一次方程组的两个方程的公共解</a:t>
            </a:r>
            <a:r>
              <a:rPr lang="en-US" altLang="zh-CN" sz="3600" b="1" i="1">
                <a:solidFill>
                  <a:prstClr val="black"/>
                </a:solidFill>
                <a:latin typeface="华文新魏" pitchFamily="2" charset="-122"/>
                <a:ea typeface="华文新魏" pitchFamily="2" charset="-122"/>
              </a:rPr>
              <a:t>,</a:t>
            </a:r>
            <a:r>
              <a:rPr lang="zh-CN" altLang="en-US" sz="3600" b="1" i="1">
                <a:solidFill>
                  <a:prstClr val="black"/>
                </a:solidFill>
                <a:latin typeface="华文新魏" pitchFamily="2" charset="-122"/>
                <a:ea typeface="华文新魏" pitchFamily="2" charset="-122"/>
              </a:rPr>
              <a:t>叫做</a:t>
            </a:r>
            <a:r>
              <a:rPr lang="zh-CN" altLang="en-US" sz="3600" b="1" i="1">
                <a:solidFill>
                  <a:srgbClr val="FF0000"/>
                </a:solidFill>
                <a:latin typeface="华文新魏" pitchFamily="2" charset="-122"/>
                <a:ea typeface="华文新魏" pitchFamily="2" charset="-122"/>
              </a:rPr>
              <a:t>二元一次方程组的解。</a:t>
            </a:r>
          </a:p>
        </p:txBody>
      </p:sp>
      <p:pic>
        <p:nvPicPr>
          <p:cNvPr id="41990" name="Picture 6" descr="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5825" y="188913"/>
            <a:ext cx="1760538" cy="1908175"/>
          </a:xfrm>
          <a:prstGeom prst="rect">
            <a:avLst/>
          </a:prstGeom>
          <a:noFill/>
          <a:extLst>
            <a:ext uri="{909E8E84-426E-40DD-AFC4-6F175D3DCCD1}">
              <a14:hiddenFill xmlns:a14="http://schemas.microsoft.com/office/drawing/2010/main">
                <a:solidFill>
                  <a:srgbClr val="FFFFFF"/>
                </a:solidFill>
              </a14:hiddenFill>
            </a:ext>
          </a:extLst>
        </p:spPr>
      </p:pic>
      <p:sp>
        <p:nvSpPr>
          <p:cNvPr id="41991" name="WordArt 7"/>
          <p:cNvSpPr>
            <a:spLocks noChangeArrowheads="1" noChangeShapeType="1" noTextEdit="1"/>
          </p:cNvSpPr>
          <p:nvPr/>
        </p:nvSpPr>
        <p:spPr bwMode="auto">
          <a:xfrm>
            <a:off x="1116013" y="404813"/>
            <a:ext cx="3168650" cy="1655762"/>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72102"/>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kern="10">
                <a:ln w="9525">
                  <a:round/>
                </a:ln>
                <a:gradFill rotWithShape="0">
                  <a:gsLst>
                    <a:gs pos="0">
                      <a:srgbClr val="FFE701"/>
                    </a:gs>
                    <a:gs pos="100000">
                      <a:srgbClr val="FE3E02"/>
                    </a:gs>
                  </a:gsLst>
                  <a:lin ang="5400000" scaled="1"/>
                </a:gradFill>
                <a:latin typeface="隶书"/>
                <a:ea typeface="隶书"/>
              </a:rPr>
              <a:t>知识梳理</a:t>
            </a:r>
          </a:p>
        </p:txBody>
      </p:sp>
    </p:spTree>
    <p:extLst>
      <p:ext uri="{BB962C8B-B14F-4D97-AF65-F5344CB8AC3E}">
        <p14:creationId xmlns:p14="http://schemas.microsoft.com/office/powerpoint/2010/main" val="612249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additive="base">
                                        <p:cTn id="7" dur="500" fill="hold"/>
                                        <p:tgtEl>
                                          <p:spTgt spid="41988"/>
                                        </p:tgtEl>
                                        <p:attrNameLst>
                                          <p:attrName>ppt_x</p:attrName>
                                        </p:attrNameLst>
                                      </p:cBhvr>
                                      <p:tavLst>
                                        <p:tav tm="0">
                                          <p:val>
                                            <p:strVal val="#ppt_x"/>
                                          </p:val>
                                        </p:tav>
                                        <p:tav tm="100000">
                                          <p:val>
                                            <p:strVal val="#ppt_x"/>
                                          </p:val>
                                        </p:tav>
                                      </p:tavLst>
                                    </p:anim>
                                    <p:anim calcmode="lin" valueType="num">
                                      <p:cBhvr additive="base">
                                        <p:cTn id="8" dur="500" fill="hold"/>
                                        <p:tgtEl>
                                          <p:spTgt spid="4198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987"/>
                                        </p:tgtEl>
                                        <p:attrNameLst>
                                          <p:attrName>style.visibility</p:attrName>
                                        </p:attrNameLst>
                                      </p:cBhvr>
                                      <p:to>
                                        <p:strVal val="visible"/>
                                      </p:to>
                                    </p:set>
                                    <p:anim calcmode="lin" valueType="num">
                                      <p:cBhvr additive="base">
                                        <p:cTn id="13" dur="500" fill="hold"/>
                                        <p:tgtEl>
                                          <p:spTgt spid="41987"/>
                                        </p:tgtEl>
                                        <p:attrNameLst>
                                          <p:attrName>ppt_x</p:attrName>
                                        </p:attrNameLst>
                                      </p:cBhvr>
                                      <p:tavLst>
                                        <p:tav tm="0">
                                          <p:val>
                                            <p:strVal val="#ppt_x"/>
                                          </p:val>
                                        </p:tav>
                                        <p:tav tm="100000">
                                          <p:val>
                                            <p:strVal val="#ppt_x"/>
                                          </p:val>
                                        </p:tav>
                                      </p:tavLst>
                                    </p:anim>
                                    <p:anim calcmode="lin" valueType="num">
                                      <p:cBhvr additive="base">
                                        <p:cTn id="14" dur="500" fill="hold"/>
                                        <p:tgtEl>
                                          <p:spTgt spid="4198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1989"/>
                                        </p:tgtEl>
                                        <p:attrNameLst>
                                          <p:attrName>style.visibility</p:attrName>
                                        </p:attrNameLst>
                                      </p:cBhvr>
                                      <p:to>
                                        <p:strVal val="visible"/>
                                      </p:to>
                                    </p:set>
                                    <p:anim calcmode="lin" valueType="num">
                                      <p:cBhvr additive="base">
                                        <p:cTn id="19" dur="500" fill="hold"/>
                                        <p:tgtEl>
                                          <p:spTgt spid="41989"/>
                                        </p:tgtEl>
                                        <p:attrNameLst>
                                          <p:attrName>ppt_x</p:attrName>
                                        </p:attrNameLst>
                                      </p:cBhvr>
                                      <p:tavLst>
                                        <p:tav tm="0">
                                          <p:val>
                                            <p:strVal val="#ppt_x"/>
                                          </p:val>
                                        </p:tav>
                                        <p:tav tm="100000">
                                          <p:val>
                                            <p:strVal val="#ppt_x"/>
                                          </p:val>
                                        </p:tav>
                                      </p:tavLst>
                                    </p:anim>
                                    <p:anim calcmode="lin" valueType="num">
                                      <p:cBhvr additive="base">
                                        <p:cTn id="20" dur="500" fill="hold"/>
                                        <p:tgtEl>
                                          <p:spTgt spid="4198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88" grpId="0"/>
      <p:bldP spid="41989"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323850" y="1412875"/>
            <a:ext cx="8459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rPr>
              <a:t>下列是二元一次方程组的是   （    ）</a:t>
            </a:r>
          </a:p>
        </p:txBody>
      </p:sp>
      <p:grpSp>
        <p:nvGrpSpPr>
          <p:cNvPr id="3075" name="Group 3"/>
          <p:cNvGrpSpPr/>
          <p:nvPr/>
        </p:nvGrpSpPr>
        <p:grpSpPr bwMode="auto">
          <a:xfrm>
            <a:off x="601663" y="2216150"/>
            <a:ext cx="3657600" cy="1781175"/>
            <a:chOff x="384" y="1900"/>
            <a:chExt cx="2304" cy="1122"/>
          </a:xfrm>
        </p:grpSpPr>
        <p:graphicFrame>
          <p:nvGraphicFramePr>
            <p:cNvPr id="3076" name="Object 4"/>
            <p:cNvGraphicFramePr>
              <a:graphicFrameLocks noChangeAspect="1"/>
            </p:cNvGraphicFramePr>
            <p:nvPr/>
          </p:nvGraphicFramePr>
          <p:xfrm>
            <a:off x="816" y="2208"/>
            <a:ext cx="506" cy="814"/>
          </p:xfrm>
          <a:graphic>
            <a:graphicData uri="http://schemas.openxmlformats.org/presentationml/2006/ole">
              <mc:AlternateContent xmlns:mc="http://schemas.openxmlformats.org/markup-compatibility/2006">
                <mc:Choice xmlns:v="urn:schemas-microsoft-com:vml" Requires="v">
                  <p:oleObj r:id="rId2" imgW="215900" imgH="292100" progId="Equations">
                    <p:embed/>
                  </p:oleObj>
                </mc:Choice>
                <mc:Fallback>
                  <p:oleObj r:id="rId2" imgW="215900" imgH="292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2208"/>
                          <a:ext cx="506" cy="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 name="Text Box 5"/>
            <p:cNvSpPr txBox="1">
              <a:spLocks noChangeArrowheads="1"/>
            </p:cNvSpPr>
            <p:nvPr/>
          </p:nvSpPr>
          <p:spPr bwMode="auto">
            <a:xfrm>
              <a:off x="1344" y="2064"/>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 y =3</a:t>
              </a:r>
            </a:p>
          </p:txBody>
        </p:sp>
        <p:grpSp>
          <p:nvGrpSpPr>
            <p:cNvPr id="3078" name="Group 6"/>
            <p:cNvGrpSpPr/>
            <p:nvPr/>
          </p:nvGrpSpPr>
          <p:grpSpPr bwMode="auto">
            <a:xfrm>
              <a:off x="1104" y="1900"/>
              <a:ext cx="336" cy="644"/>
              <a:chOff x="3120" y="1900"/>
              <a:chExt cx="336" cy="644"/>
            </a:xfrm>
          </p:grpSpPr>
          <p:sp>
            <p:nvSpPr>
              <p:cNvPr id="3079" name="Text Box 7"/>
              <p:cNvSpPr txBox="1">
                <a:spLocks noChangeArrowheads="1"/>
              </p:cNvSpPr>
              <p:nvPr/>
            </p:nvSpPr>
            <p:spPr bwMode="auto">
              <a:xfrm>
                <a:off x="3120" y="2140"/>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x</a:t>
                </a:r>
              </a:p>
            </p:txBody>
          </p:sp>
          <p:sp>
            <p:nvSpPr>
              <p:cNvPr id="3080" name="Line 8"/>
              <p:cNvSpPr>
                <a:spLocks noChangeShapeType="1"/>
              </p:cNvSpPr>
              <p:nvPr/>
            </p:nvSpPr>
            <p:spPr bwMode="auto">
              <a:xfrm>
                <a:off x="3120" y="2256"/>
                <a:ext cx="240"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3081" name="Text Box 9"/>
              <p:cNvSpPr txBox="1">
                <a:spLocks noChangeArrowheads="1"/>
              </p:cNvSpPr>
              <p:nvPr/>
            </p:nvSpPr>
            <p:spPr bwMode="auto">
              <a:xfrm>
                <a:off x="3120" y="1900"/>
                <a:ext cx="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1</a:t>
                </a:r>
              </a:p>
            </p:txBody>
          </p:sp>
        </p:grpSp>
        <p:sp>
          <p:nvSpPr>
            <p:cNvPr id="3082" name="Text Box 10"/>
            <p:cNvSpPr txBox="1">
              <a:spLocks noChangeArrowheads="1"/>
            </p:cNvSpPr>
            <p:nvPr/>
          </p:nvSpPr>
          <p:spPr bwMode="auto">
            <a:xfrm>
              <a:off x="1056" y="2592"/>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2x+y =0</a:t>
              </a:r>
            </a:p>
          </p:txBody>
        </p:sp>
        <p:sp>
          <p:nvSpPr>
            <p:cNvPr id="3083" name="Text Box 11"/>
            <p:cNvSpPr txBox="1">
              <a:spLocks noChangeArrowheads="1"/>
            </p:cNvSpPr>
            <p:nvPr/>
          </p:nvSpPr>
          <p:spPr bwMode="auto">
            <a:xfrm>
              <a:off x="384" y="2380"/>
              <a:ext cx="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(A)</a:t>
              </a:r>
            </a:p>
          </p:txBody>
        </p:sp>
      </p:grpSp>
      <p:grpSp>
        <p:nvGrpSpPr>
          <p:cNvPr id="3084" name="Group 12"/>
          <p:cNvGrpSpPr/>
          <p:nvPr/>
        </p:nvGrpSpPr>
        <p:grpSpPr bwMode="auto">
          <a:xfrm>
            <a:off x="4716463" y="2565400"/>
            <a:ext cx="3200400" cy="1403350"/>
            <a:chOff x="2976" y="1324"/>
            <a:chExt cx="2016" cy="884"/>
          </a:xfrm>
        </p:grpSpPr>
        <p:graphicFrame>
          <p:nvGraphicFramePr>
            <p:cNvPr id="3085" name="Object 13"/>
            <p:cNvGraphicFramePr>
              <a:graphicFrameLocks noChangeAspect="1"/>
            </p:cNvGraphicFramePr>
            <p:nvPr/>
          </p:nvGraphicFramePr>
          <p:xfrm>
            <a:off x="3408" y="1394"/>
            <a:ext cx="506" cy="814"/>
          </p:xfrm>
          <a:graphic>
            <a:graphicData uri="http://schemas.openxmlformats.org/presentationml/2006/ole">
              <mc:AlternateContent xmlns:mc="http://schemas.openxmlformats.org/markup-compatibility/2006">
                <mc:Choice xmlns:v="urn:schemas-microsoft-com:vml" Requires="v">
                  <p:oleObj r:id="rId4" imgW="215900" imgH="292100" progId="Equations">
                    <p:embed/>
                  </p:oleObj>
                </mc:Choice>
                <mc:Fallback>
                  <p:oleObj r:id="rId4" imgW="215900" imgH="2921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 y="1394"/>
                          <a:ext cx="506" cy="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6" name="Text Box 14"/>
            <p:cNvSpPr txBox="1">
              <a:spLocks noChangeArrowheads="1"/>
            </p:cNvSpPr>
            <p:nvPr/>
          </p:nvSpPr>
          <p:spPr bwMode="auto">
            <a:xfrm>
              <a:off x="3648" y="1324"/>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3x -1 =0</a:t>
              </a:r>
            </a:p>
          </p:txBody>
        </p:sp>
        <p:sp>
          <p:nvSpPr>
            <p:cNvPr id="3087" name="Text Box 15"/>
            <p:cNvSpPr txBox="1">
              <a:spLocks noChangeArrowheads="1"/>
            </p:cNvSpPr>
            <p:nvPr/>
          </p:nvSpPr>
          <p:spPr bwMode="auto">
            <a:xfrm>
              <a:off x="3648" y="1778"/>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2y =5</a:t>
              </a:r>
            </a:p>
          </p:txBody>
        </p:sp>
        <p:sp>
          <p:nvSpPr>
            <p:cNvPr id="3088" name="Text Box 16"/>
            <p:cNvSpPr txBox="1">
              <a:spLocks noChangeArrowheads="1"/>
            </p:cNvSpPr>
            <p:nvPr/>
          </p:nvSpPr>
          <p:spPr bwMode="auto">
            <a:xfrm>
              <a:off x="2976" y="1566"/>
              <a:ext cx="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(B)</a:t>
              </a:r>
            </a:p>
          </p:txBody>
        </p:sp>
      </p:grpSp>
      <p:grpSp>
        <p:nvGrpSpPr>
          <p:cNvPr id="3089" name="Group 17"/>
          <p:cNvGrpSpPr/>
          <p:nvPr/>
        </p:nvGrpSpPr>
        <p:grpSpPr bwMode="auto">
          <a:xfrm>
            <a:off x="601663" y="4622800"/>
            <a:ext cx="3200400" cy="1403350"/>
            <a:chOff x="384" y="2620"/>
            <a:chExt cx="2016" cy="884"/>
          </a:xfrm>
        </p:grpSpPr>
        <p:graphicFrame>
          <p:nvGraphicFramePr>
            <p:cNvPr id="3090" name="Object 18"/>
            <p:cNvGraphicFramePr>
              <a:graphicFrameLocks noChangeAspect="1"/>
            </p:cNvGraphicFramePr>
            <p:nvPr/>
          </p:nvGraphicFramePr>
          <p:xfrm>
            <a:off x="816" y="2690"/>
            <a:ext cx="506" cy="814"/>
          </p:xfrm>
          <a:graphic>
            <a:graphicData uri="http://schemas.openxmlformats.org/presentationml/2006/ole">
              <mc:AlternateContent xmlns:mc="http://schemas.openxmlformats.org/markup-compatibility/2006">
                <mc:Choice xmlns:v="urn:schemas-microsoft-com:vml" Requires="v">
                  <p:oleObj r:id="rId6" imgW="215900" imgH="292100" progId="Equations">
                    <p:embed/>
                  </p:oleObj>
                </mc:Choice>
                <mc:Fallback>
                  <p:oleObj r:id="rId6" imgW="215900" imgH="2921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2690"/>
                          <a:ext cx="506" cy="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1" name="Text Box 19"/>
            <p:cNvSpPr txBox="1">
              <a:spLocks noChangeArrowheads="1"/>
            </p:cNvSpPr>
            <p:nvPr/>
          </p:nvSpPr>
          <p:spPr bwMode="auto">
            <a:xfrm>
              <a:off x="1056" y="2620"/>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x + y = 7</a:t>
              </a:r>
            </a:p>
          </p:txBody>
        </p:sp>
        <p:sp>
          <p:nvSpPr>
            <p:cNvPr id="3092" name="Text Box 20"/>
            <p:cNvSpPr txBox="1">
              <a:spLocks noChangeArrowheads="1"/>
            </p:cNvSpPr>
            <p:nvPr/>
          </p:nvSpPr>
          <p:spPr bwMode="auto">
            <a:xfrm>
              <a:off x="1056" y="3074"/>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3y + z= 4</a:t>
              </a:r>
            </a:p>
          </p:txBody>
        </p:sp>
        <p:sp>
          <p:nvSpPr>
            <p:cNvPr id="3093" name="Text Box 21"/>
            <p:cNvSpPr txBox="1">
              <a:spLocks noChangeArrowheads="1"/>
            </p:cNvSpPr>
            <p:nvPr/>
          </p:nvSpPr>
          <p:spPr bwMode="auto">
            <a:xfrm>
              <a:off x="384" y="2862"/>
              <a:ext cx="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(c)</a:t>
              </a:r>
            </a:p>
          </p:txBody>
        </p:sp>
      </p:grpSp>
      <p:grpSp>
        <p:nvGrpSpPr>
          <p:cNvPr id="3094" name="Group 22"/>
          <p:cNvGrpSpPr/>
          <p:nvPr/>
        </p:nvGrpSpPr>
        <p:grpSpPr bwMode="auto">
          <a:xfrm>
            <a:off x="4716463" y="4502150"/>
            <a:ext cx="3352800" cy="1479550"/>
            <a:chOff x="2976" y="2544"/>
            <a:chExt cx="2112" cy="932"/>
          </a:xfrm>
        </p:grpSpPr>
        <p:graphicFrame>
          <p:nvGraphicFramePr>
            <p:cNvPr id="3095" name="Object 23"/>
            <p:cNvGraphicFramePr>
              <a:graphicFrameLocks noChangeAspect="1"/>
            </p:cNvGraphicFramePr>
            <p:nvPr/>
          </p:nvGraphicFramePr>
          <p:xfrm>
            <a:off x="3408" y="2662"/>
            <a:ext cx="506" cy="814"/>
          </p:xfrm>
          <a:graphic>
            <a:graphicData uri="http://schemas.openxmlformats.org/presentationml/2006/ole">
              <mc:AlternateContent xmlns:mc="http://schemas.openxmlformats.org/markup-compatibility/2006">
                <mc:Choice xmlns:v="urn:schemas-microsoft-com:vml" Requires="v">
                  <p:oleObj r:id="rId8" imgW="215900" imgH="292100" progId="Equations">
                    <p:embed/>
                  </p:oleObj>
                </mc:Choice>
                <mc:Fallback>
                  <p:oleObj r:id="rId8" imgW="215900" imgH="292100" progId="Equations">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8" y="2662"/>
                          <a:ext cx="506" cy="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6" name="Text Box 24"/>
            <p:cNvSpPr txBox="1">
              <a:spLocks noChangeArrowheads="1"/>
            </p:cNvSpPr>
            <p:nvPr/>
          </p:nvSpPr>
          <p:spPr bwMode="auto">
            <a:xfrm>
              <a:off x="3648" y="2592"/>
              <a:ext cx="1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5x  - y = -2</a:t>
              </a:r>
            </a:p>
          </p:txBody>
        </p:sp>
        <p:sp>
          <p:nvSpPr>
            <p:cNvPr id="3097" name="Text Box 25"/>
            <p:cNvSpPr txBox="1">
              <a:spLocks noChangeArrowheads="1"/>
            </p:cNvSpPr>
            <p:nvPr/>
          </p:nvSpPr>
          <p:spPr bwMode="auto">
            <a:xfrm>
              <a:off x="3648" y="3046"/>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3y + x = 4</a:t>
              </a:r>
            </a:p>
          </p:txBody>
        </p:sp>
        <p:sp>
          <p:nvSpPr>
            <p:cNvPr id="3098" name="Text Box 26"/>
            <p:cNvSpPr txBox="1">
              <a:spLocks noChangeArrowheads="1"/>
            </p:cNvSpPr>
            <p:nvPr/>
          </p:nvSpPr>
          <p:spPr bwMode="auto">
            <a:xfrm>
              <a:off x="2976" y="2834"/>
              <a:ext cx="6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(D)</a:t>
              </a:r>
            </a:p>
          </p:txBody>
        </p:sp>
        <p:sp>
          <p:nvSpPr>
            <p:cNvPr id="3099" name="Text Box 27"/>
            <p:cNvSpPr txBox="1">
              <a:spLocks noChangeArrowheads="1"/>
            </p:cNvSpPr>
            <p:nvPr/>
          </p:nvSpPr>
          <p:spPr bwMode="auto">
            <a:xfrm>
              <a:off x="3936" y="254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2</a:t>
              </a:r>
            </a:p>
          </p:txBody>
        </p:sp>
      </p:grpSp>
      <p:sp>
        <p:nvSpPr>
          <p:cNvPr id="53276" name="Text Box 28"/>
          <p:cNvSpPr txBox="1">
            <a:spLocks noChangeArrowheads="1"/>
          </p:cNvSpPr>
          <p:nvPr/>
        </p:nvSpPr>
        <p:spPr bwMode="auto">
          <a:xfrm>
            <a:off x="7308850" y="1339850"/>
            <a:ext cx="83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FF0000"/>
                </a:solidFill>
                <a:latin typeface="Times New Roman" panose="02020603050405020304" pitchFamily="18" charset="0"/>
              </a:rPr>
              <a:t>B</a:t>
            </a:r>
          </a:p>
        </p:txBody>
      </p:sp>
      <p:sp>
        <p:nvSpPr>
          <p:cNvPr id="3101" name="Text Box 29"/>
          <p:cNvSpPr txBox="1">
            <a:spLocks noChangeArrowheads="1"/>
          </p:cNvSpPr>
          <p:nvPr/>
        </p:nvSpPr>
        <p:spPr bwMode="auto">
          <a:xfrm>
            <a:off x="2700338" y="333375"/>
            <a:ext cx="7632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200" b="1">
                <a:solidFill>
                  <a:srgbClr val="0B0B0F"/>
                </a:solidFill>
                <a:latin typeface="Times New Roman" panose="02020603050405020304" pitchFamily="18" charset="0"/>
              </a:rPr>
              <a:t>什么是二元一次方程？</a:t>
            </a:r>
          </a:p>
        </p:txBody>
      </p:sp>
      <p:sp>
        <p:nvSpPr>
          <p:cNvPr id="3102" name="Text Box 30"/>
          <p:cNvSpPr txBox="1">
            <a:spLocks noChangeArrowheads="1"/>
          </p:cNvSpPr>
          <p:nvPr/>
        </p:nvSpPr>
        <p:spPr bwMode="auto">
          <a:xfrm>
            <a:off x="755650" y="260350"/>
            <a:ext cx="30241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考点一：</a:t>
            </a:r>
          </a:p>
        </p:txBody>
      </p:sp>
    </p:spTree>
    <p:extLst>
      <p:ext uri="{BB962C8B-B14F-4D97-AF65-F5344CB8AC3E}">
        <p14:creationId xmlns:p14="http://schemas.microsoft.com/office/powerpoint/2010/main" val="15793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76"/>
                                        </p:tgtEl>
                                        <p:attrNameLst>
                                          <p:attrName>style.visibility</p:attrName>
                                        </p:attrNameLst>
                                      </p:cBhvr>
                                      <p:to>
                                        <p:strVal val="visible"/>
                                      </p:to>
                                    </p:set>
                                    <p:anim calcmode="lin" valueType="num">
                                      <p:cBhvr additive="base">
                                        <p:cTn id="7" dur="500" fill="hold"/>
                                        <p:tgtEl>
                                          <p:spTgt spid="53276"/>
                                        </p:tgtEl>
                                        <p:attrNameLst>
                                          <p:attrName>ppt_x</p:attrName>
                                        </p:attrNameLst>
                                      </p:cBhvr>
                                      <p:tavLst>
                                        <p:tav tm="0">
                                          <p:val>
                                            <p:strVal val="0-#ppt_w/2"/>
                                          </p:val>
                                        </p:tav>
                                        <p:tav tm="100000">
                                          <p:val>
                                            <p:strVal val="#ppt_x"/>
                                          </p:val>
                                        </p:tav>
                                      </p:tavLst>
                                    </p:anim>
                                    <p:anim calcmode="lin" valueType="num">
                                      <p:cBhvr additive="base">
                                        <p:cTn id="8" dur="500" fill="hold"/>
                                        <p:tgtEl>
                                          <p:spTgt spid="53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4294967295"/>
          </p:nvPr>
        </p:nvSpPr>
        <p:spPr>
          <a:xfrm>
            <a:off x="762000" y="1905000"/>
            <a:ext cx="8382000" cy="4525963"/>
          </a:xfrm>
        </p:spPr>
        <p:txBody>
          <a:bodyPr/>
          <a:lstStyle/>
          <a:p>
            <a:pPr>
              <a:buFontTx/>
              <a:buNone/>
            </a:pPr>
            <a:r>
              <a:rPr lang="zh-CN" altLang="en-US" sz="3600" b="0"/>
              <a:t>３、若方程						</a:t>
            </a:r>
          </a:p>
          <a:p>
            <a:pPr>
              <a:buFontTx/>
              <a:buNone/>
            </a:pPr>
            <a:r>
              <a:rPr lang="zh-CN" altLang="en-US" sz="3600" b="0"/>
              <a:t>是关于</a:t>
            </a:r>
            <a:r>
              <a:rPr lang="zh-CN" altLang="zh-CN" sz="3600" b="0"/>
              <a:t>x</a:t>
            </a:r>
            <a:r>
              <a:rPr lang="zh-CN" altLang="en-US" sz="3600" b="0"/>
              <a:t>、</a:t>
            </a:r>
            <a:r>
              <a:rPr lang="zh-CN" altLang="zh-CN" sz="3600" b="0"/>
              <a:t>y</a:t>
            </a:r>
            <a:r>
              <a:rPr lang="zh-CN" altLang="en-US" sz="3600" b="0"/>
              <a:t>的二元一次方程，	</a:t>
            </a:r>
          </a:p>
          <a:p>
            <a:pPr>
              <a:buFontTx/>
              <a:buNone/>
            </a:pPr>
            <a:r>
              <a:rPr lang="zh-CN" altLang="en-US" sz="3600" b="0"/>
              <a:t>求			     的值。			</a:t>
            </a:r>
          </a:p>
        </p:txBody>
      </p:sp>
      <p:graphicFrame>
        <p:nvGraphicFramePr>
          <p:cNvPr id="16387" name="Object 3"/>
          <p:cNvGraphicFramePr>
            <a:graphicFrameLocks noGrp="1"/>
          </p:cNvGraphicFramePr>
          <p:nvPr>
            <p:ph sz="quarter" idx="4294967295"/>
          </p:nvPr>
        </p:nvGraphicFramePr>
        <p:xfrm>
          <a:off x="3200400" y="1752600"/>
          <a:ext cx="4667250" cy="903288"/>
        </p:xfrm>
        <a:graphic>
          <a:graphicData uri="http://schemas.openxmlformats.org/presentationml/2006/ole">
            <mc:AlternateContent xmlns:mc="http://schemas.openxmlformats.org/markup-compatibility/2006">
              <mc:Choice xmlns:v="urn:schemas-microsoft-com:vml" Requires="v">
                <p:oleObj r:id="rId2" imgW="28346400" imgH="5486400" progId="">
                  <p:embed/>
                </p:oleObj>
              </mc:Choice>
              <mc:Fallback>
                <p:oleObj r:id="rId2" imgW="28346400" imgH="5486400" progId="">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466725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4"/>
          <p:cNvGraphicFramePr>
            <a:graphicFrameLocks noGrp="1"/>
          </p:cNvGraphicFramePr>
          <p:nvPr>
            <p:ph sz="quarter" idx="4294967295"/>
          </p:nvPr>
        </p:nvGraphicFramePr>
        <p:xfrm>
          <a:off x="1863725" y="3048000"/>
          <a:ext cx="2338388" cy="669925"/>
        </p:xfrm>
        <a:graphic>
          <a:graphicData uri="http://schemas.openxmlformats.org/presentationml/2006/ole">
            <mc:AlternateContent xmlns:mc="http://schemas.openxmlformats.org/markup-compatibility/2006">
              <mc:Choice xmlns:v="urn:schemas-microsoft-com:vml" Requires="v">
                <p:oleObj r:id="rId4" imgW="11887200" imgH="4876800" progId="">
                  <p:embed/>
                </p:oleObj>
              </mc:Choice>
              <mc:Fallback>
                <p:oleObj r:id="rId4" imgW="11887200" imgH="487680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3725" y="3048000"/>
                        <a:ext cx="2338388" cy="669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389" name="Group 5"/>
          <p:cNvGrpSpPr/>
          <p:nvPr/>
        </p:nvGrpSpPr>
        <p:grpSpPr bwMode="auto">
          <a:xfrm>
            <a:off x="1260475" y="765175"/>
            <a:ext cx="2209800" cy="885825"/>
            <a:chOff x="0" y="0"/>
            <a:chExt cx="1392" cy="557"/>
          </a:xfrm>
        </p:grpSpPr>
        <p:sp>
          <p:nvSpPr>
            <p:cNvPr id="16390" name="Rectangle 6"/>
            <p:cNvSpPr>
              <a:spLocks noChangeArrowheads="1"/>
            </p:cNvSpPr>
            <p:nvPr/>
          </p:nvSpPr>
          <p:spPr bwMode="auto">
            <a:xfrm>
              <a:off x="0" y="317"/>
              <a:ext cx="1296" cy="240"/>
            </a:xfrm>
            <a:prstGeom prst="rect">
              <a:avLst/>
            </a:prstGeom>
            <a:gradFill rotWithShape="1">
              <a:gsLst>
                <a:gs pos="0">
                  <a:schemeClr val="bg1"/>
                </a:gs>
                <a:gs pos="100000">
                  <a:srgbClr val="8ED0F4"/>
                </a:gs>
              </a:gsLst>
              <a:lin ang="5400000" scaled="1"/>
            </a:gradFill>
            <a:ln w="9525">
              <a:solidFill>
                <a:schemeClr val="accent1"/>
              </a:solidFill>
              <a:miter lim="800000"/>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55655" name="Text Box 7"/>
            <p:cNvSpPr txBox="1">
              <a:spLocks noChangeArrowheads="1"/>
            </p:cNvSpPr>
            <p:nvPr/>
          </p:nvSpPr>
          <p:spPr bwMode="auto">
            <a:xfrm>
              <a:off x="432" y="0"/>
              <a:ext cx="960" cy="365"/>
            </a:xfrm>
            <a:prstGeom prst="rect">
              <a:avLst/>
            </a:prstGeom>
            <a:noFill/>
            <a:ln w="9525">
              <a:noFill/>
              <a:miter lim="800000"/>
            </a:ln>
          </p:spPr>
          <p:txBody>
            <a:bodyPr>
              <a:spAutoFit/>
            </a:bodyPr>
            <a:lstStyle/>
            <a:p>
              <a:pPr eaLnBrk="0" hangingPunct="0">
                <a:defRPr/>
              </a:pPr>
              <a:r>
                <a:rPr lang="zh-CN" altLang="en-US" sz="3200" b="1">
                  <a:solidFill>
                    <a:prstClr val="black"/>
                  </a:solidFill>
                  <a:effectLst>
                    <a:outerShdw blurRad="38100" dist="38100" dir="2700000" algn="tl">
                      <a:srgbClr val="C0C0C0"/>
                    </a:outerShdw>
                  </a:effectLst>
                  <a:latin typeface="华文中宋" pitchFamily="2" charset="-122"/>
                  <a:ea typeface="华文中宋" pitchFamily="2" charset="-122"/>
                </a:rPr>
                <a:t>做一做</a:t>
              </a:r>
            </a:p>
          </p:txBody>
        </p:sp>
        <p:sp>
          <p:nvSpPr>
            <p:cNvPr id="16392" name="未知"/>
            <p:cNvSpPr/>
            <p:nvPr/>
          </p:nvSpPr>
          <p:spPr bwMode="auto">
            <a:xfrm>
              <a:off x="48" y="269"/>
              <a:ext cx="384" cy="192"/>
            </a:xfrm>
            <a:custGeom>
              <a:avLst/>
              <a:gdLst>
                <a:gd name="T0" fmla="*/ 0 w 384"/>
                <a:gd name="T1" fmla="*/ 0 h 240"/>
                <a:gd name="T2" fmla="*/ 384 w 384"/>
                <a:gd name="T3" fmla="*/ 0 h 240"/>
                <a:gd name="T4" fmla="*/ 192 w 384"/>
                <a:gd name="T5" fmla="*/ 240 h 240"/>
                <a:gd name="T6" fmla="*/ 0 w 384"/>
                <a:gd name="T7" fmla="*/ 0 h 240"/>
                <a:gd name="T8" fmla="*/ 0 60000 65536"/>
                <a:gd name="T9" fmla="*/ 0 60000 65536"/>
                <a:gd name="T10" fmla="*/ 0 60000 65536"/>
                <a:gd name="T11" fmla="*/ 0 60000 65536"/>
                <a:gd name="T12" fmla="*/ 0 w 384"/>
                <a:gd name="T13" fmla="*/ 0 h 240"/>
                <a:gd name="T14" fmla="*/ 384 w 384"/>
                <a:gd name="T15" fmla="*/ 240 h 240"/>
              </a:gdLst>
              <a:ahLst/>
              <a:cxnLst>
                <a:cxn ang="T8">
                  <a:pos x="T0" y="T1"/>
                </a:cxn>
                <a:cxn ang="T9">
                  <a:pos x="T2" y="T3"/>
                </a:cxn>
                <a:cxn ang="T10">
                  <a:pos x="T4" y="T5"/>
                </a:cxn>
                <a:cxn ang="T11">
                  <a:pos x="T6" y="T7"/>
                </a:cxn>
              </a:cxnLst>
              <a:rect l="T12" t="T13" r="T14" b="T15"/>
              <a:pathLst>
                <a:path w="384" h="240">
                  <a:moveTo>
                    <a:pt x="0" y="0"/>
                  </a:moveTo>
                  <a:lnTo>
                    <a:pt x="384" y="0"/>
                  </a:lnTo>
                  <a:lnTo>
                    <a:pt x="192" y="240"/>
                  </a:lnTo>
                  <a:lnTo>
                    <a:pt x="0" y="0"/>
                  </a:lnTo>
                  <a:close/>
                </a:path>
              </a:pathLst>
            </a:custGeom>
            <a:gradFill rotWithShape="1">
              <a:gsLst>
                <a:gs pos="0">
                  <a:srgbClr val="777777"/>
                </a:gs>
                <a:gs pos="50000">
                  <a:srgbClr val="FFFFFF"/>
                </a:gs>
                <a:gs pos="100000">
                  <a:srgbClr val="777777"/>
                </a:gs>
              </a:gsLst>
              <a:lin ang="0" scaled="1"/>
            </a:gradFill>
            <a:ln>
              <a:noFill/>
            </a:ln>
            <a:extLst>
              <a:ext uri="{91240B29-F687-4F45-9708-019B960494DF}">
                <a14:hiddenLine xmlns:a14="http://schemas.microsoft.com/office/drawing/2010/main" w="9525">
                  <a:solidFill>
                    <a:srgbClr val="000000"/>
                  </a:solidFill>
                  <a:rou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55657" name="未知"/>
            <p:cNvSpPr/>
            <p:nvPr/>
          </p:nvSpPr>
          <p:spPr bwMode="auto">
            <a:xfrm>
              <a:off x="192" y="424"/>
              <a:ext cx="96" cy="96"/>
            </a:xfrm>
            <a:custGeom>
              <a:avLst/>
              <a:gdLst/>
              <a:ahLst/>
              <a:cxnLst>
                <a:cxn ang="0">
                  <a:pos x="0" y="0"/>
                </a:cxn>
                <a:cxn ang="0">
                  <a:pos x="96" y="0"/>
                </a:cxn>
                <a:cxn ang="0">
                  <a:pos x="48" y="96"/>
                </a:cxn>
                <a:cxn ang="0">
                  <a:pos x="0" y="0"/>
                </a:cxn>
              </a:cxnLst>
              <a:rect l="0" t="0" r="r" b="b"/>
              <a:pathLst>
                <a:path w="96" h="96">
                  <a:moveTo>
                    <a:pt x="0" y="0"/>
                  </a:moveTo>
                  <a:lnTo>
                    <a:pt x="96" y="0"/>
                  </a:lnTo>
                  <a:lnTo>
                    <a:pt x="48" y="96"/>
                  </a:lnTo>
                  <a:lnTo>
                    <a:pt x="0" y="0"/>
                  </a:lnTo>
                  <a:close/>
                </a:path>
              </a:pathLst>
            </a:custGeom>
            <a:gradFill rotWithShape="1">
              <a:gsLst>
                <a:gs pos="0">
                  <a:schemeClr val="bg1"/>
                </a:gs>
                <a:gs pos="50000">
                  <a:srgbClr val="969696"/>
                </a:gs>
                <a:gs pos="100000">
                  <a:schemeClr val="bg1"/>
                </a:gs>
              </a:gsLst>
              <a:lin ang="0" scaled="1"/>
            </a:gradFill>
            <a:ln w="9525" cmpd="sng">
              <a:solidFill>
                <a:srgbClr val="000000"/>
              </a:solidFill>
              <a:round/>
            </a:ln>
          </p:spPr>
          <p:txBody>
            <a:bodyPr>
              <a:spAutoFit/>
            </a:bodyPr>
            <a:lstStyle/>
            <a:p>
              <a:pPr>
                <a:defRPr/>
              </a:pPr>
              <a:endParaRPr lang="zh-CN" altLang="en-US" sz="2800">
                <a:solidFill>
                  <a:prstClr val="black"/>
                </a:solidFill>
                <a:latin typeface="Arial" panose="020B0604020202020204" pitchFamily="34" charset="0"/>
              </a:endParaRPr>
            </a:p>
          </p:txBody>
        </p:sp>
        <p:sp>
          <p:nvSpPr>
            <p:cNvPr id="16394" name="未知"/>
            <p:cNvSpPr/>
            <p:nvPr/>
          </p:nvSpPr>
          <p:spPr bwMode="auto">
            <a:xfrm>
              <a:off x="48" y="77"/>
              <a:ext cx="384" cy="240"/>
            </a:xfrm>
            <a:custGeom>
              <a:avLst/>
              <a:gdLst>
                <a:gd name="T0" fmla="*/ 0 w 336"/>
                <a:gd name="T1" fmla="*/ 0 h 240"/>
                <a:gd name="T2" fmla="*/ 336 w 336"/>
                <a:gd name="T3" fmla="*/ 0 h 240"/>
                <a:gd name="T4" fmla="*/ 336 w 336"/>
                <a:gd name="T5" fmla="*/ 192 h 240"/>
                <a:gd name="T6" fmla="*/ 192 w 336"/>
                <a:gd name="T7" fmla="*/ 240 h 240"/>
                <a:gd name="T8" fmla="*/ 96 w 336"/>
                <a:gd name="T9" fmla="*/ 240 h 240"/>
                <a:gd name="T10" fmla="*/ 0 w 336"/>
                <a:gd name="T11" fmla="*/ 192 h 240"/>
                <a:gd name="T12" fmla="*/ 0 w 336"/>
                <a:gd name="T13" fmla="*/ 0 h 240"/>
                <a:gd name="T14" fmla="*/ 0 60000 65536"/>
                <a:gd name="T15" fmla="*/ 0 60000 65536"/>
                <a:gd name="T16" fmla="*/ 0 60000 65536"/>
                <a:gd name="T17" fmla="*/ 0 60000 65536"/>
                <a:gd name="T18" fmla="*/ 0 60000 65536"/>
                <a:gd name="T19" fmla="*/ 0 60000 65536"/>
                <a:gd name="T20" fmla="*/ 0 60000 65536"/>
                <a:gd name="T21" fmla="*/ 0 w 336"/>
                <a:gd name="T22" fmla="*/ 0 h 240"/>
                <a:gd name="T23" fmla="*/ 336 w 336"/>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40">
                  <a:moveTo>
                    <a:pt x="0" y="0"/>
                  </a:moveTo>
                  <a:lnTo>
                    <a:pt x="336" y="0"/>
                  </a:lnTo>
                  <a:lnTo>
                    <a:pt x="336" y="192"/>
                  </a:lnTo>
                  <a:lnTo>
                    <a:pt x="192" y="240"/>
                  </a:lnTo>
                  <a:lnTo>
                    <a:pt x="96" y="240"/>
                  </a:lnTo>
                  <a:lnTo>
                    <a:pt x="0" y="192"/>
                  </a:lnTo>
                  <a:lnTo>
                    <a:pt x="0" y="0"/>
                  </a:lnTo>
                  <a:close/>
                </a:path>
              </a:pathLst>
            </a:custGeom>
            <a:gradFill rotWithShape="1">
              <a:gsLst>
                <a:gs pos="0">
                  <a:srgbClr val="FF9933"/>
                </a:gs>
                <a:gs pos="50000">
                  <a:srgbClr val="FFFF99"/>
                </a:gs>
                <a:gs pos="100000">
                  <a:srgbClr val="FF9933"/>
                </a:gs>
              </a:gsLst>
              <a:lin ang="0" scaled="1"/>
            </a:gradFill>
            <a:ln w="9525">
              <a:solidFill>
                <a:srgbClr val="FF9933"/>
              </a:solidFill>
              <a:rou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6395" name="Oval 11"/>
            <p:cNvSpPr>
              <a:spLocks noChangeArrowheads="1"/>
            </p:cNvSpPr>
            <p:nvPr/>
          </p:nvSpPr>
          <p:spPr bwMode="auto">
            <a:xfrm>
              <a:off x="48" y="29"/>
              <a:ext cx="383" cy="96"/>
            </a:xfrm>
            <a:prstGeom prst="ellipse">
              <a:avLst/>
            </a:prstGeom>
            <a:gradFill rotWithShape="1">
              <a:gsLst>
                <a:gs pos="0">
                  <a:srgbClr val="FFFFFF"/>
                </a:gs>
                <a:gs pos="100000">
                  <a:schemeClr val="accent1"/>
                </a:gs>
              </a:gsLst>
              <a:path path="shape">
                <a:fillToRect l="50000" t="50000" r="50000" b="50000"/>
              </a:path>
            </a:gradFill>
            <a:ln w="9525">
              <a:solidFill>
                <a:srgbClr val="FF9933"/>
              </a:solidFill>
              <a:rou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6396" name="Oval 12"/>
            <p:cNvSpPr>
              <a:spLocks noChangeArrowheads="1"/>
            </p:cNvSpPr>
            <p:nvPr/>
          </p:nvSpPr>
          <p:spPr bwMode="auto">
            <a:xfrm>
              <a:off x="192" y="29"/>
              <a:ext cx="96" cy="48"/>
            </a:xfrm>
            <a:prstGeom prst="ellipse">
              <a:avLst/>
            </a:prstGeom>
            <a:gradFill rotWithShape="1">
              <a:gsLst>
                <a:gs pos="0">
                  <a:schemeClr val="bg2"/>
                </a:gs>
                <a:gs pos="100000">
                  <a:schemeClr val="bg1"/>
                </a:gs>
              </a:gsLst>
              <a:path path="shape">
                <a:fillToRect l="50000" t="50000" r="50000" b="50000"/>
              </a:path>
            </a:gradFill>
            <a:ln w="9525">
              <a:solidFill>
                <a:srgbClr val="000000"/>
              </a:solidFill>
              <a:round/>
            </a:ln>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pic>
        <p:nvPicPr>
          <p:cNvPr id="16397" name="Picture 13" descr="dw04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450" y="5302250"/>
            <a:ext cx="1446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14" descr="dw059"/>
          <p:cNvPicPr>
            <a:picLocks noChangeAspect="1" noChangeArrowheads="1"/>
          </p:cNvPicPr>
          <p:nvPr/>
        </p:nvPicPr>
        <p:blipFill>
          <a:blip r:embed="rId7" cstate="print">
            <a:lum contrast="-6000"/>
            <a:extLst>
              <a:ext uri="{28A0092B-C50C-407E-A947-70E740481C1C}">
                <a14:useLocalDpi xmlns:a14="http://schemas.microsoft.com/office/drawing/2010/main" val="0"/>
              </a:ext>
            </a:extLst>
          </a:blip>
          <a:srcRect/>
          <a:stretch>
            <a:fillRect/>
          </a:stretch>
        </p:blipFill>
        <p:spPr bwMode="auto">
          <a:xfrm>
            <a:off x="3563938" y="4941888"/>
            <a:ext cx="1731962"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5" descr="20051105170926690">
            <a:hlinkClick r:id="rId8" action="ppaction://hlinksldjump"/>
          </p:cNvPr>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7400" y="4292600"/>
            <a:ext cx="290671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05529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oup 2"/>
          <p:cNvGrpSpPr/>
          <p:nvPr/>
        </p:nvGrpSpPr>
        <p:grpSpPr bwMode="auto">
          <a:xfrm>
            <a:off x="288925" y="801688"/>
            <a:ext cx="8459788" cy="1763712"/>
            <a:chOff x="91" y="253"/>
            <a:chExt cx="5329" cy="1111"/>
          </a:xfrm>
        </p:grpSpPr>
        <p:sp>
          <p:nvSpPr>
            <p:cNvPr id="4099" name="Text Box 3"/>
            <p:cNvSpPr txBox="1">
              <a:spLocks noChangeArrowheads="1"/>
            </p:cNvSpPr>
            <p:nvPr/>
          </p:nvSpPr>
          <p:spPr bwMode="auto">
            <a:xfrm>
              <a:off x="91" y="346"/>
              <a:ext cx="532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rPr>
                <a:t>已知方程 </a:t>
              </a:r>
              <a:r>
                <a:rPr lang="en-US" altLang="zh-CN" sz="4000" b="1">
                  <a:solidFill>
                    <a:prstClr val="black"/>
                  </a:solidFill>
                  <a:latin typeface="Times New Roman" panose="02020603050405020304" pitchFamily="18" charset="0"/>
                </a:rPr>
                <a:t>3x         - 5y          = 4 </a:t>
              </a:r>
              <a:r>
                <a:rPr lang="zh-CN" altLang="en-US" sz="4000" b="1">
                  <a:solidFill>
                    <a:prstClr val="black"/>
                  </a:solidFill>
                  <a:latin typeface="Times New Roman" panose="02020603050405020304" pitchFamily="18" charset="0"/>
                </a:rPr>
                <a:t>是二元</a:t>
              </a:r>
            </a:p>
            <a:p>
              <a:pPr>
                <a:spcBef>
                  <a:spcPct val="50000"/>
                </a:spcBef>
              </a:pPr>
              <a:r>
                <a:rPr lang="zh-CN" altLang="en-US" sz="4000" b="1">
                  <a:solidFill>
                    <a:prstClr val="black"/>
                  </a:solidFill>
                  <a:latin typeface="Times New Roman" panose="02020603050405020304" pitchFamily="18" charset="0"/>
                </a:rPr>
                <a:t>一次方程，则</a:t>
              </a:r>
              <a:r>
                <a:rPr lang="en-US" altLang="zh-CN" sz="4000" b="1">
                  <a:solidFill>
                    <a:prstClr val="black"/>
                  </a:solidFill>
                  <a:latin typeface="Times New Roman" panose="02020603050405020304" pitchFamily="18" charset="0"/>
                </a:rPr>
                <a:t>m+n=</a:t>
              </a:r>
            </a:p>
          </p:txBody>
        </p:sp>
        <p:sp>
          <p:nvSpPr>
            <p:cNvPr id="4100" name="Rectangle 4"/>
            <p:cNvSpPr>
              <a:spLocks noChangeArrowheads="1"/>
            </p:cNvSpPr>
            <p:nvPr/>
          </p:nvSpPr>
          <p:spPr bwMode="auto">
            <a:xfrm>
              <a:off x="3033" y="253"/>
              <a:ext cx="11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m+n </a:t>
              </a:r>
              <a:r>
                <a:rPr lang="en-US" altLang="zh-CN" sz="3200">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7</a:t>
              </a:r>
            </a:p>
          </p:txBody>
        </p:sp>
        <p:sp>
          <p:nvSpPr>
            <p:cNvPr id="4101" name="Rectangle 5"/>
            <p:cNvSpPr>
              <a:spLocks noChangeArrowheads="1"/>
            </p:cNvSpPr>
            <p:nvPr/>
          </p:nvSpPr>
          <p:spPr bwMode="auto">
            <a:xfrm>
              <a:off x="1791" y="255"/>
              <a:ext cx="11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m</a:t>
              </a:r>
              <a:r>
                <a:rPr lang="en-US" altLang="zh-CN" sz="3200">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n </a:t>
              </a:r>
              <a:r>
                <a:rPr lang="en-US" altLang="zh-CN" sz="3200">
                  <a:solidFill>
                    <a:prstClr val="black"/>
                  </a:solidFill>
                  <a:latin typeface="Times New Roman" panose="02020603050405020304" pitchFamily="18" charset="0"/>
                </a:rPr>
                <a:t>-1</a:t>
              </a:r>
              <a:endParaRPr lang="en-US" altLang="zh-CN" sz="3200" b="1">
                <a:solidFill>
                  <a:prstClr val="black"/>
                </a:solidFill>
                <a:latin typeface="Times New Roman" panose="02020603050405020304" pitchFamily="18" charset="0"/>
              </a:endParaRPr>
            </a:p>
          </p:txBody>
        </p:sp>
        <p:sp>
          <p:nvSpPr>
            <p:cNvPr id="4102" name="Line 6"/>
            <p:cNvSpPr>
              <a:spLocks noChangeShapeType="1"/>
            </p:cNvSpPr>
            <p:nvPr/>
          </p:nvSpPr>
          <p:spPr bwMode="auto">
            <a:xfrm>
              <a:off x="2971" y="1344"/>
              <a:ext cx="544"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9042700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22" name="Group 2"/>
          <p:cNvGrpSpPr/>
          <p:nvPr/>
        </p:nvGrpSpPr>
        <p:grpSpPr bwMode="auto">
          <a:xfrm>
            <a:off x="288925" y="801688"/>
            <a:ext cx="8459788" cy="1763712"/>
            <a:chOff x="91" y="253"/>
            <a:chExt cx="5329" cy="1111"/>
          </a:xfrm>
        </p:grpSpPr>
        <p:sp>
          <p:nvSpPr>
            <p:cNvPr id="5123" name="Text Box 3"/>
            <p:cNvSpPr txBox="1">
              <a:spLocks noChangeArrowheads="1"/>
            </p:cNvSpPr>
            <p:nvPr/>
          </p:nvSpPr>
          <p:spPr bwMode="auto">
            <a:xfrm>
              <a:off x="91" y="346"/>
              <a:ext cx="532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rPr>
                <a:t>已知方程 </a:t>
              </a:r>
              <a:r>
                <a:rPr lang="en-US" altLang="zh-CN" sz="4000" b="1">
                  <a:solidFill>
                    <a:prstClr val="black"/>
                  </a:solidFill>
                  <a:latin typeface="Times New Roman" panose="02020603050405020304" pitchFamily="18" charset="0"/>
                </a:rPr>
                <a:t>3x         - 5y          = 4 </a:t>
              </a:r>
              <a:r>
                <a:rPr lang="zh-CN" altLang="en-US" sz="4000" b="1">
                  <a:solidFill>
                    <a:prstClr val="black"/>
                  </a:solidFill>
                  <a:latin typeface="Times New Roman" panose="02020603050405020304" pitchFamily="18" charset="0"/>
                </a:rPr>
                <a:t>是二元</a:t>
              </a:r>
            </a:p>
            <a:p>
              <a:pPr>
                <a:spcBef>
                  <a:spcPct val="50000"/>
                </a:spcBef>
              </a:pPr>
              <a:r>
                <a:rPr lang="zh-CN" altLang="en-US" sz="4000" b="1">
                  <a:solidFill>
                    <a:prstClr val="black"/>
                  </a:solidFill>
                  <a:latin typeface="Times New Roman" panose="02020603050405020304" pitchFamily="18" charset="0"/>
                </a:rPr>
                <a:t>一次方程，则</a:t>
              </a:r>
              <a:r>
                <a:rPr lang="en-US" altLang="zh-CN" sz="4000" b="1">
                  <a:solidFill>
                    <a:prstClr val="black"/>
                  </a:solidFill>
                  <a:latin typeface="Times New Roman" panose="02020603050405020304" pitchFamily="18" charset="0"/>
                </a:rPr>
                <a:t>m+n=</a:t>
              </a:r>
            </a:p>
          </p:txBody>
        </p:sp>
        <p:sp>
          <p:nvSpPr>
            <p:cNvPr id="5124" name="Rectangle 4"/>
            <p:cNvSpPr>
              <a:spLocks noChangeArrowheads="1"/>
            </p:cNvSpPr>
            <p:nvPr/>
          </p:nvSpPr>
          <p:spPr bwMode="auto">
            <a:xfrm>
              <a:off x="3033" y="253"/>
              <a:ext cx="11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m+n </a:t>
              </a:r>
              <a:r>
                <a:rPr lang="en-US" altLang="zh-CN" sz="3200">
                  <a:solidFill>
                    <a:srgbClr val="FF0000"/>
                  </a:solidFill>
                  <a:latin typeface="Times New Roman" panose="02020603050405020304" pitchFamily="18" charset="0"/>
                </a:rPr>
                <a:t>-</a:t>
              </a:r>
              <a:r>
                <a:rPr lang="en-US" altLang="zh-CN" sz="3200" b="1">
                  <a:solidFill>
                    <a:srgbClr val="FF0000"/>
                  </a:solidFill>
                  <a:latin typeface="Times New Roman" panose="02020603050405020304" pitchFamily="18" charset="0"/>
                </a:rPr>
                <a:t>7</a:t>
              </a:r>
            </a:p>
          </p:txBody>
        </p:sp>
        <p:sp>
          <p:nvSpPr>
            <p:cNvPr id="5125" name="Rectangle 5"/>
            <p:cNvSpPr>
              <a:spLocks noChangeArrowheads="1"/>
            </p:cNvSpPr>
            <p:nvPr/>
          </p:nvSpPr>
          <p:spPr bwMode="auto">
            <a:xfrm>
              <a:off x="1791" y="255"/>
              <a:ext cx="11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m</a:t>
              </a:r>
              <a:r>
                <a:rPr lang="en-US" altLang="zh-CN" sz="3200">
                  <a:solidFill>
                    <a:srgbClr val="FF0000"/>
                  </a:solidFill>
                  <a:latin typeface="Times New Roman" panose="02020603050405020304" pitchFamily="18" charset="0"/>
                </a:rPr>
                <a:t>-</a:t>
              </a:r>
              <a:r>
                <a:rPr lang="en-US" altLang="zh-CN" sz="3200" b="1">
                  <a:solidFill>
                    <a:srgbClr val="FF0000"/>
                  </a:solidFill>
                  <a:latin typeface="Times New Roman" panose="02020603050405020304" pitchFamily="18" charset="0"/>
                </a:rPr>
                <a:t>n </a:t>
              </a:r>
              <a:r>
                <a:rPr lang="en-US" altLang="zh-CN" sz="3200">
                  <a:solidFill>
                    <a:srgbClr val="FF0000"/>
                  </a:solidFill>
                  <a:latin typeface="Times New Roman" panose="02020603050405020304" pitchFamily="18" charset="0"/>
                </a:rPr>
                <a:t>-1</a:t>
              </a:r>
              <a:endParaRPr lang="en-US" altLang="zh-CN" sz="3200" b="1">
                <a:solidFill>
                  <a:srgbClr val="FF0000"/>
                </a:solidFill>
                <a:latin typeface="Times New Roman" panose="02020603050405020304" pitchFamily="18" charset="0"/>
              </a:endParaRPr>
            </a:p>
          </p:txBody>
        </p:sp>
        <p:sp>
          <p:nvSpPr>
            <p:cNvPr id="5126" name="Line 6"/>
            <p:cNvSpPr>
              <a:spLocks noChangeShapeType="1"/>
            </p:cNvSpPr>
            <p:nvPr/>
          </p:nvSpPr>
          <p:spPr bwMode="auto">
            <a:xfrm>
              <a:off x="2971" y="1344"/>
              <a:ext cx="544" cy="0"/>
            </a:xfrm>
            <a:prstGeom prst="line">
              <a:avLst/>
            </a:prstGeom>
            <a:noFill/>
            <a:ln w="3175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51207" name="Text Box 7"/>
          <p:cNvSpPr txBox="1">
            <a:spLocks noChangeArrowheads="1"/>
          </p:cNvSpPr>
          <p:nvPr/>
        </p:nvSpPr>
        <p:spPr bwMode="auto">
          <a:xfrm>
            <a:off x="1763713" y="3573463"/>
            <a:ext cx="2879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m </a:t>
            </a:r>
            <a:r>
              <a:rPr lang="en-US" altLang="zh-CN" sz="3600" b="1">
                <a:solidFill>
                  <a:srgbClr val="FF0000"/>
                </a:solidFill>
              </a:rPr>
              <a:t>–</a:t>
            </a:r>
            <a:r>
              <a:rPr lang="en-US" altLang="zh-CN" sz="3600" b="1">
                <a:solidFill>
                  <a:srgbClr val="FF0000"/>
                </a:solidFill>
                <a:latin typeface="Times New Roman" panose="02020603050405020304" pitchFamily="18" charset="0"/>
              </a:rPr>
              <a:t> n -1=</a:t>
            </a:r>
            <a:r>
              <a:rPr lang="en-US" altLang="zh-CN" sz="3600" b="1">
                <a:solidFill>
                  <a:srgbClr val="1F497D"/>
                </a:solidFill>
                <a:latin typeface="Times New Roman" panose="02020603050405020304" pitchFamily="18" charset="0"/>
              </a:rPr>
              <a:t>1</a:t>
            </a:r>
          </a:p>
        </p:txBody>
      </p:sp>
      <p:sp>
        <p:nvSpPr>
          <p:cNvPr id="51208" name="Text Box 8"/>
          <p:cNvSpPr txBox="1">
            <a:spLocks noChangeArrowheads="1"/>
          </p:cNvSpPr>
          <p:nvPr/>
        </p:nvSpPr>
        <p:spPr bwMode="auto">
          <a:xfrm>
            <a:off x="1763713" y="4156075"/>
            <a:ext cx="2879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m + n -7=</a:t>
            </a:r>
            <a:r>
              <a:rPr lang="en-US" altLang="zh-CN" sz="3600" b="1">
                <a:solidFill>
                  <a:srgbClr val="1F497D"/>
                </a:solidFill>
                <a:latin typeface="Times New Roman" panose="02020603050405020304" pitchFamily="18" charset="0"/>
              </a:rPr>
              <a:t>1</a:t>
            </a:r>
          </a:p>
        </p:txBody>
      </p:sp>
      <p:graphicFrame>
        <p:nvGraphicFramePr>
          <p:cNvPr id="51209" name="Object 9"/>
          <p:cNvGraphicFramePr>
            <a:graphicFrameLocks noGrp="1" noChangeAspect="1"/>
          </p:cNvGraphicFramePr>
          <p:nvPr>
            <p:ph idx="4294967295"/>
          </p:nvPr>
        </p:nvGraphicFramePr>
        <p:xfrm>
          <a:off x="1141413" y="3652838"/>
          <a:ext cx="849312" cy="1117600"/>
        </p:xfrm>
        <a:graphic>
          <a:graphicData uri="http://schemas.openxmlformats.org/presentationml/2006/ole">
            <mc:AlternateContent xmlns:mc="http://schemas.openxmlformats.org/markup-compatibility/2006">
              <mc:Choice xmlns:v="urn:schemas-microsoft-com:vml" Requires="v">
                <p:oleObj r:id="rId2" imgW="215900" imgH="292100" progId="Equations">
                  <p:embed/>
                </p:oleObj>
              </mc:Choice>
              <mc:Fallback>
                <p:oleObj r:id="rId2" imgW="215900" imgH="292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3652838"/>
                        <a:ext cx="849312"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
          <p:cNvGrpSpPr/>
          <p:nvPr/>
        </p:nvGrpSpPr>
        <p:grpSpPr bwMode="auto">
          <a:xfrm>
            <a:off x="5399088" y="3573463"/>
            <a:ext cx="2197100" cy="1223962"/>
            <a:chOff x="3084" y="2251"/>
            <a:chExt cx="1384" cy="771"/>
          </a:xfrm>
        </p:grpSpPr>
        <p:sp>
          <p:nvSpPr>
            <p:cNvPr id="5131" name="Text Box 11"/>
            <p:cNvSpPr txBox="1">
              <a:spLocks noChangeArrowheads="1"/>
            </p:cNvSpPr>
            <p:nvPr/>
          </p:nvSpPr>
          <p:spPr bwMode="auto">
            <a:xfrm>
              <a:off x="3334" y="2251"/>
              <a:ext cx="10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m = 5</a:t>
              </a:r>
            </a:p>
          </p:txBody>
        </p:sp>
        <p:sp>
          <p:nvSpPr>
            <p:cNvPr id="5132" name="Text Box 12"/>
            <p:cNvSpPr txBox="1">
              <a:spLocks noChangeArrowheads="1"/>
            </p:cNvSpPr>
            <p:nvPr/>
          </p:nvSpPr>
          <p:spPr bwMode="auto">
            <a:xfrm>
              <a:off x="3334" y="2618"/>
              <a:ext cx="11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 n = 3</a:t>
              </a:r>
            </a:p>
          </p:txBody>
        </p:sp>
        <p:graphicFrame>
          <p:nvGraphicFramePr>
            <p:cNvPr id="5133" name="Object 13"/>
            <p:cNvGraphicFramePr>
              <a:graphicFrameLocks noChangeAspect="1"/>
            </p:cNvGraphicFramePr>
            <p:nvPr/>
          </p:nvGraphicFramePr>
          <p:xfrm>
            <a:off x="3084" y="2284"/>
            <a:ext cx="536" cy="705"/>
          </p:xfrm>
          <a:graphic>
            <a:graphicData uri="http://schemas.openxmlformats.org/presentationml/2006/ole">
              <mc:AlternateContent xmlns:mc="http://schemas.openxmlformats.org/markup-compatibility/2006">
                <mc:Choice xmlns:v="urn:schemas-microsoft-com:vml" Requires="v">
                  <p:oleObj r:id="rId4" imgW="215900" imgH="292100" progId="Equations">
                    <p:embed/>
                  </p:oleObj>
                </mc:Choice>
                <mc:Fallback>
                  <p:oleObj r:id="rId4" imgW="215900" imgH="2921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 y="2284"/>
                          <a:ext cx="536" cy="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14" name="Text Box 14"/>
          <p:cNvSpPr txBox="1">
            <a:spLocks noChangeArrowheads="1"/>
          </p:cNvSpPr>
          <p:nvPr/>
        </p:nvSpPr>
        <p:spPr bwMode="auto">
          <a:xfrm>
            <a:off x="5076825" y="1844675"/>
            <a:ext cx="7191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400" b="1">
                <a:solidFill>
                  <a:srgbClr val="FF0000"/>
                </a:solidFill>
                <a:latin typeface="Times New Roman" panose="02020603050405020304" pitchFamily="18" charset="0"/>
              </a:rPr>
              <a:t>8</a:t>
            </a:r>
          </a:p>
        </p:txBody>
      </p:sp>
      <p:sp>
        <p:nvSpPr>
          <p:cNvPr id="51215" name="Text Box 15"/>
          <p:cNvSpPr txBox="1">
            <a:spLocks noChangeArrowheads="1"/>
          </p:cNvSpPr>
          <p:nvPr/>
        </p:nvSpPr>
        <p:spPr bwMode="auto">
          <a:xfrm>
            <a:off x="468313" y="5445125"/>
            <a:ext cx="72723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练习：</a:t>
            </a:r>
            <a:r>
              <a:rPr lang="en-US" altLang="zh-CN" sz="3600" b="1">
                <a:solidFill>
                  <a:prstClr val="black"/>
                </a:solidFill>
              </a:rPr>
              <a:t>A</a:t>
            </a:r>
            <a:r>
              <a:rPr lang="zh-CN" altLang="en-US" sz="3600" b="1">
                <a:solidFill>
                  <a:prstClr val="black"/>
                </a:solidFill>
              </a:rPr>
              <a:t>卷  一、</a:t>
            </a:r>
            <a:r>
              <a:rPr lang="en-US" altLang="zh-CN" sz="3600" b="1">
                <a:solidFill>
                  <a:prstClr val="black"/>
                </a:solidFill>
              </a:rPr>
              <a:t>1     </a:t>
            </a:r>
            <a:r>
              <a:rPr lang="zh-CN" altLang="en-US" sz="3600" b="1">
                <a:solidFill>
                  <a:prstClr val="black"/>
                </a:solidFill>
              </a:rPr>
              <a:t>三、</a:t>
            </a:r>
            <a:r>
              <a:rPr lang="en-US" altLang="zh-CN" sz="3600" b="1">
                <a:solidFill>
                  <a:prstClr val="black"/>
                </a:solidFill>
              </a:rPr>
              <a:t>1</a:t>
            </a:r>
          </a:p>
        </p:txBody>
      </p:sp>
    </p:spTree>
    <p:extLst>
      <p:ext uri="{BB962C8B-B14F-4D97-AF65-F5344CB8AC3E}">
        <p14:creationId xmlns:p14="http://schemas.microsoft.com/office/powerpoint/2010/main" val="13133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1208"/>
                                        </p:tgtEl>
                                        <p:attrNameLst>
                                          <p:attrName>style.visibility</p:attrName>
                                        </p:attrNameLst>
                                      </p:cBhvr>
                                      <p:to>
                                        <p:strVal val="visible"/>
                                      </p:to>
                                    </p:set>
                                    <p:animEffect transition="in" filter="slide(fromBottom)">
                                      <p:cBhvr>
                                        <p:cTn id="11" dur="500"/>
                                        <p:tgtEl>
                                          <p:spTgt spid="5120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512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12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1215"/>
                                        </p:tgtEl>
                                        <p:attrNameLst>
                                          <p:attrName>style.visibility</p:attrName>
                                        </p:attrNameLst>
                                      </p:cBhvr>
                                      <p:to>
                                        <p:strVal val="visible"/>
                                      </p:to>
                                    </p:set>
                                    <p:animEffect transition="in" filter="blinds(horizontal)">
                                      <p:cBhvr>
                                        <p:cTn id="28" dur="500"/>
                                        <p:tgtEl>
                                          <p:spTgt spid="51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7" grpId="0" autoUpdateAnimBg="0"/>
      <p:bldP spid="51208" grpId="0" autoUpdateAnimBg="0"/>
      <p:bldP spid="51214" grpId="0" autoUpdateAnimBg="0"/>
      <p:bldP spid="51215"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900113" y="404813"/>
            <a:ext cx="4752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考点二：解的定义</a:t>
            </a:r>
          </a:p>
        </p:txBody>
      </p:sp>
      <p:sp>
        <p:nvSpPr>
          <p:cNvPr id="6147" name="Text Box 5"/>
          <p:cNvSpPr txBox="1">
            <a:spLocks noChangeArrowheads="1"/>
          </p:cNvSpPr>
          <p:nvPr/>
        </p:nvSpPr>
        <p:spPr bwMode="auto">
          <a:xfrm>
            <a:off x="179388" y="3284538"/>
            <a:ext cx="6121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练习：一、</a:t>
            </a:r>
            <a:r>
              <a:rPr lang="en-US" altLang="zh-CN" sz="3600" b="1">
                <a:solidFill>
                  <a:prstClr val="black"/>
                </a:solidFill>
              </a:rPr>
              <a:t>4</a:t>
            </a:r>
            <a:r>
              <a:rPr lang="zh-CN" altLang="en-US" sz="3600" b="1">
                <a:solidFill>
                  <a:prstClr val="black"/>
                </a:solidFill>
              </a:rPr>
              <a:t>，</a:t>
            </a:r>
            <a:r>
              <a:rPr lang="en-US" altLang="zh-CN" sz="3600" b="1">
                <a:solidFill>
                  <a:prstClr val="black"/>
                </a:solidFill>
              </a:rPr>
              <a:t>7   </a:t>
            </a:r>
            <a:r>
              <a:rPr lang="zh-CN" altLang="en-US" sz="3600" b="1">
                <a:solidFill>
                  <a:prstClr val="black"/>
                </a:solidFill>
              </a:rPr>
              <a:t>二、</a:t>
            </a:r>
            <a:r>
              <a:rPr lang="en-US" altLang="zh-CN" sz="3600" b="1">
                <a:solidFill>
                  <a:prstClr val="black"/>
                </a:solidFill>
              </a:rPr>
              <a:t>3</a:t>
            </a:r>
            <a:r>
              <a:rPr lang="zh-CN" altLang="en-US" sz="3600" b="1">
                <a:solidFill>
                  <a:prstClr val="black"/>
                </a:solidFill>
              </a:rPr>
              <a:t>，</a:t>
            </a:r>
            <a:r>
              <a:rPr lang="en-US" altLang="zh-CN" sz="3600" b="1">
                <a:solidFill>
                  <a:prstClr val="black"/>
                </a:solidFill>
              </a:rPr>
              <a:t>4</a:t>
            </a:r>
          </a:p>
        </p:txBody>
      </p:sp>
      <p:grpSp>
        <p:nvGrpSpPr>
          <p:cNvPr id="2" name="Group 7"/>
          <p:cNvGrpSpPr/>
          <p:nvPr/>
        </p:nvGrpSpPr>
        <p:grpSpPr bwMode="auto">
          <a:xfrm>
            <a:off x="371475" y="1219200"/>
            <a:ext cx="8153400" cy="1541463"/>
            <a:chOff x="288" y="1728"/>
            <a:chExt cx="5136" cy="971"/>
          </a:xfrm>
        </p:grpSpPr>
        <p:sp>
          <p:nvSpPr>
            <p:cNvPr id="6149" name="Text Box 8"/>
            <p:cNvSpPr txBox="1">
              <a:spLocks noChangeArrowheads="1"/>
            </p:cNvSpPr>
            <p:nvPr/>
          </p:nvSpPr>
          <p:spPr bwMode="auto">
            <a:xfrm>
              <a:off x="288" y="1968"/>
              <a:ext cx="5136"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prstClr val="black"/>
                  </a:solidFill>
                  <a:latin typeface="Times New Roman" panose="02020603050405020304" pitchFamily="18" charset="0"/>
                </a:rPr>
                <a:t>1</a:t>
              </a:r>
              <a:r>
                <a:rPr kumimoji="1" lang="zh-CN" altLang="en-US" sz="2800" b="1">
                  <a:solidFill>
                    <a:prstClr val="black"/>
                  </a:solidFill>
                  <a:latin typeface="Times New Roman" panose="02020603050405020304" pitchFamily="18" charset="0"/>
                </a:rPr>
                <a:t>、已知                   是方程</a:t>
              </a:r>
              <a:r>
                <a:rPr kumimoji="1" lang="en-US" altLang="zh-CN" sz="2800" b="1">
                  <a:solidFill>
                    <a:prstClr val="black"/>
                  </a:solidFill>
                  <a:latin typeface="Times New Roman" panose="02020603050405020304" pitchFamily="18" charset="0"/>
                </a:rPr>
                <a:t>3x-3y=m</a:t>
              </a:r>
              <a:r>
                <a:rPr kumimoji="1" lang="zh-CN" altLang="en-US" sz="2800" b="1">
                  <a:solidFill>
                    <a:prstClr val="black"/>
                  </a:solidFill>
                  <a:latin typeface="Times New Roman" panose="02020603050405020304" pitchFamily="18" charset="0"/>
                </a:rPr>
                <a:t>和</a:t>
              </a:r>
              <a:r>
                <a:rPr kumimoji="1" lang="en-US" altLang="zh-CN" sz="2800" b="1">
                  <a:solidFill>
                    <a:prstClr val="black"/>
                  </a:solidFill>
                  <a:latin typeface="Times New Roman" panose="02020603050405020304" pitchFamily="18" charset="0"/>
                </a:rPr>
                <a:t>5x+y=n</a:t>
              </a:r>
              <a:r>
                <a:rPr kumimoji="1" lang="zh-CN" altLang="en-US" sz="2800" b="1">
                  <a:solidFill>
                    <a:prstClr val="black"/>
                  </a:solidFill>
                  <a:latin typeface="Times New Roman" panose="02020603050405020304" pitchFamily="18" charset="0"/>
                </a:rPr>
                <a:t>的公共</a:t>
              </a:r>
            </a:p>
            <a:p>
              <a:pPr>
                <a:spcBef>
                  <a:spcPct val="50000"/>
                </a:spcBef>
              </a:pPr>
              <a:r>
                <a:rPr kumimoji="1" lang="zh-CN" altLang="en-US" sz="2800" b="1">
                  <a:solidFill>
                    <a:prstClr val="black"/>
                  </a:solidFill>
                  <a:latin typeface="Times New Roman" panose="02020603050405020304" pitchFamily="18" charset="0"/>
                </a:rPr>
                <a:t>      解，则</a:t>
              </a:r>
              <a:r>
                <a:rPr kumimoji="1" lang="en-US" altLang="zh-CN" sz="2800" b="1">
                  <a:solidFill>
                    <a:prstClr val="black"/>
                  </a:solidFill>
                  <a:latin typeface="Times New Roman" panose="02020603050405020304" pitchFamily="18" charset="0"/>
                </a:rPr>
                <a:t>m</a:t>
              </a:r>
              <a:r>
                <a:rPr kumimoji="1" lang="en-US" altLang="zh-CN" sz="2800" b="1" baseline="30000">
                  <a:solidFill>
                    <a:prstClr val="black"/>
                  </a:solidFill>
                  <a:latin typeface="Times New Roman" panose="02020603050405020304" pitchFamily="18" charset="0"/>
                </a:rPr>
                <a:t>2</a:t>
              </a:r>
              <a:r>
                <a:rPr kumimoji="1" lang="en-US" altLang="zh-CN" sz="2800" b="1">
                  <a:solidFill>
                    <a:prstClr val="black"/>
                  </a:solidFill>
                  <a:latin typeface="Times New Roman" panose="02020603050405020304" pitchFamily="18" charset="0"/>
                </a:rPr>
                <a:t>-3n=</a:t>
              </a:r>
              <a:r>
                <a:rPr kumimoji="1" lang="en-US" altLang="zh-CN" sz="2800" b="1" u="sng">
                  <a:solidFill>
                    <a:prstClr val="black"/>
                  </a:solidFill>
                  <a:latin typeface="Times New Roman" panose="02020603050405020304" pitchFamily="18" charset="0"/>
                </a:rPr>
                <a:t>           .</a:t>
              </a:r>
              <a:endParaRPr kumimoji="1" lang="en-US" altLang="zh-CN" sz="2800" b="1">
                <a:solidFill>
                  <a:prstClr val="black"/>
                </a:solidFill>
                <a:latin typeface="Times New Roman" panose="02020603050405020304" pitchFamily="18" charset="0"/>
              </a:endParaRPr>
            </a:p>
          </p:txBody>
        </p:sp>
        <p:graphicFrame>
          <p:nvGraphicFramePr>
            <p:cNvPr id="6150" name="Object 9"/>
            <p:cNvGraphicFramePr>
              <a:graphicFrameLocks noChangeAspect="1"/>
            </p:cNvGraphicFramePr>
            <p:nvPr/>
          </p:nvGraphicFramePr>
          <p:xfrm>
            <a:off x="1152" y="1728"/>
            <a:ext cx="1200" cy="670"/>
          </p:xfrm>
          <a:graphic>
            <a:graphicData uri="http://schemas.openxmlformats.org/presentationml/2006/ole">
              <mc:AlternateContent xmlns:mc="http://schemas.openxmlformats.org/markup-compatibility/2006">
                <mc:Choice xmlns:v="urn:schemas-microsoft-com:vml" Requires="v">
                  <p:oleObj name="Equation" r:id="rId3" imgW="711200" imgH="558800" progId="Equations">
                    <p:embed/>
                  </p:oleObj>
                </mc:Choice>
                <mc:Fallback>
                  <p:oleObj name="Equation" r:id="rId3" imgW="711200" imgH="5588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1728"/>
                          <a:ext cx="1200" cy="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162" name="Text Box 10"/>
          <p:cNvSpPr txBox="1">
            <a:spLocks noChangeArrowheads="1"/>
          </p:cNvSpPr>
          <p:nvPr/>
        </p:nvSpPr>
        <p:spPr bwMode="auto">
          <a:xfrm>
            <a:off x="3419475" y="2133600"/>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00"/>
                </a:solidFill>
                <a:latin typeface="Times New Roman" panose="02020603050405020304" pitchFamily="18" charset="0"/>
              </a:rPr>
              <a:t>246</a:t>
            </a:r>
          </a:p>
        </p:txBody>
      </p:sp>
    </p:spTree>
    <p:extLst>
      <p:ext uri="{BB962C8B-B14F-4D97-AF65-F5344CB8AC3E}">
        <p14:creationId xmlns:p14="http://schemas.microsoft.com/office/powerpoint/2010/main" val="394086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9162">
                                            <p:txEl>
                                              <p:pRg st="0" end="0"/>
                                            </p:txEl>
                                          </p:spTgt>
                                        </p:tgtEl>
                                        <p:attrNameLst>
                                          <p:attrName>style.visibility</p:attrName>
                                        </p:attrNameLst>
                                      </p:cBhvr>
                                      <p:to>
                                        <p:strVal val="visible"/>
                                      </p:to>
                                    </p:set>
                                    <p:anim calcmode="lin" valueType="num">
                                      <p:cBhvr additive="base">
                                        <p:cTn id="11" dur="500" fill="hold"/>
                                        <p:tgtEl>
                                          <p:spTgt spid="49162">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916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2" grpId="0" build="p" autoUpdateAnimBg="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p:txBody>
          <a:bodyPr anchor="t"/>
          <a:lstStyle/>
          <a:p>
            <a:r>
              <a:rPr lang="zh-CN" altLang="en-US" b="1">
                <a:solidFill>
                  <a:srgbClr val="0B0B0F"/>
                </a:solidFill>
              </a:rPr>
              <a:t>考点三：二元一次方程的解法</a:t>
            </a:r>
          </a:p>
        </p:txBody>
      </p:sp>
      <p:sp>
        <p:nvSpPr>
          <p:cNvPr id="54276" name="Text Box 4"/>
          <p:cNvSpPr txBox="1">
            <a:spLocks noChangeArrowheads="1"/>
          </p:cNvSpPr>
          <p:nvPr/>
        </p:nvSpPr>
        <p:spPr bwMode="auto">
          <a:xfrm>
            <a:off x="323850" y="1125538"/>
            <a:ext cx="8001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400" b="1">
                <a:solidFill>
                  <a:srgbClr val="3636FA"/>
                </a:solidFill>
                <a:latin typeface="华文新魏" pitchFamily="2" charset="-122"/>
                <a:ea typeface="华文新魏" pitchFamily="2" charset="-122"/>
              </a:rPr>
              <a:t>    </a:t>
            </a:r>
            <a:r>
              <a:rPr kumimoji="1" lang="zh-CN" altLang="en-US" sz="4400" b="1">
                <a:solidFill>
                  <a:srgbClr val="3636FA"/>
                </a:solidFill>
                <a:latin typeface="华文新魏" pitchFamily="2" charset="-122"/>
                <a:ea typeface="华文新魏" pitchFamily="2" charset="-122"/>
              </a:rPr>
              <a:t>解二元一次方程组的基本思想是什么？</a:t>
            </a:r>
          </a:p>
        </p:txBody>
      </p:sp>
      <p:grpSp>
        <p:nvGrpSpPr>
          <p:cNvPr id="2" name="Group 5"/>
          <p:cNvGrpSpPr/>
          <p:nvPr/>
        </p:nvGrpSpPr>
        <p:grpSpPr bwMode="auto">
          <a:xfrm>
            <a:off x="755650" y="2492375"/>
            <a:ext cx="7327900" cy="1195388"/>
            <a:chOff x="192" y="1983"/>
            <a:chExt cx="4616" cy="753"/>
          </a:xfrm>
        </p:grpSpPr>
        <p:sp>
          <p:nvSpPr>
            <p:cNvPr id="7173" name="Rectangle 6"/>
            <p:cNvSpPr>
              <a:spLocks noChangeArrowheads="1"/>
            </p:cNvSpPr>
            <p:nvPr/>
          </p:nvSpPr>
          <p:spPr bwMode="auto">
            <a:xfrm>
              <a:off x="192" y="2169"/>
              <a:ext cx="1640" cy="371"/>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srgbClr val="1F497D"/>
                  </a:solidFill>
                  <a:latin typeface="黑体" panose="02010609060101010101" pitchFamily="49" charset="-122"/>
                  <a:ea typeface="黑体" panose="02010609060101010101" pitchFamily="49" charset="-122"/>
                </a:rPr>
                <a:t>二元一次方程</a:t>
              </a:r>
            </a:p>
          </p:txBody>
        </p:sp>
        <p:sp>
          <p:nvSpPr>
            <p:cNvPr id="7174" name="Rectangle 7"/>
            <p:cNvSpPr>
              <a:spLocks noChangeArrowheads="1"/>
            </p:cNvSpPr>
            <p:nvPr/>
          </p:nvSpPr>
          <p:spPr bwMode="auto">
            <a:xfrm>
              <a:off x="3168" y="2156"/>
              <a:ext cx="1640" cy="371"/>
            </a:xfrm>
            <a:prstGeom prst="rect">
              <a:avLst/>
            </a:prstGeom>
            <a:noFill/>
            <a:ln w="952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srgbClr val="1F497D"/>
                  </a:solidFill>
                  <a:latin typeface="黑体" panose="02010609060101010101" pitchFamily="49" charset="-122"/>
                  <a:ea typeface="黑体" panose="02010609060101010101" pitchFamily="49" charset="-122"/>
                </a:rPr>
                <a:t>一元一次方程</a:t>
              </a:r>
            </a:p>
          </p:txBody>
        </p:sp>
        <p:sp>
          <p:nvSpPr>
            <p:cNvPr id="7175" name="AutoShape 8"/>
            <p:cNvSpPr>
              <a:spLocks noChangeArrowheads="1"/>
            </p:cNvSpPr>
            <p:nvPr/>
          </p:nvSpPr>
          <p:spPr bwMode="auto">
            <a:xfrm>
              <a:off x="2064" y="2300"/>
              <a:ext cx="1056" cy="144"/>
            </a:xfrm>
            <a:prstGeom prst="rightArrow">
              <a:avLst>
                <a:gd name="adj1" fmla="val 50000"/>
                <a:gd name="adj2" fmla="val 183333"/>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7176" name="Text Box 9"/>
            <p:cNvSpPr txBox="1">
              <a:spLocks noChangeArrowheads="1"/>
            </p:cNvSpPr>
            <p:nvPr/>
          </p:nvSpPr>
          <p:spPr bwMode="auto">
            <a:xfrm>
              <a:off x="2198" y="1983"/>
              <a:ext cx="62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prstClr val="black"/>
                  </a:solidFill>
                  <a:latin typeface="Times New Roman" panose="02020603050405020304" pitchFamily="18" charset="0"/>
                  <a:ea typeface="华文新魏" pitchFamily="2" charset="-122"/>
                </a:rPr>
                <a:t>消元</a:t>
              </a:r>
            </a:p>
          </p:txBody>
        </p:sp>
        <p:sp>
          <p:nvSpPr>
            <p:cNvPr id="7177" name="Text Box 10"/>
            <p:cNvSpPr txBox="1">
              <a:spLocks noChangeArrowheads="1"/>
            </p:cNvSpPr>
            <p:nvPr/>
          </p:nvSpPr>
          <p:spPr bwMode="auto">
            <a:xfrm>
              <a:off x="2246" y="2371"/>
              <a:ext cx="6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prstClr val="black"/>
                  </a:solidFill>
                  <a:latin typeface="Times New Roman" panose="02020603050405020304" pitchFamily="18" charset="0"/>
                  <a:ea typeface="华文新魏" pitchFamily="2" charset="-122"/>
                </a:rPr>
                <a:t>转化</a:t>
              </a:r>
            </a:p>
          </p:txBody>
        </p:sp>
      </p:grpSp>
      <p:sp>
        <p:nvSpPr>
          <p:cNvPr id="54283" name="Text Box 11"/>
          <p:cNvSpPr txBox="1">
            <a:spLocks noChangeArrowheads="1"/>
          </p:cNvSpPr>
          <p:nvPr/>
        </p:nvSpPr>
        <p:spPr bwMode="auto">
          <a:xfrm>
            <a:off x="900113" y="4076700"/>
            <a:ext cx="7127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0000FF"/>
                </a:solidFill>
              </a:rPr>
              <a:t>消元的方法有哪些？</a:t>
            </a:r>
          </a:p>
        </p:txBody>
      </p:sp>
      <p:sp>
        <p:nvSpPr>
          <p:cNvPr id="54284" name="Text Box 12"/>
          <p:cNvSpPr txBox="1">
            <a:spLocks noChangeArrowheads="1"/>
          </p:cNvSpPr>
          <p:nvPr/>
        </p:nvSpPr>
        <p:spPr bwMode="auto">
          <a:xfrm>
            <a:off x="1042988" y="5013325"/>
            <a:ext cx="66246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0B0B0F"/>
                </a:solidFill>
              </a:rPr>
              <a:t>代入消元法、加减消元法</a:t>
            </a:r>
          </a:p>
        </p:txBody>
      </p:sp>
    </p:spTree>
    <p:extLst>
      <p:ext uri="{BB962C8B-B14F-4D97-AF65-F5344CB8AC3E}">
        <p14:creationId xmlns:p14="http://schemas.microsoft.com/office/powerpoint/2010/main" val="57435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 calcmode="lin" valueType="num">
                                      <p:cBhvr additive="base">
                                        <p:cTn id="7" dur="500" fill="hold"/>
                                        <p:tgtEl>
                                          <p:spTgt spid="54276"/>
                                        </p:tgtEl>
                                        <p:attrNameLst>
                                          <p:attrName>ppt_x</p:attrName>
                                        </p:attrNameLst>
                                      </p:cBhvr>
                                      <p:tavLst>
                                        <p:tav tm="0">
                                          <p:val>
                                            <p:strVal val="#ppt_x"/>
                                          </p:val>
                                        </p:tav>
                                        <p:tav tm="100000">
                                          <p:val>
                                            <p:strVal val="#ppt_x"/>
                                          </p:val>
                                        </p:tav>
                                      </p:tavLst>
                                    </p:anim>
                                    <p:anim calcmode="lin" valueType="num">
                                      <p:cBhvr additive="base">
                                        <p:cTn id="8" dur="500" fill="hold"/>
                                        <p:tgtEl>
                                          <p:spTgt spid="5427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9" fill="hold">
                      <p:stCondLst>
                        <p:cond delay="indefinite"/>
                      </p:stCondLst>
                      <p:childTnLst>
                        <p:par>
                          <p:cTn id="10" fill="hold">
                            <p:stCondLst>
                              <p:cond delay="0"/>
                            </p:stCondLst>
                            <p:childTnLst>
                              <p:par>
                                <p:cTn id="11" presetID="24"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anim to="" calcmode="lin" valueType="num">
                                      <p:cBhvr>
                                        <p:cTn id="13" dur="1" fill="hold"/>
                                        <p:tgtEl>
                                          <p:spTgt spid="2"/>
                                        </p:tgtEl>
                                      </p:cBhvr>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428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4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utoUpdateAnimBg="0"/>
      <p:bldP spid="54283" grpId="0" autoUpdateAnimBg="0"/>
      <p:bldP spid="54284" grpId="0" autoUpdateAnimBg="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468313" y="609600"/>
            <a:ext cx="32400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1. </a:t>
            </a:r>
            <a:r>
              <a:rPr lang="zh-CN" altLang="en-US" sz="3600" b="1">
                <a:solidFill>
                  <a:srgbClr val="FF0000"/>
                </a:solidFill>
                <a:latin typeface="Times New Roman" panose="02020603050405020304" pitchFamily="18" charset="0"/>
              </a:rPr>
              <a:t>代入消元法</a:t>
            </a:r>
          </a:p>
        </p:txBody>
      </p:sp>
      <p:sp>
        <p:nvSpPr>
          <p:cNvPr id="56323" name="Text Box 3"/>
          <p:cNvSpPr txBox="1">
            <a:spLocks noChangeArrowheads="1"/>
          </p:cNvSpPr>
          <p:nvPr/>
        </p:nvSpPr>
        <p:spPr bwMode="auto">
          <a:xfrm>
            <a:off x="179388" y="1401763"/>
            <a:ext cx="8964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）有一个方程是：</a:t>
            </a:r>
            <a:r>
              <a:rPr lang="zh-CN" altLang="en-US" sz="3200" b="1">
                <a:solidFill>
                  <a:prstClr val="black"/>
                </a:solidFill>
              </a:rPr>
              <a:t>“</a:t>
            </a:r>
            <a:r>
              <a:rPr lang="zh-CN" altLang="en-US" sz="3200" b="1">
                <a:solidFill>
                  <a:srgbClr val="D60093"/>
                </a:solidFill>
                <a:latin typeface="Times New Roman" panose="02020603050405020304" pitchFamily="18" charset="0"/>
              </a:rPr>
              <a:t>用一个未知数的式子表示另一个未知数</a:t>
            </a:r>
            <a:r>
              <a:rPr lang="zh-CN" altLang="en-US" sz="3200" b="1">
                <a:solidFill>
                  <a:prstClr val="black"/>
                </a:solidFill>
              </a:rPr>
              <a:t>”</a:t>
            </a:r>
            <a:r>
              <a:rPr lang="zh-CN" altLang="en-US" sz="3200" b="1">
                <a:solidFill>
                  <a:prstClr val="black"/>
                </a:solidFill>
                <a:latin typeface="Times New Roman" panose="02020603050405020304" pitchFamily="18" charset="0"/>
              </a:rPr>
              <a:t>的形式</a:t>
            </a:r>
            <a:r>
              <a:rPr lang="en-US" altLang="zh-CN" sz="3200" b="1">
                <a:solidFill>
                  <a:prstClr val="black"/>
                </a:solidFill>
                <a:latin typeface="Times New Roman" panose="02020603050405020304" pitchFamily="18" charset="0"/>
              </a:rPr>
              <a:t>.</a:t>
            </a:r>
          </a:p>
        </p:txBody>
      </p:sp>
      <p:sp>
        <p:nvSpPr>
          <p:cNvPr id="56324" name="Text Box 4"/>
          <p:cNvSpPr txBox="1">
            <a:spLocks noChangeArrowheads="1"/>
          </p:cNvSpPr>
          <p:nvPr/>
        </p:nvSpPr>
        <p:spPr bwMode="auto">
          <a:xfrm>
            <a:off x="179388" y="4267200"/>
            <a:ext cx="89646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）方程组中某一</a:t>
            </a:r>
            <a:r>
              <a:rPr lang="zh-CN" altLang="en-US" sz="3200" b="1">
                <a:solidFill>
                  <a:srgbClr val="D60093"/>
                </a:solidFill>
                <a:latin typeface="Times New Roman" panose="02020603050405020304" pitchFamily="18" charset="0"/>
              </a:rPr>
              <a:t>未知数的系数是 </a:t>
            </a:r>
            <a:r>
              <a:rPr lang="en-US" altLang="zh-CN" sz="3200" b="1">
                <a:solidFill>
                  <a:srgbClr val="D60093"/>
                </a:solidFill>
                <a:latin typeface="Times New Roman" panose="02020603050405020304" pitchFamily="18" charset="0"/>
              </a:rPr>
              <a:t>1 </a:t>
            </a:r>
            <a:r>
              <a:rPr lang="zh-CN" altLang="en-US" sz="3200" b="1">
                <a:solidFill>
                  <a:srgbClr val="D60093"/>
                </a:solidFill>
                <a:latin typeface="Times New Roman" panose="02020603050405020304" pitchFamily="18" charset="0"/>
              </a:rPr>
              <a:t>或 </a:t>
            </a:r>
            <a:r>
              <a:rPr lang="en-US" altLang="zh-CN" sz="3200" b="1">
                <a:solidFill>
                  <a:srgbClr val="D60093"/>
                </a:solidFill>
                <a:latin typeface="Times New Roman" panose="02020603050405020304" pitchFamily="18" charset="0"/>
              </a:rPr>
              <a:t>-1</a:t>
            </a:r>
            <a:r>
              <a:rPr lang="en-US" altLang="zh-CN" sz="3200" b="1">
                <a:solidFill>
                  <a:prstClr val="black"/>
                </a:solidFill>
                <a:latin typeface="Times New Roman" panose="02020603050405020304" pitchFamily="18" charset="0"/>
              </a:rPr>
              <a:t>.</a:t>
            </a:r>
          </a:p>
        </p:txBody>
      </p:sp>
      <p:grpSp>
        <p:nvGrpSpPr>
          <p:cNvPr id="2" name="Group 5"/>
          <p:cNvGrpSpPr/>
          <p:nvPr/>
        </p:nvGrpSpPr>
        <p:grpSpPr bwMode="auto">
          <a:xfrm>
            <a:off x="2403475" y="2530475"/>
            <a:ext cx="4284663" cy="1584325"/>
            <a:chOff x="1514" y="1594"/>
            <a:chExt cx="2699" cy="998"/>
          </a:xfrm>
        </p:grpSpPr>
        <p:sp>
          <p:nvSpPr>
            <p:cNvPr id="8198" name="Text Box 6"/>
            <p:cNvSpPr txBox="1">
              <a:spLocks noChangeArrowheads="1"/>
            </p:cNvSpPr>
            <p:nvPr/>
          </p:nvSpPr>
          <p:spPr bwMode="auto">
            <a:xfrm>
              <a:off x="1696" y="1594"/>
              <a:ext cx="172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y=2x-3</a:t>
              </a:r>
              <a:endParaRPr kumimoji="1" lang="en-US" altLang="zh-CN" sz="2800">
                <a:solidFill>
                  <a:prstClr val="black"/>
                </a:solidFill>
                <a:latin typeface="Tahoma" panose="020B0604030504040204" pitchFamily="34" charset="0"/>
              </a:endParaRPr>
            </a:p>
          </p:txBody>
        </p:sp>
        <p:sp>
          <p:nvSpPr>
            <p:cNvPr id="8199" name="Text Box 7"/>
            <p:cNvSpPr txBox="1">
              <a:spLocks noChangeArrowheads="1"/>
            </p:cNvSpPr>
            <p:nvPr/>
          </p:nvSpPr>
          <p:spPr bwMode="auto">
            <a:xfrm>
              <a:off x="1560" y="2183"/>
              <a:ext cx="20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2x+4y=9</a:t>
              </a:r>
              <a:endParaRPr kumimoji="1" lang="en-US" altLang="zh-CN" sz="2800">
                <a:solidFill>
                  <a:prstClr val="black"/>
                </a:solidFill>
                <a:latin typeface="Tahoma" panose="020B0604030504040204" pitchFamily="34" charset="0"/>
              </a:endParaRPr>
            </a:p>
          </p:txBody>
        </p:sp>
        <p:graphicFrame>
          <p:nvGraphicFramePr>
            <p:cNvPr id="8200" name="Object 8"/>
            <p:cNvGraphicFramePr>
              <a:graphicFrameLocks noChangeAspect="1"/>
            </p:cNvGraphicFramePr>
            <p:nvPr/>
          </p:nvGraphicFramePr>
          <p:xfrm>
            <a:off x="1514" y="1696"/>
            <a:ext cx="356" cy="896"/>
          </p:xfrm>
          <a:graphic>
            <a:graphicData uri="http://schemas.openxmlformats.org/presentationml/2006/ole">
              <mc:AlternateContent xmlns:mc="http://schemas.openxmlformats.org/markup-compatibility/2006">
                <mc:Choice xmlns:v="urn:schemas-microsoft-com:vml" Requires="v">
                  <p:oleObj r:id="rId2" imgW="165100" imgH="215900" progId="Equations">
                    <p:embed/>
                  </p:oleObj>
                </mc:Choice>
                <mc:Fallback>
                  <p:oleObj r:id="rId2" imgW="1651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 y="1696"/>
                          <a:ext cx="356" cy="8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Rectangle 9"/>
            <p:cNvSpPr>
              <a:spLocks noChangeArrowheads="1"/>
            </p:cNvSpPr>
            <p:nvPr/>
          </p:nvSpPr>
          <p:spPr bwMode="auto">
            <a:xfrm>
              <a:off x="3840" y="1603"/>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①</a:t>
              </a:r>
            </a:p>
          </p:txBody>
        </p:sp>
        <p:sp>
          <p:nvSpPr>
            <p:cNvPr id="8202" name="Rectangle 10"/>
            <p:cNvSpPr>
              <a:spLocks noChangeArrowheads="1"/>
            </p:cNvSpPr>
            <p:nvPr/>
          </p:nvSpPr>
          <p:spPr bwMode="auto">
            <a:xfrm>
              <a:off x="3840" y="2179"/>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②</a:t>
              </a:r>
            </a:p>
          </p:txBody>
        </p:sp>
      </p:grpSp>
      <p:grpSp>
        <p:nvGrpSpPr>
          <p:cNvPr id="3" name="Group 11"/>
          <p:cNvGrpSpPr/>
          <p:nvPr/>
        </p:nvGrpSpPr>
        <p:grpSpPr bwMode="auto">
          <a:xfrm>
            <a:off x="2362200" y="4983163"/>
            <a:ext cx="4284663" cy="1570037"/>
            <a:chOff x="1488" y="3139"/>
            <a:chExt cx="2699" cy="989"/>
          </a:xfrm>
        </p:grpSpPr>
        <p:sp>
          <p:nvSpPr>
            <p:cNvPr id="8204" name="Text Box 12"/>
            <p:cNvSpPr txBox="1">
              <a:spLocks noChangeArrowheads="1"/>
            </p:cNvSpPr>
            <p:nvPr/>
          </p:nvSpPr>
          <p:spPr bwMode="auto">
            <a:xfrm>
              <a:off x="1632" y="3148"/>
              <a:ext cx="18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3x -y= -8</a:t>
              </a:r>
            </a:p>
          </p:txBody>
        </p:sp>
        <p:sp>
          <p:nvSpPr>
            <p:cNvPr id="8205" name="Text Box 13"/>
            <p:cNvSpPr txBox="1">
              <a:spLocks noChangeArrowheads="1"/>
            </p:cNvSpPr>
            <p:nvPr/>
          </p:nvSpPr>
          <p:spPr bwMode="auto">
            <a:xfrm>
              <a:off x="1534" y="3719"/>
              <a:ext cx="20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x+4y= 5</a:t>
              </a:r>
              <a:endParaRPr kumimoji="1" lang="en-US" altLang="zh-CN" sz="2800">
                <a:solidFill>
                  <a:prstClr val="black"/>
                </a:solidFill>
                <a:latin typeface="Tahoma" panose="020B0604030504040204" pitchFamily="34" charset="0"/>
              </a:endParaRPr>
            </a:p>
          </p:txBody>
        </p:sp>
        <p:graphicFrame>
          <p:nvGraphicFramePr>
            <p:cNvPr id="8206" name="Object 14"/>
            <p:cNvGraphicFramePr>
              <a:graphicFrameLocks noChangeAspect="1"/>
            </p:cNvGraphicFramePr>
            <p:nvPr/>
          </p:nvGraphicFramePr>
          <p:xfrm>
            <a:off x="1488" y="3232"/>
            <a:ext cx="356" cy="896"/>
          </p:xfrm>
          <a:graphic>
            <a:graphicData uri="http://schemas.openxmlformats.org/presentationml/2006/ole">
              <mc:AlternateContent xmlns:mc="http://schemas.openxmlformats.org/markup-compatibility/2006">
                <mc:Choice xmlns:v="urn:schemas-microsoft-com:vml" Requires="v">
                  <p:oleObj r:id="rId4" imgW="165100" imgH="215900" progId="Equations">
                    <p:embed/>
                  </p:oleObj>
                </mc:Choice>
                <mc:Fallback>
                  <p:oleObj r:id="rId4" imgW="1651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3232"/>
                          <a:ext cx="356" cy="8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7" name="Rectangle 15"/>
            <p:cNvSpPr>
              <a:spLocks noChangeArrowheads="1"/>
            </p:cNvSpPr>
            <p:nvPr/>
          </p:nvSpPr>
          <p:spPr bwMode="auto">
            <a:xfrm>
              <a:off x="3814" y="3139"/>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①</a:t>
              </a:r>
            </a:p>
          </p:txBody>
        </p:sp>
        <p:sp>
          <p:nvSpPr>
            <p:cNvPr id="8208" name="Rectangle 16"/>
            <p:cNvSpPr>
              <a:spLocks noChangeArrowheads="1"/>
            </p:cNvSpPr>
            <p:nvPr/>
          </p:nvSpPr>
          <p:spPr bwMode="auto">
            <a:xfrm>
              <a:off x="3814" y="3715"/>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②</a:t>
              </a:r>
            </a:p>
          </p:txBody>
        </p:sp>
      </p:grpSp>
    </p:spTree>
    <p:extLst>
      <p:ext uri="{BB962C8B-B14F-4D97-AF65-F5344CB8AC3E}">
        <p14:creationId xmlns:p14="http://schemas.microsoft.com/office/powerpoint/2010/main" val="23087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6323"/>
                                        </p:tgtEl>
                                        <p:attrNameLst>
                                          <p:attrName>style.visibility</p:attrName>
                                        </p:attrNameLst>
                                      </p:cBhvr>
                                      <p:to>
                                        <p:strVal val="visible"/>
                                      </p:to>
                                    </p:set>
                                    <p:animEffect transition="in" filter="slide(fromBottom)">
                                      <p:cBhvr>
                                        <p:cTn id="11" dur="500"/>
                                        <p:tgtEl>
                                          <p:spTgt spid="5632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6324"/>
                                        </p:tgtEl>
                                        <p:attrNameLst>
                                          <p:attrName>style.visibility</p:attrName>
                                        </p:attrNameLst>
                                      </p:cBhvr>
                                      <p:to>
                                        <p:strVal val="visible"/>
                                      </p:to>
                                    </p:set>
                                    <p:animEffect transition="in" filter="slide(fromBottom)">
                                      <p:cBhvr>
                                        <p:cTn id="22" dur="500"/>
                                        <p:tgtEl>
                                          <p:spTgt spid="5632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0-#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utoUpdateAnimBg="0"/>
      <p:bldP spid="56323" grpId="0" autoUpdateAnimBg="0"/>
      <p:bldP spid="56324" grpId="0" autoUpdateAnimBg="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68313" y="609600"/>
            <a:ext cx="32400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latin typeface="Times New Roman" panose="02020603050405020304" pitchFamily="18" charset="0"/>
              </a:rPr>
              <a:t>2. </a:t>
            </a:r>
            <a:r>
              <a:rPr lang="zh-CN" altLang="en-US" sz="3600" b="1">
                <a:solidFill>
                  <a:srgbClr val="FF0000"/>
                </a:solidFill>
                <a:latin typeface="Times New Roman" panose="02020603050405020304" pitchFamily="18" charset="0"/>
              </a:rPr>
              <a:t>加减消元法</a:t>
            </a:r>
          </a:p>
        </p:txBody>
      </p:sp>
      <p:sp>
        <p:nvSpPr>
          <p:cNvPr id="57347" name="Text Box 3"/>
          <p:cNvSpPr txBox="1">
            <a:spLocks noChangeArrowheads="1"/>
          </p:cNvSpPr>
          <p:nvPr/>
        </p:nvSpPr>
        <p:spPr bwMode="auto">
          <a:xfrm>
            <a:off x="179388" y="1295400"/>
            <a:ext cx="89646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）方程组中</a:t>
            </a:r>
            <a:r>
              <a:rPr lang="zh-CN" altLang="en-US" sz="3200" b="1">
                <a:solidFill>
                  <a:srgbClr val="D60093"/>
                </a:solidFill>
                <a:latin typeface="Times New Roman" panose="02020603050405020304" pitchFamily="18" charset="0"/>
              </a:rPr>
              <a:t>同一未知数</a:t>
            </a:r>
            <a:r>
              <a:rPr lang="zh-CN" altLang="en-US" sz="3200" b="1">
                <a:solidFill>
                  <a:prstClr val="black"/>
                </a:solidFill>
                <a:latin typeface="Times New Roman" panose="02020603050405020304" pitchFamily="18" charset="0"/>
              </a:rPr>
              <a:t>的系数</a:t>
            </a:r>
            <a:r>
              <a:rPr lang="zh-CN" altLang="en-US" sz="3200" b="1">
                <a:solidFill>
                  <a:srgbClr val="D60093"/>
                </a:solidFill>
                <a:latin typeface="Times New Roman" panose="02020603050405020304" pitchFamily="18" charset="0"/>
              </a:rPr>
              <a:t>相等或相反数</a:t>
            </a:r>
            <a:r>
              <a:rPr lang="en-US" altLang="zh-CN" sz="3200" b="1">
                <a:solidFill>
                  <a:prstClr val="black"/>
                </a:solidFill>
                <a:latin typeface="Times New Roman" panose="02020603050405020304" pitchFamily="18" charset="0"/>
              </a:rPr>
              <a:t>.</a:t>
            </a:r>
          </a:p>
        </p:txBody>
      </p:sp>
      <p:sp>
        <p:nvSpPr>
          <p:cNvPr id="57348" name="Text Box 4"/>
          <p:cNvSpPr txBox="1">
            <a:spLocks noChangeArrowheads="1"/>
          </p:cNvSpPr>
          <p:nvPr/>
        </p:nvSpPr>
        <p:spPr bwMode="auto">
          <a:xfrm>
            <a:off x="179388" y="4038600"/>
            <a:ext cx="8964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）方程组中</a:t>
            </a:r>
            <a:r>
              <a:rPr lang="zh-CN" altLang="en-US" sz="3200" b="1">
                <a:solidFill>
                  <a:srgbClr val="D60093"/>
                </a:solidFill>
                <a:latin typeface="Times New Roman" panose="02020603050405020304" pitchFamily="18" charset="0"/>
              </a:rPr>
              <a:t>同一未知数</a:t>
            </a:r>
            <a:r>
              <a:rPr lang="zh-CN" altLang="en-US" sz="3200" b="1">
                <a:solidFill>
                  <a:prstClr val="black"/>
                </a:solidFill>
                <a:latin typeface="Times New Roman" panose="02020603050405020304" pitchFamily="18" charset="0"/>
              </a:rPr>
              <a:t>的系数是</a:t>
            </a:r>
            <a:r>
              <a:rPr lang="zh-CN" altLang="en-US" sz="3200" b="1">
                <a:solidFill>
                  <a:srgbClr val="FF00FF"/>
                </a:solidFill>
                <a:latin typeface="Times New Roman" panose="02020603050405020304" pitchFamily="18" charset="0"/>
              </a:rPr>
              <a:t>变成相同或相反数</a:t>
            </a:r>
            <a:r>
              <a:rPr lang="en-US" altLang="zh-CN" sz="3200" b="1">
                <a:solidFill>
                  <a:srgbClr val="FF00FF"/>
                </a:solidFill>
                <a:latin typeface="Times New Roman" panose="02020603050405020304" pitchFamily="18" charset="0"/>
              </a:rPr>
              <a:t>.</a:t>
            </a:r>
          </a:p>
        </p:txBody>
      </p:sp>
      <p:grpSp>
        <p:nvGrpSpPr>
          <p:cNvPr id="2" name="Group 5"/>
          <p:cNvGrpSpPr/>
          <p:nvPr/>
        </p:nvGrpSpPr>
        <p:grpSpPr bwMode="auto">
          <a:xfrm>
            <a:off x="152400" y="2133600"/>
            <a:ext cx="3716338" cy="1570038"/>
            <a:chOff x="96" y="1344"/>
            <a:chExt cx="2341" cy="989"/>
          </a:xfrm>
        </p:grpSpPr>
        <p:sp>
          <p:nvSpPr>
            <p:cNvPr id="9222" name="Text Box 6"/>
            <p:cNvSpPr txBox="1">
              <a:spLocks noChangeArrowheads="1"/>
            </p:cNvSpPr>
            <p:nvPr/>
          </p:nvSpPr>
          <p:spPr bwMode="auto">
            <a:xfrm>
              <a:off x="240" y="1353"/>
              <a:ext cx="18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3x -y= -8</a:t>
              </a:r>
            </a:p>
          </p:txBody>
        </p:sp>
        <p:sp>
          <p:nvSpPr>
            <p:cNvPr id="9223" name="Text Box 7"/>
            <p:cNvSpPr txBox="1">
              <a:spLocks noChangeArrowheads="1"/>
            </p:cNvSpPr>
            <p:nvPr/>
          </p:nvSpPr>
          <p:spPr bwMode="auto">
            <a:xfrm>
              <a:off x="142" y="1924"/>
              <a:ext cx="20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x +y= 5</a:t>
              </a:r>
              <a:endParaRPr kumimoji="1" lang="en-US" altLang="zh-CN" sz="2800">
                <a:solidFill>
                  <a:prstClr val="black"/>
                </a:solidFill>
                <a:latin typeface="Tahoma" panose="020B0604030504040204" pitchFamily="34" charset="0"/>
              </a:endParaRPr>
            </a:p>
          </p:txBody>
        </p:sp>
        <p:graphicFrame>
          <p:nvGraphicFramePr>
            <p:cNvPr id="9224" name="Object 8"/>
            <p:cNvGraphicFramePr>
              <a:graphicFrameLocks noChangeAspect="1"/>
            </p:cNvGraphicFramePr>
            <p:nvPr/>
          </p:nvGraphicFramePr>
          <p:xfrm>
            <a:off x="96" y="1437"/>
            <a:ext cx="356" cy="896"/>
          </p:xfrm>
          <a:graphic>
            <a:graphicData uri="http://schemas.openxmlformats.org/presentationml/2006/ole">
              <mc:AlternateContent xmlns:mc="http://schemas.openxmlformats.org/markup-compatibility/2006">
                <mc:Choice xmlns:v="urn:schemas-microsoft-com:vml" Requires="v">
                  <p:oleObj r:id="rId2" imgW="165100" imgH="215900" progId="Equations">
                    <p:embed/>
                  </p:oleObj>
                </mc:Choice>
                <mc:Fallback>
                  <p:oleObj r:id="rId2" imgW="1651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1437"/>
                          <a:ext cx="356" cy="8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Rectangle 9"/>
            <p:cNvSpPr>
              <a:spLocks noChangeArrowheads="1"/>
            </p:cNvSpPr>
            <p:nvPr/>
          </p:nvSpPr>
          <p:spPr bwMode="auto">
            <a:xfrm>
              <a:off x="2064" y="1344"/>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①</a:t>
              </a:r>
            </a:p>
          </p:txBody>
        </p:sp>
        <p:sp>
          <p:nvSpPr>
            <p:cNvPr id="9226" name="Rectangle 10"/>
            <p:cNvSpPr>
              <a:spLocks noChangeArrowheads="1"/>
            </p:cNvSpPr>
            <p:nvPr/>
          </p:nvSpPr>
          <p:spPr bwMode="auto">
            <a:xfrm>
              <a:off x="2064" y="1920"/>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②</a:t>
              </a:r>
            </a:p>
          </p:txBody>
        </p:sp>
      </p:grpSp>
      <p:grpSp>
        <p:nvGrpSpPr>
          <p:cNvPr id="3" name="Group 11"/>
          <p:cNvGrpSpPr/>
          <p:nvPr/>
        </p:nvGrpSpPr>
        <p:grpSpPr bwMode="auto">
          <a:xfrm>
            <a:off x="5122863" y="2133600"/>
            <a:ext cx="3716337" cy="1570038"/>
            <a:chOff x="3227" y="1344"/>
            <a:chExt cx="2341" cy="989"/>
          </a:xfrm>
        </p:grpSpPr>
        <p:sp>
          <p:nvSpPr>
            <p:cNvPr id="9228" name="Text Box 12"/>
            <p:cNvSpPr txBox="1">
              <a:spLocks noChangeArrowheads="1"/>
            </p:cNvSpPr>
            <p:nvPr/>
          </p:nvSpPr>
          <p:spPr bwMode="auto">
            <a:xfrm>
              <a:off x="3371" y="1353"/>
              <a:ext cx="18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3x -2y= -8</a:t>
              </a:r>
            </a:p>
          </p:txBody>
        </p:sp>
        <p:sp>
          <p:nvSpPr>
            <p:cNvPr id="9229" name="Text Box 13"/>
            <p:cNvSpPr txBox="1">
              <a:spLocks noChangeArrowheads="1"/>
            </p:cNvSpPr>
            <p:nvPr/>
          </p:nvSpPr>
          <p:spPr bwMode="auto">
            <a:xfrm>
              <a:off x="3273" y="1924"/>
              <a:ext cx="20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3x +y= 5</a:t>
              </a:r>
              <a:endParaRPr kumimoji="1" lang="en-US" altLang="zh-CN" sz="2800">
                <a:solidFill>
                  <a:prstClr val="black"/>
                </a:solidFill>
                <a:latin typeface="Tahoma" panose="020B0604030504040204" pitchFamily="34" charset="0"/>
              </a:endParaRPr>
            </a:p>
          </p:txBody>
        </p:sp>
        <p:graphicFrame>
          <p:nvGraphicFramePr>
            <p:cNvPr id="9230" name="Object 14"/>
            <p:cNvGraphicFramePr>
              <a:graphicFrameLocks noChangeAspect="1"/>
            </p:cNvGraphicFramePr>
            <p:nvPr/>
          </p:nvGraphicFramePr>
          <p:xfrm>
            <a:off x="3227" y="1437"/>
            <a:ext cx="356" cy="896"/>
          </p:xfrm>
          <a:graphic>
            <a:graphicData uri="http://schemas.openxmlformats.org/presentationml/2006/ole">
              <mc:AlternateContent xmlns:mc="http://schemas.openxmlformats.org/markup-compatibility/2006">
                <mc:Choice xmlns:v="urn:schemas-microsoft-com:vml" Requires="v">
                  <p:oleObj r:id="rId4" imgW="165100" imgH="215900" progId="Equations">
                    <p:embed/>
                  </p:oleObj>
                </mc:Choice>
                <mc:Fallback>
                  <p:oleObj r:id="rId4" imgW="1651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 y="1437"/>
                          <a:ext cx="356" cy="8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1" name="Rectangle 15"/>
            <p:cNvSpPr>
              <a:spLocks noChangeArrowheads="1"/>
            </p:cNvSpPr>
            <p:nvPr/>
          </p:nvSpPr>
          <p:spPr bwMode="auto">
            <a:xfrm>
              <a:off x="5195" y="1344"/>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①</a:t>
              </a:r>
            </a:p>
          </p:txBody>
        </p:sp>
        <p:sp>
          <p:nvSpPr>
            <p:cNvPr id="9232" name="Rectangle 16"/>
            <p:cNvSpPr>
              <a:spLocks noChangeArrowheads="1"/>
            </p:cNvSpPr>
            <p:nvPr/>
          </p:nvSpPr>
          <p:spPr bwMode="auto">
            <a:xfrm>
              <a:off x="5195" y="1920"/>
              <a:ext cx="3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②</a:t>
              </a:r>
            </a:p>
          </p:txBody>
        </p:sp>
      </p:grpSp>
      <p:sp>
        <p:nvSpPr>
          <p:cNvPr id="9233" name="Text Box 18"/>
          <p:cNvSpPr txBox="1">
            <a:spLocks noChangeArrowheads="1"/>
          </p:cNvSpPr>
          <p:nvPr/>
        </p:nvSpPr>
        <p:spPr bwMode="auto">
          <a:xfrm>
            <a:off x="2667000" y="4891088"/>
            <a:ext cx="2911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 </a:t>
            </a:r>
            <a:r>
              <a:rPr kumimoji="1" lang="en-US" altLang="zh-CN" sz="3600" b="1">
                <a:solidFill>
                  <a:prstClr val="black"/>
                </a:solidFill>
                <a:latin typeface="Tahoma" panose="020B0604030504040204" pitchFamily="34" charset="0"/>
              </a:rPr>
              <a:t>3x -2y= -8</a:t>
            </a:r>
          </a:p>
        </p:txBody>
      </p:sp>
      <p:sp>
        <p:nvSpPr>
          <p:cNvPr id="9234" name="Text Box 19"/>
          <p:cNvSpPr txBox="1">
            <a:spLocks noChangeArrowheads="1"/>
          </p:cNvSpPr>
          <p:nvPr/>
        </p:nvSpPr>
        <p:spPr bwMode="auto">
          <a:xfrm>
            <a:off x="2511425" y="5797550"/>
            <a:ext cx="3238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ahoma" panose="020B0604030504040204" pitchFamily="34" charset="0"/>
              </a:rPr>
              <a:t>  2x +3y= 5</a:t>
            </a:r>
            <a:endParaRPr kumimoji="1" lang="en-US" altLang="zh-CN" sz="2800">
              <a:solidFill>
                <a:prstClr val="black"/>
              </a:solidFill>
              <a:latin typeface="Tahoma" panose="020B0604030504040204" pitchFamily="34" charset="0"/>
            </a:endParaRPr>
          </a:p>
        </p:txBody>
      </p:sp>
      <p:graphicFrame>
        <p:nvGraphicFramePr>
          <p:cNvPr id="9235" name="Object 20"/>
          <p:cNvGraphicFramePr>
            <a:graphicFrameLocks noChangeAspect="1"/>
          </p:cNvGraphicFramePr>
          <p:nvPr/>
        </p:nvGraphicFramePr>
        <p:xfrm>
          <a:off x="2438400" y="5024438"/>
          <a:ext cx="565150" cy="1422400"/>
        </p:xfrm>
        <a:graphic>
          <a:graphicData uri="http://schemas.openxmlformats.org/presentationml/2006/ole">
            <mc:AlternateContent xmlns:mc="http://schemas.openxmlformats.org/markup-compatibility/2006">
              <mc:Choice xmlns:v="urn:schemas-microsoft-com:vml" Requires="v">
                <p:oleObj r:id="rId5" imgW="165100" imgH="215900" progId="Equations">
                  <p:embed/>
                </p:oleObj>
              </mc:Choice>
              <mc:Fallback>
                <p:oleObj r:id="rId5" imgW="1651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024438"/>
                        <a:ext cx="565150"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6" name="Rectangle 21"/>
          <p:cNvSpPr>
            <a:spLocks noChangeArrowheads="1"/>
          </p:cNvSpPr>
          <p:nvPr/>
        </p:nvSpPr>
        <p:spPr bwMode="auto">
          <a:xfrm>
            <a:off x="5562600" y="4876800"/>
            <a:ext cx="592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①</a:t>
            </a:r>
          </a:p>
        </p:txBody>
      </p:sp>
      <p:sp>
        <p:nvSpPr>
          <p:cNvPr id="9237" name="Rectangle 22"/>
          <p:cNvSpPr>
            <a:spLocks noChangeArrowheads="1"/>
          </p:cNvSpPr>
          <p:nvPr/>
        </p:nvSpPr>
        <p:spPr bwMode="auto">
          <a:xfrm>
            <a:off x="5562600" y="5791200"/>
            <a:ext cx="592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②</a:t>
            </a:r>
          </a:p>
        </p:txBody>
      </p:sp>
    </p:spTree>
    <p:extLst>
      <p:ext uri="{BB962C8B-B14F-4D97-AF65-F5344CB8AC3E}">
        <p14:creationId xmlns:p14="http://schemas.microsoft.com/office/powerpoint/2010/main" val="141130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7347"/>
                                        </p:tgtEl>
                                        <p:attrNameLst>
                                          <p:attrName>style.visibility</p:attrName>
                                        </p:attrNameLst>
                                      </p:cBhvr>
                                      <p:to>
                                        <p:strVal val="visible"/>
                                      </p:to>
                                    </p:set>
                                    <p:animEffect transition="in" filter="slide(fromBottom)">
                                      <p:cBhvr>
                                        <p:cTn id="11" dur="500"/>
                                        <p:tgtEl>
                                          <p:spTgt spid="5734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0-#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57348"/>
                                        </p:tgtEl>
                                        <p:attrNameLst>
                                          <p:attrName>style.visibility</p:attrName>
                                        </p:attrNameLst>
                                      </p:cBhvr>
                                      <p:to>
                                        <p:strVal val="visible"/>
                                      </p:to>
                                    </p:set>
                                    <p:animEffect transition="in" filter="slide(fromBottom)">
                                      <p:cBhvr>
                                        <p:cTn id="28" dur="500"/>
                                        <p:tgtEl>
                                          <p:spTgt spid="57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utoUpdateAnimBg="0"/>
      <p:bldP spid="57347" grpId="0" autoUpdateAnimBg="0"/>
      <p:bldP spid="57348" grpId="0" autoUpdateAnimBg="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一、用代入法解二元一次方程组</a:t>
            </a:r>
            <a:r>
              <a:rPr lang="zh-CN" altLang="en-US">
                <a:solidFill>
                  <a:prstClr val="black"/>
                </a:solidFill>
                <a:latin typeface="Comic Sans MS" panose="030F0702030302020204" pitchFamily="66" charset="0"/>
              </a:rPr>
              <a:t> </a:t>
            </a:r>
          </a:p>
        </p:txBody>
      </p:sp>
      <p:sp>
        <p:nvSpPr>
          <p:cNvPr id="8195" name="Rectangle 3"/>
          <p:cNvSpPr>
            <a:spLocks noChangeArrowheads="1"/>
          </p:cNvSpPr>
          <p:nvPr/>
        </p:nvSpPr>
        <p:spPr bwMode="auto">
          <a:xfrm>
            <a:off x="900113" y="1095375"/>
            <a:ext cx="38417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1</a:t>
            </a:r>
            <a:r>
              <a:rPr lang="en-US" altLang="zh-CN" sz="3600">
                <a:solidFill>
                  <a:prstClr val="black"/>
                </a:solidFill>
                <a:latin typeface="Times New Roman" panose="02020603050405020304" pitchFamily="18" charset="0"/>
                <a:cs typeface="Times New Roman" panose="02020603050405020304" pitchFamily="18" charset="0"/>
              </a:rPr>
              <a:t>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r>
              <a:rPr lang="zh-CN" altLang="en-US" sz="1200">
                <a:solidFill>
                  <a:prstClr val="black"/>
                </a:solidFill>
                <a:latin typeface="Times New Roman" panose="02020603050405020304" pitchFamily="18" charset="0"/>
                <a:cs typeface="Times New Roman" panose="02020603050405020304" pitchFamily="18" charset="0"/>
              </a:rPr>
              <a:t>	</a:t>
            </a:r>
            <a:endParaRPr lang="zh-CN" altLang="en-US">
              <a:solidFill>
                <a:prstClr val="black"/>
              </a:solidFill>
              <a:latin typeface="Arial" panose="020B0604020202020204" pitchFamily="34" charset="0"/>
            </a:endParaRPr>
          </a:p>
        </p:txBody>
      </p:sp>
      <p:sp>
        <p:nvSpPr>
          <p:cNvPr id="8196" name="Rectangle 4"/>
          <p:cNvSpPr>
            <a:spLocks noChangeArrowheads="1"/>
          </p:cNvSpPr>
          <p:nvPr/>
        </p:nvSpPr>
        <p:spPr bwMode="auto">
          <a:xfrm>
            <a:off x="684213" y="3860800"/>
            <a:ext cx="8042275" cy="1800225"/>
          </a:xfrm>
          <a:prstGeom prst="rect">
            <a:avLst/>
          </a:prstGeom>
          <a:noFill/>
          <a:ln w="9525">
            <a:noFill/>
            <a:miter lim="800000"/>
          </a:ln>
          <a:effectLst/>
        </p:spPr>
        <p:txBody>
          <a:bodyPr wrap="none" anchor="ctr">
            <a:spAutoFit/>
          </a:bodyPr>
          <a:lstStyle/>
          <a:p>
            <a:pPr>
              <a:defRPr/>
            </a:pPr>
            <a:r>
              <a:rPr lang="zh-CN" altLang="en-US" sz="2800" b="1">
                <a:solidFill>
                  <a:prstClr val="black"/>
                </a:solidFill>
                <a:effectLst>
                  <a:outerShdw blurRad="38100" dist="38100" dir="2700000" algn="tl">
                    <a:srgbClr val="C0C0C0"/>
                  </a:outerShdw>
                </a:effectLst>
                <a:latin typeface="Comic Sans MS" panose="030F0702030302020204" pitchFamily="66" charset="0"/>
              </a:rPr>
              <a:t>说明：要判断结果是否正确，应像解一元一次方程</a:t>
            </a:r>
          </a:p>
          <a:p>
            <a:pPr>
              <a:defRPr/>
            </a:pPr>
            <a:r>
              <a:rPr lang="zh-CN" altLang="en-US" sz="2800" b="1">
                <a:solidFill>
                  <a:prstClr val="black"/>
                </a:solidFill>
                <a:effectLst>
                  <a:outerShdw blurRad="38100" dist="38100" dir="2700000" algn="tl">
                    <a:srgbClr val="C0C0C0"/>
                  </a:outerShdw>
                </a:effectLst>
                <a:latin typeface="Comic Sans MS" panose="030F0702030302020204" pitchFamily="66" charset="0"/>
              </a:rPr>
              <a:t>那样进行检验，检验时，注意要把未知数的值代入</a:t>
            </a:r>
          </a:p>
          <a:p>
            <a:pPr>
              <a:defRPr/>
            </a:pPr>
            <a:r>
              <a:rPr lang="zh-CN" altLang="en-US" sz="2800" b="1">
                <a:solidFill>
                  <a:prstClr val="black"/>
                </a:solidFill>
                <a:effectLst>
                  <a:outerShdw blurRad="38100" dist="38100" dir="2700000" algn="tl">
                    <a:srgbClr val="C0C0C0"/>
                  </a:outerShdw>
                </a:effectLst>
                <a:latin typeface="Comic Sans MS" panose="030F0702030302020204" pitchFamily="66" charset="0"/>
              </a:rPr>
              <a:t>方程组中的每一个方程，能使每一个方程都成立的</a:t>
            </a:r>
          </a:p>
          <a:p>
            <a:pPr>
              <a:defRPr/>
            </a:pPr>
            <a:r>
              <a:rPr lang="zh-CN" altLang="en-US" sz="2800" b="1">
                <a:solidFill>
                  <a:prstClr val="black"/>
                </a:solidFill>
                <a:effectLst>
                  <a:outerShdw blurRad="38100" dist="38100" dir="2700000" algn="tl">
                    <a:srgbClr val="C0C0C0"/>
                  </a:outerShdw>
                </a:effectLst>
                <a:latin typeface="Comic Sans MS" panose="030F0702030302020204" pitchFamily="66" charset="0"/>
              </a:rPr>
              <a:t>一对数才是方程组的解。 </a:t>
            </a:r>
          </a:p>
        </p:txBody>
      </p:sp>
      <p:graphicFrame>
        <p:nvGraphicFramePr>
          <p:cNvPr id="10245" name="Object 5"/>
          <p:cNvGraphicFramePr>
            <a:graphicFrameLocks noChangeAspect="1"/>
          </p:cNvGraphicFramePr>
          <p:nvPr/>
        </p:nvGraphicFramePr>
        <p:xfrm>
          <a:off x="1779588" y="1595438"/>
          <a:ext cx="3854450" cy="1833562"/>
        </p:xfrm>
        <a:graphic>
          <a:graphicData uri="http://schemas.openxmlformats.org/presentationml/2006/ole">
            <mc:AlternateContent xmlns:mc="http://schemas.openxmlformats.org/markup-compatibility/2006">
              <mc:Choice xmlns:v="urn:schemas-microsoft-com:vml" Requires="v">
                <p:oleObj name="公式" r:id="rId2" imgW="1218565" imgH="584200" progId="Equations">
                  <p:embed/>
                </p:oleObj>
              </mc:Choice>
              <mc:Fallback>
                <p:oleObj name="公式" r:id="rId2" imgW="1218565" imgH="584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1595438"/>
                        <a:ext cx="3854450" cy="183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74986"/>
      </p:ext>
    </p:extLst>
  </p:cSld>
  <p:clrMapOvr>
    <a:masterClrMapping/>
  </p:clrMapOvr>
  <p:transition spd="slow">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checkerboard(across)">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autoUpdateAnimBg="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一、用代入法解二元一次方程组</a:t>
            </a:r>
            <a:r>
              <a:rPr lang="zh-CN" altLang="en-US">
                <a:solidFill>
                  <a:prstClr val="black"/>
                </a:solidFill>
                <a:latin typeface="Comic Sans MS" panose="030F0702030302020204" pitchFamily="66" charset="0"/>
              </a:rPr>
              <a:t> </a:t>
            </a:r>
          </a:p>
        </p:txBody>
      </p:sp>
      <p:graphicFrame>
        <p:nvGraphicFramePr>
          <p:cNvPr id="11267" name="Object 3"/>
          <p:cNvGraphicFramePr>
            <a:graphicFrameLocks noChangeAspect="1"/>
          </p:cNvGraphicFramePr>
          <p:nvPr/>
        </p:nvGraphicFramePr>
        <p:xfrm>
          <a:off x="1547813" y="1989138"/>
          <a:ext cx="4319587" cy="1471612"/>
        </p:xfrm>
        <a:graphic>
          <a:graphicData uri="http://schemas.openxmlformats.org/presentationml/2006/ole">
            <mc:AlternateContent xmlns:mc="http://schemas.openxmlformats.org/markup-compatibility/2006">
              <mc:Choice xmlns:v="urn:schemas-microsoft-com:vml" Requires="v">
                <p:oleObj name="公式" r:id="rId2" imgW="1143000" imgH="469900" progId="Equations">
                  <p:embed/>
                </p:oleObj>
              </mc:Choice>
              <mc:Fallback>
                <p:oleObj name="公式" r:id="rId2" imgW="1143000" imgH="469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989138"/>
                        <a:ext cx="4319587" cy="1471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6" name="Rectangle 4"/>
          <p:cNvSpPr>
            <a:spLocks noChangeArrowheads="1"/>
          </p:cNvSpPr>
          <p:nvPr/>
        </p:nvSpPr>
        <p:spPr bwMode="auto">
          <a:xfrm>
            <a:off x="900113" y="1095375"/>
            <a:ext cx="38417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2</a:t>
            </a:r>
            <a:r>
              <a:rPr lang="en-US" altLang="zh-CN" sz="3600">
                <a:solidFill>
                  <a:prstClr val="black"/>
                </a:solidFill>
                <a:latin typeface="Times New Roman" panose="02020603050405020304" pitchFamily="18" charset="0"/>
                <a:cs typeface="Times New Roman" panose="02020603050405020304" pitchFamily="18" charset="0"/>
              </a:rPr>
              <a:t>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r>
              <a:rPr lang="zh-CN" altLang="en-US" sz="1200">
                <a:solidFill>
                  <a:prstClr val="black"/>
                </a:solidFill>
                <a:latin typeface="Times New Roman" panose="02020603050405020304" pitchFamily="18" charset="0"/>
                <a:cs typeface="Times New Roman" panose="02020603050405020304" pitchFamily="18" charset="0"/>
              </a:rPr>
              <a:t>	</a:t>
            </a:r>
            <a:endParaRPr lang="zh-CN" altLang="en-US">
              <a:solidFill>
                <a:prstClr val="black"/>
              </a:solidFill>
              <a:latin typeface="Arial" panose="020B0604020202020204" pitchFamily="34" charset="0"/>
            </a:endParaRPr>
          </a:p>
        </p:txBody>
      </p:sp>
    </p:spTree>
    <p:extLst>
      <p:ext uri="{BB962C8B-B14F-4D97-AF65-F5344CB8AC3E}">
        <p14:creationId xmlns:p14="http://schemas.microsoft.com/office/powerpoint/2010/main" val="633774497"/>
      </p:ext>
    </p:extLst>
  </p:cSld>
  <p:clrMapOvr>
    <a:masterClrMapping/>
  </p:clrMapOvr>
  <p:transition spd="slow">
    <p:strips dir="ru"/>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一、用代入法解二元一次方程组</a:t>
            </a:r>
            <a:r>
              <a:rPr lang="zh-CN" altLang="en-US">
                <a:solidFill>
                  <a:prstClr val="black"/>
                </a:solidFill>
                <a:latin typeface="Comic Sans MS" panose="030F0702030302020204" pitchFamily="66" charset="0"/>
              </a:rPr>
              <a:t> </a:t>
            </a:r>
          </a:p>
        </p:txBody>
      </p:sp>
      <p:sp>
        <p:nvSpPr>
          <p:cNvPr id="60419" name="Rectangle 3"/>
          <p:cNvSpPr>
            <a:spLocks noChangeArrowheads="1"/>
          </p:cNvSpPr>
          <p:nvPr/>
        </p:nvSpPr>
        <p:spPr bwMode="auto">
          <a:xfrm>
            <a:off x="900113" y="1095375"/>
            <a:ext cx="38417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3</a:t>
            </a:r>
            <a:r>
              <a:rPr lang="en-US" altLang="zh-CN" sz="3600">
                <a:solidFill>
                  <a:prstClr val="black"/>
                </a:solidFill>
                <a:latin typeface="Times New Roman" panose="02020603050405020304" pitchFamily="18" charset="0"/>
                <a:cs typeface="Times New Roman" panose="02020603050405020304" pitchFamily="18" charset="0"/>
              </a:rPr>
              <a:t>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r>
              <a:rPr lang="zh-CN" altLang="en-US" sz="1200">
                <a:solidFill>
                  <a:prstClr val="black"/>
                </a:solidFill>
                <a:latin typeface="Times New Roman" panose="02020603050405020304" pitchFamily="18" charset="0"/>
                <a:cs typeface="Times New Roman" panose="02020603050405020304" pitchFamily="18" charset="0"/>
              </a:rPr>
              <a:t>	</a:t>
            </a:r>
            <a:endParaRPr lang="zh-CN" altLang="en-US">
              <a:solidFill>
                <a:prstClr val="black"/>
              </a:solidFill>
              <a:latin typeface="Arial" panose="020B0604020202020204" pitchFamily="34" charset="0"/>
            </a:endParaRPr>
          </a:p>
        </p:txBody>
      </p:sp>
      <p:sp>
        <p:nvSpPr>
          <p:cNvPr id="12292" name="Rectangle 4"/>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aphicFrame>
        <p:nvGraphicFramePr>
          <p:cNvPr id="12293" name="Object 5"/>
          <p:cNvGraphicFramePr>
            <a:graphicFrameLocks noChangeAspect="1"/>
          </p:cNvGraphicFramePr>
          <p:nvPr/>
        </p:nvGraphicFramePr>
        <p:xfrm>
          <a:off x="1187450" y="2133600"/>
          <a:ext cx="6011863" cy="1889125"/>
        </p:xfrm>
        <a:graphic>
          <a:graphicData uri="http://schemas.openxmlformats.org/presentationml/2006/ole">
            <mc:AlternateContent xmlns:mc="http://schemas.openxmlformats.org/markup-compatibility/2006">
              <mc:Choice xmlns:v="urn:schemas-microsoft-com:vml" Requires="v">
                <p:oleObj name="公式" r:id="rId2" imgW="1485900" imgH="469900" progId="Equations">
                  <p:embed/>
                </p:oleObj>
              </mc:Choice>
              <mc:Fallback>
                <p:oleObj name="公式" r:id="rId2" imgW="1485900" imgH="469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133600"/>
                        <a:ext cx="6011863" cy="188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18515318"/>
      </p:ext>
    </p:extLst>
  </p:cSld>
  <p:clrMapOvr>
    <a:masterClrMapping/>
  </p:clrMapOvr>
  <p:transition spd="slow">
    <p:strips dir="ru"/>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二、用加减法解二元一次方程组</a:t>
            </a:r>
            <a:r>
              <a:rPr lang="zh-CN" altLang="en-US">
                <a:solidFill>
                  <a:prstClr val="black"/>
                </a:solidFill>
                <a:latin typeface="Comic Sans MS" panose="030F0702030302020204" pitchFamily="66" charset="0"/>
              </a:rPr>
              <a:t> </a:t>
            </a:r>
          </a:p>
        </p:txBody>
      </p:sp>
      <p:sp>
        <p:nvSpPr>
          <p:cNvPr id="16387" name="Rectangle 3"/>
          <p:cNvSpPr>
            <a:spLocks noChangeArrowheads="1"/>
          </p:cNvSpPr>
          <p:nvPr/>
        </p:nvSpPr>
        <p:spPr bwMode="auto">
          <a:xfrm>
            <a:off x="755650" y="1158875"/>
            <a:ext cx="33845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4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endParaRPr lang="zh-CN" altLang="en-US" sz="3600" b="1">
              <a:solidFill>
                <a:prstClr val="black"/>
              </a:solidFill>
              <a:effectLst>
                <a:outerShdw blurRad="38100" dist="38100" dir="2700000" algn="tl">
                  <a:srgbClr val="C0C0C0"/>
                </a:outerShdw>
              </a:effectLst>
              <a:latin typeface="Times New Roman" panose="02020603050405020304" pitchFamily="18" charset="0"/>
            </a:endParaRPr>
          </a:p>
        </p:txBody>
      </p:sp>
      <p:sp>
        <p:nvSpPr>
          <p:cNvPr id="13316" name="Rectangle 4"/>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aphicFrame>
        <p:nvGraphicFramePr>
          <p:cNvPr id="13317" name="Object 5"/>
          <p:cNvGraphicFramePr>
            <a:graphicFrameLocks noChangeAspect="1"/>
          </p:cNvGraphicFramePr>
          <p:nvPr/>
        </p:nvGraphicFramePr>
        <p:xfrm>
          <a:off x="1187450" y="1989138"/>
          <a:ext cx="6227763" cy="2227262"/>
        </p:xfrm>
        <a:graphic>
          <a:graphicData uri="http://schemas.openxmlformats.org/presentationml/2006/ole">
            <mc:AlternateContent xmlns:mc="http://schemas.openxmlformats.org/markup-compatibility/2006">
              <mc:Choice xmlns:v="urn:schemas-microsoft-com:vml" Requires="v">
                <p:oleObj name="公式" r:id="rId2" imgW="1308100" imgH="469900" progId="Equations">
                  <p:embed/>
                </p:oleObj>
              </mc:Choice>
              <mc:Fallback>
                <p:oleObj name="公式" r:id="rId2" imgW="1308100" imgH="469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989138"/>
                        <a:ext cx="6227763" cy="222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3890183"/>
      </p:ext>
    </p:extLst>
  </p:cSld>
  <p:clrMapOvr>
    <a:masterClrMapping/>
  </p:clrMapOvr>
  <p:transition spd="slow">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2"/>
          <p:cNvSpPr txBox="1">
            <a:spLocks noChangeArrowheads="1"/>
          </p:cNvSpPr>
          <p:nvPr/>
        </p:nvSpPr>
        <p:spPr bwMode="auto">
          <a:xfrm>
            <a:off x="76200" y="2438400"/>
            <a:ext cx="6248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3200" b="1">
              <a:solidFill>
                <a:srgbClr val="3333FF"/>
              </a:solidFill>
              <a:latin typeface="黑体" panose="02010609060101010101" pitchFamily="49" charset="-122"/>
              <a:ea typeface="黑体" panose="02010609060101010101" pitchFamily="49" charset="-122"/>
            </a:endParaRPr>
          </a:p>
        </p:txBody>
      </p:sp>
      <p:sp>
        <p:nvSpPr>
          <p:cNvPr id="9218" name="Text Box 3"/>
          <p:cNvSpPr txBox="1">
            <a:spLocks noChangeArrowheads="1"/>
          </p:cNvSpPr>
          <p:nvPr/>
        </p:nvSpPr>
        <p:spPr bwMode="auto">
          <a:xfrm>
            <a:off x="0" y="1219200"/>
            <a:ext cx="8713788"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b="1">
                <a:solidFill>
                  <a:srgbClr val="1F497D"/>
                </a:solidFill>
                <a:latin typeface="华文新魏" pitchFamily="2" charset="-122"/>
                <a:ea typeface="华文新魏" pitchFamily="2" charset="-122"/>
              </a:rPr>
              <a:t>        </a:t>
            </a:r>
            <a:r>
              <a:rPr lang="zh-CN" altLang="en-US" sz="5400" b="1">
                <a:solidFill>
                  <a:srgbClr val="1F497D"/>
                </a:solidFill>
                <a:latin typeface="华文新魏" pitchFamily="2" charset="-122"/>
                <a:ea typeface="华文新魏" pitchFamily="2" charset="-122"/>
              </a:rPr>
              <a:t>含有</a:t>
            </a:r>
            <a:r>
              <a:rPr lang="zh-CN" altLang="en-US" sz="5400" b="1">
                <a:solidFill>
                  <a:srgbClr val="FF0000"/>
                </a:solidFill>
                <a:latin typeface="华文新魏" pitchFamily="2" charset="-122"/>
                <a:ea typeface="华文新魏" pitchFamily="2" charset="-122"/>
              </a:rPr>
              <a:t>两个</a:t>
            </a:r>
            <a:r>
              <a:rPr lang="zh-CN" altLang="en-US" sz="5400" b="1">
                <a:solidFill>
                  <a:srgbClr val="1F497D"/>
                </a:solidFill>
                <a:latin typeface="华文新魏" pitchFamily="2" charset="-122"/>
                <a:ea typeface="华文新魏" pitchFamily="2" charset="-122"/>
              </a:rPr>
              <a:t>未知数</a:t>
            </a:r>
            <a:r>
              <a:rPr lang="en-US" altLang="zh-CN" sz="5400" b="1">
                <a:solidFill>
                  <a:srgbClr val="1F497D"/>
                </a:solidFill>
                <a:latin typeface="华文新魏" pitchFamily="2" charset="-122"/>
                <a:ea typeface="华文新魏" pitchFamily="2" charset="-122"/>
              </a:rPr>
              <a:t>,</a:t>
            </a:r>
            <a:r>
              <a:rPr lang="zh-CN" altLang="en-US" sz="5400" b="1">
                <a:solidFill>
                  <a:srgbClr val="1F497D"/>
                </a:solidFill>
                <a:latin typeface="华文新魏" pitchFamily="2" charset="-122"/>
                <a:ea typeface="华文新魏" pitchFamily="2" charset="-122"/>
              </a:rPr>
              <a:t>并且未知数的指数都是 </a:t>
            </a:r>
            <a:r>
              <a:rPr lang="en-US" altLang="zh-CN" sz="5400" b="1">
                <a:solidFill>
                  <a:srgbClr val="FF0000"/>
                </a:solidFill>
                <a:latin typeface="华文新魏" pitchFamily="2" charset="-122"/>
                <a:ea typeface="华文新魏" pitchFamily="2" charset="-122"/>
              </a:rPr>
              <a:t>1,</a:t>
            </a:r>
            <a:r>
              <a:rPr lang="zh-CN" altLang="en-US" sz="5400" b="1">
                <a:solidFill>
                  <a:srgbClr val="000000"/>
                </a:solidFill>
                <a:latin typeface="华文新魏" pitchFamily="2" charset="-122"/>
                <a:ea typeface="华文新魏" pitchFamily="2" charset="-122"/>
              </a:rPr>
              <a:t>像这样</a:t>
            </a:r>
            <a:r>
              <a:rPr lang="zh-CN" altLang="en-US" sz="5400" b="1">
                <a:solidFill>
                  <a:srgbClr val="1F497D"/>
                </a:solidFill>
                <a:latin typeface="华文新魏" pitchFamily="2" charset="-122"/>
                <a:ea typeface="华文新魏" pitchFamily="2" charset="-122"/>
              </a:rPr>
              <a:t>的方程叫做</a:t>
            </a:r>
            <a:r>
              <a:rPr lang="zh-CN" altLang="en-US" sz="5400" b="1">
                <a:solidFill>
                  <a:srgbClr val="FF3300"/>
                </a:solidFill>
                <a:latin typeface="华文新魏" pitchFamily="2" charset="-122"/>
                <a:ea typeface="华文新魏" pitchFamily="2" charset="-122"/>
              </a:rPr>
              <a:t>二元一次方程。</a:t>
            </a:r>
          </a:p>
        </p:txBody>
      </p:sp>
      <p:sp>
        <p:nvSpPr>
          <p:cNvPr id="9219" name="WordArt 4"/>
          <p:cNvSpPr>
            <a:spLocks noChangeArrowheads="1" noChangeShapeType="1" noTextEdit="1"/>
          </p:cNvSpPr>
          <p:nvPr/>
        </p:nvSpPr>
        <p:spPr bwMode="auto">
          <a:xfrm>
            <a:off x="250825" y="260350"/>
            <a:ext cx="3600450" cy="865188"/>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华文新魏"/>
                <a:ea typeface="华文新魏"/>
              </a:rPr>
              <a:t>学习新知</a:t>
            </a:r>
          </a:p>
        </p:txBody>
      </p:sp>
      <p:grpSp>
        <p:nvGrpSpPr>
          <p:cNvPr id="2" name="Group 9"/>
          <p:cNvGrpSpPr/>
          <p:nvPr/>
        </p:nvGrpSpPr>
        <p:grpSpPr bwMode="auto">
          <a:xfrm>
            <a:off x="1066800" y="3733800"/>
            <a:ext cx="6731000" cy="2286000"/>
            <a:chOff x="790" y="1872"/>
            <a:chExt cx="3962" cy="1440"/>
          </a:xfrm>
        </p:grpSpPr>
        <p:sp>
          <p:nvSpPr>
            <p:cNvPr id="9221" name="Text Box 10"/>
            <p:cNvSpPr txBox="1">
              <a:spLocks noChangeArrowheads="1"/>
            </p:cNvSpPr>
            <p:nvPr/>
          </p:nvSpPr>
          <p:spPr bwMode="auto">
            <a:xfrm>
              <a:off x="790" y="2448"/>
              <a:ext cx="6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prstClr val="black"/>
                  </a:solidFill>
                  <a:latin typeface="Tahoma" panose="020B0604030504040204" pitchFamily="34" charset="0"/>
                  <a:ea typeface="华文行楷" pitchFamily="2" charset="-122"/>
                </a:rPr>
                <a:t>想一想</a:t>
              </a:r>
            </a:p>
          </p:txBody>
        </p:sp>
        <p:sp>
          <p:nvSpPr>
            <p:cNvPr id="9222" name="Oval 11"/>
            <p:cNvSpPr>
              <a:spLocks noChangeArrowheads="1"/>
            </p:cNvSpPr>
            <p:nvPr/>
          </p:nvSpPr>
          <p:spPr bwMode="auto">
            <a:xfrm>
              <a:off x="1488" y="1872"/>
              <a:ext cx="3264" cy="1440"/>
            </a:xfrm>
            <a:prstGeom prst="ellipse">
              <a:avLst/>
            </a:prstGeom>
            <a:noFill/>
            <a:ln w="95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3200">
                <a:solidFill>
                  <a:prstClr val="black"/>
                </a:solidFill>
                <a:latin typeface="Tahoma" panose="020B0604030504040204" pitchFamily="34" charset="0"/>
              </a:endParaRPr>
            </a:p>
          </p:txBody>
        </p:sp>
        <p:sp>
          <p:nvSpPr>
            <p:cNvPr id="9223" name="Rectangle 12"/>
            <p:cNvSpPr>
              <a:spLocks noChangeArrowheads="1"/>
            </p:cNvSpPr>
            <p:nvPr/>
          </p:nvSpPr>
          <p:spPr bwMode="auto">
            <a:xfrm>
              <a:off x="1795" y="2079"/>
              <a:ext cx="26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993300"/>
                  </a:solidFill>
                  <a:ea typeface="黑体" panose="02010609060101010101" pitchFamily="49" charset="-122"/>
                </a:rPr>
                <a:t>下面方程属于二元一次方程的有</a:t>
              </a:r>
            </a:p>
          </p:txBody>
        </p:sp>
        <p:sp>
          <p:nvSpPr>
            <p:cNvPr id="9224" name="Text Box 13"/>
            <p:cNvSpPr txBox="1">
              <a:spLocks noChangeArrowheads="1"/>
            </p:cNvSpPr>
            <p:nvPr/>
          </p:nvSpPr>
          <p:spPr bwMode="auto">
            <a:xfrm>
              <a:off x="1524" y="2448"/>
              <a:ext cx="14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prstClr val="black"/>
                  </a:solidFill>
                </a:rPr>
                <a:t>   </a:t>
              </a:r>
              <a:r>
                <a:rPr lang="zh-CN" altLang="en-US" sz="2400" b="1">
                  <a:solidFill>
                    <a:prstClr val="black"/>
                  </a:solidFill>
                </a:rPr>
                <a:t>（</a:t>
              </a:r>
              <a:r>
                <a:rPr lang="en-US" altLang="zh-CN" sz="2400" b="1">
                  <a:solidFill>
                    <a:prstClr val="black"/>
                  </a:solidFill>
                </a:rPr>
                <a:t>1</a:t>
              </a:r>
              <a:r>
                <a:rPr lang="zh-CN" altLang="en-US" sz="2400" b="1">
                  <a:solidFill>
                    <a:prstClr val="black"/>
                  </a:solidFill>
                </a:rPr>
                <a:t>） </a:t>
              </a:r>
              <a:r>
                <a:rPr lang="en-US" altLang="zh-CN" sz="2400" b="1">
                  <a:solidFill>
                    <a:prstClr val="black"/>
                  </a:solidFill>
                </a:rPr>
                <a:t>2m+3=6</a:t>
              </a:r>
              <a:r>
                <a:rPr lang="en-US" altLang="zh-CN">
                  <a:solidFill>
                    <a:prstClr val="black"/>
                  </a:solidFill>
                </a:rPr>
                <a:t> </a:t>
              </a:r>
            </a:p>
          </p:txBody>
        </p:sp>
        <p:sp>
          <p:nvSpPr>
            <p:cNvPr id="9225" name="Text Box 14"/>
            <p:cNvSpPr txBox="1">
              <a:spLocks noChangeArrowheads="1"/>
            </p:cNvSpPr>
            <p:nvPr/>
          </p:nvSpPr>
          <p:spPr bwMode="auto">
            <a:xfrm>
              <a:off x="3143" y="2448"/>
              <a:ext cx="11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prstClr val="black"/>
                  </a:solidFill>
                </a:rPr>
                <a:t>（</a:t>
              </a:r>
              <a:r>
                <a:rPr lang="en-US" altLang="zh-CN" sz="2400" b="1">
                  <a:solidFill>
                    <a:prstClr val="black"/>
                  </a:solidFill>
                </a:rPr>
                <a:t>2</a:t>
              </a:r>
              <a:r>
                <a:rPr lang="zh-CN" altLang="en-US" sz="2400" b="1">
                  <a:solidFill>
                    <a:prstClr val="black"/>
                  </a:solidFill>
                </a:rPr>
                <a:t>）</a:t>
              </a:r>
              <a:r>
                <a:rPr lang="en-US" altLang="zh-CN" sz="2400" b="1">
                  <a:solidFill>
                    <a:prstClr val="black"/>
                  </a:solidFill>
                </a:rPr>
                <a:t>x+2y=z</a:t>
              </a:r>
            </a:p>
          </p:txBody>
        </p:sp>
        <p:sp>
          <p:nvSpPr>
            <p:cNvPr id="9226" name="Text Box 15"/>
            <p:cNvSpPr txBox="1">
              <a:spLocks noChangeArrowheads="1"/>
            </p:cNvSpPr>
            <p:nvPr/>
          </p:nvSpPr>
          <p:spPr bwMode="auto">
            <a:xfrm>
              <a:off x="1728" y="2784"/>
              <a:ext cx="13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prstClr val="black"/>
                  </a:solidFill>
                </a:rPr>
                <a:t>（</a:t>
              </a:r>
              <a:r>
                <a:rPr lang="en-US" altLang="zh-CN" sz="2400" b="1">
                  <a:solidFill>
                    <a:prstClr val="black"/>
                  </a:solidFill>
                </a:rPr>
                <a:t>3</a:t>
              </a:r>
              <a:r>
                <a:rPr lang="zh-CN" altLang="en-US" sz="2400" b="1">
                  <a:solidFill>
                    <a:prstClr val="black"/>
                  </a:solidFill>
                </a:rPr>
                <a:t>）</a:t>
              </a:r>
              <a:r>
                <a:rPr lang="en-US" altLang="zh-CN" sz="2400" b="1">
                  <a:solidFill>
                    <a:prstClr val="black"/>
                  </a:solidFill>
                </a:rPr>
                <a:t>7u+5v=3</a:t>
              </a:r>
            </a:p>
          </p:txBody>
        </p:sp>
        <p:sp>
          <p:nvSpPr>
            <p:cNvPr id="9227" name="Text Box 16"/>
            <p:cNvSpPr txBox="1">
              <a:spLocks noChangeArrowheads="1"/>
            </p:cNvSpPr>
            <p:nvPr/>
          </p:nvSpPr>
          <p:spPr bwMode="auto">
            <a:xfrm>
              <a:off x="3122" y="2784"/>
              <a:ext cx="1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prstClr val="black"/>
                  </a:solidFill>
                </a:rPr>
                <a:t>（</a:t>
              </a:r>
              <a:r>
                <a:rPr lang="en-US" altLang="zh-CN" sz="2400" b="1">
                  <a:solidFill>
                    <a:prstClr val="black"/>
                  </a:solidFill>
                </a:rPr>
                <a:t>4</a:t>
              </a:r>
              <a:r>
                <a:rPr lang="zh-CN" altLang="en-US" sz="2400" b="1">
                  <a:solidFill>
                    <a:prstClr val="black"/>
                  </a:solidFill>
                </a:rPr>
                <a:t>）</a:t>
              </a:r>
              <a:r>
                <a:rPr lang="en-US" altLang="zh-CN" sz="2400" b="1">
                  <a:solidFill>
                    <a:prstClr val="black"/>
                  </a:solidFill>
                </a:rPr>
                <a:t>a</a:t>
              </a:r>
              <a:r>
                <a:rPr lang="en-US" altLang="zh-CN" sz="2400" b="1" baseline="30000">
                  <a:solidFill>
                    <a:prstClr val="black"/>
                  </a:solidFill>
                </a:rPr>
                <a:t>2</a:t>
              </a:r>
              <a:r>
                <a:rPr lang="en-US" altLang="zh-CN" sz="2400" b="1">
                  <a:solidFill>
                    <a:prstClr val="black"/>
                  </a:solidFill>
                </a:rPr>
                <a:t>+3b=4</a:t>
              </a:r>
            </a:p>
          </p:txBody>
        </p:sp>
      </p:grpSp>
    </p:spTree>
    <p:extLst>
      <p:ext uri="{BB962C8B-B14F-4D97-AF65-F5344CB8AC3E}">
        <p14:creationId xmlns:p14="http://schemas.microsoft.com/office/powerpoint/2010/main" val="2167500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body" sz="half" idx="4294967295"/>
          </p:nvPr>
        </p:nvSpPr>
        <p:spPr>
          <a:xfrm>
            <a:off x="381000" y="304800"/>
            <a:ext cx="8001000" cy="3886200"/>
          </a:xfrm>
        </p:spPr>
        <p:txBody>
          <a:bodyPr/>
          <a:lstStyle/>
          <a:p>
            <a:r>
              <a:rPr lang="en-US" altLang="zh-CN" b="0">
                <a:solidFill>
                  <a:srgbClr val="000000"/>
                </a:solidFill>
              </a:rPr>
              <a:t>4</a:t>
            </a:r>
            <a:r>
              <a:rPr lang="zh-CN" altLang="en-US" b="0">
                <a:solidFill>
                  <a:srgbClr val="000000"/>
                </a:solidFill>
              </a:rPr>
              <a:t>、如图所示，将长方形ＡＢＣＤ的一个角折叠，折痕为ＡＥ，∠</a:t>
            </a:r>
            <a:r>
              <a:rPr lang="en-US" altLang="zh-CN" b="0">
                <a:solidFill>
                  <a:srgbClr val="000000"/>
                </a:solidFill>
              </a:rPr>
              <a:t>BAD</a:t>
            </a:r>
            <a:r>
              <a:rPr lang="zh-CN" altLang="en-US" b="0">
                <a:solidFill>
                  <a:srgbClr val="000000"/>
                </a:solidFill>
              </a:rPr>
              <a:t>比∠</a:t>
            </a:r>
            <a:r>
              <a:rPr lang="en-US" altLang="zh-CN" b="0">
                <a:solidFill>
                  <a:srgbClr val="000000"/>
                </a:solidFill>
              </a:rPr>
              <a:t>BAE</a:t>
            </a:r>
            <a:r>
              <a:rPr lang="zh-CN" altLang="en-US" b="0">
                <a:solidFill>
                  <a:srgbClr val="000000"/>
                </a:solidFill>
              </a:rPr>
              <a:t>大</a:t>
            </a:r>
            <a:r>
              <a:rPr lang="en-US" altLang="zh-CN" b="0">
                <a:solidFill>
                  <a:srgbClr val="000000"/>
                </a:solidFill>
              </a:rPr>
              <a:t>48°.</a:t>
            </a:r>
            <a:r>
              <a:rPr lang="zh-CN" altLang="en-US" b="0">
                <a:solidFill>
                  <a:srgbClr val="000000"/>
                </a:solidFill>
              </a:rPr>
              <a:t>设∠</a:t>
            </a:r>
            <a:r>
              <a:rPr lang="en-US" altLang="zh-CN" b="0">
                <a:solidFill>
                  <a:srgbClr val="000000"/>
                </a:solidFill>
              </a:rPr>
              <a:t>BAE</a:t>
            </a:r>
            <a:r>
              <a:rPr lang="zh-CN" altLang="en-US" b="0">
                <a:solidFill>
                  <a:srgbClr val="000000"/>
                </a:solidFill>
              </a:rPr>
              <a:t>和∠</a:t>
            </a:r>
            <a:r>
              <a:rPr lang="en-US" altLang="zh-CN" b="0">
                <a:solidFill>
                  <a:srgbClr val="000000"/>
                </a:solidFill>
              </a:rPr>
              <a:t>BAD</a:t>
            </a:r>
            <a:r>
              <a:rPr lang="zh-CN" altLang="en-US" b="0">
                <a:solidFill>
                  <a:srgbClr val="000000"/>
                </a:solidFill>
              </a:rPr>
              <a:t>的度数分别为</a:t>
            </a:r>
            <a:r>
              <a:rPr lang="en-US" altLang="zh-CN" b="0">
                <a:solidFill>
                  <a:srgbClr val="000000"/>
                </a:solidFill>
              </a:rPr>
              <a:t>x ,y</a:t>
            </a:r>
            <a:r>
              <a:rPr lang="zh-CN" altLang="en-US" b="0">
                <a:solidFill>
                  <a:srgbClr val="000000"/>
                </a:solidFill>
              </a:rPr>
              <a:t>度，那么</a:t>
            </a:r>
            <a:r>
              <a:rPr lang="en-US" altLang="zh-CN" b="0">
                <a:solidFill>
                  <a:srgbClr val="000000"/>
                </a:solidFill>
              </a:rPr>
              <a:t>x,y</a:t>
            </a:r>
            <a:r>
              <a:rPr lang="zh-CN" altLang="en-US" b="0">
                <a:solidFill>
                  <a:srgbClr val="000000"/>
                </a:solidFill>
              </a:rPr>
              <a:t>所适合的一个方程组是（　　）</a:t>
            </a:r>
          </a:p>
        </p:txBody>
      </p:sp>
      <p:graphicFrame>
        <p:nvGraphicFramePr>
          <p:cNvPr id="17411" name="Object 3"/>
          <p:cNvGraphicFramePr>
            <a:graphicFrameLocks noGrp="1" noChangeAspect="1"/>
          </p:cNvGraphicFramePr>
          <p:nvPr>
            <p:ph sz="quarter" idx="4294967295"/>
          </p:nvPr>
        </p:nvGraphicFramePr>
        <p:xfrm>
          <a:off x="1055688" y="3433763"/>
          <a:ext cx="1541462" cy="1241425"/>
        </p:xfrm>
        <a:graphic>
          <a:graphicData uri="http://schemas.openxmlformats.org/presentationml/2006/ole">
            <mc:AlternateContent xmlns:mc="http://schemas.openxmlformats.org/markup-compatibility/2006">
              <mc:Choice xmlns:v="urn:schemas-microsoft-com:vml" Requires="v">
                <p:oleObj name="Equation" r:id="rId2" imgW="647700" imgH="431800" progId="">
                  <p:embed/>
                </p:oleObj>
              </mc:Choice>
              <mc:Fallback>
                <p:oleObj name="Equation" r:id="rId2" imgW="647700" imgH="4318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3433763"/>
                        <a:ext cx="1541462"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2" name="AutoShape 4"/>
          <p:cNvSpPr/>
          <p:nvPr/>
        </p:nvSpPr>
        <p:spPr bwMode="auto">
          <a:xfrm>
            <a:off x="685800" y="3581400"/>
            <a:ext cx="152400" cy="762000"/>
          </a:xfrm>
          <a:prstGeom prst="leftBrace">
            <a:avLst>
              <a:gd name="adj1" fmla="val 4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7413" name="Text Box 5"/>
          <p:cNvSpPr txBox="1">
            <a:spLocks noChangeArrowheads="1"/>
          </p:cNvSpPr>
          <p:nvPr/>
        </p:nvSpPr>
        <p:spPr bwMode="auto">
          <a:xfrm>
            <a:off x="0" y="37338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rPr>
              <a:t>   </a:t>
            </a:r>
            <a:r>
              <a:rPr lang="en-US" altLang="zh-CN" sz="2400" b="1">
                <a:solidFill>
                  <a:prstClr val="black"/>
                </a:solidFill>
              </a:rPr>
              <a:t>A</a:t>
            </a:r>
          </a:p>
        </p:txBody>
      </p:sp>
      <p:sp>
        <p:nvSpPr>
          <p:cNvPr id="17414" name="Text Box 6"/>
          <p:cNvSpPr txBox="1">
            <a:spLocks noChangeArrowheads="1"/>
          </p:cNvSpPr>
          <p:nvPr/>
        </p:nvSpPr>
        <p:spPr bwMode="auto">
          <a:xfrm>
            <a:off x="2971800" y="3733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B</a:t>
            </a:r>
          </a:p>
        </p:txBody>
      </p:sp>
      <p:sp>
        <p:nvSpPr>
          <p:cNvPr id="17415" name="Text Box 7"/>
          <p:cNvSpPr txBox="1">
            <a:spLocks noChangeArrowheads="1"/>
          </p:cNvSpPr>
          <p:nvPr/>
        </p:nvSpPr>
        <p:spPr bwMode="auto">
          <a:xfrm>
            <a:off x="228600" y="5410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C</a:t>
            </a:r>
          </a:p>
        </p:txBody>
      </p:sp>
      <p:sp>
        <p:nvSpPr>
          <p:cNvPr id="17416" name="Text Box 8"/>
          <p:cNvSpPr txBox="1">
            <a:spLocks noChangeArrowheads="1"/>
          </p:cNvSpPr>
          <p:nvPr/>
        </p:nvSpPr>
        <p:spPr bwMode="auto">
          <a:xfrm>
            <a:off x="2819400" y="54102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7417" name="Text Box 9"/>
          <p:cNvSpPr txBox="1">
            <a:spLocks noChangeArrowheads="1"/>
          </p:cNvSpPr>
          <p:nvPr/>
        </p:nvSpPr>
        <p:spPr bwMode="auto">
          <a:xfrm>
            <a:off x="2895600" y="5486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D</a:t>
            </a:r>
          </a:p>
        </p:txBody>
      </p:sp>
      <p:graphicFrame>
        <p:nvGraphicFramePr>
          <p:cNvPr id="17418" name="Object 10"/>
          <p:cNvGraphicFramePr>
            <a:graphicFrameLocks noGrp="1" noChangeAspect="1"/>
          </p:cNvGraphicFramePr>
          <p:nvPr>
            <p:ph sz="quarter" idx="4294967295"/>
          </p:nvPr>
        </p:nvGraphicFramePr>
        <p:xfrm>
          <a:off x="3771900" y="3403600"/>
          <a:ext cx="1543050" cy="1241425"/>
        </p:xfrm>
        <a:graphic>
          <a:graphicData uri="http://schemas.openxmlformats.org/presentationml/2006/ole">
            <mc:AlternateContent xmlns:mc="http://schemas.openxmlformats.org/markup-compatibility/2006">
              <mc:Choice xmlns:v="urn:schemas-microsoft-com:vml" Requires="v">
                <p:oleObj name="Equation" r:id="rId4" imgW="647700" imgH="431800" progId="">
                  <p:embed/>
                </p:oleObj>
              </mc:Choice>
              <mc:Fallback>
                <p:oleObj name="Equation" r:id="rId4" imgW="647700" imgH="431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900" y="3403600"/>
                        <a:ext cx="1543050"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9" name="AutoShape 11"/>
          <p:cNvSpPr/>
          <p:nvPr/>
        </p:nvSpPr>
        <p:spPr bwMode="auto">
          <a:xfrm>
            <a:off x="3505200" y="3657600"/>
            <a:ext cx="76200" cy="838200"/>
          </a:xfrm>
          <a:prstGeom prst="leftBrace">
            <a:avLst>
              <a:gd name="adj1" fmla="val 9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aphicFrame>
        <p:nvGraphicFramePr>
          <p:cNvPr id="17420" name="Object 12"/>
          <p:cNvGraphicFramePr>
            <a:graphicFrameLocks noChangeAspect="1"/>
          </p:cNvGraphicFramePr>
          <p:nvPr/>
        </p:nvGraphicFramePr>
        <p:xfrm>
          <a:off x="1066800" y="5257800"/>
          <a:ext cx="1447800" cy="863600"/>
        </p:xfrm>
        <a:graphic>
          <a:graphicData uri="http://schemas.openxmlformats.org/presentationml/2006/ole">
            <mc:AlternateContent xmlns:mc="http://schemas.openxmlformats.org/markup-compatibility/2006">
              <mc:Choice xmlns:v="urn:schemas-microsoft-com:vml" Requires="v">
                <p:oleObj name="Equation" r:id="rId6" imgW="723900" imgH="431800" progId="">
                  <p:embed/>
                </p:oleObj>
              </mc:Choice>
              <mc:Fallback>
                <p:oleObj name="Equation" r:id="rId6" imgW="723900" imgH="431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5257800"/>
                        <a:ext cx="14478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1" name="AutoShape 13"/>
          <p:cNvSpPr/>
          <p:nvPr/>
        </p:nvSpPr>
        <p:spPr bwMode="auto">
          <a:xfrm>
            <a:off x="838200" y="5257800"/>
            <a:ext cx="76200" cy="838200"/>
          </a:xfrm>
          <a:prstGeom prst="leftBrace">
            <a:avLst>
              <a:gd name="adj1" fmla="val 9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aphicFrame>
        <p:nvGraphicFramePr>
          <p:cNvPr id="17422" name="Object 14"/>
          <p:cNvGraphicFramePr>
            <a:graphicFrameLocks noChangeAspect="1"/>
          </p:cNvGraphicFramePr>
          <p:nvPr/>
        </p:nvGraphicFramePr>
        <p:xfrm>
          <a:off x="3657600" y="5105400"/>
          <a:ext cx="1676400" cy="1000125"/>
        </p:xfrm>
        <a:graphic>
          <a:graphicData uri="http://schemas.openxmlformats.org/presentationml/2006/ole">
            <mc:AlternateContent xmlns:mc="http://schemas.openxmlformats.org/markup-compatibility/2006">
              <mc:Choice xmlns:v="urn:schemas-microsoft-com:vml" Requires="v">
                <p:oleObj name="Equation" r:id="rId8" imgW="723900" imgH="431800" progId="">
                  <p:embed/>
                </p:oleObj>
              </mc:Choice>
              <mc:Fallback>
                <p:oleObj name="Equation" r:id="rId8" imgW="723900" imgH="4318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5105400"/>
                        <a:ext cx="1676400"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3" name="AutoShape 15"/>
          <p:cNvSpPr/>
          <p:nvPr/>
        </p:nvSpPr>
        <p:spPr bwMode="auto">
          <a:xfrm>
            <a:off x="3505200" y="5181600"/>
            <a:ext cx="76200" cy="838200"/>
          </a:xfrm>
          <a:prstGeom prst="leftBrace">
            <a:avLst>
              <a:gd name="adj1" fmla="val 9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pic>
        <p:nvPicPr>
          <p:cNvPr id="17424"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0200" y="3505200"/>
            <a:ext cx="32480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9" name="Text Box 17"/>
          <p:cNvSpPr txBox="1">
            <a:spLocks noChangeArrowheads="1"/>
          </p:cNvSpPr>
          <p:nvPr/>
        </p:nvSpPr>
        <p:spPr bwMode="auto">
          <a:xfrm>
            <a:off x="1447800" y="2438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rPr>
              <a:t>C</a:t>
            </a:r>
          </a:p>
        </p:txBody>
      </p:sp>
      <p:pic>
        <p:nvPicPr>
          <p:cNvPr id="17426" name="Picture 18" descr="20050516084835536">
            <a:hlinkClick r:id="rId11" action="ppaction://hlinksldjump"/>
          </p:cNvPr>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2588" y="5516563"/>
            <a:ext cx="1979612"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324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689">
                                            <p:txEl>
                                              <p:pRg st="0" end="0"/>
                                            </p:txEl>
                                          </p:spTgt>
                                        </p:tgtEl>
                                        <p:attrNameLst>
                                          <p:attrName>style.visibility</p:attrName>
                                        </p:attrNameLst>
                                      </p:cBhvr>
                                      <p:to>
                                        <p:strVal val="visible"/>
                                      </p:to>
                                    </p:set>
                                    <p:anim calcmode="lin" valueType="num">
                                      <p:cBhvr additive="base">
                                        <p:cTn id="7" dur="500" fill="hold"/>
                                        <p:tgtEl>
                                          <p:spTgt spid="1566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668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二、用加减法解二元一次方程组</a:t>
            </a:r>
            <a:r>
              <a:rPr lang="zh-CN" altLang="en-US">
                <a:solidFill>
                  <a:prstClr val="black"/>
                </a:solidFill>
                <a:latin typeface="Comic Sans MS" panose="030F0702030302020204" pitchFamily="66" charset="0"/>
              </a:rPr>
              <a:t> </a:t>
            </a:r>
          </a:p>
        </p:txBody>
      </p:sp>
      <p:sp>
        <p:nvSpPr>
          <p:cNvPr id="61443" name="Rectangle 3"/>
          <p:cNvSpPr>
            <a:spLocks noChangeArrowheads="1"/>
          </p:cNvSpPr>
          <p:nvPr/>
        </p:nvSpPr>
        <p:spPr bwMode="auto">
          <a:xfrm>
            <a:off x="755650" y="1158875"/>
            <a:ext cx="33845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5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endParaRPr lang="zh-CN" altLang="en-US" sz="3600" b="1">
              <a:solidFill>
                <a:prstClr val="black"/>
              </a:solidFill>
              <a:effectLst>
                <a:outerShdw blurRad="38100" dist="38100" dir="2700000" algn="tl">
                  <a:srgbClr val="C0C0C0"/>
                </a:outerShdw>
              </a:effectLst>
              <a:latin typeface="Times New Roman" panose="02020603050405020304" pitchFamily="18" charset="0"/>
            </a:endParaRPr>
          </a:p>
        </p:txBody>
      </p:sp>
      <p:sp>
        <p:nvSpPr>
          <p:cNvPr id="14340" name="Rectangle 4"/>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aphicFrame>
        <p:nvGraphicFramePr>
          <p:cNvPr id="14341" name="Object 5"/>
          <p:cNvGraphicFramePr>
            <a:graphicFrameLocks noChangeAspect="1"/>
          </p:cNvGraphicFramePr>
          <p:nvPr/>
        </p:nvGraphicFramePr>
        <p:xfrm>
          <a:off x="1187450" y="1989138"/>
          <a:ext cx="6227763" cy="2227262"/>
        </p:xfrm>
        <a:graphic>
          <a:graphicData uri="http://schemas.openxmlformats.org/presentationml/2006/ole">
            <mc:AlternateContent xmlns:mc="http://schemas.openxmlformats.org/markup-compatibility/2006">
              <mc:Choice xmlns:v="urn:schemas-microsoft-com:vml" Requires="v">
                <p:oleObj name="公式" r:id="rId2" imgW="1308100" imgH="469900" progId="Equations">
                  <p:embed/>
                </p:oleObj>
              </mc:Choice>
              <mc:Fallback>
                <p:oleObj name="公式" r:id="rId2" imgW="1308100" imgH="469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989138"/>
                        <a:ext cx="6227763" cy="222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3140536"/>
      </p:ext>
    </p:extLst>
  </p:cSld>
  <p:clrMapOvr>
    <a:masterClrMapping/>
  </p:clrMapOvr>
  <p:transition spd="slow">
    <p:strips dir="ru"/>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971550" y="188913"/>
            <a:ext cx="66754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Comic Sans MS" panose="030F0702030302020204" pitchFamily="66" charset="0"/>
                <a:ea typeface="黑体" panose="02010609060101010101" pitchFamily="49" charset="-122"/>
              </a:rPr>
              <a:t>二、用加减法解二元一次方程组</a:t>
            </a:r>
            <a:r>
              <a:rPr lang="zh-CN" altLang="en-US">
                <a:solidFill>
                  <a:prstClr val="black"/>
                </a:solidFill>
                <a:latin typeface="Comic Sans MS" panose="030F0702030302020204" pitchFamily="66" charset="0"/>
              </a:rPr>
              <a:t> </a:t>
            </a:r>
          </a:p>
        </p:txBody>
      </p:sp>
      <p:sp>
        <p:nvSpPr>
          <p:cNvPr id="62467" name="Rectangle 3"/>
          <p:cNvSpPr>
            <a:spLocks noChangeArrowheads="1"/>
          </p:cNvSpPr>
          <p:nvPr/>
        </p:nvSpPr>
        <p:spPr bwMode="auto">
          <a:xfrm>
            <a:off x="755650" y="1158875"/>
            <a:ext cx="3384550" cy="641350"/>
          </a:xfrm>
          <a:prstGeom prst="rect">
            <a:avLst/>
          </a:prstGeom>
          <a:noFill/>
          <a:ln w="9525">
            <a:noFill/>
            <a:miter lim="800000"/>
          </a:ln>
          <a:effectLst/>
        </p:spPr>
        <p:txBody>
          <a:bodyPr wrap="none" anchor="ctr">
            <a:spAutoFit/>
          </a:bodyPr>
          <a:lstStyle/>
          <a:p>
            <a:pPr>
              <a:defRPr/>
            </a:pP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例</a:t>
            </a:r>
            <a:r>
              <a:rPr lang="en-US" altLang="zh-CN"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6  </a:t>
            </a:r>
            <a:r>
              <a:rPr lang="zh-CN" altLang="en-US" sz="3600" b="1">
                <a:solidFill>
                  <a:prstClr val="black"/>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解方程组：</a:t>
            </a:r>
            <a:endParaRPr lang="zh-CN" altLang="en-US" sz="3600" b="1">
              <a:solidFill>
                <a:prstClr val="black"/>
              </a:solidFill>
              <a:effectLst>
                <a:outerShdw blurRad="38100" dist="38100" dir="2700000" algn="tl">
                  <a:srgbClr val="C0C0C0"/>
                </a:outerShdw>
              </a:effectLst>
              <a:latin typeface="Times New Roman" panose="02020603050405020304" pitchFamily="18" charset="0"/>
            </a:endParaRPr>
          </a:p>
        </p:txBody>
      </p:sp>
      <p:sp>
        <p:nvSpPr>
          <p:cNvPr id="15364" name="Rectangle 4"/>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aphicFrame>
        <p:nvGraphicFramePr>
          <p:cNvPr id="15365" name="Object 5"/>
          <p:cNvGraphicFramePr>
            <a:graphicFrameLocks noChangeAspect="1"/>
          </p:cNvGraphicFramePr>
          <p:nvPr/>
        </p:nvGraphicFramePr>
        <p:xfrm>
          <a:off x="1476375" y="1916113"/>
          <a:ext cx="5759450" cy="2154237"/>
        </p:xfrm>
        <a:graphic>
          <a:graphicData uri="http://schemas.openxmlformats.org/presentationml/2006/ole">
            <mc:AlternateContent xmlns:mc="http://schemas.openxmlformats.org/markup-compatibility/2006">
              <mc:Choice xmlns:v="urn:schemas-microsoft-com:vml" Requires="v">
                <p:oleObj name="公式" r:id="rId2" imgW="1244600" imgH="469900" progId="Equations">
                  <p:embed/>
                </p:oleObj>
              </mc:Choice>
              <mc:Fallback>
                <p:oleObj name="公式" r:id="rId2" imgW="1244600" imgH="469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916113"/>
                        <a:ext cx="5759450" cy="2154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3643490"/>
      </p:ext>
    </p:extLst>
  </p:cSld>
  <p:clrMapOvr>
    <a:masterClrMapping/>
  </p:clrMapOvr>
  <p:transition spd="slow">
    <p:strips dir="ru"/>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142875" y="981075"/>
            <a:ext cx="8532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   1.</a:t>
            </a:r>
            <a:r>
              <a:rPr lang="zh-CN" altLang="en-US" sz="3200">
                <a:solidFill>
                  <a:prstClr val="black"/>
                </a:solidFill>
                <a:latin typeface="Arial Black" panose="020B0A04020102020204" pitchFamily="34" charset="0"/>
              </a:rPr>
              <a:t>解二元一次方程组的基本思路是</a:t>
            </a:r>
          </a:p>
        </p:txBody>
      </p:sp>
      <p:sp>
        <p:nvSpPr>
          <p:cNvPr id="16387" name="Line 4"/>
          <p:cNvSpPr>
            <a:spLocks noChangeShapeType="1"/>
          </p:cNvSpPr>
          <p:nvPr/>
        </p:nvSpPr>
        <p:spPr bwMode="auto">
          <a:xfrm>
            <a:off x="6623050" y="1484313"/>
            <a:ext cx="18351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88" name="Text Box 5"/>
          <p:cNvSpPr txBox="1">
            <a:spLocks noChangeArrowheads="1"/>
          </p:cNvSpPr>
          <p:nvPr/>
        </p:nvSpPr>
        <p:spPr bwMode="auto">
          <a:xfrm>
            <a:off x="142875" y="1808163"/>
            <a:ext cx="9217025"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   2.</a:t>
            </a:r>
            <a:r>
              <a:rPr lang="zh-CN" altLang="en-US" sz="3200">
                <a:solidFill>
                  <a:prstClr val="black"/>
                </a:solidFill>
                <a:latin typeface="Arial Black" panose="020B0A04020102020204" pitchFamily="34" charset="0"/>
              </a:rPr>
              <a:t>用加减法解方程组</a:t>
            </a:r>
            <a:r>
              <a:rPr lang="en-US" altLang="zh-CN" sz="40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由①与②</a:t>
            </a:r>
          </a:p>
          <a:p>
            <a:pPr>
              <a:spcBef>
                <a:spcPct val="50000"/>
              </a:spcBef>
            </a:pPr>
            <a:r>
              <a:rPr lang="zh-CN" altLang="en-US" sz="3200">
                <a:solidFill>
                  <a:prstClr val="black"/>
                </a:solidFill>
                <a:latin typeface="Arial Black" panose="020B0A04020102020204" pitchFamily="34" charset="0"/>
              </a:rPr>
              <a:t>    </a:t>
            </a:r>
            <a:r>
              <a:rPr lang="en-US" altLang="zh-CN" sz="3200">
                <a:solidFill>
                  <a:prstClr val="black"/>
                </a:solidFill>
              </a:rPr>
              <a:t>————</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直接消去</a:t>
            </a:r>
            <a:r>
              <a:rPr lang="en-US" altLang="zh-CN" sz="3200">
                <a:solidFill>
                  <a:prstClr val="black"/>
                </a:solidFill>
              </a:rPr>
              <a:t>——</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a:t>
            </a:r>
          </a:p>
        </p:txBody>
      </p:sp>
      <p:sp>
        <p:nvSpPr>
          <p:cNvPr id="16389" name="Text Box 6"/>
          <p:cNvSpPr txBox="1">
            <a:spLocks noChangeArrowheads="1"/>
          </p:cNvSpPr>
          <p:nvPr/>
        </p:nvSpPr>
        <p:spPr bwMode="auto">
          <a:xfrm>
            <a:off x="142875" y="3733800"/>
            <a:ext cx="7920038"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   3.</a:t>
            </a:r>
            <a:r>
              <a:rPr lang="zh-CN" altLang="en-US" sz="3200">
                <a:solidFill>
                  <a:prstClr val="black"/>
                </a:solidFill>
                <a:latin typeface="Arial Black" panose="020B0A04020102020204" pitchFamily="34" charset="0"/>
              </a:rPr>
              <a:t>用加减法解方程组</a:t>
            </a:r>
            <a:r>
              <a:rPr lang="en-US" altLang="zh-CN" sz="48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由</a:t>
            </a:r>
          </a:p>
          <a:p>
            <a:pPr>
              <a:spcBef>
                <a:spcPct val="50000"/>
              </a:spcBef>
            </a:pPr>
            <a:endParaRPr lang="zh-CN" altLang="en-US" sz="3200">
              <a:solidFill>
                <a:prstClr val="black"/>
              </a:solidFill>
              <a:latin typeface="Arial Black" panose="020B0A04020102020204" pitchFamily="34" charset="0"/>
            </a:endParaRPr>
          </a:p>
          <a:p>
            <a:pPr>
              <a:spcBef>
                <a:spcPct val="50000"/>
              </a:spcBef>
            </a:pPr>
            <a:r>
              <a:rPr lang="zh-CN" altLang="en-US" sz="3200">
                <a:solidFill>
                  <a:prstClr val="black"/>
                </a:solidFill>
                <a:latin typeface="Arial Black" panose="020B0A04020102020204" pitchFamily="34" charset="0"/>
              </a:rPr>
              <a:t>   ①与②</a:t>
            </a:r>
            <a:r>
              <a:rPr lang="en-US" altLang="zh-CN" sz="3200">
                <a:solidFill>
                  <a:prstClr val="black"/>
                </a:solidFill>
              </a:rPr>
              <a:t>——</a:t>
            </a:r>
            <a:r>
              <a:rPr lang="zh-CN" altLang="en-US" sz="3200">
                <a:solidFill>
                  <a:prstClr val="black"/>
                </a:solidFill>
                <a:latin typeface="Arial Black" panose="020B0A04020102020204" pitchFamily="34" charset="0"/>
              </a:rPr>
              <a:t>，可直接消去</a:t>
            </a:r>
            <a:r>
              <a:rPr lang="en-US" altLang="zh-CN" sz="3200">
                <a:solidFill>
                  <a:prstClr val="black"/>
                </a:solidFill>
              </a:rPr>
              <a:t>———</a:t>
            </a:r>
            <a:endParaRPr lang="en-US" altLang="zh-CN" sz="3200">
              <a:solidFill>
                <a:prstClr val="black"/>
              </a:solidFill>
              <a:latin typeface="Arial Black" panose="020B0A04020102020204" pitchFamily="34" charset="0"/>
            </a:endParaRPr>
          </a:p>
        </p:txBody>
      </p:sp>
      <p:sp>
        <p:nvSpPr>
          <p:cNvPr id="16390" name="Text Box 7"/>
          <p:cNvSpPr txBox="1">
            <a:spLocks noChangeArrowheads="1"/>
          </p:cNvSpPr>
          <p:nvPr/>
        </p:nvSpPr>
        <p:spPr bwMode="auto">
          <a:xfrm>
            <a:off x="4606925" y="1628775"/>
            <a:ext cx="26638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2x-5y=7①</a:t>
            </a:r>
          </a:p>
          <a:p>
            <a:pPr>
              <a:spcBef>
                <a:spcPct val="50000"/>
              </a:spcBef>
            </a:pPr>
            <a:r>
              <a:rPr lang="en-US" altLang="zh-CN" sz="3200">
                <a:solidFill>
                  <a:prstClr val="black"/>
                </a:solidFill>
                <a:latin typeface="Arial Black" panose="020B0A04020102020204" pitchFamily="34" charset="0"/>
              </a:rPr>
              <a:t>2x+3y=2②</a:t>
            </a:r>
          </a:p>
        </p:txBody>
      </p:sp>
      <p:sp>
        <p:nvSpPr>
          <p:cNvPr id="16391" name="Text Box 8"/>
          <p:cNvSpPr txBox="1">
            <a:spLocks noChangeArrowheads="1"/>
          </p:cNvSpPr>
          <p:nvPr/>
        </p:nvSpPr>
        <p:spPr bwMode="auto">
          <a:xfrm>
            <a:off x="4391025" y="3557588"/>
            <a:ext cx="28082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4x+5y=28①</a:t>
            </a:r>
          </a:p>
          <a:p>
            <a:pPr>
              <a:spcBef>
                <a:spcPct val="50000"/>
              </a:spcBef>
            </a:pPr>
            <a:r>
              <a:rPr lang="en-US" altLang="zh-CN" sz="3200">
                <a:solidFill>
                  <a:prstClr val="black"/>
                </a:solidFill>
                <a:latin typeface="Arial Black" panose="020B0A04020102020204" pitchFamily="34" charset="0"/>
              </a:rPr>
              <a:t>6x-5y=12②</a:t>
            </a:r>
          </a:p>
        </p:txBody>
      </p:sp>
      <p:sp>
        <p:nvSpPr>
          <p:cNvPr id="17417" name="Text Box 9"/>
          <p:cNvSpPr txBox="1">
            <a:spLocks noChangeArrowheads="1"/>
          </p:cNvSpPr>
          <p:nvPr/>
        </p:nvSpPr>
        <p:spPr bwMode="auto">
          <a:xfrm>
            <a:off x="6838950" y="765175"/>
            <a:ext cx="172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rPr>
              <a:t>消元</a:t>
            </a:r>
          </a:p>
        </p:txBody>
      </p:sp>
      <p:sp>
        <p:nvSpPr>
          <p:cNvPr id="17418" name="Text Box 10"/>
          <p:cNvSpPr txBox="1">
            <a:spLocks noChangeArrowheads="1"/>
          </p:cNvSpPr>
          <p:nvPr/>
        </p:nvSpPr>
        <p:spPr bwMode="auto">
          <a:xfrm>
            <a:off x="990600" y="2362200"/>
            <a:ext cx="172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rPr>
              <a:t>相减</a:t>
            </a:r>
          </a:p>
        </p:txBody>
      </p:sp>
      <p:sp>
        <p:nvSpPr>
          <p:cNvPr id="17419" name="Text Box 11"/>
          <p:cNvSpPr txBox="1">
            <a:spLocks noChangeArrowheads="1"/>
          </p:cNvSpPr>
          <p:nvPr/>
        </p:nvSpPr>
        <p:spPr bwMode="auto">
          <a:xfrm>
            <a:off x="4114800" y="2438400"/>
            <a:ext cx="60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FF0000"/>
                </a:solidFill>
              </a:rPr>
              <a:t>x</a:t>
            </a:r>
          </a:p>
        </p:txBody>
      </p:sp>
      <p:sp>
        <p:nvSpPr>
          <p:cNvPr id="17420" name="Text Box 12"/>
          <p:cNvSpPr txBox="1">
            <a:spLocks noChangeArrowheads="1"/>
          </p:cNvSpPr>
          <p:nvPr/>
        </p:nvSpPr>
        <p:spPr bwMode="auto">
          <a:xfrm>
            <a:off x="1676400" y="5029200"/>
            <a:ext cx="172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rPr>
              <a:t>相加</a:t>
            </a:r>
          </a:p>
        </p:txBody>
      </p:sp>
      <p:sp>
        <p:nvSpPr>
          <p:cNvPr id="17421" name="Text Box 13"/>
          <p:cNvSpPr txBox="1">
            <a:spLocks noChangeArrowheads="1"/>
          </p:cNvSpPr>
          <p:nvPr/>
        </p:nvSpPr>
        <p:spPr bwMode="auto">
          <a:xfrm>
            <a:off x="5486400" y="50292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srgbClr val="FF0000"/>
                </a:solidFill>
              </a:rPr>
              <a:t>y</a:t>
            </a:r>
          </a:p>
        </p:txBody>
      </p:sp>
      <p:sp>
        <p:nvSpPr>
          <p:cNvPr id="16397" name="WordArt 14"/>
          <p:cNvSpPr>
            <a:spLocks noChangeArrowheads="1" noChangeShapeType="1" noTextEdit="1"/>
          </p:cNvSpPr>
          <p:nvPr/>
        </p:nvSpPr>
        <p:spPr bwMode="auto">
          <a:xfrm>
            <a:off x="827088" y="333375"/>
            <a:ext cx="3168650" cy="457200"/>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zh-CN" altLang="en-US" sz="3600" b="1"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宋体" panose="02010600030101010101" pitchFamily="2" charset="-122"/>
              </a:rPr>
              <a:t>经典习题</a:t>
            </a:r>
          </a:p>
        </p:txBody>
      </p:sp>
    </p:spTree>
    <p:extLst>
      <p:ext uri="{BB962C8B-B14F-4D97-AF65-F5344CB8AC3E}">
        <p14:creationId xmlns:p14="http://schemas.microsoft.com/office/powerpoint/2010/main" val="1610938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 calcmode="lin" valueType="num">
                                      <p:cBhvr additive="base">
                                        <p:cTn id="7" dur="500" fill="hold"/>
                                        <p:tgtEl>
                                          <p:spTgt spid="17417"/>
                                        </p:tgtEl>
                                        <p:attrNameLst>
                                          <p:attrName>ppt_x</p:attrName>
                                        </p:attrNameLst>
                                      </p:cBhvr>
                                      <p:tavLst>
                                        <p:tav tm="0">
                                          <p:val>
                                            <p:strVal val="#ppt_x"/>
                                          </p:val>
                                        </p:tav>
                                        <p:tav tm="100000">
                                          <p:val>
                                            <p:strVal val="#ppt_x"/>
                                          </p:val>
                                        </p:tav>
                                      </p:tavLst>
                                    </p:anim>
                                    <p:anim calcmode="lin" valueType="num">
                                      <p:cBhvr additive="base">
                                        <p:cTn id="8" dur="500" fill="hold"/>
                                        <p:tgtEl>
                                          <p:spTgt spid="174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74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419"/>
                                        </p:tgtEl>
                                        <p:attrNameLst>
                                          <p:attrName>style.visibility</p:attrName>
                                        </p:attrNameLst>
                                      </p:cBhvr>
                                      <p:to>
                                        <p:strVal val="visible"/>
                                      </p:to>
                                    </p:set>
                                    <p:animEffect transition="in" filter="checkerboard(across)">
                                      <p:cBhvr>
                                        <p:cTn id="17" dur="500"/>
                                        <p:tgtEl>
                                          <p:spTgt spid="1741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7420"/>
                                        </p:tgtEl>
                                        <p:attrNameLst>
                                          <p:attrName>style.visibility</p:attrName>
                                        </p:attrNameLst>
                                      </p:cBhvr>
                                      <p:to>
                                        <p:strVal val="visible"/>
                                      </p:to>
                                    </p:set>
                                    <p:animEffect transition="in" filter="box(in)">
                                      <p:cBhvr>
                                        <p:cTn id="22" dur="500"/>
                                        <p:tgtEl>
                                          <p:spTgt spid="1742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421"/>
                                        </p:tgtEl>
                                        <p:attrNameLst>
                                          <p:attrName>style.visibility</p:attrName>
                                        </p:attrNameLst>
                                      </p:cBhvr>
                                      <p:to>
                                        <p:strVal val="visible"/>
                                      </p:to>
                                    </p:set>
                                    <p:animEffect transition="in" filter="checkerboard(across)">
                                      <p:cBhvr>
                                        <p:cTn id="27" dur="500"/>
                                        <p:tgtEl>
                                          <p:spTgt spid="1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autoUpdateAnimBg="0"/>
      <p:bldP spid="17418" grpId="0" autoUpdateAnimBg="0"/>
      <p:bldP spid="17419" grpId="0" autoUpdateAnimBg="0"/>
      <p:bldP spid="17420" grpId="0" autoUpdateAnimBg="0"/>
      <p:bldP spid="17421" grpId="0" autoUpdateAnimBg="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
          <p:cNvGrpSpPr/>
          <p:nvPr/>
        </p:nvGrpSpPr>
        <p:grpSpPr bwMode="auto">
          <a:xfrm>
            <a:off x="304800" y="381000"/>
            <a:ext cx="7737475" cy="5167313"/>
            <a:chOff x="192" y="288"/>
            <a:chExt cx="4874" cy="3255"/>
          </a:xfrm>
        </p:grpSpPr>
        <p:grpSp>
          <p:nvGrpSpPr>
            <p:cNvPr id="17411" name="Group 4"/>
            <p:cNvGrpSpPr/>
            <p:nvPr/>
          </p:nvGrpSpPr>
          <p:grpSpPr bwMode="auto">
            <a:xfrm>
              <a:off x="192" y="288"/>
              <a:ext cx="4874" cy="2679"/>
              <a:chOff x="192" y="288"/>
              <a:chExt cx="4874" cy="2679"/>
            </a:xfrm>
          </p:grpSpPr>
          <p:sp>
            <p:nvSpPr>
              <p:cNvPr id="17412" name="Text Box 5"/>
              <p:cNvSpPr txBox="1">
                <a:spLocks noChangeArrowheads="1"/>
              </p:cNvSpPr>
              <p:nvPr/>
            </p:nvSpPr>
            <p:spPr bwMode="auto">
              <a:xfrm>
                <a:off x="192" y="288"/>
                <a:ext cx="15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prstClr val="black"/>
                    </a:solidFill>
                    <a:latin typeface="Times New Roman" panose="02020603050405020304" pitchFamily="18" charset="0"/>
                  </a:rPr>
                  <a:t>4.</a:t>
                </a:r>
              </a:p>
            </p:txBody>
          </p:sp>
          <p:sp>
            <p:nvSpPr>
              <p:cNvPr id="17413" name="Text Box 6"/>
              <p:cNvSpPr txBox="1">
                <a:spLocks noChangeArrowheads="1"/>
              </p:cNvSpPr>
              <p:nvPr/>
            </p:nvSpPr>
            <p:spPr bwMode="auto">
              <a:xfrm>
                <a:off x="192" y="912"/>
                <a:ext cx="24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3600" b="1">
                    <a:solidFill>
                      <a:prstClr val="black"/>
                    </a:solidFill>
                    <a:latin typeface="Times New Roman" panose="02020603050405020304" pitchFamily="18" charset="0"/>
                  </a:rPr>
                  <a:t>用加减法解方程组</a:t>
                </a:r>
              </a:p>
            </p:txBody>
          </p:sp>
          <p:sp>
            <p:nvSpPr>
              <p:cNvPr id="17414" name="AutoShape 7"/>
              <p:cNvSpPr/>
              <p:nvPr/>
            </p:nvSpPr>
            <p:spPr bwMode="auto">
              <a:xfrm>
                <a:off x="2544" y="768"/>
                <a:ext cx="240" cy="624"/>
              </a:xfrm>
              <a:prstGeom prst="leftBrace">
                <a:avLst>
                  <a:gd name="adj1" fmla="val 2166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17415" name="Text Box 8"/>
              <p:cNvSpPr txBox="1">
                <a:spLocks noChangeArrowheads="1"/>
              </p:cNvSpPr>
              <p:nvPr/>
            </p:nvSpPr>
            <p:spPr bwMode="auto">
              <a:xfrm>
                <a:off x="2832" y="576"/>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prstClr val="black"/>
                    </a:solidFill>
                    <a:latin typeface="Times New Roman" panose="02020603050405020304" pitchFamily="18" charset="0"/>
                  </a:rPr>
                  <a:t>3x-5y=6①</a:t>
                </a:r>
              </a:p>
            </p:txBody>
          </p:sp>
          <p:sp>
            <p:nvSpPr>
              <p:cNvPr id="17416" name="Text Box 9"/>
              <p:cNvSpPr txBox="1">
                <a:spLocks noChangeArrowheads="1"/>
              </p:cNvSpPr>
              <p:nvPr/>
            </p:nvSpPr>
            <p:spPr bwMode="auto">
              <a:xfrm>
                <a:off x="2832" y="1200"/>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prstClr val="black"/>
                    </a:solidFill>
                    <a:latin typeface="Times New Roman" panose="02020603050405020304" pitchFamily="18" charset="0"/>
                  </a:rPr>
                  <a:t>2x-5y=7②</a:t>
                </a:r>
              </a:p>
            </p:txBody>
          </p:sp>
          <p:sp>
            <p:nvSpPr>
              <p:cNvPr id="17417" name="Rectangle 10"/>
              <p:cNvSpPr>
                <a:spLocks noChangeArrowheads="1"/>
              </p:cNvSpPr>
              <p:nvPr/>
            </p:nvSpPr>
            <p:spPr bwMode="auto">
              <a:xfrm>
                <a:off x="3888" y="912"/>
                <a:ext cx="98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600" b="1">
                    <a:solidFill>
                      <a:prstClr val="black"/>
                    </a:solidFill>
                    <a:latin typeface="Times New Roman" panose="02020603050405020304" pitchFamily="18" charset="0"/>
                  </a:rPr>
                  <a:t>具体解</a:t>
                </a:r>
              </a:p>
              <a:p>
                <a:r>
                  <a:rPr kumimoji="1" lang="zh-CN" altLang="en-US" sz="3600" b="1">
                    <a:solidFill>
                      <a:prstClr val="black"/>
                    </a:solidFill>
                    <a:latin typeface="Times New Roman" panose="02020603050405020304" pitchFamily="18" charset="0"/>
                  </a:rPr>
                  <a:t>法如下</a:t>
                </a:r>
              </a:p>
            </p:txBody>
          </p:sp>
          <p:sp>
            <p:nvSpPr>
              <p:cNvPr id="17418" name="Text Box 11"/>
              <p:cNvSpPr txBox="1">
                <a:spLocks noChangeArrowheads="1"/>
              </p:cNvSpPr>
              <p:nvPr/>
            </p:nvSpPr>
            <p:spPr bwMode="auto">
              <a:xfrm>
                <a:off x="192" y="1680"/>
                <a:ext cx="4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a:t>
                </a:r>
                <a:r>
                  <a:rPr kumimoji="1" lang="en-US" altLang="zh-CN" sz="2400" b="1">
                    <a:solidFill>
                      <a:prstClr val="black"/>
                    </a:solidFill>
                    <a:latin typeface="Times New Roman" panose="02020603050405020304" pitchFamily="18" charset="0"/>
                  </a:rPr>
                  <a:t>1</a:t>
                </a:r>
                <a:r>
                  <a:rPr kumimoji="1" lang="zh-CN" altLang="en-US" sz="2400" b="1">
                    <a:solidFill>
                      <a:prstClr val="black"/>
                    </a:solidFill>
                    <a:latin typeface="Times New Roman" panose="02020603050405020304" pitchFamily="18" charset="0"/>
                  </a:rPr>
                  <a:t>）</a:t>
                </a:r>
                <a:r>
                  <a:rPr kumimoji="1" lang="zh-CN" altLang="en-US" sz="2400">
                    <a:solidFill>
                      <a:prstClr val="black"/>
                    </a:solidFill>
                    <a:latin typeface="Times New Roman" panose="02020603050405020304" pitchFamily="18" charset="0"/>
                  </a:rPr>
                  <a:t> </a:t>
                </a:r>
                <a:r>
                  <a:rPr kumimoji="1" lang="zh-CN" altLang="en-US" sz="2800" b="1">
                    <a:solidFill>
                      <a:prstClr val="black"/>
                    </a:solidFill>
                    <a:latin typeface="Times New Roman" panose="02020603050405020304" pitchFamily="18" charset="0"/>
                  </a:rPr>
                  <a:t>①</a:t>
                </a:r>
                <a:r>
                  <a:rPr kumimoji="1" lang="en-US" altLang="zh-CN" sz="2800" b="1">
                    <a:solidFill>
                      <a:prstClr val="black"/>
                    </a:solidFill>
                    <a:latin typeface="Times New Roman" panose="02020603050405020304" pitchFamily="18" charset="0"/>
                  </a:rPr>
                  <a:t>- ②</a:t>
                </a:r>
                <a:r>
                  <a:rPr kumimoji="1" lang="zh-CN" altLang="en-US" sz="2800" b="1">
                    <a:solidFill>
                      <a:prstClr val="black"/>
                    </a:solidFill>
                    <a:latin typeface="Times New Roman" panose="02020603050405020304" pitchFamily="18" charset="0"/>
                  </a:rPr>
                  <a:t>得</a:t>
                </a:r>
                <a:r>
                  <a:rPr kumimoji="1" lang="en-US" altLang="zh-CN" sz="2800" b="1">
                    <a:solidFill>
                      <a:prstClr val="black"/>
                    </a:solidFill>
                    <a:latin typeface="Times New Roman" panose="02020603050405020304" pitchFamily="18" charset="0"/>
                  </a:rPr>
                  <a:t>x=1    (2)</a:t>
                </a:r>
                <a:r>
                  <a:rPr kumimoji="1" lang="zh-CN" altLang="en-US" sz="2800" b="1">
                    <a:solidFill>
                      <a:prstClr val="black"/>
                    </a:solidFill>
                    <a:latin typeface="Times New Roman" panose="02020603050405020304" pitchFamily="18" charset="0"/>
                  </a:rPr>
                  <a:t>把</a:t>
                </a:r>
                <a:r>
                  <a:rPr kumimoji="1" lang="en-US" altLang="zh-CN" sz="2800" b="1">
                    <a:solidFill>
                      <a:prstClr val="black"/>
                    </a:solidFill>
                    <a:latin typeface="Times New Roman" panose="02020603050405020304" pitchFamily="18" charset="0"/>
                  </a:rPr>
                  <a:t>x=1</a:t>
                </a:r>
                <a:r>
                  <a:rPr kumimoji="1" lang="zh-CN" altLang="en-US" sz="2800" b="1">
                    <a:solidFill>
                      <a:prstClr val="black"/>
                    </a:solidFill>
                    <a:latin typeface="Times New Roman" panose="02020603050405020304" pitchFamily="18" charset="0"/>
                  </a:rPr>
                  <a:t>代入①得</a:t>
                </a:r>
                <a:r>
                  <a:rPr kumimoji="1" lang="en-US" altLang="zh-CN" sz="2800" b="1">
                    <a:solidFill>
                      <a:prstClr val="black"/>
                    </a:solidFill>
                    <a:latin typeface="Times New Roman" panose="02020603050405020304" pitchFamily="18" charset="0"/>
                  </a:rPr>
                  <a:t>y=-1.</a:t>
                </a:r>
              </a:p>
            </p:txBody>
          </p:sp>
          <p:grpSp>
            <p:nvGrpSpPr>
              <p:cNvPr id="17419" name="Group 12"/>
              <p:cNvGrpSpPr/>
              <p:nvPr/>
            </p:nvGrpSpPr>
            <p:grpSpPr bwMode="auto">
              <a:xfrm>
                <a:off x="192" y="2160"/>
                <a:ext cx="4874" cy="807"/>
                <a:chOff x="192" y="2160"/>
                <a:chExt cx="4874" cy="807"/>
              </a:xfrm>
            </p:grpSpPr>
            <p:sp>
              <p:nvSpPr>
                <p:cNvPr id="17420" name="Text Box 13"/>
                <p:cNvSpPr txBox="1">
                  <a:spLocks noChangeArrowheads="1"/>
                </p:cNvSpPr>
                <p:nvPr/>
              </p:nvSpPr>
              <p:spPr bwMode="auto">
                <a:xfrm>
                  <a:off x="192" y="2400"/>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prstClr val="black"/>
                      </a:solidFill>
                      <a:latin typeface="Times New Roman" panose="02020603050405020304" pitchFamily="18" charset="0"/>
                    </a:rPr>
                    <a:t>（</a:t>
                  </a:r>
                  <a:r>
                    <a:rPr kumimoji="1" lang="en-US" altLang="zh-CN" sz="2400" b="1">
                      <a:solidFill>
                        <a:prstClr val="black"/>
                      </a:solidFill>
                      <a:latin typeface="Times New Roman" panose="02020603050405020304" pitchFamily="18" charset="0"/>
                    </a:rPr>
                    <a:t>3</a:t>
                  </a:r>
                  <a:r>
                    <a:rPr kumimoji="1" lang="zh-CN" altLang="en-US" sz="2400" b="1">
                      <a:solidFill>
                        <a:prstClr val="black"/>
                      </a:solidFill>
                      <a:latin typeface="Times New Roman" panose="02020603050405020304" pitchFamily="18" charset="0"/>
                    </a:rPr>
                    <a:t>）∴</a:t>
                  </a:r>
                  <a:endParaRPr kumimoji="1" lang="zh-CN" altLang="en-US" sz="2800" b="1">
                    <a:solidFill>
                      <a:prstClr val="black"/>
                    </a:solidFill>
                    <a:latin typeface="Times New Roman" panose="02020603050405020304" pitchFamily="18" charset="0"/>
                  </a:endParaRPr>
                </a:p>
              </p:txBody>
            </p:sp>
            <p:sp>
              <p:nvSpPr>
                <p:cNvPr id="17421" name="AutoShape 14"/>
                <p:cNvSpPr/>
                <p:nvPr/>
              </p:nvSpPr>
              <p:spPr bwMode="auto">
                <a:xfrm>
                  <a:off x="960" y="2352"/>
                  <a:ext cx="192" cy="480"/>
                </a:xfrm>
                <a:prstGeom prst="leftBrace">
                  <a:avLst>
                    <a:gd name="adj1" fmla="val 208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17422" name="Rectangle 15"/>
                <p:cNvSpPr>
                  <a:spLocks noChangeArrowheads="1"/>
                </p:cNvSpPr>
                <p:nvPr/>
              </p:nvSpPr>
              <p:spPr bwMode="auto">
                <a:xfrm>
                  <a:off x="1152" y="2160"/>
                  <a:ext cx="4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x=1</a:t>
                  </a:r>
                </a:p>
              </p:txBody>
            </p:sp>
            <p:sp>
              <p:nvSpPr>
                <p:cNvPr id="17423" name="Rectangle 16"/>
                <p:cNvSpPr>
                  <a:spLocks noChangeArrowheads="1"/>
                </p:cNvSpPr>
                <p:nvPr/>
              </p:nvSpPr>
              <p:spPr bwMode="auto">
                <a:xfrm>
                  <a:off x="1152" y="2640"/>
                  <a:ext cx="5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y=-1</a:t>
                  </a:r>
                </a:p>
              </p:txBody>
            </p:sp>
            <p:sp>
              <p:nvSpPr>
                <p:cNvPr id="17424" name="Rectangle 17"/>
                <p:cNvSpPr>
                  <a:spLocks noChangeArrowheads="1"/>
                </p:cNvSpPr>
                <p:nvPr/>
              </p:nvSpPr>
              <p:spPr bwMode="auto">
                <a:xfrm>
                  <a:off x="1632" y="2400"/>
                  <a:ext cx="3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prstClr val="black"/>
                      </a:solidFill>
                      <a:latin typeface="Times New Roman" panose="02020603050405020304" pitchFamily="18" charset="0"/>
                    </a:rPr>
                    <a:t>其中出现错误的一步是（           ）</a:t>
                  </a:r>
                </a:p>
              </p:txBody>
            </p:sp>
          </p:grpSp>
        </p:grpSp>
        <p:sp>
          <p:nvSpPr>
            <p:cNvPr id="17425" name="Rectangle 18"/>
            <p:cNvSpPr>
              <a:spLocks noChangeArrowheads="1"/>
            </p:cNvSpPr>
            <p:nvPr/>
          </p:nvSpPr>
          <p:spPr bwMode="auto">
            <a:xfrm>
              <a:off x="564" y="3188"/>
              <a:ext cx="8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1</a:t>
              </a:r>
              <a:r>
                <a:rPr kumimoji="1" lang="zh-CN" altLang="en-US" sz="2800" b="1">
                  <a:solidFill>
                    <a:prstClr val="black"/>
                  </a:solidFill>
                  <a:latin typeface="Times New Roman" panose="02020603050405020304" pitchFamily="18" charset="0"/>
                </a:rPr>
                <a:t>）</a:t>
              </a:r>
            </a:p>
          </p:txBody>
        </p:sp>
        <p:sp>
          <p:nvSpPr>
            <p:cNvPr id="17426" name="Rectangle 19"/>
            <p:cNvSpPr>
              <a:spLocks noChangeArrowheads="1"/>
            </p:cNvSpPr>
            <p:nvPr/>
          </p:nvSpPr>
          <p:spPr bwMode="auto">
            <a:xfrm>
              <a:off x="1632" y="3216"/>
              <a:ext cx="82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2</a:t>
              </a:r>
              <a:r>
                <a:rPr kumimoji="1" lang="zh-CN" altLang="en-US" sz="2800" b="1">
                  <a:solidFill>
                    <a:prstClr val="black"/>
                  </a:solidFill>
                  <a:latin typeface="Times New Roman" panose="02020603050405020304" pitchFamily="18" charset="0"/>
                </a:rPr>
                <a:t>）</a:t>
              </a:r>
            </a:p>
          </p:txBody>
        </p:sp>
        <p:sp>
          <p:nvSpPr>
            <p:cNvPr id="17427" name="Rectangle 20"/>
            <p:cNvSpPr>
              <a:spLocks noChangeArrowheads="1"/>
            </p:cNvSpPr>
            <p:nvPr/>
          </p:nvSpPr>
          <p:spPr bwMode="auto">
            <a:xfrm>
              <a:off x="2544" y="3216"/>
              <a:ext cx="8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3</a:t>
              </a:r>
              <a:r>
                <a:rPr kumimoji="1" lang="zh-CN" altLang="en-US" sz="2800" b="1">
                  <a:solidFill>
                    <a:prstClr val="black"/>
                  </a:solidFill>
                  <a:latin typeface="Times New Roman" panose="02020603050405020304" pitchFamily="18" charset="0"/>
                </a:rPr>
                <a:t>）</a:t>
              </a:r>
            </a:p>
          </p:txBody>
        </p:sp>
        <p:sp>
          <p:nvSpPr>
            <p:cNvPr id="17428" name="Rectangle 21"/>
            <p:cNvSpPr>
              <a:spLocks noChangeArrowheads="1"/>
            </p:cNvSpPr>
            <p:nvPr/>
          </p:nvSpPr>
          <p:spPr bwMode="auto">
            <a:xfrm>
              <a:off x="3456" y="3202"/>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2800" b="1">
                <a:solidFill>
                  <a:prstClr val="black"/>
                </a:solidFill>
                <a:latin typeface="Times New Roman" panose="02020603050405020304" pitchFamily="18" charset="0"/>
              </a:endParaRPr>
            </a:p>
          </p:txBody>
        </p:sp>
      </p:grpSp>
      <p:sp>
        <p:nvSpPr>
          <p:cNvPr id="20502" name="Text Box 22"/>
          <p:cNvSpPr txBox="1">
            <a:spLocks noChangeArrowheads="1"/>
          </p:cNvSpPr>
          <p:nvPr/>
        </p:nvSpPr>
        <p:spPr bwMode="auto">
          <a:xfrm>
            <a:off x="6629400" y="35814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5400">
                <a:solidFill>
                  <a:srgbClr val="FF0000"/>
                </a:solidFill>
                <a:latin typeface="Times New Roman" panose="02020603050405020304" pitchFamily="18" charset="0"/>
              </a:rPr>
              <a:t>A</a:t>
            </a:r>
          </a:p>
        </p:txBody>
      </p:sp>
      <p:pic>
        <p:nvPicPr>
          <p:cNvPr id="17430" name="MTO_2182.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cstate="print">
            <a:extLst>
              <a:ext uri="{28A0092B-C50C-407E-A947-70E740481C1C}">
                <a14:useLocalDpi xmlns:a14="http://schemas.microsoft.com/office/drawing/2010/main" val="0"/>
              </a:ext>
            </a:extLst>
          </a:blip>
          <a:srcRect/>
          <a:stretch>
            <a:fillRect/>
          </a:stretch>
        </p:blipFill>
        <p:spPr bwMode="auto">
          <a:xfrm>
            <a:off x="8382000" y="5715000"/>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216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0502"/>
                                        </p:tgtEl>
                                        <p:attrNameLst>
                                          <p:attrName>style.visibility</p:attrName>
                                        </p:attrNameLst>
                                      </p:cBhvr>
                                      <p:to>
                                        <p:strVal val="visible"/>
                                      </p:to>
                                    </p:set>
                                    <p:animEffect transition="in" filter="barn(outHorizontal)">
                                      <p:cBhvr>
                                        <p:cTn id="7" dur="500"/>
                                        <p:tgtEl>
                                          <p:spTgt spid="20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2" grpId="0" autoUpdateAnimBg="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611188" y="260350"/>
            <a:ext cx="81534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en-US" altLang="zh-CN" sz="2800" b="1">
              <a:solidFill>
                <a:prstClr val="black"/>
              </a:solidFill>
              <a:latin typeface="Times New Roman" panose="02020603050405020304" pitchFamily="18" charset="0"/>
            </a:endParaRPr>
          </a:p>
          <a:p>
            <a:pPr>
              <a:spcBef>
                <a:spcPct val="50000"/>
              </a:spcBef>
            </a:pPr>
            <a:r>
              <a:rPr kumimoji="1" lang="en-US" altLang="zh-CN" sz="2800" b="1">
                <a:solidFill>
                  <a:prstClr val="black"/>
                </a:solidFill>
                <a:latin typeface="Times New Roman" panose="02020603050405020304" pitchFamily="18" charset="0"/>
              </a:rPr>
              <a:t>5</a:t>
            </a:r>
            <a:r>
              <a:rPr kumimoji="1" lang="zh-CN" altLang="en-US" sz="2800" b="1">
                <a:solidFill>
                  <a:prstClr val="black"/>
                </a:solidFill>
                <a:latin typeface="Times New Roman" panose="02020603050405020304" pitchFamily="18" charset="0"/>
              </a:rPr>
              <a:t>、方程</a:t>
            </a:r>
            <a:r>
              <a:rPr kumimoji="1" lang="en-US" altLang="zh-CN" sz="2800" b="1">
                <a:solidFill>
                  <a:prstClr val="black"/>
                </a:solidFill>
                <a:latin typeface="Times New Roman" panose="02020603050405020304" pitchFamily="18" charset="0"/>
              </a:rPr>
              <a:t>2x+3y=8</a:t>
            </a:r>
            <a:r>
              <a:rPr kumimoji="1" lang="zh-CN" altLang="en-US" sz="2800" b="1">
                <a:solidFill>
                  <a:prstClr val="black"/>
                </a:solidFill>
                <a:latin typeface="Times New Roman" panose="02020603050405020304" pitchFamily="18" charset="0"/>
              </a:rPr>
              <a:t>的解 （        ）</a:t>
            </a:r>
          </a:p>
          <a:p>
            <a:pPr>
              <a:spcBef>
                <a:spcPct val="50000"/>
              </a:spcBef>
            </a:pPr>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、只有一个           </a:t>
            </a:r>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、只有两个</a:t>
            </a:r>
          </a:p>
          <a:p>
            <a:pPr>
              <a:spcBef>
                <a:spcPct val="50000"/>
              </a:spcBef>
            </a:pPr>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、只有三个            </a:t>
            </a:r>
            <a:r>
              <a:rPr kumimoji="1" lang="en-US" altLang="zh-CN" sz="2800" b="1">
                <a:solidFill>
                  <a:prstClr val="black"/>
                </a:solidFill>
                <a:latin typeface="Times New Roman" panose="02020603050405020304" pitchFamily="18" charset="0"/>
              </a:rPr>
              <a:t>D</a:t>
            </a:r>
            <a:r>
              <a:rPr kumimoji="1" lang="zh-CN" altLang="en-US" sz="2800" b="1">
                <a:solidFill>
                  <a:prstClr val="black"/>
                </a:solidFill>
                <a:latin typeface="Times New Roman" panose="02020603050405020304" pitchFamily="18" charset="0"/>
              </a:rPr>
              <a:t>、有无数个</a:t>
            </a:r>
          </a:p>
          <a:p>
            <a:pPr>
              <a:spcBef>
                <a:spcPct val="50000"/>
              </a:spcBef>
            </a:pPr>
            <a:r>
              <a:rPr kumimoji="1" lang="en-US" altLang="zh-CN" sz="2800" b="1">
                <a:solidFill>
                  <a:prstClr val="black"/>
                </a:solidFill>
                <a:latin typeface="Times New Roman" panose="02020603050405020304" pitchFamily="18" charset="0"/>
              </a:rPr>
              <a:t>6</a:t>
            </a:r>
            <a:r>
              <a:rPr kumimoji="1" lang="zh-CN" altLang="en-US" sz="2800" b="1">
                <a:solidFill>
                  <a:prstClr val="black"/>
                </a:solidFill>
                <a:latin typeface="Times New Roman" panose="02020603050405020304" pitchFamily="18" charset="0"/>
              </a:rPr>
              <a:t>、下列属于二元一次方程组的是 （         ）</a:t>
            </a:r>
          </a:p>
          <a:p>
            <a:pPr>
              <a:spcBef>
                <a:spcPct val="50000"/>
              </a:spcBef>
            </a:pPr>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B</a:t>
            </a:r>
          </a:p>
        </p:txBody>
      </p:sp>
      <p:graphicFrame>
        <p:nvGraphicFramePr>
          <p:cNvPr id="18435" name="Object 3"/>
          <p:cNvGraphicFramePr>
            <a:graphicFrameLocks noChangeAspect="1"/>
          </p:cNvGraphicFramePr>
          <p:nvPr/>
        </p:nvGraphicFramePr>
        <p:xfrm>
          <a:off x="2082800" y="3357563"/>
          <a:ext cx="1217613" cy="1295400"/>
        </p:xfrm>
        <a:graphic>
          <a:graphicData uri="http://schemas.openxmlformats.org/presentationml/2006/ole">
            <mc:AlternateContent xmlns:mc="http://schemas.openxmlformats.org/markup-compatibility/2006">
              <mc:Choice xmlns:v="urn:schemas-microsoft-com:vml" Requires="v">
                <p:oleObj name="Equation" r:id="rId3" imgW="596900" imgH="635000" progId="Equations">
                  <p:embed/>
                </p:oleObj>
              </mc:Choice>
              <mc:Fallback>
                <p:oleObj name="Equation" r:id="rId3" imgW="596900" imgH="6350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3357563"/>
                        <a:ext cx="1217613"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5424488" y="3382963"/>
          <a:ext cx="1524000" cy="1295400"/>
        </p:xfrm>
        <a:graphic>
          <a:graphicData uri="http://schemas.openxmlformats.org/presentationml/2006/ole">
            <mc:AlternateContent xmlns:mc="http://schemas.openxmlformats.org/markup-compatibility/2006">
              <mc:Choice xmlns:v="urn:schemas-microsoft-com:vml" Requires="v">
                <p:oleObj name="Equation" r:id="rId5" imgW="596900" imgH="660400" progId="Equations">
                  <p:embed/>
                </p:oleObj>
              </mc:Choice>
              <mc:Fallback>
                <p:oleObj name="Equation" r:id="rId5" imgW="596900" imgH="6604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88" y="3382963"/>
                        <a:ext cx="1524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7" name="Text Box 5"/>
          <p:cNvSpPr txBox="1">
            <a:spLocks noChangeArrowheads="1"/>
          </p:cNvSpPr>
          <p:nvPr/>
        </p:nvSpPr>
        <p:spPr bwMode="auto">
          <a:xfrm>
            <a:off x="611188" y="4941888"/>
            <a:ext cx="5761037"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x+y=5                     D</a:t>
            </a:r>
          </a:p>
          <a:p>
            <a:pPr>
              <a:spcBef>
                <a:spcPct val="50000"/>
              </a:spcBef>
            </a:pPr>
            <a:r>
              <a:rPr kumimoji="1" lang="en-US" altLang="zh-CN" sz="2800" b="1">
                <a:solidFill>
                  <a:prstClr val="black"/>
                </a:solidFill>
                <a:latin typeface="Times New Roman" panose="02020603050405020304" pitchFamily="18" charset="0"/>
              </a:rPr>
              <a:t>           x</a:t>
            </a:r>
            <a:r>
              <a:rPr kumimoji="1" lang="en-US" altLang="zh-CN" sz="2800" b="1" baseline="30000">
                <a:solidFill>
                  <a:prstClr val="black"/>
                </a:solidFill>
                <a:latin typeface="Times New Roman" panose="02020603050405020304" pitchFamily="18" charset="0"/>
              </a:rPr>
              <a:t>2</a:t>
            </a:r>
            <a:r>
              <a:rPr kumimoji="1" lang="en-US" altLang="zh-CN" sz="2800" b="1">
                <a:solidFill>
                  <a:prstClr val="black"/>
                </a:solidFill>
                <a:latin typeface="Times New Roman" panose="02020603050405020304" pitchFamily="18" charset="0"/>
              </a:rPr>
              <a:t>+y</a:t>
            </a:r>
            <a:r>
              <a:rPr kumimoji="1" lang="en-US" altLang="zh-CN" sz="2800" b="1" baseline="30000">
                <a:solidFill>
                  <a:prstClr val="black"/>
                </a:solidFill>
                <a:latin typeface="Times New Roman" panose="02020603050405020304" pitchFamily="18" charset="0"/>
              </a:rPr>
              <a:t>2</a:t>
            </a:r>
            <a:r>
              <a:rPr kumimoji="1" lang="en-US" altLang="zh-CN" sz="2800" b="1">
                <a:solidFill>
                  <a:prstClr val="black"/>
                </a:solidFill>
                <a:latin typeface="Times New Roman" panose="02020603050405020304" pitchFamily="18" charset="0"/>
              </a:rPr>
              <a:t>=1</a:t>
            </a:r>
          </a:p>
        </p:txBody>
      </p:sp>
      <p:graphicFrame>
        <p:nvGraphicFramePr>
          <p:cNvPr id="18438" name="Object 6"/>
          <p:cNvGraphicFramePr>
            <a:graphicFrameLocks noChangeAspect="1"/>
          </p:cNvGraphicFramePr>
          <p:nvPr/>
        </p:nvGraphicFramePr>
        <p:xfrm>
          <a:off x="5424488" y="4754563"/>
          <a:ext cx="1524000" cy="1328737"/>
        </p:xfrm>
        <a:graphic>
          <a:graphicData uri="http://schemas.openxmlformats.org/presentationml/2006/ole">
            <mc:AlternateContent xmlns:mc="http://schemas.openxmlformats.org/markup-compatibility/2006">
              <mc:Choice xmlns:v="urn:schemas-microsoft-com:vml" Requires="v">
                <p:oleObj name="Equation" r:id="rId7" imgW="698500" imgH="609600" progId="Equations">
                  <p:embed/>
                </p:oleObj>
              </mc:Choice>
              <mc:Fallback>
                <p:oleObj name="Equation" r:id="rId7" imgW="698500" imgH="6096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4488" y="4754563"/>
                        <a:ext cx="1524000" cy="1328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5" name="AutoShape 7"/>
          <p:cNvSpPr/>
          <p:nvPr/>
        </p:nvSpPr>
        <p:spPr bwMode="auto">
          <a:xfrm>
            <a:off x="1690688" y="3535363"/>
            <a:ext cx="381000" cy="990600"/>
          </a:xfrm>
          <a:prstGeom prst="leftBrace">
            <a:avLst>
              <a:gd name="adj1" fmla="val 2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400" b="1">
              <a:solidFill>
                <a:prstClr val="black"/>
              </a:solidFill>
              <a:latin typeface="Times New Roman" panose="02020603050405020304" pitchFamily="18" charset="0"/>
            </a:endParaRPr>
          </a:p>
        </p:txBody>
      </p:sp>
      <p:sp>
        <p:nvSpPr>
          <p:cNvPr id="63496" name="AutoShape 8"/>
          <p:cNvSpPr/>
          <p:nvPr/>
        </p:nvSpPr>
        <p:spPr bwMode="auto">
          <a:xfrm>
            <a:off x="5043488" y="3535363"/>
            <a:ext cx="381000" cy="990600"/>
          </a:xfrm>
          <a:prstGeom prst="leftBrace">
            <a:avLst>
              <a:gd name="adj1" fmla="val 2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400" b="1">
              <a:solidFill>
                <a:prstClr val="black"/>
              </a:solidFill>
              <a:latin typeface="Times New Roman" panose="02020603050405020304" pitchFamily="18" charset="0"/>
            </a:endParaRPr>
          </a:p>
        </p:txBody>
      </p:sp>
      <p:sp>
        <p:nvSpPr>
          <p:cNvPr id="63497" name="AutoShape 9"/>
          <p:cNvSpPr/>
          <p:nvPr/>
        </p:nvSpPr>
        <p:spPr bwMode="auto">
          <a:xfrm>
            <a:off x="1116013" y="5157788"/>
            <a:ext cx="381000" cy="990600"/>
          </a:xfrm>
          <a:prstGeom prst="leftBrace">
            <a:avLst>
              <a:gd name="adj1" fmla="val 2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400" b="1">
              <a:solidFill>
                <a:prstClr val="black"/>
              </a:solidFill>
              <a:latin typeface="Times New Roman" panose="02020603050405020304" pitchFamily="18" charset="0"/>
            </a:endParaRPr>
          </a:p>
        </p:txBody>
      </p:sp>
      <p:sp>
        <p:nvSpPr>
          <p:cNvPr id="63498" name="AutoShape 10"/>
          <p:cNvSpPr/>
          <p:nvPr/>
        </p:nvSpPr>
        <p:spPr bwMode="auto">
          <a:xfrm>
            <a:off x="4932363" y="4941888"/>
            <a:ext cx="381000" cy="990600"/>
          </a:xfrm>
          <a:prstGeom prst="leftBrace">
            <a:avLst>
              <a:gd name="adj1" fmla="val 2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400" b="1">
              <a:solidFill>
                <a:prstClr val="black"/>
              </a:solidFill>
              <a:latin typeface="Times New Roman" panose="02020603050405020304" pitchFamily="18" charset="0"/>
            </a:endParaRPr>
          </a:p>
        </p:txBody>
      </p:sp>
      <p:sp>
        <p:nvSpPr>
          <p:cNvPr id="63499" name="Text Box 11"/>
          <p:cNvSpPr txBox="1">
            <a:spLocks noChangeArrowheads="1"/>
          </p:cNvSpPr>
          <p:nvPr/>
        </p:nvSpPr>
        <p:spPr bwMode="auto">
          <a:xfrm>
            <a:off x="4572000" y="836613"/>
            <a:ext cx="43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rPr>
              <a:t>D</a:t>
            </a:r>
          </a:p>
        </p:txBody>
      </p:sp>
      <p:sp>
        <p:nvSpPr>
          <p:cNvPr id="63500" name="Text Box 12"/>
          <p:cNvSpPr txBox="1">
            <a:spLocks noChangeArrowheads="1"/>
          </p:cNvSpPr>
          <p:nvPr/>
        </p:nvSpPr>
        <p:spPr bwMode="auto">
          <a:xfrm>
            <a:off x="6443663" y="2787650"/>
            <a:ext cx="431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FF0000"/>
                </a:solidFill>
              </a:rPr>
              <a:t>A</a:t>
            </a:r>
          </a:p>
        </p:txBody>
      </p:sp>
    </p:spTree>
    <p:extLst>
      <p:ext uri="{BB962C8B-B14F-4D97-AF65-F5344CB8AC3E}">
        <p14:creationId xmlns:p14="http://schemas.microsoft.com/office/powerpoint/2010/main" val="6624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3495"/>
                                        </p:tgtEl>
                                        <p:attrNameLst>
                                          <p:attrName>style.visibility</p:attrName>
                                        </p:attrNameLst>
                                      </p:cBhvr>
                                      <p:to>
                                        <p:strVal val="visible"/>
                                      </p:to>
                                    </p:set>
                                    <p:anim calcmode="lin" valueType="num">
                                      <p:cBhvr>
                                        <p:cTn id="7" dur="1000" fill="hold"/>
                                        <p:tgtEl>
                                          <p:spTgt spid="63495"/>
                                        </p:tgtEl>
                                        <p:attrNameLst>
                                          <p:attrName>ppt_w</p:attrName>
                                        </p:attrNameLst>
                                      </p:cBhvr>
                                      <p:tavLst>
                                        <p:tav tm="0">
                                          <p:val>
                                            <p:fltVal val="0"/>
                                          </p:val>
                                        </p:tav>
                                        <p:tav tm="100000">
                                          <p:val>
                                            <p:strVal val="#ppt_w"/>
                                          </p:val>
                                        </p:tav>
                                      </p:tavLst>
                                    </p:anim>
                                    <p:anim calcmode="lin" valueType="num">
                                      <p:cBhvr>
                                        <p:cTn id="8" dur="1000" fill="hold"/>
                                        <p:tgtEl>
                                          <p:spTgt spid="63495"/>
                                        </p:tgtEl>
                                        <p:attrNameLst>
                                          <p:attrName>ppt_h</p:attrName>
                                        </p:attrNameLst>
                                      </p:cBhvr>
                                      <p:tavLst>
                                        <p:tav tm="0">
                                          <p:val>
                                            <p:fltVal val="0"/>
                                          </p:val>
                                        </p:tav>
                                        <p:tav tm="100000">
                                          <p:val>
                                            <p:strVal val="#ppt_h"/>
                                          </p:val>
                                        </p:tav>
                                      </p:tavLst>
                                    </p:anim>
                                    <p:anim calcmode="lin" valueType="num">
                                      <p:cBhvr>
                                        <p:cTn id="9" dur="1000" fill="hold"/>
                                        <p:tgtEl>
                                          <p:spTgt spid="6349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3495"/>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63496"/>
                                        </p:tgtEl>
                                        <p:attrNameLst>
                                          <p:attrName>style.visibility</p:attrName>
                                        </p:attrNameLst>
                                      </p:cBhvr>
                                      <p:to>
                                        <p:strVal val="visible"/>
                                      </p:to>
                                    </p:set>
                                    <p:anim calcmode="lin" valueType="num">
                                      <p:cBhvr>
                                        <p:cTn id="14" dur="1000" fill="hold"/>
                                        <p:tgtEl>
                                          <p:spTgt spid="63496"/>
                                        </p:tgtEl>
                                        <p:attrNameLst>
                                          <p:attrName>ppt_w</p:attrName>
                                        </p:attrNameLst>
                                      </p:cBhvr>
                                      <p:tavLst>
                                        <p:tav tm="0">
                                          <p:val>
                                            <p:fltVal val="0"/>
                                          </p:val>
                                        </p:tav>
                                        <p:tav tm="100000">
                                          <p:val>
                                            <p:strVal val="#ppt_w"/>
                                          </p:val>
                                        </p:tav>
                                      </p:tavLst>
                                    </p:anim>
                                    <p:anim calcmode="lin" valueType="num">
                                      <p:cBhvr>
                                        <p:cTn id="15" dur="1000" fill="hold"/>
                                        <p:tgtEl>
                                          <p:spTgt spid="63496"/>
                                        </p:tgtEl>
                                        <p:attrNameLst>
                                          <p:attrName>ppt_h</p:attrName>
                                        </p:attrNameLst>
                                      </p:cBhvr>
                                      <p:tavLst>
                                        <p:tav tm="0">
                                          <p:val>
                                            <p:fltVal val="0"/>
                                          </p:val>
                                        </p:tav>
                                        <p:tav tm="100000">
                                          <p:val>
                                            <p:strVal val="#ppt_h"/>
                                          </p:val>
                                        </p:tav>
                                      </p:tavLst>
                                    </p:anim>
                                    <p:anim calcmode="lin" valueType="num">
                                      <p:cBhvr>
                                        <p:cTn id="16" dur="1000" fill="hold"/>
                                        <p:tgtEl>
                                          <p:spTgt spid="63496"/>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3496"/>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63497"/>
                                        </p:tgtEl>
                                        <p:attrNameLst>
                                          <p:attrName>style.visibility</p:attrName>
                                        </p:attrNameLst>
                                      </p:cBhvr>
                                      <p:to>
                                        <p:strVal val="visible"/>
                                      </p:to>
                                    </p:set>
                                    <p:anim calcmode="lin" valueType="num">
                                      <p:cBhvr>
                                        <p:cTn id="21" dur="1000" fill="hold"/>
                                        <p:tgtEl>
                                          <p:spTgt spid="63497"/>
                                        </p:tgtEl>
                                        <p:attrNameLst>
                                          <p:attrName>ppt_w</p:attrName>
                                        </p:attrNameLst>
                                      </p:cBhvr>
                                      <p:tavLst>
                                        <p:tav tm="0">
                                          <p:val>
                                            <p:fltVal val="0"/>
                                          </p:val>
                                        </p:tav>
                                        <p:tav tm="100000">
                                          <p:val>
                                            <p:strVal val="#ppt_w"/>
                                          </p:val>
                                        </p:tav>
                                      </p:tavLst>
                                    </p:anim>
                                    <p:anim calcmode="lin" valueType="num">
                                      <p:cBhvr>
                                        <p:cTn id="22" dur="1000" fill="hold"/>
                                        <p:tgtEl>
                                          <p:spTgt spid="63497"/>
                                        </p:tgtEl>
                                        <p:attrNameLst>
                                          <p:attrName>ppt_h</p:attrName>
                                        </p:attrNameLst>
                                      </p:cBhvr>
                                      <p:tavLst>
                                        <p:tav tm="0">
                                          <p:val>
                                            <p:fltVal val="0"/>
                                          </p:val>
                                        </p:tav>
                                        <p:tav tm="100000">
                                          <p:val>
                                            <p:strVal val="#ppt_h"/>
                                          </p:val>
                                        </p:tav>
                                      </p:tavLst>
                                    </p:anim>
                                    <p:anim calcmode="lin" valueType="num">
                                      <p:cBhvr>
                                        <p:cTn id="23" dur="1000" fill="hold"/>
                                        <p:tgtEl>
                                          <p:spTgt spid="6349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3497"/>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63498"/>
                                        </p:tgtEl>
                                        <p:attrNameLst>
                                          <p:attrName>style.visibility</p:attrName>
                                        </p:attrNameLst>
                                      </p:cBhvr>
                                      <p:to>
                                        <p:strVal val="visible"/>
                                      </p:to>
                                    </p:set>
                                    <p:anim calcmode="lin" valueType="num">
                                      <p:cBhvr>
                                        <p:cTn id="28" dur="1000" fill="hold"/>
                                        <p:tgtEl>
                                          <p:spTgt spid="63498"/>
                                        </p:tgtEl>
                                        <p:attrNameLst>
                                          <p:attrName>ppt_w</p:attrName>
                                        </p:attrNameLst>
                                      </p:cBhvr>
                                      <p:tavLst>
                                        <p:tav tm="0">
                                          <p:val>
                                            <p:fltVal val="0"/>
                                          </p:val>
                                        </p:tav>
                                        <p:tav tm="100000">
                                          <p:val>
                                            <p:strVal val="#ppt_w"/>
                                          </p:val>
                                        </p:tav>
                                      </p:tavLst>
                                    </p:anim>
                                    <p:anim calcmode="lin" valueType="num">
                                      <p:cBhvr>
                                        <p:cTn id="29" dur="1000" fill="hold"/>
                                        <p:tgtEl>
                                          <p:spTgt spid="63498"/>
                                        </p:tgtEl>
                                        <p:attrNameLst>
                                          <p:attrName>ppt_h</p:attrName>
                                        </p:attrNameLst>
                                      </p:cBhvr>
                                      <p:tavLst>
                                        <p:tav tm="0">
                                          <p:val>
                                            <p:fltVal val="0"/>
                                          </p:val>
                                        </p:tav>
                                        <p:tav tm="100000">
                                          <p:val>
                                            <p:strVal val="#ppt_h"/>
                                          </p:val>
                                        </p:tav>
                                      </p:tavLst>
                                    </p:anim>
                                    <p:anim calcmode="lin" valueType="num">
                                      <p:cBhvr>
                                        <p:cTn id="30" dur="1000" fill="hold"/>
                                        <p:tgtEl>
                                          <p:spTgt spid="63498"/>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63498"/>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6"/>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63499"/>
                                        </p:tgtEl>
                                        <p:attrNameLst>
                                          <p:attrName>style.visibility</p:attrName>
                                        </p:attrNameLst>
                                      </p:cBhvr>
                                      <p:to>
                                        <p:strVal val="visible"/>
                                      </p:to>
                                    </p:set>
                                    <p:animEffect transition="in" filter="checkerboard(across)">
                                      <p:cBhvr>
                                        <p:cTn id="36" dur="500"/>
                                        <p:tgtEl>
                                          <p:spTgt spid="63499"/>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63500"/>
                                        </p:tgtEl>
                                        <p:attrNameLst>
                                          <p:attrName>style.visibility</p:attrName>
                                        </p:attrNameLst>
                                      </p:cBhvr>
                                      <p:to>
                                        <p:strVal val="visible"/>
                                      </p:to>
                                    </p:set>
                                    <p:animEffect transition="in" filter="checkerboard(across)">
                                      <p:cBhvr>
                                        <p:cTn id="41" dur="500"/>
                                        <p:tgtEl>
                                          <p:spTgt spid="63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5" grpId="0" animBg="1" autoUpdateAnimBg="0"/>
      <p:bldP spid="63496" grpId="0" animBg="1" autoUpdateAnimBg="0"/>
      <p:bldP spid="63497" grpId="0" animBg="1" autoUpdateAnimBg="0"/>
      <p:bldP spid="63498" grpId="0" animBg="1" autoUpdateAnimBg="0"/>
      <p:bldP spid="63499" grpId="0" autoUpdateAnimBg="0"/>
      <p:bldP spid="63500" grpId="0" autoUpdateAnimBg="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468313" y="549275"/>
            <a:ext cx="79216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   7)</a:t>
            </a:r>
            <a:r>
              <a:rPr lang="zh-CN" altLang="en-US" sz="3200">
                <a:solidFill>
                  <a:prstClr val="black"/>
                </a:solidFill>
                <a:latin typeface="Arial Black" panose="020B0A04020102020204" pitchFamily="34" charset="0"/>
              </a:rPr>
              <a:t>用加减法解方程组</a:t>
            </a:r>
            <a:r>
              <a:rPr lang="en-US" altLang="zh-CN" sz="44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a:t>
            </a:r>
          </a:p>
          <a:p>
            <a:pPr>
              <a:spcBef>
                <a:spcPct val="50000"/>
              </a:spcBef>
            </a:pPr>
            <a:r>
              <a:rPr lang="zh-CN" altLang="en-US" sz="3200">
                <a:solidFill>
                  <a:prstClr val="black"/>
                </a:solidFill>
                <a:latin typeface="Arial Black" panose="020B0A04020102020204" pitchFamily="34" charset="0"/>
              </a:rPr>
              <a:t>   若要消去</a:t>
            </a:r>
            <a:r>
              <a:rPr lang="en-US" altLang="zh-CN" sz="3200">
                <a:solidFill>
                  <a:prstClr val="black"/>
                </a:solidFill>
                <a:latin typeface="Arial Black" panose="020B0A04020102020204" pitchFamily="34" charset="0"/>
              </a:rPr>
              <a:t>Y</a:t>
            </a:r>
            <a:r>
              <a:rPr lang="zh-CN" altLang="en-US" sz="3200">
                <a:solidFill>
                  <a:prstClr val="black"/>
                </a:solidFill>
                <a:latin typeface="Arial Black" panose="020B0A04020102020204" pitchFamily="34" charset="0"/>
              </a:rPr>
              <a:t>，则应由 ①</a:t>
            </a:r>
            <a:r>
              <a:rPr lang="en-US" altLang="zh-CN" sz="3200">
                <a:solidFill>
                  <a:prstClr val="black"/>
                </a:solidFill>
                <a:latin typeface="Arial Black" panose="020B0A04020102020204" pitchFamily="34" charset="0"/>
              </a:rPr>
              <a:t>×</a:t>
            </a:r>
            <a:r>
              <a:rPr lang="zh-CN" altLang="en-US" sz="3200">
                <a:solidFill>
                  <a:prstClr val="black"/>
                </a:solidFill>
                <a:latin typeface="Arial Black" panose="020B0A04020102020204" pitchFamily="34" charset="0"/>
              </a:rPr>
              <a:t>？，②</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再    相加，从而消去</a:t>
            </a:r>
            <a:r>
              <a:rPr lang="en-US" altLang="zh-CN" sz="3200">
                <a:solidFill>
                  <a:prstClr val="black"/>
                </a:solidFill>
                <a:latin typeface="Arial Black" panose="020B0A04020102020204" pitchFamily="34" charset="0"/>
              </a:rPr>
              <a:t>y</a:t>
            </a:r>
            <a:r>
              <a:rPr lang="zh-CN" altLang="en-US" sz="3200">
                <a:solidFill>
                  <a:prstClr val="black"/>
                </a:solidFill>
                <a:latin typeface="Arial Black" panose="020B0A04020102020204" pitchFamily="34" charset="0"/>
              </a:rPr>
              <a:t>。</a:t>
            </a:r>
          </a:p>
        </p:txBody>
      </p:sp>
      <p:sp>
        <p:nvSpPr>
          <p:cNvPr id="18436" name="Text Box 4"/>
          <p:cNvSpPr txBox="1">
            <a:spLocks noChangeArrowheads="1"/>
          </p:cNvSpPr>
          <p:nvPr/>
        </p:nvSpPr>
        <p:spPr bwMode="auto">
          <a:xfrm>
            <a:off x="4681538" y="333375"/>
            <a:ext cx="4140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Arial Black" panose="020B0A04020102020204" pitchFamily="34" charset="0"/>
              </a:rPr>
              <a:t>3x+4y=16①</a:t>
            </a:r>
          </a:p>
          <a:p>
            <a:pPr>
              <a:spcBef>
                <a:spcPct val="50000"/>
              </a:spcBef>
            </a:pPr>
            <a:r>
              <a:rPr lang="en-US" altLang="zh-CN" sz="3200">
                <a:solidFill>
                  <a:prstClr val="black"/>
                </a:solidFill>
                <a:latin typeface="Arial Black" panose="020B0A04020102020204" pitchFamily="34" charset="0"/>
              </a:rPr>
              <a:t>5x-6y=33②</a:t>
            </a:r>
          </a:p>
        </p:txBody>
      </p:sp>
      <p:sp>
        <p:nvSpPr>
          <p:cNvPr id="19460" name="Text Box 7"/>
          <p:cNvSpPr txBox="1">
            <a:spLocks noChangeArrowheads="1"/>
          </p:cNvSpPr>
          <p:nvPr/>
        </p:nvSpPr>
        <p:spPr bwMode="auto">
          <a:xfrm>
            <a:off x="827088" y="3284538"/>
            <a:ext cx="7705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练习：一、</a:t>
            </a:r>
            <a:r>
              <a:rPr lang="en-US" altLang="zh-CN" sz="3600" b="1">
                <a:solidFill>
                  <a:prstClr val="black"/>
                </a:solidFill>
              </a:rPr>
              <a:t>5      </a:t>
            </a:r>
            <a:r>
              <a:rPr lang="zh-CN" altLang="en-US" sz="3600" b="1">
                <a:solidFill>
                  <a:prstClr val="black"/>
                </a:solidFill>
              </a:rPr>
              <a:t>二、</a:t>
            </a:r>
            <a:r>
              <a:rPr lang="en-US" altLang="zh-CN" sz="3600" b="1">
                <a:solidFill>
                  <a:prstClr val="black"/>
                </a:solidFill>
              </a:rPr>
              <a:t>2      </a:t>
            </a:r>
            <a:r>
              <a:rPr lang="zh-CN" altLang="en-US" sz="3600" b="1">
                <a:solidFill>
                  <a:prstClr val="black"/>
                </a:solidFill>
              </a:rPr>
              <a:t>三、</a:t>
            </a:r>
            <a:r>
              <a:rPr lang="en-US" altLang="zh-CN" sz="3600" b="1">
                <a:solidFill>
                  <a:prstClr val="black"/>
                </a:solidFill>
              </a:rPr>
              <a:t>1</a:t>
            </a:r>
          </a:p>
        </p:txBody>
      </p:sp>
    </p:spTree>
    <p:extLst>
      <p:ext uri="{BB962C8B-B14F-4D97-AF65-F5344CB8AC3E}">
        <p14:creationId xmlns:p14="http://schemas.microsoft.com/office/powerpoint/2010/main" val="128285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6"/>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2" name="suct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36" grpId="0" autoUpdateAnimBg="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1544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20483" name="Rectangle 3"/>
          <p:cNvSpPr>
            <a:spLocks noChangeArrowheads="1"/>
          </p:cNvSpPr>
          <p:nvPr/>
        </p:nvSpPr>
        <p:spPr bwMode="auto">
          <a:xfrm>
            <a:off x="0" y="1544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20484" name="Rectangle 4"/>
          <p:cNvSpPr>
            <a:spLocks noChangeArrowheads="1"/>
          </p:cNvSpPr>
          <p:nvPr/>
        </p:nvSpPr>
        <p:spPr bwMode="auto">
          <a:xfrm>
            <a:off x="0" y="1544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pSp>
        <p:nvGrpSpPr>
          <p:cNvPr id="20485" name="Group 5"/>
          <p:cNvGrpSpPr/>
          <p:nvPr/>
        </p:nvGrpSpPr>
        <p:grpSpPr bwMode="auto">
          <a:xfrm>
            <a:off x="0" y="549275"/>
            <a:ext cx="8820150" cy="1465263"/>
            <a:chOff x="0" y="436"/>
            <a:chExt cx="5556" cy="923"/>
          </a:xfrm>
        </p:grpSpPr>
        <p:graphicFrame>
          <p:nvGraphicFramePr>
            <p:cNvPr id="20486" name="Object 6"/>
            <p:cNvGraphicFramePr>
              <a:graphicFrameLocks noChangeAspect="1"/>
            </p:cNvGraphicFramePr>
            <p:nvPr/>
          </p:nvGraphicFramePr>
          <p:xfrm>
            <a:off x="2699" y="436"/>
            <a:ext cx="1043" cy="678"/>
          </p:xfrm>
          <a:graphic>
            <a:graphicData uri="http://schemas.openxmlformats.org/presentationml/2006/ole">
              <mc:AlternateContent xmlns:mc="http://schemas.openxmlformats.org/markup-compatibility/2006">
                <mc:Choice xmlns:v="urn:schemas-microsoft-com:vml" Requires="v">
                  <p:oleObj name="Equation" r:id="rId2" imgW="787400" imgH="457200" progId="">
                    <p:embed/>
                  </p:oleObj>
                </mc:Choice>
                <mc:Fallback>
                  <p:oleObj name="Equation" r:id="rId2" imgW="787400" imgH="4572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436"/>
                          <a:ext cx="1043" cy="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Text Box 7"/>
            <p:cNvSpPr txBox="1">
              <a:spLocks noChangeArrowheads="1"/>
            </p:cNvSpPr>
            <p:nvPr/>
          </p:nvSpPr>
          <p:spPr bwMode="auto">
            <a:xfrm>
              <a:off x="0" y="618"/>
              <a:ext cx="28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lang="en-US" altLang="zh-CN" sz="2400" b="1">
                  <a:solidFill>
                    <a:prstClr val="black"/>
                  </a:solidFill>
                  <a:latin typeface="隶书" pitchFamily="49" charset="-122"/>
                  <a:ea typeface="隶书" pitchFamily="49" charset="-122"/>
                </a:rPr>
                <a:t>8.</a:t>
              </a:r>
              <a:r>
                <a:rPr lang="zh-CN" altLang="en-US" sz="2400" b="1">
                  <a:solidFill>
                    <a:prstClr val="black"/>
                  </a:solidFill>
                  <a:latin typeface="隶书" pitchFamily="49" charset="-122"/>
                  <a:ea typeface="隶书" pitchFamily="49" charset="-122"/>
                </a:rPr>
                <a:t>关于</a:t>
              </a:r>
              <a:r>
                <a:rPr lang="en-US" altLang="zh-CN" sz="2400" b="1">
                  <a:solidFill>
                    <a:prstClr val="black"/>
                  </a:solidFill>
                  <a:latin typeface="隶书" pitchFamily="49" charset="-122"/>
                  <a:ea typeface="隶书" pitchFamily="49" charset="-122"/>
                </a:rPr>
                <a:t>x</a:t>
              </a:r>
              <a:r>
                <a:rPr lang="zh-CN" altLang="en-US" sz="2400" b="1">
                  <a:solidFill>
                    <a:prstClr val="black"/>
                  </a:solidFill>
                  <a:latin typeface="隶书" pitchFamily="49" charset="-122"/>
                  <a:ea typeface="隶书" pitchFamily="49" charset="-122"/>
                </a:rPr>
                <a:t>、</a:t>
              </a:r>
              <a:r>
                <a:rPr lang="en-US" altLang="zh-CN" sz="2400" b="1">
                  <a:solidFill>
                    <a:prstClr val="black"/>
                  </a:solidFill>
                  <a:latin typeface="隶书" pitchFamily="49" charset="-122"/>
                  <a:ea typeface="隶书" pitchFamily="49" charset="-122"/>
                </a:rPr>
                <a:t>y</a:t>
              </a:r>
              <a:r>
                <a:rPr lang="zh-CN" altLang="en-US" sz="2400" b="1">
                  <a:solidFill>
                    <a:prstClr val="black"/>
                  </a:solidFill>
                  <a:latin typeface="隶书" pitchFamily="49" charset="-122"/>
                  <a:ea typeface="隶书" pitchFamily="49" charset="-122"/>
                </a:rPr>
                <a:t>的二元一次方程组 </a:t>
              </a:r>
            </a:p>
          </p:txBody>
        </p:sp>
        <p:graphicFrame>
          <p:nvGraphicFramePr>
            <p:cNvPr id="20488" name="Object 8"/>
            <p:cNvGraphicFramePr>
              <a:graphicFrameLocks noChangeAspect="1"/>
            </p:cNvGraphicFramePr>
            <p:nvPr/>
          </p:nvGraphicFramePr>
          <p:xfrm>
            <a:off x="4513" y="436"/>
            <a:ext cx="1043" cy="635"/>
          </p:xfrm>
          <a:graphic>
            <a:graphicData uri="http://schemas.openxmlformats.org/presentationml/2006/ole">
              <mc:AlternateContent xmlns:mc="http://schemas.openxmlformats.org/markup-compatibility/2006">
                <mc:Choice xmlns:v="urn:schemas-microsoft-com:vml" Requires="v">
                  <p:oleObj name="Equation" r:id="rId4" imgW="862965" imgH="457200" progId="">
                    <p:embed/>
                  </p:oleObj>
                </mc:Choice>
                <mc:Fallback>
                  <p:oleObj name="Equation" r:id="rId4" imgW="862965" imgH="457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436"/>
                          <a:ext cx="1043" cy="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9" name="Text Box 9"/>
            <p:cNvSpPr txBox="1">
              <a:spLocks noChangeArrowheads="1"/>
            </p:cNvSpPr>
            <p:nvPr/>
          </p:nvSpPr>
          <p:spPr bwMode="auto">
            <a:xfrm>
              <a:off x="3742" y="618"/>
              <a:ext cx="8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prstClr val="black"/>
                  </a:solidFill>
                  <a:ea typeface="隶书" pitchFamily="49" charset="-122"/>
                </a:rPr>
                <a:t>的解与</a:t>
              </a:r>
            </a:p>
          </p:txBody>
        </p:sp>
        <p:sp>
          <p:nvSpPr>
            <p:cNvPr id="20490" name="Text Box 10"/>
            <p:cNvSpPr txBox="1">
              <a:spLocks noChangeArrowheads="1"/>
            </p:cNvSpPr>
            <p:nvPr/>
          </p:nvSpPr>
          <p:spPr bwMode="auto">
            <a:xfrm>
              <a:off x="249" y="1071"/>
              <a:ext cx="2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prstClr val="black"/>
                  </a:solidFill>
                  <a:ea typeface="隶书" pitchFamily="49" charset="-122"/>
                </a:rPr>
                <a:t>的解相同，求</a:t>
              </a:r>
              <a:r>
                <a:rPr lang="en-US" altLang="zh-CN" sz="2400" b="1">
                  <a:solidFill>
                    <a:prstClr val="black"/>
                  </a:solidFill>
                  <a:ea typeface="隶书" pitchFamily="49" charset="-122"/>
                </a:rPr>
                <a:t>a</a:t>
              </a:r>
              <a:r>
                <a:rPr lang="zh-CN" altLang="en-US" sz="2400" b="1">
                  <a:solidFill>
                    <a:prstClr val="black"/>
                  </a:solidFill>
                  <a:ea typeface="隶书" pitchFamily="49" charset="-122"/>
                </a:rPr>
                <a:t>、</a:t>
              </a:r>
              <a:r>
                <a:rPr lang="en-US" altLang="zh-CN" sz="2400" b="1">
                  <a:solidFill>
                    <a:prstClr val="black"/>
                  </a:solidFill>
                  <a:ea typeface="隶书" pitchFamily="49" charset="-122"/>
                </a:rPr>
                <a:t>b</a:t>
              </a:r>
              <a:r>
                <a:rPr lang="zh-CN" altLang="en-US" sz="2400" b="1">
                  <a:solidFill>
                    <a:prstClr val="black"/>
                  </a:solidFill>
                  <a:ea typeface="隶书" pitchFamily="49" charset="-122"/>
                </a:rPr>
                <a:t>的值 </a:t>
              </a:r>
            </a:p>
          </p:txBody>
        </p:sp>
      </p:grpSp>
      <p:grpSp>
        <p:nvGrpSpPr>
          <p:cNvPr id="20491" name="Group 11"/>
          <p:cNvGrpSpPr/>
          <p:nvPr/>
        </p:nvGrpSpPr>
        <p:grpSpPr bwMode="auto">
          <a:xfrm>
            <a:off x="250825" y="0"/>
            <a:ext cx="2614613" cy="908050"/>
            <a:chOff x="144" y="0"/>
            <a:chExt cx="960" cy="528"/>
          </a:xfrm>
        </p:grpSpPr>
        <p:sp>
          <p:nvSpPr>
            <p:cNvPr id="20492" name="AutoShape 12">
              <a:hlinkClick r:id="rId6" action="ppaction://hlinksldjump"/>
            </p:cNvPr>
            <p:cNvSpPr>
              <a:spLocks noChangeArrowheads="1"/>
            </p:cNvSpPr>
            <p:nvPr/>
          </p:nvSpPr>
          <p:spPr bwMode="auto">
            <a:xfrm>
              <a:off x="144" y="0"/>
              <a:ext cx="768" cy="528"/>
            </a:xfrm>
            <a:prstGeom prst="wave">
              <a:avLst>
                <a:gd name="adj1" fmla="val 13005"/>
                <a:gd name="adj2" fmla="val 0"/>
              </a:avLst>
            </a:prstGeom>
            <a:gradFill rotWithShape="0">
              <a:gsLst>
                <a:gs pos="0">
                  <a:srgbClr val="FFCCFF"/>
                </a:gs>
                <a:gs pos="100000">
                  <a:srgbClr val="FAFAAA"/>
                </a:gs>
              </a:gsLst>
              <a:path path="rect">
                <a:fillToRect l="50000" t="50000" r="50000" b="50000"/>
              </a:path>
            </a:gra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sp>
          <p:nvSpPr>
            <p:cNvPr id="20493" name="Text Box 13">
              <a:hlinkClick r:id="rId6" action="ppaction://hlinksldjump"/>
            </p:cNvPr>
            <p:cNvSpPr txBox="1">
              <a:spLocks noChangeArrowheads="1"/>
            </p:cNvSpPr>
            <p:nvPr/>
          </p:nvSpPr>
          <p:spPr bwMode="auto">
            <a:xfrm>
              <a:off x="240" y="96"/>
              <a:ext cx="8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a:solidFill>
                    <a:srgbClr val="B90DBD"/>
                  </a:solidFill>
                  <a:latin typeface="Times New Roman" panose="02020603050405020304" pitchFamily="18" charset="0"/>
                  <a:ea typeface="隶书" pitchFamily="49" charset="-122"/>
                </a:rPr>
                <a:t>大显身手</a:t>
              </a:r>
            </a:p>
          </p:txBody>
        </p:sp>
      </p:grpSp>
      <p:grpSp>
        <p:nvGrpSpPr>
          <p:cNvPr id="4" name="Group 14"/>
          <p:cNvGrpSpPr/>
          <p:nvPr/>
        </p:nvGrpSpPr>
        <p:grpSpPr bwMode="auto">
          <a:xfrm>
            <a:off x="142875" y="1844675"/>
            <a:ext cx="9001125" cy="1258888"/>
            <a:chOff x="45" y="1344"/>
            <a:chExt cx="5602" cy="745"/>
          </a:xfrm>
        </p:grpSpPr>
        <p:sp>
          <p:nvSpPr>
            <p:cNvPr id="20495" name="Text Box 15"/>
            <p:cNvSpPr txBox="1">
              <a:spLocks noChangeArrowheads="1"/>
            </p:cNvSpPr>
            <p:nvPr/>
          </p:nvSpPr>
          <p:spPr bwMode="auto">
            <a:xfrm>
              <a:off x="45" y="1481"/>
              <a:ext cx="5490"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FF0000"/>
                  </a:solidFill>
                  <a:latin typeface="隶书" pitchFamily="49" charset="-122"/>
                  <a:ea typeface="隶书" pitchFamily="49" charset="-122"/>
                </a:rPr>
                <a:t>解：根据题意，只要将方程组          的解代入方程组</a:t>
              </a:r>
              <a:r>
                <a:rPr lang="zh-CN" altLang="en-US">
                  <a:solidFill>
                    <a:srgbClr val="FF0000"/>
                  </a:solidFill>
                </a:rPr>
                <a:t> </a:t>
              </a:r>
              <a:endParaRPr lang="zh-CN" altLang="en-US" sz="2400" b="1">
                <a:solidFill>
                  <a:srgbClr val="FF0000"/>
                </a:solidFill>
                <a:latin typeface="隶书" pitchFamily="49" charset="-122"/>
                <a:ea typeface="隶书" pitchFamily="49" charset="-122"/>
              </a:endParaRPr>
            </a:p>
            <a:p>
              <a:pPr>
                <a:spcBef>
                  <a:spcPct val="50000"/>
                </a:spcBef>
              </a:pPr>
              <a:r>
                <a:rPr lang="zh-CN" altLang="en-US" sz="2400" b="1">
                  <a:solidFill>
                    <a:srgbClr val="FF0000"/>
                  </a:solidFill>
                  <a:latin typeface="隶书" pitchFamily="49" charset="-122"/>
                  <a:ea typeface="隶书" pitchFamily="49" charset="-122"/>
                </a:rPr>
                <a:t>，就可求出</a:t>
              </a:r>
              <a:r>
                <a:rPr lang="en-US" altLang="zh-CN" sz="2400" b="1">
                  <a:solidFill>
                    <a:srgbClr val="FF0000"/>
                  </a:solidFill>
                  <a:latin typeface="隶书" pitchFamily="49" charset="-122"/>
                  <a:ea typeface="隶书" pitchFamily="49" charset="-122"/>
                </a:rPr>
                <a:t>a</a:t>
              </a:r>
              <a:r>
                <a:rPr lang="zh-CN" altLang="en-US" sz="2400" b="1">
                  <a:solidFill>
                    <a:srgbClr val="FF0000"/>
                  </a:solidFill>
                  <a:latin typeface="隶书" pitchFamily="49" charset="-122"/>
                  <a:ea typeface="隶书" pitchFamily="49" charset="-122"/>
                </a:rPr>
                <a:t>，</a:t>
              </a:r>
              <a:r>
                <a:rPr lang="en-US" altLang="zh-CN" sz="2400" b="1">
                  <a:solidFill>
                    <a:srgbClr val="FF0000"/>
                  </a:solidFill>
                  <a:latin typeface="隶书" pitchFamily="49" charset="-122"/>
                  <a:ea typeface="隶书" pitchFamily="49" charset="-122"/>
                </a:rPr>
                <a:t>b</a:t>
              </a:r>
              <a:r>
                <a:rPr lang="zh-CN" altLang="en-US" sz="2400" b="1">
                  <a:solidFill>
                    <a:srgbClr val="FF0000"/>
                  </a:solidFill>
                  <a:latin typeface="隶书" pitchFamily="49" charset="-122"/>
                  <a:ea typeface="隶书" pitchFamily="49" charset="-122"/>
                </a:rPr>
                <a:t>的值</a:t>
              </a:r>
            </a:p>
          </p:txBody>
        </p:sp>
        <p:graphicFrame>
          <p:nvGraphicFramePr>
            <p:cNvPr id="20496" name="Object 16"/>
            <p:cNvGraphicFramePr>
              <a:graphicFrameLocks noChangeAspect="1"/>
            </p:cNvGraphicFramePr>
            <p:nvPr/>
          </p:nvGraphicFramePr>
          <p:xfrm>
            <a:off x="4763" y="1344"/>
            <a:ext cx="884" cy="634"/>
          </p:xfrm>
          <a:graphic>
            <a:graphicData uri="http://schemas.openxmlformats.org/presentationml/2006/ole">
              <mc:AlternateContent xmlns:mc="http://schemas.openxmlformats.org/markup-compatibility/2006">
                <mc:Choice xmlns:v="urn:schemas-microsoft-com:vml" Requires="v">
                  <p:oleObj name="Equation" r:id="rId7" imgW="787400" imgH="457200" progId="">
                    <p:embed/>
                  </p:oleObj>
                </mc:Choice>
                <mc:Fallback>
                  <p:oleObj name="Equation" r:id="rId7" imgW="787400" imgH="45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3" y="1344"/>
                          <a:ext cx="884" cy="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7" name="Object 17"/>
            <p:cNvGraphicFramePr>
              <a:graphicFrameLocks noChangeAspect="1"/>
            </p:cNvGraphicFramePr>
            <p:nvPr/>
          </p:nvGraphicFramePr>
          <p:xfrm>
            <a:off x="2644" y="1553"/>
            <a:ext cx="899" cy="536"/>
          </p:xfrm>
          <a:graphic>
            <a:graphicData uri="http://schemas.openxmlformats.org/presentationml/2006/ole">
              <mc:AlternateContent xmlns:mc="http://schemas.openxmlformats.org/markup-compatibility/2006">
                <mc:Choice xmlns:v="urn:schemas-microsoft-com:vml" Requires="v">
                  <p:oleObj name="Equation" r:id="rId9" imgW="862965" imgH="457200" progId="">
                    <p:embed/>
                  </p:oleObj>
                </mc:Choice>
                <mc:Fallback>
                  <p:oleObj name="Equation" r:id="rId9" imgW="862965" imgH="457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 y="1553"/>
                          <a:ext cx="899" cy="5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0498" name="Object 18"/>
          <p:cNvGraphicFramePr>
            <a:graphicFrameLocks noChangeAspect="1"/>
          </p:cNvGraphicFramePr>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name="Equation" r:id="rId11" imgW="127635" imgH="198755" progId="">
                  <p:embed/>
                </p:oleObj>
              </mc:Choice>
              <mc:Fallback>
                <p:oleObj name="Equation" r:id="rId11" imgW="127635" imgH="198755"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99" name="Object 19"/>
          <p:cNvGraphicFramePr>
            <a:graphicFrameLocks noChangeAspect="1"/>
          </p:cNvGraphicFramePr>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name="Equation" r:id="rId13" imgW="127635" imgH="198755" progId="">
                  <p:embed/>
                </p:oleObj>
              </mc:Choice>
              <mc:Fallback>
                <p:oleObj name="Equation" r:id="rId13" imgW="127635" imgH="198755"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0"/>
          <p:cNvGrpSpPr/>
          <p:nvPr/>
        </p:nvGrpSpPr>
        <p:grpSpPr bwMode="auto">
          <a:xfrm>
            <a:off x="179388" y="3068638"/>
            <a:ext cx="5957887" cy="1368425"/>
            <a:chOff x="385" y="2115"/>
            <a:chExt cx="2662" cy="676"/>
          </a:xfrm>
        </p:grpSpPr>
        <p:grpSp>
          <p:nvGrpSpPr>
            <p:cNvPr id="20501" name="Group 21"/>
            <p:cNvGrpSpPr/>
            <p:nvPr/>
          </p:nvGrpSpPr>
          <p:grpSpPr bwMode="auto">
            <a:xfrm>
              <a:off x="385" y="2251"/>
              <a:ext cx="1723" cy="540"/>
              <a:chOff x="340" y="2432"/>
              <a:chExt cx="1723" cy="540"/>
            </a:xfrm>
          </p:grpSpPr>
          <p:graphicFrame>
            <p:nvGraphicFramePr>
              <p:cNvPr id="20502" name="Object 22"/>
              <p:cNvGraphicFramePr>
                <a:graphicFrameLocks noChangeAspect="1"/>
              </p:cNvGraphicFramePr>
              <p:nvPr/>
            </p:nvGraphicFramePr>
            <p:xfrm>
              <a:off x="1250" y="2476"/>
              <a:ext cx="813" cy="496"/>
            </p:xfrm>
            <a:graphic>
              <a:graphicData uri="http://schemas.openxmlformats.org/presentationml/2006/ole">
                <mc:AlternateContent xmlns:mc="http://schemas.openxmlformats.org/markup-compatibility/2006">
                  <mc:Choice xmlns:v="urn:schemas-microsoft-com:vml" Requires="v">
                    <p:oleObj name="Equation" r:id="rId14" imgW="862965" imgH="457200" progId="">
                      <p:embed/>
                    </p:oleObj>
                  </mc:Choice>
                  <mc:Fallback>
                    <p:oleObj name="Equation" r:id="rId14" imgW="862965" imgH="45720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0" y="2476"/>
                            <a:ext cx="813" cy="4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3" name="Text Box 23"/>
              <p:cNvSpPr txBox="1">
                <a:spLocks noChangeArrowheads="1"/>
              </p:cNvSpPr>
              <p:nvPr/>
            </p:nvSpPr>
            <p:spPr bwMode="auto">
              <a:xfrm>
                <a:off x="340" y="2432"/>
                <a:ext cx="90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latin typeface="隶书" pitchFamily="49" charset="-122"/>
                    <a:ea typeface="隶书" pitchFamily="49" charset="-122"/>
                  </a:rPr>
                  <a:t>解方程组</a:t>
                </a:r>
              </a:p>
            </p:txBody>
          </p:sp>
        </p:grpSp>
        <p:grpSp>
          <p:nvGrpSpPr>
            <p:cNvPr id="20504" name="Group 24"/>
            <p:cNvGrpSpPr/>
            <p:nvPr/>
          </p:nvGrpSpPr>
          <p:grpSpPr bwMode="auto">
            <a:xfrm>
              <a:off x="2064" y="2115"/>
              <a:ext cx="983" cy="635"/>
              <a:chOff x="2018" y="2296"/>
              <a:chExt cx="983" cy="635"/>
            </a:xfrm>
          </p:grpSpPr>
          <p:sp>
            <p:nvSpPr>
              <p:cNvPr id="20505" name="Text Box 25"/>
              <p:cNvSpPr txBox="1">
                <a:spLocks noChangeArrowheads="1"/>
              </p:cNvSpPr>
              <p:nvPr/>
            </p:nvSpPr>
            <p:spPr bwMode="auto">
              <a:xfrm>
                <a:off x="2018" y="2431"/>
                <a:ext cx="40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latin typeface="隶书" pitchFamily="49" charset="-122"/>
                    <a:ea typeface="隶书" pitchFamily="49" charset="-122"/>
                  </a:rPr>
                  <a:t>得</a:t>
                </a:r>
              </a:p>
            </p:txBody>
          </p:sp>
          <p:graphicFrame>
            <p:nvGraphicFramePr>
              <p:cNvPr id="20506" name="Object 26"/>
              <p:cNvGraphicFramePr>
                <a:graphicFrameLocks noChangeAspect="1"/>
              </p:cNvGraphicFramePr>
              <p:nvPr/>
            </p:nvGraphicFramePr>
            <p:xfrm>
              <a:off x="2336" y="2296"/>
              <a:ext cx="665" cy="635"/>
            </p:xfrm>
            <a:graphic>
              <a:graphicData uri="http://schemas.openxmlformats.org/presentationml/2006/ole">
                <mc:AlternateContent xmlns:mc="http://schemas.openxmlformats.org/markup-compatibility/2006">
                  <mc:Choice xmlns:v="urn:schemas-microsoft-com:vml" Requires="v">
                    <p:oleObj name="Equation" r:id="rId16" imgW="419100" imgH="457200" progId="">
                      <p:embed/>
                    </p:oleObj>
                  </mc:Choice>
                  <mc:Fallback>
                    <p:oleObj name="Equation" r:id="rId16" imgW="419100" imgH="45720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36" y="2296"/>
                            <a:ext cx="665" cy="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8" name="Group 27"/>
          <p:cNvGrpSpPr/>
          <p:nvPr/>
        </p:nvGrpSpPr>
        <p:grpSpPr bwMode="auto">
          <a:xfrm>
            <a:off x="468313" y="4292600"/>
            <a:ext cx="7920037" cy="1152525"/>
            <a:chOff x="521" y="2976"/>
            <a:chExt cx="4309" cy="648"/>
          </a:xfrm>
        </p:grpSpPr>
        <p:graphicFrame>
          <p:nvGraphicFramePr>
            <p:cNvPr id="20508" name="Object 28"/>
            <p:cNvGraphicFramePr>
              <a:graphicFrameLocks noChangeAspect="1"/>
            </p:cNvGraphicFramePr>
            <p:nvPr/>
          </p:nvGraphicFramePr>
          <p:xfrm>
            <a:off x="2587" y="3104"/>
            <a:ext cx="857" cy="520"/>
          </p:xfrm>
          <a:graphic>
            <a:graphicData uri="http://schemas.openxmlformats.org/presentationml/2006/ole">
              <mc:AlternateContent xmlns:mc="http://schemas.openxmlformats.org/markup-compatibility/2006">
                <mc:Choice xmlns:v="urn:schemas-microsoft-com:vml" Requires="v">
                  <p:oleObj name="Equation" r:id="rId18" imgW="787400" imgH="457200" progId="">
                    <p:embed/>
                  </p:oleObj>
                </mc:Choice>
                <mc:Fallback>
                  <p:oleObj name="Equation" r:id="rId18" imgW="787400" imgH="4572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7" y="3104"/>
                          <a:ext cx="857" cy="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09" name="Text Box 29"/>
            <p:cNvSpPr txBox="1">
              <a:spLocks noChangeArrowheads="1"/>
            </p:cNvSpPr>
            <p:nvPr/>
          </p:nvSpPr>
          <p:spPr bwMode="auto">
            <a:xfrm>
              <a:off x="521" y="3159"/>
              <a:ext cx="49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ea typeface="隶书" pitchFamily="49" charset="-122"/>
                </a:rPr>
                <a:t>将</a:t>
              </a:r>
            </a:p>
          </p:txBody>
        </p:sp>
        <p:graphicFrame>
          <p:nvGraphicFramePr>
            <p:cNvPr id="20510" name="Object 30"/>
            <p:cNvGraphicFramePr>
              <a:graphicFrameLocks noChangeAspect="1"/>
            </p:cNvGraphicFramePr>
            <p:nvPr/>
          </p:nvGraphicFramePr>
          <p:xfrm>
            <a:off x="930" y="2976"/>
            <a:ext cx="665" cy="635"/>
          </p:xfrm>
          <a:graphic>
            <a:graphicData uri="http://schemas.openxmlformats.org/presentationml/2006/ole">
              <mc:AlternateContent xmlns:mc="http://schemas.openxmlformats.org/markup-compatibility/2006">
                <mc:Choice xmlns:v="urn:schemas-microsoft-com:vml" Requires="v">
                  <p:oleObj name="Equation" r:id="rId19" imgW="419100" imgH="457200" progId="">
                    <p:embed/>
                  </p:oleObj>
                </mc:Choice>
                <mc:Fallback>
                  <p:oleObj name="Equation" r:id="rId19" imgW="419100" imgH="457200"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30" y="2976"/>
                          <a:ext cx="665" cy="6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11" name="Text Box 31"/>
            <p:cNvSpPr txBox="1">
              <a:spLocks noChangeArrowheads="1"/>
            </p:cNvSpPr>
            <p:nvPr/>
          </p:nvSpPr>
          <p:spPr bwMode="auto">
            <a:xfrm>
              <a:off x="1565" y="3159"/>
              <a:ext cx="113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ea typeface="隶书" pitchFamily="49" charset="-122"/>
                </a:rPr>
                <a:t>代入方程组</a:t>
              </a:r>
            </a:p>
          </p:txBody>
        </p:sp>
        <p:sp>
          <p:nvSpPr>
            <p:cNvPr id="20512" name="Text Box 32"/>
            <p:cNvSpPr txBox="1">
              <a:spLocks noChangeArrowheads="1"/>
            </p:cNvSpPr>
            <p:nvPr/>
          </p:nvSpPr>
          <p:spPr bwMode="auto">
            <a:xfrm>
              <a:off x="3516" y="3159"/>
              <a:ext cx="49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ea typeface="隶书" pitchFamily="49" charset="-122"/>
                </a:rPr>
                <a:t>得</a:t>
              </a:r>
            </a:p>
          </p:txBody>
        </p:sp>
        <p:graphicFrame>
          <p:nvGraphicFramePr>
            <p:cNvPr id="20513" name="Object 33"/>
            <p:cNvGraphicFramePr>
              <a:graphicFrameLocks noChangeAspect="1"/>
            </p:cNvGraphicFramePr>
            <p:nvPr/>
          </p:nvGraphicFramePr>
          <p:xfrm>
            <a:off x="3923" y="3022"/>
            <a:ext cx="907" cy="572"/>
          </p:xfrm>
          <a:graphic>
            <a:graphicData uri="http://schemas.openxmlformats.org/presentationml/2006/ole">
              <mc:AlternateContent xmlns:mc="http://schemas.openxmlformats.org/markup-compatibility/2006">
                <mc:Choice xmlns:v="urn:schemas-microsoft-com:vml" Requires="v">
                  <p:oleObj name="Equation" r:id="rId21" imgW="787400" imgH="457200" progId="">
                    <p:embed/>
                  </p:oleObj>
                </mc:Choice>
                <mc:Fallback>
                  <p:oleObj name="Equation" r:id="rId21" imgW="787400" imgH="457200" progId="">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23" y="3022"/>
                          <a:ext cx="907" cy="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 name="Group 34"/>
          <p:cNvGrpSpPr/>
          <p:nvPr/>
        </p:nvGrpSpPr>
        <p:grpSpPr bwMode="auto">
          <a:xfrm>
            <a:off x="755650" y="5373688"/>
            <a:ext cx="2520950" cy="1268412"/>
            <a:chOff x="521" y="3294"/>
            <a:chExt cx="1588" cy="1026"/>
          </a:xfrm>
        </p:grpSpPr>
        <p:sp>
          <p:nvSpPr>
            <p:cNvPr id="20515" name="Text Box 35"/>
            <p:cNvSpPr txBox="1">
              <a:spLocks noChangeArrowheads="1"/>
            </p:cNvSpPr>
            <p:nvPr/>
          </p:nvSpPr>
          <p:spPr bwMode="auto">
            <a:xfrm>
              <a:off x="521" y="3612"/>
              <a:ext cx="59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srgbClr val="FF0000"/>
                  </a:solidFill>
                  <a:latin typeface="隶书" pitchFamily="49" charset="-122"/>
                  <a:ea typeface="隶书" pitchFamily="49" charset="-122"/>
                </a:rPr>
                <a:t>解得</a:t>
              </a:r>
            </a:p>
          </p:txBody>
        </p:sp>
        <p:graphicFrame>
          <p:nvGraphicFramePr>
            <p:cNvPr id="20516" name="Object 36"/>
            <p:cNvGraphicFramePr>
              <a:graphicFrameLocks noChangeAspect="1"/>
            </p:cNvGraphicFramePr>
            <p:nvPr/>
          </p:nvGraphicFramePr>
          <p:xfrm>
            <a:off x="1156" y="3294"/>
            <a:ext cx="953" cy="1026"/>
          </p:xfrm>
          <a:graphic>
            <a:graphicData uri="http://schemas.openxmlformats.org/presentationml/2006/ole">
              <mc:AlternateContent xmlns:mc="http://schemas.openxmlformats.org/markup-compatibility/2006">
                <mc:Choice xmlns:v="urn:schemas-microsoft-com:vml" Requires="v">
                  <p:oleObj name="Equation" r:id="rId23" imgW="546100" imgH="837565" progId="">
                    <p:embed/>
                  </p:oleObj>
                </mc:Choice>
                <mc:Fallback>
                  <p:oleObj name="Equation" r:id="rId23" imgW="546100" imgH="837565"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6" y="3294"/>
                          <a:ext cx="953" cy="1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0517" name="Picture 37" descr="图片6"/>
          <p:cNvPicPr>
            <a:picLocks noChangeAspect="1" noChangeArrowheads="1" noCrop="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812088" y="5589588"/>
            <a:ext cx="9302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38"/>
          <p:cNvGrpSpPr/>
          <p:nvPr/>
        </p:nvGrpSpPr>
        <p:grpSpPr bwMode="auto">
          <a:xfrm>
            <a:off x="3851275" y="5661025"/>
            <a:ext cx="3097213" cy="825500"/>
            <a:chOff x="2653" y="3657"/>
            <a:chExt cx="1951" cy="520"/>
          </a:xfrm>
        </p:grpSpPr>
        <p:sp>
          <p:nvSpPr>
            <p:cNvPr id="20519" name="Text Box 39"/>
            <p:cNvSpPr txBox="1">
              <a:spLocks noChangeArrowheads="1"/>
            </p:cNvSpPr>
            <p:nvPr/>
          </p:nvSpPr>
          <p:spPr bwMode="auto">
            <a:xfrm>
              <a:off x="2653" y="3748"/>
              <a:ext cx="19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FF0000"/>
                  </a:solidFill>
                  <a:latin typeface="隶书" pitchFamily="49" charset="-122"/>
                  <a:ea typeface="隶书" pitchFamily="49" charset="-122"/>
                </a:rPr>
                <a:t>∴a=    </a:t>
              </a:r>
              <a:r>
                <a:rPr lang="zh-CN" altLang="en-US" sz="2400" b="1">
                  <a:solidFill>
                    <a:srgbClr val="FF0000"/>
                  </a:solidFill>
                  <a:latin typeface="隶书" pitchFamily="49" charset="-122"/>
                  <a:ea typeface="隶书" pitchFamily="49" charset="-122"/>
                </a:rPr>
                <a:t>， </a:t>
              </a:r>
              <a:r>
                <a:rPr lang="en-US" altLang="zh-CN" sz="2400" b="1">
                  <a:solidFill>
                    <a:srgbClr val="FF0000"/>
                  </a:solidFill>
                  <a:latin typeface="隶书" pitchFamily="49" charset="-122"/>
                  <a:ea typeface="隶书" pitchFamily="49" charset="-122"/>
                </a:rPr>
                <a:t>b=</a:t>
              </a:r>
            </a:p>
          </p:txBody>
        </p:sp>
        <p:graphicFrame>
          <p:nvGraphicFramePr>
            <p:cNvPr id="20520" name="Object 40"/>
            <p:cNvGraphicFramePr>
              <a:graphicFrameLocks noChangeAspect="1"/>
            </p:cNvGraphicFramePr>
            <p:nvPr/>
          </p:nvGraphicFramePr>
          <p:xfrm>
            <a:off x="3560" y="3657"/>
            <a:ext cx="203" cy="482"/>
          </p:xfrm>
          <a:graphic>
            <a:graphicData uri="http://schemas.openxmlformats.org/presentationml/2006/ole">
              <mc:AlternateContent xmlns:mc="http://schemas.openxmlformats.org/markup-compatibility/2006">
                <mc:Choice xmlns:v="urn:schemas-microsoft-com:vml" Requires="v">
                  <p:oleObj name="Equation" r:id="rId26" imgW="139700" imgH="393700" progId="">
                    <p:embed/>
                  </p:oleObj>
                </mc:Choice>
                <mc:Fallback>
                  <p:oleObj name="Equation" r:id="rId26" imgW="139700" imgH="39370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60" y="3657"/>
                          <a:ext cx="203" cy="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1" name="Object 41"/>
            <p:cNvGraphicFramePr>
              <a:graphicFrameLocks noChangeAspect="1"/>
            </p:cNvGraphicFramePr>
            <p:nvPr/>
          </p:nvGraphicFramePr>
          <p:xfrm>
            <a:off x="4241" y="3657"/>
            <a:ext cx="308" cy="520"/>
          </p:xfrm>
          <a:graphic>
            <a:graphicData uri="http://schemas.openxmlformats.org/presentationml/2006/ole">
              <mc:AlternateContent xmlns:mc="http://schemas.openxmlformats.org/markup-compatibility/2006">
                <mc:Choice xmlns:v="urn:schemas-microsoft-com:vml" Requires="v">
                  <p:oleObj name="Equation" r:id="rId28" imgW="254000" imgH="393700" progId="">
                    <p:embed/>
                  </p:oleObj>
                </mc:Choice>
                <mc:Fallback>
                  <p:oleObj name="Equation" r:id="rId28" imgW="254000" imgH="39370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241" y="3657"/>
                          <a:ext cx="308" cy="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660175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4"/>
          <p:cNvGrpSpPr/>
          <p:nvPr/>
        </p:nvGrpSpPr>
        <p:grpSpPr bwMode="auto">
          <a:xfrm>
            <a:off x="250825" y="549275"/>
            <a:ext cx="7848600" cy="1616075"/>
            <a:chOff x="384" y="2832"/>
            <a:chExt cx="4944" cy="1018"/>
          </a:xfrm>
        </p:grpSpPr>
        <p:sp>
          <p:nvSpPr>
            <p:cNvPr id="21507" name="Text Box 15"/>
            <p:cNvSpPr txBox="1">
              <a:spLocks noChangeArrowheads="1"/>
            </p:cNvSpPr>
            <p:nvPr/>
          </p:nvSpPr>
          <p:spPr bwMode="auto">
            <a:xfrm>
              <a:off x="384" y="3024"/>
              <a:ext cx="494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latin typeface="Times New Roman" panose="02020603050405020304" pitchFamily="18" charset="0"/>
                </a:rPr>
                <a:t>9</a:t>
              </a:r>
              <a:r>
                <a:rPr kumimoji="1" lang="zh-CN" altLang="en-US" sz="3200" b="1">
                  <a:solidFill>
                    <a:prstClr val="black"/>
                  </a:solidFill>
                  <a:latin typeface="Times New Roman" panose="02020603050405020304" pitchFamily="18" charset="0"/>
                </a:rPr>
                <a:t>、二元一次方程组                      的解中，</a:t>
              </a:r>
            </a:p>
            <a:p>
              <a:pPr>
                <a:spcBef>
                  <a:spcPct val="50000"/>
                </a:spcBef>
              </a:pPr>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x</a:t>
              </a:r>
              <a:r>
                <a:rPr kumimoji="1" lang="zh-CN" altLang="en-US" sz="3200" b="1">
                  <a:solidFill>
                    <a:prstClr val="black"/>
                  </a:solidFill>
                  <a:latin typeface="Times New Roman" panose="02020603050405020304" pitchFamily="18" charset="0"/>
                </a:rPr>
                <a:t>、</a:t>
              </a:r>
              <a:r>
                <a:rPr kumimoji="1" lang="en-US" altLang="zh-CN" sz="3200" b="1">
                  <a:solidFill>
                    <a:prstClr val="black"/>
                  </a:solidFill>
                  <a:latin typeface="Times New Roman" panose="02020603050405020304" pitchFamily="18" charset="0"/>
                </a:rPr>
                <a:t>y</a:t>
              </a:r>
              <a:r>
                <a:rPr kumimoji="1" lang="zh-CN" altLang="en-US" sz="3200" b="1">
                  <a:solidFill>
                    <a:prstClr val="black"/>
                  </a:solidFill>
                  <a:latin typeface="Times New Roman" panose="02020603050405020304" pitchFamily="18" charset="0"/>
                </a:rPr>
                <a:t>的值相等，则</a:t>
              </a:r>
              <a:r>
                <a:rPr kumimoji="1" lang="en-US" altLang="zh-CN" sz="3200" b="1">
                  <a:solidFill>
                    <a:prstClr val="black"/>
                  </a:solidFill>
                  <a:latin typeface="Times New Roman" panose="02020603050405020304" pitchFamily="18" charset="0"/>
                </a:rPr>
                <a:t>k=</a:t>
              </a:r>
              <a:r>
                <a:rPr kumimoji="1" lang="en-US" altLang="zh-CN" sz="3200" b="1" u="sng">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a:t>
              </a:r>
            </a:p>
          </p:txBody>
        </p:sp>
        <p:graphicFrame>
          <p:nvGraphicFramePr>
            <p:cNvPr id="21508" name="Object 16"/>
            <p:cNvGraphicFramePr>
              <a:graphicFrameLocks noChangeAspect="1"/>
            </p:cNvGraphicFramePr>
            <p:nvPr/>
          </p:nvGraphicFramePr>
          <p:xfrm>
            <a:off x="2640" y="2832"/>
            <a:ext cx="1440" cy="688"/>
          </p:xfrm>
          <a:graphic>
            <a:graphicData uri="http://schemas.openxmlformats.org/presentationml/2006/ole">
              <mc:AlternateContent xmlns:mc="http://schemas.openxmlformats.org/markup-compatibility/2006">
                <mc:Choice xmlns:v="urn:schemas-microsoft-com:vml" Requires="v">
                  <p:oleObj name="Equation" r:id="rId2" imgW="1422400" imgH="558800" progId="Equations">
                    <p:embed/>
                  </p:oleObj>
                </mc:Choice>
                <mc:Fallback>
                  <p:oleObj name="Equation" r:id="rId2" imgW="1422400" imgH="558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 y="2832"/>
                          <a:ext cx="1440" cy="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5617" name="Text Box 17"/>
          <p:cNvSpPr txBox="1">
            <a:spLocks noChangeArrowheads="1"/>
          </p:cNvSpPr>
          <p:nvPr/>
        </p:nvSpPr>
        <p:spPr bwMode="auto">
          <a:xfrm>
            <a:off x="5127625" y="1539875"/>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600" b="1">
                <a:solidFill>
                  <a:srgbClr val="FF0000"/>
                </a:solidFill>
                <a:latin typeface="Times New Roman" panose="02020603050405020304" pitchFamily="18" charset="0"/>
              </a:rPr>
              <a:t>11</a:t>
            </a:r>
          </a:p>
        </p:txBody>
      </p:sp>
      <p:sp>
        <p:nvSpPr>
          <p:cNvPr id="25618" name="Text Box 18"/>
          <p:cNvSpPr txBox="1">
            <a:spLocks noChangeArrowheads="1"/>
          </p:cNvSpPr>
          <p:nvPr/>
        </p:nvSpPr>
        <p:spPr bwMode="auto">
          <a:xfrm>
            <a:off x="971550" y="3213100"/>
            <a:ext cx="496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练习：一、</a:t>
            </a:r>
            <a:r>
              <a:rPr lang="en-US" altLang="zh-CN" sz="3600" b="1">
                <a:solidFill>
                  <a:prstClr val="black"/>
                </a:solidFill>
              </a:rPr>
              <a:t>6    </a:t>
            </a:r>
            <a:r>
              <a:rPr lang="zh-CN" altLang="en-US" sz="3600" b="1">
                <a:solidFill>
                  <a:prstClr val="black"/>
                </a:solidFill>
              </a:rPr>
              <a:t>二、</a:t>
            </a:r>
            <a:r>
              <a:rPr lang="en-US" altLang="zh-CN" sz="3600" b="1">
                <a:solidFill>
                  <a:prstClr val="black"/>
                </a:solidFill>
              </a:rPr>
              <a:t>6</a:t>
            </a:r>
          </a:p>
        </p:txBody>
      </p:sp>
    </p:spTree>
    <p:extLst>
      <p:ext uri="{BB962C8B-B14F-4D97-AF65-F5344CB8AC3E}">
        <p14:creationId xmlns:p14="http://schemas.microsoft.com/office/powerpoint/2010/main" val="1218558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5618"/>
                                        </p:tgtEl>
                                        <p:attrNameLst>
                                          <p:attrName>style.visibility</p:attrName>
                                        </p:attrNameLst>
                                      </p:cBhvr>
                                      <p:to>
                                        <p:strVal val="visible"/>
                                      </p:to>
                                    </p:set>
                                    <p:anim calcmode="lin" valueType="num">
                                      <p:cBhvr additive="base">
                                        <p:cTn id="11" dur="500" fill="hold"/>
                                        <p:tgtEl>
                                          <p:spTgt spid="25618"/>
                                        </p:tgtEl>
                                        <p:attrNameLst>
                                          <p:attrName>ppt_x</p:attrName>
                                        </p:attrNameLst>
                                      </p:cBhvr>
                                      <p:tavLst>
                                        <p:tav tm="0">
                                          <p:val>
                                            <p:strVal val="#ppt_x"/>
                                          </p:val>
                                        </p:tav>
                                        <p:tav tm="100000">
                                          <p:val>
                                            <p:strVal val="#ppt_x"/>
                                          </p:val>
                                        </p:tav>
                                      </p:tavLst>
                                    </p:anim>
                                    <p:anim calcmode="lin" valueType="num">
                                      <p:cBhvr additive="base">
                                        <p:cTn id="12" dur="500" fill="hold"/>
                                        <p:tgtEl>
                                          <p:spTgt spid="256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7" grpId="0" build="p" autoUpdateAnimBg="0"/>
      <p:bldP spid="2561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395288" y="765175"/>
            <a:ext cx="7924800" cy="4191000"/>
            <a:chOff x="336" y="1152"/>
            <a:chExt cx="4992" cy="2640"/>
          </a:xfrm>
        </p:grpSpPr>
        <p:sp>
          <p:nvSpPr>
            <p:cNvPr id="22531" name="Text Box 5"/>
            <p:cNvSpPr txBox="1">
              <a:spLocks noChangeArrowheads="1"/>
            </p:cNvSpPr>
            <p:nvPr/>
          </p:nvSpPr>
          <p:spPr bwMode="auto">
            <a:xfrm>
              <a:off x="336" y="1152"/>
              <a:ext cx="4992" cy="2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prstClr val="black"/>
                  </a:solidFill>
                  <a:latin typeface="Times New Roman" panose="02020603050405020304" pitchFamily="18" charset="0"/>
                </a:rPr>
                <a:t>10</a:t>
              </a:r>
              <a:r>
                <a:rPr kumimoji="1" lang="zh-CN" altLang="en-US" sz="2800" b="1">
                  <a:solidFill>
                    <a:prstClr val="black"/>
                  </a:solidFill>
                  <a:latin typeface="Times New Roman" panose="02020603050405020304" pitchFamily="18" charset="0"/>
                </a:rPr>
                <a:t>、先阅读材料，后解方程组</a:t>
              </a:r>
              <a:r>
                <a:rPr kumimoji="1" lang="en-US" altLang="zh-CN" sz="2800" b="1">
                  <a:solidFill>
                    <a:prstClr val="black"/>
                  </a:solidFill>
                  <a:latin typeface="Times New Roman" panose="02020603050405020304" pitchFamily="18" charset="0"/>
                </a:rPr>
                <a:t>.</a:t>
              </a:r>
            </a:p>
            <a:p>
              <a:pPr>
                <a:spcBef>
                  <a:spcPct val="50000"/>
                </a:spcBef>
              </a:pPr>
              <a:r>
                <a:rPr kumimoji="1" lang="zh-CN" altLang="en-US" sz="2800" b="1">
                  <a:solidFill>
                    <a:prstClr val="black"/>
                  </a:solidFill>
                  <a:latin typeface="Times New Roman" panose="02020603050405020304" pitchFamily="18" charset="0"/>
                </a:rPr>
                <a:t>材料：解方程组                                          时，</a:t>
              </a:r>
            </a:p>
            <a:p>
              <a:pPr>
                <a:spcBef>
                  <a:spcPct val="50000"/>
                </a:spcBef>
              </a:pPr>
              <a:r>
                <a:rPr kumimoji="1" lang="zh-CN" altLang="en-US" sz="2800" b="1">
                  <a:solidFill>
                    <a:prstClr val="black"/>
                  </a:solidFill>
                  <a:latin typeface="Times New Roman" panose="02020603050405020304" pitchFamily="18" charset="0"/>
                </a:rPr>
                <a:t>可由</a:t>
              </a:r>
              <a:r>
                <a:rPr kumimoji="1" lang="zh-CN" altLang="en-US" sz="2400" b="1">
                  <a:solidFill>
                    <a:prstClr val="black"/>
                  </a:solidFill>
                  <a:latin typeface="Times New Roman" panose="02020603050405020304" pitchFamily="18" charset="0"/>
                </a:rPr>
                <a:t>①</a:t>
              </a:r>
              <a:r>
                <a:rPr kumimoji="1" lang="zh-CN" altLang="en-US" sz="2800" b="1">
                  <a:solidFill>
                    <a:prstClr val="black"/>
                  </a:solidFill>
                  <a:latin typeface="Times New Roman" panose="02020603050405020304" pitchFamily="18" charset="0"/>
                </a:rPr>
                <a:t>得</a:t>
              </a:r>
              <a:r>
                <a:rPr kumimoji="1" lang="en-US" altLang="zh-CN" sz="2800" b="1" i="1">
                  <a:solidFill>
                    <a:prstClr val="black"/>
                  </a:solidFill>
                  <a:latin typeface="Times New Roman" panose="02020603050405020304" pitchFamily="18" charset="0"/>
                </a:rPr>
                <a:t>x</a:t>
              </a:r>
              <a:r>
                <a:rPr kumimoji="1" lang="en-US" altLang="zh-CN" sz="2800" b="1">
                  <a:solidFill>
                    <a:prstClr val="black"/>
                  </a:solidFill>
                  <a:latin typeface="Times New Roman" panose="02020603050405020304" pitchFamily="18" charset="0"/>
                </a:rPr>
                <a:t>-y=1  </a:t>
              </a:r>
              <a:r>
                <a:rPr kumimoji="1" lang="en-US" altLang="zh-CN" sz="2400" b="1">
                  <a:solidFill>
                    <a:prstClr val="black"/>
                  </a:solidFill>
                  <a:latin typeface="Times New Roman" panose="02020603050405020304" pitchFamily="18" charset="0"/>
                </a:rPr>
                <a:t>③        </a:t>
              </a:r>
            </a:p>
            <a:p>
              <a:pPr>
                <a:spcBef>
                  <a:spcPct val="50000"/>
                </a:spcBef>
              </a:pPr>
              <a:r>
                <a:rPr kumimoji="1" lang="zh-CN" altLang="en-US" sz="2800" b="1">
                  <a:solidFill>
                    <a:prstClr val="black"/>
                  </a:solidFill>
                  <a:latin typeface="Times New Roman" panose="02020603050405020304" pitchFamily="18" charset="0"/>
                </a:rPr>
                <a:t>将</a:t>
              </a:r>
              <a:r>
                <a:rPr kumimoji="1" lang="zh-CN" altLang="en-US" sz="2400" b="1">
                  <a:solidFill>
                    <a:prstClr val="black"/>
                  </a:solidFill>
                  <a:latin typeface="Times New Roman" panose="02020603050405020304" pitchFamily="18" charset="0"/>
                </a:rPr>
                <a:t>③</a:t>
              </a:r>
              <a:r>
                <a:rPr kumimoji="1" lang="zh-CN" altLang="en-US" sz="2800" b="1">
                  <a:solidFill>
                    <a:prstClr val="black"/>
                  </a:solidFill>
                  <a:latin typeface="Times New Roman" panose="02020603050405020304" pitchFamily="18" charset="0"/>
                </a:rPr>
                <a:t>代入</a:t>
              </a:r>
              <a:r>
                <a:rPr kumimoji="1" lang="zh-CN" altLang="en-US" sz="2400" b="1">
                  <a:solidFill>
                    <a:prstClr val="black"/>
                  </a:solidFill>
                  <a:latin typeface="Times New Roman" panose="02020603050405020304" pitchFamily="18" charset="0"/>
                </a:rPr>
                <a:t>②</a:t>
              </a:r>
              <a:r>
                <a:rPr kumimoji="1" lang="zh-CN" altLang="en-US" sz="2800" b="1">
                  <a:solidFill>
                    <a:prstClr val="black"/>
                  </a:solidFill>
                  <a:latin typeface="Times New Roman" panose="02020603050405020304" pitchFamily="18" charset="0"/>
                </a:rPr>
                <a:t>得</a:t>
              </a:r>
              <a:r>
                <a:rPr kumimoji="1" lang="en-US" altLang="zh-CN" sz="2800" b="1">
                  <a:solidFill>
                    <a:prstClr val="black"/>
                  </a:solidFill>
                  <a:latin typeface="Times New Roman" panose="02020603050405020304" pitchFamily="18" charset="0"/>
                </a:rPr>
                <a:t>4×1-y=5.  </a:t>
              </a:r>
              <a:r>
                <a:rPr kumimoji="1" lang="zh-CN" altLang="en-US" sz="2800" b="1">
                  <a:solidFill>
                    <a:prstClr val="black"/>
                  </a:solidFill>
                  <a:latin typeface="Times New Roman" panose="02020603050405020304" pitchFamily="18" charset="0"/>
                </a:rPr>
                <a:t>即</a:t>
              </a:r>
              <a:r>
                <a:rPr kumimoji="1" lang="en-US" altLang="zh-CN" sz="2800" b="1">
                  <a:solidFill>
                    <a:prstClr val="black"/>
                  </a:solidFill>
                  <a:latin typeface="Times New Roman" panose="02020603050405020304" pitchFamily="18" charset="0"/>
                </a:rPr>
                <a:t>y=-1.</a:t>
              </a:r>
              <a:r>
                <a:rPr kumimoji="1" lang="zh-CN" altLang="en-US" sz="2800" b="1">
                  <a:solidFill>
                    <a:prstClr val="black"/>
                  </a:solidFill>
                  <a:latin typeface="Times New Roman" panose="02020603050405020304" pitchFamily="18" charset="0"/>
                </a:rPr>
                <a:t>进一步得</a:t>
              </a:r>
            </a:p>
            <a:p>
              <a:pPr>
                <a:spcBef>
                  <a:spcPct val="50000"/>
                </a:spcBef>
              </a:pPr>
              <a:r>
                <a:rPr kumimoji="1" lang="zh-CN" altLang="en-US" sz="2800" b="1">
                  <a:solidFill>
                    <a:prstClr val="black"/>
                  </a:solidFill>
                  <a:latin typeface="Times New Roman" panose="02020603050405020304" pitchFamily="18" charset="0"/>
                </a:rPr>
                <a:t>这种解方程组的方法称为“整体代入法”</a:t>
              </a:r>
              <a:r>
                <a:rPr kumimoji="1" lang="en-US" altLang="zh-CN" sz="2800" b="1">
                  <a:solidFill>
                    <a:prstClr val="black"/>
                  </a:solidFill>
                  <a:latin typeface="Times New Roman" panose="02020603050405020304" pitchFamily="18" charset="0"/>
                </a:rPr>
                <a:t>.</a:t>
              </a:r>
            </a:p>
            <a:p>
              <a:pPr>
                <a:spcBef>
                  <a:spcPct val="50000"/>
                </a:spcBef>
              </a:pPr>
              <a:r>
                <a:rPr kumimoji="1" lang="zh-CN" altLang="en-US" sz="2800" b="1">
                  <a:solidFill>
                    <a:prstClr val="black"/>
                  </a:solidFill>
                  <a:latin typeface="Times New Roman" panose="02020603050405020304" pitchFamily="18" charset="0"/>
                </a:rPr>
                <a:t>请用整体代入法解方程组</a:t>
              </a:r>
            </a:p>
          </p:txBody>
        </p:sp>
        <p:graphicFrame>
          <p:nvGraphicFramePr>
            <p:cNvPr id="22532" name="Object 6"/>
            <p:cNvGraphicFramePr>
              <a:graphicFrameLocks noChangeAspect="1"/>
            </p:cNvGraphicFramePr>
            <p:nvPr/>
          </p:nvGraphicFramePr>
          <p:xfrm>
            <a:off x="2928" y="3072"/>
            <a:ext cx="1776" cy="720"/>
          </p:xfrm>
          <a:graphic>
            <a:graphicData uri="http://schemas.openxmlformats.org/presentationml/2006/ole">
              <mc:AlternateContent xmlns:mc="http://schemas.openxmlformats.org/markup-compatibility/2006">
                <mc:Choice xmlns:v="urn:schemas-microsoft-com:vml" Requires="v">
                  <p:oleObj name="Equation" r:id="rId3" imgW="2819400" imgH="1143000" progId="Equations">
                    <p:embed/>
                  </p:oleObj>
                </mc:Choice>
                <mc:Fallback>
                  <p:oleObj name="Equation" r:id="rId3" imgW="2819400" imgH="11430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3072"/>
                          <a:ext cx="1776" cy="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533" name="Group 7"/>
            <p:cNvGrpSpPr/>
            <p:nvPr/>
          </p:nvGrpSpPr>
          <p:grpSpPr bwMode="auto">
            <a:xfrm>
              <a:off x="2016" y="1488"/>
              <a:ext cx="2304" cy="624"/>
              <a:chOff x="1440" y="2928"/>
              <a:chExt cx="2304" cy="624"/>
            </a:xfrm>
          </p:grpSpPr>
          <p:graphicFrame>
            <p:nvGraphicFramePr>
              <p:cNvPr id="22534" name="Object 8"/>
              <p:cNvGraphicFramePr>
                <a:graphicFrameLocks noChangeAspect="1"/>
              </p:cNvGraphicFramePr>
              <p:nvPr/>
            </p:nvGraphicFramePr>
            <p:xfrm>
              <a:off x="1440" y="2928"/>
              <a:ext cx="1544" cy="609"/>
            </p:xfrm>
            <a:graphic>
              <a:graphicData uri="http://schemas.openxmlformats.org/presentationml/2006/ole">
                <mc:AlternateContent xmlns:mc="http://schemas.openxmlformats.org/markup-compatibility/2006">
                  <mc:Choice xmlns:v="urn:schemas-microsoft-com:vml" Requires="v">
                    <p:oleObj name="Equation" r:id="rId5" imgW="2222500" imgH="876300" progId="Equations">
                      <p:embed/>
                    </p:oleObj>
                  </mc:Choice>
                  <mc:Fallback>
                    <p:oleObj name="Equation" r:id="rId5" imgW="2222500" imgH="8763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928"/>
                            <a:ext cx="1544" cy="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5" name="Text Box 9"/>
              <p:cNvSpPr txBox="1">
                <a:spLocks noChangeArrowheads="1"/>
              </p:cNvSpPr>
              <p:nvPr/>
            </p:nvSpPr>
            <p:spPr bwMode="auto">
              <a:xfrm>
                <a:off x="3312" y="2928"/>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prstClr val="black"/>
                    </a:solidFill>
                    <a:latin typeface="Times New Roman" panose="02020603050405020304" pitchFamily="18" charset="0"/>
                  </a:rPr>
                  <a:t>①</a:t>
                </a:r>
              </a:p>
            </p:txBody>
          </p:sp>
          <p:sp>
            <p:nvSpPr>
              <p:cNvPr id="22536" name="Rectangle 10"/>
              <p:cNvSpPr>
                <a:spLocks noChangeArrowheads="1"/>
              </p:cNvSpPr>
              <p:nvPr/>
            </p:nvSpPr>
            <p:spPr bwMode="auto">
              <a:xfrm>
                <a:off x="3312" y="3264"/>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②</a:t>
                </a:r>
              </a:p>
            </p:txBody>
          </p:sp>
        </p:grpSp>
        <p:graphicFrame>
          <p:nvGraphicFramePr>
            <p:cNvPr id="22537" name="Object 11"/>
            <p:cNvGraphicFramePr>
              <a:graphicFrameLocks noChangeAspect="1"/>
            </p:cNvGraphicFramePr>
            <p:nvPr/>
          </p:nvGraphicFramePr>
          <p:xfrm>
            <a:off x="4368" y="2208"/>
            <a:ext cx="656" cy="552"/>
          </p:xfrm>
          <a:graphic>
            <a:graphicData uri="http://schemas.openxmlformats.org/presentationml/2006/ole">
              <mc:AlternateContent xmlns:mc="http://schemas.openxmlformats.org/markup-compatibility/2006">
                <mc:Choice xmlns:v="urn:schemas-microsoft-com:vml" Requires="v">
                  <p:oleObj name="Equation" r:id="rId7" imgW="1041400" imgH="876300" progId="Equations">
                    <p:embed/>
                  </p:oleObj>
                </mc:Choice>
                <mc:Fallback>
                  <p:oleObj name="Equation" r:id="rId7" imgW="1041400" imgH="8763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2208"/>
                          <a:ext cx="656" cy="5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5308" name="Text Box 12"/>
          <p:cNvSpPr txBox="1">
            <a:spLocks noChangeArrowheads="1"/>
          </p:cNvSpPr>
          <p:nvPr/>
        </p:nvSpPr>
        <p:spPr bwMode="auto">
          <a:xfrm>
            <a:off x="1042988" y="5516563"/>
            <a:ext cx="4033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rPr>
              <a:t>B</a:t>
            </a:r>
            <a:r>
              <a:rPr lang="zh-CN" altLang="en-US" sz="3600" b="1">
                <a:solidFill>
                  <a:prstClr val="black"/>
                </a:solidFill>
              </a:rPr>
              <a:t>卷    三、</a:t>
            </a:r>
            <a:r>
              <a:rPr lang="en-US" altLang="zh-CN" sz="3600" b="1">
                <a:solidFill>
                  <a:prstClr val="black"/>
                </a:solidFill>
              </a:rPr>
              <a:t>3</a:t>
            </a:r>
          </a:p>
        </p:txBody>
      </p:sp>
    </p:spTree>
    <p:extLst>
      <p:ext uri="{BB962C8B-B14F-4D97-AF65-F5344CB8AC3E}">
        <p14:creationId xmlns:p14="http://schemas.microsoft.com/office/powerpoint/2010/main" val="47585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308"/>
                                        </p:tgtEl>
                                        <p:attrNameLst>
                                          <p:attrName>style.visibility</p:attrName>
                                        </p:attrNameLst>
                                      </p:cBhvr>
                                      <p:to>
                                        <p:strVal val="visible"/>
                                      </p:to>
                                    </p:set>
                                    <p:anim calcmode="lin" valueType="num">
                                      <p:cBhvr additive="base">
                                        <p:cTn id="13" dur="500" fill="hold"/>
                                        <p:tgtEl>
                                          <p:spTgt spid="55308"/>
                                        </p:tgtEl>
                                        <p:attrNameLst>
                                          <p:attrName>ppt_x</p:attrName>
                                        </p:attrNameLst>
                                      </p:cBhvr>
                                      <p:tavLst>
                                        <p:tav tm="0">
                                          <p:val>
                                            <p:strVal val="#ppt_x"/>
                                          </p:val>
                                        </p:tav>
                                        <p:tav tm="100000">
                                          <p:val>
                                            <p:strVal val="#ppt_x"/>
                                          </p:val>
                                        </p:tav>
                                      </p:tavLst>
                                    </p:anim>
                                    <p:anim calcmode="lin" valueType="num">
                                      <p:cBhvr additive="base">
                                        <p:cTn id="14" dur="500" fill="hold"/>
                                        <p:tgtEl>
                                          <p:spTgt spid="55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358775" y="2132013"/>
            <a:ext cx="7742238" cy="3168650"/>
            <a:chOff x="816" y="1632"/>
            <a:chExt cx="4877" cy="1996"/>
          </a:xfrm>
        </p:grpSpPr>
        <p:sp>
          <p:nvSpPr>
            <p:cNvPr id="25603" name="Text Box 12"/>
            <p:cNvSpPr txBox="1">
              <a:spLocks noChangeArrowheads="1"/>
            </p:cNvSpPr>
            <p:nvPr/>
          </p:nvSpPr>
          <p:spPr bwMode="auto">
            <a:xfrm>
              <a:off x="816" y="1632"/>
              <a:ext cx="28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二、教科书第</a:t>
              </a:r>
              <a:r>
                <a:rPr kumimoji="1" lang="en-US" altLang="zh-CN" sz="2400" b="1">
                  <a:solidFill>
                    <a:prstClr val="black"/>
                  </a:solidFill>
                  <a:latin typeface="Times New Roman" panose="02020603050405020304" pitchFamily="18" charset="0"/>
                </a:rPr>
                <a:t>116</a:t>
              </a:r>
              <a:r>
                <a:rPr kumimoji="1" lang="zh-CN" altLang="en-US" sz="2400" b="1">
                  <a:solidFill>
                    <a:prstClr val="black"/>
                  </a:solidFill>
                  <a:latin typeface="Times New Roman" panose="02020603050405020304" pitchFamily="18" charset="0"/>
                </a:rPr>
                <a:t>页 习题</a:t>
              </a:r>
              <a:r>
                <a:rPr kumimoji="1" lang="en-US" altLang="zh-CN" sz="2400" b="1">
                  <a:solidFill>
                    <a:prstClr val="black"/>
                  </a:solidFill>
                  <a:latin typeface="Times New Roman" panose="02020603050405020304" pitchFamily="18" charset="0"/>
                </a:rPr>
                <a:t>2.</a:t>
              </a:r>
              <a:r>
                <a:rPr kumimoji="1" lang="zh-CN" altLang="en-US" sz="2400" b="1">
                  <a:solidFill>
                    <a:prstClr val="black"/>
                  </a:solidFill>
                  <a:latin typeface="Times New Roman" panose="02020603050405020304" pitchFamily="18" charset="0"/>
                </a:rPr>
                <a:t>习题</a:t>
              </a:r>
              <a:r>
                <a:rPr kumimoji="1" lang="en-US" altLang="zh-CN" sz="2400" b="1">
                  <a:solidFill>
                    <a:prstClr val="black"/>
                  </a:solidFill>
                  <a:latin typeface="Times New Roman" panose="02020603050405020304" pitchFamily="18" charset="0"/>
                </a:rPr>
                <a:t>3</a:t>
              </a:r>
            </a:p>
          </p:txBody>
        </p:sp>
        <p:sp>
          <p:nvSpPr>
            <p:cNvPr id="25604" name="Text Box 13"/>
            <p:cNvSpPr txBox="1">
              <a:spLocks noChangeArrowheads="1"/>
            </p:cNvSpPr>
            <p:nvPr/>
          </p:nvSpPr>
          <p:spPr bwMode="auto">
            <a:xfrm>
              <a:off x="825" y="1968"/>
              <a:ext cx="4821"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2. A</a:t>
              </a:r>
              <a:r>
                <a:rPr kumimoji="1" lang="zh-CN" altLang="en-US" sz="2400" b="1">
                  <a:solidFill>
                    <a:prstClr val="black"/>
                  </a:solidFill>
                  <a:latin typeface="Times New Roman" panose="02020603050405020304" pitchFamily="18" charset="0"/>
                </a:rPr>
                <a:t>市至</a:t>
              </a:r>
              <a:r>
                <a:rPr kumimoji="1" lang="en-US" altLang="zh-CN" sz="2400" b="1">
                  <a:solidFill>
                    <a:prstClr val="black"/>
                  </a:solidFill>
                  <a:latin typeface="Times New Roman" panose="02020603050405020304" pitchFamily="18" charset="0"/>
                </a:rPr>
                <a:t>B</a:t>
              </a:r>
              <a:r>
                <a:rPr kumimoji="1" lang="zh-CN" altLang="en-US" sz="2400" b="1">
                  <a:solidFill>
                    <a:prstClr val="black"/>
                  </a:solidFill>
                  <a:latin typeface="Times New Roman" panose="02020603050405020304" pitchFamily="18" charset="0"/>
                </a:rPr>
                <a:t>市的航线长</a:t>
              </a:r>
              <a:r>
                <a:rPr kumimoji="1" lang="en-US" altLang="zh-CN" sz="2400" b="1">
                  <a:solidFill>
                    <a:prstClr val="black"/>
                  </a:solidFill>
                  <a:latin typeface="Times New Roman" panose="02020603050405020304" pitchFamily="18" charset="0"/>
                </a:rPr>
                <a:t>1200km</a:t>
              </a:r>
              <a:r>
                <a:rPr kumimoji="1" lang="zh-CN" altLang="en-US" sz="2400" b="1">
                  <a:solidFill>
                    <a:prstClr val="black"/>
                  </a:solidFill>
                  <a:latin typeface="Times New Roman" panose="02020603050405020304" pitchFamily="18" charset="0"/>
                </a:rPr>
                <a:t>，一架飞机从</a:t>
              </a:r>
              <a:r>
                <a:rPr kumimoji="1" lang="en-US" altLang="zh-CN" sz="2400" b="1">
                  <a:solidFill>
                    <a:prstClr val="black"/>
                  </a:solidFill>
                  <a:latin typeface="Times New Roman" panose="02020603050405020304" pitchFamily="18" charset="0"/>
                </a:rPr>
                <a:t>A</a:t>
              </a:r>
              <a:r>
                <a:rPr kumimoji="1" lang="zh-CN" altLang="en-US" sz="2400" b="1">
                  <a:solidFill>
                    <a:prstClr val="black"/>
                  </a:solidFill>
                  <a:latin typeface="Times New Roman" panose="02020603050405020304" pitchFamily="18" charset="0"/>
                </a:rPr>
                <a:t>市顺风飞往</a:t>
              </a:r>
            </a:p>
            <a:p>
              <a:r>
                <a:rPr kumimoji="1" lang="zh-CN" altLang="en-US" sz="2400" b="1">
                  <a:solidFill>
                    <a:prstClr val="black"/>
                  </a:solidFill>
                  <a:latin typeface="Times New Roman" panose="02020603050405020304" pitchFamily="18" charset="0"/>
                </a:rPr>
                <a:t>    </a:t>
              </a:r>
              <a:r>
                <a:rPr kumimoji="1" lang="en-US" altLang="zh-CN" sz="2400" b="1">
                  <a:solidFill>
                    <a:prstClr val="black"/>
                  </a:solidFill>
                  <a:latin typeface="Times New Roman" panose="02020603050405020304" pitchFamily="18" charset="0"/>
                </a:rPr>
                <a:t>B</a:t>
              </a:r>
              <a:r>
                <a:rPr kumimoji="1" lang="zh-CN" altLang="en-US" sz="2400" b="1">
                  <a:solidFill>
                    <a:prstClr val="black"/>
                  </a:solidFill>
                  <a:latin typeface="Times New Roman" panose="02020603050405020304" pitchFamily="18" charset="0"/>
                </a:rPr>
                <a:t>市需</a:t>
              </a:r>
              <a:r>
                <a:rPr kumimoji="1" lang="en-US" altLang="zh-CN" sz="2400" b="1">
                  <a:solidFill>
                    <a:prstClr val="black"/>
                  </a:solidFill>
                  <a:latin typeface="Times New Roman" panose="02020603050405020304" pitchFamily="18" charset="0"/>
                </a:rPr>
                <a:t>2</a:t>
              </a:r>
              <a:r>
                <a:rPr kumimoji="1" lang="zh-CN" altLang="en-US" sz="2400" b="1">
                  <a:solidFill>
                    <a:prstClr val="black"/>
                  </a:solidFill>
                  <a:latin typeface="Times New Roman" panose="02020603050405020304" pitchFamily="18" charset="0"/>
                </a:rPr>
                <a:t>小时</a:t>
              </a:r>
              <a:r>
                <a:rPr kumimoji="1" lang="en-US" altLang="zh-CN" sz="2400" b="1">
                  <a:solidFill>
                    <a:prstClr val="black"/>
                  </a:solidFill>
                  <a:latin typeface="Times New Roman" panose="02020603050405020304" pitchFamily="18" charset="0"/>
                </a:rPr>
                <a:t>30</a:t>
              </a:r>
              <a:r>
                <a:rPr kumimoji="1" lang="zh-CN" altLang="en-US" sz="2400" b="1">
                  <a:solidFill>
                    <a:prstClr val="black"/>
                  </a:solidFill>
                  <a:latin typeface="Times New Roman" panose="02020603050405020304" pitchFamily="18" charset="0"/>
                </a:rPr>
                <a:t>分，从</a:t>
              </a:r>
              <a:r>
                <a:rPr kumimoji="1" lang="en-US" altLang="zh-CN" sz="2400" b="1">
                  <a:solidFill>
                    <a:prstClr val="black"/>
                  </a:solidFill>
                  <a:latin typeface="Times New Roman" panose="02020603050405020304" pitchFamily="18" charset="0"/>
                </a:rPr>
                <a:t>B</a:t>
              </a:r>
              <a:r>
                <a:rPr kumimoji="1" lang="zh-CN" altLang="en-US" sz="2400" b="1">
                  <a:solidFill>
                    <a:prstClr val="black"/>
                  </a:solidFill>
                  <a:latin typeface="Times New Roman" panose="02020603050405020304" pitchFamily="18" charset="0"/>
                </a:rPr>
                <a:t>市逆风飞往</a:t>
              </a:r>
              <a:r>
                <a:rPr kumimoji="1" lang="en-US" altLang="zh-CN" sz="2400" b="1">
                  <a:solidFill>
                    <a:prstClr val="black"/>
                  </a:solidFill>
                  <a:latin typeface="Times New Roman" panose="02020603050405020304" pitchFamily="18" charset="0"/>
                </a:rPr>
                <a:t>A</a:t>
              </a:r>
              <a:r>
                <a:rPr kumimoji="1" lang="zh-CN" altLang="en-US" sz="2400" b="1">
                  <a:solidFill>
                    <a:prstClr val="black"/>
                  </a:solidFill>
                  <a:latin typeface="Times New Roman" panose="02020603050405020304" pitchFamily="18" charset="0"/>
                </a:rPr>
                <a:t>市需</a:t>
              </a:r>
              <a:r>
                <a:rPr kumimoji="1" lang="en-US" altLang="zh-CN" sz="2400" b="1">
                  <a:solidFill>
                    <a:prstClr val="black"/>
                  </a:solidFill>
                  <a:latin typeface="Times New Roman" panose="02020603050405020304" pitchFamily="18" charset="0"/>
                </a:rPr>
                <a:t>3</a:t>
              </a:r>
              <a:r>
                <a:rPr kumimoji="1" lang="zh-CN" altLang="en-US" sz="2400" b="1">
                  <a:solidFill>
                    <a:prstClr val="black"/>
                  </a:solidFill>
                  <a:latin typeface="Times New Roman" panose="02020603050405020304" pitchFamily="18" charset="0"/>
                </a:rPr>
                <a:t>小时</a:t>
              </a:r>
              <a:r>
                <a:rPr kumimoji="1" lang="en-US" altLang="zh-CN" sz="2400" b="1">
                  <a:solidFill>
                    <a:prstClr val="black"/>
                  </a:solidFill>
                  <a:latin typeface="Times New Roman" panose="02020603050405020304" pitchFamily="18" charset="0"/>
                </a:rPr>
                <a:t>20</a:t>
              </a:r>
              <a:r>
                <a:rPr kumimoji="1" lang="zh-CN" altLang="en-US" sz="2400" b="1">
                  <a:solidFill>
                    <a:prstClr val="black"/>
                  </a:solidFill>
                  <a:latin typeface="Times New Roman" panose="02020603050405020304" pitchFamily="18" charset="0"/>
                </a:rPr>
                <a:t>分。</a:t>
              </a:r>
            </a:p>
            <a:p>
              <a:r>
                <a:rPr kumimoji="1" lang="zh-CN" altLang="en-US" sz="2400" b="1">
                  <a:solidFill>
                    <a:prstClr val="black"/>
                  </a:solidFill>
                  <a:latin typeface="Times New Roman" panose="02020603050405020304" pitchFamily="18" charset="0"/>
                </a:rPr>
                <a:t>    求飞机的平均速度与风速。</a:t>
              </a:r>
            </a:p>
          </p:txBody>
        </p:sp>
        <p:sp>
          <p:nvSpPr>
            <p:cNvPr id="25605" name="Text Box 14"/>
            <p:cNvSpPr txBox="1">
              <a:spLocks noChangeArrowheads="1"/>
            </p:cNvSpPr>
            <p:nvPr/>
          </p:nvSpPr>
          <p:spPr bwMode="auto">
            <a:xfrm>
              <a:off x="819" y="2880"/>
              <a:ext cx="4874"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3. </a:t>
              </a:r>
              <a:r>
                <a:rPr kumimoji="1" lang="zh-CN" altLang="en-US" sz="2400" b="1">
                  <a:solidFill>
                    <a:prstClr val="black"/>
                  </a:solidFill>
                  <a:latin typeface="Times New Roman" panose="02020603050405020304" pitchFamily="18" charset="0"/>
                </a:rPr>
                <a:t>一支部队第一天行军</a:t>
              </a:r>
              <a:r>
                <a:rPr kumimoji="1" lang="en-US" altLang="zh-CN" sz="2400" b="1">
                  <a:solidFill>
                    <a:prstClr val="black"/>
                  </a:solidFill>
                  <a:latin typeface="Times New Roman" panose="02020603050405020304" pitchFamily="18" charset="0"/>
                </a:rPr>
                <a:t>4</a:t>
              </a:r>
              <a:r>
                <a:rPr kumimoji="1" lang="zh-CN" altLang="en-US" sz="2400" b="1">
                  <a:solidFill>
                    <a:prstClr val="black"/>
                  </a:solidFill>
                  <a:latin typeface="Times New Roman" panose="02020603050405020304" pitchFamily="18" charset="0"/>
                </a:rPr>
                <a:t>小时，第二天行军</a:t>
              </a:r>
              <a:r>
                <a:rPr kumimoji="1" lang="en-US" altLang="zh-CN" sz="2400" b="1">
                  <a:solidFill>
                    <a:prstClr val="black"/>
                  </a:solidFill>
                  <a:latin typeface="Times New Roman" panose="02020603050405020304" pitchFamily="18" charset="0"/>
                </a:rPr>
                <a:t>5</a:t>
              </a:r>
              <a:r>
                <a:rPr kumimoji="1" lang="zh-CN" altLang="en-US" sz="2400" b="1">
                  <a:solidFill>
                    <a:prstClr val="black"/>
                  </a:solidFill>
                  <a:latin typeface="Times New Roman" panose="02020603050405020304" pitchFamily="18" charset="0"/>
                </a:rPr>
                <a:t>小时，两天</a:t>
              </a:r>
            </a:p>
            <a:p>
              <a:r>
                <a:rPr kumimoji="1" lang="zh-CN" altLang="en-US" sz="2400" b="1">
                  <a:solidFill>
                    <a:prstClr val="black"/>
                  </a:solidFill>
                  <a:latin typeface="Times New Roman" panose="02020603050405020304" pitchFamily="18" charset="0"/>
                </a:rPr>
                <a:t>    共行军</a:t>
              </a:r>
              <a:r>
                <a:rPr kumimoji="1" lang="en-US" altLang="zh-CN" sz="2400" b="1">
                  <a:solidFill>
                    <a:prstClr val="black"/>
                  </a:solidFill>
                  <a:latin typeface="Times New Roman" panose="02020603050405020304" pitchFamily="18" charset="0"/>
                </a:rPr>
                <a:t>98km</a:t>
              </a:r>
              <a:r>
                <a:rPr kumimoji="1" lang="zh-CN" altLang="en-US" sz="2400" b="1">
                  <a:solidFill>
                    <a:prstClr val="black"/>
                  </a:solidFill>
                  <a:latin typeface="Times New Roman" panose="02020603050405020304" pitchFamily="18" charset="0"/>
                </a:rPr>
                <a:t>，第 一天比第二天少走</a:t>
              </a:r>
              <a:r>
                <a:rPr kumimoji="1" lang="en-US" altLang="zh-CN" sz="2400" b="1">
                  <a:solidFill>
                    <a:prstClr val="black"/>
                  </a:solidFill>
                  <a:latin typeface="Times New Roman" panose="02020603050405020304" pitchFamily="18" charset="0"/>
                </a:rPr>
                <a:t>2km,</a:t>
              </a:r>
              <a:r>
                <a:rPr kumimoji="1" lang="zh-CN" altLang="en-US" sz="2400" b="1">
                  <a:solidFill>
                    <a:prstClr val="black"/>
                  </a:solidFill>
                  <a:latin typeface="Times New Roman" panose="02020603050405020304" pitchFamily="18" charset="0"/>
                </a:rPr>
                <a:t>第一天和第二</a:t>
              </a:r>
            </a:p>
            <a:p>
              <a:r>
                <a:rPr kumimoji="1" lang="zh-CN" altLang="en-US" sz="2400" b="1">
                  <a:solidFill>
                    <a:prstClr val="black"/>
                  </a:solidFill>
                  <a:latin typeface="Times New Roman" panose="02020603050405020304" pitchFamily="18" charset="0"/>
                </a:rPr>
                <a:t>    天行军的平均速度各是多少？</a:t>
              </a:r>
            </a:p>
          </p:txBody>
        </p:sp>
      </p:grpSp>
      <p:sp>
        <p:nvSpPr>
          <p:cNvPr id="22543" name="Text Box 15"/>
          <p:cNvSpPr txBox="1">
            <a:spLocks noChangeArrowheads="1"/>
          </p:cNvSpPr>
          <p:nvPr/>
        </p:nvSpPr>
        <p:spPr bwMode="auto">
          <a:xfrm>
            <a:off x="403225" y="315913"/>
            <a:ext cx="74231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kumimoji="1" lang="zh-CN" altLang="en-US" sz="2400" b="1">
                <a:solidFill>
                  <a:prstClr val="black"/>
                </a:solidFill>
                <a:latin typeface="Times New Roman" panose="02020603050405020304" pitchFamily="18" charset="0"/>
              </a:rPr>
              <a:t>一、填空</a:t>
            </a:r>
          </a:p>
          <a:p>
            <a:pPr>
              <a:lnSpc>
                <a:spcPct val="120000"/>
              </a:lnSpc>
            </a:pPr>
            <a:r>
              <a:rPr kumimoji="1" lang="zh-CN" altLang="en-US" sz="2400" b="1">
                <a:solidFill>
                  <a:prstClr val="black"/>
                </a:solidFill>
                <a:latin typeface="Times New Roman" panose="02020603050405020304" pitchFamily="18" charset="0"/>
              </a:rPr>
              <a:t>一架飞机的速度为</a:t>
            </a:r>
            <a:r>
              <a:rPr kumimoji="1" lang="en-US" altLang="zh-CN" sz="2400" b="1">
                <a:solidFill>
                  <a:prstClr val="black"/>
                </a:solidFill>
                <a:latin typeface="Times New Roman" panose="02020603050405020304" pitchFamily="18" charset="0"/>
              </a:rPr>
              <a:t>X km/h ,</a:t>
            </a:r>
            <a:r>
              <a:rPr kumimoji="1" lang="zh-CN" altLang="en-US" sz="2400" b="1">
                <a:solidFill>
                  <a:prstClr val="black"/>
                </a:solidFill>
                <a:latin typeface="Times New Roman" panose="02020603050405020304" pitchFamily="18" charset="0"/>
              </a:rPr>
              <a:t>风速为 </a:t>
            </a:r>
            <a:r>
              <a:rPr kumimoji="1" lang="en-US" altLang="zh-CN" sz="2400" b="1">
                <a:solidFill>
                  <a:prstClr val="black"/>
                </a:solidFill>
                <a:latin typeface="Times New Roman" panose="02020603050405020304" pitchFamily="18" charset="0"/>
              </a:rPr>
              <a:t>Y km/h </a:t>
            </a:r>
            <a:r>
              <a:rPr kumimoji="1" lang="zh-CN" altLang="en-US" sz="2400" b="1">
                <a:solidFill>
                  <a:prstClr val="black"/>
                </a:solidFill>
                <a:latin typeface="Times New Roman" panose="02020603050405020304" pitchFamily="18" charset="0"/>
              </a:rPr>
              <a:t>则该飞机</a:t>
            </a:r>
          </a:p>
          <a:p>
            <a:pPr>
              <a:lnSpc>
                <a:spcPct val="120000"/>
              </a:lnSpc>
            </a:pPr>
            <a:r>
              <a:rPr kumimoji="1" lang="zh-CN" altLang="en-US" sz="2400" b="1">
                <a:solidFill>
                  <a:prstClr val="black"/>
                </a:solidFill>
                <a:latin typeface="Times New Roman" panose="02020603050405020304" pitchFamily="18" charset="0"/>
              </a:rPr>
              <a:t>顺风速度为</a:t>
            </a:r>
            <a:r>
              <a:rPr kumimoji="1" lang="zh-CN" altLang="en-US" sz="2400" b="1" u="sng">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，逆风速度为</a:t>
            </a:r>
            <a:r>
              <a:rPr kumimoji="1" lang="zh-CN" altLang="en-US" sz="2400" b="1" u="sng">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a:t>
            </a:r>
          </a:p>
        </p:txBody>
      </p:sp>
      <p:sp>
        <p:nvSpPr>
          <p:cNvPr id="22544" name="Text Box 16"/>
          <p:cNvSpPr txBox="1">
            <a:spLocks noChangeArrowheads="1"/>
          </p:cNvSpPr>
          <p:nvPr/>
        </p:nvSpPr>
        <p:spPr bwMode="auto">
          <a:xfrm>
            <a:off x="2012950" y="1217613"/>
            <a:ext cx="1774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A4532"/>
                </a:solidFill>
                <a:latin typeface="Times New Roman" panose="02020603050405020304" pitchFamily="18" charset="0"/>
              </a:rPr>
              <a:t>(         ) km/h</a:t>
            </a:r>
          </a:p>
        </p:txBody>
      </p:sp>
      <p:sp>
        <p:nvSpPr>
          <p:cNvPr id="22545" name="Text Box 17"/>
          <p:cNvSpPr txBox="1">
            <a:spLocks noChangeArrowheads="1"/>
          </p:cNvSpPr>
          <p:nvPr/>
        </p:nvSpPr>
        <p:spPr bwMode="auto">
          <a:xfrm>
            <a:off x="5464175" y="1217613"/>
            <a:ext cx="2003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srgbClr val="FA4532"/>
                </a:solidFill>
                <a:latin typeface="Times New Roman" panose="02020603050405020304" pitchFamily="18" charset="0"/>
              </a:rPr>
              <a:t>(            ) km/h</a:t>
            </a:r>
          </a:p>
        </p:txBody>
      </p:sp>
      <p:sp>
        <p:nvSpPr>
          <p:cNvPr id="22546" name="Rectangle 18"/>
          <p:cNvSpPr>
            <a:spLocks noChangeArrowheads="1"/>
          </p:cNvSpPr>
          <p:nvPr/>
        </p:nvSpPr>
        <p:spPr bwMode="auto">
          <a:xfrm>
            <a:off x="2187575" y="1217613"/>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prstClr val="black"/>
                </a:solidFill>
                <a:latin typeface="Times New Roman" panose="02020603050405020304" pitchFamily="18" charset="0"/>
              </a:rPr>
              <a:t>X+Y</a:t>
            </a:r>
          </a:p>
        </p:txBody>
      </p:sp>
      <p:sp>
        <p:nvSpPr>
          <p:cNvPr id="22547" name="Rectangle 19"/>
          <p:cNvSpPr>
            <a:spLocks noChangeArrowheads="1"/>
          </p:cNvSpPr>
          <p:nvPr/>
        </p:nvSpPr>
        <p:spPr bwMode="auto">
          <a:xfrm>
            <a:off x="5676900" y="1217613"/>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a:solidFill>
                  <a:prstClr val="black"/>
                </a:solidFill>
                <a:latin typeface="Times New Roman" panose="02020603050405020304" pitchFamily="18" charset="0"/>
              </a:rPr>
              <a:t>X – Y</a:t>
            </a:r>
          </a:p>
        </p:txBody>
      </p:sp>
    </p:spTree>
    <p:extLst>
      <p:ext uri="{BB962C8B-B14F-4D97-AF65-F5344CB8AC3E}">
        <p14:creationId xmlns:p14="http://schemas.microsoft.com/office/powerpoint/2010/main" val="478045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5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ntr" presetSubtype="0" fill="hold" grpId="0" nodeType="clickEffect">
                                  <p:stCondLst>
                                    <p:cond delay="0"/>
                                  </p:stCondLst>
                                  <p:childTnLst>
                                    <p:set>
                                      <p:cBhvr>
                                        <p:cTn id="10" dur="1" fill="hold">
                                          <p:stCondLst>
                                            <p:cond delay="0"/>
                                          </p:stCondLst>
                                        </p:cTn>
                                        <p:tgtEl>
                                          <p:spTgt spid="22546"/>
                                        </p:tgtEl>
                                        <p:attrNameLst>
                                          <p:attrName>style.visibility</p:attrName>
                                        </p:attrNameLst>
                                      </p:cBhvr>
                                      <p:to>
                                        <p:strVal val="visible"/>
                                      </p:to>
                                    </p:set>
                                    <p:anim calcmode="lin" valueType="num">
                                      <p:cBhvr>
                                        <p:cTn id="11" dur="1000" fill="hold"/>
                                        <p:tgtEl>
                                          <p:spTgt spid="22546"/>
                                        </p:tgtEl>
                                        <p:attrNameLst>
                                          <p:attrName>ppt_w</p:attrName>
                                        </p:attrNameLst>
                                      </p:cBhvr>
                                      <p:tavLst>
                                        <p:tav tm="0">
                                          <p:val>
                                            <p:fltVal val="0"/>
                                          </p:val>
                                        </p:tav>
                                        <p:tav tm="100000">
                                          <p:val>
                                            <p:strVal val="#ppt_w"/>
                                          </p:val>
                                        </p:tav>
                                      </p:tavLst>
                                    </p:anim>
                                    <p:anim calcmode="lin" valueType="num">
                                      <p:cBhvr>
                                        <p:cTn id="12" dur="1000" fill="hold"/>
                                        <p:tgtEl>
                                          <p:spTgt spid="22546"/>
                                        </p:tgtEl>
                                        <p:attrNameLst>
                                          <p:attrName>ppt_h</p:attrName>
                                        </p:attrNameLst>
                                      </p:cBhvr>
                                      <p:tavLst>
                                        <p:tav tm="0">
                                          <p:val>
                                            <p:fltVal val="0"/>
                                          </p:val>
                                        </p:tav>
                                        <p:tav tm="100000">
                                          <p:val>
                                            <p:strVal val="#ppt_h"/>
                                          </p:val>
                                        </p:tav>
                                      </p:tavLst>
                                    </p:anim>
                                    <p:anim calcmode="lin" valueType="num">
                                      <p:cBhvr>
                                        <p:cTn id="13" dur="1000" fill="hold"/>
                                        <p:tgtEl>
                                          <p:spTgt spid="2254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25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5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22547"/>
                                        </p:tgtEl>
                                        <p:attrNameLst>
                                          <p:attrName>style.visibility</p:attrName>
                                        </p:attrNameLst>
                                      </p:cBhvr>
                                      <p:to>
                                        <p:strVal val="visible"/>
                                      </p:to>
                                    </p:set>
                                    <p:anim calcmode="lin" valueType="num">
                                      <p:cBhvr>
                                        <p:cTn id="23" dur="1000" fill="hold"/>
                                        <p:tgtEl>
                                          <p:spTgt spid="22547"/>
                                        </p:tgtEl>
                                        <p:attrNameLst>
                                          <p:attrName>ppt_w</p:attrName>
                                        </p:attrNameLst>
                                      </p:cBhvr>
                                      <p:tavLst>
                                        <p:tav tm="0">
                                          <p:val>
                                            <p:fltVal val="0"/>
                                          </p:val>
                                        </p:tav>
                                        <p:tav tm="100000">
                                          <p:val>
                                            <p:strVal val="#ppt_w"/>
                                          </p:val>
                                        </p:tav>
                                      </p:tavLst>
                                    </p:anim>
                                    <p:anim calcmode="lin" valueType="num">
                                      <p:cBhvr>
                                        <p:cTn id="24" dur="1000" fill="hold"/>
                                        <p:tgtEl>
                                          <p:spTgt spid="22547"/>
                                        </p:tgtEl>
                                        <p:attrNameLst>
                                          <p:attrName>ppt_h</p:attrName>
                                        </p:attrNameLst>
                                      </p:cBhvr>
                                      <p:tavLst>
                                        <p:tav tm="0">
                                          <p:val>
                                            <p:fltVal val="0"/>
                                          </p:val>
                                        </p:tav>
                                        <p:tav tm="100000">
                                          <p:val>
                                            <p:strVal val="#ppt_h"/>
                                          </p:val>
                                        </p:tav>
                                      </p:tavLst>
                                    </p:anim>
                                    <p:anim calcmode="lin" valueType="num">
                                      <p:cBhvr>
                                        <p:cTn id="25" dur="1000" fill="hold"/>
                                        <p:tgtEl>
                                          <p:spTgt spid="2254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225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5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utoUpdateAnimBg="0"/>
      <p:bldP spid="22544" grpId="0" autoUpdateAnimBg="0"/>
      <p:bldP spid="22545" grpId="0" autoUpdateAnimBg="0"/>
      <p:bldP spid="22546" grpId="0" autoUpdateAnimBg="0"/>
      <p:bldP spid="2254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0" y="381000"/>
            <a:ext cx="937260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800" b="1">
                <a:solidFill>
                  <a:prstClr val="black"/>
                </a:solidFill>
                <a:latin typeface="Times New Roman" panose="02020603050405020304" pitchFamily="18" charset="0"/>
                <a:ea typeface="黑体" panose="02010609060101010101" pitchFamily="49" charset="-122"/>
              </a:rPr>
              <a:t>探究：对于</a:t>
            </a:r>
            <a:r>
              <a:rPr kumimoji="1" lang="en-US" altLang="zh-CN" sz="4800" b="1" i="1">
                <a:solidFill>
                  <a:prstClr val="black"/>
                </a:solidFill>
                <a:latin typeface="Times New Roman" panose="02020603050405020304" pitchFamily="18" charset="0"/>
                <a:ea typeface="黑体" panose="02010609060101010101" pitchFamily="49" charset="-122"/>
              </a:rPr>
              <a:t>x+2y=5</a:t>
            </a:r>
            <a:r>
              <a:rPr kumimoji="1" lang="zh-CN" altLang="en-US" sz="4800" b="1" i="1">
                <a:solidFill>
                  <a:prstClr val="black"/>
                </a:solidFill>
                <a:latin typeface="Times New Roman" panose="02020603050405020304" pitchFamily="18" charset="0"/>
                <a:ea typeface="黑体" panose="02010609060101010101" pitchFamily="49" charset="-122"/>
              </a:rPr>
              <a:t>，</a:t>
            </a:r>
            <a:r>
              <a:rPr kumimoji="1" lang="zh-CN" altLang="en-US" sz="4000" b="1">
                <a:solidFill>
                  <a:prstClr val="black"/>
                </a:solidFill>
                <a:latin typeface="Times New Roman" panose="02020603050405020304" pitchFamily="18" charset="0"/>
                <a:ea typeface="黑体" panose="02010609060101010101" pitchFamily="49" charset="-122"/>
              </a:rPr>
              <a:t>思考下列问题</a:t>
            </a:r>
            <a:r>
              <a:rPr kumimoji="1" lang="zh-CN" altLang="en-US" sz="4000" b="1">
                <a:solidFill>
                  <a:prstClr val="black"/>
                </a:solidFill>
                <a:latin typeface="Times New Roman" panose="02020603050405020304" pitchFamily="18" charset="0"/>
                <a:ea typeface="黑体" panose="02010609060101010101" pitchFamily="49" charset="-122"/>
                <a:sym typeface="Wingdings" panose="05000000000000000000" pitchFamily="2" charset="2"/>
              </a:rPr>
              <a:t>：</a:t>
            </a:r>
          </a:p>
          <a:p>
            <a:pPr>
              <a:spcBef>
                <a:spcPct val="50000"/>
              </a:spcBef>
            </a:pPr>
            <a:r>
              <a:rPr kumimoji="1" lang="zh-CN" altLang="en-US" sz="4000" b="1">
                <a:solidFill>
                  <a:prstClr val="black"/>
                </a:solidFill>
                <a:latin typeface="Times New Roman" panose="02020603050405020304" pitchFamily="18" charset="0"/>
                <a:ea typeface="黑体" panose="02010609060101010101" pitchFamily="49" charset="-122"/>
                <a:sym typeface="Wingdings" panose="05000000000000000000" pitchFamily="2" charset="2"/>
              </a:rPr>
              <a:t>（１）</a:t>
            </a:r>
            <a:r>
              <a:rPr kumimoji="1" lang="zh-CN" altLang="en-US" sz="4000" b="1">
                <a:solidFill>
                  <a:prstClr val="black"/>
                </a:solidFill>
                <a:latin typeface="Times New Roman" panose="02020603050405020304" pitchFamily="18" charset="0"/>
                <a:ea typeface="黑体" panose="02010609060101010101" pitchFamily="49" charset="-122"/>
              </a:rPr>
              <a:t>用含</a:t>
            </a:r>
            <a:r>
              <a:rPr kumimoji="1" lang="en-US" altLang="zh-CN" sz="4000" b="1" i="1">
                <a:solidFill>
                  <a:prstClr val="black"/>
                </a:solidFill>
                <a:latin typeface="Times New Roman" panose="02020603050405020304" pitchFamily="18" charset="0"/>
                <a:ea typeface="黑体" panose="02010609060101010101" pitchFamily="49" charset="-122"/>
              </a:rPr>
              <a:t>y</a:t>
            </a:r>
            <a:r>
              <a:rPr kumimoji="1" lang="zh-CN" altLang="en-US" sz="4000" b="1">
                <a:solidFill>
                  <a:prstClr val="black"/>
                </a:solidFill>
                <a:latin typeface="Times New Roman" panose="02020603050405020304" pitchFamily="18" charset="0"/>
                <a:ea typeface="黑体" panose="02010609060101010101" pitchFamily="49" charset="-122"/>
              </a:rPr>
              <a:t>的式子表示</a:t>
            </a:r>
            <a:r>
              <a:rPr kumimoji="1" lang="en-US" altLang="zh-CN" sz="4000" b="1" i="1">
                <a:solidFill>
                  <a:prstClr val="black"/>
                </a:solidFill>
                <a:latin typeface="Times New Roman" panose="02020603050405020304" pitchFamily="18" charset="0"/>
                <a:ea typeface="黑体" panose="02010609060101010101" pitchFamily="49" charset="-122"/>
              </a:rPr>
              <a:t>x</a:t>
            </a:r>
            <a:r>
              <a:rPr kumimoji="1" lang="zh-CN" altLang="en-US" sz="4000" b="1">
                <a:solidFill>
                  <a:prstClr val="black"/>
                </a:solidFill>
                <a:latin typeface="Times New Roman" panose="02020603050405020304" pitchFamily="18" charset="0"/>
                <a:ea typeface="黑体" panose="02010609060101010101" pitchFamily="49" charset="-122"/>
              </a:rPr>
              <a:t>；</a:t>
            </a:r>
          </a:p>
          <a:p>
            <a:pPr>
              <a:spcBef>
                <a:spcPct val="50000"/>
              </a:spcBef>
            </a:pPr>
            <a:r>
              <a:rPr kumimoji="1" lang="zh-CN" altLang="en-US" sz="4000" b="1">
                <a:solidFill>
                  <a:prstClr val="black"/>
                </a:solidFill>
                <a:latin typeface="Times New Roman" panose="02020603050405020304" pitchFamily="18" charset="0"/>
                <a:ea typeface="黑体" panose="02010609060101010101" pitchFamily="49" charset="-122"/>
              </a:rPr>
              <a:t>（２）用含</a:t>
            </a:r>
            <a:r>
              <a:rPr kumimoji="1" lang="en-US" altLang="zh-CN" sz="4000" b="1" i="1">
                <a:solidFill>
                  <a:prstClr val="black"/>
                </a:solidFill>
                <a:latin typeface="Times New Roman" panose="02020603050405020304" pitchFamily="18" charset="0"/>
                <a:ea typeface="黑体" panose="02010609060101010101" pitchFamily="49" charset="-122"/>
              </a:rPr>
              <a:t>x</a:t>
            </a:r>
            <a:r>
              <a:rPr kumimoji="1" lang="zh-CN" altLang="en-US" sz="4000" b="1">
                <a:solidFill>
                  <a:prstClr val="black"/>
                </a:solidFill>
                <a:latin typeface="Times New Roman" panose="02020603050405020304" pitchFamily="18" charset="0"/>
                <a:ea typeface="黑体" panose="02010609060101010101" pitchFamily="49" charset="-122"/>
              </a:rPr>
              <a:t>的式子表示</a:t>
            </a:r>
            <a:r>
              <a:rPr kumimoji="1" lang="en-US" altLang="zh-CN" sz="4000" b="1" i="1">
                <a:solidFill>
                  <a:prstClr val="black"/>
                </a:solidFill>
                <a:latin typeface="Times New Roman" panose="02020603050405020304" pitchFamily="18" charset="0"/>
                <a:ea typeface="黑体" panose="02010609060101010101" pitchFamily="49" charset="-122"/>
              </a:rPr>
              <a:t>y</a:t>
            </a:r>
            <a:r>
              <a:rPr kumimoji="1" lang="zh-CN" altLang="en-US" sz="4000" b="1">
                <a:solidFill>
                  <a:prstClr val="black"/>
                </a:solidFill>
                <a:latin typeface="Times New Roman" panose="02020603050405020304" pitchFamily="18" charset="0"/>
                <a:ea typeface="黑体" panose="02010609060101010101" pitchFamily="49" charset="-122"/>
              </a:rPr>
              <a:t>；</a:t>
            </a:r>
            <a:endParaRPr kumimoji="1" lang="zh-CN" altLang="en-US" sz="4000" u="sng">
              <a:solidFill>
                <a:prstClr val="black"/>
              </a:solidFill>
              <a:latin typeface="Times New Roman" panose="02020603050405020304" pitchFamily="18" charset="0"/>
              <a:ea typeface="黑体" panose="02010609060101010101" pitchFamily="49" charset="-122"/>
            </a:endParaRPr>
          </a:p>
        </p:txBody>
      </p:sp>
      <p:grpSp>
        <p:nvGrpSpPr>
          <p:cNvPr id="2" name="Group 3"/>
          <p:cNvGrpSpPr/>
          <p:nvPr/>
        </p:nvGrpSpPr>
        <p:grpSpPr bwMode="auto">
          <a:xfrm>
            <a:off x="1676400" y="3886200"/>
            <a:ext cx="1600200" cy="1189038"/>
            <a:chOff x="1296" y="2640"/>
            <a:chExt cx="1008" cy="749"/>
          </a:xfrm>
        </p:grpSpPr>
        <p:sp>
          <p:nvSpPr>
            <p:cNvPr id="18436" name="AutoShape 4"/>
            <p:cNvSpPr/>
            <p:nvPr/>
          </p:nvSpPr>
          <p:spPr bwMode="auto">
            <a:xfrm>
              <a:off x="1296" y="2784"/>
              <a:ext cx="96" cy="480"/>
            </a:xfrm>
            <a:prstGeom prst="leftBrace">
              <a:avLst>
                <a:gd name="adj1" fmla="val 41667"/>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800">
                <a:solidFill>
                  <a:srgbClr val="FF0000"/>
                </a:solidFill>
                <a:latin typeface="Times New Roman" panose="02020603050405020304" pitchFamily="18" charset="0"/>
                <a:ea typeface="黑体" panose="02010609060101010101" pitchFamily="49" charset="-122"/>
              </a:endParaRPr>
            </a:p>
          </p:txBody>
        </p:sp>
        <p:sp>
          <p:nvSpPr>
            <p:cNvPr id="18437" name="Text Box 5"/>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x=</a:t>
              </a:r>
              <a:r>
                <a:rPr kumimoji="1" lang="en-US" altLang="zh-CN" sz="3200" b="1">
                  <a:solidFill>
                    <a:srgbClr val="FF0000"/>
                  </a:solidFill>
                  <a:latin typeface="Times New Roman" panose="02020603050405020304" pitchFamily="18" charset="0"/>
                  <a:ea typeface="黑体" panose="02010609060101010101" pitchFamily="49" charset="-122"/>
                </a:rPr>
                <a:t>1</a:t>
              </a:r>
              <a:endParaRPr kumimoji="1" lang="en-US" altLang="zh-CN" sz="3200" b="1" i="1">
                <a:solidFill>
                  <a:srgbClr val="FF0000"/>
                </a:solidFill>
                <a:latin typeface="Times New Roman" panose="02020603050405020304" pitchFamily="18" charset="0"/>
                <a:ea typeface="黑体" panose="02010609060101010101" pitchFamily="49" charset="-122"/>
              </a:endParaRPr>
            </a:p>
          </p:txBody>
        </p:sp>
        <p:sp>
          <p:nvSpPr>
            <p:cNvPr id="18438" name="Text Box 6"/>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y=2</a:t>
              </a:r>
            </a:p>
          </p:txBody>
        </p:sp>
      </p:grpSp>
      <p:grpSp>
        <p:nvGrpSpPr>
          <p:cNvPr id="3" name="Group 7"/>
          <p:cNvGrpSpPr/>
          <p:nvPr/>
        </p:nvGrpSpPr>
        <p:grpSpPr bwMode="auto">
          <a:xfrm>
            <a:off x="3200400" y="3886200"/>
            <a:ext cx="1600200" cy="1189038"/>
            <a:chOff x="1296" y="2640"/>
            <a:chExt cx="1008" cy="749"/>
          </a:xfrm>
        </p:grpSpPr>
        <p:sp>
          <p:nvSpPr>
            <p:cNvPr id="18440" name="AutoShape 8"/>
            <p:cNvSpPr/>
            <p:nvPr/>
          </p:nvSpPr>
          <p:spPr bwMode="auto">
            <a:xfrm>
              <a:off x="1296" y="2784"/>
              <a:ext cx="96" cy="480"/>
            </a:xfrm>
            <a:prstGeom prst="leftBrace">
              <a:avLst>
                <a:gd name="adj1" fmla="val 41667"/>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800">
                <a:solidFill>
                  <a:srgbClr val="FF0000"/>
                </a:solidFill>
                <a:latin typeface="Times New Roman" panose="02020603050405020304" pitchFamily="18" charset="0"/>
                <a:ea typeface="黑体" panose="02010609060101010101" pitchFamily="49" charset="-122"/>
              </a:endParaRPr>
            </a:p>
          </p:txBody>
        </p:sp>
        <p:sp>
          <p:nvSpPr>
            <p:cNvPr id="18441" name="Text Box 9"/>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x=</a:t>
              </a:r>
              <a:r>
                <a:rPr kumimoji="1" lang="en-US" altLang="zh-CN" sz="3200" b="1">
                  <a:solidFill>
                    <a:srgbClr val="FF0000"/>
                  </a:solidFill>
                  <a:latin typeface="Times New Roman" panose="02020603050405020304" pitchFamily="18" charset="0"/>
                  <a:ea typeface="黑体" panose="02010609060101010101" pitchFamily="49" charset="-122"/>
                </a:rPr>
                <a:t>3</a:t>
              </a:r>
              <a:endParaRPr kumimoji="1" lang="en-US" altLang="zh-CN" sz="3200" b="1" i="1">
                <a:solidFill>
                  <a:srgbClr val="FF0000"/>
                </a:solidFill>
                <a:latin typeface="Times New Roman" panose="02020603050405020304" pitchFamily="18" charset="0"/>
                <a:ea typeface="黑体" panose="02010609060101010101" pitchFamily="49" charset="-122"/>
              </a:endParaRPr>
            </a:p>
          </p:txBody>
        </p:sp>
        <p:sp>
          <p:nvSpPr>
            <p:cNvPr id="18442" name="Text Box 10"/>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y=</a:t>
              </a:r>
              <a:r>
                <a:rPr kumimoji="1" lang="en-US" altLang="zh-CN" sz="3200" b="1">
                  <a:solidFill>
                    <a:srgbClr val="FF0000"/>
                  </a:solidFill>
                  <a:latin typeface="Times New Roman" panose="02020603050405020304" pitchFamily="18" charset="0"/>
                  <a:ea typeface="黑体" panose="02010609060101010101" pitchFamily="49" charset="-122"/>
                </a:rPr>
                <a:t>1</a:t>
              </a:r>
            </a:p>
          </p:txBody>
        </p:sp>
      </p:grpSp>
      <p:grpSp>
        <p:nvGrpSpPr>
          <p:cNvPr id="4" name="Group 11"/>
          <p:cNvGrpSpPr/>
          <p:nvPr/>
        </p:nvGrpSpPr>
        <p:grpSpPr bwMode="auto">
          <a:xfrm>
            <a:off x="4572000" y="3810000"/>
            <a:ext cx="1524000" cy="1189038"/>
            <a:chOff x="1296" y="2640"/>
            <a:chExt cx="1008" cy="749"/>
          </a:xfrm>
        </p:grpSpPr>
        <p:sp>
          <p:nvSpPr>
            <p:cNvPr id="18444" name="AutoShape 12"/>
            <p:cNvSpPr/>
            <p:nvPr/>
          </p:nvSpPr>
          <p:spPr bwMode="auto">
            <a:xfrm>
              <a:off x="1296" y="2784"/>
              <a:ext cx="96" cy="480"/>
            </a:xfrm>
            <a:prstGeom prst="leftBrace">
              <a:avLst>
                <a:gd name="adj1" fmla="val 41667"/>
                <a:gd name="adj2" fmla="val 50000"/>
              </a:avLst>
            </a:prstGeom>
            <a:noFill/>
            <a:ln w="3175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800">
                <a:solidFill>
                  <a:srgbClr val="FF0000"/>
                </a:solidFill>
                <a:latin typeface="Times New Roman" panose="02020603050405020304" pitchFamily="18" charset="0"/>
                <a:ea typeface="黑体" panose="02010609060101010101" pitchFamily="49" charset="-122"/>
              </a:endParaRPr>
            </a:p>
          </p:txBody>
        </p:sp>
        <p:sp>
          <p:nvSpPr>
            <p:cNvPr id="18445" name="Text Box 13"/>
            <p:cNvSpPr txBox="1">
              <a:spLocks noChangeArrowheads="1"/>
            </p:cNvSpPr>
            <p:nvPr/>
          </p:nvSpPr>
          <p:spPr bwMode="auto">
            <a:xfrm>
              <a:off x="1392" y="2640"/>
              <a:ext cx="6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x=</a:t>
              </a:r>
              <a:r>
                <a:rPr kumimoji="1" lang="en-US" altLang="zh-CN" sz="3200" b="1">
                  <a:solidFill>
                    <a:srgbClr val="FF0000"/>
                  </a:solidFill>
                  <a:latin typeface="Times New Roman" panose="02020603050405020304" pitchFamily="18" charset="0"/>
                  <a:ea typeface="黑体" panose="02010609060101010101" pitchFamily="49" charset="-122"/>
                </a:rPr>
                <a:t>5</a:t>
              </a:r>
              <a:endParaRPr kumimoji="1" lang="en-US" altLang="zh-CN" sz="3200" b="1" i="1">
                <a:solidFill>
                  <a:srgbClr val="FF0000"/>
                </a:solidFill>
                <a:latin typeface="Times New Roman" panose="02020603050405020304" pitchFamily="18" charset="0"/>
                <a:ea typeface="黑体" panose="02010609060101010101" pitchFamily="49" charset="-122"/>
              </a:endParaRPr>
            </a:p>
          </p:txBody>
        </p:sp>
        <p:sp>
          <p:nvSpPr>
            <p:cNvPr id="18446" name="Text Box 14"/>
            <p:cNvSpPr txBox="1">
              <a:spLocks noChangeArrowheads="1"/>
            </p:cNvSpPr>
            <p:nvPr/>
          </p:nvSpPr>
          <p:spPr bwMode="auto">
            <a:xfrm>
              <a:off x="1392" y="3024"/>
              <a:ext cx="91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i="1">
                  <a:solidFill>
                    <a:srgbClr val="FF0000"/>
                  </a:solidFill>
                  <a:latin typeface="Times New Roman" panose="02020603050405020304" pitchFamily="18" charset="0"/>
                  <a:ea typeface="黑体" panose="02010609060101010101" pitchFamily="49" charset="-122"/>
                </a:rPr>
                <a:t>y=</a:t>
              </a:r>
              <a:r>
                <a:rPr kumimoji="1" lang="en-US" altLang="zh-CN" sz="3200" b="1">
                  <a:solidFill>
                    <a:srgbClr val="FF0000"/>
                  </a:solidFill>
                  <a:latin typeface="Times New Roman" panose="02020603050405020304" pitchFamily="18" charset="0"/>
                  <a:ea typeface="黑体" panose="02010609060101010101" pitchFamily="49" charset="-122"/>
                </a:rPr>
                <a:t>0</a:t>
              </a:r>
            </a:p>
          </p:txBody>
        </p:sp>
      </p:grpSp>
      <p:grpSp>
        <p:nvGrpSpPr>
          <p:cNvPr id="5" name="Group 15"/>
          <p:cNvGrpSpPr/>
          <p:nvPr/>
        </p:nvGrpSpPr>
        <p:grpSpPr bwMode="auto">
          <a:xfrm>
            <a:off x="0" y="3048000"/>
            <a:ext cx="8229600" cy="1905000"/>
            <a:chOff x="0" y="2112"/>
            <a:chExt cx="5184" cy="1200"/>
          </a:xfrm>
        </p:grpSpPr>
        <p:sp>
          <p:nvSpPr>
            <p:cNvPr id="18448" name="Text Box 16"/>
            <p:cNvSpPr txBox="1">
              <a:spLocks noChangeArrowheads="1"/>
            </p:cNvSpPr>
            <p:nvPr/>
          </p:nvSpPr>
          <p:spPr bwMode="auto">
            <a:xfrm>
              <a:off x="0" y="2112"/>
              <a:ext cx="51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b="1">
                  <a:solidFill>
                    <a:prstClr val="black"/>
                  </a:solidFill>
                  <a:latin typeface="Times New Roman" panose="02020603050405020304" pitchFamily="18" charset="0"/>
                  <a:ea typeface="黑体" panose="02010609060101010101" pitchFamily="49" charset="-122"/>
                </a:rPr>
                <a:t>（３）在自然数范围内方程的解是</a:t>
              </a:r>
              <a:endParaRPr kumimoji="1" lang="zh-CN" altLang="en-US" sz="4000">
                <a:solidFill>
                  <a:prstClr val="black"/>
                </a:solidFill>
                <a:latin typeface="Times New Roman" panose="02020603050405020304" pitchFamily="18" charset="0"/>
                <a:ea typeface="黑体" panose="02010609060101010101" pitchFamily="49" charset="-122"/>
              </a:endParaRPr>
            </a:p>
          </p:txBody>
        </p:sp>
        <p:sp>
          <p:nvSpPr>
            <p:cNvPr id="18449" name="Line 17"/>
            <p:cNvSpPr>
              <a:spLocks noChangeShapeType="1"/>
            </p:cNvSpPr>
            <p:nvPr/>
          </p:nvSpPr>
          <p:spPr bwMode="auto">
            <a:xfrm>
              <a:off x="1296" y="3312"/>
              <a:ext cx="206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pic>
        <p:nvPicPr>
          <p:cNvPr id="18450" name="Picture 18" descr="j0344457">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325" y="4365625"/>
            <a:ext cx="223202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9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1671638"/>
            <a:ext cx="8820150" cy="1143000"/>
          </a:xfrm>
        </p:spPr>
        <p:txBody>
          <a:bodyPr anchor="t">
            <a:normAutofit fontScale="90000"/>
          </a:bodyPr>
          <a:lstStyle/>
          <a:p>
            <a:pPr marL="762000" indent="-762000">
              <a:buFontTx/>
              <a:buAutoNum type="arabicPeriod" startAt="2"/>
            </a:pPr>
            <a:r>
              <a:rPr lang="zh-CN" altLang="en-US" sz="3200" b="1"/>
              <a:t>某工厂去年的得润</a:t>
            </a:r>
            <a:r>
              <a:rPr lang="en-US" altLang="zh-CN" sz="3200" b="1"/>
              <a:t>(</a:t>
            </a:r>
            <a:r>
              <a:rPr lang="zh-CN" altLang="en-US" sz="3200" b="1"/>
              <a:t>总产值</a:t>
            </a:r>
            <a:r>
              <a:rPr lang="en-US" altLang="zh-CN" sz="3200" b="1"/>
              <a:t>-</a:t>
            </a:r>
            <a:r>
              <a:rPr lang="zh-CN" altLang="en-US" sz="3200" b="1"/>
              <a:t>总支出</a:t>
            </a:r>
            <a:r>
              <a:rPr lang="en-US" altLang="zh-CN" sz="3200" b="1"/>
              <a:t>)</a:t>
            </a:r>
            <a:r>
              <a:rPr lang="zh-CN" altLang="en-US" sz="3200" b="1"/>
              <a:t>为</a:t>
            </a:r>
            <a:r>
              <a:rPr lang="en-US" altLang="zh-CN" sz="3200" b="1"/>
              <a:t>200</a:t>
            </a:r>
            <a:r>
              <a:rPr lang="zh-CN" altLang="en-US" sz="3200" b="1"/>
              <a:t>万元，今年总产值比去看增加了</a:t>
            </a:r>
            <a:r>
              <a:rPr lang="en-US" altLang="zh-CN" sz="3200" b="1"/>
              <a:t>20%</a:t>
            </a:r>
            <a:r>
              <a:rPr lang="zh-CN" altLang="en-US" sz="3200" b="1"/>
              <a:t>，总支出比去年减少了</a:t>
            </a:r>
            <a:r>
              <a:rPr lang="en-US" altLang="zh-CN" sz="3200" b="1"/>
              <a:t>10%</a:t>
            </a:r>
            <a:r>
              <a:rPr lang="zh-CN" altLang="en-US" sz="3200" b="1"/>
              <a:t>，今年的利润为</a:t>
            </a:r>
            <a:r>
              <a:rPr lang="en-US" altLang="zh-CN" sz="3200" b="1"/>
              <a:t>780</a:t>
            </a:r>
            <a:r>
              <a:rPr lang="zh-CN" altLang="en-US" sz="3200" b="1"/>
              <a:t>万元。去年的总产值、总支出各是多少万元？</a:t>
            </a:r>
          </a:p>
        </p:txBody>
      </p:sp>
      <p:sp>
        <p:nvSpPr>
          <p:cNvPr id="30723" name="Rectangle 3"/>
          <p:cNvSpPr>
            <a:spLocks noChangeArrowheads="1"/>
          </p:cNvSpPr>
          <p:nvPr/>
        </p:nvSpPr>
        <p:spPr bwMode="auto">
          <a:xfrm>
            <a:off x="6513513" y="5775325"/>
            <a:ext cx="19431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780</a:t>
            </a:r>
          </a:p>
        </p:txBody>
      </p:sp>
      <p:sp>
        <p:nvSpPr>
          <p:cNvPr id="30724" name="Rectangle 4"/>
          <p:cNvSpPr>
            <a:spLocks noChangeArrowheads="1"/>
          </p:cNvSpPr>
          <p:nvPr/>
        </p:nvSpPr>
        <p:spPr bwMode="auto">
          <a:xfrm>
            <a:off x="4427538" y="5775325"/>
            <a:ext cx="208597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(1-10%)y</a:t>
            </a:r>
          </a:p>
        </p:txBody>
      </p:sp>
      <p:sp>
        <p:nvSpPr>
          <p:cNvPr id="30725" name="Rectangle 5"/>
          <p:cNvSpPr>
            <a:spLocks noChangeArrowheads="1"/>
          </p:cNvSpPr>
          <p:nvPr/>
        </p:nvSpPr>
        <p:spPr bwMode="auto">
          <a:xfrm>
            <a:off x="2195513" y="5775325"/>
            <a:ext cx="2232025"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(1+20%)x</a:t>
            </a:r>
          </a:p>
        </p:txBody>
      </p:sp>
      <p:sp>
        <p:nvSpPr>
          <p:cNvPr id="26630" name="Rectangle 6"/>
          <p:cNvSpPr>
            <a:spLocks noChangeArrowheads="1"/>
          </p:cNvSpPr>
          <p:nvPr/>
        </p:nvSpPr>
        <p:spPr bwMode="auto">
          <a:xfrm>
            <a:off x="684213" y="5775325"/>
            <a:ext cx="15113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zh-CN" altLang="en-US" sz="2600" b="1">
                <a:solidFill>
                  <a:srgbClr val="FF0000"/>
                </a:solidFill>
              </a:rPr>
              <a:t>今 年</a:t>
            </a:r>
          </a:p>
        </p:txBody>
      </p:sp>
      <p:sp>
        <p:nvSpPr>
          <p:cNvPr id="30727" name="Rectangle 7"/>
          <p:cNvSpPr>
            <a:spLocks noChangeArrowheads="1"/>
          </p:cNvSpPr>
          <p:nvPr/>
        </p:nvSpPr>
        <p:spPr bwMode="auto">
          <a:xfrm>
            <a:off x="6513513" y="5021263"/>
            <a:ext cx="19431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200</a:t>
            </a:r>
          </a:p>
        </p:txBody>
      </p:sp>
      <p:sp>
        <p:nvSpPr>
          <p:cNvPr id="30728" name="Rectangle 8"/>
          <p:cNvSpPr>
            <a:spLocks noChangeArrowheads="1"/>
          </p:cNvSpPr>
          <p:nvPr/>
        </p:nvSpPr>
        <p:spPr bwMode="auto">
          <a:xfrm>
            <a:off x="4427538" y="5021263"/>
            <a:ext cx="208597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y</a:t>
            </a:r>
          </a:p>
        </p:txBody>
      </p:sp>
      <p:sp>
        <p:nvSpPr>
          <p:cNvPr id="30729" name="Rectangle 9"/>
          <p:cNvSpPr>
            <a:spLocks noChangeArrowheads="1"/>
          </p:cNvSpPr>
          <p:nvPr/>
        </p:nvSpPr>
        <p:spPr bwMode="auto">
          <a:xfrm>
            <a:off x="2195513" y="5021263"/>
            <a:ext cx="22320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en-US" altLang="zh-CN" sz="2600" b="1">
                <a:solidFill>
                  <a:srgbClr val="FF0000"/>
                </a:solidFill>
              </a:rPr>
              <a:t>x</a:t>
            </a:r>
          </a:p>
        </p:txBody>
      </p:sp>
      <p:sp>
        <p:nvSpPr>
          <p:cNvPr id="26634" name="Rectangle 10"/>
          <p:cNvSpPr>
            <a:spLocks noChangeArrowheads="1"/>
          </p:cNvSpPr>
          <p:nvPr/>
        </p:nvSpPr>
        <p:spPr bwMode="auto">
          <a:xfrm>
            <a:off x="684213" y="5021263"/>
            <a:ext cx="15113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zh-CN" altLang="en-US" sz="2600" b="1">
                <a:solidFill>
                  <a:srgbClr val="FF0000"/>
                </a:solidFill>
              </a:rPr>
              <a:t>去年</a:t>
            </a:r>
          </a:p>
        </p:txBody>
      </p:sp>
      <p:sp>
        <p:nvSpPr>
          <p:cNvPr id="26635" name="Rectangle 11"/>
          <p:cNvSpPr>
            <a:spLocks noChangeArrowheads="1"/>
          </p:cNvSpPr>
          <p:nvPr/>
        </p:nvSpPr>
        <p:spPr bwMode="auto">
          <a:xfrm>
            <a:off x="6513513" y="4048125"/>
            <a:ext cx="19431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zh-CN" altLang="en-US" sz="2600" b="1">
                <a:solidFill>
                  <a:srgbClr val="FF0000"/>
                </a:solidFill>
              </a:rPr>
              <a:t>利润</a:t>
            </a:r>
            <a:r>
              <a:rPr lang="en-US" altLang="zh-CN" sz="2600" b="1">
                <a:solidFill>
                  <a:srgbClr val="FF0000"/>
                </a:solidFill>
              </a:rPr>
              <a:t>(</a:t>
            </a:r>
            <a:r>
              <a:rPr lang="zh-CN" altLang="en-US" sz="2600" b="1">
                <a:solidFill>
                  <a:srgbClr val="FF0000"/>
                </a:solidFill>
              </a:rPr>
              <a:t>万元</a:t>
            </a:r>
            <a:r>
              <a:rPr lang="en-US" altLang="zh-CN" sz="2600" b="1">
                <a:solidFill>
                  <a:srgbClr val="FF0000"/>
                </a:solidFill>
              </a:rPr>
              <a:t>)</a:t>
            </a:r>
          </a:p>
        </p:txBody>
      </p:sp>
      <p:sp>
        <p:nvSpPr>
          <p:cNvPr id="26636" name="Rectangle 12"/>
          <p:cNvSpPr>
            <a:spLocks noChangeArrowheads="1"/>
          </p:cNvSpPr>
          <p:nvPr/>
        </p:nvSpPr>
        <p:spPr bwMode="auto">
          <a:xfrm>
            <a:off x="4427538" y="4048125"/>
            <a:ext cx="208597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zh-CN" altLang="en-US" sz="2600" b="1">
                <a:solidFill>
                  <a:srgbClr val="FF0000"/>
                </a:solidFill>
              </a:rPr>
              <a:t>总支出</a:t>
            </a:r>
            <a:r>
              <a:rPr lang="en-US" altLang="zh-CN" sz="2600" b="1">
                <a:solidFill>
                  <a:srgbClr val="FF0000"/>
                </a:solidFill>
              </a:rPr>
              <a:t>(</a:t>
            </a:r>
            <a:r>
              <a:rPr lang="zh-CN" altLang="en-US" sz="2600" b="1">
                <a:solidFill>
                  <a:srgbClr val="FF0000"/>
                </a:solidFill>
              </a:rPr>
              <a:t>万元</a:t>
            </a:r>
            <a:r>
              <a:rPr lang="en-US" altLang="zh-CN" sz="2600" b="1">
                <a:solidFill>
                  <a:srgbClr val="FF0000"/>
                </a:solidFill>
              </a:rPr>
              <a:t>)</a:t>
            </a:r>
          </a:p>
        </p:txBody>
      </p:sp>
      <p:sp>
        <p:nvSpPr>
          <p:cNvPr id="26637" name="Rectangle 13"/>
          <p:cNvSpPr>
            <a:spLocks noChangeArrowheads="1"/>
          </p:cNvSpPr>
          <p:nvPr/>
        </p:nvSpPr>
        <p:spPr bwMode="auto">
          <a:xfrm>
            <a:off x="2195513" y="4048125"/>
            <a:ext cx="2232025"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r>
              <a:rPr lang="zh-CN" altLang="en-US" sz="2600" b="1">
                <a:solidFill>
                  <a:srgbClr val="FF0000"/>
                </a:solidFill>
              </a:rPr>
              <a:t>总产值</a:t>
            </a:r>
            <a:r>
              <a:rPr lang="en-US" altLang="zh-CN" sz="2600" b="1">
                <a:solidFill>
                  <a:srgbClr val="FF0000"/>
                </a:solidFill>
              </a:rPr>
              <a:t>(</a:t>
            </a:r>
            <a:r>
              <a:rPr lang="zh-CN" altLang="en-US" sz="2600" b="1">
                <a:solidFill>
                  <a:srgbClr val="FF0000"/>
                </a:solidFill>
              </a:rPr>
              <a:t>万元</a:t>
            </a:r>
            <a:r>
              <a:rPr lang="en-US" altLang="zh-CN" sz="2600" b="1">
                <a:solidFill>
                  <a:srgbClr val="FF0000"/>
                </a:solidFill>
              </a:rPr>
              <a:t>)</a:t>
            </a:r>
          </a:p>
        </p:txBody>
      </p:sp>
      <p:sp>
        <p:nvSpPr>
          <p:cNvPr id="26638" name="Rectangle 14"/>
          <p:cNvSpPr>
            <a:spLocks noChangeArrowheads="1"/>
          </p:cNvSpPr>
          <p:nvPr/>
        </p:nvSpPr>
        <p:spPr bwMode="auto">
          <a:xfrm>
            <a:off x="684213" y="4048125"/>
            <a:ext cx="15113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ctr">
              <a:spcBef>
                <a:spcPct val="20000"/>
              </a:spcBef>
              <a:buClr>
                <a:srgbClr val="4F81BD"/>
              </a:buClr>
              <a:buSzPct val="65000"/>
              <a:buFont typeface="Wingdings" panose="05000000000000000000" pitchFamily="2" charset="2"/>
              <a:buNone/>
            </a:pPr>
            <a:endParaRPr lang="zh-CN" altLang="zh-CN" sz="2600" b="1">
              <a:solidFill>
                <a:srgbClr val="FF0000"/>
              </a:solidFill>
            </a:endParaRPr>
          </a:p>
        </p:txBody>
      </p:sp>
      <p:sp>
        <p:nvSpPr>
          <p:cNvPr id="26639" name="Line 15"/>
          <p:cNvSpPr>
            <a:spLocks noChangeShapeType="1"/>
          </p:cNvSpPr>
          <p:nvPr/>
        </p:nvSpPr>
        <p:spPr bwMode="auto">
          <a:xfrm>
            <a:off x="684213" y="4048125"/>
            <a:ext cx="77724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0" name="Line 16"/>
          <p:cNvSpPr>
            <a:spLocks noChangeShapeType="1"/>
          </p:cNvSpPr>
          <p:nvPr/>
        </p:nvSpPr>
        <p:spPr bwMode="auto">
          <a:xfrm>
            <a:off x="684213" y="5021263"/>
            <a:ext cx="77724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1" name="Line 17"/>
          <p:cNvSpPr>
            <a:spLocks noChangeShapeType="1"/>
          </p:cNvSpPr>
          <p:nvPr/>
        </p:nvSpPr>
        <p:spPr bwMode="auto">
          <a:xfrm>
            <a:off x="684213" y="5775325"/>
            <a:ext cx="77724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2" name="Line 18"/>
          <p:cNvSpPr>
            <a:spLocks noChangeShapeType="1"/>
          </p:cNvSpPr>
          <p:nvPr/>
        </p:nvSpPr>
        <p:spPr bwMode="auto">
          <a:xfrm>
            <a:off x="684213" y="6742113"/>
            <a:ext cx="77724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3" name="Line 19"/>
          <p:cNvSpPr>
            <a:spLocks noChangeShapeType="1"/>
          </p:cNvSpPr>
          <p:nvPr/>
        </p:nvSpPr>
        <p:spPr bwMode="auto">
          <a:xfrm>
            <a:off x="684213" y="4048125"/>
            <a:ext cx="0" cy="269398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4" name="Line 20"/>
          <p:cNvSpPr>
            <a:spLocks noChangeShapeType="1"/>
          </p:cNvSpPr>
          <p:nvPr/>
        </p:nvSpPr>
        <p:spPr bwMode="auto">
          <a:xfrm>
            <a:off x="2195513" y="4048125"/>
            <a:ext cx="0" cy="26939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5" name="Line 21"/>
          <p:cNvSpPr>
            <a:spLocks noChangeShapeType="1"/>
          </p:cNvSpPr>
          <p:nvPr/>
        </p:nvSpPr>
        <p:spPr bwMode="auto">
          <a:xfrm>
            <a:off x="4427538" y="4048125"/>
            <a:ext cx="0" cy="26939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6" name="Line 22"/>
          <p:cNvSpPr>
            <a:spLocks noChangeShapeType="1"/>
          </p:cNvSpPr>
          <p:nvPr/>
        </p:nvSpPr>
        <p:spPr bwMode="auto">
          <a:xfrm>
            <a:off x="6513513" y="4048125"/>
            <a:ext cx="0" cy="269398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26647" name="Line 23"/>
          <p:cNvSpPr>
            <a:spLocks noChangeShapeType="1"/>
          </p:cNvSpPr>
          <p:nvPr/>
        </p:nvSpPr>
        <p:spPr bwMode="auto">
          <a:xfrm>
            <a:off x="8459788" y="4048125"/>
            <a:ext cx="0" cy="269398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lstStyle/>
          <a:p>
            <a:endParaRPr lang="zh-CN" altLang="en-US">
              <a:solidFill>
                <a:prstClr val="black"/>
              </a:solidFill>
            </a:endParaRPr>
          </a:p>
        </p:txBody>
      </p:sp>
      <p:sp>
        <p:nvSpPr>
          <p:cNvPr id="30744" name="Text Box 24"/>
          <p:cNvSpPr txBox="1">
            <a:spLocks noChangeArrowheads="1"/>
          </p:cNvSpPr>
          <p:nvPr/>
        </p:nvSpPr>
        <p:spPr bwMode="auto">
          <a:xfrm>
            <a:off x="827088" y="3543300"/>
            <a:ext cx="7593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latin typeface="Times New Roman" panose="02020603050405020304" pitchFamily="18" charset="0"/>
                <a:ea typeface="楷体_GB2312" panose="02010609030101010101" pitchFamily="49" charset="-122"/>
              </a:rPr>
              <a:t>解</a:t>
            </a:r>
            <a:r>
              <a:rPr lang="en-US" altLang="zh-CN" sz="2800" b="1">
                <a:solidFill>
                  <a:srgbClr val="0000FF"/>
                </a:solidFill>
                <a:latin typeface="Times New Roman" panose="02020603050405020304" pitchFamily="18" charset="0"/>
                <a:ea typeface="楷体_GB2312" panose="02010609030101010101" pitchFamily="49" charset="-122"/>
              </a:rPr>
              <a:t>:</a:t>
            </a:r>
            <a:r>
              <a:rPr lang="zh-CN" altLang="en-US" sz="2800" b="1">
                <a:solidFill>
                  <a:srgbClr val="0000FF"/>
                </a:solidFill>
                <a:latin typeface="Times New Roman" panose="02020603050405020304" pitchFamily="18" charset="0"/>
                <a:ea typeface="楷体_GB2312" panose="02010609030101010101" pitchFamily="49" charset="-122"/>
              </a:rPr>
              <a:t>设去年的总产值为  </a:t>
            </a:r>
            <a:r>
              <a:rPr lang="en-US" altLang="zh-CN" sz="2800" b="1">
                <a:solidFill>
                  <a:srgbClr val="0000FF"/>
                </a:solidFill>
                <a:latin typeface="Times New Roman" panose="02020603050405020304" pitchFamily="18" charset="0"/>
                <a:ea typeface="楷体_GB2312" panose="02010609030101010101" pitchFamily="49" charset="-122"/>
              </a:rPr>
              <a:t>x  </a:t>
            </a:r>
            <a:r>
              <a:rPr lang="zh-CN" altLang="en-US" sz="2800" b="1">
                <a:solidFill>
                  <a:srgbClr val="0000FF"/>
                </a:solidFill>
                <a:latin typeface="Times New Roman" panose="02020603050405020304" pitchFamily="18" charset="0"/>
                <a:ea typeface="楷体_GB2312" panose="02010609030101010101" pitchFamily="49" charset="-122"/>
              </a:rPr>
              <a:t>万元</a:t>
            </a:r>
            <a:r>
              <a:rPr lang="en-US" altLang="zh-CN" sz="2800" b="1">
                <a:solidFill>
                  <a:srgbClr val="0000FF"/>
                </a:solidFill>
                <a:latin typeface="Times New Roman" panose="02020603050405020304" pitchFamily="18" charset="0"/>
                <a:ea typeface="楷体_GB2312" panose="02010609030101010101" pitchFamily="49" charset="-122"/>
              </a:rPr>
              <a:t>,</a:t>
            </a:r>
            <a:r>
              <a:rPr lang="zh-CN" altLang="en-US" sz="2800" b="1">
                <a:solidFill>
                  <a:srgbClr val="0000FF"/>
                </a:solidFill>
                <a:latin typeface="Times New Roman" panose="02020603050405020304" pitchFamily="18" charset="0"/>
                <a:ea typeface="楷体_GB2312" panose="02010609030101010101" pitchFamily="49" charset="-122"/>
              </a:rPr>
              <a:t>总支出为  </a:t>
            </a:r>
            <a:r>
              <a:rPr lang="en-US" altLang="zh-CN" sz="2800" b="1">
                <a:solidFill>
                  <a:srgbClr val="0000FF"/>
                </a:solidFill>
                <a:latin typeface="Times New Roman" panose="02020603050405020304" pitchFamily="18" charset="0"/>
                <a:ea typeface="楷体_GB2312" panose="02010609030101010101" pitchFamily="49" charset="-122"/>
              </a:rPr>
              <a:t>y  </a:t>
            </a:r>
            <a:r>
              <a:rPr lang="zh-CN" altLang="en-US" sz="2800" b="1">
                <a:solidFill>
                  <a:srgbClr val="0000FF"/>
                </a:solidFill>
                <a:latin typeface="Times New Roman" panose="02020603050405020304" pitchFamily="18" charset="0"/>
                <a:ea typeface="楷体_GB2312" panose="02010609030101010101" pitchFamily="49" charset="-122"/>
              </a:rPr>
              <a:t>万元</a:t>
            </a:r>
            <a:r>
              <a:rPr lang="en-US" altLang="zh-CN" sz="2800" b="1">
                <a:solidFill>
                  <a:srgbClr val="0000FF"/>
                </a:solidFill>
                <a:latin typeface="Times New Roman" panose="02020603050405020304" pitchFamily="18" charset="0"/>
                <a:ea typeface="楷体_GB2312" panose="02010609030101010101" pitchFamily="49" charset="-122"/>
              </a:rPr>
              <a:t>.</a:t>
            </a:r>
          </a:p>
        </p:txBody>
      </p:sp>
      <p:sp>
        <p:nvSpPr>
          <p:cNvPr id="26649" name="Text Box 25"/>
          <p:cNvSpPr txBox="1">
            <a:spLocks noChangeArrowheads="1"/>
          </p:cNvSpPr>
          <p:nvPr/>
        </p:nvSpPr>
        <p:spPr bwMode="auto">
          <a:xfrm>
            <a:off x="2195513" y="0"/>
            <a:ext cx="2160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1</a:t>
            </a:r>
            <a:r>
              <a:rPr lang="zh-CN" altLang="en-US" sz="2800" b="1">
                <a:solidFill>
                  <a:prstClr val="black"/>
                </a:solidFill>
              </a:rPr>
              <a:t>、鸡兔同笼</a:t>
            </a:r>
          </a:p>
        </p:txBody>
      </p:sp>
      <p:sp>
        <p:nvSpPr>
          <p:cNvPr id="26650" name="Text Box 26"/>
          <p:cNvSpPr txBox="1">
            <a:spLocks noChangeArrowheads="1"/>
          </p:cNvSpPr>
          <p:nvPr/>
        </p:nvSpPr>
        <p:spPr bwMode="auto">
          <a:xfrm>
            <a:off x="107950" y="777875"/>
            <a:ext cx="81692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600" b="1">
                <a:solidFill>
                  <a:prstClr val="black"/>
                </a:solidFill>
              </a:rPr>
              <a:t>     </a:t>
            </a:r>
            <a:r>
              <a:rPr lang="zh-CN" altLang="en-US" sz="2600" b="1">
                <a:solidFill>
                  <a:prstClr val="black"/>
                </a:solidFill>
              </a:rPr>
              <a:t>笼内若干只鸡和兔子，他们共有</a:t>
            </a:r>
            <a:r>
              <a:rPr lang="en-US" altLang="zh-CN" sz="2600" b="1">
                <a:solidFill>
                  <a:prstClr val="black"/>
                </a:solidFill>
              </a:rPr>
              <a:t>50</a:t>
            </a:r>
            <a:r>
              <a:rPr lang="zh-CN" altLang="en-US" sz="2600" b="1">
                <a:solidFill>
                  <a:prstClr val="black"/>
                </a:solidFill>
              </a:rPr>
              <a:t>个头和</a:t>
            </a:r>
            <a:r>
              <a:rPr lang="en-US" altLang="zh-CN" sz="2600" b="1">
                <a:solidFill>
                  <a:prstClr val="black"/>
                </a:solidFill>
              </a:rPr>
              <a:t>140</a:t>
            </a:r>
            <a:r>
              <a:rPr lang="zh-CN" altLang="en-US" sz="2600" b="1">
                <a:solidFill>
                  <a:prstClr val="black"/>
                </a:solidFill>
              </a:rPr>
              <a:t>只脚，</a:t>
            </a:r>
          </a:p>
          <a:p>
            <a:r>
              <a:rPr lang="zh-CN" altLang="en-US" sz="2600" b="1">
                <a:solidFill>
                  <a:prstClr val="black"/>
                </a:solidFill>
              </a:rPr>
              <a:t>问鸡和兔子个有多少只？</a:t>
            </a:r>
          </a:p>
        </p:txBody>
      </p:sp>
      <p:sp>
        <p:nvSpPr>
          <p:cNvPr id="26651" name="WordArt 27"/>
          <p:cNvSpPr>
            <a:spLocks noChangeArrowheads="1" noChangeShapeType="1" noTextEdit="1"/>
          </p:cNvSpPr>
          <p:nvPr/>
        </p:nvSpPr>
        <p:spPr bwMode="auto">
          <a:xfrm>
            <a:off x="179388" y="0"/>
            <a:ext cx="1873250" cy="476250"/>
          </a:xfrm>
          <a:prstGeom prst="rect">
            <a:avLst/>
          </a:prstGeom>
          <a:extLst>
            <a:ext uri="{91240B29-F687-4F45-9708-019B960494DF}">
              <a14:hiddenLine xmlns:a14="http://schemas.microsoft.com/office/drawing/2010/main" w="9525">
                <a:solidFill>
                  <a:srgbClr val="000000"/>
                </a:solidFill>
                <a:miter lim="800000"/>
                <a:headEnd/>
                <a:tailEnd/>
              </a14:hiddenLine>
            </a:ext>
          </a:extLst>
        </p:spPr>
        <p:txBody>
          <a:bodyPr wrap="none" fromWordArt="1">
            <a:prstTxWarp prst="textPlain">
              <a:avLst>
                <a:gd name="adj" fmla="val 50000"/>
              </a:avLst>
            </a:prstTxWarp>
          </a:bodyPr>
          <a:lstStyle/>
          <a:p>
            <a:pPr algn="ctr"/>
            <a:r>
              <a:rPr lang="zh-CN" altLang="en-US" sz="3600" b="1" kern="10">
                <a:solidFill>
                  <a:srgbClr val="336699"/>
                </a:solidFill>
                <a:effectLst>
                  <a:outerShdw dist="45791" dir="2021404" algn="ctr" rotWithShape="0">
                    <a:srgbClr val="B2B2B2">
                      <a:alpha val="79999"/>
                    </a:srgbClr>
                  </a:outerShdw>
                </a:effectLst>
                <a:latin typeface="宋体" panose="02010600030101010101" pitchFamily="2" charset="-122"/>
              </a:rPr>
              <a:t>应用</a:t>
            </a:r>
          </a:p>
        </p:txBody>
      </p:sp>
    </p:spTree>
    <p:extLst>
      <p:ext uri="{BB962C8B-B14F-4D97-AF65-F5344CB8AC3E}">
        <p14:creationId xmlns:p14="http://schemas.microsoft.com/office/powerpoint/2010/main" val="3234676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0729"/>
                                        </p:tgtEl>
                                        <p:attrNameLst>
                                          <p:attrName>style.visibility</p:attrName>
                                        </p:attrNameLst>
                                      </p:cBhvr>
                                      <p:to>
                                        <p:strVal val="visible"/>
                                      </p:to>
                                    </p:set>
                                    <p:animEffect transition="in" filter="slide(fromBottom)">
                                      <p:cBhvr>
                                        <p:cTn id="11" dur="500"/>
                                        <p:tgtEl>
                                          <p:spTgt spid="30729"/>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30728"/>
                                        </p:tgtEl>
                                        <p:attrNameLst>
                                          <p:attrName>style.visibility</p:attrName>
                                        </p:attrNameLst>
                                      </p:cBhvr>
                                      <p:to>
                                        <p:strVal val="visible"/>
                                      </p:to>
                                    </p:set>
                                    <p:animEffect transition="in" filter="slide(fromBottom)">
                                      <p:cBhvr>
                                        <p:cTn id="16" dur="500"/>
                                        <p:tgtEl>
                                          <p:spTgt spid="3072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0727"/>
                                        </p:tgtEl>
                                        <p:attrNameLst>
                                          <p:attrName>style.visibility</p:attrName>
                                        </p:attrNameLst>
                                      </p:cBhvr>
                                      <p:to>
                                        <p:strVal val="visible"/>
                                      </p:to>
                                    </p:set>
                                    <p:animEffect transition="in" filter="slide(fromBottom)">
                                      <p:cBhvr>
                                        <p:cTn id="21" dur="500"/>
                                        <p:tgtEl>
                                          <p:spTgt spid="30727"/>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0725"/>
                                        </p:tgtEl>
                                        <p:attrNameLst>
                                          <p:attrName>style.visibility</p:attrName>
                                        </p:attrNameLst>
                                      </p:cBhvr>
                                      <p:to>
                                        <p:strVal val="visible"/>
                                      </p:to>
                                    </p:set>
                                    <p:animEffect transition="in" filter="slide(fromBottom)">
                                      <p:cBhvr>
                                        <p:cTn id="26" dur="500"/>
                                        <p:tgtEl>
                                          <p:spTgt spid="3072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0724"/>
                                        </p:tgtEl>
                                        <p:attrNameLst>
                                          <p:attrName>style.visibility</p:attrName>
                                        </p:attrNameLst>
                                      </p:cBhvr>
                                      <p:to>
                                        <p:strVal val="visible"/>
                                      </p:to>
                                    </p:set>
                                    <p:animEffect transition="in" filter="slide(fromBottom)">
                                      <p:cBhvr>
                                        <p:cTn id="31" dur="500"/>
                                        <p:tgtEl>
                                          <p:spTgt spid="30724"/>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0723"/>
                                        </p:tgtEl>
                                        <p:attrNameLst>
                                          <p:attrName>style.visibility</p:attrName>
                                        </p:attrNameLst>
                                      </p:cBhvr>
                                      <p:to>
                                        <p:strVal val="visible"/>
                                      </p:to>
                                    </p:set>
                                    <p:animEffect transition="in" filter="slide(fromBottom)">
                                      <p:cBhvr>
                                        <p:cTn id="36" dur="500"/>
                                        <p:tgtEl>
                                          <p:spTgt spid="30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utoUpdateAnimBg="0"/>
      <p:bldP spid="30724" grpId="0" autoUpdateAnimBg="0"/>
      <p:bldP spid="30725" grpId="0" autoUpdateAnimBg="0"/>
      <p:bldP spid="30727" grpId="0" autoUpdateAnimBg="0"/>
      <p:bldP spid="30728" grpId="0" autoUpdateAnimBg="0"/>
      <p:bldP spid="30729" grpId="0" autoUpdateAnimBg="0"/>
      <p:bldP spid="30744" grpId="0"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539750" y="476250"/>
            <a:ext cx="8915400" cy="2530475"/>
          </a:xfrm>
          <a:prstGeom prst="rect">
            <a:avLst/>
          </a:prstGeom>
          <a:noFill/>
          <a:ln w="9525">
            <a:noFill/>
            <a:miter lim="800000"/>
          </a:ln>
          <a:effectLst/>
        </p:spPr>
        <p:txBody>
          <a:bodyPr>
            <a:spAutoFit/>
          </a:bodyPr>
          <a:lstStyle/>
          <a:p>
            <a:pPr>
              <a:defRPr/>
            </a:pP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3</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 已知一个两位数，十位数字比</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个位数字大</a:t>
            </a: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3 </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，将十位数字与个位</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数字对调所得的新数比原数小</a:t>
            </a:r>
            <a:r>
              <a:rPr kumimoji="1" lang="en-US" altLang="zh-CN" sz="4000" b="1">
                <a:solidFill>
                  <a:srgbClr val="0000FF"/>
                </a:solidFill>
                <a:effectLst>
                  <a:outerShdw blurRad="38100" dist="38100" dir="2700000" algn="tl">
                    <a:srgbClr val="C0C0C0"/>
                  </a:outerShdw>
                </a:effectLst>
                <a:latin typeface="Times New Roman" panose="02020603050405020304" pitchFamily="18" charset="0"/>
              </a:rPr>
              <a:t>27</a:t>
            </a: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a:t>
            </a:r>
          </a:p>
          <a:p>
            <a:pPr>
              <a:defRPr/>
            </a:pPr>
            <a:r>
              <a:rPr kumimoji="1" lang="zh-CN" altLang="en-US" sz="4000" b="1">
                <a:solidFill>
                  <a:srgbClr val="0000FF"/>
                </a:solidFill>
                <a:effectLst>
                  <a:outerShdw blurRad="38100" dist="38100" dir="2700000" algn="tl">
                    <a:srgbClr val="C0C0C0"/>
                  </a:outerShdw>
                </a:effectLst>
                <a:latin typeface="Times New Roman" panose="02020603050405020304" pitchFamily="18" charset="0"/>
              </a:rPr>
              <a:t>求这个两位数。</a:t>
            </a:r>
          </a:p>
        </p:txBody>
      </p:sp>
      <p:graphicFrame>
        <p:nvGraphicFramePr>
          <p:cNvPr id="28675" name="Group 3"/>
          <p:cNvGraphicFramePr>
            <a:graphicFrameLocks noGrp="1"/>
          </p:cNvGraphicFramePr>
          <p:nvPr/>
        </p:nvGraphicFramePr>
        <p:xfrm>
          <a:off x="684213" y="4005263"/>
          <a:ext cx="7704137" cy="2447925"/>
        </p:xfrm>
        <a:graphic>
          <a:graphicData uri="http://schemas.openxmlformats.org/drawingml/2006/table">
            <a:tbl>
              <a:tblPr/>
              <a:tblGrid>
                <a:gridCol w="1352550">
                  <a:extLst>
                    <a:ext uri="{9D8B030D-6E8A-4147-A177-3AD203B41FA5}">
                      <a16:colId xmlns:a16="http://schemas.microsoft.com/office/drawing/2014/main" val="20000"/>
                    </a:ext>
                  </a:extLst>
                </a:gridCol>
                <a:gridCol w="1262062">
                  <a:extLst>
                    <a:ext uri="{9D8B030D-6E8A-4147-A177-3AD203B41FA5}">
                      <a16:colId xmlns:a16="http://schemas.microsoft.com/office/drawing/2014/main" val="20001"/>
                    </a:ext>
                  </a:extLst>
                </a:gridCol>
                <a:gridCol w="1131888">
                  <a:extLst>
                    <a:ext uri="{9D8B030D-6E8A-4147-A177-3AD203B41FA5}">
                      <a16:colId xmlns:a16="http://schemas.microsoft.com/office/drawing/2014/main" val="20002"/>
                    </a:ext>
                  </a:extLst>
                </a:gridCol>
                <a:gridCol w="3957637">
                  <a:extLst>
                    <a:ext uri="{9D8B030D-6E8A-4147-A177-3AD203B41FA5}">
                      <a16:colId xmlns:a16="http://schemas.microsoft.com/office/drawing/2014/main" val="20003"/>
                    </a:ext>
                  </a:extLst>
                </a:gridCol>
              </a:tblGrid>
              <a:tr h="720725">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十位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个位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三位数的代数式</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3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原数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600">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rPr>
                        <a:t>新数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rgbClr val="0000FF"/>
                          </a:solidFill>
                          <a:latin typeface="Arial" panose="020B0604020202020204" pitchFamily="34" charset="0"/>
                          <a:ea typeface="楷体_GB2312" panose="02010609030101010101" pitchFamily="49" charset="-122"/>
                          <a:cs typeface="宋体" panose="02010600030101010101" pitchFamily="2" charset="-122"/>
                        </a:defRPr>
                      </a:lvl1pPr>
                      <a:lvl2pPr marL="742950" indent="-285750">
                        <a:spcBef>
                          <a:spcPct val="20000"/>
                        </a:spcBef>
                        <a:defRPr sz="2400" b="1">
                          <a:solidFill>
                            <a:schemeClr val="tx1"/>
                          </a:solidFill>
                          <a:latin typeface="Arial" panose="020B0604020202020204" pitchFamily="34" charset="0"/>
                          <a:ea typeface="楷体_GB2312" panose="02010609030101010101" pitchFamily="49" charset="-122"/>
                          <a:cs typeface="宋体" panose="02010600030101010101" pitchFamily="2" charset="-122"/>
                        </a:defRPr>
                      </a:lvl2pPr>
                      <a:lvl3pPr marL="1143000" indent="-228600">
                        <a:spcBef>
                          <a:spcPct val="20000"/>
                        </a:spcBef>
                        <a:defRPr sz="2000" b="1">
                          <a:solidFill>
                            <a:schemeClr val="tx1"/>
                          </a:solidFill>
                          <a:latin typeface="Arial" panose="020B0604020202020204" pitchFamily="34" charset="0"/>
                          <a:ea typeface="楷体_GB2312" panose="02010609030101010101" pitchFamily="49" charset="-122"/>
                          <a:cs typeface="宋体" panose="02010600030101010101" pitchFamily="2" charset="-122"/>
                        </a:defRPr>
                      </a:lvl3pPr>
                      <a:lvl4pPr marL="16002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4pPr>
                      <a:lvl5pPr marL="2057400" indent="-228600">
                        <a:spcBef>
                          <a:spcPct val="20000"/>
                        </a:spcBef>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5pPr>
                      <a:lvl6pPr marL="25146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6pPr>
                      <a:lvl7pPr marL="29718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7pPr>
                      <a:lvl8pPr marL="34290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8pPr>
                      <a:lvl9pPr marL="3886200" indent="-228600" fontAlgn="base">
                        <a:spcBef>
                          <a:spcPct val="20000"/>
                        </a:spcBef>
                        <a:spcAft>
                          <a:spcPct val="0"/>
                        </a:spcAft>
                        <a:defRPr b="1">
                          <a:solidFill>
                            <a:schemeClr val="tx1"/>
                          </a:solidFill>
                          <a:latin typeface="Arial" panose="020B0604020202020204" pitchFamily="34" charset="0"/>
                          <a:ea typeface="楷体_GB2312" panose="02010609030101010101" pitchFamily="49" charset="-122"/>
                          <a:cs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800" b="0" i="0" u="none" strike="noStrike" cap="none" normalizeH="0" baseline="0">
                        <a:ln>
                          <a:noFill/>
                        </a:ln>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cs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8697" name="Text Box 25"/>
          <p:cNvSpPr txBox="1">
            <a:spLocks noChangeArrowheads="1"/>
          </p:cNvSpPr>
          <p:nvPr/>
        </p:nvSpPr>
        <p:spPr bwMode="auto">
          <a:xfrm>
            <a:off x="468313" y="3141663"/>
            <a:ext cx="8915400" cy="701675"/>
          </a:xfrm>
          <a:prstGeom prst="rect">
            <a:avLst/>
          </a:prstGeom>
          <a:noFill/>
          <a:ln w="9525">
            <a:noFill/>
            <a:miter lim="800000"/>
          </a:ln>
          <a:effectLst/>
        </p:spPr>
        <p:txBody>
          <a:bodyPr>
            <a:spAutoFit/>
          </a:bodyPr>
          <a:lstStyle/>
          <a:p>
            <a:pPr>
              <a:defRPr/>
            </a:pP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若设十位数字为</a:t>
            </a:r>
            <a:r>
              <a:rPr kumimoji="1" lang="en-US" altLang="zh-CN" sz="4000" b="1">
                <a:solidFill>
                  <a:srgbClr val="FF3300"/>
                </a:solidFill>
                <a:effectLst>
                  <a:outerShdw blurRad="38100" dist="38100" dir="2700000" algn="tl">
                    <a:srgbClr val="C0C0C0"/>
                  </a:outerShdw>
                </a:effectLst>
                <a:latin typeface="Times New Roman" panose="02020603050405020304" pitchFamily="18" charset="0"/>
              </a:rPr>
              <a:t>x</a:t>
            </a: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，个位数字为</a:t>
            </a:r>
            <a:r>
              <a:rPr kumimoji="1" lang="en-US" altLang="zh-CN" sz="4000" b="1">
                <a:solidFill>
                  <a:srgbClr val="FF3300"/>
                </a:solidFill>
                <a:effectLst>
                  <a:outerShdw blurRad="38100" dist="38100" dir="2700000" algn="tl">
                    <a:srgbClr val="C0C0C0"/>
                  </a:outerShdw>
                </a:effectLst>
                <a:latin typeface="Times New Roman" panose="02020603050405020304" pitchFamily="18" charset="0"/>
              </a:rPr>
              <a:t>y</a:t>
            </a:r>
            <a:r>
              <a:rPr kumimoji="1" lang="zh-CN" altLang="en-US" sz="4000" b="1">
                <a:solidFill>
                  <a:srgbClr val="FF3300"/>
                </a:solidFill>
                <a:effectLst>
                  <a:outerShdw blurRad="38100" dist="38100" dir="2700000" algn="tl">
                    <a:srgbClr val="C0C0C0"/>
                  </a:outerShdw>
                </a:effectLst>
                <a:latin typeface="Times New Roman" panose="02020603050405020304" pitchFamily="18" charset="0"/>
              </a:rPr>
              <a:t>，则</a:t>
            </a:r>
          </a:p>
        </p:txBody>
      </p:sp>
      <p:sp>
        <p:nvSpPr>
          <p:cNvPr id="28698" name="Rectangle 26"/>
          <p:cNvSpPr>
            <a:spLocks noChangeArrowheads="1"/>
          </p:cNvSpPr>
          <p:nvPr/>
        </p:nvSpPr>
        <p:spPr bwMode="auto">
          <a:xfrm>
            <a:off x="2484438" y="4868863"/>
            <a:ext cx="42227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8699" name="Rectangle 27"/>
          <p:cNvSpPr>
            <a:spLocks noChangeArrowheads="1"/>
          </p:cNvSpPr>
          <p:nvPr/>
        </p:nvSpPr>
        <p:spPr bwMode="auto">
          <a:xfrm>
            <a:off x="3563938" y="4868863"/>
            <a:ext cx="415925" cy="519112"/>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8700" name="Rectangle 28"/>
          <p:cNvSpPr>
            <a:spLocks noChangeArrowheads="1"/>
          </p:cNvSpPr>
          <p:nvPr/>
        </p:nvSpPr>
        <p:spPr bwMode="auto">
          <a:xfrm>
            <a:off x="5651500" y="4868863"/>
            <a:ext cx="1466850" cy="519112"/>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10x+</a:t>
            </a:r>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8701" name="Rectangle 29"/>
          <p:cNvSpPr>
            <a:spLocks noChangeArrowheads="1"/>
          </p:cNvSpPr>
          <p:nvPr/>
        </p:nvSpPr>
        <p:spPr bwMode="auto">
          <a:xfrm>
            <a:off x="2484438" y="5661025"/>
            <a:ext cx="41592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p>
        </p:txBody>
      </p:sp>
      <p:sp>
        <p:nvSpPr>
          <p:cNvPr id="28702" name="Rectangle 30"/>
          <p:cNvSpPr>
            <a:spLocks noChangeArrowheads="1"/>
          </p:cNvSpPr>
          <p:nvPr/>
        </p:nvSpPr>
        <p:spPr bwMode="auto">
          <a:xfrm>
            <a:off x="3563938" y="5734050"/>
            <a:ext cx="422275" cy="519113"/>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8703" name="Rectangle 31"/>
          <p:cNvSpPr>
            <a:spLocks noChangeArrowheads="1"/>
          </p:cNvSpPr>
          <p:nvPr/>
        </p:nvSpPr>
        <p:spPr bwMode="auto">
          <a:xfrm>
            <a:off x="5651500" y="5734050"/>
            <a:ext cx="1466850" cy="519113"/>
          </a:xfrm>
          <a:prstGeom prst="rect">
            <a:avLst/>
          </a:prstGeom>
          <a:noFill/>
          <a:ln w="9525">
            <a:noFill/>
            <a:miter lim="800000"/>
          </a:ln>
          <a:effectLst/>
        </p:spPr>
        <p:txBody>
          <a:bodyPr wrap="none">
            <a:spAutoFit/>
          </a:bodyPr>
          <a:lstStyle/>
          <a:p>
            <a:pPr>
              <a:defRPr/>
            </a:pPr>
            <a:r>
              <a:rPr kumimoji="1" lang="en-US" altLang="zh-CN" sz="2800" b="1">
                <a:solidFill>
                  <a:srgbClr val="FF3300"/>
                </a:solidFill>
                <a:effectLst>
                  <a:outerShdw blurRad="38100" dist="38100" dir="2700000" algn="tl">
                    <a:srgbClr val="C0C0C0"/>
                  </a:outerShdw>
                </a:effectLst>
                <a:latin typeface="Verdana" panose="020B0604030504040204" pitchFamily="34" charset="0"/>
              </a:rPr>
              <a:t>10</a:t>
            </a:r>
            <a:r>
              <a:rPr kumimoji="1" lang="en-US" altLang="zh-CN" sz="2800" b="1">
                <a:solidFill>
                  <a:srgbClr val="FF3399"/>
                </a:solidFill>
                <a:effectLst>
                  <a:outerShdw blurRad="38100" dist="38100" dir="2700000" algn="tl">
                    <a:srgbClr val="C0C0C0"/>
                  </a:outerShdw>
                </a:effectLst>
                <a:latin typeface="Verdana" panose="020B0604030504040204" pitchFamily="34" charset="0"/>
              </a:rPr>
              <a:t>y</a:t>
            </a:r>
            <a:r>
              <a:rPr kumimoji="1" lang="en-US" altLang="zh-CN" sz="2800" b="1">
                <a:solidFill>
                  <a:srgbClr val="FF3300"/>
                </a:solidFill>
                <a:effectLst>
                  <a:outerShdw blurRad="38100" dist="38100" dir="2700000" algn="tl">
                    <a:srgbClr val="C0C0C0"/>
                  </a:outerShdw>
                </a:effectLst>
                <a:latin typeface="Verdana" panose="020B0604030504040204" pitchFamily="34" charset="0"/>
              </a:rPr>
              <a:t>+x</a:t>
            </a:r>
          </a:p>
        </p:txBody>
      </p:sp>
      <p:sp>
        <p:nvSpPr>
          <p:cNvPr id="28704" name="Line 32"/>
          <p:cNvSpPr>
            <a:spLocks noChangeShapeType="1"/>
          </p:cNvSpPr>
          <p:nvPr/>
        </p:nvSpPr>
        <p:spPr bwMode="auto">
          <a:xfrm>
            <a:off x="2843213" y="5300663"/>
            <a:ext cx="792162" cy="504825"/>
          </a:xfrm>
          <a:prstGeom prst="line">
            <a:avLst/>
          </a:prstGeom>
          <a:noFill/>
          <a:ln w="57150">
            <a:solidFill>
              <a:schemeClr val="tx1"/>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8705" name="Line 33"/>
          <p:cNvSpPr>
            <a:spLocks noChangeShapeType="1"/>
          </p:cNvSpPr>
          <p:nvPr/>
        </p:nvSpPr>
        <p:spPr bwMode="auto">
          <a:xfrm rot="5979267">
            <a:off x="2878931" y="5337969"/>
            <a:ext cx="720725" cy="503238"/>
          </a:xfrm>
          <a:prstGeom prst="line">
            <a:avLst/>
          </a:prstGeom>
          <a:noFill/>
          <a:ln w="57150">
            <a:solidFill>
              <a:srgbClr val="FF66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492967950"/>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8697"/>
                                        </p:tgtEl>
                                        <p:attrNameLst>
                                          <p:attrName>style.visibility</p:attrName>
                                        </p:attrNameLst>
                                      </p:cBhvr>
                                      <p:to>
                                        <p:strVal val="visible"/>
                                      </p:to>
                                    </p:set>
                                    <p:anim calcmode="lin" valueType="num">
                                      <p:cBhvr>
                                        <p:cTn id="7" dur="500" fill="hold"/>
                                        <p:tgtEl>
                                          <p:spTgt spid="28697"/>
                                        </p:tgtEl>
                                        <p:attrNameLst>
                                          <p:attrName>ppt_w</p:attrName>
                                        </p:attrNameLst>
                                      </p:cBhvr>
                                      <p:tavLst>
                                        <p:tav tm="0">
                                          <p:val>
                                            <p:fltVal val="0"/>
                                          </p:val>
                                        </p:tav>
                                        <p:tav tm="100000">
                                          <p:val>
                                            <p:strVal val="#ppt_w"/>
                                          </p:val>
                                        </p:tav>
                                      </p:tavLst>
                                    </p:anim>
                                    <p:anim calcmode="lin" valueType="num">
                                      <p:cBhvr>
                                        <p:cTn id="8" dur="500" fill="hold"/>
                                        <p:tgtEl>
                                          <p:spTgt spid="2869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8675"/>
                                        </p:tgtEl>
                                        <p:attrNameLst>
                                          <p:attrName>style.visibility</p:attrName>
                                        </p:attrNameLst>
                                      </p:cBhvr>
                                      <p:to>
                                        <p:strVal val="visible"/>
                                      </p:to>
                                    </p:set>
                                    <p:animEffect transition="in" filter="box(in)">
                                      <p:cBhvr>
                                        <p:cTn id="13" dur="500"/>
                                        <p:tgtEl>
                                          <p:spTgt spid="2867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2869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2869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2870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870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287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8705"/>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2870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8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7" grpId="0" autoUpdateAnimBg="0"/>
      <p:bldP spid="28698" grpId="0" autoUpdateAnimBg="0"/>
      <p:bldP spid="28699" grpId="0" autoUpdateAnimBg="0"/>
      <p:bldP spid="28700" grpId="0" autoUpdateAnimBg="0"/>
      <p:bldP spid="28701" grpId="0" autoUpdateAnimBg="0"/>
      <p:bldP spid="28702" grpId="0" autoUpdateAnimBg="0"/>
      <p:bldP spid="28703" grpId="0" autoUpdateAnimBg="0"/>
      <p:bldP spid="28704" grpId="0" animBg="1"/>
      <p:bldP spid="28705"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3"/>
          <p:cNvSpPr txBox="1">
            <a:spLocks noChangeArrowheads="1"/>
          </p:cNvSpPr>
          <p:nvPr/>
        </p:nvSpPr>
        <p:spPr bwMode="auto">
          <a:xfrm>
            <a:off x="684213" y="549275"/>
            <a:ext cx="76612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4.</a:t>
            </a:r>
            <a:r>
              <a:rPr kumimoji="1" lang="zh-CN" altLang="en-US" sz="2400" b="1">
                <a:solidFill>
                  <a:prstClr val="black"/>
                </a:solidFill>
                <a:latin typeface="Times New Roman" panose="02020603050405020304" pitchFamily="18" charset="0"/>
              </a:rPr>
              <a:t>一支部队第一天行军</a:t>
            </a:r>
            <a:r>
              <a:rPr kumimoji="1" lang="en-US" altLang="zh-CN" sz="2400" b="1">
                <a:solidFill>
                  <a:prstClr val="black"/>
                </a:solidFill>
                <a:latin typeface="Times New Roman" panose="02020603050405020304" pitchFamily="18" charset="0"/>
              </a:rPr>
              <a:t>4</a:t>
            </a:r>
            <a:r>
              <a:rPr kumimoji="1" lang="zh-CN" altLang="en-US" sz="2400" b="1">
                <a:solidFill>
                  <a:prstClr val="black"/>
                </a:solidFill>
                <a:latin typeface="Times New Roman" panose="02020603050405020304" pitchFamily="18" charset="0"/>
              </a:rPr>
              <a:t>小时，第二天行军</a:t>
            </a:r>
            <a:r>
              <a:rPr kumimoji="1" lang="en-US" altLang="zh-CN" sz="2400" b="1">
                <a:solidFill>
                  <a:prstClr val="black"/>
                </a:solidFill>
                <a:latin typeface="Times New Roman" panose="02020603050405020304" pitchFamily="18" charset="0"/>
              </a:rPr>
              <a:t>5</a:t>
            </a:r>
            <a:r>
              <a:rPr kumimoji="1" lang="zh-CN" altLang="en-US" sz="2400" b="1">
                <a:solidFill>
                  <a:prstClr val="black"/>
                </a:solidFill>
                <a:latin typeface="Times New Roman" panose="02020603050405020304" pitchFamily="18" charset="0"/>
              </a:rPr>
              <a:t>小时，两天</a:t>
            </a:r>
          </a:p>
          <a:p>
            <a:r>
              <a:rPr kumimoji="1" lang="zh-CN" altLang="en-US" sz="2400" b="1">
                <a:solidFill>
                  <a:prstClr val="black"/>
                </a:solidFill>
                <a:latin typeface="Times New Roman" panose="02020603050405020304" pitchFamily="18" charset="0"/>
              </a:rPr>
              <a:t>   共行军</a:t>
            </a:r>
            <a:r>
              <a:rPr kumimoji="1" lang="en-US" altLang="zh-CN" sz="2400" b="1">
                <a:solidFill>
                  <a:prstClr val="black"/>
                </a:solidFill>
                <a:latin typeface="Times New Roman" panose="02020603050405020304" pitchFamily="18" charset="0"/>
              </a:rPr>
              <a:t>98km</a:t>
            </a:r>
            <a:r>
              <a:rPr kumimoji="1" lang="zh-CN" altLang="en-US" sz="2400" b="1">
                <a:solidFill>
                  <a:prstClr val="black"/>
                </a:solidFill>
                <a:latin typeface="Times New Roman" panose="02020603050405020304" pitchFamily="18" charset="0"/>
              </a:rPr>
              <a:t>，第 一天比第二天少走</a:t>
            </a:r>
            <a:r>
              <a:rPr kumimoji="1" lang="en-US" altLang="zh-CN" sz="2400" b="1">
                <a:solidFill>
                  <a:prstClr val="black"/>
                </a:solidFill>
                <a:latin typeface="Times New Roman" panose="02020603050405020304" pitchFamily="18" charset="0"/>
              </a:rPr>
              <a:t>2km,</a:t>
            </a:r>
            <a:r>
              <a:rPr kumimoji="1" lang="zh-CN" altLang="en-US" sz="2400" b="1">
                <a:solidFill>
                  <a:prstClr val="black"/>
                </a:solidFill>
                <a:latin typeface="Times New Roman" panose="02020603050405020304" pitchFamily="18" charset="0"/>
              </a:rPr>
              <a:t>第一天和第二</a:t>
            </a:r>
          </a:p>
          <a:p>
            <a:r>
              <a:rPr kumimoji="1" lang="zh-CN" altLang="en-US" sz="2400" b="1">
                <a:solidFill>
                  <a:prstClr val="black"/>
                </a:solidFill>
                <a:latin typeface="Times New Roman" panose="02020603050405020304" pitchFamily="18" charset="0"/>
              </a:rPr>
              <a:t>   天行军的平均速度各是多少？</a:t>
            </a:r>
          </a:p>
        </p:txBody>
      </p:sp>
      <p:sp>
        <p:nvSpPr>
          <p:cNvPr id="64516" name="Text Box 4"/>
          <p:cNvSpPr txBox="1">
            <a:spLocks noChangeArrowheads="1"/>
          </p:cNvSpPr>
          <p:nvPr/>
        </p:nvSpPr>
        <p:spPr bwMode="auto">
          <a:xfrm>
            <a:off x="1584325" y="1946275"/>
            <a:ext cx="54483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解：设第一天行军的平均速度为</a:t>
            </a:r>
            <a:r>
              <a:rPr kumimoji="1" lang="en-US" altLang="zh-CN" sz="2400" b="1">
                <a:solidFill>
                  <a:prstClr val="black"/>
                </a:solidFill>
                <a:latin typeface="Times New Roman" panose="02020603050405020304" pitchFamily="18" charset="0"/>
              </a:rPr>
              <a:t>X km/h</a:t>
            </a:r>
          </a:p>
          <a:p>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第二天行军的平均速度为</a:t>
            </a:r>
            <a:r>
              <a:rPr kumimoji="1" lang="en-US" altLang="zh-CN" sz="2400" b="1">
                <a:solidFill>
                  <a:prstClr val="black"/>
                </a:solidFill>
                <a:latin typeface="Times New Roman" panose="02020603050405020304" pitchFamily="18" charset="0"/>
              </a:rPr>
              <a:t>Y km/h</a:t>
            </a:r>
          </a:p>
          <a:p>
            <a:r>
              <a:rPr kumimoji="1" lang="en-US" altLang="zh-CN" sz="2400" b="1">
                <a:solidFill>
                  <a:prstClr val="black"/>
                </a:solidFill>
                <a:latin typeface="Times New Roman" panose="02020603050405020304" pitchFamily="18" charset="0"/>
              </a:rPr>
              <a:t>         </a:t>
            </a:r>
            <a:r>
              <a:rPr kumimoji="1" lang="zh-CN" altLang="en-US" sz="2400" b="1">
                <a:solidFill>
                  <a:prstClr val="black"/>
                </a:solidFill>
                <a:latin typeface="Times New Roman" panose="02020603050405020304" pitchFamily="18" charset="0"/>
              </a:rPr>
              <a:t>根据题意，可列方程组：</a:t>
            </a:r>
          </a:p>
        </p:txBody>
      </p:sp>
      <p:grpSp>
        <p:nvGrpSpPr>
          <p:cNvPr id="2" name="Group 5"/>
          <p:cNvGrpSpPr/>
          <p:nvPr/>
        </p:nvGrpSpPr>
        <p:grpSpPr bwMode="auto">
          <a:xfrm>
            <a:off x="2362200" y="3165475"/>
            <a:ext cx="1755775" cy="914400"/>
            <a:chOff x="1440" y="1994"/>
            <a:chExt cx="1106" cy="576"/>
          </a:xfrm>
        </p:grpSpPr>
        <p:sp>
          <p:nvSpPr>
            <p:cNvPr id="28677" name="Text Box 6"/>
            <p:cNvSpPr txBox="1">
              <a:spLocks noChangeArrowheads="1"/>
            </p:cNvSpPr>
            <p:nvPr/>
          </p:nvSpPr>
          <p:spPr bwMode="auto">
            <a:xfrm>
              <a:off x="1502" y="1994"/>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4X+5Y= 98</a:t>
              </a:r>
            </a:p>
          </p:txBody>
        </p:sp>
        <p:sp>
          <p:nvSpPr>
            <p:cNvPr id="28678" name="Text Box 7"/>
            <p:cNvSpPr txBox="1">
              <a:spLocks noChangeArrowheads="1"/>
            </p:cNvSpPr>
            <p:nvPr/>
          </p:nvSpPr>
          <p:spPr bwMode="auto">
            <a:xfrm>
              <a:off x="1498" y="2282"/>
              <a:ext cx="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5Y-4X = 2</a:t>
              </a:r>
            </a:p>
          </p:txBody>
        </p:sp>
        <p:sp>
          <p:nvSpPr>
            <p:cNvPr id="28679" name="AutoShape 8"/>
            <p:cNvSpPr/>
            <p:nvPr/>
          </p:nvSpPr>
          <p:spPr bwMode="auto">
            <a:xfrm>
              <a:off x="1440" y="2064"/>
              <a:ext cx="48" cy="384"/>
            </a:xfrm>
            <a:prstGeom prst="leftBrace">
              <a:avLst>
                <a:gd name="adj1" fmla="val 66667"/>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pSp>
      <p:sp>
        <p:nvSpPr>
          <p:cNvPr id="64521" name="Text Box 9"/>
          <p:cNvSpPr txBox="1">
            <a:spLocks noChangeArrowheads="1"/>
          </p:cNvSpPr>
          <p:nvPr/>
        </p:nvSpPr>
        <p:spPr bwMode="auto">
          <a:xfrm>
            <a:off x="2346325" y="419100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解之得：</a:t>
            </a:r>
          </a:p>
        </p:txBody>
      </p:sp>
      <p:grpSp>
        <p:nvGrpSpPr>
          <p:cNvPr id="3" name="Group 10"/>
          <p:cNvGrpSpPr/>
          <p:nvPr/>
        </p:nvGrpSpPr>
        <p:grpSpPr bwMode="auto">
          <a:xfrm>
            <a:off x="3505200" y="3962400"/>
            <a:ext cx="1262063" cy="949325"/>
            <a:chOff x="2544" y="2618"/>
            <a:chExt cx="795" cy="598"/>
          </a:xfrm>
        </p:grpSpPr>
        <p:sp>
          <p:nvSpPr>
            <p:cNvPr id="28682" name="Text Box 11"/>
            <p:cNvSpPr txBox="1">
              <a:spLocks noChangeArrowheads="1"/>
            </p:cNvSpPr>
            <p:nvPr/>
          </p:nvSpPr>
          <p:spPr bwMode="auto">
            <a:xfrm>
              <a:off x="2678" y="2618"/>
              <a:ext cx="6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X = 12</a:t>
              </a:r>
            </a:p>
          </p:txBody>
        </p:sp>
        <p:sp>
          <p:nvSpPr>
            <p:cNvPr id="28683" name="Text Box 12"/>
            <p:cNvSpPr txBox="1">
              <a:spLocks noChangeArrowheads="1"/>
            </p:cNvSpPr>
            <p:nvPr/>
          </p:nvSpPr>
          <p:spPr bwMode="auto">
            <a:xfrm>
              <a:off x="2688" y="2928"/>
              <a:ext cx="6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prstClr val="black"/>
                  </a:solidFill>
                  <a:latin typeface="Times New Roman" panose="02020603050405020304" pitchFamily="18" charset="0"/>
                </a:rPr>
                <a:t>Y = 10</a:t>
              </a:r>
            </a:p>
          </p:txBody>
        </p:sp>
        <p:sp>
          <p:nvSpPr>
            <p:cNvPr id="28684" name="AutoShape 13"/>
            <p:cNvSpPr/>
            <p:nvPr/>
          </p:nvSpPr>
          <p:spPr bwMode="auto">
            <a:xfrm>
              <a:off x="2544" y="2736"/>
              <a:ext cx="96" cy="384"/>
            </a:xfrm>
            <a:prstGeom prst="leftBrace">
              <a:avLst>
                <a:gd name="adj1" fmla="val 33333"/>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pSp>
      <p:sp>
        <p:nvSpPr>
          <p:cNvPr id="64526" name="Text Box 14"/>
          <p:cNvSpPr txBox="1">
            <a:spLocks noChangeArrowheads="1"/>
          </p:cNvSpPr>
          <p:nvPr/>
        </p:nvSpPr>
        <p:spPr bwMode="auto">
          <a:xfrm>
            <a:off x="1812925" y="5070475"/>
            <a:ext cx="55102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a:solidFill>
                  <a:prstClr val="black"/>
                </a:solidFill>
                <a:latin typeface="Times New Roman" panose="02020603050405020304" pitchFamily="18" charset="0"/>
              </a:rPr>
              <a:t>答：第一天行军的平均速度为</a:t>
            </a:r>
            <a:r>
              <a:rPr kumimoji="1" lang="en-US" altLang="zh-CN" sz="2400" b="1">
                <a:solidFill>
                  <a:prstClr val="black"/>
                </a:solidFill>
                <a:latin typeface="Times New Roman" panose="02020603050405020304" pitchFamily="18" charset="0"/>
              </a:rPr>
              <a:t>12 km/h</a:t>
            </a:r>
            <a:r>
              <a:rPr kumimoji="1" lang="zh-CN" altLang="en-US" sz="2400" b="1">
                <a:solidFill>
                  <a:prstClr val="black"/>
                </a:solidFill>
                <a:latin typeface="Times New Roman" panose="02020603050405020304" pitchFamily="18" charset="0"/>
              </a:rPr>
              <a:t>；</a:t>
            </a:r>
          </a:p>
          <a:p>
            <a:r>
              <a:rPr kumimoji="1" lang="zh-CN" altLang="en-US" sz="2400" b="1">
                <a:solidFill>
                  <a:prstClr val="black"/>
                </a:solidFill>
                <a:latin typeface="Times New Roman" panose="02020603050405020304" pitchFamily="18" charset="0"/>
              </a:rPr>
              <a:t>        第二天行军的平均速度为</a:t>
            </a:r>
            <a:r>
              <a:rPr kumimoji="1" lang="en-US" altLang="zh-CN" sz="2400" b="1">
                <a:solidFill>
                  <a:prstClr val="black"/>
                </a:solidFill>
                <a:latin typeface="Times New Roman" panose="02020603050405020304" pitchFamily="18" charset="0"/>
              </a:rPr>
              <a:t>10 km/h</a:t>
            </a:r>
            <a:r>
              <a:rPr kumimoji="1" lang="zh-CN" altLang="en-US" sz="2400" b="1">
                <a:solidFill>
                  <a:prstClr val="black"/>
                </a:solidFill>
                <a:latin typeface="Times New Roman" panose="02020603050405020304" pitchFamily="18" charset="0"/>
              </a:rPr>
              <a:t>。</a:t>
            </a:r>
          </a:p>
        </p:txBody>
      </p:sp>
    </p:spTree>
    <p:extLst>
      <p:ext uri="{BB962C8B-B14F-4D97-AF65-F5344CB8AC3E}">
        <p14:creationId xmlns:p14="http://schemas.microsoft.com/office/powerpoint/2010/main" val="13752864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45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64516"/>
                                        </p:tgtEl>
                                        <p:attrNameLst>
                                          <p:attrName>style.visibility</p:attrName>
                                        </p:attrNameLst>
                                      </p:cBhvr>
                                      <p:to>
                                        <p:strVal val="visible"/>
                                      </p:to>
                                    </p:set>
                                    <p:animEffect transition="in" filter="dissolve">
                                      <p:cBhvr>
                                        <p:cTn id="11" dur="500"/>
                                        <p:tgtEl>
                                          <p:spTgt spid="6451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4521"/>
                                        </p:tgtEl>
                                        <p:attrNameLst>
                                          <p:attrName>style.visibility</p:attrName>
                                        </p:attrNameLst>
                                      </p:cBhvr>
                                      <p:to>
                                        <p:strVal val="visible"/>
                                      </p:to>
                                    </p:set>
                                    <p:animEffect transition="in" filter="dissolve">
                                      <p:cBhvr>
                                        <p:cTn id="21" dur="500"/>
                                        <p:tgtEl>
                                          <p:spTgt spid="6452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4526"/>
                                        </p:tgtEl>
                                        <p:attrNameLst>
                                          <p:attrName>style.visibility</p:attrName>
                                        </p:attrNameLst>
                                      </p:cBhvr>
                                      <p:to>
                                        <p:strVal val="visible"/>
                                      </p:to>
                                    </p:set>
                                    <p:animEffect transition="in" filter="dissolve">
                                      <p:cBhvr>
                                        <p:cTn id="31" dur="500"/>
                                        <p:tgtEl>
                                          <p:spTgt spid="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autoUpdateAnimBg="0"/>
      <p:bldP spid="64516" grpId="0" autoUpdateAnimBg="0"/>
      <p:bldP spid="64521" grpId="0" autoUpdateAnimBg="0"/>
      <p:bldP spid="64526" grpId="0" autoUpdateAnimBg="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28600" y="228600"/>
            <a:ext cx="8610600" cy="350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rPr>
              <a:t>5</a:t>
            </a:r>
            <a:r>
              <a:rPr kumimoji="1" lang="zh-CN" altLang="en-US" sz="3200" b="1">
                <a:solidFill>
                  <a:srgbClr val="0000FF"/>
                </a:solidFill>
                <a:latin typeface="Times New Roman" panose="02020603050405020304" pitchFamily="18" charset="0"/>
              </a:rPr>
              <a:t>、小明骑摩托车在公路上匀速行驶，</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时看到里程碑上的数是一个两位数，它的数字之和是</a:t>
            </a:r>
            <a:r>
              <a:rPr kumimoji="1" lang="en-US" altLang="zh-CN" sz="3200" b="1">
                <a:solidFill>
                  <a:srgbClr val="0000FF"/>
                </a:solidFill>
                <a:latin typeface="Times New Roman" panose="02020603050405020304" pitchFamily="18" charset="0"/>
              </a:rPr>
              <a:t>7</a:t>
            </a:r>
            <a:r>
              <a:rPr kumimoji="1" lang="zh-CN" altLang="en-US" sz="3200" b="1">
                <a:solidFill>
                  <a:srgbClr val="0000FF"/>
                </a:solidFill>
                <a:latin typeface="Times New Roman" panose="02020603050405020304" pitchFamily="18" charset="0"/>
              </a:rPr>
              <a:t>；</a:t>
            </a:r>
            <a:r>
              <a:rPr kumimoji="1" lang="en-US" altLang="zh-CN" sz="3200" b="1">
                <a:solidFill>
                  <a:srgbClr val="0000FF"/>
                </a:solidFill>
                <a:latin typeface="Times New Roman" panose="02020603050405020304" pitchFamily="18" charset="0"/>
              </a:rPr>
              <a:t>13:00</a:t>
            </a:r>
            <a:r>
              <a:rPr kumimoji="1" lang="zh-CN" altLang="en-US" sz="3200" b="1">
                <a:solidFill>
                  <a:srgbClr val="0000FF"/>
                </a:solidFill>
                <a:latin typeface="Times New Roman" panose="02020603050405020304" pitchFamily="18" charset="0"/>
              </a:rPr>
              <a:t>时看里程碑上的两位数与</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时看到的个位数和十位数颠倒了；</a:t>
            </a:r>
            <a:r>
              <a:rPr kumimoji="1" lang="en-US" altLang="zh-CN" sz="3200" b="1">
                <a:solidFill>
                  <a:srgbClr val="0000FF"/>
                </a:solidFill>
                <a:latin typeface="Times New Roman" panose="02020603050405020304" pitchFamily="18" charset="0"/>
              </a:rPr>
              <a:t>14:00</a:t>
            </a:r>
            <a:r>
              <a:rPr kumimoji="1" lang="zh-CN" altLang="en-US" sz="3200" b="1">
                <a:solidFill>
                  <a:srgbClr val="0000FF"/>
                </a:solidFill>
                <a:latin typeface="Times New Roman" panose="02020603050405020304" pitchFamily="18" charset="0"/>
              </a:rPr>
              <a:t>时看到里程碑上的数比</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时看到的两位数中间多了个零，小明在</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时看到里程碑上的数字是多少？</a:t>
            </a:r>
          </a:p>
        </p:txBody>
      </p:sp>
      <p:sp>
        <p:nvSpPr>
          <p:cNvPr id="29699" name="Rectangle 3"/>
          <p:cNvSpPr>
            <a:spLocks noChangeArrowheads="1"/>
          </p:cNvSpPr>
          <p:nvPr/>
        </p:nvSpPr>
        <p:spPr bwMode="auto">
          <a:xfrm>
            <a:off x="457200" y="3429000"/>
            <a:ext cx="792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3200" b="1">
                <a:solidFill>
                  <a:srgbClr val="0000FF"/>
                </a:solidFill>
                <a:latin typeface="Times New Roman" panose="02020603050405020304" pitchFamily="18" charset="0"/>
              </a:rPr>
              <a:t>解</a:t>
            </a:r>
            <a:r>
              <a:rPr kumimoji="1" lang="en-US" altLang="zh-CN" sz="3200" b="1">
                <a:solidFill>
                  <a:srgbClr val="0000FF"/>
                </a:solidFill>
                <a:latin typeface="Times New Roman" panose="02020603050405020304" pitchFamily="18" charset="0"/>
              </a:rPr>
              <a:t>:</a:t>
            </a:r>
            <a:r>
              <a:rPr kumimoji="1" lang="zh-CN" altLang="en-US" sz="3200" b="1">
                <a:solidFill>
                  <a:srgbClr val="0000FF"/>
                </a:solidFill>
                <a:latin typeface="Times New Roman" panose="02020603050405020304" pitchFamily="18" charset="0"/>
              </a:rPr>
              <a:t>设小明在</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时看到的数的十位数字是</a:t>
            </a:r>
            <a:r>
              <a:rPr kumimoji="1" lang="en-US" altLang="zh-CN" sz="3200" b="1">
                <a:solidFill>
                  <a:srgbClr val="0000FF"/>
                </a:solidFill>
                <a:latin typeface="Times New Roman" panose="02020603050405020304" pitchFamily="18" charset="0"/>
              </a:rPr>
              <a:t>x</a:t>
            </a:r>
            <a:r>
              <a:rPr kumimoji="1" lang="zh-CN" altLang="en-US" sz="3200" b="1">
                <a:solidFill>
                  <a:srgbClr val="0000FF"/>
                </a:solidFill>
                <a:latin typeface="Times New Roman" panose="02020603050405020304" pitchFamily="18" charset="0"/>
              </a:rPr>
              <a:t>，个位的数字是</a:t>
            </a:r>
            <a:r>
              <a:rPr kumimoji="1" lang="en-US" altLang="zh-CN" sz="3200" b="1">
                <a:solidFill>
                  <a:srgbClr val="0000FF"/>
                </a:solidFill>
                <a:latin typeface="Times New Roman" panose="02020603050405020304" pitchFamily="18" charset="0"/>
              </a:rPr>
              <a:t>y</a:t>
            </a:r>
            <a:r>
              <a:rPr kumimoji="1" lang="zh-CN" altLang="en-US" sz="3200" b="1">
                <a:solidFill>
                  <a:srgbClr val="0000FF"/>
                </a:solidFill>
                <a:latin typeface="Times New Roman" panose="02020603050405020304" pitchFamily="18" charset="0"/>
              </a:rPr>
              <a:t>，那么</a:t>
            </a:r>
          </a:p>
        </p:txBody>
      </p:sp>
      <p:grpSp>
        <p:nvGrpSpPr>
          <p:cNvPr id="2" name="Group 4"/>
          <p:cNvGrpSpPr/>
          <p:nvPr/>
        </p:nvGrpSpPr>
        <p:grpSpPr bwMode="auto">
          <a:xfrm>
            <a:off x="1447800" y="4419600"/>
            <a:ext cx="6477000" cy="1311275"/>
            <a:chOff x="864" y="2928"/>
            <a:chExt cx="4080" cy="826"/>
          </a:xfrm>
        </p:grpSpPr>
        <p:sp>
          <p:nvSpPr>
            <p:cNvPr id="29701" name="Rectangle 5"/>
            <p:cNvSpPr>
              <a:spLocks noChangeArrowheads="1"/>
            </p:cNvSpPr>
            <p:nvPr/>
          </p:nvSpPr>
          <p:spPr bwMode="auto">
            <a:xfrm>
              <a:off x="912" y="2928"/>
              <a:ext cx="403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srgbClr val="0000FF"/>
                  </a:solidFill>
                  <a:latin typeface="Times New Roman" panose="02020603050405020304" pitchFamily="18" charset="0"/>
                </a:rPr>
                <a:t>x+y=7</a:t>
              </a:r>
            </a:p>
            <a:p>
              <a:pPr>
                <a:spcBef>
                  <a:spcPct val="50000"/>
                </a:spcBef>
              </a:pPr>
              <a:r>
                <a:rPr kumimoji="1" lang="en-US" altLang="zh-CN" sz="3200" b="1">
                  <a:solidFill>
                    <a:srgbClr val="0000FF"/>
                  </a:solidFill>
                  <a:latin typeface="Times New Roman" panose="02020603050405020304" pitchFamily="18" charset="0"/>
                </a:rPr>
                <a:t>(10y+x)-(10x+y)=(100x+y)-(10y+x)</a:t>
              </a:r>
            </a:p>
          </p:txBody>
        </p:sp>
        <p:sp>
          <p:nvSpPr>
            <p:cNvPr id="29702" name="AutoShape 6"/>
            <p:cNvSpPr/>
            <p:nvPr/>
          </p:nvSpPr>
          <p:spPr bwMode="auto">
            <a:xfrm>
              <a:off x="864" y="3120"/>
              <a:ext cx="96" cy="480"/>
            </a:xfrm>
            <a:prstGeom prst="leftBrace">
              <a:avLst>
                <a:gd name="adj1" fmla="val 41667"/>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pSp>
      <p:sp>
        <p:nvSpPr>
          <p:cNvPr id="29703" name="Rectangle 7"/>
          <p:cNvSpPr>
            <a:spLocks noChangeArrowheads="1"/>
          </p:cNvSpPr>
          <p:nvPr/>
        </p:nvSpPr>
        <p:spPr bwMode="auto">
          <a:xfrm>
            <a:off x="2700338" y="6021388"/>
            <a:ext cx="6262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0000FF"/>
                </a:solidFill>
                <a:latin typeface="Times New Roman" panose="02020603050405020304" pitchFamily="18" charset="0"/>
              </a:rPr>
              <a:t>答</a:t>
            </a:r>
            <a:r>
              <a:rPr kumimoji="1" lang="en-US" altLang="zh-CN" sz="3200" b="1">
                <a:solidFill>
                  <a:srgbClr val="0000FF"/>
                </a:solidFill>
                <a:latin typeface="Times New Roman" panose="02020603050405020304" pitchFamily="18" charset="0"/>
              </a:rPr>
              <a:t>:</a:t>
            </a:r>
            <a:r>
              <a:rPr kumimoji="1" lang="zh-CN" altLang="en-US" sz="3200" b="1">
                <a:solidFill>
                  <a:srgbClr val="0000FF"/>
                </a:solidFill>
                <a:latin typeface="Times New Roman" panose="02020603050405020304" pitchFamily="18" charset="0"/>
              </a:rPr>
              <a:t>小明在</a:t>
            </a:r>
            <a:r>
              <a:rPr kumimoji="1" lang="en-US" altLang="zh-CN" sz="3200" b="1">
                <a:solidFill>
                  <a:srgbClr val="0000FF"/>
                </a:solidFill>
                <a:latin typeface="Times New Roman" panose="02020603050405020304" pitchFamily="18" charset="0"/>
              </a:rPr>
              <a:t>12:00</a:t>
            </a:r>
            <a:r>
              <a:rPr kumimoji="1" lang="zh-CN" altLang="en-US" sz="3200" b="1">
                <a:solidFill>
                  <a:srgbClr val="0000FF"/>
                </a:solidFill>
                <a:latin typeface="Times New Roman" panose="02020603050405020304" pitchFamily="18" charset="0"/>
              </a:rPr>
              <a:t>时看到的数字是</a:t>
            </a:r>
            <a:r>
              <a:rPr kumimoji="1" lang="en-US" altLang="zh-CN" sz="3200" b="1">
                <a:solidFill>
                  <a:srgbClr val="0000FF"/>
                </a:solidFill>
                <a:latin typeface="Times New Roman" panose="02020603050405020304" pitchFamily="18" charset="0"/>
              </a:rPr>
              <a:t>16.</a:t>
            </a:r>
          </a:p>
        </p:txBody>
      </p:sp>
      <p:grpSp>
        <p:nvGrpSpPr>
          <p:cNvPr id="3" name="Group 8"/>
          <p:cNvGrpSpPr/>
          <p:nvPr/>
        </p:nvGrpSpPr>
        <p:grpSpPr bwMode="auto">
          <a:xfrm>
            <a:off x="457200" y="5562600"/>
            <a:ext cx="2117725" cy="1066800"/>
            <a:chOff x="288" y="3504"/>
            <a:chExt cx="1334" cy="672"/>
          </a:xfrm>
        </p:grpSpPr>
        <p:grpSp>
          <p:nvGrpSpPr>
            <p:cNvPr id="29705" name="Group 9"/>
            <p:cNvGrpSpPr/>
            <p:nvPr/>
          </p:nvGrpSpPr>
          <p:grpSpPr bwMode="auto">
            <a:xfrm>
              <a:off x="912" y="3504"/>
              <a:ext cx="710" cy="672"/>
              <a:chOff x="1440" y="3552"/>
              <a:chExt cx="710" cy="672"/>
            </a:xfrm>
          </p:grpSpPr>
          <p:sp>
            <p:nvSpPr>
              <p:cNvPr id="29706" name="Rectangle 10"/>
              <p:cNvSpPr>
                <a:spLocks noChangeArrowheads="1"/>
              </p:cNvSpPr>
              <p:nvPr/>
            </p:nvSpPr>
            <p:spPr bwMode="auto">
              <a:xfrm>
                <a:off x="1440" y="3552"/>
                <a:ext cx="71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rPr>
                  <a:t>  x=1 </a:t>
                </a:r>
              </a:p>
              <a:p>
                <a:r>
                  <a:rPr kumimoji="1" lang="en-US" altLang="zh-CN" sz="3200" b="1">
                    <a:solidFill>
                      <a:srgbClr val="0000FF"/>
                    </a:solidFill>
                    <a:latin typeface="Times New Roman" panose="02020603050405020304" pitchFamily="18" charset="0"/>
                  </a:rPr>
                  <a:t>  y=6</a:t>
                </a:r>
              </a:p>
            </p:txBody>
          </p:sp>
          <p:sp>
            <p:nvSpPr>
              <p:cNvPr id="29707" name="AutoShape 11"/>
              <p:cNvSpPr/>
              <p:nvPr/>
            </p:nvSpPr>
            <p:spPr bwMode="auto">
              <a:xfrm>
                <a:off x="1536" y="3792"/>
                <a:ext cx="48" cy="288"/>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3600" b="1">
                  <a:solidFill>
                    <a:prstClr val="black"/>
                  </a:solidFill>
                </a:endParaRPr>
              </a:p>
            </p:txBody>
          </p:sp>
        </p:grpSp>
        <p:sp>
          <p:nvSpPr>
            <p:cNvPr id="29708" name="Rectangle 12"/>
            <p:cNvSpPr>
              <a:spLocks noChangeArrowheads="1"/>
            </p:cNvSpPr>
            <p:nvPr/>
          </p:nvSpPr>
          <p:spPr bwMode="auto">
            <a:xfrm>
              <a:off x="288" y="3696"/>
              <a:ext cx="7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0000FF"/>
                  </a:solidFill>
                  <a:latin typeface="Times New Roman" panose="02020603050405020304" pitchFamily="18" charset="0"/>
                </a:rPr>
                <a:t>解之</a:t>
              </a:r>
              <a:r>
                <a:rPr kumimoji="1" lang="en-US" altLang="zh-CN" sz="3200" b="1">
                  <a:solidFill>
                    <a:srgbClr val="0000FF"/>
                  </a:solidFill>
                  <a:latin typeface="Times New Roman" panose="02020603050405020304" pitchFamily="18" charset="0"/>
                </a:rPr>
                <a:t>:</a:t>
              </a:r>
            </a:p>
          </p:txBody>
        </p:sp>
      </p:grpSp>
    </p:spTree>
    <p:extLst>
      <p:ext uri="{BB962C8B-B14F-4D97-AF65-F5344CB8AC3E}">
        <p14:creationId xmlns:p14="http://schemas.microsoft.com/office/powerpoint/2010/main" val="2399956073"/>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utoUpdateAnimBg="0"/>
      <p:bldP spid="29703" grpId="0" autoUpdateAnimBg="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3073" descr="glvbc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0"/>
            <a:ext cx="94678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图片 3074" descr="gif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675" y="0"/>
            <a:ext cx="2881313"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3075"/>
          <p:cNvSpPr>
            <a:spLocks noChangeArrowheads="1" noChangeShapeType="1" noTextEdit="1"/>
          </p:cNvSpPr>
          <p:nvPr/>
        </p:nvSpPr>
        <p:spPr bwMode="auto">
          <a:xfrm>
            <a:off x="6516688" y="908050"/>
            <a:ext cx="2305050" cy="2087563"/>
          </a:xfrm>
          <a:prstGeom prst="rect">
            <a:avLst/>
          </a:prstGeom>
          <a:extLst>
            <a:ext uri="{91240B29-F687-4F45-9708-019B960494DF}">
              <a14:hiddenLine xmlns:a14="http://schemas.microsoft.com/office/drawing/2010/main" w="9525">
                <a:noFill/>
                <a:round/>
              </a14:hiddenLine>
            </a:ext>
          </a:extLst>
        </p:spPr>
        <p:txBody>
          <a:bodyPr wrap="none" fromWordArt="1">
            <a:prstTxWarp prst="textTriangle">
              <a:avLst>
                <a:gd name="adj" fmla="val 50037"/>
              </a:avLst>
            </a:prstTxWarp>
            <a:scene3d>
              <a:camera prst="legacyObliqueTopLeft"/>
              <a:lightRig rig="legacyNormal3" dir="r"/>
            </a:scene3d>
            <a:sp3d extrusionH="201600" prstMaterial="legacyMatte">
              <a:extrusionClr>
                <a:srgbClr val="0066CC"/>
              </a:extrusionClr>
            </a:sp3d>
          </a:bodyPr>
          <a:lstStyle/>
          <a:p>
            <a:pPr algn="ctr"/>
            <a:r>
              <a:rPr lang="zh-CN" altLang="en-US" sz="3600">
                <a:gradFill rotWithShape="0">
                  <a:gsLst>
                    <a:gs pos="0">
                      <a:srgbClr val="FFFFCC"/>
                    </a:gs>
                    <a:gs pos="100000">
                      <a:srgbClr val="FF9999"/>
                    </a:gs>
                  </a:gsLst>
                  <a:lin ang="5400000" scaled="1"/>
                </a:gradFill>
                <a:latin typeface="宋体" panose="02010600030101010101" pitchFamily="2" charset="-122"/>
              </a:rPr>
              <a:t>生活</a:t>
            </a:r>
          </a:p>
        </p:txBody>
      </p:sp>
      <p:sp>
        <p:nvSpPr>
          <p:cNvPr id="2052" name="矩形 3076" descr="纸袋"/>
          <p:cNvSpPr>
            <a:spLocks noChangeArrowheads="1" noChangeShapeType="1" noTextEdit="1"/>
          </p:cNvSpPr>
          <p:nvPr/>
        </p:nvSpPr>
        <p:spPr bwMode="auto">
          <a:xfrm>
            <a:off x="3851275" y="1484313"/>
            <a:ext cx="1081088" cy="1008062"/>
          </a:xfrm>
          <a:prstGeom prst="rect">
            <a:avLst/>
          </a:prstGeom>
          <a:extLst>
            <a:ext uri="{91240B29-F687-4F45-9708-019B960494DF}">
              <a14:hiddenLine xmlns:a14="http://schemas.microsoft.com/office/drawing/2010/main" w="9525">
                <a:noFill/>
                <a:round/>
              </a14:hiddenLine>
            </a:ext>
          </a:extLst>
        </p:spPr>
        <p:txBody>
          <a:bodyPr wrap="none" fromWordArt="1">
            <a:prstTxWarp prst="textCascadeUp">
              <a:avLst>
                <a:gd name="adj" fmla="val 69389"/>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zh-CN" altLang="en-US" sz="3600">
                <a:blipFill dpi="0" rotWithShape="0">
                  <a:blip r:embed="rId4"/>
                  <a:srcRect/>
                  <a:tile tx="0" ty="0" sx="100000" sy="100000" flip="none" algn="tl"/>
                </a:blipFill>
                <a:latin typeface="宋体" panose="02010600030101010101" pitchFamily="2" charset="-122"/>
              </a:rPr>
              <a:t>与</a:t>
            </a:r>
          </a:p>
        </p:txBody>
      </p:sp>
      <p:sp>
        <p:nvSpPr>
          <p:cNvPr id="2053" name="矩形 3077"/>
          <p:cNvSpPr>
            <a:spLocks noChangeArrowheads="1" noChangeShapeType="1" noTextEdit="1"/>
          </p:cNvSpPr>
          <p:nvPr/>
        </p:nvSpPr>
        <p:spPr bwMode="auto">
          <a:xfrm>
            <a:off x="468313" y="1700213"/>
            <a:ext cx="2017712" cy="1728787"/>
          </a:xfrm>
          <a:prstGeom prst="rect">
            <a:avLst/>
          </a:prstGeom>
          <a:extLst>
            <a:ext uri="{91240B29-F687-4F45-9708-019B960494DF}">
              <a14:hiddenLine xmlns:a14="http://schemas.microsoft.com/office/drawing/2010/main" w="9525">
                <a:noFill/>
                <a:round/>
              </a14:hiddenLine>
            </a:ext>
          </a:extLst>
        </p:spPr>
        <p:txBody>
          <a:bodyPr wrap="none" fromWordArt="1">
            <a:prstTxWarp prst="textCascadeUp">
              <a:avLst>
                <a:gd name="adj" fmla="val 6795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a:gradFill rotWithShape="0">
                  <a:gsLst>
                    <a:gs pos="0">
                      <a:srgbClr val="FFE701"/>
                    </a:gs>
                    <a:gs pos="100000">
                      <a:srgbClr val="FE3E02"/>
                    </a:gs>
                  </a:gsLst>
                  <a:lin ang="5400000" scaled="1"/>
                </a:gradFill>
                <a:latin typeface="宋体" panose="02010600030101010101" pitchFamily="2" charset="-122"/>
              </a:rPr>
              <a:t>数学</a:t>
            </a:r>
          </a:p>
        </p:txBody>
      </p:sp>
      <p:sp>
        <p:nvSpPr>
          <p:cNvPr id="3079" name="矩形 3078"/>
          <p:cNvSpPr>
            <a:spLocks noChangeArrowheads="1" noChangeShapeType="1" noTextEdit="1"/>
          </p:cNvSpPr>
          <p:nvPr/>
        </p:nvSpPr>
        <p:spPr bwMode="auto">
          <a:xfrm>
            <a:off x="1619250" y="3933825"/>
            <a:ext cx="5688013" cy="1008063"/>
          </a:xfrm>
          <a:prstGeom prst="rect">
            <a:avLst/>
          </a:prstGeom>
        </p:spPr>
        <p:txBody>
          <a:bodyPr wrap="none" fromWordArt="1">
            <a:prstTxWarp prst="textPlain">
              <a:avLst>
                <a:gd name="adj" fmla="val 50000"/>
              </a:avLst>
            </a:prstTxWarp>
          </a:bodyPr>
          <a:lstStyle/>
          <a:p>
            <a:pPr algn="ctr"/>
            <a:r>
              <a:rPr lang="zh-CN" altLang="en-US" sz="3600" kern="10">
                <a:ln w="19050">
                  <a:solidFill>
                    <a:srgbClr val="99CCFF"/>
                  </a:solidFill>
                  <a:miter lim="800000"/>
                </a:ln>
                <a:solidFill>
                  <a:srgbClr val="0066CC"/>
                </a:solidFill>
                <a:effectLst>
                  <a:outerShdw dist="35921" dir="2700000" algn="ctr" rotWithShape="0">
                    <a:srgbClr val="990000"/>
                  </a:outerShdw>
                </a:effectLst>
                <a:latin typeface="宋体" panose="02010600030101010101" pitchFamily="2" charset="-122"/>
              </a:rPr>
              <a:t>二元一次方程组的应用</a:t>
            </a:r>
          </a:p>
        </p:txBody>
      </p:sp>
    </p:spTree>
    <p:extLst>
      <p:ext uri="{BB962C8B-B14F-4D97-AF65-F5344CB8AC3E}">
        <p14:creationId xmlns:p14="http://schemas.microsoft.com/office/powerpoint/2010/main" val="275565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3079"/>
                                        </p:tgtEl>
                                        <p:attrNameLst>
                                          <p:attrName>style.visibility</p:attrName>
                                        </p:attrNameLst>
                                      </p:cBhvr>
                                      <p:to>
                                        <p:strVal val="visible"/>
                                      </p:to>
                                    </p:set>
                                    <p:anim calcmode="lin" valueType="num">
                                      <p:cBhvr>
                                        <p:cTn id="7" dur="500" fill="hold"/>
                                        <p:tgtEl>
                                          <p:spTgt spid="3079"/>
                                        </p:tgtEl>
                                        <p:attrNameLst>
                                          <p:attrName>ppt_w</p:attrName>
                                        </p:attrNameLst>
                                      </p:cBhvr>
                                      <p:tavLst>
                                        <p:tav tm="0">
                                          <p:val>
                                            <p:fltVal val="0"/>
                                          </p:val>
                                        </p:tav>
                                        <p:tav tm="100000">
                                          <p:val>
                                            <p:strVal val="#ppt_w"/>
                                          </p:val>
                                        </p:tav>
                                      </p:tavLst>
                                    </p:anim>
                                    <p:anim calcmode="lin" valueType="num">
                                      <p:cBhvr>
                                        <p:cTn id="8" dur="500" fill="hold"/>
                                        <p:tgtEl>
                                          <p:spTgt spid="3079"/>
                                        </p:tgtEl>
                                        <p:attrNameLst>
                                          <p:attrName>ppt_h</p:attrName>
                                        </p:attrNameLst>
                                      </p:cBhvr>
                                      <p:tavLst>
                                        <p:tav tm="0">
                                          <p:val>
                                            <p:fltVal val="0"/>
                                          </p:val>
                                        </p:tav>
                                        <p:tav tm="100000">
                                          <p:val>
                                            <p:strVal val="#ppt_h"/>
                                          </p:val>
                                        </p:tav>
                                      </p:tavLst>
                                    </p:anim>
                                    <p:anim calcmode="lin" valueType="num">
                                      <p:cBhvr>
                                        <p:cTn id="9" dur="500" fill="hold"/>
                                        <p:tgtEl>
                                          <p:spTgt spid="3079"/>
                                        </p:tgtEl>
                                        <p:attrNameLst>
                                          <p:attrName>style.rotation</p:attrName>
                                        </p:attrNameLst>
                                      </p:cBhvr>
                                      <p:tavLst>
                                        <p:tav tm="0">
                                          <p:val>
                                            <p:fltVal val="90"/>
                                          </p:val>
                                        </p:tav>
                                        <p:tav tm="100000">
                                          <p:val>
                                            <p:fltVal val="0"/>
                                          </p:val>
                                        </p:tav>
                                      </p:tavLst>
                                    </p:anim>
                                    <p:animEffect transition="in" filter="fade">
                                      <p:cBhvr>
                                        <p:cTn id="10"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4097"/>
          <p:cNvSpPr txBox="1">
            <a:spLocks noChangeArrowheads="1"/>
          </p:cNvSpPr>
          <p:nvPr/>
        </p:nvSpPr>
        <p:spPr bwMode="auto">
          <a:xfrm>
            <a:off x="1258888" y="0"/>
            <a:ext cx="655320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3300"/>
                </a:solidFill>
                <a:latin typeface="Tahoma" panose="020B0604030504040204" pitchFamily="34" charset="0"/>
                <a:ea typeface="隶书" pitchFamily="49" charset="-122"/>
              </a:rPr>
              <a:t>想一想：</a:t>
            </a:r>
            <a:r>
              <a:rPr lang="zh-CN" altLang="en-US" sz="3200" b="1">
                <a:solidFill>
                  <a:srgbClr val="0000FF"/>
                </a:solidFill>
                <a:latin typeface="Tahoma" panose="020B0604030504040204" pitchFamily="34" charset="0"/>
                <a:ea typeface="隶书" pitchFamily="49" charset="-122"/>
              </a:rPr>
              <a:t>列二元一次方程组解决          实际问题的主要步骤是什么？</a:t>
            </a:r>
            <a:endParaRPr lang="zh-CN" altLang="en-US" sz="3600" b="1">
              <a:solidFill>
                <a:srgbClr val="0000FF"/>
              </a:solidFill>
              <a:latin typeface="Tahoma" panose="020B0604030504040204" pitchFamily="34" charset="0"/>
              <a:ea typeface="隶书" pitchFamily="49" charset="-122"/>
            </a:endParaRPr>
          </a:p>
        </p:txBody>
      </p:sp>
      <p:sp>
        <p:nvSpPr>
          <p:cNvPr id="4099" name="文本框 4098"/>
          <p:cNvSpPr txBox="1">
            <a:spLocks noChangeArrowheads="1"/>
          </p:cNvSpPr>
          <p:nvPr/>
        </p:nvSpPr>
        <p:spPr bwMode="auto">
          <a:xfrm>
            <a:off x="755650" y="1268413"/>
            <a:ext cx="7467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a:solidFill>
                  <a:prstClr val="black"/>
                </a:solidFill>
                <a:latin typeface="Tahoma" panose="020B0604030504040204" pitchFamily="34" charset="0"/>
              </a:rPr>
              <a:t>        </a:t>
            </a:r>
            <a:r>
              <a:rPr lang="en-US" altLang="zh-CN" sz="3200" b="1">
                <a:solidFill>
                  <a:srgbClr val="000000"/>
                </a:solidFill>
                <a:latin typeface="Tahoma" panose="020B0604030504040204" pitchFamily="34" charset="0"/>
              </a:rPr>
              <a:t>(1)</a:t>
            </a:r>
            <a:r>
              <a:rPr lang="zh-CN" altLang="en-US" sz="3200" b="1">
                <a:solidFill>
                  <a:srgbClr val="000000"/>
                </a:solidFill>
                <a:latin typeface="Tahoma" panose="020B0604030504040204" pitchFamily="34" charset="0"/>
              </a:rPr>
              <a:t>弄清题意，找到题目中表达的相等关系，并设出未知数；</a:t>
            </a:r>
          </a:p>
          <a:p>
            <a:pPr>
              <a:spcBef>
                <a:spcPct val="50000"/>
              </a:spcBef>
            </a:pPr>
            <a:r>
              <a:rPr lang="zh-CN" altLang="en-US" sz="3200" b="1">
                <a:solidFill>
                  <a:srgbClr val="000000"/>
                </a:solidFill>
                <a:latin typeface="Tahoma" panose="020B0604030504040204" pitchFamily="34" charset="0"/>
              </a:rPr>
              <a:t>        </a:t>
            </a:r>
            <a:r>
              <a:rPr lang="en-US" altLang="zh-CN" sz="3200" b="1">
                <a:solidFill>
                  <a:srgbClr val="000000"/>
                </a:solidFill>
                <a:latin typeface="Tahoma" panose="020B0604030504040204" pitchFamily="34" charset="0"/>
              </a:rPr>
              <a:t>(2)</a:t>
            </a:r>
            <a:r>
              <a:rPr lang="zh-CN" altLang="en-US" sz="3200" b="1">
                <a:solidFill>
                  <a:srgbClr val="000000"/>
                </a:solidFill>
                <a:latin typeface="Tahoma" panose="020B0604030504040204" pitchFamily="34" charset="0"/>
              </a:rPr>
              <a:t>列出表示题目全部意义的两个方程，并组成方程组；</a:t>
            </a:r>
          </a:p>
          <a:p>
            <a:pPr>
              <a:spcBef>
                <a:spcPct val="50000"/>
              </a:spcBef>
            </a:pPr>
            <a:r>
              <a:rPr lang="zh-CN" altLang="en-US" sz="3200" b="1">
                <a:solidFill>
                  <a:srgbClr val="000000"/>
                </a:solidFill>
                <a:latin typeface="Tahoma" panose="020B0604030504040204" pitchFamily="34" charset="0"/>
              </a:rPr>
              <a:t>        </a:t>
            </a:r>
            <a:r>
              <a:rPr lang="en-US" altLang="zh-CN" sz="3200" b="1">
                <a:solidFill>
                  <a:srgbClr val="000000"/>
                </a:solidFill>
                <a:latin typeface="Tahoma" panose="020B0604030504040204" pitchFamily="34" charset="0"/>
              </a:rPr>
              <a:t>(3)</a:t>
            </a:r>
            <a:r>
              <a:rPr lang="zh-CN" altLang="en-US" sz="3200" b="1">
                <a:solidFill>
                  <a:srgbClr val="000000"/>
                </a:solidFill>
                <a:latin typeface="Tahoma" panose="020B0604030504040204" pitchFamily="34" charset="0"/>
              </a:rPr>
              <a:t>解这个方程组，求出未知数的值；</a:t>
            </a:r>
          </a:p>
          <a:p>
            <a:pPr>
              <a:spcBef>
                <a:spcPct val="50000"/>
              </a:spcBef>
            </a:pPr>
            <a:r>
              <a:rPr lang="zh-CN" altLang="en-US" sz="3200" b="1">
                <a:solidFill>
                  <a:srgbClr val="000000"/>
                </a:solidFill>
                <a:latin typeface="Tahoma" panose="020B0604030504040204" pitchFamily="34" charset="0"/>
              </a:rPr>
              <a:t>        </a:t>
            </a:r>
            <a:r>
              <a:rPr lang="en-US" altLang="zh-CN" sz="3200" b="1">
                <a:solidFill>
                  <a:srgbClr val="000000"/>
                </a:solidFill>
                <a:latin typeface="Tahoma" panose="020B0604030504040204" pitchFamily="34" charset="0"/>
              </a:rPr>
              <a:t>(4)</a:t>
            </a:r>
            <a:r>
              <a:rPr lang="zh-CN" altLang="en-US" sz="3200" b="1">
                <a:solidFill>
                  <a:srgbClr val="000000"/>
                </a:solidFill>
                <a:latin typeface="Tahoma" panose="020B0604030504040204" pitchFamily="34" charset="0"/>
              </a:rPr>
              <a:t>审查未知数的值是否符合题意，并做答</a:t>
            </a:r>
            <a:r>
              <a:rPr lang="en-US" altLang="zh-CN" sz="3200" b="1">
                <a:solidFill>
                  <a:srgbClr val="000000"/>
                </a:solidFill>
                <a:latin typeface="Tahoma" panose="020B0604030504040204" pitchFamily="34" charset="0"/>
              </a:rPr>
              <a:t>(</a:t>
            </a:r>
            <a:r>
              <a:rPr lang="zh-CN" altLang="en-US" sz="3200" b="1">
                <a:solidFill>
                  <a:srgbClr val="000000"/>
                </a:solidFill>
                <a:latin typeface="Tahoma" panose="020B0604030504040204" pitchFamily="34" charset="0"/>
              </a:rPr>
              <a:t>注意写明单位</a:t>
            </a:r>
            <a:r>
              <a:rPr lang="en-US" altLang="zh-CN" sz="3200" b="1">
                <a:solidFill>
                  <a:srgbClr val="000000"/>
                </a:solidFill>
                <a:latin typeface="Tahoma" panose="020B0604030504040204" pitchFamily="34" charset="0"/>
              </a:rPr>
              <a:t>)</a:t>
            </a:r>
            <a:r>
              <a:rPr lang="zh-CN" altLang="en-US" sz="3200" b="1">
                <a:solidFill>
                  <a:srgbClr val="000000"/>
                </a:solidFill>
                <a:latin typeface="Tahoma" panose="020B0604030504040204" pitchFamily="34" charset="0"/>
              </a:rPr>
              <a:t>。</a:t>
            </a:r>
          </a:p>
        </p:txBody>
      </p:sp>
    </p:spTree>
    <p:extLst>
      <p:ext uri="{BB962C8B-B14F-4D97-AF65-F5344CB8AC3E}">
        <p14:creationId xmlns:p14="http://schemas.microsoft.com/office/powerpoint/2010/main" val="12462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5121"/>
          <p:cNvSpPr>
            <a:spLocks noGrp="1" noChangeArrowheads="1"/>
          </p:cNvSpPr>
          <p:nvPr>
            <p:ph type="title"/>
          </p:nvPr>
        </p:nvSpPr>
        <p:spPr>
          <a:xfrm>
            <a:off x="1150938" y="1447800"/>
            <a:ext cx="7793037" cy="1143000"/>
          </a:xfrm>
        </p:spPr>
        <p:txBody>
          <a:bodyPr/>
          <a:lstStyle/>
          <a:p>
            <a:pPr algn="just"/>
            <a:r>
              <a:rPr lang="en-US" altLang="zh-CN" b="1"/>
              <a:t>   </a:t>
            </a:r>
          </a:p>
        </p:txBody>
      </p:sp>
      <p:sp>
        <p:nvSpPr>
          <p:cNvPr id="4098" name="文本占位符 5122"/>
          <p:cNvSpPr>
            <a:spLocks noGrp="1" noChangeArrowheads="1"/>
          </p:cNvSpPr>
          <p:nvPr>
            <p:ph type="body" idx="1"/>
          </p:nvPr>
        </p:nvSpPr>
        <p:spPr>
          <a:xfrm>
            <a:off x="685800" y="1752600"/>
            <a:ext cx="8077200" cy="3962400"/>
          </a:xfrm>
        </p:spPr>
        <p:txBody>
          <a:bodyPr/>
          <a:lstStyle/>
          <a:p>
            <a:pPr lvl="1" algn="just">
              <a:buFont typeface="Arial" panose="020B0604020202020204" pitchFamily="34" charset="0"/>
              <a:buNone/>
            </a:pPr>
            <a:endParaRPr lang="en-US" altLang="zh-CN" sz="3600" b="0"/>
          </a:p>
          <a:p>
            <a:pPr lvl="1" algn="just">
              <a:buFont typeface="Arial" panose="020B0604020202020204" pitchFamily="34" charset="0"/>
              <a:buNone/>
            </a:pPr>
            <a:r>
              <a:rPr lang="zh-CN" altLang="en-US" sz="3600" b="0"/>
              <a:t>例</a:t>
            </a:r>
            <a:r>
              <a:rPr lang="en-US" altLang="zh-CN" sz="3600" b="0"/>
              <a:t>1</a:t>
            </a:r>
            <a:r>
              <a:rPr lang="zh-CN" altLang="en-US"/>
              <a:t>、</a:t>
            </a:r>
            <a:r>
              <a:rPr lang="zh-CN" altLang="en-US" b="0">
                <a:solidFill>
                  <a:srgbClr val="000000"/>
                </a:solidFill>
              </a:rPr>
              <a:t>李巍喜欢集邮</a:t>
            </a:r>
            <a:r>
              <a:rPr lang="en-US" altLang="zh-CN" b="0">
                <a:solidFill>
                  <a:srgbClr val="000000"/>
                </a:solidFill>
              </a:rPr>
              <a:t>.</a:t>
            </a:r>
            <a:r>
              <a:rPr lang="zh-CN" altLang="en-US" b="0">
                <a:solidFill>
                  <a:srgbClr val="000000"/>
                </a:solidFill>
              </a:rPr>
              <a:t>她有中国邮票和外国邮</a:t>
            </a:r>
          </a:p>
          <a:p>
            <a:pPr lvl="1" algn="just">
              <a:buFont typeface="Arial" panose="020B0604020202020204" pitchFamily="34" charset="0"/>
              <a:buNone/>
            </a:pPr>
            <a:r>
              <a:rPr lang="zh-CN" altLang="en-US" b="0">
                <a:solidFill>
                  <a:srgbClr val="000000"/>
                </a:solidFill>
              </a:rPr>
              <a:t>          票共 </a:t>
            </a:r>
            <a:r>
              <a:rPr lang="en-US" altLang="zh-CN" b="0">
                <a:solidFill>
                  <a:srgbClr val="000000"/>
                </a:solidFill>
              </a:rPr>
              <a:t>335 </a:t>
            </a:r>
            <a:r>
              <a:rPr lang="zh-CN" altLang="en-US" b="0">
                <a:solidFill>
                  <a:srgbClr val="000000"/>
                </a:solidFill>
              </a:rPr>
              <a:t>张，其中中国邮票的张数比</a:t>
            </a:r>
          </a:p>
          <a:p>
            <a:pPr lvl="1" algn="just">
              <a:buFont typeface="Arial" panose="020B0604020202020204" pitchFamily="34" charset="0"/>
              <a:buNone/>
            </a:pPr>
            <a:r>
              <a:rPr lang="zh-CN" altLang="en-US" b="0">
                <a:solidFill>
                  <a:srgbClr val="000000"/>
                </a:solidFill>
              </a:rPr>
              <a:t>          外国邮票的张数的 </a:t>
            </a:r>
            <a:r>
              <a:rPr lang="en-US" altLang="zh-CN" b="0">
                <a:solidFill>
                  <a:srgbClr val="000000"/>
                </a:solidFill>
              </a:rPr>
              <a:t>3 </a:t>
            </a:r>
            <a:r>
              <a:rPr lang="zh-CN" altLang="en-US" b="0">
                <a:solidFill>
                  <a:srgbClr val="000000"/>
                </a:solidFill>
              </a:rPr>
              <a:t>倍少 </a:t>
            </a:r>
            <a:r>
              <a:rPr lang="en-US" altLang="zh-CN" b="0">
                <a:solidFill>
                  <a:srgbClr val="000000"/>
                </a:solidFill>
              </a:rPr>
              <a:t>17 </a:t>
            </a:r>
            <a:r>
              <a:rPr lang="zh-CN" altLang="en-US" b="0">
                <a:solidFill>
                  <a:srgbClr val="000000"/>
                </a:solidFill>
              </a:rPr>
              <a:t>张</a:t>
            </a:r>
            <a:r>
              <a:rPr lang="en-US" altLang="zh-CN" b="0">
                <a:solidFill>
                  <a:srgbClr val="000000"/>
                </a:solidFill>
              </a:rPr>
              <a:t>.</a:t>
            </a:r>
            <a:r>
              <a:rPr lang="zh-CN" altLang="en-US" b="0">
                <a:solidFill>
                  <a:srgbClr val="000000"/>
                </a:solidFill>
              </a:rPr>
              <a:t>她有</a:t>
            </a:r>
          </a:p>
          <a:p>
            <a:pPr lvl="1" algn="just">
              <a:buFont typeface="Arial" panose="020B0604020202020204" pitchFamily="34" charset="0"/>
              <a:buNone/>
            </a:pPr>
            <a:r>
              <a:rPr lang="zh-CN" altLang="en-US" b="0">
                <a:solidFill>
                  <a:srgbClr val="000000"/>
                </a:solidFill>
              </a:rPr>
              <a:t>          中国邮票和外国邮票各多少张？</a:t>
            </a:r>
          </a:p>
          <a:p>
            <a:pPr lvl="1" algn="just">
              <a:buFont typeface="Arial" panose="020B0604020202020204" pitchFamily="34" charset="0"/>
              <a:buNone/>
            </a:pPr>
            <a:endParaRPr lang="zh-CN" altLang="en-US" b="0">
              <a:solidFill>
                <a:srgbClr val="000000"/>
              </a:solidFill>
            </a:endParaRPr>
          </a:p>
          <a:p>
            <a:pPr lvl="1" algn="just"/>
            <a:endParaRPr lang="zh-CN" altLang="en-US" b="0"/>
          </a:p>
        </p:txBody>
      </p:sp>
      <p:sp>
        <p:nvSpPr>
          <p:cNvPr id="5124" name="直接连接符 5123"/>
          <p:cNvSpPr>
            <a:spLocks noChangeShapeType="1"/>
          </p:cNvSpPr>
          <p:nvPr/>
        </p:nvSpPr>
        <p:spPr bwMode="auto">
          <a:xfrm>
            <a:off x="4648200" y="2971800"/>
            <a:ext cx="35052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5" name="直接连接符 5124"/>
          <p:cNvSpPr>
            <a:spLocks noChangeShapeType="1"/>
          </p:cNvSpPr>
          <p:nvPr/>
        </p:nvSpPr>
        <p:spPr bwMode="auto">
          <a:xfrm>
            <a:off x="2362200" y="3505200"/>
            <a:ext cx="18288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6" name="直接连接符 5125"/>
          <p:cNvSpPr>
            <a:spLocks noChangeShapeType="1"/>
          </p:cNvSpPr>
          <p:nvPr/>
        </p:nvSpPr>
        <p:spPr bwMode="auto">
          <a:xfrm>
            <a:off x="5410200" y="3505200"/>
            <a:ext cx="27432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27" name="直接连接符 5126"/>
          <p:cNvSpPr>
            <a:spLocks noChangeShapeType="1"/>
          </p:cNvSpPr>
          <p:nvPr/>
        </p:nvSpPr>
        <p:spPr bwMode="auto">
          <a:xfrm>
            <a:off x="2362200" y="4038600"/>
            <a:ext cx="49530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7298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wipe(left)">
                                      <p:cBhvr>
                                        <p:cTn id="7" dur="500"/>
                                        <p:tgtEl>
                                          <p:spTgt spid="51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wipe(left)">
                                      <p:cBhvr>
                                        <p:cTn id="12" dur="5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wipe(left)">
                                      <p:cBhvr>
                                        <p:cTn id="17" dur="500"/>
                                        <p:tgtEl>
                                          <p:spTgt spid="51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7"/>
                                        </p:tgtEl>
                                        <p:attrNameLst>
                                          <p:attrName>style.visibility</p:attrName>
                                        </p:attrNameLst>
                                      </p:cBhvr>
                                      <p:to>
                                        <p:strVal val="visible"/>
                                      </p:to>
                                    </p:set>
                                    <p:animEffect transition="in" filter="wipe(left)">
                                      <p:cBhvr>
                                        <p:cTn id="22"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p:bldP spid="5125" grpId="0" animBg="1"/>
      <p:bldP spid="5126" grpId="0" animBg="1"/>
      <p:bldP spid="5127" grpId="0" animBg="1"/>
    </p:bldLst>
  </p:timing>
</p:sld>
</file>

<file path=ppt/slides/slide3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标题 6145"/>
          <p:cNvSpPr>
            <a:spLocks noGrp="1" noChangeArrowheads="1"/>
          </p:cNvSpPr>
          <p:nvPr>
            <p:ph type="title"/>
          </p:nvPr>
        </p:nvSpPr>
        <p:spPr>
          <a:xfrm>
            <a:off x="685800" y="2057400"/>
            <a:ext cx="7772400" cy="838200"/>
          </a:xfrm>
        </p:spPr>
        <p:txBody>
          <a:bodyPr/>
          <a:lstStyle/>
          <a:p>
            <a:pPr algn="just"/>
            <a:r>
              <a:rPr lang="en-US" altLang="zh-CN" b="1"/>
              <a:t> </a:t>
            </a:r>
            <a:r>
              <a:rPr lang="zh-CN" altLang="en-US" b="1">
                <a:ea typeface="隶书" pitchFamily="49" charset="-122"/>
              </a:rPr>
              <a:t>分析：</a:t>
            </a:r>
            <a:r>
              <a:rPr lang="zh-CN" altLang="en-US" sz="4000" b="1"/>
              <a:t>题</a:t>
            </a:r>
            <a:r>
              <a:rPr lang="zh-CN" altLang="en-US" sz="4000" b="1">
                <a:latin typeface="宋体" panose="02010600030101010101" pitchFamily="2" charset="-122"/>
              </a:rPr>
              <a:t>目中含有两个未知数</a:t>
            </a:r>
            <a:r>
              <a:rPr lang="zh-CN" altLang="en-US" b="1">
                <a:latin typeface="宋体" panose="02010600030101010101" pitchFamily="2" charset="-122"/>
              </a:rPr>
              <a:t>：</a:t>
            </a:r>
          </a:p>
        </p:txBody>
      </p:sp>
      <p:sp>
        <p:nvSpPr>
          <p:cNvPr id="6147" name="文本占位符 6146"/>
          <p:cNvSpPr>
            <a:spLocks noGrp="1" noChangeArrowheads="1"/>
          </p:cNvSpPr>
          <p:nvPr>
            <p:ph type="body" idx="1"/>
          </p:nvPr>
        </p:nvSpPr>
        <p:spPr>
          <a:xfrm>
            <a:off x="228600" y="3581400"/>
            <a:ext cx="8686800" cy="1905000"/>
          </a:xfrm>
        </p:spPr>
        <p:txBody>
          <a:bodyPr/>
          <a:lstStyle/>
          <a:p>
            <a:pPr lvl="2" algn="just">
              <a:buFont typeface="Arial" panose="020B0604020202020204" pitchFamily="34" charset="0"/>
              <a:buNone/>
            </a:pPr>
            <a:r>
              <a:rPr lang="en-US" altLang="zh-CN" sz="2800" b="0">
                <a:solidFill>
                  <a:srgbClr val="FF3300"/>
                </a:solidFill>
              </a:rPr>
              <a:t>1</a:t>
            </a:r>
            <a:r>
              <a:rPr lang="zh-CN" altLang="en-US" sz="2800">
                <a:solidFill>
                  <a:srgbClr val="FF3300"/>
                </a:solidFill>
              </a:rPr>
              <a:t>）</a:t>
            </a:r>
            <a:r>
              <a:rPr lang="zh-CN" altLang="en-US" sz="2800" b="0">
                <a:solidFill>
                  <a:srgbClr val="FF3300"/>
                </a:solidFill>
                <a:latin typeface="宋体" panose="02010600030101010101" pitchFamily="2" charset="-122"/>
              </a:rPr>
              <a:t>中国邮票的张数 </a:t>
            </a:r>
            <a:r>
              <a:rPr lang="en-US" altLang="zh-CN" sz="2800" b="0">
                <a:solidFill>
                  <a:srgbClr val="FF3300"/>
                </a:solidFill>
                <a:latin typeface="宋体" panose="02010600030101010101" pitchFamily="2" charset="-122"/>
              </a:rPr>
              <a:t>+ </a:t>
            </a:r>
            <a:r>
              <a:rPr lang="zh-CN" altLang="en-US" sz="2800" b="0">
                <a:solidFill>
                  <a:srgbClr val="FF3300"/>
                </a:solidFill>
                <a:latin typeface="宋体" panose="02010600030101010101" pitchFamily="2" charset="-122"/>
              </a:rPr>
              <a:t>外国邮票的张数 </a:t>
            </a:r>
            <a:r>
              <a:rPr lang="en-US" altLang="zh-CN" sz="2800" b="0">
                <a:solidFill>
                  <a:srgbClr val="FF3300"/>
                </a:solidFill>
                <a:latin typeface="宋体" panose="02010600030101010101" pitchFamily="2" charset="-122"/>
              </a:rPr>
              <a:t>= 335</a:t>
            </a:r>
          </a:p>
          <a:p>
            <a:pPr lvl="2" algn="just">
              <a:buFont typeface="Arial" panose="020B0604020202020204" pitchFamily="34" charset="0"/>
              <a:buNone/>
            </a:pPr>
            <a:r>
              <a:rPr lang="en-US" altLang="zh-CN" sz="2800" b="0">
                <a:solidFill>
                  <a:srgbClr val="0000FF"/>
                </a:solidFill>
              </a:rPr>
              <a:t>2</a:t>
            </a:r>
            <a:r>
              <a:rPr lang="zh-CN" altLang="en-US" sz="2800">
                <a:solidFill>
                  <a:srgbClr val="0000FF"/>
                </a:solidFill>
              </a:rPr>
              <a:t>）</a:t>
            </a:r>
            <a:r>
              <a:rPr lang="zh-CN" altLang="en-US" sz="2800" b="0">
                <a:solidFill>
                  <a:srgbClr val="0000FF"/>
                </a:solidFill>
                <a:latin typeface="宋体" panose="02010600030101010101" pitchFamily="2" charset="-122"/>
              </a:rPr>
              <a:t>中国邮票的张数 </a:t>
            </a:r>
            <a:r>
              <a:rPr lang="en-US" altLang="zh-CN" sz="2800" b="0">
                <a:solidFill>
                  <a:srgbClr val="0000FF"/>
                </a:solidFill>
                <a:latin typeface="宋体" panose="02010600030101010101" pitchFamily="2" charset="-122"/>
              </a:rPr>
              <a:t>= 3×</a:t>
            </a:r>
            <a:r>
              <a:rPr lang="zh-CN" altLang="en-US" sz="2800" b="0">
                <a:solidFill>
                  <a:srgbClr val="0000FF"/>
                </a:solidFill>
                <a:latin typeface="宋体" panose="02010600030101010101" pitchFamily="2" charset="-122"/>
              </a:rPr>
              <a:t>外国邮票的张数</a:t>
            </a:r>
            <a:r>
              <a:rPr lang="en-US" altLang="zh-CN" sz="2800" b="0">
                <a:solidFill>
                  <a:srgbClr val="0000FF"/>
                </a:solidFill>
                <a:latin typeface="宋体" panose="02010600030101010101" pitchFamily="2" charset="-122"/>
              </a:rPr>
              <a:t>–17</a:t>
            </a:r>
            <a:endParaRPr lang="en-US" altLang="zh-CN" b="0">
              <a:solidFill>
                <a:srgbClr val="0000FF"/>
              </a:solidFill>
            </a:endParaRPr>
          </a:p>
        </p:txBody>
      </p:sp>
    </p:spTree>
    <p:extLst>
      <p:ext uri="{BB962C8B-B14F-4D97-AF65-F5344CB8AC3E}">
        <p14:creationId xmlns:p14="http://schemas.microsoft.com/office/powerpoint/2010/main" val="49563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0-#ppt_w/2"/>
                                          </p:val>
                                        </p:tav>
                                        <p:tav tm="100000">
                                          <p:val>
                                            <p:strVal val="#ppt_x"/>
                                          </p:val>
                                        </p:tav>
                                      </p:tavLst>
                                    </p:anim>
                                    <p:anim calcmode="lin" valueType="num">
                                      <p:cBhvr additive="base">
                                        <p:cTn id="8"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0" end="0"/>
                                            </p:txEl>
                                          </p:spTgt>
                                        </p:tgtEl>
                                        <p:attrNameLst>
                                          <p:attrName>style.visibility</p:attrName>
                                        </p:attrNameLst>
                                      </p:cBhvr>
                                      <p:to>
                                        <p:strVal val="visible"/>
                                      </p:to>
                                    </p:set>
                                    <p:anim calcmode="lin" valueType="num">
                                      <p:cBhvr additive="base">
                                        <p:cTn id="13"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147">
                                            <p:txEl>
                                              <p:pRg st="1" end="1"/>
                                            </p:txEl>
                                          </p:spTgt>
                                        </p:tgtEl>
                                        <p:attrNameLst>
                                          <p:attrName>style.visibility</p:attrName>
                                        </p:attrNameLst>
                                      </p:cBhvr>
                                      <p:to>
                                        <p:strVal val="visible"/>
                                      </p:to>
                                    </p:set>
                                    <p:anim calcmode="lin" valueType="num">
                                      <p:cBhvr additive="base">
                                        <p:cTn id="17"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build="p"/>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占位符 7169"/>
          <p:cNvSpPr>
            <a:spLocks noGrp="1" noChangeArrowheads="1"/>
          </p:cNvSpPr>
          <p:nvPr>
            <p:ph type="body" idx="1"/>
          </p:nvPr>
        </p:nvSpPr>
        <p:spPr>
          <a:xfrm>
            <a:off x="617538" y="1711325"/>
            <a:ext cx="7856537" cy="3206750"/>
          </a:xfrm>
        </p:spPr>
        <p:txBody>
          <a:bodyPr/>
          <a:lstStyle/>
          <a:p>
            <a:pPr lvl="1" algn="just">
              <a:buFont typeface="Arial" panose="020B0604020202020204" pitchFamily="34" charset="0"/>
              <a:buNone/>
            </a:pPr>
            <a:r>
              <a:rPr lang="zh-CN" altLang="en-US" sz="3600" b="0"/>
              <a:t>例</a:t>
            </a:r>
            <a:r>
              <a:rPr lang="en-US" altLang="zh-CN" sz="3600" b="0"/>
              <a:t>2</a:t>
            </a:r>
            <a:r>
              <a:rPr lang="zh-CN" altLang="en-US" b="0"/>
              <a:t>、</a:t>
            </a:r>
            <a:r>
              <a:rPr lang="zh-CN" altLang="en-US" b="0">
                <a:solidFill>
                  <a:srgbClr val="000000"/>
                </a:solidFill>
              </a:rPr>
              <a:t>某校七年级（</a:t>
            </a:r>
            <a:r>
              <a:rPr lang="en-US" altLang="zh-CN" b="0">
                <a:solidFill>
                  <a:srgbClr val="000000"/>
                </a:solidFill>
              </a:rPr>
              <a:t>1</a:t>
            </a:r>
            <a:r>
              <a:rPr lang="zh-CN" altLang="en-US" b="0">
                <a:solidFill>
                  <a:srgbClr val="000000"/>
                </a:solidFill>
              </a:rPr>
              <a:t>）</a:t>
            </a:r>
            <a:r>
              <a:rPr lang="en-US" altLang="zh-CN" b="0">
                <a:solidFill>
                  <a:srgbClr val="000000"/>
                </a:solidFill>
              </a:rPr>
              <a:t>(2)</a:t>
            </a:r>
            <a:r>
              <a:rPr lang="zh-CN" altLang="en-US" b="0">
                <a:solidFill>
                  <a:srgbClr val="000000"/>
                </a:solidFill>
              </a:rPr>
              <a:t>两班的同学积极参加全民身活动，为此两班购买了相同的体育用品。七年级（</a:t>
            </a:r>
            <a:r>
              <a:rPr lang="en-US" altLang="zh-CN" b="0">
                <a:solidFill>
                  <a:srgbClr val="000000"/>
                </a:solidFill>
              </a:rPr>
              <a:t>1</a:t>
            </a:r>
            <a:r>
              <a:rPr lang="zh-CN" altLang="en-US" b="0">
                <a:solidFill>
                  <a:srgbClr val="000000"/>
                </a:solidFill>
              </a:rPr>
              <a:t>）班买了</a:t>
            </a:r>
            <a:r>
              <a:rPr lang="en-US" altLang="zh-CN" b="0">
                <a:solidFill>
                  <a:srgbClr val="000000"/>
                </a:solidFill>
              </a:rPr>
              <a:t>3</a:t>
            </a:r>
            <a:r>
              <a:rPr lang="zh-CN" altLang="en-US" b="0">
                <a:solidFill>
                  <a:srgbClr val="000000"/>
                </a:solidFill>
              </a:rPr>
              <a:t>个篮球和</a:t>
            </a:r>
            <a:r>
              <a:rPr lang="en-US" altLang="zh-CN" b="0">
                <a:solidFill>
                  <a:srgbClr val="000000"/>
                </a:solidFill>
              </a:rPr>
              <a:t>8</a:t>
            </a:r>
            <a:r>
              <a:rPr lang="zh-CN" altLang="en-US" b="0">
                <a:solidFill>
                  <a:srgbClr val="000000"/>
                </a:solidFill>
              </a:rPr>
              <a:t>幅羽毛球拍共用了</a:t>
            </a:r>
            <a:r>
              <a:rPr lang="en-US" altLang="zh-CN" b="0">
                <a:solidFill>
                  <a:srgbClr val="000000"/>
                </a:solidFill>
              </a:rPr>
              <a:t>442</a:t>
            </a:r>
            <a:r>
              <a:rPr lang="zh-CN" altLang="en-US" b="0">
                <a:solidFill>
                  <a:srgbClr val="000000"/>
                </a:solidFill>
              </a:rPr>
              <a:t>元，七年级（</a:t>
            </a:r>
            <a:r>
              <a:rPr lang="en-US" altLang="zh-CN" b="0">
                <a:solidFill>
                  <a:srgbClr val="000000"/>
                </a:solidFill>
              </a:rPr>
              <a:t>2</a:t>
            </a:r>
            <a:r>
              <a:rPr lang="zh-CN" altLang="en-US" b="0">
                <a:solidFill>
                  <a:srgbClr val="000000"/>
                </a:solidFill>
              </a:rPr>
              <a:t>）班购买了</a:t>
            </a:r>
            <a:r>
              <a:rPr lang="en-US" altLang="zh-CN" b="0">
                <a:solidFill>
                  <a:srgbClr val="000000"/>
                </a:solidFill>
              </a:rPr>
              <a:t>5</a:t>
            </a:r>
            <a:r>
              <a:rPr lang="zh-CN" altLang="en-US" b="0">
                <a:solidFill>
                  <a:srgbClr val="000000"/>
                </a:solidFill>
              </a:rPr>
              <a:t>个篮球和</a:t>
            </a:r>
            <a:r>
              <a:rPr lang="en-US" altLang="zh-CN" b="0">
                <a:solidFill>
                  <a:srgbClr val="000000"/>
                </a:solidFill>
              </a:rPr>
              <a:t>6</a:t>
            </a:r>
            <a:r>
              <a:rPr lang="zh-CN" altLang="en-US" b="0">
                <a:solidFill>
                  <a:srgbClr val="000000"/>
                </a:solidFill>
              </a:rPr>
              <a:t>幅羽毛球拍共用了</a:t>
            </a:r>
            <a:r>
              <a:rPr lang="en-US" altLang="zh-CN" b="0">
                <a:solidFill>
                  <a:srgbClr val="000000"/>
                </a:solidFill>
              </a:rPr>
              <a:t>480</a:t>
            </a:r>
            <a:r>
              <a:rPr lang="zh-CN" altLang="en-US" b="0">
                <a:solidFill>
                  <a:srgbClr val="000000"/>
                </a:solidFill>
              </a:rPr>
              <a:t>元，问每个篮球和每幅 羽毛球各多少钱？</a:t>
            </a:r>
          </a:p>
          <a:p>
            <a:pPr lvl="1" algn="just">
              <a:buFont typeface="Arial" panose="020B0604020202020204" pitchFamily="34" charset="0"/>
              <a:buNone/>
            </a:pPr>
            <a:endParaRPr lang="zh-CN" altLang="en-US">
              <a:solidFill>
                <a:srgbClr val="000000"/>
              </a:solidFill>
            </a:endParaRPr>
          </a:p>
          <a:p>
            <a:pPr lvl="1" algn="just"/>
            <a:endParaRPr lang="zh-CN" altLang="en-US" b="0"/>
          </a:p>
        </p:txBody>
      </p:sp>
      <p:sp>
        <p:nvSpPr>
          <p:cNvPr id="6146" name="动作按钮: 前进或下一项 7170">
            <a:hlinkClick r:id="rId2" action="ppaction://hlinksldjump" highlightClick="1"/>
          </p:cNvPr>
          <p:cNvSpPr>
            <a:spLocks noChangeArrowheads="1"/>
          </p:cNvSpPr>
          <p:nvPr/>
        </p:nvSpPr>
        <p:spPr bwMode="auto">
          <a:xfrm>
            <a:off x="8153400" y="6324600"/>
            <a:ext cx="457200" cy="304800"/>
          </a:xfrm>
          <a:prstGeom prst="actionButtonForwardNext">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7172" name="直接连接符 7171"/>
          <p:cNvSpPr>
            <a:spLocks noChangeShapeType="1"/>
          </p:cNvSpPr>
          <p:nvPr/>
        </p:nvSpPr>
        <p:spPr bwMode="auto">
          <a:xfrm>
            <a:off x="2133600" y="3429000"/>
            <a:ext cx="64008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73" name="直接连接符 7172"/>
          <p:cNvSpPr>
            <a:spLocks noChangeShapeType="1"/>
          </p:cNvSpPr>
          <p:nvPr/>
        </p:nvSpPr>
        <p:spPr bwMode="auto">
          <a:xfrm>
            <a:off x="1295400" y="3886200"/>
            <a:ext cx="24384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74" name="直接连接符 7173"/>
          <p:cNvSpPr>
            <a:spLocks noChangeShapeType="1"/>
          </p:cNvSpPr>
          <p:nvPr/>
        </p:nvSpPr>
        <p:spPr bwMode="auto">
          <a:xfrm>
            <a:off x="4267200" y="3886200"/>
            <a:ext cx="42672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175" name="直接连接符 7174"/>
          <p:cNvSpPr>
            <a:spLocks noChangeShapeType="1"/>
          </p:cNvSpPr>
          <p:nvPr/>
        </p:nvSpPr>
        <p:spPr bwMode="auto">
          <a:xfrm>
            <a:off x="1295400" y="4267200"/>
            <a:ext cx="49530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14054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left)">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wipe(left)">
                                      <p:cBhvr>
                                        <p:cTn id="12" dur="500"/>
                                        <p:tgtEl>
                                          <p:spTgt spid="71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wipe(left)">
                                      <p:cBhvr>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75"/>
                                        </p:tgtEl>
                                        <p:attrNameLst>
                                          <p:attrName>style.visibility</p:attrName>
                                        </p:attrNameLst>
                                      </p:cBhvr>
                                      <p:to>
                                        <p:strVal val="visible"/>
                                      </p:to>
                                    </p:set>
                                    <p:animEffect transition="in" filter="wipe(left)">
                                      <p:cBhvr>
                                        <p:cTn id="22" dur="5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3" grpId="0" animBg="1"/>
      <p:bldP spid="7174" grpId="0" animBg="1"/>
      <p:bldP spid="7175"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矩形 8193"/>
          <p:cNvSpPr>
            <a:spLocks noChangeArrowheads="1"/>
          </p:cNvSpPr>
          <p:nvPr/>
        </p:nvSpPr>
        <p:spPr bwMode="auto">
          <a:xfrm>
            <a:off x="1676400" y="2133600"/>
            <a:ext cx="6172200" cy="289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1">
              <a:lnSpc>
                <a:spcPct val="90000"/>
              </a:lnSpc>
              <a:spcBef>
                <a:spcPct val="20000"/>
              </a:spcBef>
            </a:pPr>
            <a:r>
              <a:rPr lang="zh-CN" altLang="en-US" sz="3600" b="1">
                <a:solidFill>
                  <a:prstClr val="black"/>
                </a:solidFill>
                <a:latin typeface="Times New Roman" panose="02020603050405020304" pitchFamily="18" charset="0"/>
              </a:rPr>
              <a:t>例</a:t>
            </a:r>
            <a:r>
              <a:rPr lang="en-US" altLang="zh-CN" sz="3600" b="1">
                <a:solidFill>
                  <a:prstClr val="black"/>
                </a:solidFill>
                <a:latin typeface="Times New Roman" panose="02020603050405020304" pitchFamily="18" charset="0"/>
              </a:rPr>
              <a:t>3</a:t>
            </a:r>
            <a:r>
              <a:rPr lang="zh-CN" altLang="en-US" sz="2400" b="1">
                <a:solidFill>
                  <a:prstClr val="black"/>
                </a:solidFill>
                <a:latin typeface="Times New Roman" panose="02020603050405020304" pitchFamily="18" charset="0"/>
              </a:rPr>
              <a:t>、</a:t>
            </a:r>
            <a:r>
              <a:rPr lang="zh-CN" altLang="en-US" sz="2800" b="1">
                <a:solidFill>
                  <a:srgbClr val="000000"/>
                </a:solidFill>
                <a:latin typeface="Times New Roman" panose="02020603050405020304" pitchFamily="18" charset="0"/>
              </a:rPr>
              <a:t>张强与李毅二人分别从相距  </a:t>
            </a:r>
            <a:r>
              <a:rPr lang="en-US" altLang="zh-CN" sz="2800" b="1">
                <a:solidFill>
                  <a:srgbClr val="000000"/>
                </a:solidFill>
                <a:latin typeface="Times New Roman" panose="02020603050405020304" pitchFamily="18" charset="0"/>
              </a:rPr>
              <a:t>20 </a:t>
            </a:r>
            <a:r>
              <a:rPr lang="zh-CN" altLang="en-US" sz="2800" b="1">
                <a:solidFill>
                  <a:srgbClr val="000000"/>
                </a:solidFill>
                <a:latin typeface="Times New Roman" panose="02020603050405020304" pitchFamily="18" charset="0"/>
              </a:rPr>
              <a:t>千米的两地出发，相向而行。如果张强比李毅早出发 </a:t>
            </a:r>
            <a:r>
              <a:rPr lang="en-US" altLang="zh-CN" sz="2800" b="1">
                <a:solidFill>
                  <a:srgbClr val="000000"/>
                </a:solidFill>
                <a:latin typeface="Times New Roman" panose="02020603050405020304" pitchFamily="18" charset="0"/>
              </a:rPr>
              <a:t>30 </a:t>
            </a:r>
            <a:r>
              <a:rPr lang="zh-CN" altLang="en-US" sz="2800" b="1">
                <a:solidFill>
                  <a:srgbClr val="000000"/>
                </a:solidFill>
                <a:latin typeface="Times New Roman" panose="02020603050405020304" pitchFamily="18" charset="0"/>
              </a:rPr>
              <a:t>分钟，那么在李毅出发后 </a:t>
            </a:r>
            <a:r>
              <a:rPr lang="en-US" altLang="zh-CN" sz="2800" b="1">
                <a:solidFill>
                  <a:srgbClr val="000000"/>
                </a:solidFill>
                <a:latin typeface="Times New Roman" panose="02020603050405020304" pitchFamily="18" charset="0"/>
              </a:rPr>
              <a:t>2 </a:t>
            </a:r>
            <a:r>
              <a:rPr lang="zh-CN" altLang="en-US" sz="2800" b="1">
                <a:solidFill>
                  <a:srgbClr val="000000"/>
                </a:solidFill>
                <a:latin typeface="Times New Roman" panose="02020603050405020304" pitchFamily="18" charset="0"/>
              </a:rPr>
              <a:t>小时，他们相遇；如果他们同时出发，那么 </a:t>
            </a:r>
            <a:r>
              <a:rPr lang="en-US" altLang="zh-CN" sz="2800" b="1">
                <a:solidFill>
                  <a:srgbClr val="000000"/>
                </a:solidFill>
                <a:latin typeface="Times New Roman" panose="02020603050405020304" pitchFamily="18" charset="0"/>
              </a:rPr>
              <a:t>1 </a:t>
            </a:r>
            <a:r>
              <a:rPr lang="zh-CN" altLang="en-US" sz="2800" b="1">
                <a:solidFill>
                  <a:srgbClr val="000000"/>
                </a:solidFill>
                <a:latin typeface="Times New Roman" panose="02020603050405020304" pitchFamily="18" charset="0"/>
              </a:rPr>
              <a:t>小时后两人还相距 </a:t>
            </a:r>
            <a:r>
              <a:rPr lang="en-US" altLang="zh-CN" sz="2800" b="1">
                <a:solidFill>
                  <a:srgbClr val="000000"/>
                </a:solidFill>
                <a:latin typeface="Times New Roman" panose="02020603050405020304" pitchFamily="18" charset="0"/>
              </a:rPr>
              <a:t>11 </a:t>
            </a:r>
            <a:r>
              <a:rPr lang="zh-CN" altLang="en-US" sz="2800" b="1">
                <a:solidFill>
                  <a:srgbClr val="000000"/>
                </a:solidFill>
                <a:latin typeface="Times New Roman" panose="02020603050405020304" pitchFamily="18" charset="0"/>
              </a:rPr>
              <a:t>千米。求张强、李毅每小时各走多少千米？</a:t>
            </a:r>
          </a:p>
        </p:txBody>
      </p:sp>
      <p:sp>
        <p:nvSpPr>
          <p:cNvPr id="8195" name="直接连接符 8194"/>
          <p:cNvSpPr>
            <a:spLocks noChangeShapeType="1"/>
          </p:cNvSpPr>
          <p:nvPr/>
        </p:nvSpPr>
        <p:spPr bwMode="auto">
          <a:xfrm>
            <a:off x="2667000" y="3429000"/>
            <a:ext cx="51816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196" name="直接连接符 8195"/>
          <p:cNvSpPr>
            <a:spLocks noChangeShapeType="1"/>
          </p:cNvSpPr>
          <p:nvPr/>
        </p:nvSpPr>
        <p:spPr bwMode="auto">
          <a:xfrm>
            <a:off x="2362200" y="3810000"/>
            <a:ext cx="4800600" cy="0"/>
          </a:xfrm>
          <a:prstGeom prst="line">
            <a:avLst/>
          </a:prstGeom>
          <a:noFill/>
          <a:ln w="38100">
            <a:solidFill>
              <a:srgbClr val="FF3300"/>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197" name="直接连接符 8196"/>
          <p:cNvSpPr>
            <a:spLocks noChangeShapeType="1"/>
          </p:cNvSpPr>
          <p:nvPr/>
        </p:nvSpPr>
        <p:spPr bwMode="auto">
          <a:xfrm>
            <a:off x="2362200" y="4191000"/>
            <a:ext cx="51054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198" name="直接连接符 8197"/>
          <p:cNvSpPr>
            <a:spLocks noChangeShapeType="1"/>
          </p:cNvSpPr>
          <p:nvPr/>
        </p:nvSpPr>
        <p:spPr bwMode="auto">
          <a:xfrm>
            <a:off x="2362200" y="4572000"/>
            <a:ext cx="2971800" cy="0"/>
          </a:xfrm>
          <a:prstGeom prst="line">
            <a:avLst/>
          </a:prstGeom>
          <a:noFill/>
          <a:ln w="38100">
            <a:solidFill>
              <a:srgbClr val="0000FF"/>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23431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wipe(left)">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wipe(left)">
                                      <p:cBhvr>
                                        <p:cTn id="17" dur="500"/>
                                        <p:tgtEl>
                                          <p:spTgt spid="81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wipe(left)">
                                      <p:cBhvr>
                                        <p:cTn id="2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P spid="8196" grpId="0" animBg="1"/>
      <p:bldP spid="8197" grpId="0" animBg="1"/>
      <p:bldP spid="819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body" idx="4294967295"/>
          </p:nvPr>
        </p:nvSpPr>
        <p:spPr>
          <a:xfrm>
            <a:off x="0" y="228600"/>
            <a:ext cx="8540750" cy="3886200"/>
          </a:xfrm>
        </p:spPr>
        <p:txBody>
          <a:bodyPr/>
          <a:lstStyle/>
          <a:p>
            <a:r>
              <a:rPr lang="zh-CN" altLang="en-US" b="0">
                <a:solidFill>
                  <a:srgbClr val="000000"/>
                </a:solidFill>
              </a:rPr>
              <a:t>探究：    列出二元一次方程组</a:t>
            </a:r>
            <a:r>
              <a:rPr lang="en-US" altLang="zh-CN" b="0">
                <a:solidFill>
                  <a:srgbClr val="000000"/>
                </a:solidFill>
              </a:rPr>
              <a:t>,</a:t>
            </a:r>
            <a:r>
              <a:rPr lang="zh-CN" altLang="en-US" b="0">
                <a:solidFill>
                  <a:srgbClr val="000000"/>
                </a:solidFill>
              </a:rPr>
              <a:t>并根据问题的实际意义找出问题的解</a:t>
            </a:r>
            <a:r>
              <a:rPr lang="en-US" altLang="zh-CN" b="0">
                <a:solidFill>
                  <a:srgbClr val="000000"/>
                </a:solidFill>
              </a:rPr>
              <a:t>.</a:t>
            </a:r>
          </a:p>
          <a:p>
            <a:r>
              <a:rPr lang="en-US" altLang="zh-CN" b="0">
                <a:solidFill>
                  <a:srgbClr val="000000"/>
                </a:solidFill>
              </a:rPr>
              <a:t> </a:t>
            </a:r>
            <a:r>
              <a:rPr lang="zh-CN" altLang="en-US" b="0">
                <a:solidFill>
                  <a:srgbClr val="000000"/>
                </a:solidFill>
              </a:rPr>
              <a:t>已知钢笔每只</a:t>
            </a:r>
            <a:r>
              <a:rPr lang="en-US" altLang="zh-CN" b="0">
                <a:solidFill>
                  <a:srgbClr val="000000"/>
                </a:solidFill>
              </a:rPr>
              <a:t>5</a:t>
            </a:r>
            <a:r>
              <a:rPr lang="zh-CN" altLang="en-US" b="0">
                <a:solidFill>
                  <a:srgbClr val="000000"/>
                </a:solidFill>
              </a:rPr>
              <a:t>元</a:t>
            </a:r>
            <a:r>
              <a:rPr lang="en-US" altLang="zh-CN" b="0">
                <a:solidFill>
                  <a:srgbClr val="000000"/>
                </a:solidFill>
              </a:rPr>
              <a:t>,</a:t>
            </a:r>
            <a:r>
              <a:rPr lang="zh-CN" altLang="en-US" b="0">
                <a:solidFill>
                  <a:srgbClr val="000000"/>
                </a:solidFill>
              </a:rPr>
              <a:t>圆珠笔每只</a:t>
            </a:r>
            <a:r>
              <a:rPr lang="en-US" altLang="zh-CN" b="0">
                <a:solidFill>
                  <a:srgbClr val="000000"/>
                </a:solidFill>
              </a:rPr>
              <a:t>2</a:t>
            </a:r>
            <a:r>
              <a:rPr lang="zh-CN" altLang="en-US" b="0">
                <a:solidFill>
                  <a:srgbClr val="000000"/>
                </a:solidFill>
              </a:rPr>
              <a:t>元</a:t>
            </a:r>
            <a:r>
              <a:rPr lang="en-US" altLang="zh-CN" b="0">
                <a:solidFill>
                  <a:srgbClr val="000000"/>
                </a:solidFill>
              </a:rPr>
              <a:t>,</a:t>
            </a:r>
            <a:r>
              <a:rPr lang="zh-CN" altLang="en-US" b="0">
                <a:solidFill>
                  <a:srgbClr val="000000"/>
                </a:solidFill>
              </a:rPr>
              <a:t>小明用</a:t>
            </a:r>
            <a:r>
              <a:rPr lang="en-US" altLang="zh-CN" b="0">
                <a:solidFill>
                  <a:srgbClr val="000000"/>
                </a:solidFill>
              </a:rPr>
              <a:t>16</a:t>
            </a:r>
            <a:r>
              <a:rPr lang="zh-CN" altLang="en-US" b="0">
                <a:solidFill>
                  <a:srgbClr val="000000"/>
                </a:solidFill>
              </a:rPr>
              <a:t>元钱买了这两种笔共</a:t>
            </a:r>
            <a:r>
              <a:rPr lang="en-US" altLang="zh-CN" b="0">
                <a:solidFill>
                  <a:srgbClr val="000000"/>
                </a:solidFill>
              </a:rPr>
              <a:t>5</a:t>
            </a:r>
            <a:r>
              <a:rPr lang="zh-CN" altLang="en-US" b="0">
                <a:solidFill>
                  <a:srgbClr val="000000"/>
                </a:solidFill>
              </a:rPr>
              <a:t>支</a:t>
            </a:r>
            <a:r>
              <a:rPr lang="en-US" altLang="zh-CN" b="0">
                <a:solidFill>
                  <a:srgbClr val="000000"/>
                </a:solidFill>
              </a:rPr>
              <a:t>,</a:t>
            </a:r>
            <a:r>
              <a:rPr lang="zh-CN" altLang="en-US" b="0">
                <a:solidFill>
                  <a:srgbClr val="000000"/>
                </a:solidFill>
              </a:rPr>
              <a:t>试求小明买钢笔和圆珠笔各多少支</a:t>
            </a:r>
            <a:r>
              <a:rPr lang="en-US" altLang="zh-CN" b="0">
                <a:solidFill>
                  <a:srgbClr val="000000"/>
                </a:solidFill>
              </a:rPr>
              <a:t>?</a:t>
            </a:r>
          </a:p>
        </p:txBody>
      </p:sp>
      <p:sp>
        <p:nvSpPr>
          <p:cNvPr id="151555" name="Text Box 3"/>
          <p:cNvSpPr txBox="1">
            <a:spLocks noChangeArrowheads="1"/>
          </p:cNvSpPr>
          <p:nvPr/>
        </p:nvSpPr>
        <p:spPr bwMode="auto">
          <a:xfrm>
            <a:off x="533400" y="2895600"/>
            <a:ext cx="5867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rPr>
              <a:t>解</a:t>
            </a:r>
            <a:r>
              <a:rPr lang="en-US" altLang="zh-CN" sz="3200" b="1">
                <a:solidFill>
                  <a:prstClr val="black"/>
                </a:solidFill>
              </a:rPr>
              <a:t>:</a:t>
            </a:r>
            <a:r>
              <a:rPr lang="zh-CN" altLang="en-US" sz="3200" b="1">
                <a:solidFill>
                  <a:prstClr val="black"/>
                </a:solidFill>
              </a:rPr>
              <a:t>设小明买钢笔</a:t>
            </a:r>
            <a:r>
              <a:rPr lang="en-US" altLang="zh-CN" sz="3200" b="1">
                <a:solidFill>
                  <a:prstClr val="black"/>
                </a:solidFill>
              </a:rPr>
              <a:t>x</a:t>
            </a:r>
            <a:r>
              <a:rPr lang="zh-CN" altLang="en-US" sz="3200" b="1">
                <a:solidFill>
                  <a:prstClr val="black"/>
                </a:solidFill>
              </a:rPr>
              <a:t>支</a:t>
            </a:r>
            <a:r>
              <a:rPr lang="en-US" altLang="zh-CN" sz="3200" b="1">
                <a:solidFill>
                  <a:prstClr val="black"/>
                </a:solidFill>
              </a:rPr>
              <a:t>,</a:t>
            </a:r>
            <a:r>
              <a:rPr lang="zh-CN" altLang="en-US" sz="3200" b="1">
                <a:solidFill>
                  <a:prstClr val="black"/>
                </a:solidFill>
              </a:rPr>
              <a:t>买圆珠笔</a:t>
            </a:r>
            <a:r>
              <a:rPr lang="en-US" altLang="zh-CN" sz="3200" b="1">
                <a:solidFill>
                  <a:prstClr val="black"/>
                </a:solidFill>
              </a:rPr>
              <a:t>y</a:t>
            </a:r>
            <a:r>
              <a:rPr lang="zh-CN" altLang="en-US" sz="3200" b="1">
                <a:solidFill>
                  <a:prstClr val="black"/>
                </a:solidFill>
              </a:rPr>
              <a:t>支，根据题意列出方程组得</a:t>
            </a:r>
          </a:p>
        </p:txBody>
      </p:sp>
      <p:sp>
        <p:nvSpPr>
          <p:cNvPr id="151556" name="Text Box 4"/>
          <p:cNvSpPr txBox="1">
            <a:spLocks noChangeArrowheads="1"/>
          </p:cNvSpPr>
          <p:nvPr/>
        </p:nvSpPr>
        <p:spPr bwMode="auto">
          <a:xfrm>
            <a:off x="1295400" y="4038600"/>
            <a:ext cx="3124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X+y=5</a:t>
            </a:r>
          </a:p>
          <a:p>
            <a:pPr>
              <a:spcBef>
                <a:spcPct val="50000"/>
              </a:spcBef>
            </a:pPr>
            <a:r>
              <a:rPr lang="en-US" altLang="zh-CN" sz="3200" b="1">
                <a:solidFill>
                  <a:prstClr val="black"/>
                </a:solidFill>
              </a:rPr>
              <a:t>5x+2y=16</a:t>
            </a:r>
          </a:p>
        </p:txBody>
      </p:sp>
      <p:sp>
        <p:nvSpPr>
          <p:cNvPr id="151557" name="Text Box 5"/>
          <p:cNvSpPr txBox="1">
            <a:spLocks noChangeArrowheads="1"/>
          </p:cNvSpPr>
          <p:nvPr/>
        </p:nvSpPr>
        <p:spPr bwMode="auto">
          <a:xfrm>
            <a:off x="533400" y="5410200"/>
            <a:ext cx="655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prstClr val="black"/>
                </a:solidFill>
              </a:rPr>
              <a:t>因为</a:t>
            </a:r>
            <a:r>
              <a:rPr lang="en-US" altLang="zh-CN" sz="2000" b="1">
                <a:solidFill>
                  <a:prstClr val="black"/>
                </a:solidFill>
              </a:rPr>
              <a:t>x</a:t>
            </a:r>
            <a:r>
              <a:rPr lang="zh-CN" altLang="en-US" sz="2000" b="1">
                <a:solidFill>
                  <a:prstClr val="black"/>
                </a:solidFill>
              </a:rPr>
              <a:t>和</a:t>
            </a:r>
            <a:r>
              <a:rPr lang="en-US" altLang="zh-CN" sz="2000" b="1">
                <a:solidFill>
                  <a:prstClr val="black"/>
                </a:solidFill>
              </a:rPr>
              <a:t>y</a:t>
            </a:r>
            <a:r>
              <a:rPr lang="zh-CN" altLang="en-US" sz="2000" b="1">
                <a:solidFill>
                  <a:prstClr val="black"/>
                </a:solidFill>
              </a:rPr>
              <a:t>只能取正整数，所以观察方程组得此方程组的解是　　</a:t>
            </a:r>
          </a:p>
        </p:txBody>
      </p:sp>
      <p:sp>
        <p:nvSpPr>
          <p:cNvPr id="151558" name="Text Box 6"/>
          <p:cNvSpPr txBox="1">
            <a:spLocks noChangeArrowheads="1"/>
          </p:cNvSpPr>
          <p:nvPr/>
        </p:nvSpPr>
        <p:spPr bwMode="auto">
          <a:xfrm>
            <a:off x="1600200" y="5853113"/>
            <a:ext cx="3581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X=2</a:t>
            </a:r>
          </a:p>
          <a:p>
            <a:pPr>
              <a:spcBef>
                <a:spcPct val="50000"/>
              </a:spcBef>
            </a:pPr>
            <a:r>
              <a:rPr lang="en-US" altLang="zh-CN" sz="2400" b="1">
                <a:solidFill>
                  <a:prstClr val="black"/>
                </a:solidFill>
              </a:rPr>
              <a:t>Y=3</a:t>
            </a:r>
          </a:p>
        </p:txBody>
      </p:sp>
      <p:sp>
        <p:nvSpPr>
          <p:cNvPr id="151559" name="AutoShape 7"/>
          <p:cNvSpPr/>
          <p:nvPr/>
        </p:nvSpPr>
        <p:spPr bwMode="auto">
          <a:xfrm>
            <a:off x="1066800" y="4267200"/>
            <a:ext cx="152400" cy="914400"/>
          </a:xfrm>
          <a:prstGeom prst="leftBrace">
            <a:avLst>
              <a:gd name="adj1" fmla="val 50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51560" name="AutoShape 8"/>
          <p:cNvSpPr/>
          <p:nvPr/>
        </p:nvSpPr>
        <p:spPr bwMode="auto">
          <a:xfrm>
            <a:off x="1447800" y="5943600"/>
            <a:ext cx="152400" cy="914400"/>
          </a:xfrm>
          <a:prstGeom prst="leftBrace">
            <a:avLst>
              <a:gd name="adj1" fmla="val 50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pic>
        <p:nvPicPr>
          <p:cNvPr id="19465" name="Picture 9" descr="20051105170543915">
            <a:hlinkClick r:id="rId2" action="ppaction://hlinksldjump"/>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1963" y="4481513"/>
            <a:ext cx="23320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38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1555"/>
                                        </p:tgtEl>
                                        <p:attrNameLst>
                                          <p:attrName>style.visibility</p:attrName>
                                        </p:attrNameLst>
                                      </p:cBhvr>
                                      <p:to>
                                        <p:strVal val="visible"/>
                                      </p:to>
                                    </p:set>
                                    <p:anim calcmode="lin" valueType="num">
                                      <p:cBhvr additive="base">
                                        <p:cTn id="7" dur="500" fill="hold"/>
                                        <p:tgtEl>
                                          <p:spTgt spid="151555"/>
                                        </p:tgtEl>
                                        <p:attrNameLst>
                                          <p:attrName>ppt_x</p:attrName>
                                        </p:attrNameLst>
                                      </p:cBhvr>
                                      <p:tavLst>
                                        <p:tav tm="0">
                                          <p:val>
                                            <p:strVal val="#ppt_x"/>
                                          </p:val>
                                        </p:tav>
                                        <p:tav tm="100000">
                                          <p:val>
                                            <p:strVal val="#ppt_x"/>
                                          </p:val>
                                        </p:tav>
                                      </p:tavLst>
                                    </p:anim>
                                    <p:anim calcmode="lin" valueType="num">
                                      <p:cBhvr additive="base">
                                        <p:cTn id="8" dur="500" fill="hold"/>
                                        <p:tgtEl>
                                          <p:spTgt spid="1515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1556"/>
                                        </p:tgtEl>
                                        <p:attrNameLst>
                                          <p:attrName>style.visibility</p:attrName>
                                        </p:attrNameLst>
                                      </p:cBhvr>
                                      <p:to>
                                        <p:strVal val="visible"/>
                                      </p:to>
                                    </p:set>
                                    <p:anim calcmode="lin" valueType="num">
                                      <p:cBhvr additive="base">
                                        <p:cTn id="13" dur="500" fill="hold"/>
                                        <p:tgtEl>
                                          <p:spTgt spid="151556"/>
                                        </p:tgtEl>
                                        <p:attrNameLst>
                                          <p:attrName>ppt_x</p:attrName>
                                        </p:attrNameLst>
                                      </p:cBhvr>
                                      <p:tavLst>
                                        <p:tav tm="0">
                                          <p:val>
                                            <p:strVal val="#ppt_x"/>
                                          </p:val>
                                        </p:tav>
                                        <p:tav tm="100000">
                                          <p:val>
                                            <p:strVal val="#ppt_x"/>
                                          </p:val>
                                        </p:tav>
                                      </p:tavLst>
                                    </p:anim>
                                    <p:anim calcmode="lin" valueType="num">
                                      <p:cBhvr additive="base">
                                        <p:cTn id="14" dur="500" fill="hold"/>
                                        <p:tgtEl>
                                          <p:spTgt spid="1515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1559"/>
                                        </p:tgtEl>
                                        <p:attrNameLst>
                                          <p:attrName>style.visibility</p:attrName>
                                        </p:attrNameLst>
                                      </p:cBhvr>
                                      <p:to>
                                        <p:strVal val="visible"/>
                                      </p:to>
                                    </p:set>
                                    <p:anim calcmode="lin" valueType="num">
                                      <p:cBhvr additive="base">
                                        <p:cTn id="19" dur="500" fill="hold"/>
                                        <p:tgtEl>
                                          <p:spTgt spid="151559"/>
                                        </p:tgtEl>
                                        <p:attrNameLst>
                                          <p:attrName>ppt_x</p:attrName>
                                        </p:attrNameLst>
                                      </p:cBhvr>
                                      <p:tavLst>
                                        <p:tav tm="0">
                                          <p:val>
                                            <p:strVal val="#ppt_x"/>
                                          </p:val>
                                        </p:tav>
                                        <p:tav tm="100000">
                                          <p:val>
                                            <p:strVal val="#ppt_x"/>
                                          </p:val>
                                        </p:tav>
                                      </p:tavLst>
                                    </p:anim>
                                    <p:anim calcmode="lin" valueType="num">
                                      <p:cBhvr additive="base">
                                        <p:cTn id="20" dur="500" fill="hold"/>
                                        <p:tgtEl>
                                          <p:spTgt spid="15155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1557"/>
                                        </p:tgtEl>
                                        <p:attrNameLst>
                                          <p:attrName>style.visibility</p:attrName>
                                        </p:attrNameLst>
                                      </p:cBhvr>
                                      <p:to>
                                        <p:strVal val="visible"/>
                                      </p:to>
                                    </p:set>
                                    <p:anim calcmode="lin" valueType="num">
                                      <p:cBhvr additive="base">
                                        <p:cTn id="25" dur="500" fill="hold"/>
                                        <p:tgtEl>
                                          <p:spTgt spid="151557"/>
                                        </p:tgtEl>
                                        <p:attrNameLst>
                                          <p:attrName>ppt_x</p:attrName>
                                        </p:attrNameLst>
                                      </p:cBhvr>
                                      <p:tavLst>
                                        <p:tav tm="0">
                                          <p:val>
                                            <p:strVal val="#ppt_x"/>
                                          </p:val>
                                        </p:tav>
                                        <p:tav tm="100000">
                                          <p:val>
                                            <p:strVal val="#ppt_x"/>
                                          </p:val>
                                        </p:tav>
                                      </p:tavLst>
                                    </p:anim>
                                    <p:anim calcmode="lin" valueType="num">
                                      <p:cBhvr additive="base">
                                        <p:cTn id="26" dur="500" fill="hold"/>
                                        <p:tgtEl>
                                          <p:spTgt spid="15155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1558"/>
                                        </p:tgtEl>
                                        <p:attrNameLst>
                                          <p:attrName>style.visibility</p:attrName>
                                        </p:attrNameLst>
                                      </p:cBhvr>
                                      <p:to>
                                        <p:strVal val="visible"/>
                                      </p:to>
                                    </p:set>
                                    <p:anim calcmode="lin" valueType="num">
                                      <p:cBhvr additive="base">
                                        <p:cTn id="31" dur="500" fill="hold"/>
                                        <p:tgtEl>
                                          <p:spTgt spid="151558"/>
                                        </p:tgtEl>
                                        <p:attrNameLst>
                                          <p:attrName>ppt_x</p:attrName>
                                        </p:attrNameLst>
                                      </p:cBhvr>
                                      <p:tavLst>
                                        <p:tav tm="0">
                                          <p:val>
                                            <p:strVal val="#ppt_x"/>
                                          </p:val>
                                        </p:tav>
                                        <p:tav tm="100000">
                                          <p:val>
                                            <p:strVal val="#ppt_x"/>
                                          </p:val>
                                        </p:tav>
                                      </p:tavLst>
                                    </p:anim>
                                    <p:anim calcmode="lin" valueType="num">
                                      <p:cBhvr additive="base">
                                        <p:cTn id="32" dur="500" fill="hold"/>
                                        <p:tgtEl>
                                          <p:spTgt spid="15155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1560"/>
                                        </p:tgtEl>
                                        <p:attrNameLst>
                                          <p:attrName>style.visibility</p:attrName>
                                        </p:attrNameLst>
                                      </p:cBhvr>
                                      <p:to>
                                        <p:strVal val="visible"/>
                                      </p:to>
                                    </p:set>
                                    <p:anim calcmode="lin" valueType="num">
                                      <p:cBhvr additive="base">
                                        <p:cTn id="37" dur="500" fill="hold"/>
                                        <p:tgtEl>
                                          <p:spTgt spid="151560"/>
                                        </p:tgtEl>
                                        <p:attrNameLst>
                                          <p:attrName>ppt_x</p:attrName>
                                        </p:attrNameLst>
                                      </p:cBhvr>
                                      <p:tavLst>
                                        <p:tav tm="0">
                                          <p:val>
                                            <p:strVal val="#ppt_x"/>
                                          </p:val>
                                        </p:tav>
                                        <p:tav tm="100000">
                                          <p:val>
                                            <p:strVal val="#ppt_x"/>
                                          </p:val>
                                        </p:tav>
                                      </p:tavLst>
                                    </p:anim>
                                    <p:anim calcmode="lin" valueType="num">
                                      <p:cBhvr additive="base">
                                        <p:cTn id="38" dur="500" fill="hold"/>
                                        <p:tgtEl>
                                          <p:spTgt spid="1515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p:bldP spid="151556" grpId="0"/>
      <p:bldP spid="151557" grpId="0"/>
      <p:bldP spid="151558" grpId="0"/>
      <p:bldP spid="151559" grpId="0" animBg="1"/>
      <p:bldP spid="151560"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9217"/>
          <p:cNvGrpSpPr/>
          <p:nvPr/>
        </p:nvGrpSpPr>
        <p:grpSpPr bwMode="auto">
          <a:xfrm>
            <a:off x="6096000" y="2041525"/>
            <a:ext cx="1905000" cy="533400"/>
            <a:chOff x="3840" y="1286"/>
            <a:chExt cx="1200" cy="336"/>
          </a:xfrm>
        </p:grpSpPr>
        <p:sp>
          <p:nvSpPr>
            <p:cNvPr id="8194" name="直接连接符 9218"/>
            <p:cNvSpPr>
              <a:spLocks noChangeShapeType="1"/>
            </p:cNvSpPr>
            <p:nvPr/>
          </p:nvSpPr>
          <p:spPr bwMode="auto">
            <a:xfrm flipH="1">
              <a:off x="3840" y="1622"/>
              <a:ext cx="1056" cy="0"/>
            </a:xfrm>
            <a:prstGeom prst="line">
              <a:avLst/>
            </a:prstGeom>
            <a:noFill/>
            <a:ln w="38100">
              <a:solidFill>
                <a:srgbClr val="0000FF"/>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195" name="文本框 9219"/>
            <p:cNvSpPr txBox="1">
              <a:spLocks noChangeArrowheads="1"/>
            </p:cNvSpPr>
            <p:nvPr/>
          </p:nvSpPr>
          <p:spPr bwMode="auto">
            <a:xfrm>
              <a:off x="4176" y="128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a:solidFill>
                    <a:srgbClr val="0000FF"/>
                  </a:solidFill>
                  <a:latin typeface="Tahoma" panose="020B0604030504040204" pitchFamily="34" charset="0"/>
                </a:rPr>
                <a:t>2y</a:t>
              </a:r>
              <a:r>
                <a:rPr lang="zh-CN" altLang="en-US" sz="2000" b="1">
                  <a:solidFill>
                    <a:srgbClr val="0000FF"/>
                  </a:solidFill>
                  <a:latin typeface="Tahoma" panose="020B0604030504040204" pitchFamily="34" charset="0"/>
                </a:rPr>
                <a:t>千米</a:t>
              </a:r>
            </a:p>
          </p:txBody>
        </p:sp>
      </p:grpSp>
      <p:grpSp>
        <p:nvGrpSpPr>
          <p:cNvPr id="9221" name="组合 9220"/>
          <p:cNvGrpSpPr/>
          <p:nvPr/>
        </p:nvGrpSpPr>
        <p:grpSpPr bwMode="auto">
          <a:xfrm>
            <a:off x="2286000" y="2743200"/>
            <a:ext cx="3810000" cy="1006475"/>
            <a:chOff x="1440" y="1728"/>
            <a:chExt cx="2400" cy="634"/>
          </a:xfrm>
        </p:grpSpPr>
        <p:sp>
          <p:nvSpPr>
            <p:cNvPr id="8197" name="直接连接符 9221"/>
            <p:cNvSpPr>
              <a:spLocks noChangeShapeType="1"/>
            </p:cNvSpPr>
            <p:nvPr/>
          </p:nvSpPr>
          <p:spPr bwMode="auto">
            <a:xfrm>
              <a:off x="3840" y="1728"/>
              <a:ext cx="0" cy="38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8198" name="组合 9222"/>
            <p:cNvGrpSpPr/>
            <p:nvPr/>
          </p:nvGrpSpPr>
          <p:grpSpPr bwMode="auto">
            <a:xfrm>
              <a:off x="1440" y="1968"/>
              <a:ext cx="2400" cy="394"/>
              <a:chOff x="1440" y="1958"/>
              <a:chExt cx="2400" cy="394"/>
            </a:xfrm>
          </p:grpSpPr>
          <p:sp>
            <p:nvSpPr>
              <p:cNvPr id="8199" name="直接连接符 9223"/>
              <p:cNvSpPr>
                <a:spLocks noChangeShapeType="1"/>
              </p:cNvSpPr>
              <p:nvPr/>
            </p:nvSpPr>
            <p:spPr bwMode="auto">
              <a:xfrm>
                <a:off x="1440" y="1958"/>
                <a:ext cx="2400" cy="0"/>
              </a:xfrm>
              <a:prstGeom prst="line">
                <a:avLst/>
              </a:prstGeom>
              <a:noFill/>
              <a:ln w="38100">
                <a:solidFill>
                  <a:srgbClr val="FF33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00" name="文本框 9224"/>
              <p:cNvSpPr txBox="1">
                <a:spLocks noChangeArrowheads="1"/>
              </p:cNvSpPr>
              <p:nvPr/>
            </p:nvSpPr>
            <p:spPr bwMode="auto">
              <a:xfrm>
                <a:off x="1536" y="210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000" b="1">
                    <a:solidFill>
                      <a:prstClr val="black"/>
                    </a:solidFill>
                    <a:latin typeface="Tahoma" panose="020B0604030504040204" pitchFamily="34" charset="0"/>
                  </a:rPr>
                  <a:t>张强</a:t>
                </a:r>
                <a:r>
                  <a:rPr lang="en-US" altLang="zh-CN" sz="2000" b="1">
                    <a:solidFill>
                      <a:prstClr val="black"/>
                    </a:solidFill>
                    <a:latin typeface="Tahoma" panose="020B0604030504040204" pitchFamily="34" charset="0"/>
                  </a:rPr>
                  <a:t>2.5</a:t>
                </a:r>
                <a:r>
                  <a:rPr lang="zh-CN" altLang="en-US" sz="2000" b="1">
                    <a:solidFill>
                      <a:prstClr val="black"/>
                    </a:solidFill>
                    <a:latin typeface="Tahoma" panose="020B0604030504040204" pitchFamily="34" charset="0"/>
                  </a:rPr>
                  <a:t>小时走的路程</a:t>
                </a:r>
              </a:p>
            </p:txBody>
          </p:sp>
        </p:grpSp>
      </p:grpSp>
      <p:grpSp>
        <p:nvGrpSpPr>
          <p:cNvPr id="9226" name="组合 9225"/>
          <p:cNvGrpSpPr/>
          <p:nvPr/>
        </p:nvGrpSpPr>
        <p:grpSpPr bwMode="auto">
          <a:xfrm>
            <a:off x="6019800" y="3108325"/>
            <a:ext cx="2438400" cy="685800"/>
            <a:chOff x="3792" y="1958"/>
            <a:chExt cx="1536" cy="432"/>
          </a:xfrm>
        </p:grpSpPr>
        <p:sp>
          <p:nvSpPr>
            <p:cNvPr id="8202" name="直接连接符 9226"/>
            <p:cNvSpPr>
              <a:spLocks noChangeShapeType="1"/>
            </p:cNvSpPr>
            <p:nvPr/>
          </p:nvSpPr>
          <p:spPr bwMode="auto">
            <a:xfrm flipH="1">
              <a:off x="3840" y="1958"/>
              <a:ext cx="1056" cy="0"/>
            </a:xfrm>
            <a:prstGeom prst="line">
              <a:avLst/>
            </a:prstGeom>
            <a:noFill/>
            <a:ln w="38100">
              <a:solidFill>
                <a:srgbClr val="0000FF"/>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03" name="文本框 9227"/>
            <p:cNvSpPr txBox="1">
              <a:spLocks noChangeArrowheads="1"/>
            </p:cNvSpPr>
            <p:nvPr/>
          </p:nvSpPr>
          <p:spPr bwMode="auto">
            <a:xfrm>
              <a:off x="3792" y="2140"/>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ctr">
                <a:spcBef>
                  <a:spcPct val="50000"/>
                </a:spcBef>
              </a:pPr>
              <a:r>
                <a:rPr lang="zh-CN" altLang="en-US" sz="2000" b="1">
                  <a:solidFill>
                    <a:prstClr val="black"/>
                  </a:solidFill>
                  <a:latin typeface="Tahoma" panose="020B0604030504040204" pitchFamily="34" charset="0"/>
                </a:rPr>
                <a:t>李毅</a:t>
              </a:r>
              <a:r>
                <a:rPr lang="en-US" altLang="zh-CN" sz="2000" b="1">
                  <a:solidFill>
                    <a:prstClr val="black"/>
                  </a:solidFill>
                  <a:latin typeface="Tahoma" panose="020B0604030504040204" pitchFamily="34" charset="0"/>
                </a:rPr>
                <a:t>2</a:t>
              </a:r>
              <a:r>
                <a:rPr lang="zh-CN" altLang="en-US" sz="2000" b="1">
                  <a:solidFill>
                    <a:prstClr val="black"/>
                  </a:solidFill>
                  <a:latin typeface="Tahoma" panose="020B0604030504040204" pitchFamily="34" charset="0"/>
                </a:rPr>
                <a:t>小时走的路程</a:t>
              </a:r>
            </a:p>
          </p:txBody>
        </p:sp>
      </p:grpSp>
      <p:grpSp>
        <p:nvGrpSpPr>
          <p:cNvPr id="9229" name="组合 9228"/>
          <p:cNvGrpSpPr/>
          <p:nvPr/>
        </p:nvGrpSpPr>
        <p:grpSpPr bwMode="auto">
          <a:xfrm>
            <a:off x="3810000" y="4419600"/>
            <a:ext cx="2895600" cy="685800"/>
            <a:chOff x="2400" y="2784"/>
            <a:chExt cx="1824" cy="432"/>
          </a:xfrm>
        </p:grpSpPr>
        <p:sp>
          <p:nvSpPr>
            <p:cNvPr id="8205" name="直接连接符 9229"/>
            <p:cNvSpPr>
              <a:spLocks noChangeShapeType="1"/>
            </p:cNvSpPr>
            <p:nvPr/>
          </p:nvSpPr>
          <p:spPr bwMode="auto">
            <a:xfrm>
              <a:off x="2400" y="3216"/>
              <a:ext cx="1824" cy="0"/>
            </a:xfrm>
            <a:prstGeom prst="line">
              <a:avLst/>
            </a:prstGeom>
            <a:noFill/>
            <a:ln w="38100">
              <a:solidFill>
                <a:srgbClr val="33CC33"/>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06" name="文本框 9230"/>
            <p:cNvSpPr txBox="1">
              <a:spLocks noChangeArrowheads="1"/>
            </p:cNvSpPr>
            <p:nvPr/>
          </p:nvSpPr>
          <p:spPr bwMode="auto">
            <a:xfrm>
              <a:off x="2880" y="2784"/>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ahoma" panose="020B0604030504040204" pitchFamily="34" charset="0"/>
                </a:rPr>
                <a:t>11</a:t>
              </a:r>
              <a:r>
                <a:rPr lang="zh-CN" altLang="en-US" sz="2400" b="1">
                  <a:solidFill>
                    <a:prstClr val="black"/>
                  </a:solidFill>
                  <a:latin typeface="Tahoma" panose="020B0604030504040204" pitchFamily="34" charset="0"/>
                </a:rPr>
                <a:t>千米</a:t>
              </a:r>
            </a:p>
          </p:txBody>
        </p:sp>
      </p:grpSp>
      <p:grpSp>
        <p:nvGrpSpPr>
          <p:cNvPr id="9232" name="组合 9231"/>
          <p:cNvGrpSpPr/>
          <p:nvPr/>
        </p:nvGrpSpPr>
        <p:grpSpPr bwMode="auto">
          <a:xfrm>
            <a:off x="1752600" y="2041525"/>
            <a:ext cx="1447800" cy="701675"/>
            <a:chOff x="1104" y="1286"/>
            <a:chExt cx="912" cy="442"/>
          </a:xfrm>
        </p:grpSpPr>
        <p:grpSp>
          <p:nvGrpSpPr>
            <p:cNvPr id="8208" name="组合 9232"/>
            <p:cNvGrpSpPr/>
            <p:nvPr/>
          </p:nvGrpSpPr>
          <p:grpSpPr bwMode="auto">
            <a:xfrm>
              <a:off x="1104" y="1286"/>
              <a:ext cx="912" cy="336"/>
              <a:chOff x="1104" y="1286"/>
              <a:chExt cx="912" cy="336"/>
            </a:xfrm>
          </p:grpSpPr>
          <p:sp>
            <p:nvSpPr>
              <p:cNvPr id="8209" name="直接连接符 9233"/>
              <p:cNvSpPr>
                <a:spLocks noChangeShapeType="1"/>
              </p:cNvSpPr>
              <p:nvPr/>
            </p:nvSpPr>
            <p:spPr bwMode="auto">
              <a:xfrm>
                <a:off x="1440" y="1622"/>
                <a:ext cx="480" cy="0"/>
              </a:xfrm>
              <a:prstGeom prst="line">
                <a:avLst/>
              </a:prstGeom>
              <a:noFill/>
              <a:ln w="38100">
                <a:solidFill>
                  <a:schemeClr val="hlink"/>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10" name="文本框 9234"/>
              <p:cNvSpPr txBox="1">
                <a:spLocks noChangeArrowheads="1"/>
              </p:cNvSpPr>
              <p:nvPr/>
            </p:nvSpPr>
            <p:spPr bwMode="auto">
              <a:xfrm>
                <a:off x="1104" y="1286"/>
                <a:ext cx="9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a:solidFill>
                      <a:prstClr val="black"/>
                    </a:solidFill>
                    <a:latin typeface="Tahoma" panose="020B0604030504040204" pitchFamily="34" charset="0"/>
                  </a:rPr>
                  <a:t>  </a:t>
                </a:r>
                <a:r>
                  <a:rPr lang="en-US" altLang="zh-CN" sz="2000" b="1">
                    <a:solidFill>
                      <a:srgbClr val="FF3300"/>
                    </a:solidFill>
                    <a:latin typeface="Tahoma" panose="020B0604030504040204" pitchFamily="34" charset="0"/>
                  </a:rPr>
                  <a:t>0.5x</a:t>
                </a:r>
                <a:r>
                  <a:rPr lang="zh-CN" altLang="en-US" sz="2000" b="1">
                    <a:solidFill>
                      <a:srgbClr val="FF3300"/>
                    </a:solidFill>
                    <a:latin typeface="Tahoma" panose="020B0604030504040204" pitchFamily="34" charset="0"/>
                  </a:rPr>
                  <a:t>千米</a:t>
                </a:r>
              </a:p>
            </p:txBody>
          </p:sp>
        </p:grpSp>
        <p:sp>
          <p:nvSpPr>
            <p:cNvPr id="8211" name="直接连接符 9235"/>
            <p:cNvSpPr>
              <a:spLocks noChangeShapeType="1"/>
            </p:cNvSpPr>
            <p:nvPr/>
          </p:nvSpPr>
          <p:spPr bwMode="auto">
            <a:xfrm>
              <a:off x="1920" y="1536"/>
              <a:ext cx="0" cy="19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9237" name="组合 9236"/>
          <p:cNvGrpSpPr/>
          <p:nvPr/>
        </p:nvGrpSpPr>
        <p:grpSpPr bwMode="auto">
          <a:xfrm>
            <a:off x="3048000" y="2041525"/>
            <a:ext cx="3048000" cy="701675"/>
            <a:chOff x="1920" y="1286"/>
            <a:chExt cx="1920" cy="442"/>
          </a:xfrm>
        </p:grpSpPr>
        <p:grpSp>
          <p:nvGrpSpPr>
            <p:cNvPr id="8213" name="组合 9237"/>
            <p:cNvGrpSpPr/>
            <p:nvPr/>
          </p:nvGrpSpPr>
          <p:grpSpPr bwMode="auto">
            <a:xfrm>
              <a:off x="1920" y="1286"/>
              <a:ext cx="1920" cy="336"/>
              <a:chOff x="1920" y="1286"/>
              <a:chExt cx="1920" cy="336"/>
            </a:xfrm>
          </p:grpSpPr>
          <p:sp>
            <p:nvSpPr>
              <p:cNvPr id="8214" name="直接连接符 9238"/>
              <p:cNvSpPr>
                <a:spLocks noChangeShapeType="1"/>
              </p:cNvSpPr>
              <p:nvPr/>
            </p:nvSpPr>
            <p:spPr bwMode="auto">
              <a:xfrm>
                <a:off x="1920" y="1622"/>
                <a:ext cx="1920" cy="0"/>
              </a:xfrm>
              <a:prstGeom prst="line">
                <a:avLst/>
              </a:prstGeom>
              <a:noFill/>
              <a:ln w="38100">
                <a:solidFill>
                  <a:schemeClr val="hlink"/>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15" name="文本框 9239"/>
              <p:cNvSpPr txBox="1">
                <a:spLocks noChangeArrowheads="1"/>
              </p:cNvSpPr>
              <p:nvPr/>
            </p:nvSpPr>
            <p:spPr bwMode="auto">
              <a:xfrm>
                <a:off x="2448" y="1286"/>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00" b="1">
                    <a:solidFill>
                      <a:srgbClr val="FF3300"/>
                    </a:solidFill>
                    <a:latin typeface="Tahoma" panose="020B0604030504040204" pitchFamily="34" charset="0"/>
                  </a:rPr>
                  <a:t>2x</a:t>
                </a:r>
                <a:r>
                  <a:rPr lang="zh-CN" altLang="en-US" sz="2000" b="1">
                    <a:solidFill>
                      <a:srgbClr val="FF3300"/>
                    </a:solidFill>
                    <a:latin typeface="Tahoma" panose="020B0604030504040204" pitchFamily="34" charset="0"/>
                  </a:rPr>
                  <a:t>千米</a:t>
                </a:r>
              </a:p>
            </p:txBody>
          </p:sp>
        </p:grpSp>
        <p:sp>
          <p:nvSpPr>
            <p:cNvPr id="8216" name="直接连接符 9240"/>
            <p:cNvSpPr>
              <a:spLocks noChangeShapeType="1"/>
            </p:cNvSpPr>
            <p:nvPr/>
          </p:nvSpPr>
          <p:spPr bwMode="auto">
            <a:xfrm>
              <a:off x="3840" y="1536"/>
              <a:ext cx="0" cy="192"/>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9242" name="组合 9241"/>
          <p:cNvGrpSpPr/>
          <p:nvPr/>
        </p:nvGrpSpPr>
        <p:grpSpPr bwMode="auto">
          <a:xfrm>
            <a:off x="838200" y="2438400"/>
            <a:ext cx="7467600" cy="990600"/>
            <a:chOff x="528" y="1536"/>
            <a:chExt cx="4704" cy="624"/>
          </a:xfrm>
        </p:grpSpPr>
        <p:sp>
          <p:nvSpPr>
            <p:cNvPr id="8218" name="文本框 9242"/>
            <p:cNvSpPr txBox="1">
              <a:spLocks noChangeArrowheads="1"/>
            </p:cNvSpPr>
            <p:nvPr/>
          </p:nvSpPr>
          <p:spPr bwMode="auto">
            <a:xfrm>
              <a:off x="528" y="168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latin typeface="Tahoma" panose="020B0604030504040204" pitchFamily="34" charset="0"/>
                </a:rPr>
                <a:t>(1)</a:t>
              </a:r>
            </a:p>
          </p:txBody>
        </p:sp>
        <p:grpSp>
          <p:nvGrpSpPr>
            <p:cNvPr id="8219" name="组合 9243"/>
            <p:cNvGrpSpPr/>
            <p:nvPr/>
          </p:nvGrpSpPr>
          <p:grpSpPr bwMode="auto">
            <a:xfrm>
              <a:off x="1440" y="1536"/>
              <a:ext cx="3456" cy="624"/>
              <a:chOff x="1248" y="1776"/>
              <a:chExt cx="3456" cy="624"/>
            </a:xfrm>
          </p:grpSpPr>
          <p:sp>
            <p:nvSpPr>
              <p:cNvPr id="8220" name="直接连接符 9244"/>
              <p:cNvSpPr>
                <a:spLocks noChangeShapeType="1"/>
              </p:cNvSpPr>
              <p:nvPr/>
            </p:nvSpPr>
            <p:spPr bwMode="auto">
              <a:xfrm>
                <a:off x="1248" y="1968"/>
                <a:ext cx="3456"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21" name="直接连接符 9245"/>
              <p:cNvSpPr>
                <a:spLocks noChangeShapeType="1"/>
              </p:cNvSpPr>
              <p:nvPr/>
            </p:nvSpPr>
            <p:spPr bwMode="auto">
              <a:xfrm>
                <a:off x="1248" y="1776"/>
                <a:ext cx="0" cy="62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22" name="直接连接符 9246"/>
              <p:cNvSpPr>
                <a:spLocks noChangeShapeType="1"/>
              </p:cNvSpPr>
              <p:nvPr/>
            </p:nvSpPr>
            <p:spPr bwMode="auto">
              <a:xfrm>
                <a:off x="4704" y="1776"/>
                <a:ext cx="0" cy="576"/>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23" name="文本框 9247"/>
            <p:cNvSpPr txBox="1">
              <a:spLocks noChangeArrowheads="1"/>
            </p:cNvSpPr>
            <p:nvPr/>
          </p:nvSpPr>
          <p:spPr bwMode="auto">
            <a:xfrm>
              <a:off x="1104" y="1536"/>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ahoma" panose="020B0604030504040204" pitchFamily="34" charset="0"/>
                </a:rPr>
                <a:t>A</a:t>
              </a:r>
            </a:p>
          </p:txBody>
        </p:sp>
        <p:sp>
          <p:nvSpPr>
            <p:cNvPr id="8224" name="文本框 9248"/>
            <p:cNvSpPr txBox="1">
              <a:spLocks noChangeArrowheads="1"/>
            </p:cNvSpPr>
            <p:nvPr/>
          </p:nvSpPr>
          <p:spPr bwMode="auto">
            <a:xfrm>
              <a:off x="4896" y="1536"/>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ahoma" panose="020B0604030504040204" pitchFamily="34" charset="0"/>
                </a:rPr>
                <a:t>B</a:t>
              </a:r>
            </a:p>
          </p:txBody>
        </p:sp>
      </p:grpSp>
      <p:grpSp>
        <p:nvGrpSpPr>
          <p:cNvPr id="9250" name="组合 9249"/>
          <p:cNvGrpSpPr/>
          <p:nvPr/>
        </p:nvGrpSpPr>
        <p:grpSpPr bwMode="auto">
          <a:xfrm>
            <a:off x="2286000" y="4495800"/>
            <a:ext cx="1524000" cy="838200"/>
            <a:chOff x="1440" y="2832"/>
            <a:chExt cx="960" cy="528"/>
          </a:xfrm>
        </p:grpSpPr>
        <p:grpSp>
          <p:nvGrpSpPr>
            <p:cNvPr id="8226" name="组合 9250"/>
            <p:cNvGrpSpPr/>
            <p:nvPr/>
          </p:nvGrpSpPr>
          <p:grpSpPr bwMode="auto">
            <a:xfrm>
              <a:off x="1440" y="2832"/>
              <a:ext cx="960" cy="384"/>
              <a:chOff x="1440" y="2832"/>
              <a:chExt cx="960" cy="384"/>
            </a:xfrm>
          </p:grpSpPr>
          <p:sp>
            <p:nvSpPr>
              <p:cNvPr id="8227" name="文本框 9251"/>
              <p:cNvSpPr txBox="1">
                <a:spLocks noChangeArrowheads="1"/>
              </p:cNvSpPr>
              <p:nvPr/>
            </p:nvSpPr>
            <p:spPr bwMode="auto">
              <a:xfrm>
                <a:off x="1584" y="283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FF3300"/>
                    </a:solidFill>
                    <a:latin typeface="Tahoma" panose="020B0604030504040204" pitchFamily="34" charset="0"/>
                  </a:rPr>
                  <a:t>x</a:t>
                </a:r>
                <a:r>
                  <a:rPr lang="zh-CN" altLang="en-US" sz="2000" b="1">
                    <a:solidFill>
                      <a:srgbClr val="FF3300"/>
                    </a:solidFill>
                    <a:latin typeface="Tahoma" panose="020B0604030504040204" pitchFamily="34" charset="0"/>
                  </a:rPr>
                  <a:t>千米</a:t>
                </a:r>
              </a:p>
            </p:txBody>
          </p:sp>
          <p:sp>
            <p:nvSpPr>
              <p:cNvPr id="8228" name="直接连接符 9252"/>
              <p:cNvSpPr>
                <a:spLocks noChangeShapeType="1"/>
              </p:cNvSpPr>
              <p:nvPr/>
            </p:nvSpPr>
            <p:spPr bwMode="auto">
              <a:xfrm>
                <a:off x="1440" y="3216"/>
                <a:ext cx="960" cy="0"/>
              </a:xfrm>
              <a:prstGeom prst="line">
                <a:avLst/>
              </a:prstGeom>
              <a:noFill/>
              <a:ln w="38100">
                <a:solidFill>
                  <a:srgbClr val="FF3300"/>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29" name="直接连接符 9253"/>
            <p:cNvSpPr>
              <a:spLocks noChangeShapeType="1"/>
            </p:cNvSpPr>
            <p:nvPr/>
          </p:nvSpPr>
          <p:spPr bwMode="auto">
            <a:xfrm>
              <a:off x="2400" y="3072"/>
              <a:ext cx="0" cy="288"/>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9255" name="组合 9254"/>
          <p:cNvGrpSpPr/>
          <p:nvPr/>
        </p:nvGrpSpPr>
        <p:grpSpPr bwMode="auto">
          <a:xfrm>
            <a:off x="6705600" y="4495800"/>
            <a:ext cx="1295400" cy="838200"/>
            <a:chOff x="4224" y="2832"/>
            <a:chExt cx="816" cy="528"/>
          </a:xfrm>
        </p:grpSpPr>
        <p:grpSp>
          <p:nvGrpSpPr>
            <p:cNvPr id="8231" name="组合 9255"/>
            <p:cNvGrpSpPr/>
            <p:nvPr/>
          </p:nvGrpSpPr>
          <p:grpSpPr bwMode="auto">
            <a:xfrm>
              <a:off x="4224" y="2832"/>
              <a:ext cx="816" cy="384"/>
              <a:chOff x="4224" y="2832"/>
              <a:chExt cx="816" cy="384"/>
            </a:xfrm>
          </p:grpSpPr>
          <p:sp>
            <p:nvSpPr>
              <p:cNvPr id="8232" name="文本框 9256"/>
              <p:cNvSpPr txBox="1">
                <a:spLocks noChangeArrowheads="1"/>
              </p:cNvSpPr>
              <p:nvPr/>
            </p:nvSpPr>
            <p:spPr bwMode="auto">
              <a:xfrm>
                <a:off x="4272" y="283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latin typeface="Tahoma" panose="020B0604030504040204" pitchFamily="34" charset="0"/>
                  </a:rPr>
                  <a:t>y</a:t>
                </a:r>
                <a:r>
                  <a:rPr lang="zh-CN" altLang="en-US" sz="2000" b="1">
                    <a:solidFill>
                      <a:srgbClr val="0000FF"/>
                    </a:solidFill>
                    <a:latin typeface="Tahoma" panose="020B0604030504040204" pitchFamily="34" charset="0"/>
                  </a:rPr>
                  <a:t>千米</a:t>
                </a:r>
              </a:p>
            </p:txBody>
          </p:sp>
          <p:sp>
            <p:nvSpPr>
              <p:cNvPr id="8233" name="直接连接符 9257"/>
              <p:cNvSpPr>
                <a:spLocks noChangeShapeType="1"/>
              </p:cNvSpPr>
              <p:nvPr/>
            </p:nvSpPr>
            <p:spPr bwMode="auto">
              <a:xfrm flipH="1">
                <a:off x="4224" y="3216"/>
                <a:ext cx="672" cy="0"/>
              </a:xfrm>
              <a:prstGeom prst="line">
                <a:avLst/>
              </a:prstGeom>
              <a:noFill/>
              <a:ln w="38100">
                <a:solidFill>
                  <a:srgbClr val="0000FF"/>
                </a:solidFill>
                <a:miter lim="800000"/>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34" name="直接连接符 9258"/>
            <p:cNvSpPr>
              <a:spLocks noChangeShapeType="1"/>
            </p:cNvSpPr>
            <p:nvPr/>
          </p:nvSpPr>
          <p:spPr bwMode="auto">
            <a:xfrm>
              <a:off x="4224" y="3120"/>
              <a:ext cx="0" cy="24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9260" name="组合 9259"/>
          <p:cNvGrpSpPr/>
          <p:nvPr/>
        </p:nvGrpSpPr>
        <p:grpSpPr bwMode="auto">
          <a:xfrm>
            <a:off x="838200" y="4724400"/>
            <a:ext cx="7467600" cy="990600"/>
            <a:chOff x="528" y="2976"/>
            <a:chExt cx="4704" cy="624"/>
          </a:xfrm>
        </p:grpSpPr>
        <p:sp>
          <p:nvSpPr>
            <p:cNvPr id="8236" name="文本框 9260"/>
            <p:cNvSpPr txBox="1">
              <a:spLocks noChangeArrowheads="1"/>
            </p:cNvSpPr>
            <p:nvPr/>
          </p:nvSpPr>
          <p:spPr bwMode="auto">
            <a:xfrm>
              <a:off x="528" y="316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latin typeface="Tahoma" panose="020B0604030504040204" pitchFamily="34" charset="0"/>
                </a:rPr>
                <a:t>(2)</a:t>
              </a:r>
            </a:p>
          </p:txBody>
        </p:sp>
        <p:grpSp>
          <p:nvGrpSpPr>
            <p:cNvPr id="8237" name="组合 9261"/>
            <p:cNvGrpSpPr/>
            <p:nvPr/>
          </p:nvGrpSpPr>
          <p:grpSpPr bwMode="auto">
            <a:xfrm>
              <a:off x="1440" y="2976"/>
              <a:ext cx="3456" cy="624"/>
              <a:chOff x="1248" y="2976"/>
              <a:chExt cx="3456" cy="624"/>
            </a:xfrm>
          </p:grpSpPr>
          <p:sp>
            <p:nvSpPr>
              <p:cNvPr id="8238" name="直接连接符 9262"/>
              <p:cNvSpPr>
                <a:spLocks noChangeShapeType="1"/>
              </p:cNvSpPr>
              <p:nvPr/>
            </p:nvSpPr>
            <p:spPr bwMode="auto">
              <a:xfrm>
                <a:off x="1248" y="3360"/>
                <a:ext cx="3456"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39" name="直接连接符 9263"/>
              <p:cNvSpPr>
                <a:spLocks noChangeShapeType="1"/>
              </p:cNvSpPr>
              <p:nvPr/>
            </p:nvSpPr>
            <p:spPr bwMode="auto">
              <a:xfrm>
                <a:off x="1248" y="2976"/>
                <a:ext cx="0" cy="624"/>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8240" name="直接连接符 9264"/>
              <p:cNvSpPr>
                <a:spLocks noChangeShapeType="1"/>
              </p:cNvSpPr>
              <p:nvPr/>
            </p:nvSpPr>
            <p:spPr bwMode="auto">
              <a:xfrm>
                <a:off x="4704" y="2976"/>
                <a:ext cx="0" cy="576"/>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41" name="文本框 9265"/>
            <p:cNvSpPr txBox="1">
              <a:spLocks noChangeArrowheads="1"/>
            </p:cNvSpPr>
            <p:nvPr/>
          </p:nvSpPr>
          <p:spPr bwMode="auto">
            <a:xfrm>
              <a:off x="1104" y="3139"/>
              <a:ext cx="2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ahoma" panose="020B0604030504040204" pitchFamily="34" charset="0"/>
                </a:rPr>
                <a:t>A</a:t>
              </a:r>
            </a:p>
          </p:txBody>
        </p:sp>
        <p:sp>
          <p:nvSpPr>
            <p:cNvPr id="8242" name="文本框 9266"/>
            <p:cNvSpPr txBox="1">
              <a:spLocks noChangeArrowheads="1"/>
            </p:cNvSpPr>
            <p:nvPr/>
          </p:nvSpPr>
          <p:spPr bwMode="auto">
            <a:xfrm>
              <a:off x="4896" y="3168"/>
              <a:ext cx="3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ahoma" panose="020B0604030504040204" pitchFamily="34" charset="0"/>
                </a:rPr>
                <a:t>B</a:t>
              </a:r>
            </a:p>
          </p:txBody>
        </p:sp>
      </p:grpSp>
    </p:spTree>
    <p:extLst>
      <p:ext uri="{BB962C8B-B14F-4D97-AF65-F5344CB8AC3E}">
        <p14:creationId xmlns:p14="http://schemas.microsoft.com/office/powerpoint/2010/main" val="389444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42"/>
                                        </p:tgtEl>
                                        <p:attrNameLst>
                                          <p:attrName>style.visibility</p:attrName>
                                        </p:attrNameLst>
                                      </p:cBhvr>
                                      <p:to>
                                        <p:strVal val="visible"/>
                                      </p:to>
                                    </p:set>
                                    <p:animEffect transition="in" filter="wipe(left)">
                                      <p:cBhvr>
                                        <p:cTn id="7" dur="500"/>
                                        <p:tgtEl>
                                          <p:spTgt spid="9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32"/>
                                        </p:tgtEl>
                                        <p:attrNameLst>
                                          <p:attrName>style.visibility</p:attrName>
                                        </p:attrNameLst>
                                      </p:cBhvr>
                                      <p:to>
                                        <p:strVal val="visible"/>
                                      </p:to>
                                    </p:set>
                                    <p:animEffect transition="in" filter="wipe(left)">
                                      <p:cBhvr>
                                        <p:cTn id="12" dur="500"/>
                                        <p:tgtEl>
                                          <p:spTgt spid="92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37"/>
                                        </p:tgtEl>
                                        <p:attrNameLst>
                                          <p:attrName>style.visibility</p:attrName>
                                        </p:attrNameLst>
                                      </p:cBhvr>
                                      <p:to>
                                        <p:strVal val="visible"/>
                                      </p:to>
                                    </p:set>
                                    <p:animEffect transition="in" filter="wipe(left)">
                                      <p:cBhvr>
                                        <p:cTn id="17" dur="500"/>
                                        <p:tgtEl>
                                          <p:spTgt spid="92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218"/>
                                        </p:tgtEl>
                                        <p:attrNameLst>
                                          <p:attrName>style.visibility</p:attrName>
                                        </p:attrNameLst>
                                      </p:cBhvr>
                                      <p:to>
                                        <p:strVal val="visible"/>
                                      </p:to>
                                    </p:set>
                                    <p:animEffect transition="in" filter="wipe(right)">
                                      <p:cBhvr>
                                        <p:cTn id="22" dur="500"/>
                                        <p:tgtEl>
                                          <p:spTgt spid="92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animEffect transition="in" filter="wipe(left)">
                                      <p:cBhvr>
                                        <p:cTn id="27" dur="500"/>
                                        <p:tgtEl>
                                          <p:spTgt spid="92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226"/>
                                        </p:tgtEl>
                                        <p:attrNameLst>
                                          <p:attrName>style.visibility</p:attrName>
                                        </p:attrNameLst>
                                      </p:cBhvr>
                                      <p:to>
                                        <p:strVal val="visible"/>
                                      </p:to>
                                    </p:set>
                                    <p:animEffect transition="in" filter="wipe(right)">
                                      <p:cBhvr>
                                        <p:cTn id="32" dur="500"/>
                                        <p:tgtEl>
                                          <p:spTgt spid="92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260"/>
                                        </p:tgtEl>
                                        <p:attrNameLst>
                                          <p:attrName>style.visibility</p:attrName>
                                        </p:attrNameLst>
                                      </p:cBhvr>
                                      <p:to>
                                        <p:strVal val="visible"/>
                                      </p:to>
                                    </p:set>
                                    <p:animEffect transition="in" filter="wipe(left)">
                                      <p:cBhvr>
                                        <p:cTn id="37" dur="500"/>
                                        <p:tgtEl>
                                          <p:spTgt spid="92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250"/>
                                        </p:tgtEl>
                                        <p:attrNameLst>
                                          <p:attrName>style.visibility</p:attrName>
                                        </p:attrNameLst>
                                      </p:cBhvr>
                                      <p:to>
                                        <p:strVal val="visible"/>
                                      </p:to>
                                    </p:set>
                                    <p:animEffect transition="in" filter="wipe(left)">
                                      <p:cBhvr>
                                        <p:cTn id="42" dur="500"/>
                                        <p:tgtEl>
                                          <p:spTgt spid="92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9255"/>
                                        </p:tgtEl>
                                        <p:attrNameLst>
                                          <p:attrName>style.visibility</p:attrName>
                                        </p:attrNameLst>
                                      </p:cBhvr>
                                      <p:to>
                                        <p:strVal val="visible"/>
                                      </p:to>
                                    </p:set>
                                    <p:animEffect transition="in" filter="wipe(right)">
                                      <p:cBhvr>
                                        <p:cTn id="47" dur="500"/>
                                        <p:tgtEl>
                                          <p:spTgt spid="925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229"/>
                                        </p:tgtEl>
                                        <p:attrNameLst>
                                          <p:attrName>style.visibility</p:attrName>
                                        </p:attrNameLst>
                                      </p:cBhvr>
                                      <p:to>
                                        <p:strVal val="visible"/>
                                      </p:to>
                                    </p:set>
                                    <p:animEffect transition="in" filter="dissolve">
                                      <p:cBhvr>
                                        <p:cTn id="52"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0241"/>
          <p:cNvSpPr txBox="1"/>
          <p:nvPr/>
        </p:nvSpPr>
        <p:spPr>
          <a:xfrm>
            <a:off x="755650" y="1773238"/>
            <a:ext cx="7993063" cy="2041525"/>
          </a:xfrm>
          <a:prstGeom prst="rect">
            <a:avLst/>
          </a:prstGeom>
          <a:noFill/>
          <a:ln w="9525">
            <a:noFill/>
          </a:ln>
        </p:spPr>
        <p:txBody>
          <a:bodyPr>
            <a:spAutoFit/>
          </a:bodyPr>
          <a:lstStyle/>
          <a:p>
            <a:pPr>
              <a:spcBef>
                <a:spcPct val="50000"/>
              </a:spcBef>
            </a:pPr>
            <a:r>
              <a:rPr lang="zh-CN" altLang="en-US" sz="3200" b="1" noProof="1">
                <a:solidFill>
                  <a:srgbClr val="FF0000"/>
                </a:solidFill>
                <a:effectLst>
                  <a:outerShdw blurRad="38100" dist="38100" dir="2700000">
                    <a:srgbClr val="C0C0C0"/>
                  </a:outerShdw>
                </a:effectLst>
                <a:cs typeface="+mn-ea"/>
              </a:rPr>
              <a:t>　　</a:t>
            </a:r>
            <a:r>
              <a:rPr lang="en-US" altLang="zh-CN" sz="3200" b="1" noProof="1">
                <a:solidFill>
                  <a:srgbClr val="0000FF"/>
                </a:solidFill>
                <a:effectLst>
                  <a:outerShdw blurRad="38100" dist="38100" dir="2700000">
                    <a:srgbClr val="C0C0C0"/>
                  </a:outerShdw>
                </a:effectLst>
                <a:cs typeface="+mn-ea"/>
              </a:rPr>
              <a:t>2003</a:t>
            </a:r>
            <a:r>
              <a:rPr lang="zh-CN" altLang="en-US" sz="3200" b="1" noProof="1">
                <a:solidFill>
                  <a:srgbClr val="0000FF"/>
                </a:solidFill>
                <a:effectLst>
                  <a:outerShdw blurRad="38100" dist="38100" dir="2700000">
                    <a:srgbClr val="C0C0C0"/>
                  </a:outerShdw>
                </a:effectLst>
                <a:cs typeface="+mn-ea"/>
              </a:rPr>
              <a:t>年全国足球甲</a:t>
            </a:r>
            <a:r>
              <a:rPr lang="en-US" altLang="zh-CN" sz="3200" b="1" noProof="1">
                <a:solidFill>
                  <a:srgbClr val="0000FF"/>
                </a:solidFill>
                <a:effectLst>
                  <a:outerShdw blurRad="38100" dist="38100" dir="2700000">
                    <a:srgbClr val="C0C0C0"/>
                  </a:outerShdw>
                </a:effectLst>
                <a:cs typeface="+mn-ea"/>
              </a:rPr>
              <a:t>A</a:t>
            </a:r>
            <a:r>
              <a:rPr lang="zh-CN" altLang="en-US" sz="3200" b="1" noProof="1">
                <a:solidFill>
                  <a:srgbClr val="0000FF"/>
                </a:solidFill>
                <a:effectLst>
                  <a:outerShdw blurRad="38100" dist="38100" dir="2700000">
                    <a:srgbClr val="C0C0C0"/>
                  </a:outerShdw>
                </a:effectLst>
                <a:cs typeface="+mn-ea"/>
              </a:rPr>
              <a:t>的后八场的比赛中，大连实德保持连续不败 </a:t>
            </a:r>
            <a:br>
              <a:rPr lang="zh-CN" altLang="en-US" sz="3200" b="1" dirty="0">
                <a:solidFill>
                  <a:srgbClr val="0000FF"/>
                </a:solidFill>
                <a:effectLst>
                  <a:outerShdw blurRad="38100" dist="38100" dir="2700000">
                    <a:srgbClr val="C0C0C0"/>
                  </a:outerShdw>
                </a:effectLst>
              </a:rPr>
            </a:br>
            <a:r>
              <a:rPr lang="zh-CN" altLang="en-US" sz="3200" b="1" noProof="1">
                <a:solidFill>
                  <a:srgbClr val="0000FF"/>
                </a:solidFill>
                <a:effectLst>
                  <a:outerShdw blurRad="38100" dist="38100" dir="2700000">
                    <a:srgbClr val="C0C0C0"/>
                  </a:outerShdw>
                </a:effectLst>
                <a:cs typeface="+mn-ea"/>
              </a:rPr>
              <a:t>       比赛规则</a:t>
            </a:r>
            <a:r>
              <a:rPr lang="en-US" altLang="zh-CN" sz="3200" b="1" noProof="1">
                <a:solidFill>
                  <a:srgbClr val="0000FF"/>
                </a:solidFill>
                <a:effectLst>
                  <a:outerShdw blurRad="38100" dist="38100" dir="2700000">
                    <a:srgbClr val="C0C0C0"/>
                  </a:outerShdw>
                </a:effectLst>
                <a:cs typeface="+mn-ea"/>
              </a:rPr>
              <a:t>:</a:t>
            </a:r>
            <a:r>
              <a:rPr lang="zh-CN" altLang="en-US" sz="3200" b="1" noProof="1">
                <a:solidFill>
                  <a:srgbClr val="0000FF"/>
                </a:solidFill>
                <a:effectLst>
                  <a:outerShdw blurRad="38100" dist="38100" dir="2700000">
                    <a:srgbClr val="C0C0C0"/>
                  </a:outerShdw>
                </a:effectLst>
                <a:cs typeface="+mn-ea"/>
              </a:rPr>
              <a:t>胜一场得</a:t>
            </a:r>
            <a:r>
              <a:rPr lang="en-US" altLang="zh-CN" sz="3200" b="1" noProof="1">
                <a:solidFill>
                  <a:srgbClr val="0000FF"/>
                </a:solidFill>
                <a:effectLst>
                  <a:outerShdw blurRad="38100" dist="38100" dir="2700000">
                    <a:srgbClr val="C0C0C0"/>
                  </a:outerShdw>
                </a:effectLst>
                <a:cs typeface="+mn-ea"/>
              </a:rPr>
              <a:t>3</a:t>
            </a:r>
            <a:r>
              <a:rPr lang="zh-CN" altLang="en-US" sz="3200" b="1" noProof="1">
                <a:solidFill>
                  <a:srgbClr val="0000FF"/>
                </a:solidFill>
                <a:effectLst>
                  <a:outerShdw blurRad="38100" dist="38100" dir="2700000">
                    <a:srgbClr val="C0C0C0"/>
                  </a:outerShdw>
                </a:effectLst>
                <a:cs typeface="+mn-ea"/>
              </a:rPr>
              <a:t>分，平一场得</a:t>
            </a:r>
            <a:r>
              <a:rPr lang="en-US" altLang="zh-CN" sz="3200" b="1" noProof="1">
                <a:solidFill>
                  <a:srgbClr val="0000FF"/>
                </a:solidFill>
                <a:effectLst>
                  <a:outerShdw blurRad="38100" dist="38100" dir="2700000">
                    <a:srgbClr val="C0C0C0"/>
                  </a:outerShdw>
                </a:effectLst>
                <a:cs typeface="+mn-ea"/>
              </a:rPr>
              <a:t>1</a:t>
            </a:r>
            <a:r>
              <a:rPr lang="zh-CN" altLang="en-US" sz="3200" b="1" noProof="1">
                <a:solidFill>
                  <a:srgbClr val="0000FF"/>
                </a:solidFill>
                <a:effectLst>
                  <a:outerShdw blurRad="38100" dist="38100" dir="2700000">
                    <a:srgbClr val="C0C0C0"/>
                  </a:outerShdw>
                </a:effectLst>
                <a:cs typeface="+mn-ea"/>
              </a:rPr>
              <a:t>分。你能求出该队胜了几场，平了几场吗？</a:t>
            </a:r>
            <a:endParaRPr lang="zh-CN" altLang="en-US" sz="3200" b="1" noProof="1">
              <a:solidFill>
                <a:srgbClr val="0000FF"/>
              </a:solidFill>
              <a:effectLst>
                <a:outerShdw blurRad="38100" dist="38100" dir="2700000">
                  <a:srgbClr val="C0C0C0"/>
                </a:outerShdw>
              </a:effectLst>
            </a:endParaRPr>
          </a:p>
        </p:txBody>
      </p:sp>
      <p:sp>
        <p:nvSpPr>
          <p:cNvPr id="10243" name="文本框 10242"/>
          <p:cNvSpPr txBox="1"/>
          <p:nvPr/>
        </p:nvSpPr>
        <p:spPr>
          <a:xfrm>
            <a:off x="1620838" y="4149725"/>
            <a:ext cx="6264275" cy="1630363"/>
          </a:xfrm>
          <a:prstGeom prst="rect">
            <a:avLst/>
          </a:prstGeom>
          <a:solidFill>
            <a:srgbClr val="FFCC99"/>
          </a:solidFill>
          <a:ln w="76200" cap="flat" cmpd="tri">
            <a:solidFill>
              <a:srgbClr val="FF0000"/>
            </a:solidFill>
            <a:prstDash val="sysDot"/>
            <a:miter/>
            <a:headEnd type="none" w="med" len="med"/>
            <a:tailEnd type="none" w="med" len="med"/>
          </a:ln>
        </p:spPr>
        <p:txBody>
          <a:bodyPr>
            <a:spAutoFit/>
          </a:bodyPr>
          <a:lstStyle/>
          <a:p>
            <a:pPr>
              <a:spcBef>
                <a:spcPct val="50000"/>
              </a:spcBef>
            </a:pPr>
            <a:r>
              <a:rPr lang="zh-CN" altLang="en-US" sz="3200" noProof="1">
                <a:solidFill>
                  <a:srgbClr val="FF3399"/>
                </a:solidFill>
                <a:effectLst>
                  <a:outerShdw blurRad="38100" dist="38100" dir="2700000">
                    <a:srgbClr val="000000"/>
                  </a:outerShdw>
                </a:effectLst>
                <a:latin typeface="黑体" panose="02010609060101010101" pitchFamily="49" charset="-122"/>
                <a:ea typeface="黑体" panose="02010609060101010101" pitchFamily="49" charset="-122"/>
                <a:cs typeface="+mn-ea"/>
              </a:rPr>
              <a:t>等量关系：</a:t>
            </a:r>
            <a:br>
              <a:rPr lang="zh-CN" altLang="en-US" sz="3200" dirty="0">
                <a:solidFill>
                  <a:srgbClr val="FF3399"/>
                </a:solidFill>
                <a:effectLst>
                  <a:outerShdw blurRad="38100" dist="38100" dir="2700000">
                    <a:srgbClr val="000000"/>
                  </a:outerShdw>
                </a:effectLst>
                <a:latin typeface="黑体" panose="02010609060101010101" pitchFamily="49" charset="-122"/>
                <a:ea typeface="黑体" panose="02010609060101010101" pitchFamily="49" charset="-122"/>
              </a:rPr>
            </a:b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胜的场数</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a:t>
            </a: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平的场数＝</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8</a:t>
            </a:r>
            <a:br>
              <a:rPr lang="en-US" altLang="zh-CN" sz="3200" dirty="0">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rPr>
            </a:b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胜的得分</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a:t>
            </a: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平的得分＝</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20</a:t>
            </a:r>
            <a:endPar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endParaRPr>
          </a:p>
        </p:txBody>
      </p:sp>
      <p:sp>
        <p:nvSpPr>
          <p:cNvPr id="10244" name="文本框 10243"/>
          <p:cNvSpPr txBox="1"/>
          <p:nvPr/>
        </p:nvSpPr>
        <p:spPr>
          <a:xfrm>
            <a:off x="3419475" y="782638"/>
            <a:ext cx="2881313" cy="701675"/>
          </a:xfrm>
          <a:prstGeom prst="rect">
            <a:avLst/>
          </a:prstGeom>
          <a:noFill/>
          <a:ln w="9525">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effectLst>
                  <a:outerShdw blurRad="38100" dist="38100" dir="2700000" algn="tl">
                    <a:srgbClr val="C0C0C0"/>
                  </a:outerShdw>
                </a:effectLst>
                <a:ea typeface="隶书" pitchFamily="49" charset="-122"/>
              </a:rPr>
              <a:t>问题情境：</a:t>
            </a:r>
          </a:p>
        </p:txBody>
      </p:sp>
      <p:sp>
        <p:nvSpPr>
          <p:cNvPr id="10245" name="矩形 10244"/>
          <p:cNvSpPr/>
          <p:nvPr/>
        </p:nvSpPr>
        <p:spPr>
          <a:xfrm>
            <a:off x="1042988" y="549275"/>
            <a:ext cx="184150" cy="519113"/>
          </a:xfrm>
          <a:prstGeom prst="rect">
            <a:avLst/>
          </a:prstGeom>
          <a:noFill/>
          <a:ln w="9525">
            <a:noFill/>
          </a:ln>
        </p:spPr>
        <p:txBody>
          <a:bodyPr wrap="none">
            <a:spAutoFit/>
          </a:bodyPr>
          <a:lstStyle/>
          <a:p>
            <a:endParaRPr sz="2800" b="1" noProof="1">
              <a:solidFill>
                <a:srgbClr val="FF0000"/>
              </a:solidFill>
              <a:effectLst>
                <a:outerShdw blurRad="38100" dist="38100" dir="2700000">
                  <a:srgbClr val="C0C0C0"/>
                </a:outerShdw>
              </a:effectLst>
            </a:endParaRPr>
          </a:p>
        </p:txBody>
      </p:sp>
      <p:sp>
        <p:nvSpPr>
          <p:cNvPr id="10246" name="矩形 10245"/>
          <p:cNvSpPr/>
          <p:nvPr/>
        </p:nvSpPr>
        <p:spPr>
          <a:xfrm>
            <a:off x="5724525" y="2273300"/>
            <a:ext cx="2674938" cy="579438"/>
          </a:xfrm>
          <a:prstGeom prst="rect">
            <a:avLst/>
          </a:prstGeom>
          <a:noFill/>
          <a:ln w="9525">
            <a:noFill/>
          </a:ln>
        </p:spPr>
        <p:txBody>
          <a:bodyPr wrap="none">
            <a:spAutoFit/>
          </a:bodyPr>
          <a:lstStyle/>
          <a:p>
            <a:r>
              <a:rPr lang="zh-CN" altLang="en-US" sz="3200" b="1" noProof="1">
                <a:solidFill>
                  <a:srgbClr val="FF0000"/>
                </a:solidFill>
                <a:effectLst>
                  <a:outerShdw blurRad="38100" dist="38100" dir="2700000">
                    <a:srgbClr val="C0C0C0"/>
                  </a:outerShdw>
                </a:effectLst>
                <a:cs typeface="+mn-ea"/>
              </a:rPr>
              <a:t>，共积</a:t>
            </a:r>
            <a:r>
              <a:rPr lang="en-US" altLang="zh-CN" sz="3200" b="1" noProof="1">
                <a:solidFill>
                  <a:srgbClr val="FF0000"/>
                </a:solidFill>
                <a:effectLst>
                  <a:outerShdw blurRad="38100" dist="38100" dir="2700000">
                    <a:srgbClr val="C0C0C0"/>
                  </a:outerShdw>
                </a:effectLst>
                <a:cs typeface="+mn-ea"/>
              </a:rPr>
              <a:t>20</a:t>
            </a:r>
            <a:r>
              <a:rPr lang="zh-CN" altLang="en-US" sz="3200" b="1" noProof="1">
                <a:solidFill>
                  <a:srgbClr val="FF0000"/>
                </a:solidFill>
                <a:effectLst>
                  <a:outerShdw blurRad="38100" dist="38100" dir="2700000">
                    <a:srgbClr val="C0C0C0"/>
                  </a:outerShdw>
                </a:effectLst>
                <a:cs typeface="+mn-ea"/>
              </a:rPr>
              <a:t>分。</a:t>
            </a:r>
            <a:endParaRPr lang="zh-CN" altLang="en-US" sz="3200" b="1" noProof="1">
              <a:solidFill>
                <a:srgbClr val="FF0000"/>
              </a:solidFill>
              <a:effectLst>
                <a:outerShdw blurRad="38100" dist="38100" dir="2700000">
                  <a:srgbClr val="C0C0C0"/>
                </a:outerShdw>
              </a:effectLst>
            </a:endParaRPr>
          </a:p>
        </p:txBody>
      </p:sp>
    </p:spTree>
    <p:extLst>
      <p:ext uri="{BB962C8B-B14F-4D97-AF65-F5344CB8AC3E}">
        <p14:creationId xmlns:p14="http://schemas.microsoft.com/office/powerpoint/2010/main" val="363243123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barn(inVertical)">
                                      <p:cBhvr>
                                        <p:cTn id="7" dur="500"/>
                                        <p:tgtEl>
                                          <p:spTgt spid="1024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strips(downLeft)">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10246"/>
                                        </p:tgtEl>
                                        <p:attrNameLst>
                                          <p:attrName>style.visibility</p:attrName>
                                        </p:attrNameLst>
                                      </p:cBhvr>
                                      <p:to>
                                        <p:strVal val="visible"/>
                                      </p:to>
                                    </p:set>
                                    <p:anim calcmode="lin" valueType="num">
                                      <p:cBhvr additive="base">
                                        <p:cTn id="15" dur="500" fill="hold"/>
                                        <p:tgtEl>
                                          <p:spTgt spid="10246"/>
                                        </p:tgtEl>
                                        <p:attrNameLst>
                                          <p:attrName>ppt_x</p:attrName>
                                        </p:attrNameLst>
                                      </p:cBhvr>
                                      <p:tavLst>
                                        <p:tav tm="0">
                                          <p:val>
                                            <p:strVal val="1+#ppt_w/2"/>
                                          </p:val>
                                        </p:tav>
                                        <p:tav tm="100000">
                                          <p:val>
                                            <p:strVal val="#ppt_x"/>
                                          </p:val>
                                        </p:tav>
                                      </p:tavLst>
                                    </p:anim>
                                    <p:anim calcmode="lin" valueType="num">
                                      <p:cBhvr additive="base">
                                        <p:cTn id="16"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nodePh="1">
                                  <p:stCondLst>
                                    <p:cond delay="0"/>
                                  </p:stCondLst>
                                  <p:endCondLst>
                                    <p:cond evt="begin" delay="0"/>
                                  </p:endCondLst>
                                  <p:childTnLst>
                                    <p:set>
                                      <p:cBhvr>
                                        <p:cTn id="20" dur="1" fill="hold">
                                          <p:stCondLst>
                                            <p:cond delay="0"/>
                                          </p:stCondLst>
                                        </p:cTn>
                                        <p:tgtEl>
                                          <p:spTgt spid="10245"/>
                                        </p:tgtEl>
                                        <p:attrNameLst>
                                          <p:attrName>style.visibility</p:attrName>
                                        </p:attrNameLst>
                                      </p:cBhvr>
                                      <p:to>
                                        <p:strVal val="visible"/>
                                      </p:to>
                                    </p:set>
                                    <p:anim calcmode="lin" valueType="num">
                                      <p:cBhvr>
                                        <p:cTn id="21" dur="500" fill="hold"/>
                                        <p:tgtEl>
                                          <p:spTgt spid="10245"/>
                                        </p:tgtEl>
                                        <p:attrNameLst>
                                          <p:attrName>ppt_w</p:attrName>
                                        </p:attrNameLst>
                                      </p:cBhvr>
                                      <p:tavLst>
                                        <p:tav tm="0">
                                          <p:val>
                                            <p:strVal val="#ppt_w*0.05"/>
                                          </p:val>
                                        </p:tav>
                                        <p:tav tm="100000">
                                          <p:val>
                                            <p:strVal val="#ppt_w"/>
                                          </p:val>
                                        </p:tav>
                                      </p:tavLst>
                                    </p:anim>
                                    <p:anim calcmode="lin" valueType="num">
                                      <p:cBhvr>
                                        <p:cTn id="22" dur="500" fill="hold"/>
                                        <p:tgtEl>
                                          <p:spTgt spid="10245"/>
                                        </p:tgtEl>
                                        <p:attrNameLst>
                                          <p:attrName>ppt_h</p:attrName>
                                        </p:attrNameLst>
                                      </p:cBhvr>
                                      <p:tavLst>
                                        <p:tav tm="0">
                                          <p:val>
                                            <p:strVal val="#ppt_h"/>
                                          </p:val>
                                        </p:tav>
                                        <p:tav tm="100000">
                                          <p:val>
                                            <p:strVal val="#ppt_h"/>
                                          </p:val>
                                        </p:tav>
                                      </p:tavLst>
                                    </p:anim>
                                    <p:anim calcmode="lin" valueType="num">
                                      <p:cBhvr>
                                        <p:cTn id="23" dur="500" fill="hold"/>
                                        <p:tgtEl>
                                          <p:spTgt spid="10245"/>
                                        </p:tgtEl>
                                        <p:attrNameLst>
                                          <p:attrName>ppt_x</p:attrName>
                                        </p:attrNameLst>
                                      </p:cBhvr>
                                      <p:tavLst>
                                        <p:tav tm="0">
                                          <p:val>
                                            <p:strVal val="#ppt_x-.2"/>
                                          </p:val>
                                        </p:tav>
                                        <p:tav tm="100000">
                                          <p:val>
                                            <p:strVal val="#ppt_x"/>
                                          </p:val>
                                        </p:tav>
                                      </p:tavLst>
                                    </p:anim>
                                    <p:anim calcmode="lin" valueType="num">
                                      <p:cBhvr>
                                        <p:cTn id="24" dur="500" fill="hold"/>
                                        <p:tgtEl>
                                          <p:spTgt spid="10245"/>
                                        </p:tgtEl>
                                        <p:attrNameLst>
                                          <p:attrName>ppt_y</p:attrName>
                                        </p:attrNameLst>
                                      </p:cBhvr>
                                      <p:tavLst>
                                        <p:tav tm="0">
                                          <p:val>
                                            <p:strVal val="#ppt_y"/>
                                          </p:val>
                                        </p:tav>
                                        <p:tav tm="100000">
                                          <p:val>
                                            <p:strVal val="#ppt_y"/>
                                          </p:val>
                                        </p:tav>
                                      </p:tavLst>
                                    </p:anim>
                                    <p:animEffect transition="in" filter="fade">
                                      <p:cBhvr>
                                        <p:cTn id="25" dur="500"/>
                                        <p:tgtEl>
                                          <p:spTgt spid="1024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0243"/>
                                        </p:tgtEl>
                                        <p:attrNameLst>
                                          <p:attrName>style.visibility</p:attrName>
                                        </p:attrNameLst>
                                      </p:cBhvr>
                                      <p:to>
                                        <p:strVal val="visible"/>
                                      </p:to>
                                    </p:set>
                                    <p:anim calcmode="lin" valueType="num">
                                      <p:cBhvr additive="base">
                                        <p:cTn id="30" dur="500" fill="hold"/>
                                        <p:tgtEl>
                                          <p:spTgt spid="10243"/>
                                        </p:tgtEl>
                                        <p:attrNameLst>
                                          <p:attrName>ppt_x</p:attrName>
                                        </p:attrNameLst>
                                      </p:cBhvr>
                                      <p:tavLst>
                                        <p:tav tm="0">
                                          <p:val>
                                            <p:strVal val="0-#ppt_w/2"/>
                                          </p:val>
                                        </p:tav>
                                        <p:tav tm="100000">
                                          <p:val>
                                            <p:strVal val="#ppt_x"/>
                                          </p:val>
                                        </p:tav>
                                      </p:tavLst>
                                    </p:anim>
                                    <p:anim calcmode="lin" valueType="num">
                                      <p:cBhvr additive="base">
                                        <p:cTn id="31" dur="500" fill="hold"/>
                                        <p:tgtEl>
                                          <p:spTgt spid="102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animBg="1"/>
      <p:bldP spid="10244" grpId="0"/>
      <p:bldP spid="10245" grpId="0"/>
      <p:bldP spid="10246"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1265"/>
          <p:cNvGrpSpPr/>
          <p:nvPr/>
        </p:nvGrpSpPr>
        <p:grpSpPr bwMode="auto">
          <a:xfrm>
            <a:off x="971550" y="765175"/>
            <a:ext cx="7345363" cy="5511800"/>
            <a:chOff x="612" y="482"/>
            <a:chExt cx="4627" cy="3472"/>
          </a:xfrm>
        </p:grpSpPr>
        <p:sp>
          <p:nvSpPr>
            <p:cNvPr id="10242" name="文本框 11266"/>
            <p:cNvSpPr txBox="1">
              <a:spLocks noChangeArrowheads="1"/>
            </p:cNvSpPr>
            <p:nvPr/>
          </p:nvSpPr>
          <p:spPr bwMode="auto">
            <a:xfrm>
              <a:off x="612" y="482"/>
              <a:ext cx="462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1F497D"/>
                  </a:solidFill>
                  <a:latin typeface="黑体" panose="02010609060101010101" pitchFamily="49" charset="-122"/>
                  <a:ea typeface="黑体" panose="02010609060101010101" pitchFamily="49" charset="-122"/>
                </a:rPr>
                <a:t>解：设该队胜了</a:t>
              </a:r>
              <a:r>
                <a:rPr lang="en-US" altLang="zh-CN" sz="3600" b="1">
                  <a:solidFill>
                    <a:srgbClr val="1F497D"/>
                  </a:solidFill>
                  <a:latin typeface="黑体" panose="02010609060101010101" pitchFamily="49" charset="-122"/>
                  <a:ea typeface="黑体" panose="02010609060101010101" pitchFamily="49" charset="-122"/>
                </a:rPr>
                <a:t>x</a:t>
              </a:r>
              <a:r>
                <a:rPr lang="zh-CN" altLang="en-US" sz="3600" b="1">
                  <a:solidFill>
                    <a:srgbClr val="1F497D"/>
                  </a:solidFill>
                  <a:latin typeface="黑体" panose="02010609060101010101" pitchFamily="49" charset="-122"/>
                  <a:ea typeface="黑体" panose="02010609060101010101" pitchFamily="49" charset="-122"/>
                </a:rPr>
                <a:t>场，平了</a:t>
              </a:r>
              <a:r>
                <a:rPr lang="en-US" altLang="zh-CN" sz="3600" b="1">
                  <a:solidFill>
                    <a:srgbClr val="1F497D"/>
                  </a:solidFill>
                  <a:latin typeface="黑体" panose="02010609060101010101" pitchFamily="49" charset="-122"/>
                  <a:ea typeface="黑体" panose="02010609060101010101" pitchFamily="49" charset="-122"/>
                </a:rPr>
                <a:t>y</a:t>
              </a:r>
              <a:r>
                <a:rPr lang="zh-CN" altLang="en-US" sz="3600" b="1">
                  <a:solidFill>
                    <a:srgbClr val="1F497D"/>
                  </a:solidFill>
                  <a:latin typeface="黑体" panose="02010609060101010101" pitchFamily="49" charset="-122"/>
                  <a:ea typeface="黑体" panose="02010609060101010101" pitchFamily="49" charset="-122"/>
                </a:rPr>
                <a:t>场</a:t>
              </a:r>
              <a:br>
                <a:rPr lang="zh-CN" altLang="en-US" sz="3600" b="1">
                  <a:solidFill>
                    <a:srgbClr val="1F497D"/>
                  </a:solidFill>
                  <a:latin typeface="黑体" panose="02010609060101010101" pitchFamily="49" charset="-122"/>
                  <a:ea typeface="黑体" panose="02010609060101010101" pitchFamily="49" charset="-122"/>
                </a:rPr>
              </a:br>
              <a:r>
                <a:rPr lang="zh-CN" altLang="en-US" sz="3600" b="1">
                  <a:solidFill>
                    <a:srgbClr val="1F497D"/>
                  </a:solidFill>
                  <a:latin typeface="黑体" panose="02010609060101010101" pitchFamily="49" charset="-122"/>
                  <a:ea typeface="黑体" panose="02010609060101010101" pitchFamily="49" charset="-122"/>
                </a:rPr>
                <a:t>根据题意，有</a:t>
              </a:r>
            </a:p>
          </p:txBody>
        </p:sp>
        <p:sp>
          <p:nvSpPr>
            <p:cNvPr id="10243" name="文本框 11267"/>
            <p:cNvSpPr txBox="1">
              <a:spLocks noChangeArrowheads="1"/>
            </p:cNvSpPr>
            <p:nvPr/>
          </p:nvSpPr>
          <p:spPr bwMode="auto">
            <a:xfrm>
              <a:off x="1383" y="1208"/>
              <a:ext cx="190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1F497D"/>
                  </a:solidFill>
                  <a:latin typeface="黑体" panose="02010609060101010101" pitchFamily="49" charset="-122"/>
                  <a:ea typeface="黑体" panose="02010609060101010101" pitchFamily="49" charset="-122"/>
                </a:rPr>
                <a:t>x+y=8</a:t>
              </a:r>
              <a:br>
                <a:rPr lang="en-US" altLang="zh-CN" sz="3600" b="1">
                  <a:solidFill>
                    <a:srgbClr val="1F497D"/>
                  </a:solidFill>
                  <a:latin typeface="黑体" panose="02010609060101010101" pitchFamily="49" charset="-122"/>
                  <a:ea typeface="黑体" panose="02010609060101010101" pitchFamily="49" charset="-122"/>
                </a:rPr>
              </a:br>
              <a:r>
                <a:rPr lang="en-US" altLang="zh-CN" sz="3600" b="1">
                  <a:solidFill>
                    <a:srgbClr val="1F497D"/>
                  </a:solidFill>
                  <a:latin typeface="黑体" panose="02010609060101010101" pitchFamily="49" charset="-122"/>
                  <a:ea typeface="黑体" panose="02010609060101010101" pitchFamily="49" charset="-122"/>
                </a:rPr>
                <a:t>3x+y=20</a:t>
              </a:r>
            </a:p>
          </p:txBody>
        </p:sp>
        <p:sp>
          <p:nvSpPr>
            <p:cNvPr id="10244" name="文本框 11268"/>
            <p:cNvSpPr txBox="1">
              <a:spLocks noChangeArrowheads="1"/>
            </p:cNvSpPr>
            <p:nvPr/>
          </p:nvSpPr>
          <p:spPr bwMode="auto">
            <a:xfrm>
              <a:off x="657" y="2024"/>
              <a:ext cx="37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1F497D"/>
                  </a:solidFill>
                  <a:latin typeface="黑体" panose="02010609060101010101" pitchFamily="49" charset="-122"/>
                  <a:ea typeface="黑体" panose="02010609060101010101" pitchFamily="49" charset="-122"/>
                </a:rPr>
                <a:t>解这个方程组，得</a:t>
              </a:r>
            </a:p>
          </p:txBody>
        </p:sp>
        <p:sp>
          <p:nvSpPr>
            <p:cNvPr id="10245" name="文本框 11269"/>
            <p:cNvSpPr txBox="1">
              <a:spLocks noChangeArrowheads="1"/>
            </p:cNvSpPr>
            <p:nvPr/>
          </p:nvSpPr>
          <p:spPr bwMode="auto">
            <a:xfrm>
              <a:off x="1383" y="2387"/>
              <a:ext cx="190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1F497D"/>
                  </a:solidFill>
                  <a:latin typeface="黑体" panose="02010609060101010101" pitchFamily="49" charset="-122"/>
                  <a:ea typeface="黑体" panose="02010609060101010101" pitchFamily="49" charset="-122"/>
                </a:rPr>
                <a:t>x=6</a:t>
              </a:r>
              <a:br>
                <a:rPr lang="en-US" altLang="zh-CN" sz="3600" b="1">
                  <a:solidFill>
                    <a:srgbClr val="1F497D"/>
                  </a:solidFill>
                  <a:latin typeface="黑体" panose="02010609060101010101" pitchFamily="49" charset="-122"/>
                  <a:ea typeface="黑体" panose="02010609060101010101" pitchFamily="49" charset="-122"/>
                </a:rPr>
              </a:br>
              <a:r>
                <a:rPr lang="en-US" altLang="zh-CN" sz="3600" b="1">
                  <a:solidFill>
                    <a:srgbClr val="1F497D"/>
                  </a:solidFill>
                  <a:latin typeface="黑体" panose="02010609060101010101" pitchFamily="49" charset="-122"/>
                  <a:ea typeface="黑体" panose="02010609060101010101" pitchFamily="49" charset="-122"/>
                </a:rPr>
                <a:t>y=2</a:t>
              </a:r>
            </a:p>
          </p:txBody>
        </p:sp>
        <p:sp>
          <p:nvSpPr>
            <p:cNvPr id="10246" name="文本框 11270"/>
            <p:cNvSpPr txBox="1">
              <a:spLocks noChangeArrowheads="1"/>
            </p:cNvSpPr>
            <p:nvPr/>
          </p:nvSpPr>
          <p:spPr bwMode="auto">
            <a:xfrm>
              <a:off x="612" y="3204"/>
              <a:ext cx="394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1F497D"/>
                  </a:solidFill>
                  <a:latin typeface="黑体" panose="02010609060101010101" pitchFamily="49" charset="-122"/>
                  <a:ea typeface="黑体" panose="02010609060101010101" pitchFamily="49" charset="-122"/>
                </a:rPr>
                <a:t>经检验，符合题意。</a:t>
              </a:r>
              <a:br>
                <a:rPr lang="zh-CN" altLang="en-US" sz="3600" b="1">
                  <a:solidFill>
                    <a:srgbClr val="1F497D"/>
                  </a:solidFill>
                  <a:latin typeface="黑体" panose="02010609060101010101" pitchFamily="49" charset="-122"/>
                  <a:ea typeface="黑体" panose="02010609060101010101" pitchFamily="49" charset="-122"/>
                </a:rPr>
              </a:br>
              <a:r>
                <a:rPr lang="zh-CN" altLang="en-US" sz="3600" b="1">
                  <a:solidFill>
                    <a:srgbClr val="1F497D"/>
                  </a:solidFill>
                  <a:latin typeface="黑体" panose="02010609060101010101" pitchFamily="49" charset="-122"/>
                  <a:ea typeface="黑体" panose="02010609060101010101" pitchFamily="49" charset="-122"/>
                </a:rPr>
                <a:t>答：该队胜了</a:t>
              </a:r>
              <a:r>
                <a:rPr lang="en-US" altLang="zh-CN" sz="3600" b="1">
                  <a:solidFill>
                    <a:srgbClr val="1F497D"/>
                  </a:solidFill>
                  <a:latin typeface="黑体" panose="02010609060101010101" pitchFamily="49" charset="-122"/>
                  <a:ea typeface="黑体" panose="02010609060101010101" pitchFamily="49" charset="-122"/>
                </a:rPr>
                <a:t>6</a:t>
              </a:r>
              <a:r>
                <a:rPr lang="zh-CN" altLang="en-US" sz="3600" b="1">
                  <a:solidFill>
                    <a:srgbClr val="1F497D"/>
                  </a:solidFill>
                  <a:latin typeface="黑体" panose="02010609060101010101" pitchFamily="49" charset="-122"/>
                  <a:ea typeface="黑体" panose="02010609060101010101" pitchFamily="49" charset="-122"/>
                </a:rPr>
                <a:t>场，平了</a:t>
              </a:r>
              <a:r>
                <a:rPr lang="en-US" altLang="zh-CN" sz="3600" b="1">
                  <a:solidFill>
                    <a:srgbClr val="1F497D"/>
                  </a:solidFill>
                  <a:latin typeface="黑体" panose="02010609060101010101" pitchFamily="49" charset="-122"/>
                  <a:ea typeface="黑体" panose="02010609060101010101" pitchFamily="49" charset="-122"/>
                </a:rPr>
                <a:t>2</a:t>
              </a:r>
              <a:r>
                <a:rPr lang="zh-CN" altLang="en-US" sz="3600" b="1">
                  <a:solidFill>
                    <a:srgbClr val="1F497D"/>
                  </a:solidFill>
                  <a:latin typeface="黑体" panose="02010609060101010101" pitchFamily="49" charset="-122"/>
                  <a:ea typeface="黑体" panose="02010609060101010101" pitchFamily="49" charset="-122"/>
                </a:rPr>
                <a:t>场</a:t>
              </a:r>
            </a:p>
          </p:txBody>
        </p:sp>
        <p:sp>
          <p:nvSpPr>
            <p:cNvPr id="10247" name="左大括号 11271"/>
            <p:cNvSpPr/>
            <p:nvPr/>
          </p:nvSpPr>
          <p:spPr bwMode="auto">
            <a:xfrm>
              <a:off x="1286" y="1389"/>
              <a:ext cx="136" cy="499"/>
            </a:xfrm>
            <a:prstGeom prst="leftBrace">
              <a:avLst>
                <a:gd name="adj1" fmla="val 30559"/>
                <a:gd name="adj2" fmla="val 50000"/>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0248" name="左大括号 11272"/>
            <p:cNvSpPr/>
            <p:nvPr/>
          </p:nvSpPr>
          <p:spPr bwMode="auto">
            <a:xfrm>
              <a:off x="1279" y="2568"/>
              <a:ext cx="136" cy="499"/>
            </a:xfrm>
            <a:prstGeom prst="leftBrace">
              <a:avLst>
                <a:gd name="adj1" fmla="val 30559"/>
                <a:gd name="adj2" fmla="val 50000"/>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Tree>
    <p:extLst>
      <p:ext uri="{BB962C8B-B14F-4D97-AF65-F5344CB8AC3E}">
        <p14:creationId xmlns:p14="http://schemas.microsoft.com/office/powerpoint/2010/main" val="64647564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trips(downRight)">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占位符 12289"/>
          <p:cNvSpPr>
            <a:spLocks noGrp="1" noChangeArrowheads="1"/>
          </p:cNvSpPr>
          <p:nvPr>
            <p:ph type="body" idx="1"/>
          </p:nvPr>
        </p:nvSpPr>
        <p:spPr>
          <a:xfrm>
            <a:off x="468313" y="333375"/>
            <a:ext cx="8229600" cy="4525963"/>
          </a:xfrm>
        </p:spPr>
        <p:txBody>
          <a:bodyPr/>
          <a:lstStyle/>
          <a:p>
            <a:r>
              <a:rPr lang="en-US" altLang="zh-CN" b="0"/>
              <a:t>4. </a:t>
            </a:r>
            <a:r>
              <a:rPr lang="zh-CN" altLang="en-US" b="0"/>
              <a:t>甲对乙说：“我若是你现在的年龄时，你那时的年龄是我现在的年龄的一半，当你到我现在的年龄时，那时我们的年龄之和是</a:t>
            </a:r>
            <a:r>
              <a:rPr lang="en-US" altLang="zh-CN" b="0"/>
              <a:t>63</a:t>
            </a:r>
            <a:r>
              <a:rPr lang="zh-CN" altLang="en-US" b="0"/>
              <a:t>岁”。问甲、乙现在各多少岁？</a:t>
            </a:r>
          </a:p>
        </p:txBody>
      </p:sp>
      <p:sp>
        <p:nvSpPr>
          <p:cNvPr id="12291" name="文本框 12290"/>
          <p:cNvSpPr txBox="1">
            <a:spLocks noChangeArrowheads="1"/>
          </p:cNvSpPr>
          <p:nvPr/>
        </p:nvSpPr>
        <p:spPr bwMode="auto">
          <a:xfrm>
            <a:off x="684213" y="2565400"/>
            <a:ext cx="8208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rPr>
              <a:t>分析：设甲现在</a:t>
            </a:r>
            <a:r>
              <a:rPr lang="en-US" altLang="zh-CN" sz="3200">
                <a:solidFill>
                  <a:prstClr val="black"/>
                </a:solidFill>
              </a:rPr>
              <a:t>X</a:t>
            </a:r>
            <a:r>
              <a:rPr lang="zh-CN" altLang="en-US" sz="3200">
                <a:solidFill>
                  <a:prstClr val="black"/>
                </a:solidFill>
              </a:rPr>
              <a:t>，乙现在</a:t>
            </a:r>
            <a:r>
              <a:rPr lang="en-US" altLang="zh-CN" sz="3200">
                <a:solidFill>
                  <a:prstClr val="black"/>
                </a:solidFill>
              </a:rPr>
              <a:t>Y</a:t>
            </a:r>
            <a:r>
              <a:rPr lang="zh-CN" altLang="en-US" sz="3200">
                <a:solidFill>
                  <a:prstClr val="black"/>
                </a:solidFill>
              </a:rPr>
              <a:t>。</a:t>
            </a:r>
          </a:p>
        </p:txBody>
      </p:sp>
      <p:pic>
        <p:nvPicPr>
          <p:cNvPr id="12292" name="图片 12291" descr="PERV"/>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5513" y="3357563"/>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图片 12292" descr="image20031024_173701_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27763" y="378936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文本框 12293"/>
          <p:cNvSpPr txBox="1">
            <a:spLocks noChangeArrowheads="1"/>
          </p:cNvSpPr>
          <p:nvPr/>
        </p:nvSpPr>
        <p:spPr bwMode="auto">
          <a:xfrm>
            <a:off x="3059113" y="3500438"/>
            <a:ext cx="504825" cy="519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prstClr val="black"/>
                </a:solidFill>
              </a:rPr>
              <a:t>甲</a:t>
            </a:r>
          </a:p>
        </p:txBody>
      </p:sp>
      <p:sp>
        <p:nvSpPr>
          <p:cNvPr id="12295" name="文本框 12294"/>
          <p:cNvSpPr txBox="1">
            <a:spLocks noChangeArrowheads="1"/>
          </p:cNvSpPr>
          <p:nvPr/>
        </p:nvSpPr>
        <p:spPr bwMode="auto">
          <a:xfrm>
            <a:off x="6732588" y="3644900"/>
            <a:ext cx="504825" cy="5191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prstClr val="black"/>
                </a:solidFill>
              </a:rPr>
              <a:t>乙</a:t>
            </a:r>
          </a:p>
        </p:txBody>
      </p:sp>
      <p:sp>
        <p:nvSpPr>
          <p:cNvPr id="12296" name="文本框 12295"/>
          <p:cNvSpPr txBox="1">
            <a:spLocks noChangeArrowheads="1"/>
          </p:cNvSpPr>
          <p:nvPr/>
        </p:nvSpPr>
        <p:spPr bwMode="auto">
          <a:xfrm>
            <a:off x="1692275" y="4437063"/>
            <a:ext cx="3313113" cy="528637"/>
          </a:xfrm>
          <a:prstGeom prst="rect">
            <a:avLst/>
          </a:prstGeom>
          <a:solidFill>
            <a:srgbClr val="0000FF"/>
          </a:solidFill>
          <a:ln w="9525">
            <a:solidFill>
              <a:srgbClr val="FF00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FF00"/>
                </a:solidFill>
              </a:rPr>
              <a:t>我</a:t>
            </a:r>
            <a:r>
              <a:rPr lang="en-US" altLang="zh-CN" sz="2800" b="1">
                <a:solidFill>
                  <a:srgbClr val="FFFF00"/>
                </a:solidFill>
              </a:rPr>
              <a:t>Y</a:t>
            </a:r>
            <a:r>
              <a:rPr lang="zh-CN" altLang="en-US" sz="2800" b="1">
                <a:solidFill>
                  <a:srgbClr val="FFFF00"/>
                </a:solidFill>
              </a:rPr>
              <a:t>时，你呢？</a:t>
            </a:r>
          </a:p>
        </p:txBody>
      </p:sp>
      <p:sp>
        <p:nvSpPr>
          <p:cNvPr id="11272" name="文本框 12296"/>
          <p:cNvSpPr txBox="1">
            <a:spLocks noChangeArrowheads="1"/>
          </p:cNvSpPr>
          <p:nvPr/>
        </p:nvSpPr>
        <p:spPr bwMode="auto">
          <a:xfrm>
            <a:off x="6156325" y="4508500"/>
            <a:ext cx="1728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sz="2800">
              <a:solidFill>
                <a:prstClr val="black"/>
              </a:solidFill>
            </a:endParaRPr>
          </a:p>
        </p:txBody>
      </p:sp>
      <p:sp>
        <p:nvSpPr>
          <p:cNvPr id="12298" name="文本框 12297"/>
          <p:cNvSpPr txBox="1">
            <a:spLocks noChangeArrowheads="1"/>
          </p:cNvSpPr>
          <p:nvPr/>
        </p:nvSpPr>
        <p:spPr bwMode="auto">
          <a:xfrm>
            <a:off x="5795963" y="4508500"/>
            <a:ext cx="2520950" cy="528638"/>
          </a:xfrm>
          <a:prstGeom prst="rect">
            <a:avLst/>
          </a:prstGeom>
          <a:solidFill>
            <a:srgbClr val="FF0000"/>
          </a:solidFill>
          <a:ln w="9525">
            <a:solidFill>
              <a:srgbClr val="FFFF00"/>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FF00"/>
                </a:solidFill>
              </a:rPr>
              <a:t>我是</a:t>
            </a:r>
            <a:r>
              <a:rPr lang="en-US" altLang="zh-CN" sz="2800" b="1">
                <a:solidFill>
                  <a:srgbClr val="FFFF00"/>
                </a:solidFill>
              </a:rPr>
              <a:t>Y</a:t>
            </a:r>
            <a:r>
              <a:rPr lang="zh-CN" altLang="en-US" sz="2800" b="1">
                <a:solidFill>
                  <a:srgbClr val="FFFF00"/>
                </a:solidFill>
              </a:rPr>
              <a:t>的一半</a:t>
            </a:r>
          </a:p>
        </p:txBody>
      </p:sp>
      <p:sp>
        <p:nvSpPr>
          <p:cNvPr id="12299" name="文本框 12298"/>
          <p:cNvSpPr txBox="1">
            <a:spLocks noChangeArrowheads="1"/>
          </p:cNvSpPr>
          <p:nvPr/>
        </p:nvSpPr>
        <p:spPr bwMode="auto">
          <a:xfrm>
            <a:off x="5867400" y="5516563"/>
            <a:ext cx="3025775" cy="51911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FF00"/>
                </a:solidFill>
              </a:rPr>
              <a:t>我是</a:t>
            </a:r>
            <a:r>
              <a:rPr lang="en-US" altLang="zh-CN" sz="2800" b="1">
                <a:solidFill>
                  <a:srgbClr val="FFFF00"/>
                </a:solidFill>
              </a:rPr>
              <a:t>X</a:t>
            </a:r>
            <a:r>
              <a:rPr lang="zh-CN" altLang="en-US" sz="2800" b="1">
                <a:solidFill>
                  <a:srgbClr val="FFFF00"/>
                </a:solidFill>
              </a:rPr>
              <a:t>时，你呢？</a:t>
            </a:r>
          </a:p>
        </p:txBody>
      </p:sp>
      <p:sp>
        <p:nvSpPr>
          <p:cNvPr id="12300" name="文本框 12299"/>
          <p:cNvSpPr txBox="1">
            <a:spLocks noChangeArrowheads="1"/>
          </p:cNvSpPr>
          <p:nvPr/>
        </p:nvSpPr>
        <p:spPr bwMode="auto">
          <a:xfrm>
            <a:off x="1692275" y="5373688"/>
            <a:ext cx="3384550" cy="519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FF00"/>
                </a:solidFill>
              </a:rPr>
              <a:t>我是（</a:t>
            </a:r>
            <a:r>
              <a:rPr lang="en-US" altLang="zh-CN" sz="2800" b="1">
                <a:solidFill>
                  <a:srgbClr val="FFFF00"/>
                </a:solidFill>
              </a:rPr>
              <a:t>63-X</a:t>
            </a:r>
            <a:r>
              <a:rPr lang="zh-CN" altLang="en-US" sz="2800" b="1">
                <a:solidFill>
                  <a:srgbClr val="FFFF00"/>
                </a:solidFill>
              </a:rPr>
              <a:t>）</a:t>
            </a:r>
          </a:p>
        </p:txBody>
      </p:sp>
    </p:spTree>
    <p:extLst>
      <p:ext uri="{BB962C8B-B14F-4D97-AF65-F5344CB8AC3E}">
        <p14:creationId xmlns:p14="http://schemas.microsoft.com/office/powerpoint/2010/main" val="352954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Effect transition="in" filter="plus(in)">
                                      <p:cBhvr>
                                        <p:cTn id="7" dur="2000"/>
                                        <p:tgtEl>
                                          <p:spTgt spid="1229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par>
                    <p:cTn id="8" fill="hold">
                      <p:stCondLst>
                        <p:cond delay="indefinite"/>
                      </p:stCondLst>
                      <p:childTnLst>
                        <p:par>
                          <p:cTn id="9" fill="hold">
                            <p:stCondLst>
                              <p:cond delay="0"/>
                            </p:stCondLst>
                            <p:childTnLst>
                              <p:par>
                                <p:cTn id="10" presetID="38" presetClass="entr" presetSubtype="0" accel="50000" fill="hold" grpId="0" nodeType="clickEffect">
                                  <p:stCondLst>
                                    <p:cond delay="0"/>
                                  </p:stCondLst>
                                  <p:iterate type="lt">
                                    <p:tmPct val="50000"/>
                                  </p:iterate>
                                  <p:childTnLst>
                                    <p:set>
                                      <p:cBhvr>
                                        <p:cTn id="11" dur="1" fill="hold">
                                          <p:stCondLst>
                                            <p:cond delay="0"/>
                                          </p:stCondLst>
                                        </p:cTn>
                                        <p:tgtEl>
                                          <p:spTgt spid="12291"/>
                                        </p:tgtEl>
                                        <p:attrNameLst>
                                          <p:attrName>style.visibility</p:attrName>
                                        </p:attrNameLst>
                                      </p:cBhvr>
                                      <p:to>
                                        <p:strVal val="visible"/>
                                      </p:to>
                                    </p:set>
                                    <p:set>
                                      <p:cBhvr>
                                        <p:cTn id="12" dur="455" fill="hold">
                                          <p:stCondLst>
                                            <p:cond delay="0"/>
                                          </p:stCondLst>
                                        </p:cTn>
                                        <p:tgtEl>
                                          <p:spTgt spid="12291"/>
                                        </p:tgtEl>
                                        <p:attrNameLst>
                                          <p:attrName>style.rotation</p:attrName>
                                        </p:attrNameLst>
                                      </p:cBhvr>
                                      <p:to>
                                        <p:strVal val="-45.0"/>
                                      </p:to>
                                    </p:set>
                                    <p:anim calcmode="lin" valueType="num">
                                      <p:cBhvr>
                                        <p:cTn id="13" dur="455" fill="hold">
                                          <p:stCondLst>
                                            <p:cond delay="455"/>
                                          </p:stCondLst>
                                        </p:cTn>
                                        <p:tgtEl>
                                          <p:spTgt spid="12291"/>
                                        </p:tgtEl>
                                        <p:attrNameLst>
                                          <p:attrName>style.rotation</p:attrName>
                                        </p:attrNameLst>
                                      </p:cBhvr>
                                      <p:tavLst>
                                        <p:tav tm="0">
                                          <p:val>
                                            <p:fltVal val="-45"/>
                                          </p:val>
                                        </p:tav>
                                        <p:tav tm="69900">
                                          <p:val>
                                            <p:fltVal val="45"/>
                                          </p:val>
                                        </p:tav>
                                        <p:tav tm="100000">
                                          <p:val>
                                            <p:fltVal val="0"/>
                                          </p:val>
                                        </p:tav>
                                      </p:tavLst>
                                    </p:anim>
                                    <p:anim calcmode="lin" valueType="num">
                                      <p:cBhvr>
                                        <p:cTn id="14" dur="455" fill="hold">
                                          <p:stCondLst>
                                            <p:cond delay="0"/>
                                          </p:stCondLst>
                                        </p:cTn>
                                        <p:tgtEl>
                                          <p:spTgt spid="12291"/>
                                        </p:tgtEl>
                                        <p:attrNameLst>
                                          <p:attrName>ppt_y</p:attrName>
                                        </p:attrNameLst>
                                      </p:cBhvr>
                                      <p:tavLst>
                                        <p:tav tm="0">
                                          <p:val>
                                            <p:strVal val="#ppt_y-1"/>
                                          </p:val>
                                        </p:tav>
                                        <p:tav tm="100000">
                                          <p:val>
                                            <p:strVal val="#ppt_y-(0.354*#ppt_w-0.172*#ppt_h)"/>
                                          </p:val>
                                        </p:tav>
                                      </p:tavLst>
                                    </p:anim>
                                    <p:anim calcmode="lin" valueType="num">
                                      <p:cBhvr>
                                        <p:cTn id="15" dur="156" decel="50000" autoRev="1" fill="hold">
                                          <p:stCondLst>
                                            <p:cond delay="455"/>
                                          </p:stCondLst>
                                        </p:cTn>
                                        <p:tgtEl>
                                          <p:spTgt spid="12291"/>
                                        </p:tgtEl>
                                        <p:attrNameLst>
                                          <p:attrName>ppt_y</p:attrName>
                                        </p:attrNameLst>
                                      </p:cBhvr>
                                      <p:tavLst>
                                        <p:tav tm="0">
                                          <p:val>
                                            <p:strVal val="#ppt_y-(0.354*#ppt_w-0.172*#ppt_h)"/>
                                          </p:val>
                                        </p:tav>
                                        <p:tav tm="100000">
                                          <p:val>
                                            <p:strVal val="#ppt_y-(0.354*#ppt_w-0.172*#ppt_h)-#ppt_h/2"/>
                                          </p:val>
                                        </p:tav>
                                      </p:tavLst>
                                    </p:anim>
                                    <p:anim calcmode="lin" valueType="num">
                                      <p:cBhvr>
                                        <p:cTn id="16" dur="136" fill="hold">
                                          <p:stCondLst>
                                            <p:cond delay="864"/>
                                          </p:stCondLst>
                                        </p:cTn>
                                        <p:tgtEl>
                                          <p:spTgt spid="12291"/>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12292"/>
                                        </p:tgtEl>
                                        <p:attrNameLst>
                                          <p:attrName>style.visibility</p:attrName>
                                        </p:attrNameLst>
                                      </p:cBhvr>
                                      <p:to>
                                        <p:strVal val="visible"/>
                                      </p:to>
                                    </p:set>
                                    <p:anim calcmode="lin" valueType="num">
                                      <p:cBhvr>
                                        <p:cTn id="21" dur="1000" fill="hold"/>
                                        <p:tgtEl>
                                          <p:spTgt spid="12292"/>
                                        </p:tgtEl>
                                        <p:attrNameLst>
                                          <p:attrName>ppt_w</p:attrName>
                                        </p:attrNameLst>
                                      </p:cBhvr>
                                      <p:tavLst>
                                        <p:tav tm="0">
                                          <p:val>
                                            <p:fltVal val="0"/>
                                          </p:val>
                                        </p:tav>
                                        <p:tav tm="100000">
                                          <p:val>
                                            <p:strVal val="#ppt_w"/>
                                          </p:val>
                                        </p:tav>
                                      </p:tavLst>
                                    </p:anim>
                                    <p:anim calcmode="lin" valueType="num">
                                      <p:cBhvr>
                                        <p:cTn id="22" dur="1000" fill="hold"/>
                                        <p:tgtEl>
                                          <p:spTgt spid="12292"/>
                                        </p:tgtEl>
                                        <p:attrNameLst>
                                          <p:attrName>ppt_h</p:attrName>
                                        </p:attrNameLst>
                                      </p:cBhvr>
                                      <p:tavLst>
                                        <p:tav tm="0">
                                          <p:val>
                                            <p:fltVal val="0"/>
                                          </p:val>
                                        </p:tav>
                                        <p:tav tm="100000">
                                          <p:val>
                                            <p:strVal val="#ppt_h"/>
                                          </p:val>
                                        </p:tav>
                                      </p:tavLst>
                                    </p:anim>
                                    <p:anim calcmode="lin" valueType="num">
                                      <p:cBhvr>
                                        <p:cTn id="23" dur="1000" fill="hold"/>
                                        <p:tgtEl>
                                          <p:spTgt spid="12292"/>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229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nodeType="clickEffect">
                                  <p:stCondLst>
                                    <p:cond delay="0"/>
                                  </p:stCondLst>
                                  <p:childTnLst>
                                    <p:set>
                                      <p:cBhvr>
                                        <p:cTn id="28" dur="1" fill="hold">
                                          <p:stCondLst>
                                            <p:cond delay="0"/>
                                          </p:stCondLst>
                                        </p:cTn>
                                        <p:tgtEl>
                                          <p:spTgt spid="12293"/>
                                        </p:tgtEl>
                                        <p:attrNameLst>
                                          <p:attrName>style.visibility</p:attrName>
                                        </p:attrNameLst>
                                      </p:cBhvr>
                                      <p:to>
                                        <p:strVal val="visible"/>
                                      </p:to>
                                    </p:set>
                                    <p:anim calcmode="lin" valueType="num">
                                      <p:cBhvr>
                                        <p:cTn id="29" dur="1000" fill="hold"/>
                                        <p:tgtEl>
                                          <p:spTgt spid="12293"/>
                                        </p:tgtEl>
                                        <p:attrNameLst>
                                          <p:attrName>ppt_w</p:attrName>
                                        </p:attrNameLst>
                                      </p:cBhvr>
                                      <p:tavLst>
                                        <p:tav tm="0">
                                          <p:val>
                                            <p:fltVal val="0"/>
                                          </p:val>
                                        </p:tav>
                                        <p:tav tm="100000">
                                          <p:val>
                                            <p:strVal val="#ppt_w"/>
                                          </p:val>
                                        </p:tav>
                                      </p:tavLst>
                                    </p:anim>
                                    <p:anim calcmode="lin" valueType="num">
                                      <p:cBhvr>
                                        <p:cTn id="30" dur="1000" fill="hold"/>
                                        <p:tgtEl>
                                          <p:spTgt spid="12293"/>
                                        </p:tgtEl>
                                        <p:attrNameLst>
                                          <p:attrName>ppt_h</p:attrName>
                                        </p:attrNameLst>
                                      </p:cBhvr>
                                      <p:tavLst>
                                        <p:tav tm="0">
                                          <p:val>
                                            <p:fltVal val="0"/>
                                          </p:val>
                                        </p:tav>
                                        <p:tav tm="100000">
                                          <p:val>
                                            <p:strVal val="#ppt_h"/>
                                          </p:val>
                                        </p:tav>
                                      </p:tavLst>
                                    </p:anim>
                                    <p:anim calcmode="lin" valueType="num">
                                      <p:cBhvr>
                                        <p:cTn id="31" dur="1000" fill="hold"/>
                                        <p:tgtEl>
                                          <p:spTgt spid="12293"/>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229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grpId="0" nodeType="clickEffect">
                                  <p:stCondLst>
                                    <p:cond delay="0"/>
                                  </p:stCondLst>
                                  <p:childTnLst>
                                    <p:set>
                                      <p:cBhvr>
                                        <p:cTn id="36" dur="1" fill="hold">
                                          <p:stCondLst>
                                            <p:cond delay="0"/>
                                          </p:stCondLst>
                                        </p:cTn>
                                        <p:tgtEl>
                                          <p:spTgt spid="12294"/>
                                        </p:tgtEl>
                                        <p:attrNameLst>
                                          <p:attrName>style.visibility</p:attrName>
                                        </p:attrNameLst>
                                      </p:cBhvr>
                                      <p:to>
                                        <p:strVal val="visible"/>
                                      </p:to>
                                    </p:set>
                                    <p:anim calcmode="lin" valueType="num">
                                      <p:cBhvr>
                                        <p:cTn id="37" dur="500" fill="hold"/>
                                        <p:tgtEl>
                                          <p:spTgt spid="12294"/>
                                        </p:tgtEl>
                                        <p:attrNameLst>
                                          <p:attrName>ppt_w</p:attrName>
                                        </p:attrNameLst>
                                      </p:cBhvr>
                                      <p:tavLst>
                                        <p:tav tm="0">
                                          <p:val>
                                            <p:fltVal val="0"/>
                                          </p:val>
                                        </p:tav>
                                        <p:tav tm="100000">
                                          <p:val>
                                            <p:strVal val="#ppt_w"/>
                                          </p:val>
                                        </p:tav>
                                      </p:tavLst>
                                    </p:anim>
                                    <p:anim calcmode="lin" valueType="num">
                                      <p:cBhvr>
                                        <p:cTn id="38" dur="500" fill="hold"/>
                                        <p:tgtEl>
                                          <p:spTgt spid="12294"/>
                                        </p:tgtEl>
                                        <p:attrNameLst>
                                          <p:attrName>ppt_h</p:attrName>
                                        </p:attrNameLst>
                                      </p:cBhvr>
                                      <p:tavLst>
                                        <p:tav tm="0">
                                          <p:val>
                                            <p:fltVal val="0"/>
                                          </p:val>
                                        </p:tav>
                                        <p:tav tm="100000">
                                          <p:val>
                                            <p:strVal val="#ppt_h"/>
                                          </p:val>
                                        </p:tav>
                                      </p:tavLst>
                                    </p:anim>
                                    <p:anim calcmode="lin" valueType="num">
                                      <p:cBhvr>
                                        <p:cTn id="39" dur="500" fill="hold"/>
                                        <p:tgtEl>
                                          <p:spTgt spid="12294"/>
                                        </p:tgtEl>
                                        <p:attrNameLst>
                                          <p:attrName>style.rotation</p:attrName>
                                        </p:attrNameLst>
                                      </p:cBhvr>
                                      <p:tavLst>
                                        <p:tav tm="0">
                                          <p:val>
                                            <p:fltVal val="360"/>
                                          </p:val>
                                        </p:tav>
                                        <p:tav tm="100000">
                                          <p:val>
                                            <p:fltVal val="0"/>
                                          </p:val>
                                        </p:tav>
                                      </p:tavLst>
                                    </p:anim>
                                    <p:animEffect transition="in" filter="fade">
                                      <p:cBhvr>
                                        <p:cTn id="40" dur="500"/>
                                        <p:tgtEl>
                                          <p:spTgt spid="12294"/>
                                        </p:tgtEl>
                                      </p:cBhvr>
                                    </p:animEffect>
                                  </p:child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12295"/>
                                        </p:tgtEl>
                                        <p:attrNameLst>
                                          <p:attrName>style.visibility</p:attrName>
                                        </p:attrNameLst>
                                      </p:cBhvr>
                                      <p:to>
                                        <p:strVal val="visible"/>
                                      </p:to>
                                    </p:set>
                                    <p:anim calcmode="lin" valueType="num">
                                      <p:cBhvr>
                                        <p:cTn id="45" dur="500" fill="hold"/>
                                        <p:tgtEl>
                                          <p:spTgt spid="12295"/>
                                        </p:tgtEl>
                                        <p:attrNameLst>
                                          <p:attrName>ppt_w</p:attrName>
                                        </p:attrNameLst>
                                      </p:cBhvr>
                                      <p:tavLst>
                                        <p:tav tm="0">
                                          <p:val>
                                            <p:fltVal val="0"/>
                                          </p:val>
                                        </p:tav>
                                        <p:tav tm="100000">
                                          <p:val>
                                            <p:strVal val="#ppt_w"/>
                                          </p:val>
                                        </p:tav>
                                      </p:tavLst>
                                    </p:anim>
                                    <p:anim calcmode="lin" valueType="num">
                                      <p:cBhvr>
                                        <p:cTn id="46" dur="500" fill="hold"/>
                                        <p:tgtEl>
                                          <p:spTgt spid="12295"/>
                                        </p:tgtEl>
                                        <p:attrNameLst>
                                          <p:attrName>ppt_h</p:attrName>
                                        </p:attrNameLst>
                                      </p:cBhvr>
                                      <p:tavLst>
                                        <p:tav tm="0">
                                          <p:val>
                                            <p:fltVal val="0"/>
                                          </p:val>
                                        </p:tav>
                                        <p:tav tm="100000">
                                          <p:val>
                                            <p:strVal val="#ppt_h"/>
                                          </p:val>
                                        </p:tav>
                                      </p:tavLst>
                                    </p:anim>
                                    <p:anim calcmode="lin" valueType="num">
                                      <p:cBhvr>
                                        <p:cTn id="47" dur="500" fill="hold"/>
                                        <p:tgtEl>
                                          <p:spTgt spid="12295"/>
                                        </p:tgtEl>
                                        <p:attrNameLst>
                                          <p:attrName>style.rotation</p:attrName>
                                        </p:attrNameLst>
                                      </p:cBhvr>
                                      <p:tavLst>
                                        <p:tav tm="0">
                                          <p:val>
                                            <p:fltVal val="360"/>
                                          </p:val>
                                        </p:tav>
                                        <p:tav tm="100000">
                                          <p:val>
                                            <p:fltVal val="0"/>
                                          </p:val>
                                        </p:tav>
                                      </p:tavLst>
                                    </p:anim>
                                    <p:animEffect transition="in" filter="fade">
                                      <p:cBhvr>
                                        <p:cTn id="48" dur="500"/>
                                        <p:tgtEl>
                                          <p:spTgt spid="12295"/>
                                        </p:tgtEl>
                                      </p:cBhvr>
                                    </p:animEffect>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12296"/>
                                        </p:tgtEl>
                                        <p:attrNameLst>
                                          <p:attrName>style.visibility</p:attrName>
                                        </p:attrNameLst>
                                      </p:cBhvr>
                                      <p:to>
                                        <p:strVal val="visible"/>
                                      </p:to>
                                    </p:set>
                                    <p:anim calcmode="lin" valueType="num">
                                      <p:cBhvr>
                                        <p:cTn id="53" dur="500" fill="hold"/>
                                        <p:tgtEl>
                                          <p:spTgt spid="12296"/>
                                        </p:tgtEl>
                                        <p:attrNameLst>
                                          <p:attrName>ppt_w</p:attrName>
                                        </p:attrNameLst>
                                      </p:cBhvr>
                                      <p:tavLst>
                                        <p:tav tm="0">
                                          <p:val>
                                            <p:fltVal val="0"/>
                                          </p:val>
                                        </p:tav>
                                        <p:tav tm="100000">
                                          <p:val>
                                            <p:strVal val="#ppt_w"/>
                                          </p:val>
                                        </p:tav>
                                      </p:tavLst>
                                    </p:anim>
                                    <p:anim calcmode="lin" valueType="num">
                                      <p:cBhvr>
                                        <p:cTn id="54" dur="500" fill="hold"/>
                                        <p:tgtEl>
                                          <p:spTgt spid="12296"/>
                                        </p:tgtEl>
                                        <p:attrNameLst>
                                          <p:attrName>ppt_h</p:attrName>
                                        </p:attrNameLst>
                                      </p:cBhvr>
                                      <p:tavLst>
                                        <p:tav tm="0">
                                          <p:val>
                                            <p:fltVal val="0"/>
                                          </p:val>
                                        </p:tav>
                                        <p:tav tm="100000">
                                          <p:val>
                                            <p:strVal val="#ppt_h"/>
                                          </p:val>
                                        </p:tav>
                                      </p:tavLst>
                                    </p:anim>
                                    <p:anim calcmode="lin" valueType="num">
                                      <p:cBhvr>
                                        <p:cTn id="55" dur="500" fill="hold"/>
                                        <p:tgtEl>
                                          <p:spTgt spid="12296"/>
                                        </p:tgtEl>
                                        <p:attrNameLst>
                                          <p:attrName>style.rotation</p:attrName>
                                        </p:attrNameLst>
                                      </p:cBhvr>
                                      <p:tavLst>
                                        <p:tav tm="0">
                                          <p:val>
                                            <p:fltVal val="360"/>
                                          </p:val>
                                        </p:tav>
                                        <p:tav tm="100000">
                                          <p:val>
                                            <p:fltVal val="0"/>
                                          </p:val>
                                        </p:tav>
                                      </p:tavLst>
                                    </p:anim>
                                    <p:animEffect transition="in" filter="fade">
                                      <p:cBhvr>
                                        <p:cTn id="56" dur="500"/>
                                        <p:tgtEl>
                                          <p:spTgt spid="12296"/>
                                        </p:tgtEl>
                                      </p:cBhvr>
                                    </p:animEffect>
                                  </p:childTnLst>
                                  <p:subTnLst>
                                    <p:audio>
                                      <p:cMediaNode>
                                        <p:cTn display="0" masterRel="sameClick">
                                          <p:stCondLst>
                                            <p:cond evt="begin" delay="0">
                                              <p:tn val="51"/>
                                            </p:cond>
                                          </p:stCondLst>
                                          <p:endCondLst>
                                            <p:cond evt="onStopAudio" delay="0">
                                              <p:tgtEl>
                                                <p:sldTgt/>
                                              </p:tgtEl>
                                            </p:cond>
                                          </p:endCondLst>
                                        </p:cTn>
                                        <p:tgtEl>
                                          <p:sndTgt r:embed="rId4" name="camera.wav"/>
                                        </p:tgtEl>
                                      </p:cMediaNode>
                                    </p:audio>
                                  </p:subTnLst>
                                </p:cTn>
                              </p:par>
                            </p:childTnLst>
                          </p:cTn>
                        </p:par>
                      </p:childTnLst>
                    </p:cTn>
                  </p:par>
                  <p:par>
                    <p:cTn id="57" fill="hold">
                      <p:stCondLst>
                        <p:cond delay="indefinite"/>
                      </p:stCondLst>
                      <p:childTnLst>
                        <p:par>
                          <p:cTn id="58" fill="hold">
                            <p:stCondLst>
                              <p:cond delay="0"/>
                            </p:stCondLst>
                            <p:childTnLst>
                              <p:par>
                                <p:cTn id="59" presetID="15" presetClass="entr" presetSubtype="0" fill="hold" grpId="0" nodeType="clickEffect">
                                  <p:stCondLst>
                                    <p:cond delay="0"/>
                                  </p:stCondLst>
                                  <p:childTnLst>
                                    <p:set>
                                      <p:cBhvr>
                                        <p:cTn id="60" dur="1" fill="hold">
                                          <p:stCondLst>
                                            <p:cond delay="0"/>
                                          </p:stCondLst>
                                        </p:cTn>
                                        <p:tgtEl>
                                          <p:spTgt spid="12298"/>
                                        </p:tgtEl>
                                        <p:attrNameLst>
                                          <p:attrName>style.visibility</p:attrName>
                                        </p:attrNameLst>
                                      </p:cBhvr>
                                      <p:to>
                                        <p:strVal val="visible"/>
                                      </p:to>
                                    </p:set>
                                    <p:anim calcmode="lin" valueType="num">
                                      <p:cBhvr>
                                        <p:cTn id="61" dur="1000" fill="hold"/>
                                        <p:tgtEl>
                                          <p:spTgt spid="12298"/>
                                        </p:tgtEl>
                                        <p:attrNameLst>
                                          <p:attrName>ppt_w</p:attrName>
                                        </p:attrNameLst>
                                      </p:cBhvr>
                                      <p:tavLst>
                                        <p:tav tm="0">
                                          <p:val>
                                            <p:fltVal val="0"/>
                                          </p:val>
                                        </p:tav>
                                        <p:tav tm="100000">
                                          <p:val>
                                            <p:strVal val="#ppt_w"/>
                                          </p:val>
                                        </p:tav>
                                      </p:tavLst>
                                    </p:anim>
                                    <p:anim calcmode="lin" valueType="num">
                                      <p:cBhvr>
                                        <p:cTn id="62" dur="1000" fill="hold"/>
                                        <p:tgtEl>
                                          <p:spTgt spid="12298"/>
                                        </p:tgtEl>
                                        <p:attrNameLst>
                                          <p:attrName>ppt_h</p:attrName>
                                        </p:attrNameLst>
                                      </p:cBhvr>
                                      <p:tavLst>
                                        <p:tav tm="0">
                                          <p:val>
                                            <p:fltVal val="0"/>
                                          </p:val>
                                        </p:tav>
                                        <p:tav tm="100000">
                                          <p:val>
                                            <p:strVal val="#ppt_h"/>
                                          </p:val>
                                        </p:tav>
                                      </p:tavLst>
                                    </p:anim>
                                    <p:anim calcmode="lin" valueType="num">
                                      <p:cBhvr>
                                        <p:cTn id="63" dur="1000" fill="hold"/>
                                        <p:tgtEl>
                                          <p:spTgt spid="12298"/>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229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5" fill="hold">
                      <p:stCondLst>
                        <p:cond delay="indefinite"/>
                      </p:stCondLst>
                      <p:childTnLst>
                        <p:par>
                          <p:cTn id="66" fill="hold">
                            <p:stCondLst>
                              <p:cond delay="0"/>
                            </p:stCondLst>
                            <p:childTnLst>
                              <p:par>
                                <p:cTn id="67" presetID="15" presetClass="entr" presetSubtype="0" fill="hold" grpId="0" nodeType="clickEffect">
                                  <p:stCondLst>
                                    <p:cond delay="0"/>
                                  </p:stCondLst>
                                  <p:childTnLst>
                                    <p:set>
                                      <p:cBhvr>
                                        <p:cTn id="68" dur="1" fill="hold">
                                          <p:stCondLst>
                                            <p:cond delay="0"/>
                                          </p:stCondLst>
                                        </p:cTn>
                                        <p:tgtEl>
                                          <p:spTgt spid="12299"/>
                                        </p:tgtEl>
                                        <p:attrNameLst>
                                          <p:attrName>style.visibility</p:attrName>
                                        </p:attrNameLst>
                                      </p:cBhvr>
                                      <p:to>
                                        <p:strVal val="visible"/>
                                      </p:to>
                                    </p:set>
                                    <p:anim calcmode="lin" valueType="num">
                                      <p:cBhvr>
                                        <p:cTn id="69" dur="1000" fill="hold"/>
                                        <p:tgtEl>
                                          <p:spTgt spid="12299"/>
                                        </p:tgtEl>
                                        <p:attrNameLst>
                                          <p:attrName>ppt_w</p:attrName>
                                        </p:attrNameLst>
                                      </p:cBhvr>
                                      <p:tavLst>
                                        <p:tav tm="0">
                                          <p:val>
                                            <p:fltVal val="0"/>
                                          </p:val>
                                        </p:tav>
                                        <p:tav tm="100000">
                                          <p:val>
                                            <p:strVal val="#ppt_w"/>
                                          </p:val>
                                        </p:tav>
                                      </p:tavLst>
                                    </p:anim>
                                    <p:anim calcmode="lin" valueType="num">
                                      <p:cBhvr>
                                        <p:cTn id="70" dur="1000" fill="hold"/>
                                        <p:tgtEl>
                                          <p:spTgt spid="12299"/>
                                        </p:tgtEl>
                                        <p:attrNameLst>
                                          <p:attrName>ppt_h</p:attrName>
                                        </p:attrNameLst>
                                      </p:cBhvr>
                                      <p:tavLst>
                                        <p:tav tm="0">
                                          <p:val>
                                            <p:fltVal val="0"/>
                                          </p:val>
                                        </p:tav>
                                        <p:tav tm="100000">
                                          <p:val>
                                            <p:strVal val="#ppt_h"/>
                                          </p:val>
                                        </p:tav>
                                      </p:tavLst>
                                    </p:anim>
                                    <p:anim calcmode="lin" valueType="num">
                                      <p:cBhvr>
                                        <p:cTn id="71" dur="1000" fill="hold"/>
                                        <p:tgtEl>
                                          <p:spTgt spid="12299"/>
                                        </p:tgtEl>
                                        <p:attrNameLst>
                                          <p:attrName>ppt_x</p:attrName>
                                        </p:attrNameLst>
                                      </p:cBhvr>
                                      <p:tavLst>
                                        <p:tav tm="0" fmla="#ppt_x+(cos(-2*pi*(1-$))*-#ppt_x-sin(-2*pi*(1-$))*(1-#ppt_y))*(1-$)">
                                          <p:val>
                                            <p:fltVal val="0"/>
                                          </p:val>
                                        </p:tav>
                                        <p:tav tm="100000">
                                          <p:val>
                                            <p:fltVal val="1"/>
                                          </p:val>
                                        </p:tav>
                                      </p:tavLst>
                                    </p:anim>
                                    <p:anim calcmode="lin" valueType="num">
                                      <p:cBhvr>
                                        <p:cTn id="72" dur="1000" fill="hold"/>
                                        <p:tgtEl>
                                          <p:spTgt spid="12299"/>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67"/>
                                            </p:cond>
                                          </p:stCondLst>
                                          <p:endCondLst>
                                            <p:cond evt="onStopAudio" delay="0">
                                              <p:tgtEl>
                                                <p:sldTgt/>
                                              </p:tgtEl>
                                            </p:cond>
                                          </p:endCondLst>
                                        </p:cTn>
                                        <p:tgtEl>
                                          <p:sndTgt r:embed="rId5" name="drumroll.wav"/>
                                        </p:tgtEl>
                                      </p:cMediaNode>
                                    </p:audio>
                                  </p:subTnLst>
                                </p:cTn>
                              </p:par>
                            </p:childTnLst>
                          </p:cTn>
                        </p:par>
                      </p:childTnLst>
                    </p:cTn>
                  </p:par>
                  <p:par>
                    <p:cTn id="73" fill="hold">
                      <p:stCondLst>
                        <p:cond delay="indefinite"/>
                      </p:stCondLst>
                      <p:childTnLst>
                        <p:par>
                          <p:cTn id="74" fill="hold">
                            <p:stCondLst>
                              <p:cond delay="0"/>
                            </p:stCondLst>
                            <p:childTnLst>
                              <p:par>
                                <p:cTn id="75" presetID="20" presetClass="entr" presetSubtype="0" fill="hold" grpId="0" nodeType="clickEffect">
                                  <p:stCondLst>
                                    <p:cond delay="0"/>
                                  </p:stCondLst>
                                  <p:childTnLst>
                                    <p:set>
                                      <p:cBhvr>
                                        <p:cTn id="76" dur="1" fill="hold">
                                          <p:stCondLst>
                                            <p:cond delay="0"/>
                                          </p:stCondLst>
                                        </p:cTn>
                                        <p:tgtEl>
                                          <p:spTgt spid="12300"/>
                                        </p:tgtEl>
                                        <p:attrNameLst>
                                          <p:attrName>style.visibility</p:attrName>
                                        </p:attrNameLst>
                                      </p:cBhvr>
                                      <p:to>
                                        <p:strVal val="visible"/>
                                      </p:to>
                                    </p:set>
                                    <p:animEffect transition="in" filter="wedge">
                                      <p:cBhvr>
                                        <p:cTn id="77" dur="2000"/>
                                        <p:tgtEl>
                                          <p:spTgt spid="12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P spid="12291" grpId="0"/>
      <p:bldP spid="12294" grpId="0" animBg="1"/>
      <p:bldP spid="12295" grpId="0" animBg="1"/>
      <p:bldP spid="12296" grpId="0" animBg="1"/>
      <p:bldP spid="12298" grpId="0" animBg="1"/>
      <p:bldP spid="12299" grpId="0" animBg="1"/>
      <p:bldP spid="12300"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13313"/>
          <p:cNvSpPr txBox="1">
            <a:spLocks noChangeArrowheads="1"/>
          </p:cNvSpPr>
          <p:nvPr/>
        </p:nvSpPr>
        <p:spPr bwMode="auto">
          <a:xfrm>
            <a:off x="323850" y="188913"/>
            <a:ext cx="8153400"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、某农场用库存化肥给麦田施肥，</a:t>
            </a:r>
            <a:r>
              <a:rPr lang="zh-CN" altLang="en-US" sz="2400" b="1">
                <a:solidFill>
                  <a:srgbClr val="FF3300"/>
                </a:solidFill>
                <a:latin typeface="Times New Roman" panose="02020603050405020304" pitchFamily="18" charset="0"/>
              </a:rPr>
              <a:t>若每亩施肥</a:t>
            </a:r>
            <a:r>
              <a:rPr lang="en-US" altLang="zh-CN" sz="2400" b="1">
                <a:solidFill>
                  <a:srgbClr val="FF3300"/>
                </a:solidFill>
                <a:latin typeface="Times New Roman" panose="02020603050405020304" pitchFamily="18" charset="0"/>
              </a:rPr>
              <a:t>6</a:t>
            </a:r>
            <a:r>
              <a:rPr lang="zh-CN" altLang="en-US" sz="2400" b="1">
                <a:solidFill>
                  <a:srgbClr val="FF3300"/>
                </a:solidFill>
                <a:latin typeface="Times New Roman" panose="02020603050405020304" pitchFamily="18" charset="0"/>
              </a:rPr>
              <a:t>千克，就</a:t>
            </a:r>
            <a:r>
              <a:rPr lang="zh-CN" altLang="en-US" sz="2400" b="1">
                <a:solidFill>
                  <a:srgbClr val="C0504D"/>
                </a:solidFill>
                <a:latin typeface="Times New Roman" panose="02020603050405020304" pitchFamily="18" charset="0"/>
              </a:rPr>
              <a:t>缺少</a:t>
            </a:r>
            <a:r>
              <a:rPr lang="zh-CN" altLang="en-US" sz="2400" b="1">
                <a:solidFill>
                  <a:srgbClr val="FF3300"/>
                </a:solidFill>
                <a:latin typeface="Times New Roman" panose="02020603050405020304" pitchFamily="18" charset="0"/>
              </a:rPr>
              <a:t>化肥</a:t>
            </a:r>
            <a:r>
              <a:rPr lang="en-US" altLang="zh-CN" sz="2400" b="1">
                <a:solidFill>
                  <a:srgbClr val="FF3300"/>
                </a:solidFill>
                <a:latin typeface="Times New Roman" panose="02020603050405020304" pitchFamily="18" charset="0"/>
              </a:rPr>
              <a:t>200</a:t>
            </a:r>
            <a:r>
              <a:rPr lang="zh-CN" altLang="en-US" sz="2400" b="1">
                <a:solidFill>
                  <a:srgbClr val="FF3300"/>
                </a:solidFill>
                <a:latin typeface="Times New Roman" panose="02020603050405020304" pitchFamily="18" charset="0"/>
              </a:rPr>
              <a:t>千克</a:t>
            </a:r>
            <a:r>
              <a:rPr lang="zh-CN" altLang="en-US" sz="2400" b="1">
                <a:solidFill>
                  <a:srgbClr val="C0504D"/>
                </a:solidFill>
                <a:latin typeface="Times New Roman" panose="02020603050405020304" pitchFamily="18" charset="0"/>
              </a:rPr>
              <a:t>；</a:t>
            </a:r>
            <a:r>
              <a:rPr lang="zh-CN" altLang="en-US" sz="2400" b="1">
                <a:solidFill>
                  <a:srgbClr val="336600"/>
                </a:solidFill>
                <a:latin typeface="Times New Roman" panose="02020603050405020304" pitchFamily="18" charset="0"/>
              </a:rPr>
              <a:t>若每亩施肥</a:t>
            </a:r>
            <a:r>
              <a:rPr lang="en-US" altLang="zh-CN" sz="2400" b="1">
                <a:solidFill>
                  <a:srgbClr val="336600"/>
                </a:solidFill>
                <a:latin typeface="Times New Roman" panose="02020603050405020304" pitchFamily="18" charset="0"/>
              </a:rPr>
              <a:t>5</a:t>
            </a:r>
            <a:r>
              <a:rPr lang="zh-CN" altLang="en-US" sz="2400" b="1">
                <a:solidFill>
                  <a:srgbClr val="336600"/>
                </a:solidFill>
                <a:latin typeface="Times New Roman" panose="02020603050405020304" pitchFamily="18" charset="0"/>
              </a:rPr>
              <a:t>千克，又</a:t>
            </a:r>
            <a:r>
              <a:rPr lang="zh-CN" altLang="en-US" sz="2400" b="1">
                <a:solidFill>
                  <a:srgbClr val="C0504D"/>
                </a:solidFill>
                <a:latin typeface="Times New Roman" panose="02020603050405020304" pitchFamily="18" charset="0"/>
              </a:rPr>
              <a:t>剩余</a:t>
            </a:r>
            <a:r>
              <a:rPr lang="en-US" altLang="zh-CN" sz="2400" b="1">
                <a:solidFill>
                  <a:srgbClr val="336600"/>
                </a:solidFill>
                <a:latin typeface="Times New Roman" panose="02020603050405020304" pitchFamily="18" charset="0"/>
              </a:rPr>
              <a:t>300</a:t>
            </a:r>
            <a:r>
              <a:rPr lang="zh-CN" altLang="en-US" sz="2400" b="1">
                <a:solidFill>
                  <a:srgbClr val="336600"/>
                </a:solidFill>
                <a:latin typeface="Times New Roman" panose="02020603050405020304" pitchFamily="18" charset="0"/>
              </a:rPr>
              <a:t>千克</a:t>
            </a:r>
            <a:r>
              <a:rPr lang="zh-CN" altLang="en-US" sz="2400" b="1">
                <a:solidFill>
                  <a:srgbClr val="C0504D"/>
                </a:solidFill>
                <a:latin typeface="Times New Roman" panose="02020603050405020304" pitchFamily="18" charset="0"/>
              </a:rPr>
              <a:t>。问该农场有多少麦田？库存化肥多少千克？</a:t>
            </a:r>
          </a:p>
          <a:p>
            <a:pPr>
              <a:spcBef>
                <a:spcPct val="50000"/>
              </a:spcBef>
            </a:pPr>
            <a:r>
              <a:rPr lang="zh-CN" altLang="en-US" sz="2400" b="1">
                <a:solidFill>
                  <a:srgbClr val="C0504D"/>
                </a:solidFill>
                <a:latin typeface="Times New Roman" panose="02020603050405020304" pitchFamily="18" charset="0"/>
              </a:rPr>
              <a:t>         设麦田</a:t>
            </a:r>
            <a:r>
              <a:rPr lang="en-US" altLang="zh-CN" sz="2400" b="1">
                <a:solidFill>
                  <a:srgbClr val="FF3300"/>
                </a:solidFill>
                <a:latin typeface="Times New Roman" panose="02020603050405020304" pitchFamily="18" charset="0"/>
              </a:rPr>
              <a:t>x</a:t>
            </a:r>
            <a:r>
              <a:rPr lang="zh-CN" altLang="en-US" sz="2400" b="1">
                <a:solidFill>
                  <a:srgbClr val="FF3300"/>
                </a:solidFill>
                <a:latin typeface="Times New Roman" panose="02020603050405020304" pitchFamily="18" charset="0"/>
              </a:rPr>
              <a:t>亩，库存化肥</a:t>
            </a:r>
            <a:r>
              <a:rPr lang="en-US" altLang="zh-CN" sz="2400" b="1">
                <a:solidFill>
                  <a:srgbClr val="FF3300"/>
                </a:solidFill>
                <a:latin typeface="Times New Roman" panose="02020603050405020304" pitchFamily="18" charset="0"/>
              </a:rPr>
              <a:t>y</a:t>
            </a:r>
            <a:r>
              <a:rPr lang="zh-CN" altLang="en-US" sz="2400" b="1">
                <a:solidFill>
                  <a:srgbClr val="FF3300"/>
                </a:solidFill>
                <a:latin typeface="Times New Roman" panose="02020603050405020304" pitchFamily="18" charset="0"/>
              </a:rPr>
              <a:t>千克</a:t>
            </a:r>
            <a:r>
              <a:rPr lang="zh-CN" altLang="en-US" sz="2400" b="1">
                <a:solidFill>
                  <a:srgbClr val="C0504D"/>
                </a:solidFill>
                <a:latin typeface="Times New Roman" panose="02020603050405020304" pitchFamily="18" charset="0"/>
              </a:rPr>
              <a:t>。</a:t>
            </a:r>
          </a:p>
        </p:txBody>
      </p:sp>
      <p:sp>
        <p:nvSpPr>
          <p:cNvPr id="13315" name="文本框 13314"/>
          <p:cNvSpPr txBox="1">
            <a:spLocks noChangeArrowheads="1"/>
          </p:cNvSpPr>
          <p:nvPr/>
        </p:nvSpPr>
        <p:spPr bwMode="auto">
          <a:xfrm>
            <a:off x="533400" y="32766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①</a:t>
            </a:r>
            <a:r>
              <a:rPr lang="zh-CN" altLang="en-US" sz="2400" b="1">
                <a:solidFill>
                  <a:prstClr val="black"/>
                </a:solidFill>
                <a:latin typeface="Times New Roman" panose="02020603050405020304" pitchFamily="18" charset="0"/>
              </a:rPr>
              <a:t>实际施肥  （</a:t>
            </a:r>
            <a:r>
              <a:rPr lang="en-US" altLang="zh-CN" sz="2400" b="1">
                <a:solidFill>
                  <a:prstClr val="black"/>
                </a:solidFill>
                <a:latin typeface="Times New Roman" panose="02020603050405020304" pitchFamily="18" charset="0"/>
              </a:rPr>
              <a:t>6x)                </a:t>
            </a:r>
            <a:r>
              <a:rPr lang="zh-CN" altLang="en-US" sz="2400" b="1">
                <a:solidFill>
                  <a:srgbClr val="C0504D"/>
                </a:solidFill>
                <a:latin typeface="Times New Roman" panose="02020603050405020304" pitchFamily="18" charset="0"/>
              </a:rPr>
              <a:t>库存化肥            缺少</a:t>
            </a:r>
            <a:r>
              <a:rPr lang="zh-CN" altLang="en-US" sz="2400" b="1">
                <a:solidFill>
                  <a:srgbClr val="FF3300"/>
                </a:solidFill>
                <a:latin typeface="Times New Roman" panose="02020603050405020304" pitchFamily="18" charset="0"/>
              </a:rPr>
              <a:t>化肥</a:t>
            </a:r>
            <a:r>
              <a:rPr lang="en-US" altLang="zh-CN" sz="2400" b="1">
                <a:solidFill>
                  <a:srgbClr val="FF3300"/>
                </a:solidFill>
                <a:latin typeface="Times New Roman" panose="02020603050405020304" pitchFamily="18" charset="0"/>
              </a:rPr>
              <a:t>200</a:t>
            </a:r>
            <a:r>
              <a:rPr lang="zh-CN" altLang="en-US" sz="2400" b="1">
                <a:solidFill>
                  <a:srgbClr val="FF3300"/>
                </a:solidFill>
                <a:latin typeface="Times New Roman" panose="02020603050405020304" pitchFamily="18" charset="0"/>
              </a:rPr>
              <a:t>千克</a:t>
            </a:r>
            <a:endParaRPr lang="zh-CN" altLang="en-US" sz="2400" b="1">
              <a:solidFill>
                <a:prstClr val="black"/>
              </a:solidFill>
              <a:latin typeface="Times New Roman" panose="02020603050405020304" pitchFamily="18" charset="0"/>
            </a:endParaRPr>
          </a:p>
        </p:txBody>
      </p:sp>
      <p:sp>
        <p:nvSpPr>
          <p:cNvPr id="13316" name="文本框 13315"/>
          <p:cNvSpPr txBox="1">
            <a:spLocks noChangeArrowheads="1"/>
          </p:cNvSpPr>
          <p:nvPr/>
        </p:nvSpPr>
        <p:spPr bwMode="auto">
          <a:xfrm>
            <a:off x="1447800" y="3276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                        =                            +</a:t>
            </a:r>
          </a:p>
        </p:txBody>
      </p:sp>
      <p:sp>
        <p:nvSpPr>
          <p:cNvPr id="13317" name="文本框 13316"/>
          <p:cNvSpPr txBox="1">
            <a:spLocks noChangeArrowheads="1"/>
          </p:cNvSpPr>
          <p:nvPr/>
        </p:nvSpPr>
        <p:spPr bwMode="auto">
          <a:xfrm>
            <a:off x="533400" y="38100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②</a:t>
            </a:r>
            <a:r>
              <a:rPr lang="zh-CN" altLang="en-US" sz="2400" b="1">
                <a:solidFill>
                  <a:prstClr val="black"/>
                </a:solidFill>
                <a:latin typeface="Times New Roman" panose="02020603050405020304" pitchFamily="18" charset="0"/>
              </a:rPr>
              <a:t>实际施肥 （</a:t>
            </a:r>
            <a:r>
              <a:rPr lang="en-US" altLang="zh-CN" sz="2400" b="1">
                <a:solidFill>
                  <a:prstClr val="black"/>
                </a:solidFill>
                <a:latin typeface="Times New Roman" panose="02020603050405020304" pitchFamily="18" charset="0"/>
              </a:rPr>
              <a:t>5x)                 </a:t>
            </a:r>
            <a:r>
              <a:rPr lang="zh-CN" altLang="en-US" sz="2400" b="1">
                <a:solidFill>
                  <a:srgbClr val="C0504D"/>
                </a:solidFill>
                <a:latin typeface="Times New Roman" panose="02020603050405020304" pitchFamily="18" charset="0"/>
              </a:rPr>
              <a:t>库存化肥            剩余</a:t>
            </a:r>
            <a:r>
              <a:rPr lang="en-US" altLang="zh-CN" sz="2400" b="1">
                <a:solidFill>
                  <a:srgbClr val="336600"/>
                </a:solidFill>
                <a:latin typeface="Times New Roman" panose="02020603050405020304" pitchFamily="18" charset="0"/>
              </a:rPr>
              <a:t>300</a:t>
            </a:r>
            <a:r>
              <a:rPr lang="zh-CN" altLang="en-US" sz="2400" b="1">
                <a:solidFill>
                  <a:srgbClr val="336600"/>
                </a:solidFill>
                <a:latin typeface="Times New Roman" panose="02020603050405020304" pitchFamily="18" charset="0"/>
              </a:rPr>
              <a:t>千克</a:t>
            </a:r>
          </a:p>
        </p:txBody>
      </p:sp>
      <p:sp>
        <p:nvSpPr>
          <p:cNvPr id="13318" name="文本框 13317"/>
          <p:cNvSpPr txBox="1">
            <a:spLocks noChangeArrowheads="1"/>
          </p:cNvSpPr>
          <p:nvPr/>
        </p:nvSpPr>
        <p:spPr bwMode="auto">
          <a:xfrm>
            <a:off x="1447800" y="3810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                        =                            --</a:t>
            </a:r>
          </a:p>
        </p:txBody>
      </p:sp>
    </p:spTree>
    <p:extLst>
      <p:ext uri="{BB962C8B-B14F-4D97-AF65-F5344CB8AC3E}">
        <p14:creationId xmlns:p14="http://schemas.microsoft.com/office/powerpoint/2010/main" val="189457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checkerboard(across)">
                                      <p:cBhvr>
                                        <p:cTn id="7" dur="500"/>
                                        <p:tgtEl>
                                          <p:spTgt spid="13314"/>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315"/>
                                        </p:tgtEl>
                                        <p:attrNameLst>
                                          <p:attrName>style.visibility</p:attrName>
                                        </p:attrNameLst>
                                      </p:cBhvr>
                                      <p:to>
                                        <p:strVal val="visible"/>
                                      </p:to>
                                    </p:set>
                                    <p:animEffect transition="in" filter="checkerboard(across)">
                                      <p:cBhvr>
                                        <p:cTn id="12" dur="500"/>
                                        <p:tgtEl>
                                          <p:spTgt spid="13315"/>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dissolve">
                                      <p:cBhvr>
                                        <p:cTn id="17" dur="500"/>
                                        <p:tgtEl>
                                          <p:spTgt spid="13316"/>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7"/>
                                        </p:tgtEl>
                                        <p:attrNameLst>
                                          <p:attrName>style.visibility</p:attrName>
                                        </p:attrNameLst>
                                      </p:cBhvr>
                                      <p:to>
                                        <p:strVal val="visible"/>
                                      </p:to>
                                    </p:set>
                                    <p:animEffect transition="in" filter="blinds(horizontal)">
                                      <p:cBhvr>
                                        <p:cTn id="22" dur="500"/>
                                        <p:tgtEl>
                                          <p:spTgt spid="13317"/>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318"/>
                                        </p:tgtEl>
                                        <p:attrNameLst>
                                          <p:attrName>style.visibility</p:attrName>
                                        </p:attrNameLst>
                                      </p:cBhvr>
                                      <p:to>
                                        <p:strVal val="visible"/>
                                      </p:to>
                                    </p:set>
                                    <p:animEffect transition="in" filter="checkerboard(across)">
                                      <p:cBhvr>
                                        <p:cTn id="27" dur="500"/>
                                        <p:tgtEl>
                                          <p:spTgt spid="13318"/>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p:bldP spid="13316" grpId="0"/>
      <p:bldP spid="13317" grpId="0"/>
      <p:bldP spid="13318"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框 14337"/>
          <p:cNvSpPr txBox="1">
            <a:spLocks noChangeArrowheads="1"/>
          </p:cNvSpPr>
          <p:nvPr/>
        </p:nvSpPr>
        <p:spPr bwMode="auto">
          <a:xfrm>
            <a:off x="228600" y="457200"/>
            <a:ext cx="8382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例</a:t>
            </a:r>
            <a:r>
              <a:rPr lang="en-US" altLang="zh-CN" sz="2400" b="1">
                <a:solidFill>
                  <a:srgbClr val="C0504D"/>
                </a:solidFill>
                <a:latin typeface="Times New Roman" panose="02020603050405020304" pitchFamily="18" charset="0"/>
              </a:rPr>
              <a:t>2</a:t>
            </a:r>
            <a:r>
              <a:rPr lang="zh-CN" altLang="en-US" sz="2400" b="1">
                <a:solidFill>
                  <a:srgbClr val="C0504D"/>
                </a:solidFill>
                <a:latin typeface="Times New Roman" panose="02020603050405020304" pitchFamily="18" charset="0"/>
              </a:rPr>
              <a:t>、用白铁皮做罐头盒。每张铁皮可制盒身</a:t>
            </a:r>
            <a:r>
              <a:rPr lang="en-US" altLang="zh-CN" sz="2400" b="1">
                <a:solidFill>
                  <a:srgbClr val="C0504D"/>
                </a:solidFill>
                <a:latin typeface="Times New Roman" panose="02020603050405020304" pitchFamily="18" charset="0"/>
              </a:rPr>
              <a:t>16</a:t>
            </a:r>
            <a:r>
              <a:rPr lang="zh-CN" altLang="en-US" sz="2400" b="1">
                <a:solidFill>
                  <a:srgbClr val="C0504D"/>
                </a:solidFill>
                <a:latin typeface="Times New Roman" panose="02020603050405020304" pitchFamily="18" charset="0"/>
              </a:rPr>
              <a:t>个，或制盒底</a:t>
            </a:r>
            <a:r>
              <a:rPr lang="en-US" altLang="zh-CN" sz="2400" b="1">
                <a:solidFill>
                  <a:srgbClr val="C0504D"/>
                </a:solidFill>
                <a:latin typeface="Times New Roman" panose="02020603050405020304" pitchFamily="18" charset="0"/>
              </a:rPr>
              <a:t>43</a:t>
            </a:r>
            <a:r>
              <a:rPr lang="zh-CN" altLang="en-US" sz="2400" b="1">
                <a:solidFill>
                  <a:srgbClr val="C0504D"/>
                </a:solidFill>
                <a:latin typeface="Times New Roman" panose="02020603050405020304" pitchFamily="18" charset="0"/>
              </a:rPr>
              <a:t>个，一个盒身与两个盒底配成一套罐头盒。现有</a:t>
            </a:r>
            <a:r>
              <a:rPr lang="en-US" altLang="zh-CN" sz="2400" b="1">
                <a:solidFill>
                  <a:srgbClr val="C0504D"/>
                </a:solidFill>
                <a:latin typeface="Times New Roman" panose="02020603050405020304" pitchFamily="18" charset="0"/>
              </a:rPr>
              <a:t>150</a:t>
            </a:r>
            <a:r>
              <a:rPr lang="zh-CN" altLang="en-US" sz="2400" b="1">
                <a:solidFill>
                  <a:srgbClr val="C0504D"/>
                </a:solidFill>
                <a:latin typeface="Times New Roman" panose="02020603050405020304" pitchFamily="18" charset="0"/>
              </a:rPr>
              <a:t>张白铁皮，用多少张制盒身，多少张制盒底，</a:t>
            </a:r>
            <a:r>
              <a:rPr lang="zh-CN" altLang="en-US" sz="2400" b="1">
                <a:solidFill>
                  <a:srgbClr val="FF3300"/>
                </a:solidFill>
                <a:latin typeface="Times New Roman" panose="02020603050405020304" pitchFamily="18" charset="0"/>
              </a:rPr>
              <a:t>可以刚好配套</a:t>
            </a:r>
            <a:r>
              <a:rPr lang="zh-CN" altLang="en-US" sz="2400" b="1">
                <a:solidFill>
                  <a:srgbClr val="C0504D"/>
                </a:solidFill>
                <a:latin typeface="Times New Roman" panose="02020603050405020304" pitchFamily="18" charset="0"/>
              </a:rPr>
              <a:t>？</a:t>
            </a:r>
          </a:p>
        </p:txBody>
      </p:sp>
      <p:sp>
        <p:nvSpPr>
          <p:cNvPr id="14339" name="文本框 14338"/>
          <p:cNvSpPr txBox="1">
            <a:spLocks noChangeArrowheads="1"/>
          </p:cNvSpPr>
          <p:nvPr/>
        </p:nvSpPr>
        <p:spPr bwMode="auto">
          <a:xfrm>
            <a:off x="228600" y="457200"/>
            <a:ext cx="83820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例</a:t>
            </a:r>
            <a:r>
              <a:rPr lang="en-US" altLang="zh-CN" sz="2400" b="1">
                <a:solidFill>
                  <a:srgbClr val="C0504D"/>
                </a:solidFill>
                <a:latin typeface="Times New Roman" panose="02020603050405020304" pitchFamily="18" charset="0"/>
              </a:rPr>
              <a:t>5</a:t>
            </a:r>
            <a:r>
              <a:rPr lang="zh-CN" altLang="en-US" sz="2400" b="1">
                <a:solidFill>
                  <a:srgbClr val="C0504D"/>
                </a:solidFill>
                <a:latin typeface="Times New Roman" panose="02020603050405020304" pitchFamily="18" charset="0"/>
              </a:rPr>
              <a:t>、用白铁皮做罐头盒。</a:t>
            </a:r>
            <a:r>
              <a:rPr lang="zh-CN" altLang="en-US" sz="2400" b="1">
                <a:solidFill>
                  <a:srgbClr val="FF3300"/>
                </a:solidFill>
                <a:latin typeface="Times New Roman" panose="02020603050405020304" pitchFamily="18" charset="0"/>
              </a:rPr>
              <a:t>每张铁皮可制盒身</a:t>
            </a:r>
            <a:r>
              <a:rPr lang="en-US" altLang="zh-CN" sz="2400" b="1">
                <a:solidFill>
                  <a:srgbClr val="FF3300"/>
                </a:solidFill>
                <a:latin typeface="Times New Roman" panose="02020603050405020304" pitchFamily="18" charset="0"/>
              </a:rPr>
              <a:t>16</a:t>
            </a:r>
            <a:r>
              <a:rPr lang="zh-CN" altLang="en-US" sz="2400" b="1">
                <a:solidFill>
                  <a:srgbClr val="FF3300"/>
                </a:solidFill>
                <a:latin typeface="Times New Roman" panose="02020603050405020304" pitchFamily="18" charset="0"/>
              </a:rPr>
              <a:t>个</a:t>
            </a:r>
            <a:r>
              <a:rPr lang="zh-CN" altLang="en-US" sz="2400" b="1">
                <a:solidFill>
                  <a:srgbClr val="C0504D"/>
                </a:solidFill>
                <a:latin typeface="Times New Roman" panose="02020603050405020304" pitchFamily="18" charset="0"/>
              </a:rPr>
              <a:t>，</a:t>
            </a:r>
            <a:r>
              <a:rPr lang="zh-CN" altLang="en-US" sz="2400" b="1">
                <a:solidFill>
                  <a:srgbClr val="336600"/>
                </a:solidFill>
                <a:latin typeface="Times New Roman" panose="02020603050405020304" pitchFamily="18" charset="0"/>
              </a:rPr>
              <a:t>或制盒底</a:t>
            </a:r>
            <a:r>
              <a:rPr lang="en-US" altLang="zh-CN" sz="2400" b="1">
                <a:solidFill>
                  <a:srgbClr val="336600"/>
                </a:solidFill>
                <a:latin typeface="Times New Roman" panose="02020603050405020304" pitchFamily="18" charset="0"/>
              </a:rPr>
              <a:t>43</a:t>
            </a:r>
            <a:r>
              <a:rPr lang="zh-CN" altLang="en-US" sz="2400" b="1">
                <a:solidFill>
                  <a:srgbClr val="336600"/>
                </a:solidFill>
                <a:latin typeface="Times New Roman" panose="02020603050405020304" pitchFamily="18" charset="0"/>
              </a:rPr>
              <a:t>个</a:t>
            </a:r>
            <a:r>
              <a:rPr lang="zh-CN" altLang="en-US" sz="2400" b="1">
                <a:solidFill>
                  <a:srgbClr val="C0504D"/>
                </a:solidFill>
                <a:latin typeface="Times New Roman" panose="02020603050405020304" pitchFamily="18" charset="0"/>
              </a:rPr>
              <a:t>，</a:t>
            </a:r>
            <a:r>
              <a:rPr lang="zh-CN" altLang="en-US" sz="2400" b="1">
                <a:solidFill>
                  <a:srgbClr val="FF3300"/>
                </a:solidFill>
                <a:latin typeface="Times New Roman" panose="02020603050405020304" pitchFamily="18" charset="0"/>
              </a:rPr>
              <a:t>一个盒身与两个盒底配成一套</a:t>
            </a:r>
            <a:r>
              <a:rPr lang="zh-CN" altLang="en-US" sz="2400" b="1">
                <a:solidFill>
                  <a:srgbClr val="C0504D"/>
                </a:solidFill>
                <a:latin typeface="Times New Roman" panose="02020603050405020304" pitchFamily="18" charset="0"/>
              </a:rPr>
              <a:t>罐头盒。</a:t>
            </a:r>
            <a:r>
              <a:rPr lang="zh-CN" altLang="en-US" sz="2400" b="1">
                <a:solidFill>
                  <a:srgbClr val="FF3300"/>
                </a:solidFill>
                <a:latin typeface="Times New Roman" panose="02020603050405020304" pitchFamily="18" charset="0"/>
              </a:rPr>
              <a:t>现有</a:t>
            </a:r>
            <a:r>
              <a:rPr lang="en-US" altLang="zh-CN" sz="2400" b="1">
                <a:solidFill>
                  <a:srgbClr val="FF3300"/>
                </a:solidFill>
                <a:latin typeface="Times New Roman" panose="02020603050405020304" pitchFamily="18" charset="0"/>
              </a:rPr>
              <a:t>150</a:t>
            </a:r>
            <a:r>
              <a:rPr lang="zh-CN" altLang="en-US" sz="2400" b="1">
                <a:solidFill>
                  <a:srgbClr val="FF3300"/>
                </a:solidFill>
                <a:latin typeface="Times New Roman" panose="02020603050405020304" pitchFamily="18" charset="0"/>
              </a:rPr>
              <a:t>张</a:t>
            </a:r>
            <a:r>
              <a:rPr lang="zh-CN" altLang="en-US" sz="2400" b="1">
                <a:solidFill>
                  <a:srgbClr val="C0504D"/>
                </a:solidFill>
                <a:latin typeface="Times New Roman" panose="02020603050405020304" pitchFamily="18" charset="0"/>
              </a:rPr>
              <a:t>白铁皮，用多少张制盒身，多少张制盒底，</a:t>
            </a:r>
            <a:r>
              <a:rPr lang="zh-CN" altLang="en-US" sz="2400" b="1">
                <a:solidFill>
                  <a:srgbClr val="FF3300"/>
                </a:solidFill>
                <a:latin typeface="Times New Roman" panose="02020603050405020304" pitchFamily="18" charset="0"/>
              </a:rPr>
              <a:t>可以刚好配套</a:t>
            </a:r>
            <a:r>
              <a:rPr lang="zh-CN" altLang="en-US" sz="2400" b="1">
                <a:solidFill>
                  <a:srgbClr val="C0504D"/>
                </a:solidFill>
                <a:latin typeface="Times New Roman" panose="02020603050405020304" pitchFamily="18" charset="0"/>
              </a:rPr>
              <a:t>？</a:t>
            </a:r>
          </a:p>
          <a:p>
            <a:pPr>
              <a:spcBef>
                <a:spcPct val="50000"/>
              </a:spcBef>
            </a:pPr>
            <a:r>
              <a:rPr lang="zh-CN" altLang="en-US" sz="2400" b="1">
                <a:solidFill>
                  <a:srgbClr val="C0504D"/>
                </a:solidFill>
                <a:latin typeface="Times New Roman" panose="02020603050405020304" pitchFamily="18" charset="0"/>
              </a:rPr>
              <a:t>     设用</a:t>
            </a:r>
            <a:r>
              <a:rPr lang="en-US" altLang="zh-CN" sz="2400" b="1">
                <a:solidFill>
                  <a:srgbClr val="C0504D"/>
                </a:solidFill>
                <a:latin typeface="Times New Roman" panose="02020603050405020304" pitchFamily="18" charset="0"/>
              </a:rPr>
              <a:t>x</a:t>
            </a:r>
            <a:r>
              <a:rPr lang="zh-CN" altLang="en-US" sz="2400" b="1">
                <a:solidFill>
                  <a:srgbClr val="C0504D"/>
                </a:solidFill>
                <a:latin typeface="Times New Roman" panose="02020603050405020304" pitchFamily="18" charset="0"/>
              </a:rPr>
              <a:t>张制盒身，用</a:t>
            </a:r>
            <a:r>
              <a:rPr lang="en-US" altLang="zh-CN" sz="2400" b="1">
                <a:solidFill>
                  <a:srgbClr val="C0504D"/>
                </a:solidFill>
                <a:latin typeface="Times New Roman" panose="02020603050405020304" pitchFamily="18" charset="0"/>
              </a:rPr>
              <a:t>y</a:t>
            </a:r>
            <a:r>
              <a:rPr lang="zh-CN" altLang="en-US" sz="2400" b="1">
                <a:solidFill>
                  <a:srgbClr val="C0504D"/>
                </a:solidFill>
                <a:latin typeface="Times New Roman" panose="02020603050405020304" pitchFamily="18" charset="0"/>
              </a:rPr>
              <a:t>张制盒底。</a:t>
            </a:r>
          </a:p>
        </p:txBody>
      </p:sp>
      <p:sp>
        <p:nvSpPr>
          <p:cNvPr id="14340" name="文本框 14339"/>
          <p:cNvSpPr txBox="1">
            <a:spLocks noChangeArrowheads="1"/>
          </p:cNvSpPr>
          <p:nvPr/>
        </p:nvSpPr>
        <p:spPr bwMode="auto">
          <a:xfrm>
            <a:off x="304800" y="28194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①</a:t>
            </a:r>
            <a:r>
              <a:rPr lang="zh-CN" altLang="en-US" sz="2400" b="1">
                <a:solidFill>
                  <a:srgbClr val="C0504D"/>
                </a:solidFill>
                <a:latin typeface="Times New Roman" panose="02020603050405020304" pitchFamily="18" charset="0"/>
              </a:rPr>
              <a:t>　　制盒身、盒底张数  </a:t>
            </a:r>
            <a:r>
              <a:rPr lang="en-US" altLang="zh-CN" sz="2400" b="1">
                <a:solidFill>
                  <a:srgbClr val="C0504D"/>
                </a:solidFill>
                <a:latin typeface="Times New Roman" panose="02020603050405020304" pitchFamily="18" charset="0"/>
              </a:rPr>
              <a:t>= </a:t>
            </a:r>
            <a:r>
              <a:rPr lang="en-US" altLang="zh-CN" sz="2400" b="1">
                <a:solidFill>
                  <a:srgbClr val="FF3300"/>
                </a:solidFill>
                <a:latin typeface="Times New Roman" panose="02020603050405020304" pitchFamily="18" charset="0"/>
              </a:rPr>
              <a:t>150</a:t>
            </a:r>
            <a:r>
              <a:rPr lang="zh-CN" altLang="en-US" sz="2400" b="1">
                <a:solidFill>
                  <a:srgbClr val="FF3300"/>
                </a:solidFill>
                <a:latin typeface="Times New Roman" panose="02020603050405020304" pitchFamily="18" charset="0"/>
              </a:rPr>
              <a:t>张</a:t>
            </a:r>
          </a:p>
        </p:txBody>
      </p:sp>
      <p:sp>
        <p:nvSpPr>
          <p:cNvPr id="14341" name="文本框 14340"/>
          <p:cNvSpPr txBox="1">
            <a:spLocks noChangeArrowheads="1"/>
          </p:cNvSpPr>
          <p:nvPr/>
        </p:nvSpPr>
        <p:spPr bwMode="auto">
          <a:xfrm>
            <a:off x="228600" y="3657600"/>
            <a:ext cx="739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②</a:t>
            </a:r>
            <a:r>
              <a:rPr lang="zh-CN" altLang="en-US" sz="2400" b="1">
                <a:solidFill>
                  <a:srgbClr val="C0504D"/>
                </a:solidFill>
                <a:latin typeface="Times New Roman" panose="02020603050405020304" pitchFamily="18" charset="0"/>
              </a:rPr>
              <a:t>　　</a:t>
            </a:r>
            <a:r>
              <a:rPr lang="zh-CN" altLang="en-US" sz="2400" b="1">
                <a:solidFill>
                  <a:srgbClr val="FF3300"/>
                </a:solidFill>
                <a:latin typeface="Times New Roman" panose="02020603050405020304" pitchFamily="18" charset="0"/>
              </a:rPr>
              <a:t>盒身个数 （</a:t>
            </a:r>
            <a:r>
              <a:rPr lang="en-US" altLang="zh-CN" sz="2400" b="1">
                <a:solidFill>
                  <a:srgbClr val="FF3300"/>
                </a:solidFill>
                <a:latin typeface="Times New Roman" panose="02020603050405020304" pitchFamily="18" charset="0"/>
              </a:rPr>
              <a:t>16x)                     </a:t>
            </a:r>
            <a:r>
              <a:rPr lang="zh-CN" altLang="en-US" sz="2400" b="1">
                <a:solidFill>
                  <a:srgbClr val="C0504D"/>
                </a:solidFill>
                <a:latin typeface="Times New Roman" panose="02020603050405020304" pitchFamily="18" charset="0"/>
              </a:rPr>
              <a:t>个数盒底</a:t>
            </a:r>
            <a:r>
              <a:rPr lang="en-US" altLang="zh-CN" sz="2400" b="1">
                <a:solidFill>
                  <a:srgbClr val="C0504D"/>
                </a:solidFill>
                <a:latin typeface="Times New Roman" panose="02020603050405020304" pitchFamily="18" charset="0"/>
              </a:rPr>
              <a:t>(43y)</a:t>
            </a:r>
          </a:p>
        </p:txBody>
      </p:sp>
      <p:sp>
        <p:nvSpPr>
          <p:cNvPr id="14342" name="文本框 14341"/>
          <p:cNvSpPr txBox="1">
            <a:spLocks noChangeArrowheads="1"/>
          </p:cNvSpPr>
          <p:nvPr/>
        </p:nvSpPr>
        <p:spPr bwMode="auto">
          <a:xfrm>
            <a:off x="685800" y="3657600"/>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2×                                         =</a:t>
            </a:r>
          </a:p>
        </p:txBody>
      </p:sp>
    </p:spTree>
    <p:extLst>
      <p:ext uri="{BB962C8B-B14F-4D97-AF65-F5344CB8AC3E}">
        <p14:creationId xmlns:p14="http://schemas.microsoft.com/office/powerpoint/2010/main" val="262842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animEffect transition="in" filter="blinds(horizontal)">
                                      <p:cBhvr>
                                        <p:cTn id="7" dur="500"/>
                                        <p:tgtEl>
                                          <p:spTgt spid="1433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blinds(horizontal)">
                                      <p:cBhvr>
                                        <p:cTn id="12" dur="500"/>
                                        <p:tgtEl>
                                          <p:spTgt spid="14340"/>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checkerboard(across)">
                                      <p:cBhvr>
                                        <p:cTn id="17" dur="500"/>
                                        <p:tgtEl>
                                          <p:spTgt spid="14341"/>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42"/>
                                        </p:tgtEl>
                                        <p:attrNameLst>
                                          <p:attrName>style.visibility</p:attrName>
                                        </p:attrNameLst>
                                      </p:cBhvr>
                                      <p:to>
                                        <p:strVal val="visible"/>
                                      </p:to>
                                    </p:set>
                                    <p:animEffect transition="in" filter="blinds(horizontal)">
                                      <p:cBhvr>
                                        <p:cTn id="22" dur="500"/>
                                        <p:tgtEl>
                                          <p:spTgt spid="14342"/>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1" grpId="0"/>
      <p:bldP spid="14342"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文本框 15361"/>
          <p:cNvSpPr txBox="1">
            <a:spLocks noChangeArrowheads="1"/>
          </p:cNvSpPr>
          <p:nvPr/>
        </p:nvSpPr>
        <p:spPr bwMode="auto">
          <a:xfrm>
            <a:off x="457200" y="457200"/>
            <a:ext cx="8153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例</a:t>
            </a:r>
            <a:r>
              <a:rPr lang="en-US" altLang="zh-CN" sz="2400" b="1">
                <a:solidFill>
                  <a:srgbClr val="C0504D"/>
                </a:solidFill>
                <a:latin typeface="Times New Roman" panose="02020603050405020304" pitchFamily="18" charset="0"/>
              </a:rPr>
              <a:t>3</a:t>
            </a:r>
            <a:r>
              <a:rPr lang="zh-CN" altLang="en-US" sz="2400" b="1">
                <a:solidFill>
                  <a:srgbClr val="C0504D"/>
                </a:solidFill>
                <a:latin typeface="Times New Roman" panose="02020603050405020304" pitchFamily="18" charset="0"/>
              </a:rPr>
              <a:t>、汽车从甲地到乙地，若每小时行使</a:t>
            </a:r>
            <a:r>
              <a:rPr lang="en-US" altLang="zh-CN" sz="2400" b="1">
                <a:solidFill>
                  <a:srgbClr val="C0504D"/>
                </a:solidFill>
                <a:latin typeface="Times New Roman" panose="02020603050405020304" pitchFamily="18" charset="0"/>
              </a:rPr>
              <a:t>45</a:t>
            </a:r>
            <a:r>
              <a:rPr lang="zh-CN" altLang="en-US" sz="2400" b="1">
                <a:solidFill>
                  <a:srgbClr val="C0504D"/>
                </a:solidFill>
                <a:latin typeface="Times New Roman" panose="02020603050405020304" pitchFamily="18" charset="0"/>
              </a:rPr>
              <a:t>千米，就要延误</a:t>
            </a:r>
            <a:r>
              <a:rPr lang="en-US" altLang="zh-CN" sz="2400" b="1">
                <a:solidFill>
                  <a:srgbClr val="C0504D"/>
                </a:solidFill>
                <a:latin typeface="Times New Roman" panose="02020603050405020304" pitchFamily="18" charset="0"/>
              </a:rPr>
              <a:t>0.5</a:t>
            </a:r>
            <a:r>
              <a:rPr lang="zh-CN" altLang="en-US" sz="2400" b="1">
                <a:solidFill>
                  <a:srgbClr val="C0504D"/>
                </a:solidFill>
                <a:latin typeface="Times New Roman" panose="02020603050405020304" pitchFamily="18" charset="0"/>
              </a:rPr>
              <a:t>小时到达；若每小时行使</a:t>
            </a:r>
            <a:r>
              <a:rPr lang="en-US" altLang="zh-CN" sz="2400" b="1">
                <a:solidFill>
                  <a:srgbClr val="C0504D"/>
                </a:solidFill>
                <a:latin typeface="Times New Roman" panose="02020603050405020304" pitchFamily="18" charset="0"/>
              </a:rPr>
              <a:t>50</a:t>
            </a:r>
            <a:r>
              <a:rPr lang="zh-CN" altLang="en-US" sz="2400" b="1">
                <a:solidFill>
                  <a:srgbClr val="C0504D"/>
                </a:solidFill>
                <a:latin typeface="Times New Roman" panose="02020603050405020304" pitchFamily="18" charset="0"/>
              </a:rPr>
              <a:t>千米，就可提前</a:t>
            </a:r>
            <a:r>
              <a:rPr lang="en-US" altLang="zh-CN" sz="2400" b="1">
                <a:solidFill>
                  <a:srgbClr val="C0504D"/>
                </a:solidFill>
                <a:latin typeface="Times New Roman" panose="02020603050405020304" pitchFamily="18" charset="0"/>
              </a:rPr>
              <a:t>0.5</a:t>
            </a:r>
            <a:r>
              <a:rPr lang="zh-CN" altLang="en-US" sz="2400" b="1">
                <a:solidFill>
                  <a:srgbClr val="C0504D"/>
                </a:solidFill>
                <a:latin typeface="Times New Roman" panose="02020603050405020304" pitchFamily="18" charset="0"/>
              </a:rPr>
              <a:t>小时到达。求：甲乙两地间的距离及原计划行使的时间。</a:t>
            </a:r>
          </a:p>
        </p:txBody>
      </p:sp>
      <p:sp>
        <p:nvSpPr>
          <p:cNvPr id="15363" name="文本框 15362"/>
          <p:cNvSpPr txBox="1">
            <a:spLocks noChangeArrowheads="1"/>
          </p:cNvSpPr>
          <p:nvPr/>
        </p:nvSpPr>
        <p:spPr bwMode="auto">
          <a:xfrm>
            <a:off x="457200" y="457200"/>
            <a:ext cx="80772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例</a:t>
            </a:r>
            <a:r>
              <a:rPr lang="en-US" altLang="zh-CN" sz="2400" b="1">
                <a:solidFill>
                  <a:srgbClr val="C0504D"/>
                </a:solidFill>
                <a:latin typeface="Times New Roman" panose="02020603050405020304" pitchFamily="18" charset="0"/>
              </a:rPr>
              <a:t>3</a:t>
            </a:r>
            <a:r>
              <a:rPr lang="zh-CN" altLang="en-US" sz="2400" b="1">
                <a:solidFill>
                  <a:srgbClr val="C0504D"/>
                </a:solidFill>
                <a:latin typeface="Times New Roman" panose="02020603050405020304" pitchFamily="18" charset="0"/>
              </a:rPr>
              <a:t>、汽车从甲地到乙地，若每小时行使</a:t>
            </a:r>
            <a:r>
              <a:rPr lang="en-US" altLang="zh-CN" sz="2400" b="1">
                <a:solidFill>
                  <a:srgbClr val="C0504D"/>
                </a:solidFill>
                <a:latin typeface="Times New Roman" panose="02020603050405020304" pitchFamily="18" charset="0"/>
              </a:rPr>
              <a:t>45</a:t>
            </a:r>
            <a:r>
              <a:rPr lang="zh-CN" altLang="en-US" sz="2400" b="1">
                <a:solidFill>
                  <a:srgbClr val="C0504D"/>
                </a:solidFill>
                <a:latin typeface="Times New Roman" panose="02020603050405020304" pitchFamily="18" charset="0"/>
              </a:rPr>
              <a:t>千米，就要</a:t>
            </a:r>
            <a:r>
              <a:rPr lang="zh-CN" altLang="en-US" sz="2400" b="1">
                <a:solidFill>
                  <a:srgbClr val="FF3300"/>
                </a:solidFill>
                <a:latin typeface="Times New Roman" panose="02020603050405020304" pitchFamily="18" charset="0"/>
              </a:rPr>
              <a:t>延误</a:t>
            </a:r>
            <a:r>
              <a:rPr lang="en-US" altLang="zh-CN" sz="2400" b="1">
                <a:solidFill>
                  <a:srgbClr val="C0504D"/>
                </a:solidFill>
                <a:latin typeface="Times New Roman" panose="02020603050405020304" pitchFamily="18" charset="0"/>
              </a:rPr>
              <a:t>0.5</a:t>
            </a:r>
            <a:r>
              <a:rPr lang="zh-CN" altLang="en-US" sz="2400" b="1">
                <a:solidFill>
                  <a:srgbClr val="C0504D"/>
                </a:solidFill>
                <a:latin typeface="Times New Roman" panose="02020603050405020304" pitchFamily="18" charset="0"/>
              </a:rPr>
              <a:t>小时到达；若每小时行使</a:t>
            </a:r>
            <a:r>
              <a:rPr lang="en-US" altLang="zh-CN" sz="2400" b="1">
                <a:solidFill>
                  <a:srgbClr val="C0504D"/>
                </a:solidFill>
                <a:latin typeface="Times New Roman" panose="02020603050405020304" pitchFamily="18" charset="0"/>
              </a:rPr>
              <a:t>50</a:t>
            </a:r>
            <a:r>
              <a:rPr lang="zh-CN" altLang="en-US" sz="2400" b="1">
                <a:solidFill>
                  <a:srgbClr val="C0504D"/>
                </a:solidFill>
                <a:latin typeface="Times New Roman" panose="02020603050405020304" pitchFamily="18" charset="0"/>
              </a:rPr>
              <a:t>千米，就可</a:t>
            </a:r>
            <a:r>
              <a:rPr lang="zh-CN" altLang="en-US" sz="2400" b="1">
                <a:solidFill>
                  <a:srgbClr val="FF3300"/>
                </a:solidFill>
                <a:latin typeface="Times New Roman" panose="02020603050405020304" pitchFamily="18" charset="0"/>
              </a:rPr>
              <a:t>提前</a:t>
            </a:r>
            <a:r>
              <a:rPr lang="en-US" altLang="zh-CN" sz="2400" b="1">
                <a:solidFill>
                  <a:srgbClr val="C0504D"/>
                </a:solidFill>
                <a:latin typeface="Times New Roman" panose="02020603050405020304" pitchFamily="18" charset="0"/>
              </a:rPr>
              <a:t>0.5</a:t>
            </a:r>
            <a:r>
              <a:rPr lang="zh-CN" altLang="en-US" sz="2400" b="1">
                <a:solidFill>
                  <a:srgbClr val="C0504D"/>
                </a:solidFill>
                <a:latin typeface="Times New Roman" panose="02020603050405020304" pitchFamily="18" charset="0"/>
              </a:rPr>
              <a:t>小时到达。求：甲乙两地间的距离及原计划行使的时间。</a:t>
            </a:r>
          </a:p>
          <a:p>
            <a:pPr>
              <a:spcBef>
                <a:spcPct val="50000"/>
              </a:spcBef>
            </a:pPr>
            <a:r>
              <a:rPr lang="zh-CN" altLang="en-US" sz="2400" b="1">
                <a:solidFill>
                  <a:srgbClr val="C0504D"/>
                </a:solidFill>
                <a:latin typeface="Times New Roman" panose="02020603050405020304" pitchFamily="18" charset="0"/>
              </a:rPr>
              <a:t>   设甲乙相距</a:t>
            </a:r>
            <a:r>
              <a:rPr lang="en-US" altLang="zh-CN" sz="2400" b="1">
                <a:solidFill>
                  <a:srgbClr val="C0504D"/>
                </a:solidFill>
                <a:latin typeface="Times New Roman" panose="02020603050405020304" pitchFamily="18" charset="0"/>
              </a:rPr>
              <a:t>x</a:t>
            </a:r>
            <a:r>
              <a:rPr lang="zh-CN" altLang="en-US" sz="2400" b="1">
                <a:solidFill>
                  <a:srgbClr val="C0504D"/>
                </a:solidFill>
                <a:latin typeface="Times New Roman" panose="02020603050405020304" pitchFamily="18" charset="0"/>
              </a:rPr>
              <a:t>千米，原计划行使</a:t>
            </a:r>
            <a:r>
              <a:rPr lang="en-US" altLang="zh-CN" sz="2400" b="1">
                <a:solidFill>
                  <a:srgbClr val="C0504D"/>
                </a:solidFill>
                <a:latin typeface="Times New Roman" panose="02020603050405020304" pitchFamily="18" charset="0"/>
              </a:rPr>
              <a:t>y</a:t>
            </a:r>
            <a:r>
              <a:rPr lang="zh-CN" altLang="en-US" sz="2400" b="1">
                <a:solidFill>
                  <a:srgbClr val="C0504D"/>
                </a:solidFill>
                <a:latin typeface="Times New Roman" panose="02020603050405020304" pitchFamily="18" charset="0"/>
              </a:rPr>
              <a:t>小时。</a:t>
            </a:r>
          </a:p>
        </p:txBody>
      </p:sp>
      <p:sp>
        <p:nvSpPr>
          <p:cNvPr id="15364" name="文本框 15363"/>
          <p:cNvSpPr txBox="1">
            <a:spLocks noChangeArrowheads="1"/>
          </p:cNvSpPr>
          <p:nvPr/>
        </p:nvSpPr>
        <p:spPr bwMode="auto">
          <a:xfrm>
            <a:off x="304800" y="28956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①</a:t>
            </a:r>
            <a:r>
              <a:rPr lang="zh-CN" altLang="en-US" sz="2400" b="1">
                <a:solidFill>
                  <a:srgbClr val="C0504D"/>
                </a:solidFill>
                <a:latin typeface="Times New Roman" panose="02020603050405020304" pitchFamily="18" charset="0"/>
              </a:rPr>
              <a:t>实际时间</a:t>
            </a:r>
            <a:r>
              <a:rPr lang="zh-CN" altLang="en-US" sz="2400" b="1">
                <a:solidFill>
                  <a:prstClr val="black"/>
                </a:solidFill>
                <a:latin typeface="Times New Roman" panose="02020603050405020304" pitchFamily="18" charset="0"/>
              </a:rPr>
              <a:t>                </a:t>
            </a:r>
            <a:r>
              <a:rPr lang="zh-CN" altLang="en-US" sz="2400" b="1">
                <a:solidFill>
                  <a:srgbClr val="FF3300"/>
                </a:solidFill>
                <a:latin typeface="Times New Roman" panose="02020603050405020304" pitchFamily="18" charset="0"/>
              </a:rPr>
              <a:t>延误时间（</a:t>
            </a:r>
            <a:r>
              <a:rPr lang="en-US" altLang="zh-CN" sz="2400" b="1">
                <a:solidFill>
                  <a:srgbClr val="FF3300"/>
                </a:solidFill>
                <a:latin typeface="Times New Roman" panose="02020603050405020304" pitchFamily="18" charset="0"/>
              </a:rPr>
              <a:t>0.5</a:t>
            </a:r>
            <a:r>
              <a:rPr lang="zh-CN" altLang="en-US" sz="2400" b="1">
                <a:solidFill>
                  <a:srgbClr val="FF3300"/>
                </a:solidFill>
                <a:latin typeface="Times New Roman" panose="02020603050405020304" pitchFamily="18" charset="0"/>
              </a:rPr>
              <a:t>小时</a:t>
            </a:r>
            <a:r>
              <a:rPr lang="zh-CN" altLang="en-US" sz="2400" b="1">
                <a:solidFill>
                  <a:prstClr val="black"/>
                </a:solidFill>
                <a:latin typeface="Times New Roman" panose="02020603050405020304" pitchFamily="18" charset="0"/>
              </a:rPr>
              <a:t>）      </a:t>
            </a:r>
            <a:r>
              <a:rPr lang="zh-CN" altLang="en-US" sz="2400" b="1">
                <a:solidFill>
                  <a:srgbClr val="336600"/>
                </a:solidFill>
                <a:latin typeface="Times New Roman" panose="02020603050405020304" pitchFamily="18" charset="0"/>
              </a:rPr>
              <a:t>计划时间（</a:t>
            </a:r>
            <a:r>
              <a:rPr lang="en-US" altLang="zh-CN" sz="2400" b="1">
                <a:solidFill>
                  <a:srgbClr val="336600"/>
                </a:solidFill>
                <a:latin typeface="Times New Roman" panose="02020603050405020304" pitchFamily="18" charset="0"/>
              </a:rPr>
              <a:t>y</a:t>
            </a:r>
            <a:r>
              <a:rPr lang="zh-CN" altLang="en-US" sz="2400" b="1">
                <a:solidFill>
                  <a:srgbClr val="336600"/>
                </a:solidFill>
                <a:latin typeface="Times New Roman" panose="02020603050405020304" pitchFamily="18" charset="0"/>
              </a:rPr>
              <a:t>小时</a:t>
            </a:r>
            <a:r>
              <a:rPr lang="zh-CN" altLang="en-US" sz="2400" b="1">
                <a:solidFill>
                  <a:prstClr val="black"/>
                </a:solidFill>
                <a:latin typeface="Times New Roman" panose="02020603050405020304" pitchFamily="18" charset="0"/>
              </a:rPr>
              <a:t>）</a:t>
            </a:r>
          </a:p>
        </p:txBody>
      </p:sp>
      <p:sp>
        <p:nvSpPr>
          <p:cNvPr id="15365" name="文本框 15364"/>
          <p:cNvSpPr txBox="1">
            <a:spLocks noChangeArrowheads="1"/>
          </p:cNvSpPr>
          <p:nvPr/>
        </p:nvSpPr>
        <p:spPr bwMode="auto">
          <a:xfrm>
            <a:off x="304800" y="3962400"/>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②</a:t>
            </a:r>
            <a:r>
              <a:rPr lang="zh-CN" altLang="en-US" sz="2400" b="1">
                <a:solidFill>
                  <a:srgbClr val="C0504D"/>
                </a:solidFill>
                <a:latin typeface="Times New Roman" panose="02020603050405020304" pitchFamily="18" charset="0"/>
              </a:rPr>
              <a:t>实际时间</a:t>
            </a:r>
            <a:r>
              <a:rPr lang="zh-CN" altLang="en-US" sz="2400" b="1">
                <a:solidFill>
                  <a:prstClr val="black"/>
                </a:solidFill>
                <a:latin typeface="Times New Roman" panose="02020603050405020304" pitchFamily="18" charset="0"/>
              </a:rPr>
              <a:t>                </a:t>
            </a:r>
            <a:r>
              <a:rPr lang="zh-CN" altLang="en-US" sz="2400" b="1">
                <a:solidFill>
                  <a:srgbClr val="FF3300"/>
                </a:solidFill>
                <a:latin typeface="Times New Roman" panose="02020603050405020304" pitchFamily="18" charset="0"/>
              </a:rPr>
              <a:t>提前时间（</a:t>
            </a:r>
            <a:r>
              <a:rPr lang="en-US" altLang="zh-CN" sz="2400" b="1">
                <a:solidFill>
                  <a:srgbClr val="FF3300"/>
                </a:solidFill>
                <a:latin typeface="Times New Roman" panose="02020603050405020304" pitchFamily="18" charset="0"/>
              </a:rPr>
              <a:t>0.5</a:t>
            </a:r>
            <a:r>
              <a:rPr lang="zh-CN" altLang="en-US" sz="2400" b="1">
                <a:solidFill>
                  <a:srgbClr val="FF3300"/>
                </a:solidFill>
                <a:latin typeface="Times New Roman" panose="02020603050405020304" pitchFamily="18" charset="0"/>
              </a:rPr>
              <a:t>小时）</a:t>
            </a:r>
            <a:r>
              <a:rPr lang="zh-CN" altLang="en-US" sz="2400" b="1">
                <a:solidFill>
                  <a:prstClr val="black"/>
                </a:solidFill>
                <a:latin typeface="Times New Roman" panose="02020603050405020304" pitchFamily="18" charset="0"/>
              </a:rPr>
              <a:t>      </a:t>
            </a:r>
            <a:r>
              <a:rPr lang="zh-CN" altLang="en-US" sz="2400" b="1">
                <a:solidFill>
                  <a:srgbClr val="336600"/>
                </a:solidFill>
                <a:latin typeface="Times New Roman" panose="02020603050405020304" pitchFamily="18" charset="0"/>
              </a:rPr>
              <a:t>计划时间（</a:t>
            </a:r>
            <a:r>
              <a:rPr lang="en-US" altLang="zh-CN" sz="2400" b="1">
                <a:solidFill>
                  <a:srgbClr val="336600"/>
                </a:solidFill>
                <a:latin typeface="Times New Roman" panose="02020603050405020304" pitchFamily="18" charset="0"/>
              </a:rPr>
              <a:t>y</a:t>
            </a:r>
            <a:r>
              <a:rPr lang="zh-CN" altLang="en-US" sz="2400" b="1">
                <a:solidFill>
                  <a:srgbClr val="336600"/>
                </a:solidFill>
                <a:latin typeface="Times New Roman" panose="02020603050405020304" pitchFamily="18" charset="0"/>
              </a:rPr>
              <a:t>小时</a:t>
            </a:r>
            <a:r>
              <a:rPr lang="zh-CN" altLang="en-US" sz="2400" b="1">
                <a:solidFill>
                  <a:prstClr val="black"/>
                </a:solidFill>
                <a:latin typeface="Times New Roman" panose="02020603050405020304" pitchFamily="18" charset="0"/>
              </a:rPr>
              <a:t>）</a:t>
            </a:r>
          </a:p>
        </p:txBody>
      </p:sp>
      <p:sp>
        <p:nvSpPr>
          <p:cNvPr id="15366" name="文本框 15365"/>
          <p:cNvSpPr txBox="1">
            <a:spLocks noChangeArrowheads="1"/>
          </p:cNvSpPr>
          <p:nvPr/>
        </p:nvSpPr>
        <p:spPr bwMode="auto">
          <a:xfrm>
            <a:off x="685800" y="28956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                   --                                               =</a:t>
            </a:r>
          </a:p>
        </p:txBody>
      </p:sp>
      <p:sp>
        <p:nvSpPr>
          <p:cNvPr id="15367" name="文本框 15366"/>
          <p:cNvSpPr txBox="1">
            <a:spLocks noChangeArrowheads="1"/>
          </p:cNvSpPr>
          <p:nvPr/>
        </p:nvSpPr>
        <p:spPr bwMode="auto">
          <a:xfrm>
            <a:off x="762000" y="39624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                   +                                                =</a:t>
            </a:r>
          </a:p>
        </p:txBody>
      </p:sp>
      <p:sp>
        <p:nvSpPr>
          <p:cNvPr id="15368" name="文本框 15367"/>
          <p:cNvSpPr txBox="1">
            <a:spLocks noChangeArrowheads="1"/>
          </p:cNvSpPr>
          <p:nvPr/>
        </p:nvSpPr>
        <p:spPr bwMode="auto">
          <a:xfrm>
            <a:off x="533400" y="48006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实际时间</a:t>
            </a:r>
            <a:r>
              <a:rPr lang="en-US" altLang="zh-CN" sz="2400" b="1">
                <a:solidFill>
                  <a:srgbClr val="C0504D"/>
                </a:solidFill>
                <a:latin typeface="Times New Roman" panose="02020603050405020304" pitchFamily="18" charset="0"/>
              </a:rPr>
              <a:t>=</a:t>
            </a:r>
            <a:r>
              <a:rPr lang="zh-CN" altLang="en-US" sz="2400" b="1">
                <a:solidFill>
                  <a:srgbClr val="C0504D"/>
                </a:solidFill>
                <a:latin typeface="Times New Roman" panose="02020603050405020304" pitchFamily="18" charset="0"/>
              </a:rPr>
              <a:t>甲乙两地间的距离 </a:t>
            </a:r>
            <a:r>
              <a:rPr lang="en-US" altLang="zh-CN" sz="2400" b="1">
                <a:solidFill>
                  <a:srgbClr val="C0504D"/>
                </a:solidFill>
                <a:latin typeface="Times New Roman" panose="02020603050405020304" pitchFamily="18" charset="0"/>
              </a:rPr>
              <a:t>/ </a:t>
            </a:r>
            <a:r>
              <a:rPr lang="zh-CN" altLang="en-US" sz="2400" b="1">
                <a:solidFill>
                  <a:srgbClr val="C0504D"/>
                </a:solidFill>
                <a:latin typeface="Times New Roman" panose="02020603050405020304" pitchFamily="18" charset="0"/>
              </a:rPr>
              <a:t>速度</a:t>
            </a:r>
          </a:p>
        </p:txBody>
      </p:sp>
    </p:spTree>
    <p:extLst>
      <p:ext uri="{BB962C8B-B14F-4D97-AF65-F5344CB8AC3E}">
        <p14:creationId xmlns:p14="http://schemas.microsoft.com/office/powerpoint/2010/main" val="30535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blinds(horizontal)">
                                      <p:cBhvr>
                                        <p:cTn id="7" dur="500"/>
                                        <p:tgtEl>
                                          <p:spTgt spid="153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364"/>
                                        </p:tgtEl>
                                        <p:attrNameLst>
                                          <p:attrName>style.visibility</p:attrName>
                                        </p:attrNameLst>
                                      </p:cBhvr>
                                      <p:to>
                                        <p:strVal val="visible"/>
                                      </p:to>
                                    </p:set>
                                    <p:animEffect transition="in" filter="blinds(horizontal)">
                                      <p:cBhvr>
                                        <p:cTn id="12" dur="500"/>
                                        <p:tgtEl>
                                          <p:spTgt spid="1536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blinds(horizontal)">
                                      <p:cBhvr>
                                        <p:cTn id="17" dur="500"/>
                                        <p:tgtEl>
                                          <p:spTgt spid="15366"/>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5365"/>
                                        </p:tgtEl>
                                        <p:attrNameLst>
                                          <p:attrName>style.visibility</p:attrName>
                                        </p:attrNameLst>
                                      </p:cBhvr>
                                      <p:to>
                                        <p:strVal val="visible"/>
                                      </p:to>
                                    </p:set>
                                    <p:animEffect transition="in" filter="checkerboard(across)">
                                      <p:cBhvr>
                                        <p:cTn id="22" dur="500"/>
                                        <p:tgtEl>
                                          <p:spTgt spid="1536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5367"/>
                                        </p:tgtEl>
                                        <p:attrNameLst>
                                          <p:attrName>style.visibility</p:attrName>
                                        </p:attrNameLst>
                                      </p:cBhvr>
                                      <p:to>
                                        <p:strVal val="visible"/>
                                      </p:to>
                                    </p:set>
                                    <p:anim calcmode="lin" valueType="num">
                                      <p:cBhvr additive="base">
                                        <p:cTn id="27" dur="500" fill="hold"/>
                                        <p:tgtEl>
                                          <p:spTgt spid="15367"/>
                                        </p:tgtEl>
                                        <p:attrNameLst>
                                          <p:attrName>ppt_x</p:attrName>
                                        </p:attrNameLst>
                                      </p:cBhvr>
                                      <p:tavLst>
                                        <p:tav tm="0">
                                          <p:val>
                                            <p:strVal val="0-#ppt_w/2"/>
                                          </p:val>
                                        </p:tav>
                                        <p:tav tm="100000">
                                          <p:val>
                                            <p:strVal val="#ppt_x"/>
                                          </p:val>
                                        </p:tav>
                                      </p:tavLst>
                                    </p:anim>
                                    <p:anim calcmode="lin" valueType="num">
                                      <p:cBhvr additive="base">
                                        <p:cTn id="28" dur="500" fill="hold"/>
                                        <p:tgtEl>
                                          <p:spTgt spid="1536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5368"/>
                                        </p:tgtEl>
                                        <p:attrNameLst>
                                          <p:attrName>style.visibility</p:attrName>
                                        </p:attrNameLst>
                                      </p:cBhvr>
                                      <p:to>
                                        <p:strVal val="visible"/>
                                      </p:to>
                                    </p:set>
                                    <p:animEffect transition="in" filter="checkerboard(across)">
                                      <p:cBhvr>
                                        <p:cTn id="33" dur="500"/>
                                        <p:tgtEl>
                                          <p:spTgt spid="15368"/>
                                        </p:tgtEl>
                                      </p:cBhvr>
                                    </p:animEffect>
                                  </p:childTnLst>
                                  <p:subTnLst>
                                    <p:audio>
                                      <p:cMediaNode>
                                        <p:cTn display="0" masterRel="sameClick">
                                          <p:stCondLst>
                                            <p:cond evt="begin" delay="0">
                                              <p:tn val="31"/>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p:bldP spid="15364" grpId="0"/>
      <p:bldP spid="15365" grpId="0"/>
      <p:bldP spid="15366" grpId="0"/>
      <p:bldP spid="15367" grpId="0"/>
      <p:bldP spid="15368"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16385" descr="WORLDS">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573088"/>
            <a:ext cx="4143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16386"/>
          <p:cNvSpPr txBox="1">
            <a:spLocks noChangeArrowheads="1"/>
          </p:cNvSpPr>
          <p:nvPr/>
        </p:nvSpPr>
        <p:spPr bwMode="auto">
          <a:xfrm>
            <a:off x="684213" y="1042988"/>
            <a:ext cx="7559675" cy="579437"/>
          </a:xfrm>
          <a:prstGeom prst="rect">
            <a:avLst/>
          </a:prstGeom>
          <a:gradFill rotWithShape="1">
            <a:gsLst>
              <a:gs pos="0">
                <a:srgbClr val="FFEBFA"/>
              </a:gs>
              <a:gs pos="15000">
                <a:srgbClr val="C4D6EB"/>
              </a:gs>
              <a:gs pos="30001">
                <a:srgbClr val="85C2FF"/>
              </a:gs>
              <a:gs pos="50000">
                <a:srgbClr val="5E9EFF"/>
              </a:gs>
              <a:gs pos="70000">
                <a:srgbClr val="85C2FF"/>
              </a:gs>
              <a:gs pos="85000">
                <a:srgbClr val="C4D6EB"/>
              </a:gs>
              <a:gs pos="100000">
                <a:srgbClr val="FFEBF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rPr>
              <a:t>列二元一次方程组解应用题的一般步骤：</a:t>
            </a:r>
          </a:p>
        </p:txBody>
      </p:sp>
      <p:sp>
        <p:nvSpPr>
          <p:cNvPr id="16388" name="矩形 16387"/>
          <p:cNvSpPr>
            <a:spLocks noChangeArrowheads="1"/>
          </p:cNvSpPr>
          <p:nvPr/>
        </p:nvSpPr>
        <p:spPr bwMode="auto">
          <a:xfrm>
            <a:off x="1258888" y="1690688"/>
            <a:ext cx="53355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1</a:t>
            </a:r>
            <a:r>
              <a:rPr lang="zh-CN" altLang="en-US" sz="2800" b="1">
                <a:solidFill>
                  <a:srgbClr val="FF0000"/>
                </a:solidFill>
              </a:rPr>
              <a:t>）审题，弄清题中的数量关系</a:t>
            </a:r>
          </a:p>
        </p:txBody>
      </p:sp>
      <p:sp>
        <p:nvSpPr>
          <p:cNvPr id="16389" name="矩形 16388"/>
          <p:cNvSpPr>
            <a:spLocks noChangeArrowheads="1"/>
          </p:cNvSpPr>
          <p:nvPr/>
        </p:nvSpPr>
        <p:spPr bwMode="auto">
          <a:xfrm>
            <a:off x="1258888" y="2339975"/>
            <a:ext cx="55451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2</a:t>
            </a:r>
            <a:r>
              <a:rPr lang="zh-CN" altLang="en-US" sz="2800" b="1">
                <a:solidFill>
                  <a:srgbClr val="FF0000"/>
                </a:solidFill>
              </a:rPr>
              <a:t>）设两个未知数，并用含未知</a:t>
            </a:r>
          </a:p>
          <a:p>
            <a:r>
              <a:rPr lang="zh-CN" altLang="en-US" sz="2800" b="1">
                <a:solidFill>
                  <a:srgbClr val="FF0000"/>
                </a:solidFill>
              </a:rPr>
              <a:t>　　  数的式子表示各自相关的量</a:t>
            </a:r>
          </a:p>
        </p:txBody>
      </p:sp>
      <p:sp>
        <p:nvSpPr>
          <p:cNvPr id="16390" name="矩形 16389"/>
          <p:cNvSpPr>
            <a:spLocks noChangeArrowheads="1"/>
          </p:cNvSpPr>
          <p:nvPr/>
        </p:nvSpPr>
        <p:spPr bwMode="auto">
          <a:xfrm>
            <a:off x="1260475" y="3348038"/>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3</a:t>
            </a:r>
            <a:r>
              <a:rPr lang="zh-CN" altLang="en-US" sz="2800" b="1">
                <a:solidFill>
                  <a:srgbClr val="FF0000"/>
                </a:solidFill>
              </a:rPr>
              <a:t>）根据题中的等量关系列方程组</a:t>
            </a:r>
          </a:p>
        </p:txBody>
      </p:sp>
      <p:sp>
        <p:nvSpPr>
          <p:cNvPr id="16391" name="矩形 16390"/>
          <p:cNvSpPr>
            <a:spLocks noChangeArrowheads="1"/>
          </p:cNvSpPr>
          <p:nvPr/>
        </p:nvSpPr>
        <p:spPr bwMode="auto">
          <a:xfrm>
            <a:off x="1258888" y="3995738"/>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4</a:t>
            </a:r>
            <a:r>
              <a:rPr lang="zh-CN" altLang="en-US" sz="2800" b="1">
                <a:solidFill>
                  <a:srgbClr val="FF0000"/>
                </a:solidFill>
              </a:rPr>
              <a:t>）解方程组，求出未知数的值</a:t>
            </a:r>
          </a:p>
        </p:txBody>
      </p:sp>
      <p:sp>
        <p:nvSpPr>
          <p:cNvPr id="16392" name="矩形 16391"/>
          <p:cNvSpPr>
            <a:spLocks noChangeArrowheads="1"/>
          </p:cNvSpPr>
          <p:nvPr/>
        </p:nvSpPr>
        <p:spPr bwMode="auto">
          <a:xfrm>
            <a:off x="1258888" y="4714875"/>
            <a:ext cx="5348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0000"/>
                </a:solidFill>
              </a:rPr>
              <a:t>（</a:t>
            </a:r>
            <a:r>
              <a:rPr lang="en-US" altLang="zh-CN" sz="2800" b="1">
                <a:solidFill>
                  <a:srgbClr val="FF0000"/>
                </a:solidFill>
              </a:rPr>
              <a:t>5</a:t>
            </a:r>
            <a:r>
              <a:rPr lang="zh-CN" altLang="en-US" sz="2800" b="1">
                <a:solidFill>
                  <a:srgbClr val="FF0000"/>
                </a:solidFill>
              </a:rPr>
              <a:t>）检验解的正确性和合理性，</a:t>
            </a:r>
          </a:p>
          <a:p>
            <a:r>
              <a:rPr lang="zh-CN" altLang="en-US" sz="2800" b="1">
                <a:solidFill>
                  <a:srgbClr val="FF0000"/>
                </a:solidFill>
              </a:rPr>
              <a:t>　　  写出答案</a:t>
            </a:r>
          </a:p>
        </p:txBody>
      </p:sp>
    </p:spTree>
    <p:extLst>
      <p:ext uri="{BB962C8B-B14F-4D97-AF65-F5344CB8AC3E}">
        <p14:creationId xmlns:p14="http://schemas.microsoft.com/office/powerpoint/2010/main" val="21888686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wipe(up)">
                                      <p:cBhvr>
                                        <p:cTn id="12" dur="500"/>
                                        <p:tgtEl>
                                          <p:spTgt spid="163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wipe(up)">
                                      <p:cBhvr>
                                        <p:cTn id="17" dur="500"/>
                                        <p:tgtEl>
                                          <p:spTgt spid="163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91"/>
                                        </p:tgtEl>
                                        <p:attrNameLst>
                                          <p:attrName>style.visibility</p:attrName>
                                        </p:attrNameLst>
                                      </p:cBhvr>
                                      <p:to>
                                        <p:strVal val="visible"/>
                                      </p:to>
                                    </p:set>
                                    <p:animEffect transition="in" filter="wipe(left)">
                                      <p:cBhvr>
                                        <p:cTn id="22" dur="500"/>
                                        <p:tgtEl>
                                          <p:spTgt spid="163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92"/>
                                        </p:tgtEl>
                                        <p:attrNameLst>
                                          <p:attrName>style.visibility</p:attrName>
                                        </p:attrNameLst>
                                      </p:cBhvr>
                                      <p:to>
                                        <p:strVal val="visible"/>
                                      </p:to>
                                    </p:set>
                                    <p:animEffect transition="in" filter="wipe(left)">
                                      <p:cBhvr>
                                        <p:cTn id="27" dur="500"/>
                                        <p:tgtEl>
                                          <p:spTgt spid="16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89" grpId="0"/>
      <p:bldP spid="16390" grpId="0"/>
      <p:bldP spid="16391" grpId="0"/>
      <p:bldP spid="16392"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文本占位符 17409"/>
          <p:cNvSpPr>
            <a:spLocks noGrp="1" noChangeArrowheads="1"/>
          </p:cNvSpPr>
          <p:nvPr>
            <p:ph type="body" idx="1"/>
          </p:nvPr>
        </p:nvSpPr>
        <p:spPr>
          <a:xfrm>
            <a:off x="755650" y="0"/>
            <a:ext cx="7772400" cy="4114800"/>
          </a:xfrm>
        </p:spPr>
        <p:txBody>
          <a:bodyPr/>
          <a:lstStyle/>
          <a:p>
            <a:pPr>
              <a:spcBef>
                <a:spcPct val="0"/>
              </a:spcBef>
              <a:buFont typeface="Arial" panose="020B0604020202020204" pitchFamily="34" charset="0"/>
              <a:buNone/>
            </a:pPr>
            <a:r>
              <a:rPr lang="en-US" altLang="zh-CN" b="0"/>
              <a:t>5.    </a:t>
            </a:r>
            <a:r>
              <a:rPr lang="zh-CN" altLang="en-US" b="0"/>
              <a:t>甲、乙二人相距</a:t>
            </a:r>
            <a:r>
              <a:rPr lang="en-US" altLang="zh-CN" b="0"/>
              <a:t>6km</a:t>
            </a:r>
            <a:r>
              <a:rPr lang="zh-CN" altLang="en-US" b="0"/>
              <a:t>，二人同时出发。同向而行，甲</a:t>
            </a:r>
            <a:r>
              <a:rPr lang="en-US" altLang="zh-CN" b="0"/>
              <a:t>3</a:t>
            </a:r>
            <a:r>
              <a:rPr lang="zh-CN" altLang="en-US" b="0"/>
              <a:t>小时可追上乙；相向而行，</a:t>
            </a:r>
            <a:r>
              <a:rPr lang="en-US" altLang="zh-CN" b="0"/>
              <a:t>1</a:t>
            </a:r>
            <a:r>
              <a:rPr lang="zh-CN" altLang="en-US" b="0"/>
              <a:t>小时相遇。二人的平均速度各是多少？</a:t>
            </a:r>
          </a:p>
        </p:txBody>
      </p:sp>
      <p:sp>
        <p:nvSpPr>
          <p:cNvPr id="16386" name="直接连接符 17410"/>
          <p:cNvSpPr>
            <a:spLocks noChangeShapeType="1"/>
          </p:cNvSpPr>
          <p:nvPr/>
        </p:nvSpPr>
        <p:spPr bwMode="auto">
          <a:xfrm>
            <a:off x="1331913" y="2636838"/>
            <a:ext cx="68405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87" name="直接连接符 17411"/>
          <p:cNvSpPr>
            <a:spLocks noChangeShapeType="1"/>
          </p:cNvSpPr>
          <p:nvPr/>
        </p:nvSpPr>
        <p:spPr bwMode="auto">
          <a:xfrm flipV="1">
            <a:off x="1187450" y="3357563"/>
            <a:ext cx="4392613" cy="71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pic>
        <p:nvPicPr>
          <p:cNvPr id="17413" name="图片 17412" descr="2runne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888" y="2133600"/>
            <a:ext cx="723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图片 17413" descr="2runne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25" y="2133600"/>
            <a:ext cx="4857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图片 17414" descr="2runne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450" y="2997200"/>
            <a:ext cx="7239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图片 17415" descr="tn_johnathan_1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363" y="2492375"/>
            <a:ext cx="647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直接连接符 17416"/>
          <p:cNvSpPr>
            <a:spLocks noChangeShapeType="1"/>
          </p:cNvSpPr>
          <p:nvPr/>
        </p:nvSpPr>
        <p:spPr bwMode="auto">
          <a:xfrm flipV="1">
            <a:off x="1619250" y="3644900"/>
            <a:ext cx="3673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6393" name="文本框 17417"/>
          <p:cNvSpPr txBox="1">
            <a:spLocks noChangeArrowheads="1"/>
          </p:cNvSpPr>
          <p:nvPr/>
        </p:nvSpPr>
        <p:spPr bwMode="auto">
          <a:xfrm>
            <a:off x="2555875" y="3716338"/>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6km</a:t>
            </a:r>
          </a:p>
        </p:txBody>
      </p:sp>
      <p:sp>
        <p:nvSpPr>
          <p:cNvPr id="17419" name="文本框 17418"/>
          <p:cNvSpPr txBox="1">
            <a:spLocks noChangeArrowheads="1"/>
          </p:cNvSpPr>
          <p:nvPr/>
        </p:nvSpPr>
        <p:spPr bwMode="auto">
          <a:xfrm>
            <a:off x="179388" y="4508500"/>
            <a:ext cx="89646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）甲</a:t>
            </a:r>
            <a:r>
              <a:rPr lang="en-US" altLang="zh-CN" sz="3200" b="1">
                <a:solidFill>
                  <a:prstClr val="black"/>
                </a:solidFill>
                <a:latin typeface="Times New Roman" panose="02020603050405020304" pitchFamily="18" charset="0"/>
              </a:rPr>
              <a:t>3</a:t>
            </a:r>
            <a:r>
              <a:rPr lang="zh-CN" altLang="en-US" sz="3200" b="1">
                <a:solidFill>
                  <a:prstClr val="black"/>
                </a:solidFill>
                <a:latin typeface="Times New Roman" panose="02020603050405020304" pitchFamily="18" charset="0"/>
              </a:rPr>
              <a:t>小时行驶路程</a:t>
            </a:r>
            <a:r>
              <a:rPr lang="en-US" altLang="zh-CN" sz="3200" b="1">
                <a:solidFill>
                  <a:prstClr val="black"/>
                </a:solidFill>
                <a:latin typeface="Times New Roman" panose="02020603050405020304" pitchFamily="18" charset="0"/>
              </a:rPr>
              <a:t>=</a:t>
            </a:r>
            <a:r>
              <a:rPr lang="zh-CN" altLang="en-US" sz="3200" b="1">
                <a:solidFill>
                  <a:prstClr val="black"/>
                </a:solidFill>
                <a:latin typeface="Times New Roman" panose="02020603050405020304" pitchFamily="18" charset="0"/>
              </a:rPr>
              <a:t>乙</a:t>
            </a:r>
            <a:r>
              <a:rPr lang="en-US" altLang="zh-CN" sz="3200" b="1">
                <a:solidFill>
                  <a:prstClr val="black"/>
                </a:solidFill>
                <a:latin typeface="Times New Roman" panose="02020603050405020304" pitchFamily="18" charset="0"/>
              </a:rPr>
              <a:t>3</a:t>
            </a:r>
            <a:r>
              <a:rPr lang="zh-CN" altLang="en-US" sz="3200" b="1">
                <a:solidFill>
                  <a:prstClr val="black"/>
                </a:solidFill>
                <a:latin typeface="Times New Roman" panose="02020603050405020304" pitchFamily="18" charset="0"/>
              </a:rPr>
              <a:t>小时行驶</a:t>
            </a:r>
            <a:r>
              <a:rPr lang="en-US" altLang="zh-CN" sz="3200" b="1">
                <a:solidFill>
                  <a:prstClr val="black"/>
                </a:solidFill>
                <a:latin typeface="Times New Roman" panose="02020603050405020304" pitchFamily="18" charset="0"/>
              </a:rPr>
              <a:t>+6</a:t>
            </a:r>
          </a:p>
        </p:txBody>
      </p:sp>
      <p:sp>
        <p:nvSpPr>
          <p:cNvPr id="17420" name="文本框 17419"/>
          <p:cNvSpPr txBox="1">
            <a:spLocks noChangeArrowheads="1"/>
          </p:cNvSpPr>
          <p:nvPr/>
        </p:nvSpPr>
        <p:spPr bwMode="auto">
          <a:xfrm>
            <a:off x="250825" y="5229225"/>
            <a:ext cx="64801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）甲</a:t>
            </a:r>
            <a:r>
              <a:rPr lang="en-US" altLang="zh-CN" sz="3200" b="1">
                <a:solidFill>
                  <a:prstClr val="black"/>
                </a:solidFill>
                <a:latin typeface="Times New Roman" panose="02020603050405020304" pitchFamily="18" charset="0"/>
              </a:rPr>
              <a:t>3</a:t>
            </a:r>
            <a:r>
              <a:rPr lang="zh-CN" altLang="en-US" sz="3200" b="1">
                <a:solidFill>
                  <a:prstClr val="black"/>
                </a:solidFill>
                <a:latin typeface="Times New Roman" panose="02020603050405020304" pitchFamily="18" charset="0"/>
              </a:rPr>
              <a:t>小时行驶</a:t>
            </a:r>
            <a:r>
              <a:rPr lang="en-US" altLang="zh-CN" sz="3200" b="1">
                <a:solidFill>
                  <a:prstClr val="black"/>
                </a:solidFill>
                <a:latin typeface="Times New Roman" panose="02020603050405020304" pitchFamily="18" charset="0"/>
              </a:rPr>
              <a:t>+</a:t>
            </a:r>
            <a:r>
              <a:rPr lang="zh-CN" altLang="en-US" sz="3200" b="1">
                <a:solidFill>
                  <a:prstClr val="black"/>
                </a:solidFill>
                <a:latin typeface="Times New Roman" panose="02020603050405020304" pitchFamily="18" charset="0"/>
              </a:rPr>
              <a:t>乙</a:t>
            </a:r>
            <a:r>
              <a:rPr lang="en-US" altLang="zh-CN" sz="3200" b="1">
                <a:solidFill>
                  <a:prstClr val="black"/>
                </a:solidFill>
                <a:latin typeface="Times New Roman" panose="02020603050405020304" pitchFamily="18" charset="0"/>
              </a:rPr>
              <a:t>3</a:t>
            </a:r>
            <a:r>
              <a:rPr lang="zh-CN" altLang="en-US" sz="3200" b="1">
                <a:solidFill>
                  <a:prstClr val="black"/>
                </a:solidFill>
                <a:latin typeface="Times New Roman" panose="02020603050405020304" pitchFamily="18" charset="0"/>
              </a:rPr>
              <a:t>小时行驶</a:t>
            </a:r>
            <a:r>
              <a:rPr lang="en-US" altLang="zh-CN" sz="3200" b="1">
                <a:solidFill>
                  <a:prstClr val="black"/>
                </a:solidFill>
                <a:latin typeface="Times New Roman" panose="02020603050405020304" pitchFamily="18" charset="0"/>
              </a:rPr>
              <a:t>=6</a:t>
            </a:r>
          </a:p>
        </p:txBody>
      </p:sp>
    </p:spTree>
    <p:extLst>
      <p:ext uri="{BB962C8B-B14F-4D97-AF65-F5344CB8AC3E}">
        <p14:creationId xmlns:p14="http://schemas.microsoft.com/office/powerpoint/2010/main" val="5013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rAng="0" ptsTypes="">
                                      <p:cBhvr>
                                        <p:cTn id="6" dur="2000" fill="hold"/>
                                        <p:tgtEl>
                                          <p:spTgt spid="17414"/>
                                        </p:tgtEl>
                                        <p:attrNameLst>
                                          <p:attrName>ppt_x</p:attrName>
                                          <p:attrName>ppt_y</p:attrName>
                                        </p:attrNameLst>
                                      </p:cBhvr>
                                      <p:rCtr x="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00018 0.00925 L 0.7243 -0.00115 " pathEditMode="relative" rAng="0" ptsTypes="AA">
                                      <p:cBhvr>
                                        <p:cTn id="10" dur="2000" fill="hold"/>
                                        <p:tgtEl>
                                          <p:spTgt spid="17413"/>
                                        </p:tgtEl>
                                        <p:attrNameLst>
                                          <p:attrName>ppt_x</p:attrName>
                                          <p:attrName>ppt_y</p:attrName>
                                        </p:attrNameLst>
                                      </p:cBhvr>
                                      <p:rCtr x="36200" y="-500"/>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33333E-6 -1.50289E-6 L 0.22049 -0.0104 " pathEditMode="relative" rAng="0" ptsTypes="AA">
                                      <p:cBhvr>
                                        <p:cTn id="14" dur="2000" fill="hold"/>
                                        <p:tgtEl>
                                          <p:spTgt spid="17415"/>
                                        </p:tgtEl>
                                        <p:attrNameLst>
                                          <p:attrName>ppt_x</p:attrName>
                                          <p:attrName>ppt_y</p:attrName>
                                        </p:attrNameLst>
                                      </p:cBhvr>
                                      <p:rCtr x="11000" y="-50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3.61111E-6 -3.52601E-6 L -0.16146 0.00047 " pathEditMode="relative" rAng="0" ptsTypes="AA">
                                      <p:cBhvr>
                                        <p:cTn id="18" dur="2000" fill="hold"/>
                                        <p:tgtEl>
                                          <p:spTgt spid="17416"/>
                                        </p:tgtEl>
                                        <p:attrNameLst>
                                          <p:attrName>ppt_x</p:attrName>
                                          <p:attrName>ppt_y</p:attrName>
                                        </p:attrNameLst>
                                      </p:cBhvr>
                                      <p:rCtr x="-8100" y="0"/>
                                    </p:animMotion>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17419"/>
                                        </p:tgtEl>
                                        <p:attrNameLst>
                                          <p:attrName>style.visibility</p:attrName>
                                        </p:attrNameLst>
                                      </p:cBhvr>
                                      <p:to>
                                        <p:strVal val="visible"/>
                                      </p:to>
                                    </p:set>
                                    <p:animEffect transition="in" filter="wedge">
                                      <p:cBhvr>
                                        <p:cTn id="23" dur="2000"/>
                                        <p:tgtEl>
                                          <p:spTgt spid="17419"/>
                                        </p:tgtEl>
                                      </p:cBhvr>
                                    </p:animEffec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grpId="0" nodeType="clickEffect">
                                  <p:stCondLst>
                                    <p:cond delay="0"/>
                                  </p:stCondLst>
                                  <p:childTnLst>
                                    <p:set>
                                      <p:cBhvr>
                                        <p:cTn id="27" dur="1" fill="hold">
                                          <p:stCondLst>
                                            <p:cond delay="0"/>
                                          </p:stCondLst>
                                        </p:cTn>
                                        <p:tgtEl>
                                          <p:spTgt spid="17420"/>
                                        </p:tgtEl>
                                        <p:attrNameLst>
                                          <p:attrName>style.visibility</p:attrName>
                                        </p:attrNameLst>
                                      </p:cBhvr>
                                      <p:to>
                                        <p:strVal val="visible"/>
                                      </p:to>
                                    </p:set>
                                    <p:animEffect transition="in" filter="wedge">
                                      <p:cBhvr>
                                        <p:cTn id="28" dur="20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p:bldP spid="17420"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8433"/>
          <p:cNvGrpSpPr/>
          <p:nvPr/>
        </p:nvGrpSpPr>
        <p:grpSpPr bwMode="auto">
          <a:xfrm>
            <a:off x="6300788" y="476250"/>
            <a:ext cx="2843212" cy="1971675"/>
            <a:chOff x="3969" y="300"/>
            <a:chExt cx="1791" cy="1242"/>
          </a:xfrm>
        </p:grpSpPr>
        <p:pic>
          <p:nvPicPr>
            <p:cNvPr id="17410" name="图片 18434" descr="165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9" y="300"/>
              <a:ext cx="1370"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矩形标注 18435"/>
            <p:cNvSpPr>
              <a:spLocks noChangeArrowheads="1"/>
            </p:cNvSpPr>
            <p:nvPr/>
          </p:nvSpPr>
          <p:spPr bwMode="auto">
            <a:xfrm>
              <a:off x="4913" y="935"/>
              <a:ext cx="847" cy="602"/>
            </a:xfrm>
            <a:prstGeom prst="wedgeRectCallout">
              <a:avLst>
                <a:gd name="adj1" fmla="val -83532"/>
                <a:gd name="adj2" fmla="val -8222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a:solidFill>
                    <a:prstClr val="black"/>
                  </a:solidFill>
                </a:rPr>
                <a:t>A</a:t>
              </a:r>
              <a:r>
                <a:rPr lang="zh-CN" altLang="en-US" sz="2000" b="1">
                  <a:solidFill>
                    <a:prstClr val="black"/>
                  </a:solidFill>
                </a:rPr>
                <a:t>型号</a:t>
              </a:r>
            </a:p>
            <a:p>
              <a:r>
                <a:rPr lang="en-US" altLang="zh-CN" sz="2000" b="1">
                  <a:solidFill>
                    <a:prstClr val="black"/>
                  </a:solidFill>
                </a:rPr>
                <a:t>1800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a:p>
              <a:pPr algn="ctr"/>
              <a:endParaRPr lang="zh-CN" altLang="en-US" sz="2000" b="1">
                <a:solidFill>
                  <a:prstClr val="black"/>
                </a:solidFill>
              </a:endParaRPr>
            </a:p>
          </p:txBody>
        </p:sp>
      </p:grpSp>
      <p:grpSp>
        <p:nvGrpSpPr>
          <p:cNvPr id="18437" name="组合 18436"/>
          <p:cNvGrpSpPr/>
          <p:nvPr/>
        </p:nvGrpSpPr>
        <p:grpSpPr bwMode="auto">
          <a:xfrm rot="-518578">
            <a:off x="6300788" y="2276475"/>
            <a:ext cx="2843212" cy="2016125"/>
            <a:chOff x="2064" y="2523"/>
            <a:chExt cx="1814" cy="1570"/>
          </a:xfrm>
        </p:grpSpPr>
        <p:pic>
          <p:nvPicPr>
            <p:cNvPr id="17413" name="图片 18437" descr="5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35548">
              <a:off x="2064" y="2523"/>
              <a:ext cx="858" cy="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圆角矩形标注 18438"/>
            <p:cNvSpPr>
              <a:spLocks noChangeArrowheads="1"/>
            </p:cNvSpPr>
            <p:nvPr/>
          </p:nvSpPr>
          <p:spPr bwMode="auto">
            <a:xfrm>
              <a:off x="2971" y="3430"/>
              <a:ext cx="907" cy="544"/>
            </a:xfrm>
            <a:prstGeom prst="wedgeRoundRectCallout">
              <a:avLst>
                <a:gd name="adj1" fmla="val -97519"/>
                <a:gd name="adj2" fmla="val -10477"/>
                <a:gd name="adj3" fmla="val 1666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prstClr val="black"/>
                  </a:solidFill>
                </a:rPr>
                <a:t>B</a:t>
              </a:r>
              <a:r>
                <a:rPr lang="zh-CN" altLang="en-US" sz="2000" b="1">
                  <a:solidFill>
                    <a:prstClr val="black"/>
                  </a:solidFill>
                </a:rPr>
                <a:t>型号</a:t>
              </a:r>
            </a:p>
            <a:p>
              <a:r>
                <a:rPr lang="en-US" altLang="zh-CN" sz="2000" b="1">
                  <a:solidFill>
                    <a:prstClr val="black"/>
                  </a:solidFill>
                </a:rPr>
                <a:t>600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p:txBody>
        </p:sp>
      </p:grpSp>
      <p:grpSp>
        <p:nvGrpSpPr>
          <p:cNvPr id="18440" name="组合 18439"/>
          <p:cNvGrpSpPr/>
          <p:nvPr/>
        </p:nvGrpSpPr>
        <p:grpSpPr bwMode="auto">
          <a:xfrm>
            <a:off x="6227763" y="4221163"/>
            <a:ext cx="2916237" cy="2141537"/>
            <a:chOff x="3923" y="2568"/>
            <a:chExt cx="1837" cy="1440"/>
          </a:xfrm>
        </p:grpSpPr>
        <p:pic>
          <p:nvPicPr>
            <p:cNvPr id="17416" name="图片 18440" descr="eastEX36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 y="2568"/>
              <a:ext cx="93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圆角矩形标注 18441"/>
            <p:cNvSpPr>
              <a:spLocks noChangeArrowheads="1"/>
            </p:cNvSpPr>
            <p:nvPr/>
          </p:nvSpPr>
          <p:spPr bwMode="auto">
            <a:xfrm>
              <a:off x="4762" y="3203"/>
              <a:ext cx="998" cy="635"/>
            </a:xfrm>
            <a:prstGeom prst="wedgeRoundRectCallout">
              <a:avLst>
                <a:gd name="adj1" fmla="val -88278"/>
                <a:gd name="adj2" fmla="val -75042"/>
                <a:gd name="adj3" fmla="val 1666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prstClr val="black"/>
                  </a:solidFill>
                </a:rPr>
                <a:t>C</a:t>
              </a:r>
              <a:r>
                <a:rPr lang="zh-CN" altLang="en-US" sz="2000" b="1">
                  <a:solidFill>
                    <a:prstClr val="black"/>
                  </a:solidFill>
                </a:rPr>
                <a:t>型号</a:t>
              </a:r>
            </a:p>
            <a:p>
              <a:r>
                <a:rPr lang="en-US" altLang="zh-CN" sz="2000" b="1">
                  <a:solidFill>
                    <a:prstClr val="black"/>
                  </a:solidFill>
                </a:rPr>
                <a:t>1200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p:txBody>
        </p:sp>
      </p:grpSp>
      <p:sp>
        <p:nvSpPr>
          <p:cNvPr id="17418" name="文本框 18442"/>
          <p:cNvSpPr txBox="1">
            <a:spLocks noChangeArrowheads="1"/>
          </p:cNvSpPr>
          <p:nvPr/>
        </p:nvSpPr>
        <p:spPr bwMode="auto">
          <a:xfrm>
            <a:off x="0" y="765175"/>
            <a:ext cx="64436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sz="3200">
              <a:solidFill>
                <a:prstClr val="black"/>
              </a:solidFill>
            </a:endParaRPr>
          </a:p>
        </p:txBody>
      </p:sp>
      <p:sp>
        <p:nvSpPr>
          <p:cNvPr id="17419" name="文本框 18443"/>
          <p:cNvSpPr txBox="1">
            <a:spLocks noChangeArrowheads="1"/>
          </p:cNvSpPr>
          <p:nvPr/>
        </p:nvSpPr>
        <p:spPr bwMode="auto">
          <a:xfrm>
            <a:off x="0" y="1484313"/>
            <a:ext cx="64436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sz="3200">
              <a:solidFill>
                <a:prstClr val="black"/>
              </a:solidFill>
            </a:endParaRPr>
          </a:p>
        </p:txBody>
      </p:sp>
      <p:sp>
        <p:nvSpPr>
          <p:cNvPr id="17420" name="文本框 18444"/>
          <p:cNvSpPr txBox="1">
            <a:spLocks noChangeArrowheads="1"/>
          </p:cNvSpPr>
          <p:nvPr/>
        </p:nvSpPr>
        <p:spPr bwMode="auto">
          <a:xfrm>
            <a:off x="1258888" y="908050"/>
            <a:ext cx="4897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sz="2800">
              <a:solidFill>
                <a:prstClr val="black"/>
              </a:solidFill>
            </a:endParaRPr>
          </a:p>
        </p:txBody>
      </p:sp>
      <p:sp>
        <p:nvSpPr>
          <p:cNvPr id="17421" name="文本框 18445"/>
          <p:cNvSpPr txBox="1">
            <a:spLocks noChangeArrowheads="1"/>
          </p:cNvSpPr>
          <p:nvPr/>
        </p:nvSpPr>
        <p:spPr bwMode="auto">
          <a:xfrm>
            <a:off x="1116013" y="1412875"/>
            <a:ext cx="10080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a:solidFill>
                <a:prstClr val="black"/>
              </a:solidFill>
            </a:endParaRPr>
          </a:p>
        </p:txBody>
      </p:sp>
      <p:sp>
        <p:nvSpPr>
          <p:cNvPr id="18447" name="折角形 18446"/>
          <p:cNvSpPr>
            <a:spLocks noChangeArrowheads="1"/>
          </p:cNvSpPr>
          <p:nvPr/>
        </p:nvSpPr>
        <p:spPr bwMode="auto">
          <a:xfrm>
            <a:off x="0" y="404813"/>
            <a:ext cx="6372225" cy="5184775"/>
          </a:xfrm>
          <a:prstGeom prst="foldedCorner">
            <a:avLst>
              <a:gd name="adj" fmla="val 1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30000"/>
              </a:lnSpc>
            </a:pPr>
            <a:endParaRPr lang="en-US" altLang="zh-CN" sz="3200" b="1">
              <a:solidFill>
                <a:srgbClr val="0000FF"/>
              </a:solidFill>
              <a:ea typeface="隶书" pitchFamily="49" charset="-122"/>
            </a:endParaRPr>
          </a:p>
          <a:p>
            <a:pPr>
              <a:lnSpc>
                <a:spcPct val="120000"/>
              </a:lnSpc>
            </a:pPr>
            <a:r>
              <a:rPr lang="en-US" altLang="zh-CN" sz="3200" b="1">
                <a:solidFill>
                  <a:srgbClr val="000000"/>
                </a:solidFill>
                <a:ea typeface="方正舒体" pitchFamily="2" charset="-122"/>
              </a:rPr>
              <a:t>         </a:t>
            </a:r>
            <a:r>
              <a:rPr lang="en-US" altLang="zh-CN" sz="3200" b="1">
                <a:solidFill>
                  <a:srgbClr val="003300"/>
                </a:solidFill>
                <a:latin typeface="宋体" panose="02010600030101010101" pitchFamily="2" charset="-122"/>
              </a:rPr>
              <a:t>“</a:t>
            </a:r>
            <a:r>
              <a:rPr lang="zh-CN" altLang="en-US" sz="3200" b="1">
                <a:solidFill>
                  <a:srgbClr val="003300"/>
                </a:solidFill>
                <a:latin typeface="宋体" panose="02010600030101010101" pitchFamily="2" charset="-122"/>
              </a:rPr>
              <a:t>新科”通讯器材商场</a:t>
            </a:r>
            <a:r>
              <a:rPr lang="en-US" altLang="zh-CN" sz="3200" b="1">
                <a:solidFill>
                  <a:srgbClr val="003300"/>
                </a:solidFill>
                <a:latin typeface="宋体" panose="02010600030101010101" pitchFamily="2" charset="-122"/>
              </a:rPr>
              <a:t>,</a:t>
            </a:r>
            <a:r>
              <a:rPr lang="zh-CN" altLang="en-US" sz="3200" b="1">
                <a:solidFill>
                  <a:srgbClr val="003300"/>
                </a:solidFill>
                <a:latin typeface="宋体" panose="02010600030101010101" pitchFamily="2" charset="-122"/>
              </a:rPr>
              <a:t>计划用</a:t>
            </a:r>
          </a:p>
          <a:p>
            <a:pPr>
              <a:lnSpc>
                <a:spcPct val="120000"/>
              </a:lnSpc>
            </a:pPr>
            <a:r>
              <a:rPr lang="en-US" altLang="zh-CN" sz="3200" b="1">
                <a:solidFill>
                  <a:srgbClr val="003300"/>
                </a:solidFill>
                <a:latin typeface="宋体" panose="02010600030101010101" pitchFamily="2" charset="-122"/>
              </a:rPr>
              <a:t>6</a:t>
            </a:r>
            <a:r>
              <a:rPr lang="zh-CN" altLang="en-US" sz="3200" b="1">
                <a:solidFill>
                  <a:srgbClr val="003300"/>
                </a:solidFill>
                <a:latin typeface="宋体" panose="02010600030101010101" pitchFamily="2" charset="-122"/>
              </a:rPr>
              <a:t>万元从厂家购进若干种新型手机</a:t>
            </a:r>
            <a:r>
              <a:rPr lang="en-US" altLang="zh-CN" sz="3200" b="1">
                <a:solidFill>
                  <a:srgbClr val="003300"/>
                </a:solidFill>
                <a:latin typeface="宋体" panose="02010600030101010101" pitchFamily="2" charset="-122"/>
              </a:rPr>
              <a:t>,</a:t>
            </a:r>
          </a:p>
          <a:p>
            <a:pPr>
              <a:lnSpc>
                <a:spcPct val="120000"/>
              </a:lnSpc>
            </a:pPr>
            <a:r>
              <a:rPr lang="zh-CN" altLang="en-US" sz="3200" b="1">
                <a:solidFill>
                  <a:srgbClr val="003300"/>
                </a:solidFill>
                <a:latin typeface="宋体" panose="02010600030101010101" pitchFamily="2" charset="-122"/>
              </a:rPr>
              <a:t>以满足市场的需求</a:t>
            </a:r>
            <a:r>
              <a:rPr lang="en-US" altLang="zh-CN" sz="3200" b="1">
                <a:solidFill>
                  <a:srgbClr val="003300"/>
                </a:solidFill>
                <a:latin typeface="宋体" panose="02010600030101010101" pitchFamily="2" charset="-122"/>
              </a:rPr>
              <a:t>,</a:t>
            </a:r>
            <a:r>
              <a:rPr lang="zh-CN" altLang="en-US" sz="3200" b="1">
                <a:solidFill>
                  <a:srgbClr val="003300"/>
                </a:solidFill>
                <a:latin typeface="宋体" panose="02010600030101010101" pitchFamily="2" charset="-122"/>
              </a:rPr>
              <a:t>已知该厂家生产</a:t>
            </a:r>
          </a:p>
          <a:p>
            <a:pPr>
              <a:lnSpc>
                <a:spcPct val="120000"/>
              </a:lnSpc>
            </a:pPr>
            <a:r>
              <a:rPr lang="en-US" altLang="zh-CN" sz="3200" b="1">
                <a:solidFill>
                  <a:srgbClr val="003300"/>
                </a:solidFill>
                <a:latin typeface="宋体" panose="02010600030101010101" pitchFamily="2" charset="-122"/>
              </a:rPr>
              <a:t>A</a:t>
            </a:r>
            <a:r>
              <a:rPr lang="zh-CN" altLang="en-US" sz="3200" b="1">
                <a:solidFill>
                  <a:srgbClr val="003300"/>
                </a:solidFill>
                <a:latin typeface="宋体" panose="02010600030101010101" pitchFamily="2" charset="-122"/>
              </a:rPr>
              <a:t>、</a:t>
            </a:r>
            <a:r>
              <a:rPr lang="en-US" altLang="zh-CN" sz="3200" b="1">
                <a:solidFill>
                  <a:srgbClr val="003300"/>
                </a:solidFill>
                <a:latin typeface="宋体" panose="02010600030101010101" pitchFamily="2" charset="-122"/>
              </a:rPr>
              <a:t>B</a:t>
            </a:r>
            <a:r>
              <a:rPr lang="zh-CN" altLang="en-US" sz="3200" b="1">
                <a:solidFill>
                  <a:srgbClr val="003300"/>
                </a:solidFill>
                <a:latin typeface="宋体" panose="02010600030101010101" pitchFamily="2" charset="-122"/>
              </a:rPr>
              <a:t>、</a:t>
            </a:r>
            <a:r>
              <a:rPr lang="en-US" altLang="zh-CN" sz="3200" b="1">
                <a:solidFill>
                  <a:srgbClr val="003300"/>
                </a:solidFill>
                <a:latin typeface="宋体" panose="02010600030101010101" pitchFamily="2" charset="-122"/>
              </a:rPr>
              <a:t>C</a:t>
            </a:r>
            <a:r>
              <a:rPr lang="zh-CN" altLang="en-US" sz="3200" b="1">
                <a:solidFill>
                  <a:srgbClr val="003300"/>
                </a:solidFill>
                <a:latin typeface="宋体" panose="02010600030101010101" pitchFamily="2" charset="-122"/>
              </a:rPr>
              <a:t>三种不同的手机</a:t>
            </a:r>
            <a:r>
              <a:rPr lang="en-US" altLang="zh-CN" sz="3200" b="1">
                <a:solidFill>
                  <a:srgbClr val="003300"/>
                </a:solidFill>
                <a:latin typeface="宋体" panose="02010600030101010101" pitchFamily="2" charset="-122"/>
              </a:rPr>
              <a:t>,</a:t>
            </a:r>
            <a:r>
              <a:rPr lang="zh-CN" altLang="en-US" sz="3200" b="1">
                <a:solidFill>
                  <a:srgbClr val="003300"/>
                </a:solidFill>
                <a:latin typeface="宋体" panose="02010600030101010101" pitchFamily="2" charset="-122"/>
              </a:rPr>
              <a:t>出厂价</a:t>
            </a:r>
          </a:p>
          <a:p>
            <a:pPr>
              <a:lnSpc>
                <a:spcPct val="120000"/>
              </a:lnSpc>
            </a:pPr>
            <a:r>
              <a:rPr lang="zh-CN" altLang="en-US" sz="3200" b="1">
                <a:solidFill>
                  <a:srgbClr val="003300"/>
                </a:solidFill>
                <a:latin typeface="宋体" panose="02010600030101010101" pitchFamily="2" charset="-122"/>
              </a:rPr>
              <a:t>如右图所示：</a:t>
            </a:r>
          </a:p>
          <a:p>
            <a:pPr>
              <a:lnSpc>
                <a:spcPct val="120000"/>
              </a:lnSpc>
            </a:pPr>
            <a:r>
              <a:rPr lang="zh-CN" altLang="en-US" sz="3200" b="1">
                <a:solidFill>
                  <a:srgbClr val="003300"/>
                </a:solidFill>
                <a:latin typeface="宋体" panose="02010600030101010101" pitchFamily="2" charset="-122"/>
              </a:rPr>
              <a:t>若商场同时购进其中两种不同型的</a:t>
            </a:r>
          </a:p>
          <a:p>
            <a:pPr>
              <a:lnSpc>
                <a:spcPct val="120000"/>
              </a:lnSpc>
            </a:pPr>
            <a:r>
              <a:rPr lang="zh-CN" altLang="en-US" sz="3200" b="1">
                <a:solidFill>
                  <a:srgbClr val="003300"/>
                </a:solidFill>
                <a:latin typeface="宋体" panose="02010600030101010101" pitchFamily="2" charset="-122"/>
              </a:rPr>
              <a:t>手机</a:t>
            </a:r>
            <a:r>
              <a:rPr lang="en-US" altLang="zh-CN" sz="3200" b="1">
                <a:solidFill>
                  <a:srgbClr val="003300"/>
                </a:solidFill>
                <a:latin typeface="宋体" panose="02010600030101010101" pitchFamily="2" charset="-122"/>
              </a:rPr>
              <a:t>40</a:t>
            </a:r>
            <a:r>
              <a:rPr lang="zh-CN" altLang="en-US" sz="3200" b="1">
                <a:solidFill>
                  <a:srgbClr val="003300"/>
                </a:solidFill>
                <a:latin typeface="宋体" panose="02010600030101010101" pitchFamily="2" charset="-122"/>
              </a:rPr>
              <a:t>部，并将</a:t>
            </a:r>
            <a:r>
              <a:rPr lang="en-US" altLang="zh-CN" sz="3200" b="1">
                <a:solidFill>
                  <a:srgbClr val="003300"/>
                </a:solidFill>
                <a:latin typeface="宋体" panose="02010600030101010101" pitchFamily="2" charset="-122"/>
              </a:rPr>
              <a:t>6</a:t>
            </a:r>
            <a:r>
              <a:rPr lang="zh-CN" altLang="en-US" sz="3200" b="1">
                <a:solidFill>
                  <a:srgbClr val="003300"/>
                </a:solidFill>
                <a:latin typeface="宋体" panose="02010600030101010101" pitchFamily="2" charset="-122"/>
              </a:rPr>
              <a:t>万元恰好用完。</a:t>
            </a:r>
          </a:p>
          <a:p>
            <a:pPr>
              <a:lnSpc>
                <a:spcPct val="120000"/>
              </a:lnSpc>
            </a:pPr>
            <a:r>
              <a:rPr lang="zh-CN" altLang="en-US" sz="3200" b="1">
                <a:solidFill>
                  <a:srgbClr val="003300"/>
                </a:solidFill>
                <a:latin typeface="宋体" panose="02010600030101010101" pitchFamily="2" charset="-122"/>
              </a:rPr>
              <a:t>请你研究一下进货方案。</a:t>
            </a:r>
          </a:p>
          <a:p>
            <a:pPr>
              <a:lnSpc>
                <a:spcPct val="120000"/>
              </a:lnSpc>
            </a:pPr>
            <a:endParaRPr lang="zh-CN" altLang="en-US" sz="3200" b="1">
              <a:solidFill>
                <a:srgbClr val="003300"/>
              </a:solidFill>
              <a:latin typeface="宋体" panose="02010600030101010101" pitchFamily="2" charset="-122"/>
            </a:endParaRPr>
          </a:p>
          <a:p>
            <a:pPr>
              <a:lnSpc>
                <a:spcPct val="110000"/>
              </a:lnSpc>
            </a:pPr>
            <a:endParaRPr lang="zh-CN" altLang="en-US" sz="3200" b="1">
              <a:solidFill>
                <a:srgbClr val="000000"/>
              </a:solidFill>
              <a:latin typeface="仿宋_GB2312" pitchFamily="49" charset="-122"/>
              <a:ea typeface="仿宋_GB2312" pitchFamily="49" charset="-122"/>
            </a:endParaRPr>
          </a:p>
        </p:txBody>
      </p:sp>
    </p:spTree>
    <p:extLst>
      <p:ext uri="{BB962C8B-B14F-4D97-AF65-F5344CB8AC3E}">
        <p14:creationId xmlns:p14="http://schemas.microsoft.com/office/powerpoint/2010/main" val="237624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8447">
                                            <p:txEl>
                                              <p:pRg st="1" end="1"/>
                                            </p:txEl>
                                          </p:spTgt>
                                        </p:tgtEl>
                                        <p:attrNameLst>
                                          <p:attrName>style.visibility</p:attrName>
                                        </p:attrNameLst>
                                      </p:cBhvr>
                                      <p:to>
                                        <p:strVal val="visible"/>
                                      </p:to>
                                    </p:set>
                                    <p:animEffect transition="in" filter="wedge">
                                      <p:cBhvr>
                                        <p:cTn id="7" dur="1000"/>
                                        <p:tgtEl>
                                          <p:spTgt spid="18447">
                                            <p:txEl>
                                              <p:pRg st="1" end="1"/>
                                            </p:txEl>
                                          </p:spTgt>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8447">
                                            <p:txEl>
                                              <p:pRg st="2" end="2"/>
                                            </p:txEl>
                                          </p:spTgt>
                                        </p:tgtEl>
                                        <p:attrNameLst>
                                          <p:attrName>style.visibility</p:attrName>
                                        </p:attrNameLst>
                                      </p:cBhvr>
                                      <p:to>
                                        <p:strVal val="visible"/>
                                      </p:to>
                                    </p:set>
                                    <p:animEffect transition="in" filter="wedge">
                                      <p:cBhvr>
                                        <p:cTn id="10" dur="1000"/>
                                        <p:tgtEl>
                                          <p:spTgt spid="18447">
                                            <p:txEl>
                                              <p:pRg st="2" end="2"/>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8447">
                                            <p:txEl>
                                              <p:pRg st="3" end="3"/>
                                            </p:txEl>
                                          </p:spTgt>
                                        </p:tgtEl>
                                        <p:attrNameLst>
                                          <p:attrName>style.visibility</p:attrName>
                                        </p:attrNameLst>
                                      </p:cBhvr>
                                      <p:to>
                                        <p:strVal val="visible"/>
                                      </p:to>
                                    </p:set>
                                    <p:animEffect transition="in" filter="wedge">
                                      <p:cBhvr>
                                        <p:cTn id="13" dur="1000"/>
                                        <p:tgtEl>
                                          <p:spTgt spid="18447">
                                            <p:txEl>
                                              <p:pRg st="3" end="3"/>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18447">
                                            <p:txEl>
                                              <p:pRg st="4" end="4"/>
                                            </p:txEl>
                                          </p:spTgt>
                                        </p:tgtEl>
                                        <p:attrNameLst>
                                          <p:attrName>style.visibility</p:attrName>
                                        </p:attrNameLst>
                                      </p:cBhvr>
                                      <p:to>
                                        <p:strVal val="visible"/>
                                      </p:to>
                                    </p:set>
                                    <p:animEffect transition="in" filter="wedge">
                                      <p:cBhvr>
                                        <p:cTn id="16" dur="1000"/>
                                        <p:tgtEl>
                                          <p:spTgt spid="18447">
                                            <p:txEl>
                                              <p:pRg st="4" end="4"/>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18447">
                                            <p:txEl>
                                              <p:pRg st="5" end="5"/>
                                            </p:txEl>
                                          </p:spTgt>
                                        </p:tgtEl>
                                        <p:attrNameLst>
                                          <p:attrName>style.visibility</p:attrName>
                                        </p:attrNameLst>
                                      </p:cBhvr>
                                      <p:to>
                                        <p:strVal val="visible"/>
                                      </p:to>
                                    </p:set>
                                    <p:animEffect transition="in" filter="wedge">
                                      <p:cBhvr>
                                        <p:cTn id="19" dur="1000"/>
                                        <p:tgtEl>
                                          <p:spTgt spid="18447">
                                            <p:txEl>
                                              <p:pRg st="5" end="5"/>
                                            </p:txEl>
                                          </p:spTgt>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8447">
                                            <p:txEl>
                                              <p:pRg st="6" end="6"/>
                                            </p:txEl>
                                          </p:spTgt>
                                        </p:tgtEl>
                                        <p:attrNameLst>
                                          <p:attrName>style.visibility</p:attrName>
                                        </p:attrNameLst>
                                      </p:cBhvr>
                                      <p:to>
                                        <p:strVal val="visible"/>
                                      </p:to>
                                    </p:set>
                                    <p:animEffect transition="in" filter="wedge">
                                      <p:cBhvr>
                                        <p:cTn id="22" dur="1000"/>
                                        <p:tgtEl>
                                          <p:spTgt spid="18447">
                                            <p:txEl>
                                              <p:pRg st="6" end="6"/>
                                            </p:txEl>
                                          </p:spTgt>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18447">
                                            <p:txEl>
                                              <p:pRg st="7" end="7"/>
                                            </p:txEl>
                                          </p:spTgt>
                                        </p:tgtEl>
                                        <p:attrNameLst>
                                          <p:attrName>style.visibility</p:attrName>
                                        </p:attrNameLst>
                                      </p:cBhvr>
                                      <p:to>
                                        <p:strVal val="visible"/>
                                      </p:to>
                                    </p:set>
                                    <p:animEffect transition="in" filter="wedge">
                                      <p:cBhvr>
                                        <p:cTn id="25" dur="1000"/>
                                        <p:tgtEl>
                                          <p:spTgt spid="18447">
                                            <p:txEl>
                                              <p:pRg st="7" end="7"/>
                                            </p:txEl>
                                          </p:spTgt>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8447">
                                            <p:txEl>
                                              <p:pRg st="8" end="8"/>
                                            </p:txEl>
                                          </p:spTgt>
                                        </p:tgtEl>
                                        <p:attrNameLst>
                                          <p:attrName>style.visibility</p:attrName>
                                        </p:attrNameLst>
                                      </p:cBhvr>
                                      <p:to>
                                        <p:strVal val="visible"/>
                                      </p:to>
                                    </p:set>
                                    <p:animEffect transition="in" filter="wedge">
                                      <p:cBhvr>
                                        <p:cTn id="28" dur="1000"/>
                                        <p:tgtEl>
                                          <p:spTgt spid="18447">
                                            <p:txEl>
                                              <p:pRg st="8" end="8"/>
                                            </p:txEl>
                                          </p:spTgt>
                                        </p:tgtEl>
                                      </p:cBhvr>
                                    </p:animEffec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18434"/>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18437"/>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7"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3635375" y="1052513"/>
            <a:ext cx="5400675" cy="124460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1</a:t>
            </a:r>
            <a:r>
              <a:rPr kumimoji="1" lang="zh-CN" altLang="en-US" sz="2400" b="1">
                <a:solidFill>
                  <a:srgbClr val="FF0000"/>
                </a:solidFill>
                <a:latin typeface="Times New Roman" panose="02020603050405020304" pitchFamily="18" charset="0"/>
              </a:rPr>
              <a:t>、将方程组里的一个方程变形，用含有一个未知数的一次式表示另一个未知数</a:t>
            </a:r>
            <a:r>
              <a:rPr kumimoji="1" lang="en-US" altLang="zh-CN" sz="2400" b="1">
                <a:solidFill>
                  <a:prstClr val="black"/>
                </a:solidFill>
                <a:latin typeface="Times New Roman" panose="02020603050405020304" pitchFamily="18" charset="0"/>
              </a:rPr>
              <a:t>(</a:t>
            </a:r>
            <a:r>
              <a:rPr kumimoji="1" lang="zh-CN" altLang="en-US" sz="2400" b="1">
                <a:solidFill>
                  <a:prstClr val="black"/>
                </a:solidFill>
                <a:latin typeface="Times New Roman" panose="02020603050405020304" pitchFamily="18" charset="0"/>
              </a:rPr>
              <a:t>变形）</a:t>
            </a:r>
          </a:p>
        </p:txBody>
      </p:sp>
      <p:sp>
        <p:nvSpPr>
          <p:cNvPr id="119811" name="Text Box 3"/>
          <p:cNvSpPr txBox="1">
            <a:spLocks noChangeArrowheads="1"/>
          </p:cNvSpPr>
          <p:nvPr/>
        </p:nvSpPr>
        <p:spPr bwMode="auto">
          <a:xfrm>
            <a:off x="3492500" y="2565400"/>
            <a:ext cx="5329238" cy="1792288"/>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2</a:t>
            </a:r>
            <a:r>
              <a:rPr kumimoji="1" lang="zh-CN" altLang="en-US" sz="2400" b="1">
                <a:solidFill>
                  <a:srgbClr val="FF0000"/>
                </a:solidFill>
                <a:latin typeface="Times New Roman" panose="02020603050405020304" pitchFamily="18" charset="0"/>
              </a:rPr>
              <a:t>、用这个一次式代替另一个方程中的相应未知数，得到一个一元一次方程，求得一个未知数的值</a:t>
            </a:r>
            <a:r>
              <a:rPr kumimoji="1" lang="zh-CN" altLang="en-US" sz="2400" b="1">
                <a:solidFill>
                  <a:prstClr val="black"/>
                </a:solidFill>
                <a:latin typeface="Times New Roman" panose="02020603050405020304" pitchFamily="18" charset="0"/>
              </a:rPr>
              <a:t>（代入）</a:t>
            </a:r>
          </a:p>
          <a:p>
            <a:pPr>
              <a:spcBef>
                <a:spcPct val="50000"/>
              </a:spcBef>
            </a:pPr>
            <a:endParaRPr kumimoji="1" lang="en-US" altLang="zh-CN" sz="2400" b="1">
              <a:solidFill>
                <a:prstClr val="black"/>
              </a:solidFill>
              <a:latin typeface="Times New Roman" panose="02020603050405020304" pitchFamily="18" charset="0"/>
            </a:endParaRPr>
          </a:p>
        </p:txBody>
      </p:sp>
      <p:sp>
        <p:nvSpPr>
          <p:cNvPr id="119812" name="Text Box 4"/>
          <p:cNvSpPr txBox="1">
            <a:spLocks noChangeArrowheads="1"/>
          </p:cNvSpPr>
          <p:nvPr/>
        </p:nvSpPr>
        <p:spPr bwMode="auto">
          <a:xfrm>
            <a:off x="2124075" y="4665663"/>
            <a:ext cx="6551613" cy="164465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FF0000"/>
                </a:solidFill>
                <a:latin typeface="Times New Roman" panose="02020603050405020304" pitchFamily="18" charset="0"/>
              </a:rPr>
              <a:t>3</a:t>
            </a:r>
            <a:r>
              <a:rPr kumimoji="1" lang="zh-CN" altLang="en-US" sz="2800" b="1">
                <a:solidFill>
                  <a:srgbClr val="FF0000"/>
                </a:solidFill>
                <a:latin typeface="Times New Roman" panose="02020603050405020304" pitchFamily="18" charset="0"/>
              </a:rPr>
              <a:t>、把这个未知数的值代入一次式，求得另一个未知数的值</a:t>
            </a:r>
            <a:r>
              <a:rPr kumimoji="1" lang="zh-CN" altLang="en-US" sz="2800" b="1">
                <a:solidFill>
                  <a:prstClr val="black"/>
                </a:solidFill>
                <a:latin typeface="Times New Roman" panose="02020603050405020304" pitchFamily="18" charset="0"/>
              </a:rPr>
              <a:t>（再代）</a:t>
            </a:r>
          </a:p>
          <a:p>
            <a:pPr>
              <a:spcBef>
                <a:spcPct val="50000"/>
              </a:spcBef>
            </a:pPr>
            <a:endParaRPr kumimoji="1" lang="en-US" altLang="zh-CN" sz="2800" b="1">
              <a:solidFill>
                <a:prstClr val="black"/>
              </a:solidFill>
              <a:latin typeface="Times New Roman" panose="02020603050405020304" pitchFamily="18" charset="0"/>
            </a:endParaRPr>
          </a:p>
        </p:txBody>
      </p:sp>
      <p:sp>
        <p:nvSpPr>
          <p:cNvPr id="119813" name="Text Box 5"/>
          <p:cNvSpPr txBox="1">
            <a:spLocks noChangeArrowheads="1"/>
          </p:cNvSpPr>
          <p:nvPr/>
        </p:nvSpPr>
        <p:spPr bwMode="auto">
          <a:xfrm>
            <a:off x="1258888" y="6165850"/>
            <a:ext cx="6697662" cy="51435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4</a:t>
            </a:r>
            <a:r>
              <a:rPr kumimoji="1" lang="zh-CN" altLang="en-US" sz="2400" b="1">
                <a:solidFill>
                  <a:srgbClr val="FF0000"/>
                </a:solidFill>
                <a:latin typeface="Times New Roman" panose="02020603050405020304" pitchFamily="18" charset="0"/>
              </a:rPr>
              <a:t>、写出方程组的解</a:t>
            </a:r>
            <a:r>
              <a:rPr kumimoji="1" lang="zh-CN" altLang="en-US" sz="2400" b="1">
                <a:solidFill>
                  <a:prstClr val="black"/>
                </a:solidFill>
                <a:latin typeface="Times New Roman" panose="02020603050405020304" pitchFamily="18" charset="0"/>
              </a:rPr>
              <a:t>（写解）</a:t>
            </a:r>
          </a:p>
        </p:txBody>
      </p:sp>
      <p:grpSp>
        <p:nvGrpSpPr>
          <p:cNvPr id="2" name="Group 6"/>
          <p:cNvGrpSpPr/>
          <p:nvPr/>
        </p:nvGrpSpPr>
        <p:grpSpPr bwMode="auto">
          <a:xfrm>
            <a:off x="250825" y="260350"/>
            <a:ext cx="3810000" cy="1143000"/>
            <a:chOff x="3072" y="144"/>
            <a:chExt cx="2400" cy="720"/>
          </a:xfrm>
        </p:grpSpPr>
        <p:sp>
          <p:nvSpPr>
            <p:cNvPr id="21511" name="Oval 7"/>
            <p:cNvSpPr>
              <a:spLocks noChangeArrowheads="1"/>
            </p:cNvSpPr>
            <p:nvPr/>
          </p:nvSpPr>
          <p:spPr bwMode="auto">
            <a:xfrm>
              <a:off x="3072" y="144"/>
              <a:ext cx="2400" cy="720"/>
            </a:xfrm>
            <a:prstGeom prst="ellipse">
              <a:avLst/>
            </a:prstGeom>
            <a:solidFill>
              <a:srgbClr val="990033"/>
            </a:solidFill>
            <a:ln w="9525">
              <a:solidFill>
                <a:srgbClr val="990033"/>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21512" name="Text Box 8"/>
            <p:cNvSpPr txBox="1">
              <a:spLocks noChangeArrowheads="1"/>
            </p:cNvSpPr>
            <p:nvPr/>
          </p:nvSpPr>
          <p:spPr bwMode="auto">
            <a:xfrm>
              <a:off x="3312" y="240"/>
              <a:ext cx="18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400" b="1">
                  <a:solidFill>
                    <a:prstClr val="white"/>
                  </a:solidFill>
                  <a:latin typeface="Times New Roman" panose="02020603050405020304" pitchFamily="18" charset="0"/>
                </a:rPr>
                <a:t>用代入法解二元一次方程组的一般步骤</a:t>
              </a:r>
            </a:p>
          </p:txBody>
        </p:sp>
      </p:grpSp>
      <p:grpSp>
        <p:nvGrpSpPr>
          <p:cNvPr id="3" name="Group 9"/>
          <p:cNvGrpSpPr/>
          <p:nvPr/>
        </p:nvGrpSpPr>
        <p:grpSpPr bwMode="auto">
          <a:xfrm>
            <a:off x="0" y="1844675"/>
            <a:ext cx="3200400" cy="2971800"/>
            <a:chOff x="384" y="1488"/>
            <a:chExt cx="2016" cy="1872"/>
          </a:xfrm>
        </p:grpSpPr>
        <p:sp>
          <p:nvSpPr>
            <p:cNvPr id="21514" name="Oval 10"/>
            <p:cNvSpPr>
              <a:spLocks noChangeArrowheads="1"/>
            </p:cNvSpPr>
            <p:nvPr/>
          </p:nvSpPr>
          <p:spPr bwMode="auto">
            <a:xfrm>
              <a:off x="432" y="1488"/>
              <a:ext cx="1872" cy="1872"/>
            </a:xfrm>
            <a:prstGeom prst="ellipse">
              <a:avLst/>
            </a:prstGeom>
            <a:solidFill>
              <a:schemeClr val="accent1"/>
            </a:solidFill>
            <a:ln w="9525">
              <a:solidFill>
                <a:schemeClr val="accent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21515" name="Text Box 11"/>
            <p:cNvSpPr txBox="1">
              <a:spLocks noChangeArrowheads="1"/>
            </p:cNvSpPr>
            <p:nvPr/>
          </p:nvSpPr>
          <p:spPr bwMode="auto">
            <a:xfrm>
              <a:off x="384" y="2160"/>
              <a:ext cx="2016"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4000" b="1">
                  <a:solidFill>
                    <a:prstClr val="black"/>
                  </a:solidFill>
                  <a:latin typeface="Times New Roman" panose="02020603050405020304" pitchFamily="18" charset="0"/>
                  <a:ea typeface="隶书" pitchFamily="49" charset="-122"/>
                </a:rPr>
                <a:t>解二元一次方程组</a:t>
              </a:r>
            </a:p>
          </p:txBody>
        </p:sp>
        <p:sp>
          <p:nvSpPr>
            <p:cNvPr id="21516" name="Text Box 12"/>
            <p:cNvSpPr txBox="1">
              <a:spLocks noChangeArrowheads="1"/>
            </p:cNvSpPr>
            <p:nvPr/>
          </p:nvSpPr>
          <p:spPr bwMode="auto">
            <a:xfrm>
              <a:off x="672" y="1718"/>
              <a:ext cx="14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000" b="1">
                  <a:solidFill>
                    <a:srgbClr val="FF3300"/>
                  </a:solidFill>
                  <a:latin typeface="Times New Roman" panose="02020603050405020304" pitchFamily="18" charset="0"/>
                  <a:ea typeface="隶书" pitchFamily="49" charset="-122"/>
                </a:rPr>
                <a:t>用代入法</a:t>
              </a:r>
            </a:p>
          </p:txBody>
        </p:sp>
      </p:grpSp>
    </p:spTree>
    <p:extLst>
      <p:ext uri="{BB962C8B-B14F-4D97-AF65-F5344CB8AC3E}">
        <p14:creationId xmlns:p14="http://schemas.microsoft.com/office/powerpoint/2010/main" val="8553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8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98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98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9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animBg="1" autoUpdateAnimBg="0"/>
      <p:bldP spid="119811" grpId="0" animBg="1" autoUpdateAnimBg="0"/>
      <p:bldP spid="119812" grpId="0" animBg="1" autoUpdateAnimBg="0"/>
      <p:bldP spid="119813" grpId="0" animBg="1" autoUpdateAnimBg="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9457"/>
          <p:cNvGrpSpPr/>
          <p:nvPr/>
        </p:nvGrpSpPr>
        <p:grpSpPr bwMode="auto">
          <a:xfrm>
            <a:off x="5795963" y="4149725"/>
            <a:ext cx="2916237" cy="2141538"/>
            <a:chOff x="3923" y="2568"/>
            <a:chExt cx="1837" cy="1440"/>
          </a:xfrm>
        </p:grpSpPr>
        <p:pic>
          <p:nvPicPr>
            <p:cNvPr id="18434" name="图片 19458" descr="eastEX36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 y="2568"/>
              <a:ext cx="93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圆角矩形标注 19459"/>
            <p:cNvSpPr>
              <a:spLocks noChangeArrowheads="1"/>
            </p:cNvSpPr>
            <p:nvPr/>
          </p:nvSpPr>
          <p:spPr bwMode="auto">
            <a:xfrm>
              <a:off x="4762" y="3203"/>
              <a:ext cx="998" cy="635"/>
            </a:xfrm>
            <a:prstGeom prst="wedgeRoundRectCallout">
              <a:avLst>
                <a:gd name="adj1" fmla="val -88278"/>
                <a:gd name="adj2" fmla="val -75042"/>
                <a:gd name="adj3" fmla="val 1666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prstClr val="black"/>
                  </a:solidFill>
                </a:rPr>
                <a:t>C</a:t>
              </a:r>
              <a:r>
                <a:rPr lang="zh-CN" altLang="en-US" sz="2000" b="1">
                  <a:solidFill>
                    <a:prstClr val="black"/>
                  </a:solidFill>
                </a:rPr>
                <a:t>型号</a:t>
              </a:r>
            </a:p>
            <a:p>
              <a:r>
                <a:rPr lang="en-US" altLang="zh-CN" sz="2000" b="1">
                  <a:solidFill>
                    <a:prstClr val="black"/>
                  </a:solidFill>
                </a:rPr>
                <a:t>1200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p:txBody>
        </p:sp>
      </p:grpSp>
      <p:sp>
        <p:nvSpPr>
          <p:cNvPr id="18436" name="矩形 19460" descr="纸袋"/>
          <p:cNvSpPr>
            <a:spLocks noChangeArrowheads="1" noChangeShapeType="1" noTextEdit="1"/>
          </p:cNvSpPr>
          <p:nvPr/>
        </p:nvSpPr>
        <p:spPr bwMode="auto">
          <a:xfrm>
            <a:off x="468313" y="836613"/>
            <a:ext cx="1371600" cy="457200"/>
          </a:xfrm>
          <a:prstGeom prst="rect">
            <a:avLst/>
          </a:prstGeom>
        </p:spPr>
        <p:txBody>
          <a:bodyPr wrap="none" fromWordArt="1">
            <a:prstTxWarp prst="textPlain">
              <a:avLst>
                <a:gd name="adj" fmla="val 50000"/>
              </a:avLst>
            </a:prstTxWarp>
          </a:bodyPr>
          <a:lstStyle/>
          <a:p>
            <a:pPr algn="ctr"/>
            <a:r>
              <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方案一</a:t>
            </a:r>
            <a:r>
              <a:rPr lang="en-US" altLang="zh-CN"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a:t>
            </a:r>
            <a:endPar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endParaRPr>
          </a:p>
        </p:txBody>
      </p:sp>
      <p:sp>
        <p:nvSpPr>
          <p:cNvPr id="18437" name="文本框 19461"/>
          <p:cNvSpPr txBox="1">
            <a:spLocks noChangeArrowheads="1"/>
          </p:cNvSpPr>
          <p:nvPr/>
        </p:nvSpPr>
        <p:spPr bwMode="auto">
          <a:xfrm>
            <a:off x="2051050" y="692150"/>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3300"/>
                </a:solidFill>
              </a:rPr>
              <a:t>选择</a:t>
            </a:r>
            <a:r>
              <a:rPr lang="en-US" altLang="zh-CN" sz="3600" b="1">
                <a:solidFill>
                  <a:srgbClr val="003300"/>
                </a:solidFill>
              </a:rPr>
              <a:t>A</a:t>
            </a:r>
            <a:r>
              <a:rPr lang="zh-CN" altLang="en-US" sz="3600" b="1">
                <a:solidFill>
                  <a:srgbClr val="003300"/>
                </a:solidFill>
              </a:rPr>
              <a:t>型和</a:t>
            </a:r>
            <a:r>
              <a:rPr lang="en-US" altLang="zh-CN" sz="3600" b="1">
                <a:solidFill>
                  <a:srgbClr val="003300"/>
                </a:solidFill>
              </a:rPr>
              <a:t>B</a:t>
            </a:r>
            <a:r>
              <a:rPr lang="zh-CN" altLang="en-US" sz="3600" b="1">
                <a:solidFill>
                  <a:srgbClr val="003300"/>
                </a:solidFill>
              </a:rPr>
              <a:t>型两种</a:t>
            </a:r>
          </a:p>
        </p:txBody>
      </p:sp>
      <p:sp>
        <p:nvSpPr>
          <p:cNvPr id="18438" name="矩形 19462" descr="纸袋"/>
          <p:cNvSpPr>
            <a:spLocks noChangeArrowheads="1" noChangeShapeType="1" noTextEdit="1"/>
          </p:cNvSpPr>
          <p:nvPr/>
        </p:nvSpPr>
        <p:spPr bwMode="auto">
          <a:xfrm>
            <a:off x="539750" y="1916113"/>
            <a:ext cx="1371600" cy="457200"/>
          </a:xfrm>
          <a:prstGeom prst="rect">
            <a:avLst/>
          </a:prstGeom>
        </p:spPr>
        <p:txBody>
          <a:bodyPr wrap="none" fromWordArt="1">
            <a:prstTxWarp prst="textPlain">
              <a:avLst>
                <a:gd name="adj" fmla="val 50000"/>
              </a:avLst>
            </a:prstTxWarp>
          </a:bodyPr>
          <a:lstStyle/>
          <a:p>
            <a:pPr algn="ctr"/>
            <a:r>
              <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方案二</a:t>
            </a:r>
            <a:r>
              <a:rPr lang="en-US" altLang="zh-CN"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a:t>
            </a:r>
            <a:endPar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endParaRPr>
          </a:p>
        </p:txBody>
      </p:sp>
      <p:sp>
        <p:nvSpPr>
          <p:cNvPr id="18439" name="文本框 19463"/>
          <p:cNvSpPr txBox="1">
            <a:spLocks noChangeArrowheads="1"/>
          </p:cNvSpPr>
          <p:nvPr/>
        </p:nvSpPr>
        <p:spPr bwMode="auto">
          <a:xfrm>
            <a:off x="1979613" y="1773238"/>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3300"/>
                </a:solidFill>
              </a:rPr>
              <a:t>选择</a:t>
            </a:r>
            <a:r>
              <a:rPr lang="en-US" altLang="zh-CN" sz="3600" b="1">
                <a:solidFill>
                  <a:srgbClr val="003300"/>
                </a:solidFill>
              </a:rPr>
              <a:t>A</a:t>
            </a:r>
            <a:r>
              <a:rPr lang="zh-CN" altLang="en-US" sz="3600" b="1">
                <a:solidFill>
                  <a:srgbClr val="003300"/>
                </a:solidFill>
              </a:rPr>
              <a:t>型和</a:t>
            </a:r>
            <a:r>
              <a:rPr lang="en-US" altLang="zh-CN" sz="3600" b="1">
                <a:solidFill>
                  <a:srgbClr val="003300"/>
                </a:solidFill>
              </a:rPr>
              <a:t>C</a:t>
            </a:r>
            <a:r>
              <a:rPr lang="zh-CN" altLang="en-US" sz="3600" b="1">
                <a:solidFill>
                  <a:srgbClr val="003300"/>
                </a:solidFill>
              </a:rPr>
              <a:t>型两种</a:t>
            </a:r>
          </a:p>
        </p:txBody>
      </p:sp>
      <p:sp>
        <p:nvSpPr>
          <p:cNvPr id="18440" name="文本框 19464"/>
          <p:cNvSpPr txBox="1">
            <a:spLocks noChangeArrowheads="1"/>
          </p:cNvSpPr>
          <p:nvPr/>
        </p:nvSpPr>
        <p:spPr bwMode="auto">
          <a:xfrm>
            <a:off x="2051050" y="2852738"/>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3300"/>
                </a:solidFill>
              </a:rPr>
              <a:t>选择</a:t>
            </a:r>
            <a:r>
              <a:rPr lang="en-US" altLang="zh-CN" sz="3600" b="1">
                <a:solidFill>
                  <a:srgbClr val="003300"/>
                </a:solidFill>
              </a:rPr>
              <a:t>B</a:t>
            </a:r>
            <a:r>
              <a:rPr lang="zh-CN" altLang="en-US" sz="3600" b="1">
                <a:solidFill>
                  <a:srgbClr val="003300"/>
                </a:solidFill>
              </a:rPr>
              <a:t>型和</a:t>
            </a:r>
            <a:r>
              <a:rPr lang="en-US" altLang="zh-CN" sz="3600" b="1">
                <a:solidFill>
                  <a:srgbClr val="003300"/>
                </a:solidFill>
              </a:rPr>
              <a:t>C</a:t>
            </a:r>
            <a:r>
              <a:rPr lang="zh-CN" altLang="en-US" sz="3600" b="1">
                <a:solidFill>
                  <a:srgbClr val="003300"/>
                </a:solidFill>
              </a:rPr>
              <a:t>型两种</a:t>
            </a:r>
          </a:p>
        </p:txBody>
      </p:sp>
      <p:sp>
        <p:nvSpPr>
          <p:cNvPr id="18441" name="矩形 19465" descr="纸袋"/>
          <p:cNvSpPr>
            <a:spLocks noChangeArrowheads="1" noChangeShapeType="1" noTextEdit="1"/>
          </p:cNvSpPr>
          <p:nvPr/>
        </p:nvSpPr>
        <p:spPr bwMode="auto">
          <a:xfrm>
            <a:off x="539750" y="2924175"/>
            <a:ext cx="1371600" cy="457200"/>
          </a:xfrm>
          <a:prstGeom prst="rect">
            <a:avLst/>
          </a:prstGeom>
        </p:spPr>
        <p:txBody>
          <a:bodyPr wrap="none" fromWordArt="1">
            <a:prstTxWarp prst="textPlain">
              <a:avLst>
                <a:gd name="adj" fmla="val 50000"/>
              </a:avLst>
            </a:prstTxWarp>
          </a:bodyPr>
          <a:lstStyle/>
          <a:p>
            <a:pPr algn="ctr"/>
            <a:r>
              <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方案三</a:t>
            </a:r>
            <a:r>
              <a:rPr lang="en-US" altLang="zh-CN"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a:t>
            </a:r>
            <a:endParaRPr lang="zh-CN" altLang="en-US" sz="3600" kern="10">
              <a:ln w="9525">
                <a:solidFill>
                  <a:srgbClr val="008000"/>
                </a:solidFill>
                <a:miter lim="800000"/>
              </a:ln>
              <a:blipFill dpi="0" rotWithShape="0">
                <a:blip r:embed="rId3"/>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endParaRPr>
          </a:p>
        </p:txBody>
      </p:sp>
      <p:grpSp>
        <p:nvGrpSpPr>
          <p:cNvPr id="19467" name="组合 19466"/>
          <p:cNvGrpSpPr/>
          <p:nvPr/>
        </p:nvGrpSpPr>
        <p:grpSpPr bwMode="auto">
          <a:xfrm>
            <a:off x="0" y="4437063"/>
            <a:ext cx="2843213" cy="1971675"/>
            <a:chOff x="3969" y="300"/>
            <a:chExt cx="1791" cy="1242"/>
          </a:xfrm>
        </p:grpSpPr>
        <p:pic>
          <p:nvPicPr>
            <p:cNvPr id="18443" name="图片 19467" descr="165_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9" y="300"/>
              <a:ext cx="1370" cy="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矩形标注 19468"/>
            <p:cNvSpPr>
              <a:spLocks noChangeArrowheads="1"/>
            </p:cNvSpPr>
            <p:nvPr/>
          </p:nvSpPr>
          <p:spPr bwMode="auto">
            <a:xfrm>
              <a:off x="4913" y="935"/>
              <a:ext cx="847" cy="602"/>
            </a:xfrm>
            <a:prstGeom prst="wedgeRectCallout">
              <a:avLst>
                <a:gd name="adj1" fmla="val -83532"/>
                <a:gd name="adj2" fmla="val -8222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a:solidFill>
                    <a:prstClr val="black"/>
                  </a:solidFill>
                </a:rPr>
                <a:t>A</a:t>
              </a:r>
              <a:r>
                <a:rPr lang="zh-CN" altLang="en-US" sz="2000" b="1">
                  <a:solidFill>
                    <a:prstClr val="black"/>
                  </a:solidFill>
                </a:rPr>
                <a:t>型号</a:t>
              </a:r>
            </a:p>
            <a:p>
              <a:r>
                <a:rPr lang="en-US" altLang="zh-CN" sz="2000" b="1">
                  <a:solidFill>
                    <a:prstClr val="black"/>
                  </a:solidFill>
                </a:rPr>
                <a:t>1800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a:p>
              <a:pPr algn="ctr"/>
              <a:endParaRPr lang="zh-CN" altLang="en-US" sz="2000" b="1">
                <a:solidFill>
                  <a:prstClr val="black"/>
                </a:solidFill>
              </a:endParaRPr>
            </a:p>
          </p:txBody>
        </p:sp>
      </p:grpSp>
      <p:grpSp>
        <p:nvGrpSpPr>
          <p:cNvPr id="19470" name="组合 19469"/>
          <p:cNvGrpSpPr/>
          <p:nvPr/>
        </p:nvGrpSpPr>
        <p:grpSpPr bwMode="auto">
          <a:xfrm rot="-518578">
            <a:off x="3132138" y="4221163"/>
            <a:ext cx="2592387" cy="2016125"/>
            <a:chOff x="2064" y="2523"/>
            <a:chExt cx="1814" cy="1570"/>
          </a:xfrm>
        </p:grpSpPr>
        <p:pic>
          <p:nvPicPr>
            <p:cNvPr id="18446" name="图片 19470" descr="5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335548">
              <a:off x="2064" y="2523"/>
              <a:ext cx="858" cy="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圆角矩形标注 19471"/>
            <p:cNvSpPr>
              <a:spLocks noChangeArrowheads="1"/>
            </p:cNvSpPr>
            <p:nvPr/>
          </p:nvSpPr>
          <p:spPr bwMode="auto">
            <a:xfrm>
              <a:off x="2971" y="3430"/>
              <a:ext cx="907" cy="544"/>
            </a:xfrm>
            <a:prstGeom prst="wedgeRoundRectCallout">
              <a:avLst>
                <a:gd name="adj1" fmla="val -97519"/>
                <a:gd name="adj2" fmla="val -10477"/>
                <a:gd name="adj3" fmla="val 1666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b="1">
                  <a:solidFill>
                    <a:prstClr val="black"/>
                  </a:solidFill>
                </a:rPr>
                <a:t>B</a:t>
              </a:r>
              <a:r>
                <a:rPr lang="zh-CN" altLang="en-US" sz="2000" b="1">
                  <a:solidFill>
                    <a:prstClr val="black"/>
                  </a:solidFill>
                </a:rPr>
                <a:t>型号</a:t>
              </a:r>
            </a:p>
            <a:p>
              <a:r>
                <a:rPr lang="en-US" altLang="zh-CN" sz="2000" b="1">
                  <a:solidFill>
                    <a:prstClr val="black"/>
                  </a:solidFill>
                </a:rPr>
                <a:t>600</a:t>
              </a:r>
              <a:r>
                <a:rPr lang="zh-CN" altLang="en-US" sz="2000" b="1">
                  <a:solidFill>
                    <a:prstClr val="black"/>
                  </a:solidFill>
                </a:rPr>
                <a:t>元</a:t>
              </a:r>
              <a:r>
                <a:rPr lang="en-US" altLang="zh-CN" sz="2000" b="1">
                  <a:solidFill>
                    <a:prstClr val="black"/>
                  </a:solidFill>
                </a:rPr>
                <a:t>/</a:t>
              </a:r>
              <a:r>
                <a:rPr lang="zh-CN" altLang="en-US" sz="2000" b="1">
                  <a:solidFill>
                    <a:prstClr val="black"/>
                  </a:solidFill>
                </a:rPr>
                <a:t>部</a:t>
              </a:r>
            </a:p>
          </p:txBody>
        </p:sp>
      </p:grpSp>
    </p:spTree>
    <p:extLst>
      <p:ext uri="{BB962C8B-B14F-4D97-AF65-F5344CB8AC3E}">
        <p14:creationId xmlns:p14="http://schemas.microsoft.com/office/powerpoint/2010/main" val="306459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4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47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矩形 20481" descr="纸袋"/>
          <p:cNvSpPr>
            <a:spLocks noChangeArrowheads="1" noChangeShapeType="1" noTextEdit="1"/>
          </p:cNvSpPr>
          <p:nvPr/>
        </p:nvSpPr>
        <p:spPr bwMode="auto">
          <a:xfrm>
            <a:off x="468313" y="692150"/>
            <a:ext cx="1655762" cy="530225"/>
          </a:xfrm>
          <a:prstGeom prst="rect">
            <a:avLst/>
          </a:prstGeom>
        </p:spPr>
        <p:txBody>
          <a:bodyPr wrap="none" fromWordArt="1">
            <a:prstTxWarp prst="textPlain">
              <a:avLst>
                <a:gd name="adj" fmla="val 50000"/>
              </a:avLst>
            </a:prstTxWarp>
          </a:bodyPr>
          <a:lstStyle/>
          <a:p>
            <a:pPr algn="ctr"/>
            <a:r>
              <a:rPr lang="zh-CN" altLang="en-US"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方案一</a:t>
            </a:r>
            <a:r>
              <a:rPr lang="en-US" altLang="zh-CN"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a:t>
            </a:r>
            <a:endParaRPr lang="zh-CN" altLang="en-US"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endParaRPr>
          </a:p>
        </p:txBody>
      </p:sp>
      <p:sp>
        <p:nvSpPr>
          <p:cNvPr id="19458" name="文本框 20482"/>
          <p:cNvSpPr txBox="1">
            <a:spLocks noChangeArrowheads="1"/>
          </p:cNvSpPr>
          <p:nvPr/>
        </p:nvSpPr>
        <p:spPr bwMode="auto">
          <a:xfrm>
            <a:off x="2124075" y="692150"/>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3300"/>
                </a:solidFill>
              </a:rPr>
              <a:t>选择</a:t>
            </a:r>
            <a:r>
              <a:rPr lang="en-US" altLang="zh-CN" sz="3600" b="1">
                <a:solidFill>
                  <a:srgbClr val="003300"/>
                </a:solidFill>
              </a:rPr>
              <a:t>A</a:t>
            </a:r>
            <a:r>
              <a:rPr lang="zh-CN" altLang="en-US" sz="3600" b="1">
                <a:solidFill>
                  <a:srgbClr val="003300"/>
                </a:solidFill>
              </a:rPr>
              <a:t>型和</a:t>
            </a:r>
            <a:r>
              <a:rPr lang="en-US" altLang="zh-CN" sz="3600" b="1">
                <a:solidFill>
                  <a:srgbClr val="003300"/>
                </a:solidFill>
              </a:rPr>
              <a:t>B</a:t>
            </a:r>
            <a:r>
              <a:rPr lang="zh-CN" altLang="en-US" sz="3600" b="1">
                <a:solidFill>
                  <a:srgbClr val="003300"/>
                </a:solidFill>
              </a:rPr>
              <a:t>型两种</a:t>
            </a:r>
          </a:p>
        </p:txBody>
      </p:sp>
      <p:sp>
        <p:nvSpPr>
          <p:cNvPr id="20484" name="文本框 20483"/>
          <p:cNvSpPr txBox="1">
            <a:spLocks noChangeArrowheads="1"/>
          </p:cNvSpPr>
          <p:nvPr/>
        </p:nvSpPr>
        <p:spPr bwMode="auto">
          <a:xfrm>
            <a:off x="323850" y="1412875"/>
            <a:ext cx="8424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ea typeface="黑体" panose="02010609060101010101" pitchFamily="49" charset="-122"/>
              </a:rPr>
              <a:t>解：设</a:t>
            </a:r>
            <a:r>
              <a:rPr lang="en-US" altLang="zh-CN" sz="3200" b="1">
                <a:solidFill>
                  <a:srgbClr val="003300"/>
                </a:solidFill>
                <a:ea typeface="黑体" panose="02010609060101010101" pitchFamily="49" charset="-122"/>
              </a:rPr>
              <a:t>A</a:t>
            </a:r>
            <a:r>
              <a:rPr lang="zh-CN" altLang="en-US" sz="3200" b="1">
                <a:solidFill>
                  <a:srgbClr val="003300"/>
                </a:solidFill>
                <a:ea typeface="黑体" panose="02010609060101010101" pitchFamily="49" charset="-122"/>
              </a:rPr>
              <a:t>型手机购进</a:t>
            </a:r>
            <a:r>
              <a:rPr lang="en-US" altLang="zh-CN" sz="3200" b="1">
                <a:solidFill>
                  <a:srgbClr val="003300"/>
                </a:solidFill>
                <a:ea typeface="黑体" panose="02010609060101010101" pitchFamily="49" charset="-122"/>
              </a:rPr>
              <a:t>x</a:t>
            </a:r>
            <a:r>
              <a:rPr lang="zh-CN" altLang="en-US" sz="3200" b="1">
                <a:solidFill>
                  <a:srgbClr val="003300"/>
                </a:solidFill>
                <a:ea typeface="黑体" panose="02010609060101010101" pitchFamily="49" charset="-122"/>
              </a:rPr>
              <a:t>部， </a:t>
            </a:r>
            <a:r>
              <a:rPr lang="en-US" altLang="zh-CN" sz="3200" b="1">
                <a:solidFill>
                  <a:srgbClr val="003300"/>
                </a:solidFill>
                <a:ea typeface="黑体" panose="02010609060101010101" pitchFamily="49" charset="-122"/>
              </a:rPr>
              <a:t>B</a:t>
            </a:r>
            <a:r>
              <a:rPr lang="zh-CN" altLang="en-US" sz="3200" b="1">
                <a:solidFill>
                  <a:srgbClr val="003300"/>
                </a:solidFill>
                <a:ea typeface="黑体" panose="02010609060101010101" pitchFamily="49" charset="-122"/>
              </a:rPr>
              <a:t>型手机购进</a:t>
            </a:r>
            <a:r>
              <a:rPr lang="en-US" altLang="zh-CN" sz="3200" b="1">
                <a:solidFill>
                  <a:srgbClr val="003300"/>
                </a:solidFill>
                <a:ea typeface="黑体" panose="02010609060101010101" pitchFamily="49" charset="-122"/>
              </a:rPr>
              <a:t>y</a:t>
            </a:r>
            <a:r>
              <a:rPr lang="zh-CN" altLang="en-US" sz="3200" b="1">
                <a:solidFill>
                  <a:srgbClr val="003300"/>
                </a:solidFill>
                <a:ea typeface="黑体" panose="02010609060101010101" pitchFamily="49" charset="-122"/>
              </a:rPr>
              <a:t>部</a:t>
            </a:r>
            <a:r>
              <a:rPr lang="zh-CN" altLang="en-US" sz="3200" b="1">
                <a:solidFill>
                  <a:srgbClr val="003300"/>
                </a:solidFill>
              </a:rPr>
              <a:t>，</a:t>
            </a:r>
          </a:p>
        </p:txBody>
      </p:sp>
      <p:sp>
        <p:nvSpPr>
          <p:cNvPr id="20485" name="文本框 20484"/>
          <p:cNvSpPr txBox="1">
            <a:spLocks noChangeArrowheads="1"/>
          </p:cNvSpPr>
          <p:nvPr/>
        </p:nvSpPr>
        <p:spPr bwMode="auto">
          <a:xfrm>
            <a:off x="684213" y="2420938"/>
            <a:ext cx="2592387"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pPr>
            <a:r>
              <a:rPr lang="en-US" altLang="zh-CN">
                <a:solidFill>
                  <a:srgbClr val="003300"/>
                </a:solidFill>
              </a:rPr>
              <a:t> </a:t>
            </a:r>
            <a:r>
              <a:rPr lang="zh-CN" altLang="en-US" sz="3200" b="1">
                <a:solidFill>
                  <a:srgbClr val="003300"/>
                </a:solidFill>
              </a:rPr>
              <a:t>由题意得</a:t>
            </a:r>
            <a:r>
              <a:rPr lang="zh-CN" altLang="en-US" sz="3200" b="1">
                <a:solidFill>
                  <a:prstClr val="black"/>
                </a:solidFill>
              </a:rPr>
              <a:t>：                                      </a:t>
            </a:r>
            <a:r>
              <a:rPr lang="zh-CN" altLang="en-US" sz="3200" b="1">
                <a:solidFill>
                  <a:srgbClr val="003300"/>
                </a:solidFill>
              </a:rPr>
              <a:t>　　　　</a:t>
            </a:r>
            <a:endParaRPr lang="zh-CN" altLang="en-US" b="1">
              <a:solidFill>
                <a:srgbClr val="003300"/>
              </a:solidFill>
            </a:endParaRPr>
          </a:p>
        </p:txBody>
      </p:sp>
      <p:graphicFrame>
        <p:nvGraphicFramePr>
          <p:cNvPr id="20486" name="对象 20485"/>
          <p:cNvGraphicFramePr/>
          <p:nvPr/>
        </p:nvGraphicFramePr>
        <p:xfrm>
          <a:off x="2916238" y="1989138"/>
          <a:ext cx="4176712" cy="1439862"/>
        </p:xfrm>
        <a:graphic>
          <a:graphicData uri="http://schemas.openxmlformats.org/presentationml/2006/ole">
            <mc:AlternateContent xmlns:mc="http://schemas.openxmlformats.org/markup-compatibility/2006">
              <mc:Choice xmlns:v="urn:schemas-microsoft-com:vml" Requires="v">
                <p:oleObj r:id="rId3" imgW="1968500" imgH="609600" progId="">
                  <p:embed/>
                </p:oleObj>
              </mc:Choice>
              <mc:Fallback>
                <p:oleObj r:id="rId3" imgW="1968500" imgH="609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989138"/>
                        <a:ext cx="4176712"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文本框 20486"/>
          <p:cNvSpPr txBox="1">
            <a:spLocks noChangeArrowheads="1"/>
          </p:cNvSpPr>
          <p:nvPr/>
        </p:nvSpPr>
        <p:spPr bwMode="auto">
          <a:xfrm>
            <a:off x="971550" y="3429000"/>
            <a:ext cx="6840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rPr>
              <a:t>由</a:t>
            </a:r>
            <a:r>
              <a:rPr lang="en-US" altLang="zh-CN" sz="3200" b="1">
                <a:solidFill>
                  <a:srgbClr val="003300"/>
                </a:solidFill>
              </a:rPr>
              <a:t>②</a:t>
            </a:r>
            <a:r>
              <a:rPr lang="zh-CN" altLang="en-US" sz="3200" b="1">
                <a:solidFill>
                  <a:srgbClr val="003300"/>
                </a:solidFill>
              </a:rPr>
              <a:t>得：</a:t>
            </a:r>
            <a:r>
              <a:rPr lang="en-US" altLang="zh-CN" sz="3200" b="1">
                <a:solidFill>
                  <a:srgbClr val="003300"/>
                </a:solidFill>
              </a:rPr>
              <a:t>3x+y=100   ③</a:t>
            </a:r>
          </a:p>
        </p:txBody>
      </p:sp>
      <p:sp>
        <p:nvSpPr>
          <p:cNvPr id="20488" name="文本框 20487"/>
          <p:cNvSpPr txBox="1">
            <a:spLocks noChangeArrowheads="1"/>
          </p:cNvSpPr>
          <p:nvPr/>
        </p:nvSpPr>
        <p:spPr bwMode="auto">
          <a:xfrm>
            <a:off x="971550" y="4076700"/>
            <a:ext cx="59769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pPr>
            <a:r>
              <a:rPr lang="en-US" altLang="zh-CN" sz="3200" b="1">
                <a:solidFill>
                  <a:srgbClr val="003300"/>
                </a:solidFill>
              </a:rPr>
              <a:t>③- ①</a:t>
            </a:r>
            <a:r>
              <a:rPr lang="zh-CN" altLang="en-US" sz="3200" b="1">
                <a:solidFill>
                  <a:srgbClr val="003300"/>
                </a:solidFill>
              </a:rPr>
              <a:t>得：</a:t>
            </a:r>
            <a:r>
              <a:rPr lang="en-US" altLang="zh-CN" sz="3200" b="1">
                <a:solidFill>
                  <a:srgbClr val="003300"/>
                </a:solidFill>
              </a:rPr>
              <a:t>2x=60    ∴x=30 </a:t>
            </a:r>
          </a:p>
          <a:p>
            <a:pPr>
              <a:lnSpc>
                <a:spcPct val="85000"/>
              </a:lnSpc>
              <a:spcBef>
                <a:spcPct val="50000"/>
              </a:spcBef>
            </a:pPr>
            <a:r>
              <a:rPr lang="zh-CN" altLang="en-US" sz="3200" b="1">
                <a:solidFill>
                  <a:srgbClr val="003300"/>
                </a:solidFill>
              </a:rPr>
              <a:t>把</a:t>
            </a:r>
            <a:r>
              <a:rPr lang="en-US" altLang="zh-CN" sz="3200" b="1">
                <a:solidFill>
                  <a:srgbClr val="003300"/>
                </a:solidFill>
              </a:rPr>
              <a:t>x=30</a:t>
            </a:r>
            <a:r>
              <a:rPr lang="zh-CN" altLang="en-US" sz="3200" b="1">
                <a:solidFill>
                  <a:srgbClr val="003300"/>
                </a:solidFill>
              </a:rPr>
              <a:t>代入</a:t>
            </a:r>
            <a:r>
              <a:rPr lang="en-US" altLang="zh-CN" sz="3200" b="1">
                <a:solidFill>
                  <a:srgbClr val="003300"/>
                </a:solidFill>
              </a:rPr>
              <a:t>①</a:t>
            </a:r>
            <a:r>
              <a:rPr lang="zh-CN" altLang="en-US" sz="3200" b="1">
                <a:solidFill>
                  <a:srgbClr val="003300"/>
                </a:solidFill>
              </a:rPr>
              <a:t>得：</a:t>
            </a:r>
            <a:r>
              <a:rPr lang="en-US" altLang="zh-CN" sz="3200" b="1">
                <a:solidFill>
                  <a:srgbClr val="003300"/>
                </a:solidFill>
              </a:rPr>
              <a:t>y=10</a:t>
            </a:r>
          </a:p>
        </p:txBody>
      </p:sp>
      <p:graphicFrame>
        <p:nvGraphicFramePr>
          <p:cNvPr id="20489" name="对象 20488"/>
          <p:cNvGraphicFramePr/>
          <p:nvPr/>
        </p:nvGraphicFramePr>
        <p:xfrm>
          <a:off x="6156325" y="4005263"/>
          <a:ext cx="2016125" cy="1452562"/>
        </p:xfrm>
        <a:graphic>
          <a:graphicData uri="http://schemas.openxmlformats.org/presentationml/2006/ole">
            <mc:AlternateContent xmlns:mc="http://schemas.openxmlformats.org/markup-compatibility/2006">
              <mc:Choice xmlns:v="urn:schemas-microsoft-com:vml" Requires="v">
                <p:oleObj r:id="rId5" imgW="825500" imgH="609600" progId="">
                  <p:embed/>
                </p:oleObj>
              </mc:Choice>
              <mc:Fallback>
                <p:oleObj r:id="rId5" imgW="825500" imgH="60960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4005263"/>
                        <a:ext cx="2016125"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90" name="文本框 20489"/>
          <p:cNvSpPr txBox="1">
            <a:spLocks noChangeArrowheads="1"/>
          </p:cNvSpPr>
          <p:nvPr/>
        </p:nvSpPr>
        <p:spPr bwMode="auto">
          <a:xfrm>
            <a:off x="539750" y="5373688"/>
            <a:ext cx="8208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rPr>
              <a:t>即</a:t>
            </a:r>
            <a:r>
              <a:rPr lang="en-US" altLang="zh-CN" sz="3200" b="1">
                <a:solidFill>
                  <a:srgbClr val="003300"/>
                </a:solidFill>
              </a:rPr>
              <a:t>A</a:t>
            </a:r>
            <a:r>
              <a:rPr lang="zh-CN" altLang="en-US" sz="3200" b="1">
                <a:solidFill>
                  <a:srgbClr val="003300"/>
                </a:solidFill>
              </a:rPr>
              <a:t>型手机购买</a:t>
            </a:r>
            <a:r>
              <a:rPr lang="en-US" altLang="zh-CN" sz="3200" b="1">
                <a:solidFill>
                  <a:srgbClr val="003300"/>
                </a:solidFill>
              </a:rPr>
              <a:t>30</a:t>
            </a:r>
            <a:r>
              <a:rPr lang="zh-CN" altLang="en-US" sz="3200" b="1">
                <a:solidFill>
                  <a:srgbClr val="003300"/>
                </a:solidFill>
              </a:rPr>
              <a:t>部，</a:t>
            </a:r>
            <a:r>
              <a:rPr lang="en-US" altLang="zh-CN" sz="3200" b="1">
                <a:solidFill>
                  <a:srgbClr val="003300"/>
                </a:solidFill>
              </a:rPr>
              <a:t>B</a:t>
            </a:r>
            <a:r>
              <a:rPr lang="zh-CN" altLang="en-US" sz="3200" b="1">
                <a:solidFill>
                  <a:srgbClr val="003300"/>
                </a:solidFill>
              </a:rPr>
              <a:t>型手机购买</a:t>
            </a:r>
            <a:r>
              <a:rPr lang="en-US" altLang="zh-CN" sz="3200" b="1">
                <a:solidFill>
                  <a:srgbClr val="003300"/>
                </a:solidFill>
              </a:rPr>
              <a:t>10</a:t>
            </a:r>
            <a:r>
              <a:rPr lang="zh-CN" altLang="en-US" sz="3200" b="1">
                <a:solidFill>
                  <a:srgbClr val="003300"/>
                </a:solidFill>
              </a:rPr>
              <a:t>部。</a:t>
            </a:r>
          </a:p>
        </p:txBody>
      </p:sp>
      <p:sp>
        <p:nvSpPr>
          <p:cNvPr id="20491" name="文本框 20490"/>
          <p:cNvSpPr txBox="1">
            <a:spLocks noChangeArrowheads="1"/>
          </p:cNvSpPr>
          <p:nvPr/>
        </p:nvSpPr>
        <p:spPr bwMode="auto">
          <a:xfrm>
            <a:off x="7524750" y="2133600"/>
            <a:ext cx="57467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en-US" altLang="zh-CN" sz="2800" b="1">
                <a:solidFill>
                  <a:srgbClr val="003300"/>
                </a:solidFill>
              </a:rPr>
              <a:t>①</a:t>
            </a:r>
          </a:p>
          <a:p>
            <a:pPr>
              <a:lnSpc>
                <a:spcPct val="80000"/>
              </a:lnSpc>
            </a:pPr>
            <a:r>
              <a:rPr lang="zh-CN" altLang="en-US" sz="2800" b="1">
                <a:solidFill>
                  <a:srgbClr val="003300"/>
                </a:solidFill>
              </a:rPr>
              <a:t>　　　　　　　　　　　　　　　　</a:t>
            </a:r>
            <a:r>
              <a:rPr lang="en-US" altLang="zh-CN" sz="2800" b="1">
                <a:solidFill>
                  <a:srgbClr val="003300"/>
                </a:solidFill>
              </a:rPr>
              <a:t>②</a:t>
            </a:r>
          </a:p>
        </p:txBody>
      </p:sp>
    </p:spTree>
    <p:extLst>
      <p:ext uri="{BB962C8B-B14F-4D97-AF65-F5344CB8AC3E}">
        <p14:creationId xmlns:p14="http://schemas.microsoft.com/office/powerpoint/2010/main" val="404944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484"/>
                                        </p:tgtEl>
                                        <p:attrNameLst>
                                          <p:attrName>style.visibility</p:attrName>
                                        </p:attrNameLst>
                                      </p:cBhvr>
                                      <p:to>
                                        <p:strVal val="visible"/>
                                      </p:to>
                                    </p:set>
                                    <p:anim calcmode="discrete" valueType="clr">
                                      <p:cBhvr override="childStyle">
                                        <p:cTn id="7" dur="80"/>
                                        <p:tgtEl>
                                          <p:spTgt spid="204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484"/>
                                        </p:tgtEl>
                                        <p:attrNameLst>
                                          <p:attrName>fillcolor</p:attrName>
                                        </p:attrNameLst>
                                      </p:cBhvr>
                                      <p:tavLst>
                                        <p:tav tm="0">
                                          <p:val>
                                            <p:clrVal>
                                              <a:schemeClr val="accent2"/>
                                            </p:clrVal>
                                          </p:val>
                                        </p:tav>
                                        <p:tav tm="50000">
                                          <p:val>
                                            <p:clrVal>
                                              <a:schemeClr val="hlink"/>
                                            </p:clrVal>
                                          </p:val>
                                        </p:tav>
                                      </p:tavLst>
                                    </p:anim>
                                    <p:set>
                                      <p:cBhvr>
                                        <p:cTn id="9" dur="80"/>
                                        <p:tgtEl>
                                          <p:spTgt spid="2048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48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48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49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0487"/>
                                        </p:tgtEl>
                                        <p:attrNameLst>
                                          <p:attrName>style.visibility</p:attrName>
                                        </p:attrNameLst>
                                      </p:cBhvr>
                                      <p:to>
                                        <p:strVal val="visible"/>
                                      </p:to>
                                    </p:set>
                                    <p:anim calcmode="discrete" valueType="clr">
                                      <p:cBhvr override="childStyle">
                                        <p:cTn id="26" dur="80"/>
                                        <p:tgtEl>
                                          <p:spTgt spid="20487"/>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0487"/>
                                        </p:tgtEl>
                                        <p:attrNameLst>
                                          <p:attrName>fillcolor</p:attrName>
                                        </p:attrNameLst>
                                      </p:cBhvr>
                                      <p:tavLst>
                                        <p:tav tm="0">
                                          <p:val>
                                            <p:clrVal>
                                              <a:schemeClr val="accent2"/>
                                            </p:clrVal>
                                          </p:val>
                                        </p:tav>
                                        <p:tav tm="50000">
                                          <p:val>
                                            <p:clrVal>
                                              <a:schemeClr val="hlink"/>
                                            </p:clrVal>
                                          </p:val>
                                        </p:tav>
                                      </p:tavLst>
                                    </p:anim>
                                    <p:set>
                                      <p:cBhvr>
                                        <p:cTn id="28" dur="80"/>
                                        <p:tgtEl>
                                          <p:spTgt spid="20487"/>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20488"/>
                                        </p:tgtEl>
                                        <p:attrNameLst>
                                          <p:attrName>style.visibility</p:attrName>
                                        </p:attrNameLst>
                                      </p:cBhvr>
                                      <p:to>
                                        <p:strVal val="visible"/>
                                      </p:to>
                                    </p:set>
                                    <p:anim calcmode="discrete" valueType="clr">
                                      <p:cBhvr override="childStyle">
                                        <p:cTn id="33" dur="80"/>
                                        <p:tgtEl>
                                          <p:spTgt spid="20488"/>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0488"/>
                                        </p:tgtEl>
                                        <p:attrNameLst>
                                          <p:attrName>fillcolor</p:attrName>
                                        </p:attrNameLst>
                                      </p:cBhvr>
                                      <p:tavLst>
                                        <p:tav tm="0">
                                          <p:val>
                                            <p:clrVal>
                                              <a:schemeClr val="accent2"/>
                                            </p:clrVal>
                                          </p:val>
                                        </p:tav>
                                        <p:tav tm="50000">
                                          <p:val>
                                            <p:clrVal>
                                              <a:schemeClr val="hlink"/>
                                            </p:clrVal>
                                          </p:val>
                                        </p:tav>
                                      </p:tavLst>
                                    </p:anim>
                                    <p:set>
                                      <p:cBhvr>
                                        <p:cTn id="35" dur="80"/>
                                        <p:tgtEl>
                                          <p:spTgt spid="20488"/>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48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20490"/>
                                        </p:tgtEl>
                                        <p:attrNameLst>
                                          <p:attrName>style.visibility</p:attrName>
                                        </p:attrNameLst>
                                      </p:cBhvr>
                                      <p:to>
                                        <p:strVal val="visible"/>
                                      </p:to>
                                    </p:set>
                                    <p:anim calcmode="discrete" valueType="clr">
                                      <p:cBhvr override="childStyle">
                                        <p:cTn id="44" dur="80"/>
                                        <p:tgtEl>
                                          <p:spTgt spid="20490"/>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0490"/>
                                        </p:tgtEl>
                                        <p:attrNameLst>
                                          <p:attrName>fillcolor</p:attrName>
                                        </p:attrNameLst>
                                      </p:cBhvr>
                                      <p:tavLst>
                                        <p:tav tm="0">
                                          <p:val>
                                            <p:clrVal>
                                              <a:schemeClr val="accent2"/>
                                            </p:clrVal>
                                          </p:val>
                                        </p:tav>
                                        <p:tav tm="50000">
                                          <p:val>
                                            <p:clrVal>
                                              <a:schemeClr val="hlink"/>
                                            </p:clrVal>
                                          </p:val>
                                        </p:tav>
                                      </p:tavLst>
                                    </p:anim>
                                    <p:set>
                                      <p:cBhvr>
                                        <p:cTn id="46" dur="80"/>
                                        <p:tgtEl>
                                          <p:spTgt spid="2049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5" grpId="0"/>
      <p:bldP spid="20487" grpId="0"/>
      <p:bldP spid="20488" grpId="0"/>
      <p:bldP spid="20490" grpId="0"/>
      <p:bldP spid="20491" grpId="0"/>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矩形 21505" descr="纸袋"/>
          <p:cNvSpPr>
            <a:spLocks noChangeArrowheads="1" noChangeShapeType="1" noTextEdit="1"/>
          </p:cNvSpPr>
          <p:nvPr/>
        </p:nvSpPr>
        <p:spPr bwMode="auto">
          <a:xfrm>
            <a:off x="468313" y="692150"/>
            <a:ext cx="1655762" cy="530225"/>
          </a:xfrm>
          <a:prstGeom prst="rect">
            <a:avLst/>
          </a:prstGeom>
        </p:spPr>
        <p:txBody>
          <a:bodyPr wrap="none" fromWordArt="1">
            <a:prstTxWarp prst="textPlain">
              <a:avLst>
                <a:gd name="adj" fmla="val 50000"/>
              </a:avLst>
            </a:prstTxWarp>
          </a:bodyPr>
          <a:lstStyle/>
          <a:p>
            <a:pPr algn="ctr"/>
            <a:r>
              <a:rPr lang="zh-CN" altLang="en-US"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方案二</a:t>
            </a:r>
            <a:r>
              <a:rPr lang="en-US" altLang="zh-CN"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rPr>
              <a:t>:</a:t>
            </a:r>
            <a:endParaRPr lang="zh-CN" altLang="en-US" sz="3600" kern="10">
              <a:ln w="12700">
                <a:solidFill>
                  <a:srgbClr val="008000"/>
                </a:solidFill>
                <a:miter lim="800000"/>
              </a:ln>
              <a:blipFill dpi="0" rotWithShape="0">
                <a:blip r:embed="rId2">
                  <a:alphaModFix amt="94000"/>
                </a:blip>
                <a:srcRect/>
                <a:tile tx="0" ty="0" sx="100000" sy="100000" flip="none" algn="tl"/>
              </a:blipFill>
              <a:effectLst>
                <a:outerShdw dist="563971" dir="14049737" sx="125000" sy="125000" algn="tl" rotWithShape="0">
                  <a:srgbClr val="C7DFD3">
                    <a:alpha val="80000"/>
                  </a:srgbClr>
                </a:outerShdw>
              </a:effectLst>
              <a:latin typeface="宋体" panose="02010600030101010101" pitchFamily="2" charset="-122"/>
            </a:endParaRPr>
          </a:p>
        </p:txBody>
      </p:sp>
      <p:sp>
        <p:nvSpPr>
          <p:cNvPr id="20482" name="文本框 21506"/>
          <p:cNvSpPr txBox="1">
            <a:spLocks noChangeArrowheads="1"/>
          </p:cNvSpPr>
          <p:nvPr/>
        </p:nvSpPr>
        <p:spPr bwMode="auto">
          <a:xfrm>
            <a:off x="2124075" y="692150"/>
            <a:ext cx="4537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3300"/>
                </a:solidFill>
              </a:rPr>
              <a:t>选择</a:t>
            </a:r>
            <a:r>
              <a:rPr lang="en-US" altLang="zh-CN" sz="3600" b="1">
                <a:solidFill>
                  <a:srgbClr val="003300"/>
                </a:solidFill>
              </a:rPr>
              <a:t>A</a:t>
            </a:r>
            <a:r>
              <a:rPr lang="zh-CN" altLang="en-US" sz="3600" b="1">
                <a:solidFill>
                  <a:srgbClr val="003300"/>
                </a:solidFill>
              </a:rPr>
              <a:t>型和</a:t>
            </a:r>
            <a:r>
              <a:rPr lang="en-US" altLang="zh-CN" sz="3600" b="1">
                <a:solidFill>
                  <a:srgbClr val="003300"/>
                </a:solidFill>
              </a:rPr>
              <a:t>C</a:t>
            </a:r>
            <a:r>
              <a:rPr lang="zh-CN" altLang="en-US" sz="3600" b="1">
                <a:solidFill>
                  <a:srgbClr val="003300"/>
                </a:solidFill>
              </a:rPr>
              <a:t>型两种</a:t>
            </a:r>
          </a:p>
        </p:txBody>
      </p:sp>
      <p:sp>
        <p:nvSpPr>
          <p:cNvPr id="21508" name="文本框 21507"/>
          <p:cNvSpPr txBox="1">
            <a:spLocks noChangeArrowheads="1"/>
          </p:cNvSpPr>
          <p:nvPr/>
        </p:nvSpPr>
        <p:spPr bwMode="auto">
          <a:xfrm>
            <a:off x="323850" y="1412875"/>
            <a:ext cx="8424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ea typeface="黑体" panose="02010609060101010101" pitchFamily="49" charset="-122"/>
              </a:rPr>
              <a:t>解：设</a:t>
            </a:r>
            <a:r>
              <a:rPr lang="en-US" altLang="zh-CN" sz="3200" b="1">
                <a:solidFill>
                  <a:srgbClr val="003300"/>
                </a:solidFill>
                <a:ea typeface="黑体" panose="02010609060101010101" pitchFamily="49" charset="-122"/>
              </a:rPr>
              <a:t>A</a:t>
            </a:r>
            <a:r>
              <a:rPr lang="zh-CN" altLang="en-US" sz="3200" b="1">
                <a:solidFill>
                  <a:srgbClr val="003300"/>
                </a:solidFill>
                <a:ea typeface="黑体" panose="02010609060101010101" pitchFamily="49" charset="-122"/>
              </a:rPr>
              <a:t>型手机购进</a:t>
            </a:r>
            <a:r>
              <a:rPr lang="en-US" altLang="zh-CN" sz="3200" b="1">
                <a:solidFill>
                  <a:srgbClr val="003300"/>
                </a:solidFill>
                <a:ea typeface="黑体" panose="02010609060101010101" pitchFamily="49" charset="-122"/>
              </a:rPr>
              <a:t>x</a:t>
            </a:r>
            <a:r>
              <a:rPr lang="zh-CN" altLang="en-US" sz="3200" b="1">
                <a:solidFill>
                  <a:srgbClr val="003300"/>
                </a:solidFill>
                <a:ea typeface="黑体" panose="02010609060101010101" pitchFamily="49" charset="-122"/>
              </a:rPr>
              <a:t>部， </a:t>
            </a:r>
            <a:r>
              <a:rPr lang="en-US" altLang="zh-CN" sz="3200" b="1">
                <a:solidFill>
                  <a:srgbClr val="003300"/>
                </a:solidFill>
                <a:ea typeface="黑体" panose="02010609060101010101" pitchFamily="49" charset="-122"/>
              </a:rPr>
              <a:t>C</a:t>
            </a:r>
            <a:r>
              <a:rPr lang="zh-CN" altLang="en-US" sz="3200" b="1">
                <a:solidFill>
                  <a:srgbClr val="003300"/>
                </a:solidFill>
                <a:ea typeface="黑体" panose="02010609060101010101" pitchFamily="49" charset="-122"/>
              </a:rPr>
              <a:t>型手机购进</a:t>
            </a:r>
            <a:r>
              <a:rPr lang="en-US" altLang="zh-CN" sz="3200" b="1">
                <a:solidFill>
                  <a:srgbClr val="003300"/>
                </a:solidFill>
                <a:ea typeface="黑体" panose="02010609060101010101" pitchFamily="49" charset="-122"/>
              </a:rPr>
              <a:t>y</a:t>
            </a:r>
            <a:r>
              <a:rPr lang="zh-CN" altLang="en-US" sz="3200" b="1">
                <a:solidFill>
                  <a:srgbClr val="003300"/>
                </a:solidFill>
                <a:ea typeface="黑体" panose="02010609060101010101" pitchFamily="49" charset="-122"/>
              </a:rPr>
              <a:t>部</a:t>
            </a:r>
            <a:r>
              <a:rPr lang="zh-CN" altLang="en-US" sz="3200" b="1">
                <a:solidFill>
                  <a:srgbClr val="003300"/>
                </a:solidFill>
              </a:rPr>
              <a:t>，</a:t>
            </a:r>
          </a:p>
        </p:txBody>
      </p:sp>
      <p:sp>
        <p:nvSpPr>
          <p:cNvPr id="21509" name="文本框 21508"/>
          <p:cNvSpPr txBox="1">
            <a:spLocks noChangeArrowheads="1"/>
          </p:cNvSpPr>
          <p:nvPr/>
        </p:nvSpPr>
        <p:spPr bwMode="auto">
          <a:xfrm>
            <a:off x="900113" y="2060575"/>
            <a:ext cx="7343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pPr>
            <a:r>
              <a:rPr lang="en-US" altLang="zh-CN">
                <a:solidFill>
                  <a:srgbClr val="003300"/>
                </a:solidFill>
              </a:rPr>
              <a:t> </a:t>
            </a:r>
            <a:r>
              <a:rPr lang="zh-CN" altLang="en-US" sz="3200" b="1">
                <a:solidFill>
                  <a:srgbClr val="003300"/>
                </a:solidFill>
              </a:rPr>
              <a:t>由题意得</a:t>
            </a:r>
            <a:r>
              <a:rPr lang="zh-CN" altLang="en-US" sz="3200" b="1">
                <a:solidFill>
                  <a:prstClr val="black"/>
                </a:solidFill>
              </a:rPr>
              <a:t>：                                      </a:t>
            </a:r>
            <a:endParaRPr lang="zh-CN" altLang="en-US" sz="3200" b="1">
              <a:solidFill>
                <a:srgbClr val="003300"/>
              </a:solidFill>
            </a:endParaRPr>
          </a:p>
          <a:p>
            <a:pPr>
              <a:lnSpc>
                <a:spcPct val="85000"/>
              </a:lnSpc>
              <a:spcBef>
                <a:spcPct val="50000"/>
              </a:spcBef>
            </a:pPr>
            <a:r>
              <a:rPr lang="zh-CN" altLang="en-US" sz="3200" b="1">
                <a:solidFill>
                  <a:srgbClr val="003300"/>
                </a:solidFill>
              </a:rPr>
              <a:t>　　　　　　　　　　　　　　　　　　　　</a:t>
            </a:r>
            <a:endParaRPr lang="zh-CN" altLang="en-US" b="1">
              <a:solidFill>
                <a:srgbClr val="003300"/>
              </a:solidFill>
            </a:endParaRPr>
          </a:p>
        </p:txBody>
      </p:sp>
      <p:graphicFrame>
        <p:nvGraphicFramePr>
          <p:cNvPr id="21510" name="对象 21509"/>
          <p:cNvGraphicFramePr/>
          <p:nvPr/>
        </p:nvGraphicFramePr>
        <p:xfrm>
          <a:off x="2825750" y="1989138"/>
          <a:ext cx="4357688" cy="1439862"/>
        </p:xfrm>
        <a:graphic>
          <a:graphicData uri="http://schemas.openxmlformats.org/presentationml/2006/ole">
            <mc:AlternateContent xmlns:mc="http://schemas.openxmlformats.org/markup-compatibility/2006">
              <mc:Choice xmlns:v="urn:schemas-microsoft-com:vml" Requires="v">
                <p:oleObj r:id="rId3" imgW="2044700" imgH="609600" progId="">
                  <p:embed/>
                </p:oleObj>
              </mc:Choice>
              <mc:Fallback>
                <p:oleObj r:id="rId3" imgW="2044700" imgH="60960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750" y="1989138"/>
                        <a:ext cx="4357688"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1" name="文本框 21510"/>
          <p:cNvSpPr txBox="1">
            <a:spLocks noChangeArrowheads="1"/>
          </p:cNvSpPr>
          <p:nvPr/>
        </p:nvSpPr>
        <p:spPr bwMode="auto">
          <a:xfrm>
            <a:off x="971550" y="3429000"/>
            <a:ext cx="68405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rPr>
              <a:t>由</a:t>
            </a:r>
            <a:r>
              <a:rPr lang="en-US" altLang="zh-CN" sz="3200" b="1">
                <a:solidFill>
                  <a:srgbClr val="003300"/>
                </a:solidFill>
              </a:rPr>
              <a:t>②</a:t>
            </a:r>
            <a:r>
              <a:rPr lang="zh-CN" altLang="en-US" sz="3200" b="1">
                <a:solidFill>
                  <a:srgbClr val="003300"/>
                </a:solidFill>
              </a:rPr>
              <a:t>得：</a:t>
            </a:r>
            <a:r>
              <a:rPr lang="en-US" altLang="zh-CN" sz="3200" b="1">
                <a:solidFill>
                  <a:srgbClr val="003300"/>
                </a:solidFill>
              </a:rPr>
              <a:t>3x+2y=100   ③</a:t>
            </a:r>
          </a:p>
        </p:txBody>
      </p:sp>
      <p:sp>
        <p:nvSpPr>
          <p:cNvPr id="21512" name="文本框 21511"/>
          <p:cNvSpPr txBox="1">
            <a:spLocks noChangeArrowheads="1"/>
          </p:cNvSpPr>
          <p:nvPr/>
        </p:nvSpPr>
        <p:spPr bwMode="auto">
          <a:xfrm>
            <a:off x="971550" y="4076700"/>
            <a:ext cx="5976938"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5000"/>
              </a:lnSpc>
              <a:spcBef>
                <a:spcPct val="50000"/>
              </a:spcBef>
            </a:pPr>
            <a:r>
              <a:rPr lang="en-US" altLang="zh-CN" sz="3200" b="1">
                <a:solidFill>
                  <a:srgbClr val="003300"/>
                </a:solidFill>
              </a:rPr>
              <a:t>③- ①×2</a:t>
            </a:r>
            <a:r>
              <a:rPr lang="zh-CN" altLang="en-US" sz="3200" b="1">
                <a:solidFill>
                  <a:srgbClr val="003300"/>
                </a:solidFill>
              </a:rPr>
              <a:t>得：</a:t>
            </a:r>
            <a:r>
              <a:rPr lang="en-US" altLang="zh-CN" sz="3200" b="1">
                <a:solidFill>
                  <a:srgbClr val="003300"/>
                </a:solidFill>
              </a:rPr>
              <a:t>x=20     </a:t>
            </a:r>
          </a:p>
          <a:p>
            <a:pPr>
              <a:lnSpc>
                <a:spcPct val="85000"/>
              </a:lnSpc>
              <a:spcBef>
                <a:spcPct val="50000"/>
              </a:spcBef>
            </a:pPr>
            <a:r>
              <a:rPr lang="zh-CN" altLang="en-US" sz="3200" b="1">
                <a:solidFill>
                  <a:srgbClr val="003300"/>
                </a:solidFill>
              </a:rPr>
              <a:t>把</a:t>
            </a:r>
            <a:r>
              <a:rPr lang="en-US" altLang="zh-CN" sz="3200" b="1">
                <a:solidFill>
                  <a:srgbClr val="003300"/>
                </a:solidFill>
              </a:rPr>
              <a:t>x=20</a:t>
            </a:r>
            <a:r>
              <a:rPr lang="zh-CN" altLang="en-US" sz="3200" b="1">
                <a:solidFill>
                  <a:srgbClr val="003300"/>
                </a:solidFill>
              </a:rPr>
              <a:t>代入</a:t>
            </a:r>
            <a:r>
              <a:rPr lang="en-US" altLang="zh-CN" sz="3200" b="1">
                <a:solidFill>
                  <a:srgbClr val="003300"/>
                </a:solidFill>
              </a:rPr>
              <a:t>①</a:t>
            </a:r>
            <a:r>
              <a:rPr lang="zh-CN" altLang="en-US" sz="3200" b="1">
                <a:solidFill>
                  <a:srgbClr val="003300"/>
                </a:solidFill>
              </a:rPr>
              <a:t>得：</a:t>
            </a:r>
            <a:r>
              <a:rPr lang="en-US" altLang="zh-CN" sz="3200" b="1">
                <a:solidFill>
                  <a:srgbClr val="003300"/>
                </a:solidFill>
              </a:rPr>
              <a:t>y=20</a:t>
            </a:r>
          </a:p>
        </p:txBody>
      </p:sp>
      <p:graphicFrame>
        <p:nvGraphicFramePr>
          <p:cNvPr id="21513" name="对象 21512"/>
          <p:cNvGraphicFramePr/>
          <p:nvPr/>
        </p:nvGraphicFramePr>
        <p:xfrm>
          <a:off x="5940425" y="3789363"/>
          <a:ext cx="2057400" cy="1452562"/>
        </p:xfrm>
        <a:graphic>
          <a:graphicData uri="http://schemas.openxmlformats.org/presentationml/2006/ole">
            <mc:AlternateContent xmlns:mc="http://schemas.openxmlformats.org/markup-compatibility/2006">
              <mc:Choice xmlns:v="urn:schemas-microsoft-com:vml" Requires="v">
                <p:oleObj r:id="rId5" imgW="850900" imgH="609600" progId="">
                  <p:embed/>
                </p:oleObj>
              </mc:Choice>
              <mc:Fallback>
                <p:oleObj r:id="rId5" imgW="850900" imgH="60960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3789363"/>
                        <a:ext cx="2057400"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4" name="文本框 21513"/>
          <p:cNvSpPr txBox="1">
            <a:spLocks noChangeArrowheads="1"/>
          </p:cNvSpPr>
          <p:nvPr/>
        </p:nvSpPr>
        <p:spPr bwMode="auto">
          <a:xfrm>
            <a:off x="539750" y="5373688"/>
            <a:ext cx="82089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3300"/>
                </a:solidFill>
              </a:rPr>
              <a:t>即</a:t>
            </a:r>
            <a:r>
              <a:rPr lang="en-US" altLang="zh-CN" sz="3200" b="1">
                <a:solidFill>
                  <a:srgbClr val="003300"/>
                </a:solidFill>
              </a:rPr>
              <a:t>A</a:t>
            </a:r>
            <a:r>
              <a:rPr lang="zh-CN" altLang="en-US" sz="3200" b="1">
                <a:solidFill>
                  <a:srgbClr val="003300"/>
                </a:solidFill>
              </a:rPr>
              <a:t>型手机购买</a:t>
            </a:r>
            <a:r>
              <a:rPr lang="en-US" altLang="zh-CN" sz="3200" b="1">
                <a:solidFill>
                  <a:srgbClr val="003300"/>
                </a:solidFill>
              </a:rPr>
              <a:t>20</a:t>
            </a:r>
            <a:r>
              <a:rPr lang="zh-CN" altLang="en-US" sz="3200" b="1">
                <a:solidFill>
                  <a:srgbClr val="003300"/>
                </a:solidFill>
              </a:rPr>
              <a:t>部，</a:t>
            </a:r>
            <a:r>
              <a:rPr lang="en-US" altLang="zh-CN" sz="3200" b="1">
                <a:solidFill>
                  <a:srgbClr val="003300"/>
                </a:solidFill>
              </a:rPr>
              <a:t>C</a:t>
            </a:r>
            <a:r>
              <a:rPr lang="zh-CN" altLang="en-US" sz="3200" b="1">
                <a:solidFill>
                  <a:srgbClr val="003300"/>
                </a:solidFill>
              </a:rPr>
              <a:t>型手机购买</a:t>
            </a:r>
            <a:r>
              <a:rPr lang="en-US" altLang="zh-CN" sz="3200" b="1">
                <a:solidFill>
                  <a:srgbClr val="003300"/>
                </a:solidFill>
              </a:rPr>
              <a:t>20</a:t>
            </a:r>
            <a:r>
              <a:rPr lang="zh-CN" altLang="en-US" sz="3200" b="1">
                <a:solidFill>
                  <a:srgbClr val="003300"/>
                </a:solidFill>
              </a:rPr>
              <a:t>部。</a:t>
            </a:r>
          </a:p>
        </p:txBody>
      </p:sp>
      <p:sp>
        <p:nvSpPr>
          <p:cNvPr id="21515" name="文本框 21514"/>
          <p:cNvSpPr txBox="1">
            <a:spLocks noChangeArrowheads="1"/>
          </p:cNvSpPr>
          <p:nvPr/>
        </p:nvSpPr>
        <p:spPr bwMode="auto">
          <a:xfrm>
            <a:off x="7524750" y="2133600"/>
            <a:ext cx="57467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pPr>
            <a:r>
              <a:rPr lang="en-US" altLang="zh-CN" sz="2800" b="1">
                <a:solidFill>
                  <a:srgbClr val="003300"/>
                </a:solidFill>
              </a:rPr>
              <a:t>①</a:t>
            </a:r>
          </a:p>
          <a:p>
            <a:pPr>
              <a:lnSpc>
                <a:spcPct val="80000"/>
              </a:lnSpc>
            </a:pPr>
            <a:r>
              <a:rPr lang="zh-CN" altLang="en-US" sz="2800" b="1">
                <a:solidFill>
                  <a:srgbClr val="003300"/>
                </a:solidFill>
              </a:rPr>
              <a:t>　　　　　　　　　　　　　　　　</a:t>
            </a:r>
            <a:r>
              <a:rPr lang="en-US" altLang="zh-CN" sz="2800" b="1">
                <a:solidFill>
                  <a:srgbClr val="003300"/>
                </a:solidFill>
              </a:rPr>
              <a:t>②</a:t>
            </a:r>
          </a:p>
        </p:txBody>
      </p:sp>
    </p:spTree>
    <p:extLst>
      <p:ext uri="{BB962C8B-B14F-4D97-AF65-F5344CB8AC3E}">
        <p14:creationId xmlns:p14="http://schemas.microsoft.com/office/powerpoint/2010/main" val="235548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1508"/>
                                        </p:tgtEl>
                                        <p:attrNameLst>
                                          <p:attrName>style.visibility</p:attrName>
                                        </p:attrNameLst>
                                      </p:cBhvr>
                                      <p:to>
                                        <p:strVal val="visible"/>
                                      </p:to>
                                    </p:set>
                                    <p:anim calcmode="discrete" valueType="clr">
                                      <p:cBhvr override="childStyle">
                                        <p:cTn id="7" dur="80"/>
                                        <p:tgtEl>
                                          <p:spTgt spid="2150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1508"/>
                                        </p:tgtEl>
                                        <p:attrNameLst>
                                          <p:attrName>fillcolor</p:attrName>
                                        </p:attrNameLst>
                                      </p:cBhvr>
                                      <p:tavLst>
                                        <p:tav tm="0">
                                          <p:val>
                                            <p:clrVal>
                                              <a:schemeClr val="accent2"/>
                                            </p:clrVal>
                                          </p:val>
                                        </p:tav>
                                        <p:tav tm="50000">
                                          <p:val>
                                            <p:clrVal>
                                              <a:schemeClr val="hlink"/>
                                            </p:clrVal>
                                          </p:val>
                                        </p:tav>
                                      </p:tavLst>
                                    </p:anim>
                                    <p:set>
                                      <p:cBhvr>
                                        <p:cTn id="9" dur="80"/>
                                        <p:tgtEl>
                                          <p:spTgt spid="2150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5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5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15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21511"/>
                                        </p:tgtEl>
                                        <p:attrNameLst>
                                          <p:attrName>style.visibility</p:attrName>
                                        </p:attrNameLst>
                                      </p:cBhvr>
                                      <p:to>
                                        <p:strVal val="visible"/>
                                      </p:to>
                                    </p:set>
                                    <p:anim calcmode="discrete" valueType="clr">
                                      <p:cBhvr override="childStyle">
                                        <p:cTn id="26" dur="80"/>
                                        <p:tgtEl>
                                          <p:spTgt spid="21511"/>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1511"/>
                                        </p:tgtEl>
                                        <p:attrNameLst>
                                          <p:attrName>fillcolor</p:attrName>
                                        </p:attrNameLst>
                                      </p:cBhvr>
                                      <p:tavLst>
                                        <p:tav tm="0">
                                          <p:val>
                                            <p:clrVal>
                                              <a:schemeClr val="accent2"/>
                                            </p:clrVal>
                                          </p:val>
                                        </p:tav>
                                        <p:tav tm="50000">
                                          <p:val>
                                            <p:clrVal>
                                              <a:schemeClr val="hlink"/>
                                            </p:clrVal>
                                          </p:val>
                                        </p:tav>
                                      </p:tavLst>
                                    </p:anim>
                                    <p:set>
                                      <p:cBhvr>
                                        <p:cTn id="28" dur="80"/>
                                        <p:tgtEl>
                                          <p:spTgt spid="21511"/>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21512"/>
                                        </p:tgtEl>
                                        <p:attrNameLst>
                                          <p:attrName>style.visibility</p:attrName>
                                        </p:attrNameLst>
                                      </p:cBhvr>
                                      <p:to>
                                        <p:strVal val="visible"/>
                                      </p:to>
                                    </p:set>
                                    <p:anim calcmode="discrete" valueType="clr">
                                      <p:cBhvr override="childStyle">
                                        <p:cTn id="33" dur="80"/>
                                        <p:tgtEl>
                                          <p:spTgt spid="21512"/>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21512"/>
                                        </p:tgtEl>
                                        <p:attrNameLst>
                                          <p:attrName>fillcolor</p:attrName>
                                        </p:attrNameLst>
                                      </p:cBhvr>
                                      <p:tavLst>
                                        <p:tav tm="0">
                                          <p:val>
                                            <p:clrVal>
                                              <a:schemeClr val="accent2"/>
                                            </p:clrVal>
                                          </p:val>
                                        </p:tav>
                                        <p:tav tm="50000">
                                          <p:val>
                                            <p:clrVal>
                                              <a:schemeClr val="hlink"/>
                                            </p:clrVal>
                                          </p:val>
                                        </p:tav>
                                      </p:tavLst>
                                    </p:anim>
                                    <p:set>
                                      <p:cBhvr>
                                        <p:cTn id="35" dur="80"/>
                                        <p:tgtEl>
                                          <p:spTgt spid="21512"/>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5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grpId="0" nodeType="clickEffect">
                                  <p:stCondLst>
                                    <p:cond delay="0"/>
                                  </p:stCondLst>
                                  <p:iterate type="lt">
                                    <p:tmPct val="50000"/>
                                  </p:iterate>
                                  <p:childTnLst>
                                    <p:set>
                                      <p:cBhvr>
                                        <p:cTn id="43" dur="1" fill="hold">
                                          <p:stCondLst>
                                            <p:cond delay="0"/>
                                          </p:stCondLst>
                                        </p:cTn>
                                        <p:tgtEl>
                                          <p:spTgt spid="21514"/>
                                        </p:tgtEl>
                                        <p:attrNameLst>
                                          <p:attrName>style.visibility</p:attrName>
                                        </p:attrNameLst>
                                      </p:cBhvr>
                                      <p:to>
                                        <p:strVal val="visible"/>
                                      </p:to>
                                    </p:set>
                                    <p:anim calcmode="discrete" valueType="clr">
                                      <p:cBhvr override="childStyle">
                                        <p:cTn id="44" dur="80"/>
                                        <p:tgtEl>
                                          <p:spTgt spid="21514"/>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21514"/>
                                        </p:tgtEl>
                                        <p:attrNameLst>
                                          <p:attrName>fillcolor</p:attrName>
                                        </p:attrNameLst>
                                      </p:cBhvr>
                                      <p:tavLst>
                                        <p:tav tm="0">
                                          <p:val>
                                            <p:clrVal>
                                              <a:schemeClr val="accent2"/>
                                            </p:clrVal>
                                          </p:val>
                                        </p:tav>
                                        <p:tav tm="50000">
                                          <p:val>
                                            <p:clrVal>
                                              <a:schemeClr val="hlink"/>
                                            </p:clrVal>
                                          </p:val>
                                        </p:tav>
                                      </p:tavLst>
                                    </p:anim>
                                    <p:set>
                                      <p:cBhvr>
                                        <p:cTn id="46" dur="80"/>
                                        <p:tgtEl>
                                          <p:spTgt spid="215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p:bldP spid="21511" grpId="0"/>
      <p:bldP spid="21512" grpId="0"/>
      <p:bldP spid="21514" grpId="0"/>
      <p:bldP spid="21515" grpId="0"/>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22529"/>
          <p:cNvGrpSpPr/>
          <p:nvPr/>
        </p:nvGrpSpPr>
        <p:grpSpPr bwMode="auto">
          <a:xfrm>
            <a:off x="838200" y="304800"/>
            <a:ext cx="7489825" cy="3597275"/>
            <a:chOff x="385" y="119"/>
            <a:chExt cx="4718" cy="2266"/>
          </a:xfrm>
        </p:grpSpPr>
        <p:sp>
          <p:nvSpPr>
            <p:cNvPr id="21506" name="文本框 22530"/>
            <p:cNvSpPr txBox="1">
              <a:spLocks noChangeArrowheads="1"/>
            </p:cNvSpPr>
            <p:nvPr/>
          </p:nvSpPr>
          <p:spPr bwMode="auto">
            <a:xfrm>
              <a:off x="385" y="119"/>
              <a:ext cx="4718" cy="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lang="zh-CN" altLang="en-US" sz="3200" b="1">
                  <a:solidFill>
                    <a:srgbClr val="1F497D"/>
                  </a:solidFill>
                  <a:latin typeface="黑体" panose="02010609060101010101" pitchFamily="49" charset="-122"/>
                  <a:ea typeface="黑体" panose="02010609060101010101" pitchFamily="49" charset="-122"/>
                </a:rPr>
                <a:t>问题</a:t>
              </a:r>
              <a:r>
                <a:rPr lang="en-US" altLang="zh-CN" sz="3200" b="1">
                  <a:solidFill>
                    <a:srgbClr val="1F497D"/>
                  </a:solidFill>
                  <a:latin typeface="黑体" panose="02010609060101010101" pitchFamily="49" charset="-122"/>
                  <a:ea typeface="黑体" panose="02010609060101010101" pitchFamily="49" charset="-122"/>
                </a:rPr>
                <a:t>1</a:t>
              </a:r>
              <a:r>
                <a:rPr lang="zh-CN" altLang="en-US" sz="3200" b="1">
                  <a:solidFill>
                    <a:srgbClr val="1F497D"/>
                  </a:solidFill>
                  <a:latin typeface="黑体" panose="02010609060101010101" pitchFamily="49" charset="-122"/>
                  <a:ea typeface="黑体" panose="02010609060101010101" pitchFamily="49" charset="-122"/>
                </a:rPr>
                <a:t>：化妆晚会上，男生脸上涂蓝色油彩，女生脸上涂红色油彩；游戏时，</a:t>
              </a:r>
              <a:r>
                <a:rPr lang="zh-CN" altLang="en-US" sz="3200" b="1">
                  <a:solidFill>
                    <a:srgbClr val="0000FF"/>
                  </a:solidFill>
                  <a:latin typeface="黑体" panose="02010609060101010101" pitchFamily="49" charset="-122"/>
                  <a:ea typeface="黑体" panose="02010609060101010101" pitchFamily="49" charset="-122"/>
                </a:rPr>
                <a:t>每个男生都看见</a:t>
              </a:r>
              <a:r>
                <a:rPr lang="zh-CN" altLang="en-US" sz="3200" b="1">
                  <a:solidFill>
                    <a:srgbClr val="1F497D"/>
                  </a:solidFill>
                  <a:latin typeface="黑体" panose="02010609060101010101" pitchFamily="49" charset="-122"/>
                  <a:ea typeface="黑体" panose="02010609060101010101" pitchFamily="49" charset="-122"/>
                </a:rPr>
                <a:t>涂红色的人数是涂蓝色人数的</a:t>
              </a:r>
              <a:r>
                <a:rPr lang="en-US" altLang="zh-CN" sz="3200" b="1">
                  <a:solidFill>
                    <a:srgbClr val="1F497D"/>
                  </a:solidFill>
                  <a:latin typeface="黑体" panose="02010609060101010101" pitchFamily="49" charset="-122"/>
                  <a:ea typeface="黑体" panose="02010609060101010101" pitchFamily="49" charset="-122"/>
                </a:rPr>
                <a:t>2</a:t>
              </a:r>
              <a:r>
                <a:rPr lang="zh-CN" altLang="en-US" sz="3200" b="1">
                  <a:solidFill>
                    <a:srgbClr val="1F497D"/>
                  </a:solidFill>
                  <a:latin typeface="黑体" panose="02010609060101010101" pitchFamily="49" charset="-122"/>
                  <a:ea typeface="黑体" panose="02010609060101010101" pitchFamily="49" charset="-122"/>
                </a:rPr>
                <a:t>倍，而</a:t>
              </a:r>
              <a:r>
                <a:rPr lang="zh-CN" altLang="en-US" sz="3200" b="1">
                  <a:solidFill>
                    <a:srgbClr val="0000FF"/>
                  </a:solidFill>
                  <a:latin typeface="黑体" panose="02010609060101010101" pitchFamily="49" charset="-122"/>
                  <a:ea typeface="黑体" panose="02010609060101010101" pitchFamily="49" charset="-122"/>
                </a:rPr>
                <a:t>每个女生都看见</a:t>
              </a:r>
              <a:r>
                <a:rPr lang="zh-CN" altLang="en-US" sz="3200" b="1">
                  <a:solidFill>
                    <a:srgbClr val="1F497D"/>
                  </a:solidFill>
                  <a:latin typeface="黑体" panose="02010609060101010101" pitchFamily="49" charset="-122"/>
                  <a:ea typeface="黑体" panose="02010609060101010101" pitchFamily="49" charset="-122"/>
                </a:rPr>
                <a:t>涂蓝色的人</a:t>
              </a:r>
              <a:br>
                <a:rPr lang="zh-CN" altLang="en-US" sz="3200" b="1">
                  <a:solidFill>
                    <a:srgbClr val="1F497D"/>
                  </a:solidFill>
                  <a:latin typeface="黑体" panose="02010609060101010101" pitchFamily="49" charset="-122"/>
                  <a:ea typeface="黑体" panose="02010609060101010101" pitchFamily="49" charset="-122"/>
                </a:rPr>
              </a:br>
              <a:r>
                <a:rPr lang="zh-CN" altLang="en-US" sz="3200" b="1">
                  <a:solidFill>
                    <a:srgbClr val="1F497D"/>
                  </a:solidFill>
                  <a:latin typeface="黑体" panose="02010609060101010101" pitchFamily="49" charset="-122"/>
                  <a:ea typeface="黑体" panose="02010609060101010101" pitchFamily="49" charset="-122"/>
                </a:rPr>
                <a:t>数是涂红色人数的  ，你能求出晚会上有多少男生？多少女生吗？</a:t>
              </a:r>
            </a:p>
          </p:txBody>
        </p:sp>
        <p:graphicFrame>
          <p:nvGraphicFramePr>
            <p:cNvPr id="21507" name="对象 22531"/>
            <p:cNvGraphicFramePr/>
            <p:nvPr/>
          </p:nvGraphicFramePr>
          <p:xfrm>
            <a:off x="2536" y="1492"/>
            <a:ext cx="253" cy="669"/>
          </p:xfrm>
          <a:graphic>
            <a:graphicData uri="http://schemas.openxmlformats.org/presentationml/2006/ole">
              <mc:AlternateContent xmlns:mc="http://schemas.openxmlformats.org/markup-compatibility/2006">
                <mc:Choice xmlns:v="urn:schemas-microsoft-com:vml" Requires="v">
                  <p:oleObj r:id="rId2" imgW="190500" imgH="520700" progId="Equations">
                    <p:embed/>
                  </p:oleObj>
                </mc:Choice>
                <mc:Fallback>
                  <p:oleObj r:id="rId2" imgW="190500" imgH="5207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 y="1492"/>
                          <a:ext cx="253" cy="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533" name="文本框 22532"/>
          <p:cNvSpPr txBox="1">
            <a:spLocks noChangeArrowheads="1"/>
          </p:cNvSpPr>
          <p:nvPr/>
        </p:nvSpPr>
        <p:spPr bwMode="auto">
          <a:xfrm>
            <a:off x="1116013" y="4379913"/>
            <a:ext cx="7416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6600"/>
                </a:solidFill>
                <a:latin typeface="黑体" panose="02010609060101010101" pitchFamily="49" charset="-122"/>
                <a:ea typeface="黑体" panose="02010609060101010101" pitchFamily="49" charset="-122"/>
              </a:rPr>
              <a:t>男生看：涂红色人数指</a:t>
            </a:r>
            <a:r>
              <a:rPr lang="en-US" altLang="zh-CN" sz="2800">
                <a:solidFill>
                  <a:srgbClr val="006600"/>
                </a:solidFill>
                <a:latin typeface="黑体" panose="02010609060101010101" pitchFamily="49" charset="-122"/>
                <a:ea typeface="黑体" panose="02010609060101010101" pitchFamily="49" charset="-122"/>
              </a:rPr>
              <a:t>___________</a:t>
            </a:r>
            <a:br>
              <a:rPr lang="en-US" altLang="zh-CN" sz="2800">
                <a:solidFill>
                  <a:srgbClr val="006600"/>
                </a:solidFill>
                <a:latin typeface="黑体" panose="02010609060101010101" pitchFamily="49" charset="-122"/>
                <a:ea typeface="黑体" panose="02010609060101010101" pitchFamily="49" charset="-122"/>
              </a:rPr>
            </a:br>
            <a:r>
              <a:rPr lang="en-US" altLang="zh-CN" sz="2800">
                <a:solidFill>
                  <a:srgbClr val="006600"/>
                </a:solidFill>
                <a:latin typeface="黑体" panose="02010609060101010101" pitchFamily="49" charset="-122"/>
                <a:ea typeface="黑体" panose="02010609060101010101" pitchFamily="49" charset="-122"/>
              </a:rPr>
              <a:t>        </a:t>
            </a:r>
            <a:r>
              <a:rPr lang="zh-CN" altLang="en-US" sz="2800">
                <a:solidFill>
                  <a:srgbClr val="006600"/>
                </a:solidFill>
                <a:latin typeface="黑体" panose="02010609060101010101" pitchFamily="49" charset="-122"/>
                <a:ea typeface="黑体" panose="02010609060101010101" pitchFamily="49" charset="-122"/>
              </a:rPr>
              <a:t>涂蓝色人数指</a:t>
            </a:r>
            <a:r>
              <a:rPr lang="en-US" altLang="zh-CN" sz="2800">
                <a:solidFill>
                  <a:srgbClr val="006600"/>
                </a:solidFill>
                <a:latin typeface="黑体" panose="02010609060101010101" pitchFamily="49" charset="-122"/>
                <a:ea typeface="黑体" panose="02010609060101010101" pitchFamily="49" charset="-122"/>
              </a:rPr>
              <a:t>___________</a:t>
            </a:r>
            <a:br>
              <a:rPr lang="en-US" altLang="zh-CN" sz="2800">
                <a:solidFill>
                  <a:srgbClr val="006600"/>
                </a:solidFill>
                <a:latin typeface="黑体" panose="02010609060101010101" pitchFamily="49" charset="-122"/>
                <a:ea typeface="黑体" panose="02010609060101010101" pitchFamily="49" charset="-122"/>
              </a:rPr>
            </a:br>
            <a:r>
              <a:rPr lang="zh-CN" altLang="en-US" sz="2800">
                <a:solidFill>
                  <a:srgbClr val="006600"/>
                </a:solidFill>
                <a:latin typeface="黑体" panose="02010609060101010101" pitchFamily="49" charset="-122"/>
                <a:ea typeface="黑体" panose="02010609060101010101" pitchFamily="49" charset="-122"/>
              </a:rPr>
              <a:t>女生看：涂蓝色人数指</a:t>
            </a:r>
            <a:r>
              <a:rPr lang="en-US" altLang="zh-CN" sz="2800">
                <a:solidFill>
                  <a:srgbClr val="006600"/>
                </a:solidFill>
                <a:latin typeface="黑体" panose="02010609060101010101" pitchFamily="49" charset="-122"/>
                <a:ea typeface="黑体" panose="02010609060101010101" pitchFamily="49" charset="-122"/>
              </a:rPr>
              <a:t>___________</a:t>
            </a:r>
            <a:br>
              <a:rPr lang="en-US" altLang="zh-CN" sz="2800">
                <a:solidFill>
                  <a:srgbClr val="006600"/>
                </a:solidFill>
                <a:latin typeface="黑体" panose="02010609060101010101" pitchFamily="49" charset="-122"/>
                <a:ea typeface="黑体" panose="02010609060101010101" pitchFamily="49" charset="-122"/>
              </a:rPr>
            </a:br>
            <a:r>
              <a:rPr lang="en-US" altLang="zh-CN" sz="2800">
                <a:solidFill>
                  <a:srgbClr val="006600"/>
                </a:solidFill>
                <a:latin typeface="黑体" panose="02010609060101010101" pitchFamily="49" charset="-122"/>
                <a:ea typeface="黑体" panose="02010609060101010101" pitchFamily="49" charset="-122"/>
              </a:rPr>
              <a:t>        </a:t>
            </a:r>
            <a:r>
              <a:rPr lang="zh-CN" altLang="en-US" sz="2800">
                <a:solidFill>
                  <a:srgbClr val="006600"/>
                </a:solidFill>
                <a:latin typeface="黑体" panose="02010609060101010101" pitchFamily="49" charset="-122"/>
                <a:ea typeface="黑体" panose="02010609060101010101" pitchFamily="49" charset="-122"/>
              </a:rPr>
              <a:t>涂红色人数指</a:t>
            </a:r>
            <a:r>
              <a:rPr lang="en-US" altLang="zh-CN" sz="2800">
                <a:solidFill>
                  <a:srgbClr val="006600"/>
                </a:solidFill>
                <a:latin typeface="黑体" panose="02010609060101010101" pitchFamily="49" charset="-122"/>
                <a:ea typeface="黑体" panose="02010609060101010101" pitchFamily="49" charset="-122"/>
              </a:rPr>
              <a:t>___________</a:t>
            </a:r>
          </a:p>
        </p:txBody>
      </p:sp>
      <p:sp>
        <p:nvSpPr>
          <p:cNvPr id="22534" name="文本框 22533"/>
          <p:cNvSpPr txBox="1">
            <a:spLocks noChangeArrowheads="1"/>
          </p:cNvSpPr>
          <p:nvPr/>
        </p:nvSpPr>
        <p:spPr bwMode="auto">
          <a:xfrm>
            <a:off x="4716463" y="4365625"/>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FF0000"/>
                </a:solidFill>
                <a:ea typeface="黑体" panose="02010609060101010101" pitchFamily="49" charset="-122"/>
              </a:rPr>
              <a:t>女生人数</a:t>
            </a:r>
          </a:p>
        </p:txBody>
      </p:sp>
      <p:sp>
        <p:nvSpPr>
          <p:cNvPr id="22535" name="文本框 22534"/>
          <p:cNvSpPr txBox="1">
            <a:spLocks noChangeArrowheads="1"/>
          </p:cNvSpPr>
          <p:nvPr/>
        </p:nvSpPr>
        <p:spPr bwMode="auto">
          <a:xfrm>
            <a:off x="4716463" y="4797425"/>
            <a:ext cx="2665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ea typeface="黑体" panose="02010609060101010101" pitchFamily="49" charset="-122"/>
              </a:rPr>
              <a:t>男生人数－</a:t>
            </a:r>
            <a:r>
              <a:rPr lang="en-US" altLang="zh-CN" sz="2800">
                <a:solidFill>
                  <a:srgbClr val="0000FF"/>
                </a:solidFill>
                <a:ea typeface="黑体" panose="02010609060101010101" pitchFamily="49" charset="-122"/>
              </a:rPr>
              <a:t>1</a:t>
            </a:r>
          </a:p>
        </p:txBody>
      </p:sp>
      <p:sp>
        <p:nvSpPr>
          <p:cNvPr id="22536" name="文本框 22535"/>
          <p:cNvSpPr txBox="1">
            <a:spLocks noChangeArrowheads="1"/>
          </p:cNvSpPr>
          <p:nvPr/>
        </p:nvSpPr>
        <p:spPr bwMode="auto">
          <a:xfrm>
            <a:off x="4716463" y="5229225"/>
            <a:ext cx="1871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0000FF"/>
                </a:solidFill>
                <a:ea typeface="黑体" panose="02010609060101010101" pitchFamily="49" charset="-122"/>
              </a:rPr>
              <a:t>男生人数</a:t>
            </a:r>
          </a:p>
        </p:txBody>
      </p:sp>
      <p:sp>
        <p:nvSpPr>
          <p:cNvPr id="22537" name="文本框 22536"/>
          <p:cNvSpPr txBox="1">
            <a:spLocks noChangeArrowheads="1"/>
          </p:cNvSpPr>
          <p:nvPr/>
        </p:nvSpPr>
        <p:spPr bwMode="auto">
          <a:xfrm>
            <a:off x="4716463" y="5661025"/>
            <a:ext cx="2665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FF0000"/>
                </a:solidFill>
                <a:ea typeface="黑体" panose="02010609060101010101" pitchFamily="49" charset="-122"/>
              </a:rPr>
              <a:t>女生人数－</a:t>
            </a:r>
            <a:r>
              <a:rPr lang="en-US" altLang="zh-CN" sz="2800">
                <a:solidFill>
                  <a:srgbClr val="FF0000"/>
                </a:solidFill>
                <a:ea typeface="黑体" panose="02010609060101010101" pitchFamily="49" charset="-122"/>
              </a:rPr>
              <a:t>1</a:t>
            </a:r>
          </a:p>
        </p:txBody>
      </p:sp>
      <p:sp>
        <p:nvSpPr>
          <p:cNvPr id="22538" name="矩形 22537"/>
          <p:cNvSpPr>
            <a:spLocks noChangeArrowheads="1" noChangeShapeType="1" noTextEdit="1"/>
          </p:cNvSpPr>
          <p:nvPr/>
        </p:nvSpPr>
        <p:spPr bwMode="auto">
          <a:xfrm>
            <a:off x="141288" y="3789363"/>
            <a:ext cx="1117600" cy="863600"/>
          </a:xfrm>
          <a:prstGeom prst="rect">
            <a:avLst/>
          </a:prstGeom>
          <a:extLst>
            <a:ext uri="{91240B29-F687-4F45-9708-019B960494DF}">
              <a14:hiddenLine xmlns:a14="http://schemas.microsoft.com/office/drawing/2010/main" w="9525">
                <a:noFill/>
                <a:rou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a:gradFill rotWithShape="0">
                  <a:gsLst>
                    <a:gs pos="0">
                      <a:srgbClr val="FFE701"/>
                    </a:gs>
                    <a:gs pos="100000">
                      <a:srgbClr val="FE3E02"/>
                    </a:gs>
                  </a:gsLst>
                  <a:lin ang="5400000" scaled="1"/>
                </a:gradFill>
                <a:latin typeface="宋体" panose="02010600030101010101" pitchFamily="2" charset="-122"/>
              </a:rPr>
              <a:t>思考？</a:t>
            </a:r>
          </a:p>
        </p:txBody>
      </p:sp>
      <p:pic>
        <p:nvPicPr>
          <p:cNvPr id="21514" name="图片 22538" descr="pic0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1013" y="3068638"/>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图片 22539" descr="tn_johnathan_1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9925" y="3284538"/>
            <a:ext cx="647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图片 22540" descr="tn_johnathan_1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1725" y="4437063"/>
            <a:ext cx="647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图片 22541" descr="tn_johnathan_1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4025" y="4581525"/>
            <a:ext cx="647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图片 22542" descr="tn_johnathan_1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200400"/>
            <a:ext cx="647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图片 22543" descr="pic0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288" y="270827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图片 22544" descr="pic0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7625" y="364490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1" name="图片 22545" descr="pic0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86750" y="458152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2" name="图片 22546" descr="pic0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850" y="5734050"/>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4560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checkerboard(across)">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22538"/>
                                        </p:tgtEl>
                                        <p:attrNameLst>
                                          <p:attrName>style.visibility</p:attrName>
                                        </p:attrNameLst>
                                      </p:cBhvr>
                                      <p:to>
                                        <p:strVal val="visible"/>
                                      </p:to>
                                    </p:set>
                                    <p:anim calcmode="lin" valueType="num">
                                      <p:cBhvr>
                                        <p:cTn id="12" dur="500" decel="50000" fill="hold">
                                          <p:stCondLst>
                                            <p:cond delay="0"/>
                                          </p:stCondLst>
                                        </p:cTn>
                                        <p:tgtEl>
                                          <p:spTgt spid="22538"/>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22538"/>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22538"/>
                                        </p:tgtEl>
                                        <p:attrNameLst>
                                          <p:attrName>ppt_w</p:attrName>
                                        </p:attrNameLst>
                                      </p:cBhvr>
                                      <p:tavLst>
                                        <p:tav tm="0">
                                          <p:val>
                                            <p:strVal val="#ppt_w*.05"/>
                                          </p:val>
                                        </p:tav>
                                        <p:tav tm="100000">
                                          <p:val>
                                            <p:strVal val="#ppt_w"/>
                                          </p:val>
                                        </p:tav>
                                      </p:tavLst>
                                    </p:anim>
                                    <p:anim calcmode="lin" valueType="num">
                                      <p:cBhvr>
                                        <p:cTn id="15" dur="1000" fill="hold"/>
                                        <p:tgtEl>
                                          <p:spTgt spid="22538"/>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22538"/>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22538"/>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22538"/>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2253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533"/>
                                        </p:tgtEl>
                                        <p:attrNameLst>
                                          <p:attrName>style.visibility</p:attrName>
                                        </p:attrNameLst>
                                      </p:cBhvr>
                                      <p:to>
                                        <p:strVal val="visible"/>
                                      </p:to>
                                    </p:set>
                                    <p:animEffect transition="in" filter="wipe(left)">
                                      <p:cBhvr>
                                        <p:cTn id="22" dur="500"/>
                                        <p:tgtEl>
                                          <p:spTgt spid="2253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2534"/>
                                        </p:tgtEl>
                                        <p:attrNameLst>
                                          <p:attrName>style.visibility</p:attrName>
                                        </p:attrNameLst>
                                      </p:cBhvr>
                                      <p:to>
                                        <p:strVal val="visible"/>
                                      </p:to>
                                    </p:set>
                                    <p:anim calcmode="lin" valueType="num">
                                      <p:cBhvr additive="base">
                                        <p:cTn id="27" dur="500" fill="hold"/>
                                        <p:tgtEl>
                                          <p:spTgt spid="22534"/>
                                        </p:tgtEl>
                                        <p:attrNameLst>
                                          <p:attrName>ppt_x</p:attrName>
                                        </p:attrNameLst>
                                      </p:cBhvr>
                                      <p:tavLst>
                                        <p:tav tm="0">
                                          <p:val>
                                            <p:strVal val="1+#ppt_w/2"/>
                                          </p:val>
                                        </p:tav>
                                        <p:tav tm="100000">
                                          <p:val>
                                            <p:strVal val="#ppt_x"/>
                                          </p:val>
                                        </p:tav>
                                      </p:tavLst>
                                    </p:anim>
                                    <p:anim calcmode="lin" valueType="num">
                                      <p:cBhvr additive="base">
                                        <p:cTn id="28" dur="500" fill="hold"/>
                                        <p:tgtEl>
                                          <p:spTgt spid="2253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22535"/>
                                        </p:tgtEl>
                                        <p:attrNameLst>
                                          <p:attrName>style.visibility</p:attrName>
                                        </p:attrNameLst>
                                      </p:cBhvr>
                                      <p:to>
                                        <p:strVal val="visible"/>
                                      </p:to>
                                    </p:set>
                                    <p:anim calcmode="lin" valueType="num">
                                      <p:cBhvr additive="base">
                                        <p:cTn id="33" dur="500" fill="hold"/>
                                        <p:tgtEl>
                                          <p:spTgt spid="22535"/>
                                        </p:tgtEl>
                                        <p:attrNameLst>
                                          <p:attrName>ppt_x</p:attrName>
                                        </p:attrNameLst>
                                      </p:cBhvr>
                                      <p:tavLst>
                                        <p:tav tm="0">
                                          <p:val>
                                            <p:strVal val="1+#ppt_w/2"/>
                                          </p:val>
                                        </p:tav>
                                        <p:tav tm="100000">
                                          <p:val>
                                            <p:strVal val="#ppt_x"/>
                                          </p:val>
                                        </p:tav>
                                      </p:tavLst>
                                    </p:anim>
                                    <p:anim calcmode="lin" valueType="num">
                                      <p:cBhvr additive="base">
                                        <p:cTn id="34" dur="500" fill="hold"/>
                                        <p:tgtEl>
                                          <p:spTgt spid="2253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22536"/>
                                        </p:tgtEl>
                                        <p:attrNameLst>
                                          <p:attrName>style.visibility</p:attrName>
                                        </p:attrNameLst>
                                      </p:cBhvr>
                                      <p:to>
                                        <p:strVal val="visible"/>
                                      </p:to>
                                    </p:set>
                                    <p:anim calcmode="lin" valueType="num">
                                      <p:cBhvr additive="base">
                                        <p:cTn id="39" dur="500" fill="hold"/>
                                        <p:tgtEl>
                                          <p:spTgt spid="22536"/>
                                        </p:tgtEl>
                                        <p:attrNameLst>
                                          <p:attrName>ppt_x</p:attrName>
                                        </p:attrNameLst>
                                      </p:cBhvr>
                                      <p:tavLst>
                                        <p:tav tm="0">
                                          <p:val>
                                            <p:strVal val="1+#ppt_w/2"/>
                                          </p:val>
                                        </p:tav>
                                        <p:tav tm="100000">
                                          <p:val>
                                            <p:strVal val="#ppt_x"/>
                                          </p:val>
                                        </p:tav>
                                      </p:tavLst>
                                    </p:anim>
                                    <p:anim calcmode="lin" valueType="num">
                                      <p:cBhvr additive="base">
                                        <p:cTn id="40" dur="500" fill="hold"/>
                                        <p:tgtEl>
                                          <p:spTgt spid="2253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2537"/>
                                        </p:tgtEl>
                                        <p:attrNameLst>
                                          <p:attrName>style.visibility</p:attrName>
                                        </p:attrNameLst>
                                      </p:cBhvr>
                                      <p:to>
                                        <p:strVal val="visible"/>
                                      </p:to>
                                    </p:set>
                                    <p:anim calcmode="lin" valueType="num">
                                      <p:cBhvr additive="base">
                                        <p:cTn id="45" dur="500" fill="hold"/>
                                        <p:tgtEl>
                                          <p:spTgt spid="22537"/>
                                        </p:tgtEl>
                                        <p:attrNameLst>
                                          <p:attrName>ppt_x</p:attrName>
                                        </p:attrNameLst>
                                      </p:cBhvr>
                                      <p:tavLst>
                                        <p:tav tm="0">
                                          <p:val>
                                            <p:strVal val="1+#ppt_w/2"/>
                                          </p:val>
                                        </p:tav>
                                        <p:tav tm="100000">
                                          <p:val>
                                            <p:strVal val="#ppt_x"/>
                                          </p:val>
                                        </p:tav>
                                      </p:tavLst>
                                    </p:anim>
                                    <p:anim calcmode="lin" valueType="num">
                                      <p:cBhvr additive="base">
                                        <p:cTn id="46" dur="500" fill="hold"/>
                                        <p:tgtEl>
                                          <p:spTgt spid="2253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25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2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P spid="22535" grpId="0"/>
      <p:bldP spid="22536" grpId="0"/>
      <p:bldP spid="22537" grpId="0"/>
      <p:bldP spid="22538"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组合 23553"/>
          <p:cNvGrpSpPr/>
          <p:nvPr/>
        </p:nvGrpSpPr>
        <p:grpSpPr bwMode="auto">
          <a:xfrm>
            <a:off x="611188" y="188913"/>
            <a:ext cx="7489825" cy="3597275"/>
            <a:chOff x="385" y="119"/>
            <a:chExt cx="4718" cy="2266"/>
          </a:xfrm>
        </p:grpSpPr>
        <p:sp>
          <p:nvSpPr>
            <p:cNvPr id="22530" name="文本框 23554"/>
            <p:cNvSpPr txBox="1">
              <a:spLocks noChangeArrowheads="1"/>
            </p:cNvSpPr>
            <p:nvPr/>
          </p:nvSpPr>
          <p:spPr bwMode="auto">
            <a:xfrm>
              <a:off x="385" y="119"/>
              <a:ext cx="4718" cy="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lang="zh-CN" altLang="en-US" sz="3200" b="1">
                  <a:solidFill>
                    <a:srgbClr val="1F497D"/>
                  </a:solidFill>
                  <a:latin typeface="黑体" panose="02010609060101010101" pitchFamily="49" charset="-122"/>
                  <a:ea typeface="黑体" panose="02010609060101010101" pitchFamily="49" charset="-122"/>
                </a:rPr>
                <a:t>问题</a:t>
              </a:r>
              <a:r>
                <a:rPr lang="en-US" altLang="zh-CN" sz="3200" b="1">
                  <a:solidFill>
                    <a:srgbClr val="1F497D"/>
                  </a:solidFill>
                  <a:latin typeface="黑体" panose="02010609060101010101" pitchFamily="49" charset="-122"/>
                  <a:ea typeface="黑体" panose="02010609060101010101" pitchFamily="49" charset="-122"/>
                </a:rPr>
                <a:t>1</a:t>
              </a:r>
              <a:r>
                <a:rPr lang="zh-CN" altLang="en-US" sz="3200" b="1">
                  <a:solidFill>
                    <a:srgbClr val="1F497D"/>
                  </a:solidFill>
                  <a:latin typeface="黑体" panose="02010609060101010101" pitchFamily="49" charset="-122"/>
                  <a:ea typeface="黑体" panose="02010609060101010101" pitchFamily="49" charset="-122"/>
                </a:rPr>
                <a:t>：化妆晚会上，男生脸上涂蓝色油彩，女生脸上涂红色油彩；游戏时，每个男生都看见</a:t>
              </a:r>
              <a:r>
                <a:rPr lang="zh-CN" altLang="en-US" sz="3200" b="1">
                  <a:solidFill>
                    <a:srgbClr val="FF0000"/>
                  </a:solidFill>
                  <a:latin typeface="黑体" panose="02010609060101010101" pitchFamily="49" charset="-122"/>
                  <a:ea typeface="黑体" panose="02010609060101010101" pitchFamily="49" charset="-122"/>
                </a:rPr>
                <a:t>涂红色的人数是涂蓝色人数的</a:t>
              </a:r>
              <a:r>
                <a:rPr lang="en-US" altLang="zh-CN" sz="3200" b="1">
                  <a:solidFill>
                    <a:srgbClr val="FF0000"/>
                  </a:solidFill>
                  <a:latin typeface="黑体" panose="02010609060101010101" pitchFamily="49" charset="-122"/>
                  <a:ea typeface="黑体" panose="02010609060101010101" pitchFamily="49" charset="-122"/>
                </a:rPr>
                <a:t>2</a:t>
              </a:r>
              <a:r>
                <a:rPr lang="zh-CN" altLang="en-US" sz="3200" b="1">
                  <a:solidFill>
                    <a:srgbClr val="FF0000"/>
                  </a:solidFill>
                  <a:latin typeface="黑体" panose="02010609060101010101" pitchFamily="49" charset="-122"/>
                  <a:ea typeface="黑体" panose="02010609060101010101" pitchFamily="49" charset="-122"/>
                </a:rPr>
                <a:t>倍，而</a:t>
              </a:r>
              <a:r>
                <a:rPr lang="zh-CN" altLang="en-US" sz="3200" b="1">
                  <a:solidFill>
                    <a:srgbClr val="0000FF"/>
                  </a:solidFill>
                  <a:latin typeface="黑体" panose="02010609060101010101" pitchFamily="49" charset="-122"/>
                  <a:ea typeface="黑体" panose="02010609060101010101" pitchFamily="49" charset="-122"/>
                </a:rPr>
                <a:t>每个女生都看见</a:t>
              </a:r>
              <a:r>
                <a:rPr lang="zh-CN" altLang="en-US" sz="3200" b="1">
                  <a:solidFill>
                    <a:srgbClr val="FF0000"/>
                  </a:solidFill>
                  <a:latin typeface="黑体" panose="02010609060101010101" pitchFamily="49" charset="-122"/>
                  <a:ea typeface="黑体" panose="02010609060101010101" pitchFamily="49" charset="-122"/>
                </a:rPr>
                <a:t>涂蓝色的人</a:t>
              </a:r>
              <a:br>
                <a:rPr lang="zh-CN" altLang="en-US" sz="3200" b="1">
                  <a:solidFill>
                    <a:srgbClr val="FF0000"/>
                  </a:solidFill>
                  <a:latin typeface="黑体" panose="02010609060101010101" pitchFamily="49" charset="-122"/>
                  <a:ea typeface="黑体" panose="02010609060101010101" pitchFamily="49" charset="-122"/>
                </a:rPr>
              </a:br>
              <a:r>
                <a:rPr lang="zh-CN" altLang="en-US" sz="3200" b="1">
                  <a:solidFill>
                    <a:srgbClr val="FF0000"/>
                  </a:solidFill>
                  <a:latin typeface="黑体" panose="02010609060101010101" pitchFamily="49" charset="-122"/>
                  <a:ea typeface="黑体" panose="02010609060101010101" pitchFamily="49" charset="-122"/>
                </a:rPr>
                <a:t>数是涂红色人数的  ，你能求出晚会上有多少男生？多少女生吗？</a:t>
              </a:r>
            </a:p>
          </p:txBody>
        </p:sp>
        <p:graphicFrame>
          <p:nvGraphicFramePr>
            <p:cNvPr id="22531" name="对象 23555"/>
            <p:cNvGraphicFramePr/>
            <p:nvPr/>
          </p:nvGraphicFramePr>
          <p:xfrm>
            <a:off x="2536" y="1492"/>
            <a:ext cx="253" cy="669"/>
          </p:xfrm>
          <a:graphic>
            <a:graphicData uri="http://schemas.openxmlformats.org/presentationml/2006/ole">
              <mc:AlternateContent xmlns:mc="http://schemas.openxmlformats.org/markup-compatibility/2006">
                <mc:Choice xmlns:v="urn:schemas-microsoft-com:vml" Requires="v">
                  <p:oleObj r:id="rId2" imgW="190500" imgH="520700" progId="Equations">
                    <p:embed/>
                  </p:oleObj>
                </mc:Choice>
                <mc:Fallback>
                  <p:oleObj r:id="rId2" imgW="190500" imgH="5207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 y="1492"/>
                          <a:ext cx="253" cy="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57" name="文本框 23556"/>
          <p:cNvSpPr txBox="1"/>
          <p:nvPr/>
        </p:nvSpPr>
        <p:spPr>
          <a:xfrm>
            <a:off x="1835150" y="4005263"/>
            <a:ext cx="5759450" cy="2363787"/>
          </a:xfrm>
          <a:prstGeom prst="rect">
            <a:avLst/>
          </a:prstGeom>
          <a:solidFill>
            <a:srgbClr val="FFCC99"/>
          </a:solidFill>
          <a:ln w="76200" cap="flat" cmpd="tri">
            <a:solidFill>
              <a:srgbClr val="FF0000"/>
            </a:solidFill>
            <a:prstDash val="sysDot"/>
            <a:miter/>
            <a:headEnd type="none" w="med" len="med"/>
            <a:tailEnd type="none" w="med" len="med"/>
          </a:ln>
        </p:spPr>
        <p:txBody>
          <a:bodyPr>
            <a:spAutoFit/>
          </a:bodyPr>
          <a:lstStyle/>
          <a:p>
            <a:pPr>
              <a:lnSpc>
                <a:spcPct val="150000"/>
              </a:lnSpc>
              <a:spcBef>
                <a:spcPct val="50000"/>
              </a:spcBef>
            </a:pP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等量关系：</a:t>
            </a:r>
            <a:br>
              <a:rPr lang="zh-CN" altLang="en-US" sz="3200" dirty="0">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rPr>
            </a:b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女生人数＝</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2</a:t>
            </a: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（男生人数－</a:t>
            </a:r>
            <a:r>
              <a:rPr lang="en-US" altLang="zh-CN"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1</a:t>
            </a:r>
            <a:r>
              <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cs typeface="+mn-ea"/>
              </a:rPr>
              <a:t>）</a:t>
            </a:r>
            <a:br>
              <a:rPr lang="zh-CN" altLang="en-US" sz="3200" dirty="0">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rPr>
            </a:br>
            <a:endParaRPr lang="zh-CN" altLang="en-US" sz="3200" noProof="1">
              <a:solidFill>
                <a:srgbClr val="0000FF"/>
              </a:solidFill>
              <a:effectLst>
                <a:outerShdw blurRad="38100" dist="38100" dir="2700000">
                  <a:srgbClr val="000000"/>
                </a:outerShdw>
              </a:effectLst>
              <a:latin typeface="黑体" panose="02010609060101010101" pitchFamily="49" charset="-122"/>
              <a:ea typeface="黑体" panose="02010609060101010101" pitchFamily="49" charset="-122"/>
            </a:endParaRPr>
          </a:p>
        </p:txBody>
      </p:sp>
      <p:grpSp>
        <p:nvGrpSpPr>
          <p:cNvPr id="23558" name="组合 23557"/>
          <p:cNvGrpSpPr/>
          <p:nvPr/>
        </p:nvGrpSpPr>
        <p:grpSpPr bwMode="auto">
          <a:xfrm>
            <a:off x="1841500" y="5445125"/>
            <a:ext cx="5467350" cy="908050"/>
            <a:chOff x="1160" y="3475"/>
            <a:chExt cx="3444" cy="572"/>
          </a:xfrm>
        </p:grpSpPr>
        <p:sp>
          <p:nvSpPr>
            <p:cNvPr id="23559" name="矩形 23558"/>
            <p:cNvSpPr/>
            <p:nvPr/>
          </p:nvSpPr>
          <p:spPr>
            <a:xfrm>
              <a:off x="1160" y="3566"/>
              <a:ext cx="3444" cy="365"/>
            </a:xfrm>
            <a:prstGeom prst="rect">
              <a:avLst/>
            </a:prstGeom>
            <a:noFill/>
            <a:ln w="9525">
              <a:noFill/>
            </a:ln>
          </p:spPr>
          <p:txBody>
            <a:bodyPr wrap="none">
              <a:spAutoFit/>
            </a:bodyPr>
            <a:lstStyle/>
            <a:p>
              <a:r>
                <a:rPr lang="zh-CN" altLang="en-US" sz="3200"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男生人数＝ （女生人数－</a:t>
              </a:r>
              <a:r>
                <a:rPr lang="en-US" altLang="zh-CN" sz="3200"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1</a:t>
              </a:r>
              <a:r>
                <a:rPr lang="zh-CN" altLang="en-US" sz="3200"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cs typeface="+mn-ea"/>
                </a:rPr>
                <a:t>）</a:t>
              </a:r>
              <a:endParaRPr lang="zh-CN" altLang="en-US" sz="3200" noProof="1">
                <a:solidFill>
                  <a:srgbClr val="0000FF"/>
                </a:solidFill>
                <a:effectLst>
                  <a:outerShdw blurRad="38100" dist="38100" dir="2700000">
                    <a:srgbClr val="C0C0C0"/>
                  </a:outerShdw>
                </a:effectLst>
                <a:latin typeface="黑体" panose="02010609060101010101" pitchFamily="49" charset="-122"/>
                <a:ea typeface="黑体" panose="02010609060101010101" pitchFamily="49" charset="-122"/>
              </a:endParaRPr>
            </a:p>
          </p:txBody>
        </p:sp>
        <p:graphicFrame>
          <p:nvGraphicFramePr>
            <p:cNvPr id="22535" name="对象 23559"/>
            <p:cNvGraphicFramePr/>
            <p:nvPr/>
          </p:nvGraphicFramePr>
          <p:xfrm>
            <a:off x="2516" y="3475"/>
            <a:ext cx="251" cy="572"/>
          </p:xfrm>
          <a:graphic>
            <a:graphicData uri="http://schemas.openxmlformats.org/presentationml/2006/ole">
              <mc:AlternateContent xmlns:mc="http://schemas.openxmlformats.org/markup-compatibility/2006">
                <mc:Choice xmlns:v="urn:schemas-microsoft-com:vml" Requires="v">
                  <p:oleObj r:id="rId4" imgW="190500" imgH="520700" progId="Equations">
                    <p:embed/>
                  </p:oleObj>
                </mc:Choice>
                <mc:Fallback>
                  <p:oleObj r:id="rId4" imgW="190500" imgH="5207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 y="3475"/>
                          <a:ext cx="251" cy="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41291173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ox(in)">
                                      <p:cBhvr>
                                        <p:cTn id="7" dur="500"/>
                                        <p:tgtEl>
                                          <p:spTgt spid="2355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558"/>
                                        </p:tgtEl>
                                        <p:attrNameLst>
                                          <p:attrName>style.visibility</p:attrName>
                                        </p:attrNameLst>
                                      </p:cBhvr>
                                      <p:to>
                                        <p:strVal val="visible"/>
                                      </p:to>
                                    </p:set>
                                    <p:anim calcmode="lin" valueType="num">
                                      <p:cBhvr additive="base">
                                        <p:cTn id="12" dur="500" fill="hold"/>
                                        <p:tgtEl>
                                          <p:spTgt spid="23558"/>
                                        </p:tgtEl>
                                        <p:attrNameLst>
                                          <p:attrName>ppt_x</p:attrName>
                                        </p:attrNameLst>
                                      </p:cBhvr>
                                      <p:tavLst>
                                        <p:tav tm="0">
                                          <p:val>
                                            <p:strVal val="0-#ppt_w/2"/>
                                          </p:val>
                                        </p:tav>
                                        <p:tav tm="100000">
                                          <p:val>
                                            <p:strVal val="#ppt_x"/>
                                          </p:val>
                                        </p:tav>
                                      </p:tavLst>
                                    </p:anim>
                                    <p:anim calcmode="lin" valueType="num">
                                      <p:cBhvr additive="base">
                                        <p:cTn id="13" dur="500" fill="hold"/>
                                        <p:tgtEl>
                                          <p:spTgt spid="235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矩形 24577"/>
          <p:cNvSpPr>
            <a:spLocks noChangeArrowheads="1"/>
          </p:cNvSpPr>
          <p:nvPr/>
        </p:nvSpPr>
        <p:spPr bwMode="auto">
          <a:xfrm>
            <a:off x="1524000" y="5486400"/>
            <a:ext cx="601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2400" u="sng">
              <a:solidFill>
                <a:prstClr val="black"/>
              </a:solidFill>
              <a:latin typeface="Times New Roman" panose="02020603050405020304" pitchFamily="18" charset="0"/>
            </a:endParaRPr>
          </a:p>
        </p:txBody>
      </p:sp>
      <p:grpSp>
        <p:nvGrpSpPr>
          <p:cNvPr id="24579" name="组合 24578"/>
          <p:cNvGrpSpPr/>
          <p:nvPr/>
        </p:nvGrpSpPr>
        <p:grpSpPr bwMode="auto">
          <a:xfrm>
            <a:off x="792163" y="836613"/>
            <a:ext cx="8604250" cy="4986337"/>
            <a:chOff x="499" y="344"/>
            <a:chExt cx="5420" cy="3141"/>
          </a:xfrm>
        </p:grpSpPr>
        <p:grpSp>
          <p:nvGrpSpPr>
            <p:cNvPr id="23555" name="组合 24579"/>
            <p:cNvGrpSpPr/>
            <p:nvPr/>
          </p:nvGrpSpPr>
          <p:grpSpPr bwMode="auto">
            <a:xfrm>
              <a:off x="499" y="344"/>
              <a:ext cx="5420" cy="3141"/>
              <a:chOff x="499" y="344"/>
              <a:chExt cx="5420" cy="3141"/>
            </a:xfrm>
          </p:grpSpPr>
          <p:grpSp>
            <p:nvGrpSpPr>
              <p:cNvPr id="23556" name="组合 24580"/>
              <p:cNvGrpSpPr/>
              <p:nvPr/>
            </p:nvGrpSpPr>
            <p:grpSpPr bwMode="auto">
              <a:xfrm>
                <a:off x="499" y="344"/>
                <a:ext cx="5420" cy="3141"/>
                <a:chOff x="499" y="344"/>
                <a:chExt cx="5420" cy="3141"/>
              </a:xfrm>
            </p:grpSpPr>
            <p:sp>
              <p:nvSpPr>
                <p:cNvPr id="23557" name="文本框 24581"/>
                <p:cNvSpPr txBox="1">
                  <a:spLocks noChangeArrowheads="1"/>
                </p:cNvSpPr>
                <p:nvPr/>
              </p:nvSpPr>
              <p:spPr bwMode="auto">
                <a:xfrm>
                  <a:off x="499" y="344"/>
                  <a:ext cx="54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1F497D"/>
                      </a:solidFill>
                      <a:latin typeface="黑体" panose="02010609060101010101" pitchFamily="49" charset="-122"/>
                      <a:ea typeface="黑体" panose="02010609060101010101" pitchFamily="49" charset="-122"/>
                    </a:rPr>
                    <a:t>解：设男生有</a:t>
                  </a:r>
                  <a:r>
                    <a:rPr lang="en-US" altLang="zh-CN" sz="3200">
                      <a:solidFill>
                        <a:srgbClr val="1F497D"/>
                      </a:solidFill>
                      <a:latin typeface="黑体" panose="02010609060101010101" pitchFamily="49" charset="-122"/>
                      <a:ea typeface="黑体" panose="02010609060101010101" pitchFamily="49" charset="-122"/>
                    </a:rPr>
                    <a:t>x</a:t>
                  </a:r>
                  <a:r>
                    <a:rPr lang="zh-CN" altLang="en-US" sz="3200">
                      <a:solidFill>
                        <a:srgbClr val="1F497D"/>
                      </a:solidFill>
                      <a:latin typeface="黑体" panose="02010609060101010101" pitchFamily="49" charset="-122"/>
                      <a:ea typeface="黑体" panose="02010609060101010101" pitchFamily="49" charset="-122"/>
                    </a:rPr>
                    <a:t>人，女生有</a:t>
                  </a:r>
                  <a:r>
                    <a:rPr lang="en-US" altLang="zh-CN" sz="3200">
                      <a:solidFill>
                        <a:srgbClr val="1F497D"/>
                      </a:solidFill>
                      <a:latin typeface="黑体" panose="02010609060101010101" pitchFamily="49" charset="-122"/>
                      <a:ea typeface="黑体" panose="02010609060101010101" pitchFamily="49" charset="-122"/>
                    </a:rPr>
                    <a:t>y</a:t>
                  </a:r>
                  <a:r>
                    <a:rPr lang="zh-CN" altLang="en-US" sz="3200">
                      <a:solidFill>
                        <a:srgbClr val="1F497D"/>
                      </a:solidFill>
                      <a:latin typeface="黑体" panose="02010609060101010101" pitchFamily="49" charset="-122"/>
                      <a:ea typeface="黑体" panose="02010609060101010101" pitchFamily="49" charset="-122"/>
                    </a:rPr>
                    <a:t>人，根据题意有</a:t>
                  </a:r>
                </a:p>
              </p:txBody>
            </p:sp>
            <p:sp>
              <p:nvSpPr>
                <p:cNvPr id="23558" name="文本框 24582"/>
                <p:cNvSpPr txBox="1">
                  <a:spLocks noChangeArrowheads="1"/>
                </p:cNvSpPr>
                <p:nvPr/>
              </p:nvSpPr>
              <p:spPr bwMode="auto">
                <a:xfrm>
                  <a:off x="1565" y="754"/>
                  <a:ext cx="1905"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1F497D"/>
                      </a:solidFill>
                      <a:latin typeface="黑体" panose="02010609060101010101" pitchFamily="49" charset="-122"/>
                      <a:ea typeface="黑体" panose="02010609060101010101" pitchFamily="49" charset="-122"/>
                    </a:rPr>
                    <a:t>y=2</a:t>
                  </a:r>
                  <a:r>
                    <a:rPr lang="zh-CN" altLang="en-US" sz="3200">
                      <a:solidFill>
                        <a:srgbClr val="1F497D"/>
                      </a:solidFill>
                      <a:latin typeface="黑体" panose="02010609060101010101" pitchFamily="49" charset="-122"/>
                      <a:ea typeface="黑体" panose="02010609060101010101" pitchFamily="49" charset="-122"/>
                    </a:rPr>
                    <a:t>（</a:t>
                  </a:r>
                  <a:r>
                    <a:rPr lang="en-US" altLang="zh-CN" sz="3200">
                      <a:solidFill>
                        <a:srgbClr val="1F497D"/>
                      </a:solidFill>
                      <a:latin typeface="黑体" panose="02010609060101010101" pitchFamily="49" charset="-122"/>
                      <a:ea typeface="黑体" panose="02010609060101010101" pitchFamily="49" charset="-122"/>
                    </a:rPr>
                    <a:t>x</a:t>
                  </a:r>
                  <a:r>
                    <a:rPr lang="zh-CN" altLang="en-US" sz="3200">
                      <a:solidFill>
                        <a:srgbClr val="1F497D"/>
                      </a:solidFill>
                      <a:latin typeface="黑体" panose="02010609060101010101" pitchFamily="49" charset="-122"/>
                      <a:ea typeface="黑体" panose="02010609060101010101" pitchFamily="49" charset="-122"/>
                    </a:rPr>
                    <a:t>－</a:t>
                  </a:r>
                  <a:r>
                    <a:rPr lang="en-US" altLang="zh-CN" sz="3200">
                      <a:solidFill>
                        <a:srgbClr val="1F497D"/>
                      </a:solidFill>
                      <a:latin typeface="黑体" panose="02010609060101010101" pitchFamily="49" charset="-122"/>
                      <a:ea typeface="黑体" panose="02010609060101010101" pitchFamily="49" charset="-122"/>
                    </a:rPr>
                    <a:t>1</a:t>
                  </a:r>
                  <a:r>
                    <a:rPr lang="zh-CN" altLang="en-US" sz="3200">
                      <a:solidFill>
                        <a:srgbClr val="1F497D"/>
                      </a:solidFill>
                      <a:latin typeface="黑体" panose="02010609060101010101" pitchFamily="49" charset="-122"/>
                      <a:ea typeface="黑体" panose="02010609060101010101" pitchFamily="49" charset="-122"/>
                    </a:rPr>
                    <a:t>）</a:t>
                  </a:r>
                </a:p>
                <a:p>
                  <a:pPr>
                    <a:spcBef>
                      <a:spcPct val="50000"/>
                    </a:spcBef>
                  </a:pPr>
                  <a:r>
                    <a:rPr lang="en-US" altLang="zh-CN" sz="3200">
                      <a:solidFill>
                        <a:srgbClr val="1F497D"/>
                      </a:solidFill>
                      <a:latin typeface="黑体" panose="02010609060101010101" pitchFamily="49" charset="-122"/>
                      <a:ea typeface="黑体" panose="02010609060101010101" pitchFamily="49" charset="-122"/>
                    </a:rPr>
                    <a:t>x= </a:t>
                  </a:r>
                  <a:r>
                    <a:rPr lang="zh-CN" altLang="en-US" sz="3200">
                      <a:solidFill>
                        <a:srgbClr val="1F497D"/>
                      </a:solidFill>
                      <a:latin typeface="黑体" panose="02010609060101010101" pitchFamily="49" charset="-122"/>
                      <a:ea typeface="黑体" panose="02010609060101010101" pitchFamily="49" charset="-122"/>
                    </a:rPr>
                    <a:t>（</a:t>
                  </a:r>
                  <a:r>
                    <a:rPr lang="en-US" altLang="zh-CN" sz="3200">
                      <a:solidFill>
                        <a:srgbClr val="1F497D"/>
                      </a:solidFill>
                      <a:latin typeface="黑体" panose="02010609060101010101" pitchFamily="49" charset="-122"/>
                      <a:ea typeface="黑体" panose="02010609060101010101" pitchFamily="49" charset="-122"/>
                    </a:rPr>
                    <a:t>y</a:t>
                  </a:r>
                  <a:r>
                    <a:rPr lang="zh-CN" altLang="en-US" sz="3200">
                      <a:solidFill>
                        <a:srgbClr val="1F497D"/>
                      </a:solidFill>
                      <a:latin typeface="黑体" panose="02010609060101010101" pitchFamily="49" charset="-122"/>
                      <a:ea typeface="黑体" panose="02010609060101010101" pitchFamily="49" charset="-122"/>
                    </a:rPr>
                    <a:t>－</a:t>
                  </a:r>
                  <a:r>
                    <a:rPr lang="en-US" altLang="zh-CN" sz="3200">
                      <a:solidFill>
                        <a:srgbClr val="1F497D"/>
                      </a:solidFill>
                      <a:latin typeface="黑体" panose="02010609060101010101" pitchFamily="49" charset="-122"/>
                      <a:ea typeface="黑体" panose="02010609060101010101" pitchFamily="49" charset="-122"/>
                    </a:rPr>
                    <a:t>1</a:t>
                  </a:r>
                  <a:r>
                    <a:rPr lang="zh-CN" altLang="en-US" sz="3200">
                      <a:solidFill>
                        <a:srgbClr val="1F497D"/>
                      </a:solidFill>
                      <a:latin typeface="黑体" panose="02010609060101010101" pitchFamily="49" charset="-122"/>
                      <a:ea typeface="黑体" panose="02010609060101010101" pitchFamily="49" charset="-122"/>
                    </a:rPr>
                    <a:t>）</a:t>
                  </a:r>
                </a:p>
              </p:txBody>
            </p:sp>
            <p:sp>
              <p:nvSpPr>
                <p:cNvPr id="23559" name="文本框 24583"/>
                <p:cNvSpPr txBox="1">
                  <a:spLocks noChangeArrowheads="1"/>
                </p:cNvSpPr>
                <p:nvPr/>
              </p:nvSpPr>
              <p:spPr bwMode="auto">
                <a:xfrm>
                  <a:off x="1066" y="1614"/>
                  <a:ext cx="244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1F497D"/>
                      </a:solidFill>
                      <a:latin typeface="黑体" panose="02010609060101010101" pitchFamily="49" charset="-122"/>
                      <a:ea typeface="黑体" panose="02010609060101010101" pitchFamily="49" charset="-122"/>
                    </a:rPr>
                    <a:t>解这个方程组，得：</a:t>
                  </a:r>
                </a:p>
              </p:txBody>
            </p:sp>
            <p:sp>
              <p:nvSpPr>
                <p:cNvPr id="23560" name="文本框 24584"/>
                <p:cNvSpPr txBox="1">
                  <a:spLocks noChangeArrowheads="1"/>
                </p:cNvSpPr>
                <p:nvPr/>
              </p:nvSpPr>
              <p:spPr bwMode="auto">
                <a:xfrm>
                  <a:off x="1565" y="1987"/>
                  <a:ext cx="1905"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1F497D"/>
                      </a:solidFill>
                      <a:latin typeface="黑体" panose="02010609060101010101" pitchFamily="49" charset="-122"/>
                      <a:ea typeface="黑体" panose="02010609060101010101" pitchFamily="49" charset="-122"/>
                    </a:rPr>
                    <a:t>x=9</a:t>
                  </a:r>
                  <a:br>
                    <a:rPr lang="en-US" altLang="zh-CN" sz="3200">
                      <a:solidFill>
                        <a:srgbClr val="1F497D"/>
                      </a:solidFill>
                      <a:latin typeface="黑体" panose="02010609060101010101" pitchFamily="49" charset="-122"/>
                      <a:ea typeface="黑体" panose="02010609060101010101" pitchFamily="49" charset="-122"/>
                    </a:rPr>
                  </a:br>
                  <a:r>
                    <a:rPr lang="en-US" altLang="zh-CN" sz="3200">
                      <a:solidFill>
                        <a:srgbClr val="1F497D"/>
                      </a:solidFill>
                      <a:latin typeface="黑体" panose="02010609060101010101" pitchFamily="49" charset="-122"/>
                      <a:ea typeface="黑体" panose="02010609060101010101" pitchFamily="49" charset="-122"/>
                    </a:rPr>
                    <a:t>y=16</a:t>
                  </a:r>
                </a:p>
              </p:txBody>
            </p:sp>
            <p:sp>
              <p:nvSpPr>
                <p:cNvPr id="23561" name="文本框 24585"/>
                <p:cNvSpPr txBox="1">
                  <a:spLocks noChangeArrowheads="1"/>
                </p:cNvSpPr>
                <p:nvPr/>
              </p:nvSpPr>
              <p:spPr bwMode="auto">
                <a:xfrm>
                  <a:off x="1066" y="2659"/>
                  <a:ext cx="3720"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1F497D"/>
                      </a:solidFill>
                      <a:latin typeface="黑体" panose="02010609060101010101" pitchFamily="49" charset="-122"/>
                      <a:ea typeface="黑体" panose="02010609060101010101" pitchFamily="49" charset="-122"/>
                    </a:rPr>
                    <a:t>经检验，符合题意</a:t>
                  </a:r>
                </a:p>
                <a:p>
                  <a:pPr>
                    <a:spcBef>
                      <a:spcPct val="50000"/>
                    </a:spcBef>
                  </a:pPr>
                  <a:r>
                    <a:rPr lang="zh-CN" altLang="en-US" sz="3200">
                      <a:solidFill>
                        <a:srgbClr val="1F497D"/>
                      </a:solidFill>
                      <a:latin typeface="黑体" panose="02010609060101010101" pitchFamily="49" charset="-122"/>
                      <a:ea typeface="黑体" panose="02010609060101010101" pitchFamily="49" charset="-122"/>
                    </a:rPr>
                    <a:t>答：男生有</a:t>
                  </a:r>
                  <a:r>
                    <a:rPr lang="en-US" altLang="zh-CN" sz="3200">
                      <a:solidFill>
                        <a:srgbClr val="1F497D"/>
                      </a:solidFill>
                      <a:latin typeface="黑体" panose="02010609060101010101" pitchFamily="49" charset="-122"/>
                      <a:ea typeface="黑体" panose="02010609060101010101" pitchFamily="49" charset="-122"/>
                    </a:rPr>
                    <a:t>9</a:t>
                  </a:r>
                  <a:r>
                    <a:rPr lang="zh-CN" altLang="en-US" sz="3200">
                      <a:solidFill>
                        <a:srgbClr val="1F497D"/>
                      </a:solidFill>
                      <a:latin typeface="黑体" panose="02010609060101010101" pitchFamily="49" charset="-122"/>
                      <a:ea typeface="黑体" panose="02010609060101010101" pitchFamily="49" charset="-122"/>
                    </a:rPr>
                    <a:t>人，女生有</a:t>
                  </a:r>
                  <a:r>
                    <a:rPr lang="en-US" altLang="zh-CN" sz="3200">
                      <a:solidFill>
                        <a:srgbClr val="1F497D"/>
                      </a:solidFill>
                      <a:latin typeface="黑体" panose="02010609060101010101" pitchFamily="49" charset="-122"/>
                      <a:ea typeface="黑体" panose="02010609060101010101" pitchFamily="49" charset="-122"/>
                    </a:rPr>
                    <a:t>16</a:t>
                  </a:r>
                  <a:r>
                    <a:rPr lang="zh-CN" altLang="en-US" sz="3200">
                      <a:solidFill>
                        <a:srgbClr val="1F497D"/>
                      </a:solidFill>
                      <a:latin typeface="黑体" panose="02010609060101010101" pitchFamily="49" charset="-122"/>
                      <a:ea typeface="黑体" panose="02010609060101010101" pitchFamily="49" charset="-122"/>
                    </a:rPr>
                    <a:t>人。</a:t>
                  </a:r>
                </a:p>
              </p:txBody>
            </p:sp>
          </p:grpSp>
          <p:sp>
            <p:nvSpPr>
              <p:cNvPr id="23562" name="左大括号 24586"/>
              <p:cNvSpPr/>
              <p:nvPr/>
            </p:nvSpPr>
            <p:spPr bwMode="auto">
              <a:xfrm>
                <a:off x="1429" y="890"/>
                <a:ext cx="181" cy="635"/>
              </a:xfrm>
              <a:prstGeom prst="leftBrace">
                <a:avLst>
                  <a:gd name="adj1" fmla="val 29219"/>
                  <a:gd name="adj2" fmla="val 50000"/>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63" name="左大括号 24587"/>
              <p:cNvSpPr/>
              <p:nvPr/>
            </p:nvSpPr>
            <p:spPr bwMode="auto">
              <a:xfrm>
                <a:off x="1461" y="2143"/>
                <a:ext cx="136" cy="499"/>
              </a:xfrm>
              <a:prstGeom prst="leftBrace">
                <a:avLst>
                  <a:gd name="adj1" fmla="val 30559"/>
                  <a:gd name="adj2" fmla="val 50000"/>
                </a:avLst>
              </a:prstGeom>
              <a:noFill/>
              <a:ln w="254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aphicFrame>
          <p:nvGraphicFramePr>
            <p:cNvPr id="23564" name="对象 24588"/>
            <p:cNvGraphicFramePr/>
            <p:nvPr/>
          </p:nvGraphicFramePr>
          <p:xfrm>
            <a:off x="1888" y="1071"/>
            <a:ext cx="221" cy="623"/>
          </p:xfrm>
          <a:graphic>
            <a:graphicData uri="http://schemas.openxmlformats.org/presentationml/2006/ole">
              <mc:AlternateContent xmlns:mc="http://schemas.openxmlformats.org/markup-compatibility/2006">
                <mc:Choice xmlns:v="urn:schemas-microsoft-com:vml" Requires="v">
                  <p:oleObj r:id="rId2" imgW="190500" imgH="520700" progId="Equations">
                    <p:embed/>
                  </p:oleObj>
                </mc:Choice>
                <mc:Fallback>
                  <p:oleObj r:id="rId2" imgW="190500" imgH="5207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 y="1071"/>
                          <a:ext cx="221" cy="6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250620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dissolve">
                                      <p:cBhvr>
                                        <p:cTn id="7" dur="500"/>
                                        <p:tgtEl>
                                          <p:spTgt spid="24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a:xfrm>
            <a:off x="468313" y="549275"/>
            <a:ext cx="2808287" cy="1143000"/>
          </a:xfrm>
        </p:spPr>
        <p:txBody>
          <a:bodyPr/>
          <a:lstStyle/>
          <a:p>
            <a:r>
              <a:rPr lang="zh-CN" altLang="en-US" sz="6600" b="1" u="sng">
                <a:effectLst>
                  <a:outerShdw blurRad="38100" dist="38100" dir="2700000" algn="tl">
                    <a:srgbClr val="C0C0C0"/>
                  </a:outerShdw>
                </a:effectLst>
                <a:latin typeface="方正舒体" pitchFamily="2" charset="-122"/>
                <a:ea typeface="方正舒体" pitchFamily="2" charset="-122"/>
              </a:rPr>
              <a:t>探究</a:t>
            </a:r>
            <a:r>
              <a:rPr lang="en-US" altLang="zh-CN" sz="6600" b="1" u="sng">
                <a:effectLst>
                  <a:outerShdw blurRad="38100" dist="38100" dir="2700000" algn="tl">
                    <a:srgbClr val="C0C0C0"/>
                  </a:outerShdw>
                </a:effectLst>
                <a:latin typeface="方正舒体" pitchFamily="2" charset="-122"/>
                <a:ea typeface="方正舒体" pitchFamily="2" charset="-122"/>
              </a:rPr>
              <a:t>3</a:t>
            </a:r>
          </a:p>
        </p:txBody>
      </p:sp>
      <p:sp>
        <p:nvSpPr>
          <p:cNvPr id="24578" name="文本占位符 25602"/>
          <p:cNvSpPr>
            <a:spLocks noGrp="1" noChangeArrowheads="1"/>
          </p:cNvSpPr>
          <p:nvPr>
            <p:ph type="body" idx="1"/>
          </p:nvPr>
        </p:nvSpPr>
        <p:spPr>
          <a:xfrm>
            <a:off x="0" y="2133600"/>
            <a:ext cx="8640763" cy="4391025"/>
          </a:xfrm>
        </p:spPr>
        <p:txBody>
          <a:bodyPr/>
          <a:lstStyle/>
          <a:p>
            <a:pPr>
              <a:buFont typeface="Arial" panose="020B0604020202020204" pitchFamily="34" charset="0"/>
              <a:buNone/>
            </a:pPr>
            <a:r>
              <a:rPr lang="en-US" altLang="zh-CN" b="0">
                <a:solidFill>
                  <a:schemeClr val="bg2"/>
                </a:solidFill>
              </a:rPr>
              <a:t>          </a:t>
            </a:r>
            <a:r>
              <a:rPr lang="zh-CN" altLang="en-US" b="0">
                <a:solidFill>
                  <a:srgbClr val="080808"/>
                </a:solidFill>
              </a:rPr>
              <a:t>如图</a:t>
            </a:r>
            <a:r>
              <a:rPr lang="en-US" altLang="zh-CN" b="0">
                <a:solidFill>
                  <a:srgbClr val="080808"/>
                </a:solidFill>
              </a:rPr>
              <a:t>8.3-2</a:t>
            </a:r>
            <a:r>
              <a:rPr lang="zh-CN" altLang="en-US" b="0">
                <a:solidFill>
                  <a:srgbClr val="080808"/>
                </a:solidFill>
              </a:rPr>
              <a:t>，长青化工厂与</a:t>
            </a:r>
            <a:r>
              <a:rPr lang="en-US" altLang="zh-CN" b="0">
                <a:solidFill>
                  <a:srgbClr val="080808"/>
                </a:solidFill>
              </a:rPr>
              <a:t>A</a:t>
            </a:r>
            <a:r>
              <a:rPr lang="zh-CN" altLang="en-US" b="0">
                <a:solidFill>
                  <a:srgbClr val="080808"/>
                </a:solidFill>
              </a:rPr>
              <a:t>，</a:t>
            </a:r>
            <a:r>
              <a:rPr lang="en-US" altLang="zh-CN" b="0">
                <a:solidFill>
                  <a:srgbClr val="080808"/>
                </a:solidFill>
              </a:rPr>
              <a:t>B</a:t>
            </a:r>
            <a:r>
              <a:rPr lang="zh-CN" altLang="en-US" b="0">
                <a:solidFill>
                  <a:srgbClr val="080808"/>
                </a:solidFill>
              </a:rPr>
              <a:t>两地有公路、铁路相连。这家工厂从</a:t>
            </a:r>
            <a:r>
              <a:rPr lang="en-US" altLang="zh-CN" b="0">
                <a:solidFill>
                  <a:srgbClr val="080808"/>
                </a:solidFill>
              </a:rPr>
              <a:t>A</a:t>
            </a:r>
            <a:r>
              <a:rPr lang="zh-CN" altLang="en-US" b="0">
                <a:solidFill>
                  <a:srgbClr val="080808"/>
                </a:solidFill>
              </a:rPr>
              <a:t>地购买一批</a:t>
            </a:r>
            <a:r>
              <a:rPr lang="zh-CN" altLang="en-US" b="0">
                <a:solidFill>
                  <a:srgbClr val="0033CC"/>
                </a:solidFill>
              </a:rPr>
              <a:t>每吨</a:t>
            </a:r>
            <a:r>
              <a:rPr lang="en-US" altLang="zh-CN" b="0">
                <a:solidFill>
                  <a:srgbClr val="0033CC"/>
                </a:solidFill>
              </a:rPr>
              <a:t>1000</a:t>
            </a:r>
            <a:r>
              <a:rPr lang="zh-CN" altLang="en-US" b="0">
                <a:solidFill>
                  <a:srgbClr val="0033CC"/>
                </a:solidFill>
              </a:rPr>
              <a:t>元的原料</a:t>
            </a:r>
            <a:r>
              <a:rPr lang="zh-CN" altLang="en-US" b="0">
                <a:solidFill>
                  <a:srgbClr val="080808"/>
                </a:solidFill>
              </a:rPr>
              <a:t>运回工厂，制成</a:t>
            </a:r>
            <a:r>
              <a:rPr lang="zh-CN" altLang="en-US" b="0">
                <a:solidFill>
                  <a:srgbClr val="0033CC"/>
                </a:solidFill>
              </a:rPr>
              <a:t>每吨</a:t>
            </a:r>
            <a:r>
              <a:rPr lang="en-US" altLang="zh-CN" b="0">
                <a:solidFill>
                  <a:srgbClr val="0033CC"/>
                </a:solidFill>
              </a:rPr>
              <a:t>8000</a:t>
            </a:r>
            <a:r>
              <a:rPr lang="zh-CN" altLang="en-US" b="0">
                <a:solidFill>
                  <a:srgbClr val="0033CC"/>
                </a:solidFill>
              </a:rPr>
              <a:t>元的产品</a:t>
            </a:r>
            <a:r>
              <a:rPr lang="zh-CN" altLang="en-US" b="0">
                <a:solidFill>
                  <a:srgbClr val="080808"/>
                </a:solidFill>
              </a:rPr>
              <a:t>运到</a:t>
            </a:r>
            <a:r>
              <a:rPr lang="en-US" altLang="zh-CN" b="0">
                <a:solidFill>
                  <a:srgbClr val="080808"/>
                </a:solidFill>
              </a:rPr>
              <a:t>B</a:t>
            </a:r>
            <a:r>
              <a:rPr lang="zh-CN" altLang="en-US" b="0">
                <a:solidFill>
                  <a:srgbClr val="080808"/>
                </a:solidFill>
              </a:rPr>
              <a:t>地。公路运价为</a:t>
            </a:r>
            <a:r>
              <a:rPr lang="en-US" altLang="zh-CN" b="0">
                <a:solidFill>
                  <a:srgbClr val="990033"/>
                </a:solidFill>
              </a:rPr>
              <a:t>1.5</a:t>
            </a:r>
            <a:r>
              <a:rPr lang="zh-CN" altLang="en-US" b="0">
                <a:solidFill>
                  <a:srgbClr val="990033"/>
                </a:solidFill>
              </a:rPr>
              <a:t>元</a:t>
            </a:r>
            <a:r>
              <a:rPr lang="en-US" altLang="zh-CN" b="0">
                <a:solidFill>
                  <a:srgbClr val="990033"/>
                </a:solidFill>
              </a:rPr>
              <a:t>/</a:t>
            </a:r>
            <a:r>
              <a:rPr lang="zh-CN" altLang="en-US" b="0">
                <a:solidFill>
                  <a:srgbClr val="990033"/>
                </a:solidFill>
              </a:rPr>
              <a:t>（吨</a:t>
            </a:r>
            <a:r>
              <a:rPr lang="en-US" altLang="zh-CN" b="0">
                <a:solidFill>
                  <a:srgbClr val="990033"/>
                </a:solidFill>
              </a:rPr>
              <a:t>·</a:t>
            </a:r>
            <a:r>
              <a:rPr lang="zh-CN" altLang="en-US" b="0">
                <a:solidFill>
                  <a:srgbClr val="990033"/>
                </a:solidFill>
              </a:rPr>
              <a:t>千米），</a:t>
            </a:r>
            <a:r>
              <a:rPr lang="zh-CN" altLang="en-US" b="0">
                <a:solidFill>
                  <a:srgbClr val="080808"/>
                </a:solidFill>
              </a:rPr>
              <a:t>铁路运价为</a:t>
            </a:r>
            <a:r>
              <a:rPr lang="en-US" altLang="zh-CN" b="0">
                <a:solidFill>
                  <a:srgbClr val="990033"/>
                </a:solidFill>
              </a:rPr>
              <a:t>1.2</a:t>
            </a:r>
            <a:r>
              <a:rPr lang="zh-CN" altLang="en-US" b="0">
                <a:solidFill>
                  <a:srgbClr val="990033"/>
                </a:solidFill>
              </a:rPr>
              <a:t>元</a:t>
            </a:r>
            <a:r>
              <a:rPr lang="en-US" altLang="zh-CN" b="0">
                <a:solidFill>
                  <a:srgbClr val="990033"/>
                </a:solidFill>
              </a:rPr>
              <a:t>/</a:t>
            </a:r>
            <a:r>
              <a:rPr lang="zh-CN" altLang="en-US" b="0">
                <a:solidFill>
                  <a:srgbClr val="990033"/>
                </a:solidFill>
              </a:rPr>
              <a:t>（吨</a:t>
            </a:r>
            <a:r>
              <a:rPr lang="en-US" altLang="zh-CN" b="0">
                <a:solidFill>
                  <a:srgbClr val="990033"/>
                </a:solidFill>
              </a:rPr>
              <a:t>·</a:t>
            </a:r>
            <a:r>
              <a:rPr lang="zh-CN" altLang="en-US" b="0">
                <a:solidFill>
                  <a:srgbClr val="990033"/>
                </a:solidFill>
              </a:rPr>
              <a:t>千米），</a:t>
            </a:r>
            <a:r>
              <a:rPr lang="zh-CN" altLang="en-US" b="0">
                <a:solidFill>
                  <a:srgbClr val="080808"/>
                </a:solidFill>
              </a:rPr>
              <a:t>这两次运输共支出公路运费</a:t>
            </a:r>
            <a:r>
              <a:rPr lang="en-US" altLang="zh-CN" b="0">
                <a:solidFill>
                  <a:srgbClr val="009900"/>
                </a:solidFill>
              </a:rPr>
              <a:t>15000</a:t>
            </a:r>
            <a:r>
              <a:rPr lang="zh-CN" altLang="en-US" b="0">
                <a:solidFill>
                  <a:srgbClr val="009900"/>
                </a:solidFill>
              </a:rPr>
              <a:t>元</a:t>
            </a:r>
            <a:r>
              <a:rPr lang="zh-CN" altLang="en-US" b="0">
                <a:solidFill>
                  <a:srgbClr val="080808"/>
                </a:solidFill>
              </a:rPr>
              <a:t>，铁路运费</a:t>
            </a:r>
            <a:r>
              <a:rPr lang="en-US" altLang="zh-CN" b="0">
                <a:solidFill>
                  <a:srgbClr val="009900"/>
                </a:solidFill>
              </a:rPr>
              <a:t>97200</a:t>
            </a:r>
            <a:r>
              <a:rPr lang="zh-CN" altLang="en-US" b="0">
                <a:solidFill>
                  <a:srgbClr val="009900"/>
                </a:solidFill>
              </a:rPr>
              <a:t>元</a:t>
            </a:r>
            <a:r>
              <a:rPr lang="zh-CN" altLang="en-US" b="0">
                <a:solidFill>
                  <a:srgbClr val="080808"/>
                </a:solidFill>
              </a:rPr>
              <a:t>。这批产品的销售款比原料费与运输费的和多多少元？</a:t>
            </a:r>
          </a:p>
        </p:txBody>
      </p:sp>
      <p:pic>
        <p:nvPicPr>
          <p:cNvPr id="25604" name="图片 256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475" y="476250"/>
            <a:ext cx="49815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8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5604"/>
                                        </p:tgtEl>
                                        <p:attrNameLst>
                                          <p:attrName>style.visibility</p:attrName>
                                        </p:attrNameLst>
                                      </p:cBhvr>
                                      <p:to>
                                        <p:strVal val="visible"/>
                                      </p:to>
                                    </p:set>
                                    <p:anim calcmode="lin" valueType="num">
                                      <p:cBhvr>
                                        <p:cTn id="7" dur="1000" fill="hold"/>
                                        <p:tgtEl>
                                          <p:spTgt spid="25604"/>
                                        </p:tgtEl>
                                        <p:attrNameLst>
                                          <p:attrName>ppt_w</p:attrName>
                                        </p:attrNameLst>
                                      </p:cBhvr>
                                      <p:tavLst>
                                        <p:tav tm="0">
                                          <p:val>
                                            <p:strVal val="#ppt_w+.3"/>
                                          </p:val>
                                        </p:tav>
                                        <p:tav tm="100000">
                                          <p:val>
                                            <p:strVal val="#ppt_w"/>
                                          </p:val>
                                        </p:tav>
                                      </p:tavLst>
                                    </p:anim>
                                    <p:anim calcmode="lin" valueType="num">
                                      <p:cBhvr>
                                        <p:cTn id="8" dur="1000" fill="hold"/>
                                        <p:tgtEl>
                                          <p:spTgt spid="25604"/>
                                        </p:tgtEl>
                                        <p:attrNameLst>
                                          <p:attrName>ppt_h</p:attrName>
                                        </p:attrNameLst>
                                      </p:cBhvr>
                                      <p:tavLst>
                                        <p:tav tm="0">
                                          <p:val>
                                            <p:strVal val="#ppt_h"/>
                                          </p:val>
                                        </p:tav>
                                        <p:tav tm="100000">
                                          <p:val>
                                            <p:strVal val="#ppt_h"/>
                                          </p:val>
                                        </p:tav>
                                      </p:tavLst>
                                    </p:anim>
                                    <p:animEffect transition="in" filter="fade">
                                      <p:cBhvr>
                                        <p:cTn id="9" dur="10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66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3" y="633413"/>
            <a:ext cx="8715375" cy="559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3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1000" fill="hold"/>
                                        <p:tgtEl>
                                          <p:spTgt spid="26626"/>
                                        </p:tgtEl>
                                        <p:attrNameLst>
                                          <p:attrName>ppt_x</p:attrName>
                                        </p:attrNameLst>
                                      </p:cBhvr>
                                      <p:tavLst>
                                        <p:tav tm="0">
                                          <p:val>
                                            <p:strVal val="#ppt_x-.2"/>
                                          </p:val>
                                        </p:tav>
                                        <p:tav tm="100000">
                                          <p:val>
                                            <p:strVal val="#ppt_x"/>
                                          </p:val>
                                        </p:tav>
                                      </p:tavLst>
                                    </p:anim>
                                    <p:anim calcmode="lin" valueType="num">
                                      <p:cBhvr>
                                        <p:cTn id="8" dur="1000" fill="hold"/>
                                        <p:tgtEl>
                                          <p:spTgt spid="266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7649"/>
          <p:cNvSpPr>
            <a:spLocks noGrp="1" noChangeArrowheads="1"/>
          </p:cNvSpPr>
          <p:nvPr>
            <p:ph type="title"/>
          </p:nvPr>
        </p:nvSpPr>
        <p:spPr>
          <a:xfrm>
            <a:off x="827088" y="476250"/>
            <a:ext cx="7597775" cy="1263650"/>
          </a:xfrm>
        </p:spPr>
        <p:txBody>
          <a:bodyPr>
            <a:normAutofit fontScale="90000"/>
          </a:bodyPr>
          <a:lstStyle/>
          <a:p>
            <a:pPr algn="l"/>
            <a:r>
              <a:rPr lang="zh-CN" altLang="en-US" sz="2800">
                <a:solidFill>
                  <a:srgbClr val="080808"/>
                </a:solidFill>
              </a:rPr>
              <a:t>分析：销售款与产品数量有关，原料费与原料数量有关。设产品重</a:t>
            </a:r>
            <a:r>
              <a:rPr lang="en-US" altLang="zh-CN" sz="2800">
                <a:solidFill>
                  <a:srgbClr val="080808"/>
                </a:solidFill>
              </a:rPr>
              <a:t>x</a:t>
            </a:r>
            <a:r>
              <a:rPr lang="zh-CN" altLang="en-US" sz="2800">
                <a:solidFill>
                  <a:srgbClr val="080808"/>
                </a:solidFill>
              </a:rPr>
              <a:t>吨，原料重</a:t>
            </a:r>
            <a:r>
              <a:rPr lang="en-US" altLang="zh-CN" sz="2800">
                <a:solidFill>
                  <a:srgbClr val="080808"/>
                </a:solidFill>
              </a:rPr>
              <a:t>y</a:t>
            </a:r>
            <a:r>
              <a:rPr lang="zh-CN" altLang="en-US" sz="2800">
                <a:solidFill>
                  <a:srgbClr val="080808"/>
                </a:solidFill>
              </a:rPr>
              <a:t>吨。根据题中数量关系填写下表。</a:t>
            </a:r>
          </a:p>
        </p:txBody>
      </p:sp>
      <p:pic>
        <p:nvPicPr>
          <p:cNvPr id="26626" name="文本占位符 27650"/>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555625" y="1638300"/>
            <a:ext cx="7910513" cy="3521075"/>
          </a:xfrm>
        </p:spPr>
      </p:pic>
      <p:sp>
        <p:nvSpPr>
          <p:cNvPr id="27652" name="文本框 27651"/>
          <p:cNvSpPr txBox="1">
            <a:spLocks noChangeArrowheads="1"/>
          </p:cNvSpPr>
          <p:nvPr/>
        </p:nvSpPr>
        <p:spPr bwMode="auto">
          <a:xfrm>
            <a:off x="2268538" y="2852738"/>
            <a:ext cx="1438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1.5×20x</a:t>
            </a:r>
          </a:p>
        </p:txBody>
      </p:sp>
      <p:sp>
        <p:nvSpPr>
          <p:cNvPr id="27653" name="文本框 27652"/>
          <p:cNvSpPr txBox="1">
            <a:spLocks noChangeArrowheads="1"/>
          </p:cNvSpPr>
          <p:nvPr/>
        </p:nvSpPr>
        <p:spPr bwMode="auto">
          <a:xfrm>
            <a:off x="3851275" y="2852738"/>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1.5×10y</a:t>
            </a:r>
          </a:p>
        </p:txBody>
      </p:sp>
      <p:sp>
        <p:nvSpPr>
          <p:cNvPr id="27654" name="文本框 27653"/>
          <p:cNvSpPr txBox="1">
            <a:spLocks noChangeArrowheads="1"/>
          </p:cNvSpPr>
          <p:nvPr/>
        </p:nvSpPr>
        <p:spPr bwMode="auto">
          <a:xfrm>
            <a:off x="5580063" y="285273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latin typeface="Comic Sans MS" panose="030F0702030302020204" pitchFamily="66" charset="0"/>
              </a:rPr>
              <a:t>1.5</a:t>
            </a:r>
            <a:r>
              <a:rPr lang="en-US" altLang="zh-CN" sz="2400" b="1">
                <a:solidFill>
                  <a:prstClr val="black"/>
                </a:solidFill>
                <a:latin typeface="Times New Roman" panose="02020603050405020304" pitchFamily="18" charset="0"/>
              </a:rPr>
              <a:t>×</a:t>
            </a:r>
            <a:r>
              <a:rPr lang="zh-CN" altLang="en-US" sz="2400" b="1">
                <a:solidFill>
                  <a:prstClr val="black"/>
                </a:solidFill>
                <a:latin typeface="Times New Roman" panose="02020603050405020304" pitchFamily="18" charset="0"/>
              </a:rPr>
              <a:t>（</a:t>
            </a:r>
            <a:r>
              <a:rPr lang="en-US" altLang="zh-CN" sz="2400" b="1">
                <a:solidFill>
                  <a:prstClr val="black"/>
                </a:solidFill>
                <a:latin typeface="Times New Roman" panose="02020603050405020304" pitchFamily="18" charset="0"/>
              </a:rPr>
              <a:t>20x+10y</a:t>
            </a:r>
            <a:r>
              <a:rPr lang="zh-CN" altLang="en-US" sz="2400" b="1">
                <a:solidFill>
                  <a:prstClr val="black"/>
                </a:solidFill>
                <a:latin typeface="Times New Roman" panose="02020603050405020304" pitchFamily="18" charset="0"/>
              </a:rPr>
              <a:t>）</a:t>
            </a:r>
          </a:p>
        </p:txBody>
      </p:sp>
      <p:sp>
        <p:nvSpPr>
          <p:cNvPr id="27655" name="文本框 27654"/>
          <p:cNvSpPr txBox="1">
            <a:spLocks noChangeArrowheads="1"/>
          </p:cNvSpPr>
          <p:nvPr/>
        </p:nvSpPr>
        <p:spPr bwMode="auto">
          <a:xfrm>
            <a:off x="2124075" y="3716338"/>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1.2×110x</a:t>
            </a:r>
          </a:p>
        </p:txBody>
      </p:sp>
      <p:sp>
        <p:nvSpPr>
          <p:cNvPr id="27656" name="文本框 27655"/>
          <p:cNvSpPr txBox="1">
            <a:spLocks noChangeArrowheads="1"/>
          </p:cNvSpPr>
          <p:nvPr/>
        </p:nvSpPr>
        <p:spPr bwMode="auto">
          <a:xfrm>
            <a:off x="3851275" y="37163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1.2×120y</a:t>
            </a:r>
          </a:p>
        </p:txBody>
      </p:sp>
      <p:sp>
        <p:nvSpPr>
          <p:cNvPr id="27657" name="文本框 27656"/>
          <p:cNvSpPr txBox="1">
            <a:spLocks noChangeArrowheads="1"/>
          </p:cNvSpPr>
          <p:nvPr/>
        </p:nvSpPr>
        <p:spPr bwMode="auto">
          <a:xfrm>
            <a:off x="5508625" y="3716338"/>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1.2×</a:t>
            </a:r>
            <a:r>
              <a:rPr lang="zh-CN" altLang="en-US" sz="2400" b="1">
                <a:solidFill>
                  <a:prstClr val="black"/>
                </a:solidFill>
                <a:latin typeface="Times New Roman" panose="02020603050405020304" pitchFamily="18" charset="0"/>
              </a:rPr>
              <a:t>（</a:t>
            </a:r>
            <a:r>
              <a:rPr lang="en-US" altLang="zh-CN" sz="2400" b="1">
                <a:solidFill>
                  <a:prstClr val="black"/>
                </a:solidFill>
                <a:latin typeface="Times New Roman" panose="02020603050405020304" pitchFamily="18" charset="0"/>
              </a:rPr>
              <a:t>110x+120y</a:t>
            </a:r>
            <a:r>
              <a:rPr lang="zh-CN" altLang="en-US" sz="2400" b="1">
                <a:solidFill>
                  <a:prstClr val="black"/>
                </a:solidFill>
                <a:latin typeface="Times New Roman" panose="02020603050405020304" pitchFamily="18" charset="0"/>
              </a:rPr>
              <a:t>）</a:t>
            </a:r>
          </a:p>
        </p:txBody>
      </p:sp>
      <p:sp>
        <p:nvSpPr>
          <p:cNvPr id="27658" name="文本框 27657"/>
          <p:cNvSpPr txBox="1">
            <a:spLocks noChangeArrowheads="1"/>
          </p:cNvSpPr>
          <p:nvPr/>
        </p:nvSpPr>
        <p:spPr bwMode="auto">
          <a:xfrm>
            <a:off x="2413000" y="4437063"/>
            <a:ext cx="1582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8000x</a:t>
            </a:r>
          </a:p>
        </p:txBody>
      </p:sp>
      <p:sp>
        <p:nvSpPr>
          <p:cNvPr id="27659" name="文本框 27658"/>
          <p:cNvSpPr txBox="1">
            <a:spLocks noChangeArrowheads="1"/>
          </p:cNvSpPr>
          <p:nvPr/>
        </p:nvSpPr>
        <p:spPr bwMode="auto">
          <a:xfrm>
            <a:off x="4067175" y="4437063"/>
            <a:ext cx="1296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1000y</a:t>
            </a:r>
          </a:p>
        </p:txBody>
      </p:sp>
      <p:sp>
        <p:nvSpPr>
          <p:cNvPr id="26635" name="文本框 27659"/>
          <p:cNvSpPr txBox="1">
            <a:spLocks noChangeArrowheads="1"/>
          </p:cNvSpPr>
          <p:nvPr/>
        </p:nvSpPr>
        <p:spPr bwMode="auto">
          <a:xfrm>
            <a:off x="250825" y="5300663"/>
            <a:ext cx="84963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a:solidFill>
                  <a:srgbClr val="080808"/>
                </a:solidFill>
                <a:latin typeface="Times New Roman" panose="02020603050405020304" pitchFamily="18" charset="0"/>
              </a:rPr>
              <a:t>　　题目所求数值是＿＿＿＿＿＿＿＿＿＿＿＿＿＿</a:t>
            </a:r>
          </a:p>
          <a:p>
            <a:r>
              <a:rPr lang="zh-CN" altLang="en-US" sz="2800">
                <a:solidFill>
                  <a:srgbClr val="080808"/>
                </a:solidFill>
                <a:latin typeface="Times New Roman" panose="02020603050405020304" pitchFamily="18" charset="0"/>
              </a:rPr>
              <a:t>为此需先解出＿＿＿＿＿＿与＿＿＿＿＿＿</a:t>
            </a:r>
          </a:p>
          <a:p>
            <a:endParaRPr lang="zh-CN" altLang="en-US" sz="2800">
              <a:solidFill>
                <a:srgbClr val="080808"/>
              </a:solidFill>
              <a:latin typeface="Times New Roman" panose="02020603050405020304" pitchFamily="18" charset="0"/>
            </a:endParaRPr>
          </a:p>
          <a:p>
            <a:pPr>
              <a:spcBef>
                <a:spcPct val="50000"/>
              </a:spcBef>
            </a:pPr>
            <a:endParaRPr lang="zh-CN" altLang="en-US" sz="2800">
              <a:solidFill>
                <a:srgbClr val="080808"/>
              </a:solidFill>
              <a:latin typeface="Times New Roman" panose="02020603050405020304" pitchFamily="18" charset="0"/>
            </a:endParaRPr>
          </a:p>
        </p:txBody>
      </p:sp>
      <p:sp>
        <p:nvSpPr>
          <p:cNvPr id="27661" name="文本框 27660"/>
          <p:cNvSpPr txBox="1">
            <a:spLocks noChangeArrowheads="1"/>
          </p:cNvSpPr>
          <p:nvPr/>
        </p:nvSpPr>
        <p:spPr bwMode="auto">
          <a:xfrm>
            <a:off x="3708400" y="5276850"/>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A50021"/>
                </a:solidFill>
                <a:latin typeface="Times New Roman" panose="02020603050405020304" pitchFamily="18" charset="0"/>
              </a:rPr>
              <a:t>产品销售款 －（原料费</a:t>
            </a:r>
            <a:r>
              <a:rPr lang="en-US" altLang="zh-CN" sz="2400" b="1">
                <a:solidFill>
                  <a:srgbClr val="A50021"/>
                </a:solidFill>
                <a:latin typeface="Times New Roman" panose="02020603050405020304" pitchFamily="18" charset="0"/>
              </a:rPr>
              <a:t>+</a:t>
            </a:r>
            <a:r>
              <a:rPr lang="zh-CN" altLang="en-US" sz="2400" b="1">
                <a:solidFill>
                  <a:srgbClr val="A50021"/>
                </a:solidFill>
                <a:latin typeface="Times New Roman" panose="02020603050405020304" pitchFamily="18" charset="0"/>
              </a:rPr>
              <a:t>运输费）</a:t>
            </a:r>
          </a:p>
        </p:txBody>
      </p:sp>
      <p:sp>
        <p:nvSpPr>
          <p:cNvPr id="27662" name="文本框 27661"/>
          <p:cNvSpPr txBox="1">
            <a:spLocks noChangeArrowheads="1"/>
          </p:cNvSpPr>
          <p:nvPr/>
        </p:nvSpPr>
        <p:spPr bwMode="auto">
          <a:xfrm>
            <a:off x="2627313" y="5780088"/>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A50021"/>
                </a:solidFill>
                <a:latin typeface="Times New Roman" panose="02020603050405020304" pitchFamily="18" charset="0"/>
              </a:rPr>
              <a:t>产品重（</a:t>
            </a:r>
            <a:r>
              <a:rPr lang="en-US" altLang="zh-CN" sz="2400" b="1">
                <a:solidFill>
                  <a:srgbClr val="A50021"/>
                </a:solidFill>
                <a:latin typeface="Times New Roman" panose="02020603050405020304" pitchFamily="18" charset="0"/>
              </a:rPr>
              <a:t>x</a:t>
            </a:r>
            <a:r>
              <a:rPr lang="zh-CN" altLang="en-US" sz="2400" b="1">
                <a:solidFill>
                  <a:srgbClr val="A50021"/>
                </a:solidFill>
                <a:latin typeface="Times New Roman" panose="02020603050405020304" pitchFamily="18" charset="0"/>
              </a:rPr>
              <a:t>）</a:t>
            </a:r>
          </a:p>
        </p:txBody>
      </p:sp>
      <p:sp>
        <p:nvSpPr>
          <p:cNvPr id="27663" name="文本框 27662"/>
          <p:cNvSpPr txBox="1">
            <a:spLocks noChangeArrowheads="1"/>
          </p:cNvSpPr>
          <p:nvPr/>
        </p:nvSpPr>
        <p:spPr bwMode="auto">
          <a:xfrm>
            <a:off x="4968875" y="5780088"/>
            <a:ext cx="284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A50021"/>
                </a:solidFill>
                <a:latin typeface="Times New Roman" panose="02020603050405020304" pitchFamily="18" charset="0"/>
              </a:rPr>
              <a:t>原料重（</a:t>
            </a:r>
            <a:r>
              <a:rPr lang="en-US" altLang="zh-CN" sz="2400" b="1">
                <a:solidFill>
                  <a:srgbClr val="A50021"/>
                </a:solidFill>
                <a:latin typeface="Times New Roman" panose="02020603050405020304" pitchFamily="18" charset="0"/>
              </a:rPr>
              <a:t>y</a:t>
            </a:r>
            <a:r>
              <a:rPr lang="zh-CN" altLang="en-US" sz="2400" b="1">
                <a:solidFill>
                  <a:srgbClr val="A50021"/>
                </a:solidFill>
                <a:latin typeface="Times New Roman" panose="02020603050405020304" pitchFamily="18" charset="0"/>
              </a:rPr>
              <a:t>）</a:t>
            </a:r>
          </a:p>
        </p:txBody>
      </p:sp>
    </p:spTree>
    <p:extLst>
      <p:ext uri="{BB962C8B-B14F-4D97-AF65-F5344CB8AC3E}">
        <p14:creationId xmlns:p14="http://schemas.microsoft.com/office/powerpoint/2010/main" val="175290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7652"/>
                                        </p:tgtEl>
                                        <p:attrNameLst>
                                          <p:attrName>style.visibility</p:attrName>
                                        </p:attrNameLst>
                                      </p:cBhvr>
                                      <p:to>
                                        <p:strVal val="visible"/>
                                      </p:to>
                                    </p:set>
                                    <p:anim calcmode="discrete" valueType="clr">
                                      <p:cBhvr override="childStyle">
                                        <p:cTn id="7" dur="80"/>
                                        <p:tgtEl>
                                          <p:spTgt spid="2765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7652"/>
                                        </p:tgtEl>
                                        <p:attrNameLst>
                                          <p:attrName>fillcolor</p:attrName>
                                        </p:attrNameLst>
                                      </p:cBhvr>
                                      <p:tavLst>
                                        <p:tav tm="0">
                                          <p:val>
                                            <p:clrVal>
                                              <a:schemeClr val="accent2"/>
                                            </p:clrVal>
                                          </p:val>
                                        </p:tav>
                                        <p:tav tm="50000">
                                          <p:val>
                                            <p:clrVal>
                                              <a:schemeClr val="hlink"/>
                                            </p:clrVal>
                                          </p:val>
                                        </p:tav>
                                      </p:tavLst>
                                    </p:anim>
                                    <p:set>
                                      <p:cBhvr>
                                        <p:cTn id="9" dur="80"/>
                                        <p:tgtEl>
                                          <p:spTgt spid="2765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7653"/>
                                        </p:tgtEl>
                                        <p:attrNameLst>
                                          <p:attrName>style.visibility</p:attrName>
                                        </p:attrNameLst>
                                      </p:cBhvr>
                                      <p:to>
                                        <p:strVal val="visible"/>
                                      </p:to>
                                    </p:set>
                                    <p:anim calcmode="discrete" valueType="clr">
                                      <p:cBhvr override="childStyle">
                                        <p:cTn id="14" dur="80"/>
                                        <p:tgtEl>
                                          <p:spTgt spid="2765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7653"/>
                                        </p:tgtEl>
                                        <p:attrNameLst>
                                          <p:attrName>fillcolor</p:attrName>
                                        </p:attrNameLst>
                                      </p:cBhvr>
                                      <p:tavLst>
                                        <p:tav tm="0">
                                          <p:val>
                                            <p:clrVal>
                                              <a:schemeClr val="accent2"/>
                                            </p:clrVal>
                                          </p:val>
                                        </p:tav>
                                        <p:tav tm="50000">
                                          <p:val>
                                            <p:clrVal>
                                              <a:schemeClr val="hlink"/>
                                            </p:clrVal>
                                          </p:val>
                                        </p:tav>
                                      </p:tavLst>
                                    </p:anim>
                                    <p:set>
                                      <p:cBhvr>
                                        <p:cTn id="16" dur="80"/>
                                        <p:tgtEl>
                                          <p:spTgt spid="27653"/>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27654"/>
                                        </p:tgtEl>
                                        <p:attrNameLst>
                                          <p:attrName>style.visibility</p:attrName>
                                        </p:attrNameLst>
                                      </p:cBhvr>
                                      <p:to>
                                        <p:strVal val="visible"/>
                                      </p:to>
                                    </p:set>
                                    <p:anim calcmode="discrete" valueType="clr">
                                      <p:cBhvr override="childStyle">
                                        <p:cTn id="21" dur="80"/>
                                        <p:tgtEl>
                                          <p:spTgt spid="27654"/>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7654"/>
                                        </p:tgtEl>
                                        <p:attrNameLst>
                                          <p:attrName>fillcolor</p:attrName>
                                        </p:attrNameLst>
                                      </p:cBhvr>
                                      <p:tavLst>
                                        <p:tav tm="0">
                                          <p:val>
                                            <p:clrVal>
                                              <a:schemeClr val="accent2"/>
                                            </p:clrVal>
                                          </p:val>
                                        </p:tav>
                                        <p:tav tm="50000">
                                          <p:val>
                                            <p:clrVal>
                                              <a:schemeClr val="hlink"/>
                                            </p:clrVal>
                                          </p:val>
                                        </p:tav>
                                      </p:tavLst>
                                    </p:anim>
                                    <p:set>
                                      <p:cBhvr>
                                        <p:cTn id="23" dur="80"/>
                                        <p:tgtEl>
                                          <p:spTgt spid="27654"/>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27655"/>
                                        </p:tgtEl>
                                        <p:attrNameLst>
                                          <p:attrName>style.visibility</p:attrName>
                                        </p:attrNameLst>
                                      </p:cBhvr>
                                      <p:to>
                                        <p:strVal val="visible"/>
                                      </p:to>
                                    </p:set>
                                    <p:anim calcmode="discrete" valueType="clr">
                                      <p:cBhvr override="childStyle">
                                        <p:cTn id="28" dur="80"/>
                                        <p:tgtEl>
                                          <p:spTgt spid="27655"/>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27655"/>
                                        </p:tgtEl>
                                        <p:attrNameLst>
                                          <p:attrName>fillcolor</p:attrName>
                                        </p:attrNameLst>
                                      </p:cBhvr>
                                      <p:tavLst>
                                        <p:tav tm="0">
                                          <p:val>
                                            <p:clrVal>
                                              <a:schemeClr val="accent2"/>
                                            </p:clrVal>
                                          </p:val>
                                        </p:tav>
                                        <p:tav tm="50000">
                                          <p:val>
                                            <p:clrVal>
                                              <a:schemeClr val="hlink"/>
                                            </p:clrVal>
                                          </p:val>
                                        </p:tav>
                                      </p:tavLst>
                                    </p:anim>
                                    <p:set>
                                      <p:cBhvr>
                                        <p:cTn id="30" dur="80"/>
                                        <p:tgtEl>
                                          <p:spTgt spid="27655"/>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27656"/>
                                        </p:tgtEl>
                                        <p:attrNameLst>
                                          <p:attrName>style.visibility</p:attrName>
                                        </p:attrNameLst>
                                      </p:cBhvr>
                                      <p:to>
                                        <p:strVal val="visible"/>
                                      </p:to>
                                    </p:set>
                                    <p:anim calcmode="discrete" valueType="clr">
                                      <p:cBhvr override="childStyle">
                                        <p:cTn id="35" dur="80"/>
                                        <p:tgtEl>
                                          <p:spTgt spid="27656"/>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27656"/>
                                        </p:tgtEl>
                                        <p:attrNameLst>
                                          <p:attrName>fillcolor</p:attrName>
                                        </p:attrNameLst>
                                      </p:cBhvr>
                                      <p:tavLst>
                                        <p:tav tm="0">
                                          <p:val>
                                            <p:clrVal>
                                              <a:schemeClr val="accent2"/>
                                            </p:clrVal>
                                          </p:val>
                                        </p:tav>
                                        <p:tav tm="50000">
                                          <p:val>
                                            <p:clrVal>
                                              <a:schemeClr val="hlink"/>
                                            </p:clrVal>
                                          </p:val>
                                        </p:tav>
                                      </p:tavLst>
                                    </p:anim>
                                    <p:set>
                                      <p:cBhvr>
                                        <p:cTn id="37" dur="80"/>
                                        <p:tgtEl>
                                          <p:spTgt spid="27656"/>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27657"/>
                                        </p:tgtEl>
                                        <p:attrNameLst>
                                          <p:attrName>style.visibility</p:attrName>
                                        </p:attrNameLst>
                                      </p:cBhvr>
                                      <p:to>
                                        <p:strVal val="visible"/>
                                      </p:to>
                                    </p:set>
                                    <p:anim calcmode="discrete" valueType="clr">
                                      <p:cBhvr override="childStyle">
                                        <p:cTn id="42" dur="80"/>
                                        <p:tgtEl>
                                          <p:spTgt spid="27657"/>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27657"/>
                                        </p:tgtEl>
                                        <p:attrNameLst>
                                          <p:attrName>fillcolor</p:attrName>
                                        </p:attrNameLst>
                                      </p:cBhvr>
                                      <p:tavLst>
                                        <p:tav tm="0">
                                          <p:val>
                                            <p:clrVal>
                                              <a:schemeClr val="accent2"/>
                                            </p:clrVal>
                                          </p:val>
                                        </p:tav>
                                        <p:tav tm="50000">
                                          <p:val>
                                            <p:clrVal>
                                              <a:schemeClr val="hlink"/>
                                            </p:clrVal>
                                          </p:val>
                                        </p:tav>
                                      </p:tavLst>
                                    </p:anim>
                                    <p:set>
                                      <p:cBhvr>
                                        <p:cTn id="44" dur="80"/>
                                        <p:tgtEl>
                                          <p:spTgt spid="27657"/>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27658"/>
                                        </p:tgtEl>
                                        <p:attrNameLst>
                                          <p:attrName>style.visibility</p:attrName>
                                        </p:attrNameLst>
                                      </p:cBhvr>
                                      <p:to>
                                        <p:strVal val="visible"/>
                                      </p:to>
                                    </p:set>
                                    <p:anim calcmode="discrete" valueType="clr">
                                      <p:cBhvr override="childStyle">
                                        <p:cTn id="49" dur="80"/>
                                        <p:tgtEl>
                                          <p:spTgt spid="27658"/>
                                        </p:tgtEl>
                                        <p:attrNameLst>
                                          <p:attrName>style.color</p:attrName>
                                        </p:attrNameLst>
                                      </p:cBhvr>
                                      <p:tavLst>
                                        <p:tav tm="0">
                                          <p:val>
                                            <p:clrVal>
                                              <a:schemeClr val="accent2"/>
                                            </p:clrVal>
                                          </p:val>
                                        </p:tav>
                                        <p:tav tm="50000">
                                          <p:val>
                                            <p:clrVal>
                                              <a:schemeClr val="hlink"/>
                                            </p:clrVal>
                                          </p:val>
                                        </p:tav>
                                      </p:tavLst>
                                    </p:anim>
                                    <p:anim calcmode="discrete" valueType="clr">
                                      <p:cBhvr>
                                        <p:cTn id="50" dur="80"/>
                                        <p:tgtEl>
                                          <p:spTgt spid="27658"/>
                                        </p:tgtEl>
                                        <p:attrNameLst>
                                          <p:attrName>fillcolor</p:attrName>
                                        </p:attrNameLst>
                                      </p:cBhvr>
                                      <p:tavLst>
                                        <p:tav tm="0">
                                          <p:val>
                                            <p:clrVal>
                                              <a:schemeClr val="accent2"/>
                                            </p:clrVal>
                                          </p:val>
                                        </p:tav>
                                        <p:tav tm="50000">
                                          <p:val>
                                            <p:clrVal>
                                              <a:schemeClr val="hlink"/>
                                            </p:clrVal>
                                          </p:val>
                                        </p:tav>
                                      </p:tavLst>
                                    </p:anim>
                                    <p:set>
                                      <p:cBhvr>
                                        <p:cTn id="51" dur="80"/>
                                        <p:tgtEl>
                                          <p:spTgt spid="27658"/>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7659"/>
                                        </p:tgtEl>
                                        <p:attrNameLst>
                                          <p:attrName>style.visibility</p:attrName>
                                        </p:attrNameLst>
                                      </p:cBhvr>
                                      <p:to>
                                        <p:strVal val="visible"/>
                                      </p:to>
                                    </p:set>
                                    <p:anim calcmode="discrete" valueType="clr">
                                      <p:cBhvr override="childStyle">
                                        <p:cTn id="56" dur="80"/>
                                        <p:tgtEl>
                                          <p:spTgt spid="27659"/>
                                        </p:tgtEl>
                                        <p:attrNameLst>
                                          <p:attrName>style.color</p:attrName>
                                        </p:attrNameLst>
                                      </p:cBhvr>
                                      <p:tavLst>
                                        <p:tav tm="0">
                                          <p:val>
                                            <p:clrVal>
                                              <a:schemeClr val="accent2"/>
                                            </p:clrVal>
                                          </p:val>
                                        </p:tav>
                                        <p:tav tm="50000">
                                          <p:val>
                                            <p:clrVal>
                                              <a:schemeClr val="hlink"/>
                                            </p:clrVal>
                                          </p:val>
                                        </p:tav>
                                      </p:tavLst>
                                    </p:anim>
                                    <p:anim calcmode="discrete" valueType="clr">
                                      <p:cBhvr>
                                        <p:cTn id="57" dur="80"/>
                                        <p:tgtEl>
                                          <p:spTgt spid="27659"/>
                                        </p:tgtEl>
                                        <p:attrNameLst>
                                          <p:attrName>fillcolor</p:attrName>
                                        </p:attrNameLst>
                                      </p:cBhvr>
                                      <p:tavLst>
                                        <p:tav tm="0">
                                          <p:val>
                                            <p:clrVal>
                                              <a:schemeClr val="accent2"/>
                                            </p:clrVal>
                                          </p:val>
                                        </p:tav>
                                        <p:tav tm="50000">
                                          <p:val>
                                            <p:clrVal>
                                              <a:schemeClr val="hlink"/>
                                            </p:clrVal>
                                          </p:val>
                                        </p:tav>
                                      </p:tavLst>
                                    </p:anim>
                                    <p:set>
                                      <p:cBhvr>
                                        <p:cTn id="58" dur="80"/>
                                        <p:tgtEl>
                                          <p:spTgt spid="27659"/>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grpId="0" nodeType="clickEffect">
                                  <p:stCondLst>
                                    <p:cond delay="0"/>
                                  </p:stCondLst>
                                  <p:iterate type="lt">
                                    <p:tmPct val="50000"/>
                                  </p:iterate>
                                  <p:childTnLst>
                                    <p:set>
                                      <p:cBhvr>
                                        <p:cTn id="62" dur="1" fill="hold">
                                          <p:stCondLst>
                                            <p:cond delay="0"/>
                                          </p:stCondLst>
                                        </p:cTn>
                                        <p:tgtEl>
                                          <p:spTgt spid="27661"/>
                                        </p:tgtEl>
                                        <p:attrNameLst>
                                          <p:attrName>style.visibility</p:attrName>
                                        </p:attrNameLst>
                                      </p:cBhvr>
                                      <p:to>
                                        <p:strVal val="visible"/>
                                      </p:to>
                                    </p:set>
                                    <p:anim calcmode="discrete" valueType="clr">
                                      <p:cBhvr override="childStyle">
                                        <p:cTn id="63" dur="80"/>
                                        <p:tgtEl>
                                          <p:spTgt spid="27661"/>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27661"/>
                                        </p:tgtEl>
                                        <p:attrNameLst>
                                          <p:attrName>fillcolor</p:attrName>
                                        </p:attrNameLst>
                                      </p:cBhvr>
                                      <p:tavLst>
                                        <p:tav tm="0">
                                          <p:val>
                                            <p:clrVal>
                                              <a:schemeClr val="accent2"/>
                                            </p:clrVal>
                                          </p:val>
                                        </p:tav>
                                        <p:tav tm="50000">
                                          <p:val>
                                            <p:clrVal>
                                              <a:schemeClr val="hlink"/>
                                            </p:clrVal>
                                          </p:val>
                                        </p:tav>
                                      </p:tavLst>
                                    </p:anim>
                                    <p:set>
                                      <p:cBhvr>
                                        <p:cTn id="65" dur="80"/>
                                        <p:tgtEl>
                                          <p:spTgt spid="27661"/>
                                        </p:tgtEl>
                                        <p:attrNameLst>
                                          <p:attrName>fill.type</p:attrName>
                                        </p:attrNameLst>
                                      </p:cBhvr>
                                      <p:to>
                                        <p:strVal val="solid"/>
                                      </p:to>
                                    </p:set>
                                  </p:childTnLst>
                                </p:cTn>
                              </p:par>
                            </p:childTnLst>
                          </p:cTn>
                        </p:par>
                      </p:childTnLst>
                    </p:cTn>
                  </p:par>
                  <p:par>
                    <p:cTn id="66" fill="hold">
                      <p:stCondLst>
                        <p:cond delay="indefinite"/>
                      </p:stCondLst>
                      <p:childTnLst>
                        <p:par>
                          <p:cTn id="67" fill="hold">
                            <p:stCondLst>
                              <p:cond delay="0"/>
                            </p:stCondLst>
                            <p:childTnLst>
                              <p:par>
                                <p:cTn id="68" presetID="50" presetClass="entr" presetSubtype="0" decel="100000" fill="hold" grpId="0" nodeType="clickEffect">
                                  <p:stCondLst>
                                    <p:cond delay="0"/>
                                  </p:stCondLst>
                                  <p:childTnLst>
                                    <p:set>
                                      <p:cBhvr>
                                        <p:cTn id="69" dur="1" fill="hold">
                                          <p:stCondLst>
                                            <p:cond delay="0"/>
                                          </p:stCondLst>
                                        </p:cTn>
                                        <p:tgtEl>
                                          <p:spTgt spid="27662"/>
                                        </p:tgtEl>
                                        <p:attrNameLst>
                                          <p:attrName>style.visibility</p:attrName>
                                        </p:attrNameLst>
                                      </p:cBhvr>
                                      <p:to>
                                        <p:strVal val="visible"/>
                                      </p:to>
                                    </p:set>
                                    <p:anim calcmode="lin" valueType="num">
                                      <p:cBhvr>
                                        <p:cTn id="70" dur="1000" fill="hold"/>
                                        <p:tgtEl>
                                          <p:spTgt spid="27662"/>
                                        </p:tgtEl>
                                        <p:attrNameLst>
                                          <p:attrName>ppt_w</p:attrName>
                                        </p:attrNameLst>
                                      </p:cBhvr>
                                      <p:tavLst>
                                        <p:tav tm="0">
                                          <p:val>
                                            <p:strVal val="#ppt_w+.3"/>
                                          </p:val>
                                        </p:tav>
                                        <p:tav tm="100000">
                                          <p:val>
                                            <p:strVal val="#ppt_w"/>
                                          </p:val>
                                        </p:tav>
                                      </p:tavLst>
                                    </p:anim>
                                    <p:anim calcmode="lin" valueType="num">
                                      <p:cBhvr>
                                        <p:cTn id="71" dur="1000" fill="hold"/>
                                        <p:tgtEl>
                                          <p:spTgt spid="27662"/>
                                        </p:tgtEl>
                                        <p:attrNameLst>
                                          <p:attrName>ppt_h</p:attrName>
                                        </p:attrNameLst>
                                      </p:cBhvr>
                                      <p:tavLst>
                                        <p:tav tm="0">
                                          <p:val>
                                            <p:strVal val="#ppt_h"/>
                                          </p:val>
                                        </p:tav>
                                        <p:tav tm="100000">
                                          <p:val>
                                            <p:strVal val="#ppt_h"/>
                                          </p:val>
                                        </p:tav>
                                      </p:tavLst>
                                    </p:anim>
                                    <p:animEffect transition="in" filter="fade">
                                      <p:cBhvr>
                                        <p:cTn id="72" dur="1000"/>
                                        <p:tgtEl>
                                          <p:spTgt spid="27662"/>
                                        </p:tgtEl>
                                      </p:cBhvr>
                                    </p:animEffect>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27663"/>
                                        </p:tgtEl>
                                        <p:attrNameLst>
                                          <p:attrName>style.visibility</p:attrName>
                                        </p:attrNameLst>
                                      </p:cBhvr>
                                      <p:to>
                                        <p:strVal val="visible"/>
                                      </p:to>
                                    </p:set>
                                    <p:anim calcmode="discrete" valueType="clr">
                                      <p:cBhvr override="childStyle">
                                        <p:cTn id="77" dur="80"/>
                                        <p:tgtEl>
                                          <p:spTgt spid="27663"/>
                                        </p:tgtEl>
                                        <p:attrNameLst>
                                          <p:attrName>style.color</p:attrName>
                                        </p:attrNameLst>
                                      </p:cBhvr>
                                      <p:tavLst>
                                        <p:tav tm="0">
                                          <p:val>
                                            <p:clrVal>
                                              <a:schemeClr val="accent2"/>
                                            </p:clrVal>
                                          </p:val>
                                        </p:tav>
                                        <p:tav tm="50000">
                                          <p:val>
                                            <p:clrVal>
                                              <a:schemeClr val="hlink"/>
                                            </p:clrVal>
                                          </p:val>
                                        </p:tav>
                                      </p:tavLst>
                                    </p:anim>
                                    <p:anim calcmode="discrete" valueType="clr">
                                      <p:cBhvr>
                                        <p:cTn id="78" dur="80"/>
                                        <p:tgtEl>
                                          <p:spTgt spid="27663"/>
                                        </p:tgtEl>
                                        <p:attrNameLst>
                                          <p:attrName>fillcolor</p:attrName>
                                        </p:attrNameLst>
                                      </p:cBhvr>
                                      <p:tavLst>
                                        <p:tav tm="0">
                                          <p:val>
                                            <p:clrVal>
                                              <a:schemeClr val="accent2"/>
                                            </p:clrVal>
                                          </p:val>
                                        </p:tav>
                                        <p:tav tm="50000">
                                          <p:val>
                                            <p:clrVal>
                                              <a:schemeClr val="hlink"/>
                                            </p:clrVal>
                                          </p:val>
                                        </p:tav>
                                      </p:tavLst>
                                    </p:anim>
                                    <p:set>
                                      <p:cBhvr>
                                        <p:cTn id="79" dur="80"/>
                                        <p:tgtEl>
                                          <p:spTgt spid="2766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3" grpId="0"/>
      <p:bldP spid="27654" grpId="0"/>
      <p:bldP spid="27655" grpId="0"/>
      <p:bldP spid="27656" grpId="0"/>
      <p:bldP spid="27657" grpId="0"/>
      <p:bldP spid="27658" grpId="0"/>
      <p:bldP spid="27659" grpId="0"/>
      <p:bldP spid="27661" grpId="0"/>
      <p:bldP spid="27662" grpId="0"/>
      <p:bldP spid="27663" grpId="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文本框 28673"/>
          <p:cNvSpPr txBox="1">
            <a:spLocks noChangeArrowheads="1"/>
          </p:cNvSpPr>
          <p:nvPr/>
        </p:nvSpPr>
        <p:spPr bwMode="auto">
          <a:xfrm>
            <a:off x="900113" y="1557338"/>
            <a:ext cx="61198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3200">
                <a:solidFill>
                  <a:prstClr val="black"/>
                </a:solidFill>
                <a:latin typeface="Comic Sans MS" panose="030F0702030302020204" pitchFamily="66" charset="0"/>
              </a:rPr>
              <a:t>＿＿＿＿＿＿＿＿＿＿＿＿</a:t>
            </a:r>
          </a:p>
          <a:p>
            <a:pPr algn="ctr">
              <a:spcBef>
                <a:spcPct val="50000"/>
              </a:spcBef>
            </a:pPr>
            <a:r>
              <a:rPr lang="zh-CN" altLang="en-US" sz="3200">
                <a:solidFill>
                  <a:prstClr val="black"/>
                </a:solidFill>
                <a:latin typeface="Comic Sans MS" panose="030F0702030302020204" pitchFamily="66" charset="0"/>
              </a:rPr>
              <a:t> ＿＿＿＿＿＿＿＿＿＿＿＿</a:t>
            </a:r>
          </a:p>
        </p:txBody>
      </p:sp>
      <p:sp>
        <p:nvSpPr>
          <p:cNvPr id="27650" name="标题 28674"/>
          <p:cNvSpPr>
            <a:spLocks noGrp="1" noChangeArrowheads="1"/>
          </p:cNvSpPr>
          <p:nvPr>
            <p:ph type="title"/>
          </p:nvPr>
        </p:nvSpPr>
        <p:spPr>
          <a:xfrm>
            <a:off x="1311275" y="425450"/>
            <a:ext cx="4827588" cy="396875"/>
          </a:xfrm>
        </p:spPr>
        <p:txBody>
          <a:bodyPr>
            <a:normAutofit fontScale="90000"/>
          </a:bodyPr>
          <a:lstStyle/>
          <a:p>
            <a:pPr algn="l"/>
            <a:r>
              <a:rPr lang="zh-CN" altLang="en-US" sz="3200"/>
              <a:t>由上表，列方程组</a:t>
            </a:r>
          </a:p>
        </p:txBody>
      </p:sp>
      <p:sp>
        <p:nvSpPr>
          <p:cNvPr id="27651" name="文本占位符 28675"/>
          <p:cNvSpPr>
            <a:spLocks noGrp="1" noChangeArrowheads="1"/>
          </p:cNvSpPr>
          <p:nvPr>
            <p:ph type="body" idx="1"/>
          </p:nvPr>
        </p:nvSpPr>
        <p:spPr>
          <a:xfrm>
            <a:off x="539750" y="1484313"/>
            <a:ext cx="1851025" cy="901700"/>
          </a:xfrm>
        </p:spPr>
        <p:txBody>
          <a:bodyPr>
            <a:normAutofit fontScale="77500" lnSpcReduction="20000"/>
          </a:bodyPr>
          <a:lstStyle/>
          <a:p>
            <a:pPr>
              <a:buFont typeface="Arial" panose="020B0604020202020204" pitchFamily="34" charset="0"/>
              <a:buNone/>
            </a:pPr>
            <a:r>
              <a:rPr lang="zh-CN" altLang="en-US" sz="8000"/>
              <a:t>｛</a:t>
            </a:r>
          </a:p>
        </p:txBody>
      </p:sp>
      <p:sp>
        <p:nvSpPr>
          <p:cNvPr id="28677" name="文本框 28676"/>
          <p:cNvSpPr txBox="1">
            <a:spLocks noChangeArrowheads="1"/>
          </p:cNvSpPr>
          <p:nvPr/>
        </p:nvSpPr>
        <p:spPr bwMode="auto">
          <a:xfrm>
            <a:off x="1547813" y="1484313"/>
            <a:ext cx="5472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A50021"/>
                </a:solidFill>
                <a:latin typeface="Times New Roman" panose="02020603050405020304" pitchFamily="18" charset="0"/>
              </a:rPr>
              <a:t>1.5×</a:t>
            </a:r>
            <a:r>
              <a:rPr lang="zh-CN" altLang="en-US" sz="3200">
                <a:solidFill>
                  <a:srgbClr val="A50021"/>
                </a:solidFill>
                <a:latin typeface="Times New Roman" panose="02020603050405020304" pitchFamily="18" charset="0"/>
              </a:rPr>
              <a:t>（</a:t>
            </a:r>
            <a:r>
              <a:rPr lang="en-US" altLang="zh-CN" sz="3200">
                <a:solidFill>
                  <a:srgbClr val="A50021"/>
                </a:solidFill>
                <a:latin typeface="Times New Roman" panose="02020603050405020304" pitchFamily="18" charset="0"/>
              </a:rPr>
              <a:t>20x+10y</a:t>
            </a:r>
            <a:r>
              <a:rPr lang="zh-CN" altLang="en-US" sz="3200">
                <a:solidFill>
                  <a:srgbClr val="A50021"/>
                </a:solidFill>
                <a:latin typeface="Times New Roman" panose="02020603050405020304" pitchFamily="18" charset="0"/>
              </a:rPr>
              <a:t>）</a:t>
            </a:r>
            <a:r>
              <a:rPr lang="en-US" altLang="zh-CN" sz="3200">
                <a:solidFill>
                  <a:srgbClr val="A50021"/>
                </a:solidFill>
                <a:latin typeface="Times New Roman" panose="02020603050405020304" pitchFamily="18" charset="0"/>
              </a:rPr>
              <a:t>=15000</a:t>
            </a:r>
          </a:p>
        </p:txBody>
      </p:sp>
      <p:sp>
        <p:nvSpPr>
          <p:cNvPr id="28678" name="文本框 28677"/>
          <p:cNvSpPr txBox="1">
            <a:spLocks noChangeArrowheads="1"/>
          </p:cNvSpPr>
          <p:nvPr/>
        </p:nvSpPr>
        <p:spPr bwMode="auto">
          <a:xfrm>
            <a:off x="1835150" y="2133600"/>
            <a:ext cx="5010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srgbClr val="A50021"/>
                </a:solidFill>
                <a:latin typeface="Times New Roman" panose="02020603050405020304" pitchFamily="18" charset="0"/>
              </a:rPr>
              <a:t>1.2×</a:t>
            </a:r>
            <a:r>
              <a:rPr lang="zh-CN" altLang="en-US" sz="3200">
                <a:solidFill>
                  <a:srgbClr val="A50021"/>
                </a:solidFill>
                <a:latin typeface="Times New Roman" panose="02020603050405020304" pitchFamily="18" charset="0"/>
              </a:rPr>
              <a:t>（</a:t>
            </a:r>
            <a:r>
              <a:rPr lang="en-US" altLang="zh-CN" sz="3200">
                <a:solidFill>
                  <a:srgbClr val="A50021"/>
                </a:solidFill>
                <a:latin typeface="Times New Roman" panose="02020603050405020304" pitchFamily="18" charset="0"/>
              </a:rPr>
              <a:t>110x+120y</a:t>
            </a:r>
            <a:r>
              <a:rPr lang="zh-CN" altLang="en-US" sz="3200">
                <a:solidFill>
                  <a:srgbClr val="A50021"/>
                </a:solidFill>
                <a:latin typeface="Times New Roman" panose="02020603050405020304" pitchFamily="18" charset="0"/>
              </a:rPr>
              <a:t>）</a:t>
            </a:r>
            <a:r>
              <a:rPr lang="en-US" altLang="zh-CN" sz="3200">
                <a:solidFill>
                  <a:srgbClr val="A50021"/>
                </a:solidFill>
                <a:latin typeface="Times New Roman" panose="02020603050405020304" pitchFamily="18" charset="0"/>
              </a:rPr>
              <a:t>=97200</a:t>
            </a:r>
          </a:p>
        </p:txBody>
      </p:sp>
      <p:sp>
        <p:nvSpPr>
          <p:cNvPr id="27654" name="文本框 28678"/>
          <p:cNvSpPr txBox="1">
            <a:spLocks noChangeArrowheads="1"/>
          </p:cNvSpPr>
          <p:nvPr/>
        </p:nvSpPr>
        <p:spPr bwMode="auto">
          <a:xfrm>
            <a:off x="827088" y="3068638"/>
            <a:ext cx="4103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Times New Roman" panose="02020603050405020304" pitchFamily="18" charset="0"/>
              </a:rPr>
              <a:t>解这个方程组，得</a:t>
            </a:r>
          </a:p>
        </p:txBody>
      </p:sp>
      <p:sp>
        <p:nvSpPr>
          <p:cNvPr id="27655" name="文本框 28679"/>
          <p:cNvSpPr txBox="1">
            <a:spLocks noChangeArrowheads="1"/>
          </p:cNvSpPr>
          <p:nvPr/>
        </p:nvSpPr>
        <p:spPr bwMode="auto">
          <a:xfrm>
            <a:off x="1763713" y="3716338"/>
            <a:ext cx="50403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prstClr val="black"/>
                </a:solidFill>
                <a:latin typeface="Times New Roman" panose="02020603050405020304" pitchFamily="18" charset="0"/>
              </a:rPr>
              <a:t>x =  </a:t>
            </a:r>
            <a:r>
              <a:rPr lang="zh-CN" altLang="en-US" sz="3200">
                <a:solidFill>
                  <a:prstClr val="black"/>
                </a:solidFill>
                <a:latin typeface="Times New Roman" panose="02020603050405020304" pitchFamily="18" charset="0"/>
              </a:rPr>
              <a:t>＿＿＿</a:t>
            </a:r>
          </a:p>
          <a:p>
            <a:r>
              <a:rPr lang="en-US" altLang="zh-CN" sz="3200">
                <a:solidFill>
                  <a:prstClr val="black"/>
                </a:solidFill>
                <a:latin typeface="Times New Roman" panose="02020603050405020304" pitchFamily="18" charset="0"/>
              </a:rPr>
              <a:t>y  = </a:t>
            </a:r>
            <a:r>
              <a:rPr lang="zh-CN" altLang="en-US" sz="3200">
                <a:solidFill>
                  <a:prstClr val="black"/>
                </a:solidFill>
                <a:latin typeface="Times New Roman" panose="02020603050405020304" pitchFamily="18" charset="0"/>
              </a:rPr>
              <a:t>＿＿＿</a:t>
            </a:r>
          </a:p>
        </p:txBody>
      </p:sp>
      <p:sp>
        <p:nvSpPr>
          <p:cNvPr id="28681" name="文本框 28680"/>
          <p:cNvSpPr txBox="1">
            <a:spLocks noChangeArrowheads="1"/>
          </p:cNvSpPr>
          <p:nvPr/>
        </p:nvSpPr>
        <p:spPr bwMode="auto">
          <a:xfrm>
            <a:off x="2627313" y="3713163"/>
            <a:ext cx="1225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A50021"/>
                </a:solidFill>
                <a:latin typeface="Times New Roman" panose="02020603050405020304" pitchFamily="18" charset="0"/>
              </a:rPr>
              <a:t>300</a:t>
            </a:r>
          </a:p>
        </p:txBody>
      </p:sp>
      <p:sp>
        <p:nvSpPr>
          <p:cNvPr id="28682" name="文本框 28681"/>
          <p:cNvSpPr txBox="1">
            <a:spLocks noChangeArrowheads="1"/>
          </p:cNvSpPr>
          <p:nvPr/>
        </p:nvSpPr>
        <p:spPr bwMode="auto">
          <a:xfrm>
            <a:off x="2555875" y="4221163"/>
            <a:ext cx="15843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A50021"/>
                </a:solidFill>
                <a:latin typeface="Times New Roman" panose="02020603050405020304" pitchFamily="18" charset="0"/>
              </a:rPr>
              <a:t>400</a:t>
            </a:r>
          </a:p>
        </p:txBody>
      </p:sp>
      <p:sp>
        <p:nvSpPr>
          <p:cNvPr id="27658" name="文本框 28682"/>
          <p:cNvSpPr txBox="1">
            <a:spLocks noChangeArrowheads="1"/>
          </p:cNvSpPr>
          <p:nvPr/>
        </p:nvSpPr>
        <p:spPr bwMode="auto">
          <a:xfrm>
            <a:off x="684213" y="5157788"/>
            <a:ext cx="68405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 </a:t>
            </a:r>
            <a:r>
              <a:rPr lang="zh-CN" altLang="en-US" sz="3200">
                <a:solidFill>
                  <a:prstClr val="black"/>
                </a:solidFill>
                <a:latin typeface="Times New Roman" panose="02020603050405020304" pitchFamily="18" charset="0"/>
              </a:rPr>
              <a:t>因此，这批产品的销售款比原料费与运输费的和多＿＿＿  元</a:t>
            </a:r>
          </a:p>
        </p:txBody>
      </p:sp>
      <p:sp>
        <p:nvSpPr>
          <p:cNvPr id="28684" name="文本框 28683"/>
          <p:cNvSpPr txBox="1">
            <a:spLocks noChangeArrowheads="1"/>
          </p:cNvSpPr>
          <p:nvPr/>
        </p:nvSpPr>
        <p:spPr bwMode="auto">
          <a:xfrm>
            <a:off x="3059113" y="5661025"/>
            <a:ext cx="16557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A50021"/>
                </a:solidFill>
                <a:latin typeface="Times New Roman" panose="02020603050405020304" pitchFamily="18" charset="0"/>
              </a:rPr>
              <a:t>1887800 </a:t>
            </a:r>
          </a:p>
        </p:txBody>
      </p:sp>
      <p:sp>
        <p:nvSpPr>
          <p:cNvPr id="27660" name="矩形 28684"/>
          <p:cNvSpPr>
            <a:spLocks noChangeArrowheads="1"/>
          </p:cNvSpPr>
          <p:nvPr/>
        </p:nvSpPr>
        <p:spPr bwMode="auto">
          <a:xfrm>
            <a:off x="539750" y="3644900"/>
            <a:ext cx="18510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8000" b="1">
                <a:solidFill>
                  <a:srgbClr val="0000FF"/>
                </a:solidFill>
                <a:ea typeface="楷体_GB2312" panose="02010609030101010101" pitchFamily="49" charset="-122"/>
              </a:rPr>
              <a:t>｛</a:t>
            </a:r>
          </a:p>
        </p:txBody>
      </p:sp>
    </p:spTree>
    <p:extLst>
      <p:ext uri="{BB962C8B-B14F-4D97-AF65-F5344CB8AC3E}">
        <p14:creationId xmlns:p14="http://schemas.microsoft.com/office/powerpoint/2010/main" val="118932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8677"/>
                                        </p:tgtEl>
                                        <p:attrNameLst>
                                          <p:attrName>style.visibility</p:attrName>
                                        </p:attrNameLst>
                                      </p:cBhvr>
                                      <p:to>
                                        <p:strVal val="visible"/>
                                      </p:to>
                                    </p:set>
                                    <p:anim calcmode="discrete" valueType="clr">
                                      <p:cBhvr override="childStyle">
                                        <p:cTn id="7" dur="80"/>
                                        <p:tgtEl>
                                          <p:spTgt spid="2867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8677"/>
                                        </p:tgtEl>
                                        <p:attrNameLst>
                                          <p:attrName>fillcolor</p:attrName>
                                        </p:attrNameLst>
                                      </p:cBhvr>
                                      <p:tavLst>
                                        <p:tav tm="0">
                                          <p:val>
                                            <p:clrVal>
                                              <a:schemeClr val="accent2"/>
                                            </p:clrVal>
                                          </p:val>
                                        </p:tav>
                                        <p:tav tm="50000">
                                          <p:val>
                                            <p:clrVal>
                                              <a:schemeClr val="hlink"/>
                                            </p:clrVal>
                                          </p:val>
                                        </p:tav>
                                      </p:tavLst>
                                    </p:anim>
                                    <p:set>
                                      <p:cBhvr>
                                        <p:cTn id="9" dur="80"/>
                                        <p:tgtEl>
                                          <p:spTgt spid="2867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8678"/>
                                        </p:tgtEl>
                                        <p:attrNameLst>
                                          <p:attrName>style.visibility</p:attrName>
                                        </p:attrNameLst>
                                      </p:cBhvr>
                                      <p:to>
                                        <p:strVal val="visible"/>
                                      </p:to>
                                    </p:set>
                                    <p:anim calcmode="discrete" valueType="clr">
                                      <p:cBhvr override="childStyle">
                                        <p:cTn id="14" dur="80"/>
                                        <p:tgtEl>
                                          <p:spTgt spid="2867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8678"/>
                                        </p:tgtEl>
                                        <p:attrNameLst>
                                          <p:attrName>fillcolor</p:attrName>
                                        </p:attrNameLst>
                                      </p:cBhvr>
                                      <p:tavLst>
                                        <p:tav tm="0">
                                          <p:val>
                                            <p:clrVal>
                                              <a:schemeClr val="accent2"/>
                                            </p:clrVal>
                                          </p:val>
                                        </p:tav>
                                        <p:tav tm="50000">
                                          <p:val>
                                            <p:clrVal>
                                              <a:schemeClr val="hlink"/>
                                            </p:clrVal>
                                          </p:val>
                                        </p:tav>
                                      </p:tavLst>
                                    </p:anim>
                                    <p:set>
                                      <p:cBhvr>
                                        <p:cTn id="16" dur="80"/>
                                        <p:tgtEl>
                                          <p:spTgt spid="28678"/>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28681"/>
                                        </p:tgtEl>
                                        <p:attrNameLst>
                                          <p:attrName>style.visibility</p:attrName>
                                        </p:attrNameLst>
                                      </p:cBhvr>
                                      <p:to>
                                        <p:strVal val="visible"/>
                                      </p:to>
                                    </p:set>
                                    <p:animEffect transition="in" filter="wipe(down)">
                                      <p:cBhvr>
                                        <p:cTn id="21" dur="580">
                                          <p:stCondLst>
                                            <p:cond delay="0"/>
                                          </p:stCondLst>
                                        </p:cTn>
                                        <p:tgtEl>
                                          <p:spTgt spid="28681"/>
                                        </p:tgtEl>
                                      </p:cBhvr>
                                    </p:animEffect>
                                    <p:anim calcmode="lin" valueType="num">
                                      <p:cBhvr>
                                        <p:cTn id="22" dur="1822" tmFilter="0,0; 0.14,0.36; 0.43,0.73; 0.71,0.91; 1.0,1.0">
                                          <p:stCondLst>
                                            <p:cond delay="0"/>
                                          </p:stCondLst>
                                        </p:cTn>
                                        <p:tgtEl>
                                          <p:spTgt spid="28681"/>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8681"/>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8681"/>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8681"/>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8681"/>
                                        </p:tgtEl>
                                        <p:attrNameLst>
                                          <p:attrName>ppt_y</p:attrName>
                                        </p:attrNameLst>
                                      </p:cBhvr>
                                      <p:tavLst>
                                        <p:tav tm="0" fmla="#ppt_y-sin(pi*$)/81">
                                          <p:val>
                                            <p:fltVal val="0"/>
                                          </p:val>
                                        </p:tav>
                                        <p:tav tm="100000">
                                          <p:val>
                                            <p:fltVal val="1"/>
                                          </p:val>
                                        </p:tav>
                                      </p:tavLst>
                                    </p:anim>
                                    <p:animScale>
                                      <p:cBhvr>
                                        <p:cTn id="27" dur="26">
                                          <p:stCondLst>
                                            <p:cond delay="650"/>
                                          </p:stCondLst>
                                        </p:cTn>
                                        <p:tgtEl>
                                          <p:spTgt spid="28681"/>
                                        </p:tgtEl>
                                      </p:cBhvr>
                                      <p:to x="100000" y="60000"/>
                                    </p:animScale>
                                    <p:animScale>
                                      <p:cBhvr>
                                        <p:cTn id="28" dur="166" decel="50000">
                                          <p:stCondLst>
                                            <p:cond delay="676"/>
                                          </p:stCondLst>
                                        </p:cTn>
                                        <p:tgtEl>
                                          <p:spTgt spid="28681"/>
                                        </p:tgtEl>
                                      </p:cBhvr>
                                      <p:to x="100000" y="100000"/>
                                    </p:animScale>
                                    <p:animScale>
                                      <p:cBhvr>
                                        <p:cTn id="29" dur="26">
                                          <p:stCondLst>
                                            <p:cond delay="1312"/>
                                          </p:stCondLst>
                                        </p:cTn>
                                        <p:tgtEl>
                                          <p:spTgt spid="28681"/>
                                        </p:tgtEl>
                                      </p:cBhvr>
                                      <p:to x="100000" y="80000"/>
                                    </p:animScale>
                                    <p:animScale>
                                      <p:cBhvr>
                                        <p:cTn id="30" dur="166" decel="50000">
                                          <p:stCondLst>
                                            <p:cond delay="1338"/>
                                          </p:stCondLst>
                                        </p:cTn>
                                        <p:tgtEl>
                                          <p:spTgt spid="28681"/>
                                        </p:tgtEl>
                                      </p:cBhvr>
                                      <p:to x="100000" y="100000"/>
                                    </p:animScale>
                                    <p:animScale>
                                      <p:cBhvr>
                                        <p:cTn id="31" dur="26">
                                          <p:stCondLst>
                                            <p:cond delay="1642"/>
                                          </p:stCondLst>
                                        </p:cTn>
                                        <p:tgtEl>
                                          <p:spTgt spid="28681"/>
                                        </p:tgtEl>
                                      </p:cBhvr>
                                      <p:to x="100000" y="90000"/>
                                    </p:animScale>
                                    <p:animScale>
                                      <p:cBhvr>
                                        <p:cTn id="32" dur="166" decel="50000">
                                          <p:stCondLst>
                                            <p:cond delay="1668"/>
                                          </p:stCondLst>
                                        </p:cTn>
                                        <p:tgtEl>
                                          <p:spTgt spid="28681"/>
                                        </p:tgtEl>
                                      </p:cBhvr>
                                      <p:to x="100000" y="100000"/>
                                    </p:animScale>
                                    <p:animScale>
                                      <p:cBhvr>
                                        <p:cTn id="33" dur="26">
                                          <p:stCondLst>
                                            <p:cond delay="1808"/>
                                          </p:stCondLst>
                                        </p:cTn>
                                        <p:tgtEl>
                                          <p:spTgt spid="28681"/>
                                        </p:tgtEl>
                                      </p:cBhvr>
                                      <p:to x="100000" y="95000"/>
                                    </p:animScale>
                                    <p:animScale>
                                      <p:cBhvr>
                                        <p:cTn id="34" dur="166" decel="50000">
                                          <p:stCondLst>
                                            <p:cond delay="1834"/>
                                          </p:stCondLst>
                                        </p:cTn>
                                        <p:tgtEl>
                                          <p:spTgt spid="28681"/>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28682"/>
                                        </p:tgtEl>
                                        <p:attrNameLst>
                                          <p:attrName>style.visibility</p:attrName>
                                        </p:attrNameLst>
                                      </p:cBhvr>
                                      <p:to>
                                        <p:strVal val="visible"/>
                                      </p:to>
                                    </p:set>
                                    <p:animEffect transition="in" filter="wipe(down)">
                                      <p:cBhvr>
                                        <p:cTn id="39" dur="580">
                                          <p:stCondLst>
                                            <p:cond delay="0"/>
                                          </p:stCondLst>
                                        </p:cTn>
                                        <p:tgtEl>
                                          <p:spTgt spid="28682"/>
                                        </p:tgtEl>
                                      </p:cBhvr>
                                    </p:animEffect>
                                    <p:anim calcmode="lin" valueType="num">
                                      <p:cBhvr>
                                        <p:cTn id="40" dur="1822" tmFilter="0,0; 0.14,0.36; 0.43,0.73; 0.71,0.91; 1.0,1.0">
                                          <p:stCondLst>
                                            <p:cond delay="0"/>
                                          </p:stCondLst>
                                        </p:cTn>
                                        <p:tgtEl>
                                          <p:spTgt spid="2868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868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868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868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8682"/>
                                        </p:tgtEl>
                                        <p:attrNameLst>
                                          <p:attrName>ppt_y</p:attrName>
                                        </p:attrNameLst>
                                      </p:cBhvr>
                                      <p:tavLst>
                                        <p:tav tm="0" fmla="#ppt_y-sin(pi*$)/81">
                                          <p:val>
                                            <p:fltVal val="0"/>
                                          </p:val>
                                        </p:tav>
                                        <p:tav tm="100000">
                                          <p:val>
                                            <p:fltVal val="1"/>
                                          </p:val>
                                        </p:tav>
                                      </p:tavLst>
                                    </p:anim>
                                    <p:animScale>
                                      <p:cBhvr>
                                        <p:cTn id="45" dur="26">
                                          <p:stCondLst>
                                            <p:cond delay="650"/>
                                          </p:stCondLst>
                                        </p:cTn>
                                        <p:tgtEl>
                                          <p:spTgt spid="28682"/>
                                        </p:tgtEl>
                                      </p:cBhvr>
                                      <p:to x="100000" y="60000"/>
                                    </p:animScale>
                                    <p:animScale>
                                      <p:cBhvr>
                                        <p:cTn id="46" dur="166" decel="50000">
                                          <p:stCondLst>
                                            <p:cond delay="676"/>
                                          </p:stCondLst>
                                        </p:cTn>
                                        <p:tgtEl>
                                          <p:spTgt spid="28682"/>
                                        </p:tgtEl>
                                      </p:cBhvr>
                                      <p:to x="100000" y="100000"/>
                                    </p:animScale>
                                    <p:animScale>
                                      <p:cBhvr>
                                        <p:cTn id="47" dur="26">
                                          <p:stCondLst>
                                            <p:cond delay="1312"/>
                                          </p:stCondLst>
                                        </p:cTn>
                                        <p:tgtEl>
                                          <p:spTgt spid="28682"/>
                                        </p:tgtEl>
                                      </p:cBhvr>
                                      <p:to x="100000" y="80000"/>
                                    </p:animScale>
                                    <p:animScale>
                                      <p:cBhvr>
                                        <p:cTn id="48" dur="166" decel="50000">
                                          <p:stCondLst>
                                            <p:cond delay="1338"/>
                                          </p:stCondLst>
                                        </p:cTn>
                                        <p:tgtEl>
                                          <p:spTgt spid="28682"/>
                                        </p:tgtEl>
                                      </p:cBhvr>
                                      <p:to x="100000" y="100000"/>
                                    </p:animScale>
                                    <p:animScale>
                                      <p:cBhvr>
                                        <p:cTn id="49" dur="26">
                                          <p:stCondLst>
                                            <p:cond delay="1642"/>
                                          </p:stCondLst>
                                        </p:cTn>
                                        <p:tgtEl>
                                          <p:spTgt spid="28682"/>
                                        </p:tgtEl>
                                      </p:cBhvr>
                                      <p:to x="100000" y="90000"/>
                                    </p:animScale>
                                    <p:animScale>
                                      <p:cBhvr>
                                        <p:cTn id="50" dur="166" decel="50000">
                                          <p:stCondLst>
                                            <p:cond delay="1668"/>
                                          </p:stCondLst>
                                        </p:cTn>
                                        <p:tgtEl>
                                          <p:spTgt spid="28682"/>
                                        </p:tgtEl>
                                      </p:cBhvr>
                                      <p:to x="100000" y="100000"/>
                                    </p:animScale>
                                    <p:animScale>
                                      <p:cBhvr>
                                        <p:cTn id="51" dur="26">
                                          <p:stCondLst>
                                            <p:cond delay="1808"/>
                                          </p:stCondLst>
                                        </p:cTn>
                                        <p:tgtEl>
                                          <p:spTgt spid="28682"/>
                                        </p:tgtEl>
                                      </p:cBhvr>
                                      <p:to x="100000" y="95000"/>
                                    </p:animScale>
                                    <p:animScale>
                                      <p:cBhvr>
                                        <p:cTn id="52" dur="166" decel="50000">
                                          <p:stCondLst>
                                            <p:cond delay="1834"/>
                                          </p:stCondLst>
                                        </p:cTn>
                                        <p:tgtEl>
                                          <p:spTgt spid="28682"/>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grpId="0" nodeType="clickEffect">
                                  <p:stCondLst>
                                    <p:cond delay="0"/>
                                  </p:stCondLst>
                                  <p:childTnLst>
                                    <p:set>
                                      <p:cBhvr>
                                        <p:cTn id="56" dur="1" fill="hold">
                                          <p:stCondLst>
                                            <p:cond delay="0"/>
                                          </p:stCondLst>
                                        </p:cTn>
                                        <p:tgtEl>
                                          <p:spTgt spid="28684"/>
                                        </p:tgtEl>
                                        <p:attrNameLst>
                                          <p:attrName>style.visibility</p:attrName>
                                        </p:attrNameLst>
                                      </p:cBhvr>
                                      <p:to>
                                        <p:strVal val="visible"/>
                                      </p:to>
                                    </p:set>
                                    <p:animEffect transition="in" filter="wipe(down)">
                                      <p:cBhvr>
                                        <p:cTn id="57" dur="580">
                                          <p:stCondLst>
                                            <p:cond delay="0"/>
                                          </p:stCondLst>
                                        </p:cTn>
                                        <p:tgtEl>
                                          <p:spTgt spid="28684"/>
                                        </p:tgtEl>
                                      </p:cBhvr>
                                    </p:animEffect>
                                    <p:anim calcmode="lin" valueType="num">
                                      <p:cBhvr>
                                        <p:cTn id="58" dur="1822" tmFilter="0,0; 0.14,0.36; 0.43,0.73; 0.71,0.91; 1.0,1.0">
                                          <p:stCondLst>
                                            <p:cond delay="0"/>
                                          </p:stCondLst>
                                        </p:cTn>
                                        <p:tgtEl>
                                          <p:spTgt spid="2868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868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868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868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8684"/>
                                        </p:tgtEl>
                                        <p:attrNameLst>
                                          <p:attrName>ppt_y</p:attrName>
                                        </p:attrNameLst>
                                      </p:cBhvr>
                                      <p:tavLst>
                                        <p:tav tm="0" fmla="#ppt_y-sin(pi*$)/81">
                                          <p:val>
                                            <p:fltVal val="0"/>
                                          </p:val>
                                        </p:tav>
                                        <p:tav tm="100000">
                                          <p:val>
                                            <p:fltVal val="1"/>
                                          </p:val>
                                        </p:tav>
                                      </p:tavLst>
                                    </p:anim>
                                    <p:animScale>
                                      <p:cBhvr>
                                        <p:cTn id="63" dur="26">
                                          <p:stCondLst>
                                            <p:cond delay="650"/>
                                          </p:stCondLst>
                                        </p:cTn>
                                        <p:tgtEl>
                                          <p:spTgt spid="28684"/>
                                        </p:tgtEl>
                                      </p:cBhvr>
                                      <p:to x="100000" y="60000"/>
                                    </p:animScale>
                                    <p:animScale>
                                      <p:cBhvr>
                                        <p:cTn id="64" dur="166" decel="50000">
                                          <p:stCondLst>
                                            <p:cond delay="676"/>
                                          </p:stCondLst>
                                        </p:cTn>
                                        <p:tgtEl>
                                          <p:spTgt spid="28684"/>
                                        </p:tgtEl>
                                      </p:cBhvr>
                                      <p:to x="100000" y="100000"/>
                                    </p:animScale>
                                    <p:animScale>
                                      <p:cBhvr>
                                        <p:cTn id="65" dur="26">
                                          <p:stCondLst>
                                            <p:cond delay="1312"/>
                                          </p:stCondLst>
                                        </p:cTn>
                                        <p:tgtEl>
                                          <p:spTgt spid="28684"/>
                                        </p:tgtEl>
                                      </p:cBhvr>
                                      <p:to x="100000" y="80000"/>
                                    </p:animScale>
                                    <p:animScale>
                                      <p:cBhvr>
                                        <p:cTn id="66" dur="166" decel="50000">
                                          <p:stCondLst>
                                            <p:cond delay="1338"/>
                                          </p:stCondLst>
                                        </p:cTn>
                                        <p:tgtEl>
                                          <p:spTgt spid="28684"/>
                                        </p:tgtEl>
                                      </p:cBhvr>
                                      <p:to x="100000" y="100000"/>
                                    </p:animScale>
                                    <p:animScale>
                                      <p:cBhvr>
                                        <p:cTn id="67" dur="26">
                                          <p:stCondLst>
                                            <p:cond delay="1642"/>
                                          </p:stCondLst>
                                        </p:cTn>
                                        <p:tgtEl>
                                          <p:spTgt spid="28684"/>
                                        </p:tgtEl>
                                      </p:cBhvr>
                                      <p:to x="100000" y="90000"/>
                                    </p:animScale>
                                    <p:animScale>
                                      <p:cBhvr>
                                        <p:cTn id="68" dur="166" decel="50000">
                                          <p:stCondLst>
                                            <p:cond delay="1668"/>
                                          </p:stCondLst>
                                        </p:cTn>
                                        <p:tgtEl>
                                          <p:spTgt spid="28684"/>
                                        </p:tgtEl>
                                      </p:cBhvr>
                                      <p:to x="100000" y="100000"/>
                                    </p:animScale>
                                    <p:animScale>
                                      <p:cBhvr>
                                        <p:cTn id="69" dur="26">
                                          <p:stCondLst>
                                            <p:cond delay="1808"/>
                                          </p:stCondLst>
                                        </p:cTn>
                                        <p:tgtEl>
                                          <p:spTgt spid="28684"/>
                                        </p:tgtEl>
                                      </p:cBhvr>
                                      <p:to x="100000" y="95000"/>
                                    </p:animScale>
                                    <p:animScale>
                                      <p:cBhvr>
                                        <p:cTn id="70" dur="166" decel="50000">
                                          <p:stCondLst>
                                            <p:cond delay="1834"/>
                                          </p:stCondLst>
                                        </p:cTn>
                                        <p:tgtEl>
                                          <p:spTgt spid="2868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28678" grpId="0"/>
      <p:bldP spid="28681" grpId="0"/>
      <p:bldP spid="28682" grpId="0"/>
      <p:bldP spid="286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ChangeArrowheads="1"/>
          </p:cNvSpPr>
          <p:nvPr/>
        </p:nvSpPr>
        <p:spPr bwMode="auto">
          <a:xfrm>
            <a:off x="533400" y="457200"/>
            <a:ext cx="201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A02904"/>
                </a:solidFill>
                <a:ea typeface="华文新魏" pitchFamily="2" charset="-122"/>
              </a:rPr>
              <a:t>例题分析</a:t>
            </a:r>
          </a:p>
        </p:txBody>
      </p:sp>
      <p:sp>
        <p:nvSpPr>
          <p:cNvPr id="10247" name="Rectangle 7"/>
          <p:cNvSpPr>
            <a:spLocks noChangeArrowheads="1"/>
          </p:cNvSpPr>
          <p:nvPr/>
        </p:nvSpPr>
        <p:spPr bwMode="auto">
          <a:xfrm>
            <a:off x="395288" y="3716338"/>
            <a:ext cx="849630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66"/>
                </a:solidFill>
                <a:ea typeface="华文新魏" pitchFamily="2" charset="-122"/>
              </a:rPr>
              <a:t>分析：问题包含两个条件</a:t>
            </a:r>
            <a:r>
              <a:rPr lang="en-US" altLang="zh-CN" sz="3200" b="1">
                <a:solidFill>
                  <a:srgbClr val="FF0066"/>
                </a:solidFill>
                <a:ea typeface="华文新魏" pitchFamily="2" charset="-122"/>
              </a:rPr>
              <a:t>(</a:t>
            </a:r>
            <a:r>
              <a:rPr lang="zh-CN" altLang="en-US" sz="3200" b="1">
                <a:solidFill>
                  <a:srgbClr val="FF0066"/>
                </a:solidFill>
                <a:ea typeface="华文新魏" pitchFamily="2" charset="-122"/>
              </a:rPr>
              <a:t>两个相等关系</a:t>
            </a:r>
            <a:r>
              <a:rPr lang="en-US" altLang="zh-CN" sz="3200" b="1">
                <a:solidFill>
                  <a:srgbClr val="FF0066"/>
                </a:solidFill>
                <a:ea typeface="华文新魏" pitchFamily="2" charset="-122"/>
              </a:rPr>
              <a:t>)</a:t>
            </a:r>
            <a:r>
              <a:rPr lang="zh-CN" altLang="en-US" sz="3200" b="1">
                <a:solidFill>
                  <a:srgbClr val="FF0066"/>
                </a:solidFill>
                <a:ea typeface="华文新魏" pitchFamily="2" charset="-122"/>
              </a:rPr>
              <a:t>：</a:t>
            </a:r>
          </a:p>
          <a:p>
            <a:r>
              <a:rPr lang="zh-CN" altLang="en-US" sz="3200" b="1">
                <a:solidFill>
                  <a:srgbClr val="FF0066"/>
                </a:solidFill>
                <a:ea typeface="华文新魏" pitchFamily="2" charset="-122"/>
              </a:rPr>
              <a:t>大瓶数</a:t>
            </a:r>
            <a:r>
              <a:rPr lang="en-US" altLang="zh-CN" sz="3200" b="1">
                <a:solidFill>
                  <a:srgbClr val="FF0066"/>
                </a:solidFill>
                <a:ea typeface="华文新魏" pitchFamily="2" charset="-122"/>
              </a:rPr>
              <a:t>:</a:t>
            </a:r>
            <a:r>
              <a:rPr lang="zh-CN" altLang="en-US" sz="3200" b="1">
                <a:solidFill>
                  <a:srgbClr val="FF0066"/>
                </a:solidFill>
                <a:ea typeface="华文新魏" pitchFamily="2" charset="-122"/>
              </a:rPr>
              <a:t>小瓶数＝</a:t>
            </a:r>
            <a:r>
              <a:rPr lang="en-US" altLang="zh-CN" sz="3200" b="1">
                <a:solidFill>
                  <a:srgbClr val="FF0066"/>
                </a:solidFill>
                <a:ea typeface="华文新魏" pitchFamily="2" charset="-122"/>
              </a:rPr>
              <a:t>2 : 5</a:t>
            </a:r>
            <a:r>
              <a:rPr lang="zh-CN" altLang="en-US" sz="3200" b="1">
                <a:solidFill>
                  <a:srgbClr val="FF0066"/>
                </a:solidFill>
                <a:ea typeface="华文新魏" pitchFamily="2" charset="-122"/>
              </a:rPr>
              <a:t>即</a:t>
            </a:r>
            <a:r>
              <a:rPr lang="en-US" altLang="zh-CN" sz="3200" b="1">
                <a:solidFill>
                  <a:srgbClr val="FF0066"/>
                </a:solidFill>
                <a:ea typeface="华文新魏" pitchFamily="2" charset="-122"/>
              </a:rPr>
              <a:t>5</a:t>
            </a:r>
            <a:r>
              <a:rPr lang="zh-CN" altLang="en-US" sz="3200" b="1">
                <a:solidFill>
                  <a:srgbClr val="FF0066"/>
                </a:solidFill>
                <a:ea typeface="华文新魏" pitchFamily="2" charset="-122"/>
              </a:rPr>
              <a:t>大瓶数</a:t>
            </a:r>
            <a:r>
              <a:rPr lang="en-US" altLang="zh-CN" sz="3200" b="1">
                <a:solidFill>
                  <a:srgbClr val="FF0066"/>
                </a:solidFill>
                <a:ea typeface="华文新魏" pitchFamily="2" charset="-122"/>
              </a:rPr>
              <a:t>=2</a:t>
            </a:r>
            <a:r>
              <a:rPr lang="zh-CN" altLang="en-US" sz="3200" b="1">
                <a:solidFill>
                  <a:srgbClr val="FF0066"/>
                </a:solidFill>
                <a:ea typeface="华文新魏" pitchFamily="2" charset="-122"/>
              </a:rPr>
              <a:t>小瓶数</a:t>
            </a:r>
          </a:p>
          <a:p>
            <a:r>
              <a:rPr lang="zh-CN" altLang="en-US" sz="3200" b="1">
                <a:solidFill>
                  <a:srgbClr val="FF0066"/>
                </a:solidFill>
                <a:ea typeface="华文新魏" pitchFamily="2" charset="-122"/>
              </a:rPr>
              <a:t>大瓶装的消毒液＋小瓶装的消毒液＝总生产量</a:t>
            </a:r>
          </a:p>
        </p:txBody>
      </p:sp>
      <p:sp>
        <p:nvSpPr>
          <p:cNvPr id="22532" name="Rectangle 8"/>
          <p:cNvSpPr>
            <a:spLocks noChangeArrowheads="1"/>
          </p:cNvSpPr>
          <p:nvPr/>
        </p:nvSpPr>
        <p:spPr bwMode="auto">
          <a:xfrm>
            <a:off x="228600" y="1143000"/>
            <a:ext cx="8591550" cy="2560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Clr>
                <a:srgbClr val="1F497D"/>
              </a:buClr>
              <a:buSzPct val="70000"/>
              <a:buFont typeface="Wingdings" panose="05000000000000000000" pitchFamily="2" charset="2"/>
              <a:buNone/>
            </a:pPr>
            <a:r>
              <a:rPr lang="zh-CN" altLang="en-US" sz="3600" b="1">
                <a:solidFill>
                  <a:srgbClr val="0066FF"/>
                </a:solidFill>
                <a:ea typeface="华文新魏" pitchFamily="2" charset="-122"/>
              </a:rPr>
              <a:t>例</a:t>
            </a:r>
            <a:r>
              <a:rPr lang="en-US" altLang="zh-CN" sz="3600" b="1">
                <a:solidFill>
                  <a:srgbClr val="0066FF"/>
                </a:solidFill>
                <a:ea typeface="华文新魏" pitchFamily="2" charset="-122"/>
              </a:rPr>
              <a:t>3 </a:t>
            </a:r>
            <a:r>
              <a:rPr lang="zh-CN" altLang="en-US" sz="3600" b="1">
                <a:solidFill>
                  <a:srgbClr val="0066FF"/>
                </a:solidFill>
                <a:ea typeface="华文新魏" pitchFamily="2" charset="-122"/>
              </a:rPr>
              <a:t>根据市场调查，某消毒液的大瓶装</a:t>
            </a:r>
            <a:r>
              <a:rPr lang="en-US" altLang="zh-CN" sz="3600" b="1">
                <a:solidFill>
                  <a:srgbClr val="0066FF"/>
                </a:solidFill>
                <a:ea typeface="华文新魏" pitchFamily="2" charset="-122"/>
              </a:rPr>
              <a:t>(500g)</a:t>
            </a:r>
            <a:r>
              <a:rPr lang="zh-CN" altLang="en-US" sz="3600" b="1">
                <a:solidFill>
                  <a:srgbClr val="0066FF"/>
                </a:solidFill>
                <a:ea typeface="华文新魏" pitchFamily="2" charset="-122"/>
              </a:rPr>
              <a:t>和小瓶装</a:t>
            </a:r>
            <a:r>
              <a:rPr lang="en-US" altLang="zh-CN" sz="3600" b="1">
                <a:solidFill>
                  <a:srgbClr val="0066FF"/>
                </a:solidFill>
                <a:ea typeface="华文新魏" pitchFamily="2" charset="-122"/>
              </a:rPr>
              <a:t>(250g)</a:t>
            </a:r>
            <a:r>
              <a:rPr lang="zh-CN" altLang="en-US" sz="3600" b="1">
                <a:solidFill>
                  <a:srgbClr val="0066FF"/>
                </a:solidFill>
                <a:ea typeface="华文新魏" pitchFamily="2" charset="-122"/>
              </a:rPr>
              <a:t>，两种产品的销售数量的比</a:t>
            </a:r>
            <a:r>
              <a:rPr lang="en-US" altLang="zh-CN" sz="3600" b="1">
                <a:solidFill>
                  <a:srgbClr val="0066FF"/>
                </a:solidFill>
                <a:ea typeface="华文新魏" pitchFamily="2" charset="-122"/>
              </a:rPr>
              <a:t>(</a:t>
            </a:r>
            <a:r>
              <a:rPr lang="zh-CN" altLang="en-US" sz="3600" b="1">
                <a:solidFill>
                  <a:srgbClr val="0066FF"/>
                </a:solidFill>
                <a:ea typeface="华文新魏" pitchFamily="2" charset="-122"/>
              </a:rPr>
              <a:t>按瓶计算</a:t>
            </a:r>
            <a:r>
              <a:rPr lang="en-US" altLang="zh-CN" sz="3600" b="1">
                <a:solidFill>
                  <a:srgbClr val="0066FF"/>
                </a:solidFill>
                <a:ea typeface="华文新魏" pitchFamily="2" charset="-122"/>
              </a:rPr>
              <a:t>)</a:t>
            </a:r>
            <a:r>
              <a:rPr lang="zh-CN" altLang="en-US" sz="3600" b="1">
                <a:solidFill>
                  <a:srgbClr val="0066FF"/>
                </a:solidFill>
                <a:ea typeface="华文新魏" pitchFamily="2" charset="-122"/>
              </a:rPr>
              <a:t>是</a:t>
            </a:r>
            <a:r>
              <a:rPr lang="en-US" altLang="zh-CN" sz="3600" b="1">
                <a:solidFill>
                  <a:srgbClr val="0066FF"/>
                </a:solidFill>
                <a:ea typeface="华文新魏" pitchFamily="2" charset="-122"/>
              </a:rPr>
              <a:t>2</a:t>
            </a:r>
            <a:r>
              <a:rPr lang="en-US" altLang="zh-CN" sz="3600" b="1">
                <a:solidFill>
                  <a:srgbClr val="0066FF"/>
                </a:solidFill>
                <a:ea typeface="华文新魏" pitchFamily="2" charset="-122"/>
                <a:cs typeface="Arial" panose="020B0604020202020204" pitchFamily="34" charset="0"/>
              </a:rPr>
              <a:t>:</a:t>
            </a:r>
            <a:r>
              <a:rPr lang="en-US" altLang="zh-CN" sz="3600" b="1">
                <a:solidFill>
                  <a:srgbClr val="0066FF"/>
                </a:solidFill>
                <a:ea typeface="华文新魏" pitchFamily="2" charset="-122"/>
              </a:rPr>
              <a:t>5</a:t>
            </a:r>
            <a:r>
              <a:rPr lang="zh-CN" altLang="en-US" sz="3600" b="1">
                <a:solidFill>
                  <a:srgbClr val="0066FF"/>
                </a:solidFill>
                <a:ea typeface="华文新魏" pitchFamily="2" charset="-122"/>
              </a:rPr>
              <a:t>．某厂每天生产这种消毒液</a:t>
            </a:r>
            <a:r>
              <a:rPr lang="en-US" altLang="zh-CN" sz="3600" b="1">
                <a:solidFill>
                  <a:srgbClr val="0066FF"/>
                </a:solidFill>
                <a:ea typeface="华文新魏" pitchFamily="2" charset="-122"/>
              </a:rPr>
              <a:t>22.5</a:t>
            </a:r>
            <a:r>
              <a:rPr lang="zh-CN" altLang="en-US" sz="3600" b="1">
                <a:solidFill>
                  <a:srgbClr val="0066FF"/>
                </a:solidFill>
                <a:ea typeface="华文新魏" pitchFamily="2" charset="-122"/>
              </a:rPr>
              <a:t>吨，这些消毒液应该分装大、小瓶装两种产品各多少瓶？</a:t>
            </a:r>
          </a:p>
        </p:txBody>
      </p:sp>
    </p:spTree>
    <p:extLst>
      <p:ext uri="{BB962C8B-B14F-4D97-AF65-F5344CB8AC3E}">
        <p14:creationId xmlns:p14="http://schemas.microsoft.com/office/powerpoint/2010/main" val="998061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wipe(down)">
                                      <p:cBhvr>
                                        <p:cTn id="7"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autoUpdateAnimBg="0"/>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矩形 29697"/>
          <p:cNvSpPr>
            <a:spLocks noChangeArrowheads="1"/>
          </p:cNvSpPr>
          <p:nvPr/>
        </p:nvSpPr>
        <p:spPr bwMode="auto">
          <a:xfrm>
            <a:off x="-36513" y="201613"/>
            <a:ext cx="7772401"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080808"/>
                </a:solidFill>
                <a:ea typeface="黑体" panose="02010609060101010101" pitchFamily="49" charset="-122"/>
              </a:rPr>
              <a:t>解：设产品重</a:t>
            </a:r>
            <a:r>
              <a:rPr lang="en-US" altLang="zh-CN" sz="3200">
                <a:solidFill>
                  <a:srgbClr val="080808"/>
                </a:solidFill>
              </a:rPr>
              <a:t>x</a:t>
            </a:r>
            <a:r>
              <a:rPr lang="zh-CN" altLang="en-US" sz="3200">
                <a:solidFill>
                  <a:srgbClr val="080808"/>
                </a:solidFill>
                <a:ea typeface="黑体" panose="02010609060101010101" pitchFamily="49" charset="-122"/>
              </a:rPr>
              <a:t>吨，原料重</a:t>
            </a:r>
            <a:r>
              <a:rPr lang="en-US" altLang="zh-CN" sz="3200">
                <a:solidFill>
                  <a:srgbClr val="080808"/>
                </a:solidFill>
              </a:rPr>
              <a:t>y</a:t>
            </a:r>
            <a:r>
              <a:rPr lang="zh-CN" altLang="en-US" sz="3200">
                <a:solidFill>
                  <a:srgbClr val="080808"/>
                </a:solidFill>
                <a:ea typeface="黑体" panose="02010609060101010101" pitchFamily="49" charset="-122"/>
              </a:rPr>
              <a:t>吨，则</a:t>
            </a:r>
          </a:p>
        </p:txBody>
      </p:sp>
      <p:sp>
        <p:nvSpPr>
          <p:cNvPr id="28674" name="矩形 29698"/>
          <p:cNvSpPr>
            <a:spLocks noChangeArrowheads="1"/>
          </p:cNvSpPr>
          <p:nvPr/>
        </p:nvSpPr>
        <p:spPr bwMode="auto">
          <a:xfrm>
            <a:off x="827088" y="993775"/>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8000" b="1">
                <a:solidFill>
                  <a:srgbClr val="080808"/>
                </a:solidFill>
                <a:ea typeface="楷体_GB2312" panose="02010609030101010101" pitchFamily="49" charset="-122"/>
              </a:rPr>
              <a:t>｛</a:t>
            </a:r>
          </a:p>
        </p:txBody>
      </p:sp>
      <p:sp>
        <p:nvSpPr>
          <p:cNvPr id="28675" name="文本框 29699"/>
          <p:cNvSpPr txBox="1">
            <a:spLocks noChangeArrowheads="1"/>
          </p:cNvSpPr>
          <p:nvPr/>
        </p:nvSpPr>
        <p:spPr bwMode="auto">
          <a:xfrm>
            <a:off x="1763713" y="1065213"/>
            <a:ext cx="51863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080808"/>
                </a:solidFill>
                <a:latin typeface="Times New Roman" panose="02020603050405020304" pitchFamily="18" charset="0"/>
              </a:rPr>
              <a:t>1.5×</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20x+10y</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=15000</a:t>
            </a:r>
          </a:p>
        </p:txBody>
      </p:sp>
      <p:sp>
        <p:nvSpPr>
          <p:cNvPr id="28676" name="文本框 29700"/>
          <p:cNvSpPr txBox="1">
            <a:spLocks noChangeArrowheads="1"/>
          </p:cNvSpPr>
          <p:nvPr/>
        </p:nvSpPr>
        <p:spPr bwMode="auto">
          <a:xfrm>
            <a:off x="1763713" y="1712913"/>
            <a:ext cx="5010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80808"/>
                </a:solidFill>
                <a:latin typeface="Times New Roman" panose="02020603050405020304" pitchFamily="18" charset="0"/>
              </a:rPr>
              <a:t>1.2×</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110x+120y</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=97200</a:t>
            </a:r>
          </a:p>
        </p:txBody>
      </p:sp>
      <p:sp>
        <p:nvSpPr>
          <p:cNvPr id="28677" name="文本框 29701"/>
          <p:cNvSpPr txBox="1">
            <a:spLocks noChangeArrowheads="1"/>
          </p:cNvSpPr>
          <p:nvPr/>
        </p:nvSpPr>
        <p:spPr bwMode="auto">
          <a:xfrm>
            <a:off x="539750" y="2217738"/>
            <a:ext cx="41036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80808"/>
                </a:solidFill>
                <a:latin typeface="Times New Roman" panose="02020603050405020304" pitchFamily="18" charset="0"/>
              </a:rPr>
              <a:t>解这个方程组，得</a:t>
            </a:r>
          </a:p>
        </p:txBody>
      </p:sp>
      <p:sp>
        <p:nvSpPr>
          <p:cNvPr id="28678" name="文本框 29702"/>
          <p:cNvSpPr txBox="1">
            <a:spLocks noChangeArrowheads="1"/>
          </p:cNvSpPr>
          <p:nvPr/>
        </p:nvSpPr>
        <p:spPr bwMode="auto">
          <a:xfrm>
            <a:off x="2195513" y="2794000"/>
            <a:ext cx="26638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80808"/>
                </a:solidFill>
                <a:latin typeface="Times New Roman" panose="02020603050405020304" pitchFamily="18" charset="0"/>
              </a:rPr>
              <a:t>x = 300</a:t>
            </a:r>
          </a:p>
          <a:p>
            <a:r>
              <a:rPr lang="en-US" altLang="zh-CN" sz="3200">
                <a:solidFill>
                  <a:srgbClr val="080808"/>
                </a:solidFill>
                <a:latin typeface="Times New Roman" panose="02020603050405020304" pitchFamily="18" charset="0"/>
              </a:rPr>
              <a:t>y = 400</a:t>
            </a:r>
          </a:p>
        </p:txBody>
      </p:sp>
      <p:sp>
        <p:nvSpPr>
          <p:cNvPr id="28679" name="文本框 29703"/>
          <p:cNvSpPr txBox="1">
            <a:spLocks noChangeArrowheads="1"/>
          </p:cNvSpPr>
          <p:nvPr/>
        </p:nvSpPr>
        <p:spPr bwMode="auto">
          <a:xfrm>
            <a:off x="720725" y="3903663"/>
            <a:ext cx="80994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80808"/>
                </a:solidFill>
                <a:latin typeface="Times New Roman" panose="02020603050405020304" pitchFamily="18" charset="0"/>
              </a:rPr>
              <a:t> 8000x </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1000y+15000+97200</a:t>
            </a:r>
            <a:r>
              <a:rPr lang="zh-CN" altLang="en-US" sz="3200">
                <a:solidFill>
                  <a:srgbClr val="080808"/>
                </a:solidFill>
                <a:latin typeface="Times New Roman" panose="02020603050405020304" pitchFamily="18" charset="0"/>
              </a:rPr>
              <a:t>）</a:t>
            </a:r>
          </a:p>
          <a:p>
            <a:r>
              <a:rPr lang="en-US" altLang="zh-CN" sz="3200">
                <a:solidFill>
                  <a:srgbClr val="080808"/>
                </a:solidFill>
                <a:latin typeface="Times New Roman" panose="02020603050405020304" pitchFamily="18" charset="0"/>
              </a:rPr>
              <a:t>=8000 × 300</a:t>
            </a:r>
            <a:r>
              <a:rPr lang="zh-CN" altLang="en-US" sz="3200">
                <a:solidFill>
                  <a:srgbClr val="080808"/>
                </a:solidFill>
                <a:latin typeface="Times New Roman" panose="02020603050405020304" pitchFamily="18" charset="0"/>
              </a:rPr>
              <a:t>－（</a:t>
            </a:r>
            <a:r>
              <a:rPr lang="en-US" altLang="zh-CN" sz="3200">
                <a:solidFill>
                  <a:srgbClr val="080808"/>
                </a:solidFill>
                <a:latin typeface="Times New Roman" panose="02020603050405020304" pitchFamily="18" charset="0"/>
              </a:rPr>
              <a:t>1000×400+15000+97200</a:t>
            </a:r>
            <a:r>
              <a:rPr lang="zh-CN" altLang="en-US" sz="3200">
                <a:solidFill>
                  <a:srgbClr val="080808"/>
                </a:solidFill>
                <a:latin typeface="Times New Roman" panose="02020603050405020304" pitchFamily="18" charset="0"/>
              </a:rPr>
              <a:t>）</a:t>
            </a:r>
          </a:p>
          <a:p>
            <a:r>
              <a:rPr lang="en-US" altLang="zh-CN" sz="3200">
                <a:solidFill>
                  <a:srgbClr val="080808"/>
                </a:solidFill>
                <a:latin typeface="Times New Roman" panose="02020603050405020304" pitchFamily="18" charset="0"/>
              </a:rPr>
              <a:t>=1887800</a:t>
            </a:r>
            <a:r>
              <a:rPr lang="zh-CN" altLang="en-US" sz="3200">
                <a:solidFill>
                  <a:srgbClr val="080808"/>
                </a:solidFill>
                <a:latin typeface="Times New Roman" panose="02020603050405020304" pitchFamily="18" charset="0"/>
              </a:rPr>
              <a:t>（元）</a:t>
            </a:r>
          </a:p>
        </p:txBody>
      </p:sp>
      <p:sp>
        <p:nvSpPr>
          <p:cNvPr id="28680" name="文本框 29704"/>
          <p:cNvSpPr txBox="1">
            <a:spLocks noChangeArrowheads="1"/>
          </p:cNvSpPr>
          <p:nvPr/>
        </p:nvSpPr>
        <p:spPr bwMode="auto">
          <a:xfrm>
            <a:off x="684213" y="5602288"/>
            <a:ext cx="79914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080808"/>
                </a:solidFill>
                <a:latin typeface="Times New Roman" panose="02020603050405020304" pitchFamily="18" charset="0"/>
              </a:rPr>
              <a:t>答：这批产品的销售款比原料费与运输费的和</a:t>
            </a:r>
            <a:r>
              <a:rPr lang="en-US" altLang="zh-CN" sz="3200">
                <a:solidFill>
                  <a:srgbClr val="080808"/>
                </a:solidFill>
                <a:latin typeface="Times New Roman" panose="02020603050405020304" pitchFamily="18" charset="0"/>
              </a:rPr>
              <a:t>1887800</a:t>
            </a:r>
            <a:r>
              <a:rPr lang="zh-CN" altLang="en-US" sz="3200">
                <a:solidFill>
                  <a:srgbClr val="080808"/>
                </a:solidFill>
                <a:latin typeface="Times New Roman" panose="02020603050405020304" pitchFamily="18" charset="0"/>
              </a:rPr>
              <a:t>元。</a:t>
            </a:r>
          </a:p>
        </p:txBody>
      </p:sp>
      <p:sp>
        <p:nvSpPr>
          <p:cNvPr id="28681" name="矩形 29705"/>
          <p:cNvSpPr>
            <a:spLocks noChangeArrowheads="1"/>
          </p:cNvSpPr>
          <p:nvPr/>
        </p:nvSpPr>
        <p:spPr bwMode="auto">
          <a:xfrm>
            <a:off x="1333500" y="2794000"/>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6600" b="1">
                <a:solidFill>
                  <a:srgbClr val="080808"/>
                </a:solidFill>
                <a:ea typeface="楷体_GB2312" panose="02010609030101010101" pitchFamily="49" charset="-122"/>
              </a:rPr>
              <a:t>｛</a:t>
            </a:r>
          </a:p>
        </p:txBody>
      </p:sp>
    </p:spTree>
    <p:extLst>
      <p:ext uri="{BB962C8B-B14F-4D97-AF65-F5344CB8AC3E}">
        <p14:creationId xmlns:p14="http://schemas.microsoft.com/office/powerpoint/2010/main" val="23910146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文本占位符 30721"/>
          <p:cNvSpPr>
            <a:spLocks noGrp="1" noChangeArrowheads="1"/>
          </p:cNvSpPr>
          <p:nvPr>
            <p:ph type="body" idx="1"/>
          </p:nvPr>
        </p:nvSpPr>
        <p:spPr>
          <a:xfrm>
            <a:off x="2411413" y="620713"/>
            <a:ext cx="6400800" cy="5719762"/>
          </a:xfrm>
        </p:spPr>
        <p:txBody>
          <a:bodyPr/>
          <a:lstStyle/>
          <a:p>
            <a:r>
              <a:rPr lang="en-US" altLang="zh-CN" sz="4400">
                <a:solidFill>
                  <a:srgbClr val="A50021"/>
                </a:solidFill>
              </a:rPr>
              <a:t> </a:t>
            </a:r>
            <a:r>
              <a:rPr lang="zh-CN" altLang="en-US" sz="4400">
                <a:solidFill>
                  <a:srgbClr val="A50021"/>
                </a:solidFill>
              </a:rPr>
              <a:t>从以上探究可以看出，方程组是解决含有多个未知数问题的重要工具。列出方程组要根据问题中的数量关系，解出方程组的解后，应进一步考虑它是否符合问题的实际意义。</a:t>
            </a:r>
          </a:p>
        </p:txBody>
      </p:sp>
    </p:spTree>
    <p:extLst>
      <p:ext uri="{BB962C8B-B14F-4D97-AF65-F5344CB8AC3E}">
        <p14:creationId xmlns:p14="http://schemas.microsoft.com/office/powerpoint/2010/main" val="3845467137"/>
      </p:ext>
    </p:extLst>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文本占位符 31745"/>
          <p:cNvSpPr>
            <a:spLocks noGrp="1" noChangeArrowheads="1"/>
          </p:cNvSpPr>
          <p:nvPr>
            <p:ph type="body" idx="1"/>
          </p:nvPr>
        </p:nvSpPr>
        <p:spPr>
          <a:xfrm>
            <a:off x="323850" y="404813"/>
            <a:ext cx="8229600" cy="5762625"/>
          </a:xfrm>
        </p:spPr>
        <p:txBody>
          <a:bodyPr/>
          <a:lstStyle/>
          <a:p>
            <a:pPr>
              <a:lnSpc>
                <a:spcPct val="90000"/>
              </a:lnSpc>
            </a:pPr>
            <a:r>
              <a:rPr lang="en-US" altLang="zh-CN" sz="2800" b="0"/>
              <a:t>     </a:t>
            </a:r>
            <a:r>
              <a:rPr lang="zh-CN" altLang="en-US" sz="2800" b="0"/>
              <a:t>最近几年，全国各地普遍出现了夏季用电紧张的局面，为疏导电价矛盾，促进居民节约用电、合理用电，各地出台了峰谷电价试点方案。</a:t>
            </a:r>
          </a:p>
          <a:p>
            <a:pPr>
              <a:lnSpc>
                <a:spcPct val="90000"/>
              </a:lnSpc>
            </a:pPr>
            <a:r>
              <a:rPr lang="zh-CN" altLang="en-US" sz="2800" b="0"/>
              <a:t>    电力行业中峰谷的含义是用山峰和山谷来形象比喻功率负荷特性的变化幅度。一般白天的用电比较集中、用电功率大，而夜里人们休息时用电比较小，所以通常白天的用电称为是高峰用电，即</a:t>
            </a:r>
            <a:r>
              <a:rPr lang="en-US" altLang="zh-CN" sz="2800" b="0"/>
              <a:t>8</a:t>
            </a:r>
            <a:r>
              <a:rPr lang="zh-CN" altLang="en-US" sz="2800" b="0"/>
              <a:t>：</a:t>
            </a:r>
            <a:r>
              <a:rPr lang="en-US" altLang="zh-CN" sz="2800" b="0"/>
              <a:t>00—22</a:t>
            </a:r>
            <a:r>
              <a:rPr lang="zh-CN" altLang="en-US" sz="2800" b="0"/>
              <a:t>：</a:t>
            </a:r>
            <a:r>
              <a:rPr lang="en-US" altLang="zh-CN" sz="2800" b="0"/>
              <a:t>00</a:t>
            </a:r>
            <a:r>
              <a:rPr lang="zh-CN" altLang="en-US" sz="2800" b="0"/>
              <a:t>，深夜的用电是低谷用电即</a:t>
            </a:r>
            <a:r>
              <a:rPr lang="en-US" altLang="zh-CN" sz="2800" b="0"/>
              <a:t>22</a:t>
            </a:r>
            <a:r>
              <a:rPr lang="zh-CN" altLang="en-US" sz="2800" b="0"/>
              <a:t>：</a:t>
            </a:r>
            <a:r>
              <a:rPr lang="en-US" altLang="zh-CN" sz="2800" b="0"/>
              <a:t>00—</a:t>
            </a:r>
            <a:r>
              <a:rPr lang="zh-CN" altLang="en-US" sz="2800" b="0"/>
              <a:t>次日</a:t>
            </a:r>
            <a:r>
              <a:rPr lang="en-US" altLang="zh-CN" sz="2800" b="0"/>
              <a:t>8</a:t>
            </a:r>
            <a:r>
              <a:rPr lang="zh-CN" altLang="en-US" sz="2800" b="0"/>
              <a:t>：</a:t>
            </a:r>
            <a:r>
              <a:rPr lang="en-US" altLang="zh-CN" sz="2800" b="0"/>
              <a:t>00</a:t>
            </a:r>
            <a:r>
              <a:rPr lang="zh-CN" altLang="en-US" sz="2800" b="0"/>
              <a:t>。 </a:t>
            </a:r>
          </a:p>
          <a:p>
            <a:pPr>
              <a:lnSpc>
                <a:spcPct val="90000"/>
              </a:lnSpc>
            </a:pPr>
            <a:r>
              <a:rPr lang="zh-CN" altLang="en-US" sz="2800" b="0"/>
              <a:t>      若某地的高峰电价为每千瓦时</a:t>
            </a:r>
            <a:r>
              <a:rPr lang="en-US" altLang="zh-CN" sz="2800" b="0"/>
              <a:t>0.56</a:t>
            </a:r>
            <a:r>
              <a:rPr lang="zh-CN" altLang="en-US" sz="2800" b="0"/>
              <a:t>元；低谷电价为每千瓦时</a:t>
            </a:r>
            <a:r>
              <a:rPr lang="en-US" altLang="zh-CN" sz="2800" b="0"/>
              <a:t>0.28</a:t>
            </a:r>
            <a:r>
              <a:rPr lang="zh-CN" altLang="en-US" sz="2800" b="0"/>
              <a:t>元。八月份小明家的总用电量为</a:t>
            </a:r>
            <a:r>
              <a:rPr lang="en-US" altLang="zh-CN" sz="2800" b="0"/>
              <a:t>125</a:t>
            </a:r>
            <a:r>
              <a:rPr lang="zh-CN" altLang="en-US" sz="2800" b="0"/>
              <a:t>千瓦时，总电费为</a:t>
            </a:r>
            <a:r>
              <a:rPr lang="en-US" altLang="zh-CN" sz="2800" b="0"/>
              <a:t>49</a:t>
            </a:r>
            <a:r>
              <a:rPr lang="zh-CN" altLang="en-US" sz="2800" b="0"/>
              <a:t>元，你知道他家高峰用电量和低谷用电量各是多少千瓦时吗？</a:t>
            </a:r>
          </a:p>
        </p:txBody>
      </p:sp>
    </p:spTree>
    <p:extLst>
      <p:ext uri="{BB962C8B-B14F-4D97-AF65-F5344CB8AC3E}">
        <p14:creationId xmlns:p14="http://schemas.microsoft.com/office/powerpoint/2010/main" val="392724163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文本占位符 32769"/>
          <p:cNvSpPr>
            <a:spLocks noGrp="1" noChangeArrowheads="1"/>
          </p:cNvSpPr>
          <p:nvPr>
            <p:ph type="body" idx="1"/>
          </p:nvPr>
        </p:nvSpPr>
        <p:spPr>
          <a:xfrm>
            <a:off x="323850" y="2565400"/>
            <a:ext cx="8496300" cy="2663825"/>
          </a:xfrm>
        </p:spPr>
        <p:txBody>
          <a:bodyPr/>
          <a:lstStyle/>
          <a:p>
            <a:pPr>
              <a:buFont typeface="Arial" panose="020B0604020202020204" pitchFamily="34" charset="0"/>
              <a:buNone/>
            </a:pPr>
            <a:r>
              <a:rPr lang="zh-CN" altLang="en-US" sz="2800"/>
              <a:t>设他家高峰用电量</a:t>
            </a:r>
            <a:r>
              <a:rPr lang="en-US" altLang="zh-CN" sz="2800"/>
              <a:t>x</a:t>
            </a:r>
            <a:r>
              <a:rPr lang="zh-CN" altLang="en-US" sz="2800"/>
              <a:t>千瓦时和低谷用电量</a:t>
            </a:r>
            <a:r>
              <a:rPr lang="en-US" altLang="zh-CN" sz="2800"/>
              <a:t>y</a:t>
            </a:r>
            <a:r>
              <a:rPr lang="zh-CN" altLang="en-US" sz="2800"/>
              <a:t>千瓦时</a:t>
            </a:r>
          </a:p>
          <a:p>
            <a:pPr>
              <a:buFont typeface="Arial" panose="020B0604020202020204" pitchFamily="34" charset="0"/>
              <a:buNone/>
            </a:pPr>
            <a:r>
              <a:rPr lang="zh-CN" altLang="en-US"/>
              <a:t>相等关系：</a:t>
            </a:r>
          </a:p>
          <a:p>
            <a:pPr>
              <a:buFont typeface="Arial" panose="020B0604020202020204" pitchFamily="34" charset="0"/>
              <a:buNone/>
            </a:pPr>
            <a:r>
              <a:rPr lang="zh-CN" altLang="en-US">
                <a:solidFill>
                  <a:srgbClr val="3333FF"/>
                </a:solidFill>
              </a:rPr>
              <a:t>高峰用电量</a:t>
            </a:r>
            <a:r>
              <a:rPr lang="en-US" altLang="zh-CN">
                <a:solidFill>
                  <a:srgbClr val="3333FF"/>
                </a:solidFill>
              </a:rPr>
              <a:t>+</a:t>
            </a:r>
            <a:r>
              <a:rPr lang="zh-CN" altLang="en-US">
                <a:solidFill>
                  <a:srgbClr val="3333FF"/>
                </a:solidFill>
              </a:rPr>
              <a:t>低谷用电量</a:t>
            </a:r>
            <a:r>
              <a:rPr lang="en-US" altLang="zh-CN">
                <a:solidFill>
                  <a:srgbClr val="3333FF"/>
                </a:solidFill>
              </a:rPr>
              <a:t>=</a:t>
            </a:r>
            <a:r>
              <a:rPr lang="zh-CN" altLang="en-US">
                <a:solidFill>
                  <a:srgbClr val="3333FF"/>
                </a:solidFill>
              </a:rPr>
              <a:t>总用电量（千瓦时）</a:t>
            </a:r>
          </a:p>
          <a:p>
            <a:endParaRPr lang="zh-CN" altLang="en-US"/>
          </a:p>
          <a:p>
            <a:endParaRPr lang="zh-CN" altLang="en-US"/>
          </a:p>
          <a:p>
            <a:endParaRPr lang="zh-CN" altLang="en-US"/>
          </a:p>
          <a:p>
            <a:endParaRPr lang="zh-CN" altLang="en-US"/>
          </a:p>
        </p:txBody>
      </p:sp>
      <p:sp>
        <p:nvSpPr>
          <p:cNvPr id="32771" name="标题 32770"/>
          <p:cNvSpPr>
            <a:spLocks noGrp="1" noChangeArrowheads="1"/>
          </p:cNvSpPr>
          <p:nvPr>
            <p:ph type="title"/>
          </p:nvPr>
        </p:nvSpPr>
        <p:spPr>
          <a:xfrm>
            <a:off x="250825" y="333375"/>
            <a:ext cx="8569325" cy="1943100"/>
          </a:xfrm>
        </p:spPr>
        <p:txBody>
          <a:bodyPr>
            <a:normAutofit fontScale="90000"/>
          </a:bodyPr>
          <a:lstStyle/>
          <a:p>
            <a:pPr algn="l">
              <a:buFont typeface="Wingdings" panose="05000000000000000000" pitchFamily="2" charset="2"/>
              <a:buChar char="Ø"/>
            </a:pPr>
            <a:r>
              <a:rPr lang="zh-CN" altLang="en-US" sz="3200"/>
              <a:t>几个数量：</a:t>
            </a:r>
            <a:br>
              <a:rPr lang="zh-CN" altLang="en-US" sz="3200"/>
            </a:br>
            <a:r>
              <a:rPr lang="zh-CN" altLang="en-US" sz="3200">
                <a:solidFill>
                  <a:srgbClr val="990033"/>
                </a:solidFill>
              </a:rPr>
              <a:t>高峰电价为每千瓦时</a:t>
            </a:r>
            <a:r>
              <a:rPr lang="en-US" altLang="zh-CN" sz="3200">
                <a:solidFill>
                  <a:srgbClr val="990033"/>
                </a:solidFill>
              </a:rPr>
              <a:t>0.56</a:t>
            </a:r>
            <a:r>
              <a:rPr lang="zh-CN" altLang="en-US" sz="3200">
                <a:solidFill>
                  <a:srgbClr val="990033"/>
                </a:solidFill>
              </a:rPr>
              <a:t>元；</a:t>
            </a:r>
            <a:br>
              <a:rPr lang="zh-CN" altLang="en-US" sz="3200">
                <a:solidFill>
                  <a:srgbClr val="990033"/>
                </a:solidFill>
              </a:rPr>
            </a:br>
            <a:r>
              <a:rPr lang="zh-CN" altLang="en-US" sz="3200">
                <a:solidFill>
                  <a:srgbClr val="990033"/>
                </a:solidFill>
              </a:rPr>
              <a:t>低谷电价为每千瓦时</a:t>
            </a:r>
            <a:r>
              <a:rPr lang="en-US" altLang="zh-CN" sz="3200">
                <a:solidFill>
                  <a:srgbClr val="990033"/>
                </a:solidFill>
              </a:rPr>
              <a:t>0.28</a:t>
            </a:r>
            <a:r>
              <a:rPr lang="zh-CN" altLang="en-US" sz="3200">
                <a:solidFill>
                  <a:srgbClr val="990033"/>
                </a:solidFill>
              </a:rPr>
              <a:t>元。</a:t>
            </a:r>
            <a:br>
              <a:rPr lang="zh-CN" altLang="en-US" sz="3200">
                <a:solidFill>
                  <a:srgbClr val="990033"/>
                </a:solidFill>
              </a:rPr>
            </a:br>
            <a:r>
              <a:rPr lang="zh-CN" altLang="en-US" sz="3200">
                <a:solidFill>
                  <a:srgbClr val="990033"/>
                </a:solidFill>
              </a:rPr>
              <a:t>小明家总用电量为</a:t>
            </a:r>
            <a:r>
              <a:rPr lang="en-US" altLang="zh-CN" sz="3200">
                <a:solidFill>
                  <a:srgbClr val="990033"/>
                </a:solidFill>
              </a:rPr>
              <a:t>125</a:t>
            </a:r>
            <a:r>
              <a:rPr lang="zh-CN" altLang="en-US" sz="3200">
                <a:solidFill>
                  <a:srgbClr val="990033"/>
                </a:solidFill>
              </a:rPr>
              <a:t>千瓦时，总电费为</a:t>
            </a:r>
            <a:r>
              <a:rPr lang="en-US" altLang="zh-CN" sz="3200">
                <a:solidFill>
                  <a:srgbClr val="990033"/>
                </a:solidFill>
              </a:rPr>
              <a:t>49</a:t>
            </a:r>
            <a:r>
              <a:rPr lang="zh-CN" altLang="en-US" sz="3200">
                <a:solidFill>
                  <a:srgbClr val="990033"/>
                </a:solidFill>
              </a:rPr>
              <a:t>元</a:t>
            </a:r>
          </a:p>
        </p:txBody>
      </p:sp>
      <p:sp>
        <p:nvSpPr>
          <p:cNvPr id="32772" name="文本框 32771"/>
          <p:cNvSpPr txBox="1">
            <a:spLocks noChangeArrowheads="1"/>
          </p:cNvSpPr>
          <p:nvPr/>
        </p:nvSpPr>
        <p:spPr bwMode="auto">
          <a:xfrm>
            <a:off x="971550" y="5876925"/>
            <a:ext cx="5400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x + y = 125</a:t>
            </a:r>
          </a:p>
        </p:txBody>
      </p:sp>
      <p:sp>
        <p:nvSpPr>
          <p:cNvPr id="32773" name="文本框 32772"/>
          <p:cNvSpPr txBox="1">
            <a:spLocks noChangeArrowheads="1"/>
          </p:cNvSpPr>
          <p:nvPr/>
        </p:nvSpPr>
        <p:spPr bwMode="auto">
          <a:xfrm>
            <a:off x="323850" y="5229225"/>
            <a:ext cx="74882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3333FF"/>
                </a:solidFill>
                <a:latin typeface="Times New Roman" panose="02020603050405020304" pitchFamily="18" charset="0"/>
              </a:rPr>
              <a:t>高峰电费</a:t>
            </a:r>
            <a:r>
              <a:rPr lang="en-US" altLang="zh-CN" sz="3200">
                <a:solidFill>
                  <a:srgbClr val="3333FF"/>
                </a:solidFill>
                <a:latin typeface="Times New Roman" panose="02020603050405020304" pitchFamily="18" charset="0"/>
              </a:rPr>
              <a:t>+</a:t>
            </a:r>
            <a:r>
              <a:rPr lang="zh-CN" altLang="en-US" sz="3200">
                <a:solidFill>
                  <a:srgbClr val="3333FF"/>
                </a:solidFill>
                <a:latin typeface="Times New Roman" panose="02020603050405020304" pitchFamily="18" charset="0"/>
              </a:rPr>
              <a:t>低谷电费</a:t>
            </a:r>
            <a:r>
              <a:rPr lang="en-US" altLang="zh-CN" sz="3200">
                <a:solidFill>
                  <a:srgbClr val="3333FF"/>
                </a:solidFill>
                <a:latin typeface="Times New Roman" panose="02020603050405020304" pitchFamily="18" charset="0"/>
              </a:rPr>
              <a:t>=</a:t>
            </a:r>
            <a:r>
              <a:rPr lang="zh-CN" altLang="en-US" sz="3200">
                <a:solidFill>
                  <a:srgbClr val="3333FF"/>
                </a:solidFill>
                <a:latin typeface="Times New Roman" panose="02020603050405020304" pitchFamily="18" charset="0"/>
              </a:rPr>
              <a:t>总电费（元）</a:t>
            </a:r>
          </a:p>
        </p:txBody>
      </p:sp>
      <p:sp>
        <p:nvSpPr>
          <p:cNvPr id="32774" name="文本框 32773"/>
          <p:cNvSpPr txBox="1">
            <a:spLocks noChangeArrowheads="1"/>
          </p:cNvSpPr>
          <p:nvPr/>
        </p:nvSpPr>
        <p:spPr bwMode="auto">
          <a:xfrm>
            <a:off x="827088" y="4508500"/>
            <a:ext cx="44656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0.56x + 0.28y = 49</a:t>
            </a:r>
          </a:p>
        </p:txBody>
      </p:sp>
    </p:spTree>
    <p:extLst>
      <p:ext uri="{BB962C8B-B14F-4D97-AF65-F5344CB8AC3E}">
        <p14:creationId xmlns:p14="http://schemas.microsoft.com/office/powerpoint/2010/main" val="3068098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randombar(horizontal)">
                                      <p:cBhvr>
                                        <p:cTn id="7" dur="600">
                                          <p:stCondLst>
                                            <p:cond delay="0"/>
                                          </p:stCondLst>
                                        </p:cTn>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770">
                                            <p:txEl>
                                              <p:pRg st="0" end="0"/>
                                            </p:txEl>
                                          </p:spTgt>
                                        </p:tgtEl>
                                        <p:attrNameLst>
                                          <p:attrName>style.visibility</p:attrName>
                                        </p:attrNameLst>
                                      </p:cBhvr>
                                      <p:to>
                                        <p:strVal val="visible"/>
                                      </p:to>
                                    </p:set>
                                    <p:animEffect transition="in" filter="randombar(horizontal)">
                                      <p:cBhvr>
                                        <p:cTn id="12" dur="500"/>
                                        <p:tgtEl>
                                          <p:spTgt spid="327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2770">
                                            <p:txEl>
                                              <p:pRg st="1" end="1"/>
                                            </p:txEl>
                                          </p:spTgt>
                                        </p:tgtEl>
                                        <p:attrNameLst>
                                          <p:attrName>style.visibility</p:attrName>
                                        </p:attrNameLst>
                                      </p:cBhvr>
                                      <p:to>
                                        <p:strVal val="visible"/>
                                      </p:to>
                                    </p:set>
                                    <p:animEffect transition="in" filter="randombar(horizontal)">
                                      <p:cBhvr>
                                        <p:cTn id="17" dur="500"/>
                                        <p:tgtEl>
                                          <p:spTgt spid="327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2770">
                                            <p:txEl>
                                              <p:pRg st="2" end="2"/>
                                            </p:txEl>
                                          </p:spTgt>
                                        </p:tgtEl>
                                        <p:attrNameLst>
                                          <p:attrName>style.visibility</p:attrName>
                                        </p:attrNameLst>
                                      </p:cBhvr>
                                      <p:to>
                                        <p:strVal val="visible"/>
                                      </p:to>
                                    </p:set>
                                    <p:animEffect transition="in" filter="randombar(horizontal)">
                                      <p:cBhvr>
                                        <p:cTn id="22" dur="500"/>
                                        <p:tgtEl>
                                          <p:spTgt spid="327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2773"/>
                                        </p:tgtEl>
                                        <p:attrNameLst>
                                          <p:attrName>style.visibility</p:attrName>
                                        </p:attrNameLst>
                                      </p:cBhvr>
                                      <p:to>
                                        <p:strVal val="visible"/>
                                      </p:to>
                                    </p:set>
                                    <p:animEffect transition="in" filter="diamond(in)">
                                      <p:cBhvr>
                                        <p:cTn id="27" dur="2000"/>
                                        <p:tgtEl>
                                          <p:spTgt spid="3277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2774"/>
                                        </p:tgtEl>
                                        <p:attrNameLst>
                                          <p:attrName>style.visibility</p:attrName>
                                        </p:attrNameLst>
                                      </p:cBhvr>
                                      <p:to>
                                        <p:strVal val="visible"/>
                                      </p:to>
                                    </p:set>
                                    <p:animEffect transition="in" filter="checkerboard(across)">
                                      <p:cBhvr>
                                        <p:cTn id="32" dur="500"/>
                                        <p:tgtEl>
                                          <p:spTgt spid="3277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2772"/>
                                        </p:tgtEl>
                                        <p:attrNameLst>
                                          <p:attrName>style.visibility</p:attrName>
                                        </p:attrNameLst>
                                      </p:cBhvr>
                                      <p:to>
                                        <p:strVal val="visible"/>
                                      </p:to>
                                    </p:set>
                                    <p:animEffect transition="in" filter="blinds(horizontal)">
                                      <p:cBhvr>
                                        <p:cTn id="3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p:bldP spid="32771" grpId="0"/>
      <p:bldP spid="32772" grpId="0"/>
      <p:bldP spid="32773" grpId="0"/>
      <p:bldP spid="32774" grpId="0"/>
    </p:bldLst>
  </p:timing>
</p:sld>
</file>

<file path=ppt/slides/slide3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标题 33793"/>
          <p:cNvSpPr>
            <a:spLocks noGrp="1" noChangeArrowheads="1"/>
          </p:cNvSpPr>
          <p:nvPr>
            <p:ph type="title"/>
          </p:nvPr>
        </p:nvSpPr>
        <p:spPr>
          <a:xfrm>
            <a:off x="609600" y="290513"/>
            <a:ext cx="7993063" cy="1111250"/>
          </a:xfrm>
        </p:spPr>
        <p:txBody>
          <a:bodyPr>
            <a:normAutofit fontScale="90000"/>
          </a:bodyPr>
          <a:lstStyle/>
          <a:p>
            <a:pPr algn="l"/>
            <a:r>
              <a:rPr lang="zh-CN" altLang="en-US" sz="3600" b="1">
                <a:solidFill>
                  <a:srgbClr val="4D4D4D"/>
                </a:solidFill>
              </a:rPr>
              <a:t>解</a:t>
            </a:r>
            <a:r>
              <a:rPr lang="zh-CN" altLang="en-US" sz="3200" b="1">
                <a:solidFill>
                  <a:srgbClr val="4D4D4D"/>
                </a:solidFill>
              </a:rPr>
              <a:t>：设小明家高峰用电量为</a:t>
            </a:r>
            <a:r>
              <a:rPr lang="en-US" altLang="zh-CN" sz="3200" b="1">
                <a:solidFill>
                  <a:srgbClr val="4D4D4D"/>
                </a:solidFill>
              </a:rPr>
              <a:t>x</a:t>
            </a:r>
            <a:r>
              <a:rPr lang="zh-CN" altLang="en-US" sz="3200" b="1">
                <a:solidFill>
                  <a:srgbClr val="4D4D4D"/>
                </a:solidFill>
              </a:rPr>
              <a:t>千瓦时，低谷用电量为</a:t>
            </a:r>
            <a:r>
              <a:rPr lang="en-US" altLang="zh-CN" sz="3200" b="1">
                <a:solidFill>
                  <a:srgbClr val="4D4D4D"/>
                </a:solidFill>
              </a:rPr>
              <a:t>y</a:t>
            </a:r>
            <a:r>
              <a:rPr lang="zh-CN" altLang="en-US" sz="3200" b="1">
                <a:solidFill>
                  <a:srgbClr val="4D4D4D"/>
                </a:solidFill>
              </a:rPr>
              <a:t>千瓦时，则</a:t>
            </a:r>
            <a:br>
              <a:rPr lang="zh-CN" altLang="en-US" sz="3200" b="1">
                <a:solidFill>
                  <a:srgbClr val="4D4D4D"/>
                </a:solidFill>
              </a:rPr>
            </a:br>
            <a:r>
              <a:rPr lang="zh-CN" altLang="en-US" sz="3200" b="1">
                <a:solidFill>
                  <a:srgbClr val="4D4D4D"/>
                </a:solidFill>
              </a:rPr>
              <a:t> </a:t>
            </a:r>
          </a:p>
        </p:txBody>
      </p:sp>
      <p:sp>
        <p:nvSpPr>
          <p:cNvPr id="32770" name="文本占位符 33794"/>
          <p:cNvSpPr>
            <a:spLocks noGrp="1" noChangeArrowheads="1"/>
          </p:cNvSpPr>
          <p:nvPr>
            <p:ph type="body" idx="1"/>
          </p:nvPr>
        </p:nvSpPr>
        <p:spPr>
          <a:xfrm>
            <a:off x="1846263" y="1728788"/>
            <a:ext cx="6405562" cy="1447800"/>
          </a:xfrm>
        </p:spPr>
        <p:txBody>
          <a:bodyPr/>
          <a:lstStyle/>
          <a:p>
            <a:pPr>
              <a:buFont typeface="Arial" panose="020B0604020202020204" pitchFamily="34" charset="0"/>
              <a:buNone/>
            </a:pPr>
            <a:r>
              <a:rPr lang="es-ES" altLang="zh-CN"/>
              <a:t>x + y = 125                   ①</a:t>
            </a:r>
          </a:p>
          <a:p>
            <a:pPr>
              <a:buFont typeface="Arial" panose="020B0604020202020204" pitchFamily="34" charset="0"/>
              <a:buNone/>
            </a:pPr>
            <a:r>
              <a:rPr lang="es-ES" altLang="zh-CN"/>
              <a:t>0.56x + 0.28y = 49       ②</a:t>
            </a:r>
          </a:p>
          <a:p>
            <a:endParaRPr lang="en-US" altLang="zh-CN"/>
          </a:p>
        </p:txBody>
      </p:sp>
      <p:sp>
        <p:nvSpPr>
          <p:cNvPr id="32771" name="文本框 33795"/>
          <p:cNvSpPr txBox="1">
            <a:spLocks noChangeArrowheads="1"/>
          </p:cNvSpPr>
          <p:nvPr/>
        </p:nvSpPr>
        <p:spPr bwMode="auto">
          <a:xfrm>
            <a:off x="900113" y="1628775"/>
            <a:ext cx="115252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7200">
                <a:solidFill>
                  <a:prstClr val="black"/>
                </a:solidFill>
                <a:latin typeface="Times New Roman" panose="02020603050405020304" pitchFamily="18" charset="0"/>
              </a:rPr>
              <a:t>｛</a:t>
            </a:r>
          </a:p>
        </p:txBody>
      </p:sp>
      <p:sp>
        <p:nvSpPr>
          <p:cNvPr id="32772" name="文本框 33796"/>
          <p:cNvSpPr txBox="1">
            <a:spLocks noChangeArrowheads="1"/>
          </p:cNvSpPr>
          <p:nvPr/>
        </p:nvSpPr>
        <p:spPr bwMode="auto">
          <a:xfrm>
            <a:off x="1835150" y="3644900"/>
            <a:ext cx="2089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prstClr val="black"/>
                </a:solidFill>
                <a:latin typeface="Times New Roman" panose="02020603050405020304" pitchFamily="18" charset="0"/>
              </a:rPr>
              <a:t>x = 50</a:t>
            </a:r>
          </a:p>
          <a:p>
            <a:r>
              <a:rPr lang="en-US" altLang="zh-CN" sz="3200">
                <a:solidFill>
                  <a:prstClr val="black"/>
                </a:solidFill>
                <a:latin typeface="Times New Roman" panose="02020603050405020304" pitchFamily="18" charset="0"/>
              </a:rPr>
              <a:t>y = 75</a:t>
            </a:r>
          </a:p>
        </p:txBody>
      </p:sp>
      <p:sp>
        <p:nvSpPr>
          <p:cNvPr id="32773" name="文本框 33797"/>
          <p:cNvSpPr txBox="1">
            <a:spLocks noChangeArrowheads="1"/>
          </p:cNvSpPr>
          <p:nvPr/>
        </p:nvSpPr>
        <p:spPr bwMode="auto">
          <a:xfrm>
            <a:off x="900113" y="2997200"/>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srgbClr val="4D4D4D"/>
                </a:solidFill>
                <a:latin typeface="Times New Roman" panose="02020603050405020304" pitchFamily="18" charset="0"/>
              </a:rPr>
              <a:t>解得</a:t>
            </a:r>
          </a:p>
        </p:txBody>
      </p:sp>
      <p:sp>
        <p:nvSpPr>
          <p:cNvPr id="32774" name="文本框 33798"/>
          <p:cNvSpPr txBox="1">
            <a:spLocks noChangeArrowheads="1"/>
          </p:cNvSpPr>
          <p:nvPr/>
        </p:nvSpPr>
        <p:spPr bwMode="auto">
          <a:xfrm>
            <a:off x="827088" y="4797425"/>
            <a:ext cx="7632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Times New Roman" panose="02020603050405020304" pitchFamily="18" charset="0"/>
              </a:rPr>
              <a:t>答：小明家高峰用电量为</a:t>
            </a:r>
            <a:r>
              <a:rPr lang="en-US" altLang="zh-CN" sz="3200">
                <a:solidFill>
                  <a:prstClr val="black"/>
                </a:solidFill>
                <a:latin typeface="Times New Roman" panose="02020603050405020304" pitchFamily="18" charset="0"/>
              </a:rPr>
              <a:t>50</a:t>
            </a:r>
            <a:r>
              <a:rPr lang="zh-CN" altLang="en-US" sz="3200">
                <a:solidFill>
                  <a:prstClr val="black"/>
                </a:solidFill>
                <a:latin typeface="Times New Roman" panose="02020603050405020304" pitchFamily="18" charset="0"/>
              </a:rPr>
              <a:t>千瓦时，低谷用电量为</a:t>
            </a:r>
            <a:r>
              <a:rPr lang="en-US" altLang="zh-CN" sz="3200">
                <a:solidFill>
                  <a:prstClr val="black"/>
                </a:solidFill>
                <a:latin typeface="Times New Roman" panose="02020603050405020304" pitchFamily="18" charset="0"/>
              </a:rPr>
              <a:t>75</a:t>
            </a:r>
            <a:r>
              <a:rPr lang="zh-CN" altLang="en-US" sz="3200">
                <a:solidFill>
                  <a:prstClr val="black"/>
                </a:solidFill>
                <a:latin typeface="Times New Roman" panose="02020603050405020304" pitchFamily="18" charset="0"/>
              </a:rPr>
              <a:t>千瓦时。</a:t>
            </a:r>
          </a:p>
        </p:txBody>
      </p:sp>
      <p:sp>
        <p:nvSpPr>
          <p:cNvPr id="33800" name="文本框 33799"/>
          <p:cNvSpPr txBox="1">
            <a:spLocks noChangeArrowheads="1"/>
          </p:cNvSpPr>
          <p:nvPr/>
        </p:nvSpPr>
        <p:spPr bwMode="auto">
          <a:xfrm>
            <a:off x="3995738" y="5949950"/>
            <a:ext cx="4752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3333FF"/>
                </a:solidFill>
                <a:latin typeface="Times New Roman" panose="02020603050405020304" pitchFamily="18" charset="0"/>
                <a:ea typeface="方正舒体" pitchFamily="2" charset="-122"/>
              </a:rPr>
              <a:t>你忘记检验了吧！</a:t>
            </a:r>
          </a:p>
        </p:txBody>
      </p:sp>
      <p:sp>
        <p:nvSpPr>
          <p:cNvPr id="32776" name="文本框 33800"/>
          <p:cNvSpPr txBox="1">
            <a:spLocks noChangeArrowheads="1"/>
          </p:cNvSpPr>
          <p:nvPr/>
        </p:nvSpPr>
        <p:spPr bwMode="auto">
          <a:xfrm>
            <a:off x="898525" y="3573463"/>
            <a:ext cx="11525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7200">
                <a:solidFill>
                  <a:prstClr val="black"/>
                </a:solidFill>
                <a:latin typeface="Times New Roman" panose="02020603050405020304" pitchFamily="18" charset="0"/>
              </a:rPr>
              <a:t>｛</a:t>
            </a:r>
          </a:p>
        </p:txBody>
      </p:sp>
    </p:spTree>
    <p:extLst>
      <p:ext uri="{BB962C8B-B14F-4D97-AF65-F5344CB8AC3E}">
        <p14:creationId xmlns:p14="http://schemas.microsoft.com/office/powerpoint/2010/main" val="2545563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3800"/>
                                        </p:tgtEl>
                                        <p:attrNameLst>
                                          <p:attrName>style.visibility</p:attrName>
                                        </p:attrNameLst>
                                      </p:cBhvr>
                                      <p:to>
                                        <p:strVal val="visible"/>
                                      </p:to>
                                    </p:set>
                                    <p:animEffect transition="in" filter="wipe(down)">
                                      <p:cBhvr>
                                        <p:cTn id="7" dur="580">
                                          <p:stCondLst>
                                            <p:cond delay="0"/>
                                          </p:stCondLst>
                                        </p:cTn>
                                        <p:tgtEl>
                                          <p:spTgt spid="33800"/>
                                        </p:tgtEl>
                                      </p:cBhvr>
                                    </p:animEffect>
                                    <p:anim calcmode="lin" valueType="num">
                                      <p:cBhvr>
                                        <p:cTn id="8" dur="1822" tmFilter="0,0; 0.14,0.36; 0.43,0.73; 0.71,0.91; 1.0,1.0">
                                          <p:stCondLst>
                                            <p:cond delay="0"/>
                                          </p:stCondLst>
                                        </p:cTn>
                                        <p:tgtEl>
                                          <p:spTgt spid="3380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80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80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80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800"/>
                                        </p:tgtEl>
                                        <p:attrNameLst>
                                          <p:attrName>ppt_y</p:attrName>
                                        </p:attrNameLst>
                                      </p:cBhvr>
                                      <p:tavLst>
                                        <p:tav tm="0" fmla="#ppt_y-sin(pi*$)/81">
                                          <p:val>
                                            <p:fltVal val="0"/>
                                          </p:val>
                                        </p:tav>
                                        <p:tav tm="100000">
                                          <p:val>
                                            <p:fltVal val="1"/>
                                          </p:val>
                                        </p:tav>
                                      </p:tavLst>
                                    </p:anim>
                                    <p:animScale>
                                      <p:cBhvr>
                                        <p:cTn id="13" dur="26">
                                          <p:stCondLst>
                                            <p:cond delay="650"/>
                                          </p:stCondLst>
                                        </p:cTn>
                                        <p:tgtEl>
                                          <p:spTgt spid="33800"/>
                                        </p:tgtEl>
                                      </p:cBhvr>
                                      <p:to x="100000" y="60000"/>
                                    </p:animScale>
                                    <p:animScale>
                                      <p:cBhvr>
                                        <p:cTn id="14" dur="166" decel="50000">
                                          <p:stCondLst>
                                            <p:cond delay="676"/>
                                          </p:stCondLst>
                                        </p:cTn>
                                        <p:tgtEl>
                                          <p:spTgt spid="33800"/>
                                        </p:tgtEl>
                                      </p:cBhvr>
                                      <p:to x="100000" y="100000"/>
                                    </p:animScale>
                                    <p:animScale>
                                      <p:cBhvr>
                                        <p:cTn id="15" dur="26">
                                          <p:stCondLst>
                                            <p:cond delay="1312"/>
                                          </p:stCondLst>
                                        </p:cTn>
                                        <p:tgtEl>
                                          <p:spTgt spid="33800"/>
                                        </p:tgtEl>
                                      </p:cBhvr>
                                      <p:to x="100000" y="80000"/>
                                    </p:animScale>
                                    <p:animScale>
                                      <p:cBhvr>
                                        <p:cTn id="16" dur="166" decel="50000">
                                          <p:stCondLst>
                                            <p:cond delay="1338"/>
                                          </p:stCondLst>
                                        </p:cTn>
                                        <p:tgtEl>
                                          <p:spTgt spid="33800"/>
                                        </p:tgtEl>
                                      </p:cBhvr>
                                      <p:to x="100000" y="100000"/>
                                    </p:animScale>
                                    <p:animScale>
                                      <p:cBhvr>
                                        <p:cTn id="17" dur="26">
                                          <p:stCondLst>
                                            <p:cond delay="1642"/>
                                          </p:stCondLst>
                                        </p:cTn>
                                        <p:tgtEl>
                                          <p:spTgt spid="33800"/>
                                        </p:tgtEl>
                                      </p:cBhvr>
                                      <p:to x="100000" y="90000"/>
                                    </p:animScale>
                                    <p:animScale>
                                      <p:cBhvr>
                                        <p:cTn id="18" dur="166" decel="50000">
                                          <p:stCondLst>
                                            <p:cond delay="1668"/>
                                          </p:stCondLst>
                                        </p:cTn>
                                        <p:tgtEl>
                                          <p:spTgt spid="33800"/>
                                        </p:tgtEl>
                                      </p:cBhvr>
                                      <p:to x="100000" y="100000"/>
                                    </p:animScale>
                                    <p:animScale>
                                      <p:cBhvr>
                                        <p:cTn id="19" dur="26">
                                          <p:stCondLst>
                                            <p:cond delay="1808"/>
                                          </p:stCondLst>
                                        </p:cTn>
                                        <p:tgtEl>
                                          <p:spTgt spid="33800"/>
                                        </p:tgtEl>
                                      </p:cBhvr>
                                      <p:to x="100000" y="95000"/>
                                    </p:animScale>
                                    <p:animScale>
                                      <p:cBhvr>
                                        <p:cTn id="20" dur="166" decel="50000">
                                          <p:stCondLst>
                                            <p:cond delay="1834"/>
                                          </p:stCondLst>
                                        </p:cTn>
                                        <p:tgtEl>
                                          <p:spTgt spid="3380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34817"/>
          <p:cNvSpPr>
            <a:spLocks noGrp="1" noChangeArrowheads="1"/>
          </p:cNvSpPr>
          <p:nvPr>
            <p:ph type="title"/>
          </p:nvPr>
        </p:nvSpPr>
        <p:spPr>
          <a:xfrm>
            <a:off x="395288" y="404813"/>
            <a:ext cx="7681912" cy="1600200"/>
          </a:xfrm>
        </p:spPr>
        <p:txBody>
          <a:bodyPr/>
          <a:lstStyle/>
          <a:p>
            <a:pPr algn="l"/>
            <a:r>
              <a:rPr lang="zh-CN" altLang="en-US" sz="2800" b="1"/>
              <a:t>练习</a:t>
            </a:r>
            <a:r>
              <a:rPr lang="en-US" altLang="zh-CN" sz="2800" b="1"/>
              <a:t>1</a:t>
            </a:r>
            <a:r>
              <a:rPr lang="zh-CN" altLang="en-US" sz="2800" b="1"/>
              <a:t>：一批蔬菜要运往某批发市场，菜农准备用汽车公司的甲乙两种货车，已知过去两次租用这两种货车的记录如下表所示。</a:t>
            </a:r>
          </a:p>
        </p:txBody>
      </p:sp>
      <p:pic>
        <p:nvPicPr>
          <p:cNvPr id="33794" name="文本占位符 34818"/>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479425" y="2197100"/>
            <a:ext cx="7920038" cy="2209800"/>
          </a:xfrm>
        </p:spPr>
      </p:pic>
      <p:sp>
        <p:nvSpPr>
          <p:cNvPr id="33795" name="文本框 34819"/>
          <p:cNvSpPr txBox="1">
            <a:spLocks noChangeArrowheads="1"/>
          </p:cNvSpPr>
          <p:nvPr/>
        </p:nvSpPr>
        <p:spPr bwMode="auto">
          <a:xfrm>
            <a:off x="1979613" y="4797425"/>
            <a:ext cx="6624637"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rPr>
              <a:t> </a:t>
            </a:r>
            <a:r>
              <a:rPr lang="zh-CN" altLang="en-US" sz="2800" b="1">
                <a:solidFill>
                  <a:prstClr val="black"/>
                </a:solidFill>
                <a:latin typeface="Times New Roman" panose="02020603050405020304" pitchFamily="18" charset="0"/>
              </a:rPr>
              <a:t>这批蔬菜需租用</a:t>
            </a:r>
            <a:r>
              <a:rPr lang="en-US" altLang="zh-CN" sz="2800" b="1">
                <a:solidFill>
                  <a:prstClr val="black"/>
                </a:solidFill>
                <a:latin typeface="Times New Roman" panose="02020603050405020304" pitchFamily="18" charset="0"/>
              </a:rPr>
              <a:t>5</a:t>
            </a:r>
            <a:r>
              <a:rPr lang="zh-CN" altLang="en-US" sz="2800" b="1">
                <a:solidFill>
                  <a:prstClr val="black"/>
                </a:solidFill>
                <a:latin typeface="Times New Roman" panose="02020603050405020304" pitchFamily="18" charset="0"/>
              </a:rPr>
              <a:t>辆甲种货车、</a:t>
            </a:r>
            <a:r>
              <a:rPr lang="en-US" altLang="zh-CN" sz="2800" b="1">
                <a:solidFill>
                  <a:prstClr val="black"/>
                </a:solidFill>
                <a:latin typeface="Times New Roman" panose="02020603050405020304" pitchFamily="18" charset="0"/>
              </a:rPr>
              <a:t>2</a:t>
            </a:r>
            <a:r>
              <a:rPr lang="zh-CN" altLang="en-US" sz="2800" b="1">
                <a:solidFill>
                  <a:prstClr val="black"/>
                </a:solidFill>
                <a:latin typeface="Times New Roman" panose="02020603050405020304" pitchFamily="18" charset="0"/>
              </a:rPr>
              <a:t>辆乙种货车刚好一次运完，如果每吨付</a:t>
            </a:r>
            <a:r>
              <a:rPr lang="en-US" altLang="zh-CN" sz="2800" b="1">
                <a:solidFill>
                  <a:prstClr val="black"/>
                </a:solidFill>
                <a:latin typeface="Times New Roman" panose="02020603050405020304" pitchFamily="18" charset="0"/>
              </a:rPr>
              <a:t>20</a:t>
            </a:r>
            <a:r>
              <a:rPr lang="zh-CN" altLang="en-US" sz="2800" b="1">
                <a:solidFill>
                  <a:prstClr val="black"/>
                </a:solidFill>
                <a:latin typeface="Times New Roman" panose="02020603050405020304" pitchFamily="18" charset="0"/>
              </a:rPr>
              <a:t>元运费</a:t>
            </a:r>
          </a:p>
          <a:p>
            <a:r>
              <a:rPr lang="zh-CN" altLang="en-US" sz="2800" b="1">
                <a:solidFill>
                  <a:prstClr val="black"/>
                </a:solidFill>
                <a:latin typeface="Times New Roman" panose="02020603050405020304" pitchFamily="18" charset="0"/>
              </a:rPr>
              <a:t>问：菜农应付运费多少元？</a:t>
            </a:r>
          </a:p>
        </p:txBody>
      </p:sp>
    </p:spTree>
    <p:extLst>
      <p:ext uri="{BB962C8B-B14F-4D97-AF65-F5344CB8AC3E}">
        <p14:creationId xmlns:p14="http://schemas.microsoft.com/office/powerpoint/2010/main" val="27098556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35841"/>
          <p:cNvPicPr>
            <a:picLocks noChangeAspect="1" noChangeArrowheads="1"/>
          </p:cNvPicPr>
          <p:nvPr/>
        </p:nvPicPr>
        <p:blipFill>
          <a:blip r:embed="rId2" cstate="print">
            <a:extLst>
              <a:ext uri="{28A0092B-C50C-407E-A947-70E740481C1C}">
                <a14:useLocalDpi xmlns:a14="http://schemas.microsoft.com/office/drawing/2010/main" val="0"/>
              </a:ext>
            </a:extLst>
          </a:blip>
          <a:srcRect t="1230" r="8878" b="9586"/>
          <a:stretch>
            <a:fillRect/>
          </a:stretch>
        </p:blipFill>
        <p:spPr bwMode="auto">
          <a:xfrm>
            <a:off x="539750" y="549275"/>
            <a:ext cx="7235825"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文本框 35842"/>
          <p:cNvSpPr txBox="1">
            <a:spLocks noChangeArrowheads="1"/>
          </p:cNvSpPr>
          <p:nvPr/>
        </p:nvSpPr>
        <p:spPr bwMode="auto">
          <a:xfrm>
            <a:off x="2484438" y="5516563"/>
            <a:ext cx="58324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Comic Sans MS" panose="030F0702030302020204" pitchFamily="66" charset="0"/>
              </a:rPr>
              <a:t>答：要刚好一次运完，菜农应付运费</a:t>
            </a:r>
            <a:r>
              <a:rPr lang="en-US" altLang="zh-CN" sz="3200" b="1">
                <a:solidFill>
                  <a:prstClr val="black"/>
                </a:solidFill>
                <a:latin typeface="Comic Sans MS" panose="030F0702030302020204" pitchFamily="66" charset="0"/>
              </a:rPr>
              <a:t>500</a:t>
            </a:r>
            <a:r>
              <a:rPr lang="zh-CN" altLang="en-US" sz="3200" b="1">
                <a:solidFill>
                  <a:prstClr val="black"/>
                </a:solidFill>
                <a:latin typeface="Comic Sans MS" panose="030F0702030302020204" pitchFamily="66" charset="0"/>
              </a:rPr>
              <a:t>元。</a:t>
            </a:r>
          </a:p>
        </p:txBody>
      </p:sp>
      <p:pic>
        <p:nvPicPr>
          <p:cNvPr id="34819" name="图片 35843" descr="j0187423">
            <a:hlinkClick r:id="" action="ppaction://hlinkshowjump?jump=lastslid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63" y="2781300"/>
            <a:ext cx="1622425"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05067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6865"/>
          <p:cNvSpPr>
            <a:spLocks noGrp="1" noChangeArrowheads="1"/>
          </p:cNvSpPr>
          <p:nvPr>
            <p:ph type="title"/>
          </p:nvPr>
        </p:nvSpPr>
        <p:spPr>
          <a:xfrm>
            <a:off x="539750" y="333375"/>
            <a:ext cx="7993063" cy="2879725"/>
          </a:xfrm>
        </p:spPr>
        <p:txBody>
          <a:bodyPr>
            <a:normAutofit fontScale="90000"/>
          </a:bodyPr>
          <a:lstStyle/>
          <a:p>
            <a:pPr algn="l"/>
            <a:r>
              <a:rPr lang="en-US" altLang="zh-CN" sz="3200" b="1">
                <a:solidFill>
                  <a:srgbClr val="080808"/>
                </a:solidFill>
              </a:rPr>
              <a:t> </a:t>
            </a:r>
            <a:r>
              <a:rPr lang="zh-CN" altLang="en-US" sz="3200" b="1">
                <a:solidFill>
                  <a:srgbClr val="080808"/>
                </a:solidFill>
              </a:rPr>
              <a:t>练习</a:t>
            </a:r>
            <a:r>
              <a:rPr lang="en-US" altLang="zh-CN" sz="3200" b="1">
                <a:solidFill>
                  <a:srgbClr val="080808"/>
                </a:solidFill>
              </a:rPr>
              <a:t>2</a:t>
            </a:r>
            <a:r>
              <a:rPr lang="zh-CN" altLang="en-US" sz="3200" b="1">
                <a:solidFill>
                  <a:srgbClr val="080808"/>
                </a:solidFill>
              </a:rPr>
              <a:t>：为引导公民节约用水，合理利用资源，各地采用了价格调控手段。某地规定如下用收费标准：每户每月的用水不超过</a:t>
            </a:r>
            <a:r>
              <a:rPr lang="en-US" altLang="zh-CN" sz="3200" b="1">
                <a:solidFill>
                  <a:srgbClr val="080808"/>
                </a:solidFill>
              </a:rPr>
              <a:t>10</a:t>
            </a:r>
            <a:r>
              <a:rPr lang="zh-CN" altLang="en-US" sz="3200" b="1">
                <a:solidFill>
                  <a:srgbClr val="080808"/>
                </a:solidFill>
              </a:rPr>
              <a:t>吨，每吨按</a:t>
            </a:r>
            <a:r>
              <a:rPr lang="en-US" altLang="zh-CN" sz="3200" b="1">
                <a:solidFill>
                  <a:srgbClr val="080808"/>
                </a:solidFill>
              </a:rPr>
              <a:t>a</a:t>
            </a:r>
            <a:r>
              <a:rPr lang="zh-CN" altLang="en-US" sz="3200" b="1">
                <a:solidFill>
                  <a:srgbClr val="080808"/>
                </a:solidFill>
              </a:rPr>
              <a:t>元收费；超过</a:t>
            </a:r>
            <a:r>
              <a:rPr lang="en-US" altLang="zh-CN" sz="3200" b="1">
                <a:solidFill>
                  <a:srgbClr val="080808"/>
                </a:solidFill>
              </a:rPr>
              <a:t>10</a:t>
            </a:r>
            <a:r>
              <a:rPr lang="zh-CN" altLang="en-US" sz="3200" b="1">
                <a:solidFill>
                  <a:srgbClr val="080808"/>
                </a:solidFill>
              </a:rPr>
              <a:t>吨，超过的部分每吨按</a:t>
            </a:r>
            <a:r>
              <a:rPr lang="en-US" altLang="zh-CN" sz="3200" b="1">
                <a:solidFill>
                  <a:srgbClr val="080808"/>
                </a:solidFill>
              </a:rPr>
              <a:t>b</a:t>
            </a:r>
            <a:r>
              <a:rPr lang="zh-CN" altLang="en-US" sz="3200" b="1">
                <a:solidFill>
                  <a:srgbClr val="080808"/>
                </a:solidFill>
              </a:rPr>
              <a:t>元收费。小明家</a:t>
            </a:r>
            <a:r>
              <a:rPr lang="en-US" altLang="zh-CN" sz="3200" b="1">
                <a:solidFill>
                  <a:srgbClr val="080808"/>
                </a:solidFill>
              </a:rPr>
              <a:t>7</a:t>
            </a:r>
            <a:r>
              <a:rPr lang="zh-CN" altLang="en-US" sz="3200" b="1">
                <a:solidFill>
                  <a:srgbClr val="080808"/>
                </a:solidFill>
              </a:rPr>
              <a:t>、</a:t>
            </a:r>
            <a:r>
              <a:rPr lang="en-US" altLang="zh-CN" sz="3200" b="1">
                <a:solidFill>
                  <a:srgbClr val="080808"/>
                </a:solidFill>
              </a:rPr>
              <a:t>8</a:t>
            </a:r>
            <a:r>
              <a:rPr lang="zh-CN" altLang="en-US" sz="3200" b="1">
                <a:solidFill>
                  <a:srgbClr val="080808"/>
                </a:solidFill>
              </a:rPr>
              <a:t>两月份的用水记录如下：</a:t>
            </a:r>
          </a:p>
        </p:txBody>
      </p:sp>
      <p:pic>
        <p:nvPicPr>
          <p:cNvPr id="35842" name="文本占位符 36866"/>
          <p:cNvPicPr>
            <a:picLocks noGrp="1" noChangeAspect="1" noChangeArrowheads="1"/>
          </p:cNvPicPr>
          <p:nvPr>
            <p:ph type="body"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22300" y="3384550"/>
            <a:ext cx="7696200" cy="1884363"/>
          </a:xfrm>
        </p:spPr>
      </p:pic>
      <p:sp>
        <p:nvSpPr>
          <p:cNvPr id="35843" name="文本框 36867"/>
          <p:cNvSpPr txBox="1">
            <a:spLocks noChangeArrowheads="1"/>
          </p:cNvSpPr>
          <p:nvPr/>
        </p:nvSpPr>
        <p:spPr bwMode="auto">
          <a:xfrm>
            <a:off x="827088" y="5661025"/>
            <a:ext cx="77771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80808"/>
                </a:solidFill>
                <a:latin typeface="Comic Sans MS" panose="030F0702030302020204" pitchFamily="66" charset="0"/>
              </a:rPr>
              <a:t>根据以上信息，你能求出</a:t>
            </a:r>
            <a:r>
              <a:rPr lang="en-US" altLang="zh-CN" sz="3200" b="1">
                <a:solidFill>
                  <a:srgbClr val="080808"/>
                </a:solidFill>
                <a:latin typeface="Comic Sans MS" panose="030F0702030302020204" pitchFamily="66" charset="0"/>
              </a:rPr>
              <a:t>a</a:t>
            </a:r>
            <a:r>
              <a:rPr lang="zh-CN" altLang="en-US" sz="3200" b="1">
                <a:solidFill>
                  <a:srgbClr val="080808"/>
                </a:solidFill>
                <a:latin typeface="Comic Sans MS" panose="030F0702030302020204" pitchFamily="66" charset="0"/>
              </a:rPr>
              <a:t>、</a:t>
            </a:r>
            <a:r>
              <a:rPr lang="en-US" altLang="zh-CN" sz="3200" b="1">
                <a:solidFill>
                  <a:srgbClr val="080808"/>
                </a:solidFill>
                <a:latin typeface="Comic Sans MS" panose="030F0702030302020204" pitchFamily="66" charset="0"/>
              </a:rPr>
              <a:t>b</a:t>
            </a:r>
            <a:r>
              <a:rPr lang="zh-CN" altLang="en-US" sz="3200" b="1">
                <a:solidFill>
                  <a:srgbClr val="080808"/>
                </a:solidFill>
                <a:latin typeface="Comic Sans MS" panose="030F0702030302020204" pitchFamily="66" charset="0"/>
              </a:rPr>
              <a:t>的值吗？</a:t>
            </a:r>
          </a:p>
        </p:txBody>
      </p:sp>
    </p:spTree>
    <p:extLst>
      <p:ext uri="{BB962C8B-B14F-4D97-AF65-F5344CB8AC3E}">
        <p14:creationId xmlns:p14="http://schemas.microsoft.com/office/powerpoint/2010/main" val="17589419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标题 37889"/>
          <p:cNvSpPr>
            <a:spLocks noGrp="1" noChangeArrowheads="1"/>
          </p:cNvSpPr>
          <p:nvPr>
            <p:ph type="title"/>
          </p:nvPr>
        </p:nvSpPr>
        <p:spPr>
          <a:xfrm>
            <a:off x="323850" y="404813"/>
            <a:ext cx="8388350" cy="2124075"/>
          </a:xfrm>
        </p:spPr>
        <p:txBody>
          <a:bodyPr/>
          <a:lstStyle/>
          <a:p>
            <a:r>
              <a:rPr lang="zh-CN" altLang="en-US" sz="3600" b="1">
                <a:solidFill>
                  <a:srgbClr val="000000"/>
                </a:solidFill>
              </a:rPr>
              <a:t>解：依题意得</a:t>
            </a:r>
            <a:br>
              <a:rPr lang="zh-CN" altLang="en-US" sz="3600" b="1">
                <a:solidFill>
                  <a:srgbClr val="000000"/>
                </a:solidFill>
              </a:rPr>
            </a:br>
            <a:r>
              <a:rPr lang="zh-CN" altLang="en-US" sz="3600" b="1">
                <a:solidFill>
                  <a:srgbClr val="000000"/>
                </a:solidFill>
              </a:rPr>
              <a:t>          </a:t>
            </a:r>
            <a:r>
              <a:rPr lang="en-US" altLang="zh-CN" sz="3600" b="1">
                <a:solidFill>
                  <a:srgbClr val="000000"/>
                </a:solidFill>
              </a:rPr>
              <a:t>10a +</a:t>
            </a:r>
            <a:r>
              <a:rPr lang="zh-CN" altLang="en-US" sz="3600" b="1">
                <a:solidFill>
                  <a:srgbClr val="000000"/>
                </a:solidFill>
              </a:rPr>
              <a:t>（</a:t>
            </a:r>
            <a:r>
              <a:rPr lang="en-US" altLang="zh-CN" sz="3600" b="1">
                <a:solidFill>
                  <a:srgbClr val="000000"/>
                </a:solidFill>
              </a:rPr>
              <a:t>12 - 10</a:t>
            </a:r>
            <a:r>
              <a:rPr lang="zh-CN" altLang="en-US" sz="3600" b="1">
                <a:solidFill>
                  <a:srgbClr val="000000"/>
                </a:solidFill>
              </a:rPr>
              <a:t>）</a:t>
            </a:r>
            <a:r>
              <a:rPr lang="en-US" altLang="zh-CN" sz="3600" b="1">
                <a:solidFill>
                  <a:srgbClr val="000000"/>
                </a:solidFill>
              </a:rPr>
              <a:t>b = 15       ①</a:t>
            </a:r>
            <a:br>
              <a:rPr lang="en-US" altLang="zh-CN" sz="3600" b="1">
                <a:solidFill>
                  <a:srgbClr val="000000"/>
                </a:solidFill>
              </a:rPr>
            </a:br>
            <a:r>
              <a:rPr lang="en-US" altLang="zh-CN" sz="3600" b="1">
                <a:solidFill>
                  <a:srgbClr val="000000"/>
                </a:solidFill>
              </a:rPr>
              <a:t>          10a +</a:t>
            </a:r>
            <a:r>
              <a:rPr lang="zh-CN" altLang="en-US" sz="3600" b="1">
                <a:solidFill>
                  <a:srgbClr val="000000"/>
                </a:solidFill>
              </a:rPr>
              <a:t>（</a:t>
            </a:r>
            <a:r>
              <a:rPr lang="en-US" altLang="zh-CN" sz="3600" b="1">
                <a:solidFill>
                  <a:srgbClr val="000000"/>
                </a:solidFill>
              </a:rPr>
              <a:t>16 - 10</a:t>
            </a:r>
            <a:r>
              <a:rPr lang="zh-CN" altLang="en-US" sz="3600" b="1">
                <a:solidFill>
                  <a:srgbClr val="000000"/>
                </a:solidFill>
              </a:rPr>
              <a:t>）</a:t>
            </a:r>
            <a:r>
              <a:rPr lang="en-US" altLang="zh-CN" sz="3600" b="1">
                <a:solidFill>
                  <a:srgbClr val="000000"/>
                </a:solidFill>
              </a:rPr>
              <a:t>b = 21       ②</a:t>
            </a:r>
          </a:p>
        </p:txBody>
      </p:sp>
      <p:sp>
        <p:nvSpPr>
          <p:cNvPr id="36866" name="文本占位符 37890"/>
          <p:cNvSpPr>
            <a:spLocks noGrp="1" noChangeArrowheads="1"/>
          </p:cNvSpPr>
          <p:nvPr>
            <p:ph type="body" idx="1"/>
          </p:nvPr>
        </p:nvSpPr>
        <p:spPr>
          <a:xfrm>
            <a:off x="1127125" y="2038350"/>
            <a:ext cx="4330700" cy="2546350"/>
          </a:xfrm>
        </p:spPr>
        <p:txBody>
          <a:bodyPr/>
          <a:lstStyle/>
          <a:p>
            <a:pPr>
              <a:buFont typeface="Arial" panose="020B0604020202020204" pitchFamily="34" charset="0"/>
              <a:buNone/>
            </a:pPr>
            <a:r>
              <a:rPr lang="zh-CN" altLang="pt-BR" b="0">
                <a:solidFill>
                  <a:srgbClr val="000000"/>
                </a:solidFill>
              </a:rPr>
              <a:t>解得</a:t>
            </a:r>
          </a:p>
          <a:p>
            <a:pPr>
              <a:buFont typeface="Arial" panose="020B0604020202020204" pitchFamily="34" charset="0"/>
              <a:buNone/>
            </a:pPr>
            <a:r>
              <a:rPr lang="zh-CN" altLang="pt-BR" b="0">
                <a:solidFill>
                  <a:srgbClr val="000000"/>
                </a:solidFill>
              </a:rPr>
              <a:t>        </a:t>
            </a:r>
            <a:r>
              <a:rPr lang="pt-BR" altLang="zh-CN" b="0">
                <a:solidFill>
                  <a:srgbClr val="000000"/>
                </a:solidFill>
              </a:rPr>
              <a:t>a = 1.2 </a:t>
            </a:r>
          </a:p>
          <a:p>
            <a:pPr>
              <a:buFont typeface="Arial" panose="020B0604020202020204" pitchFamily="34" charset="0"/>
              <a:buNone/>
            </a:pPr>
            <a:r>
              <a:rPr lang="pt-BR" altLang="zh-CN" b="0">
                <a:solidFill>
                  <a:srgbClr val="000000"/>
                </a:solidFill>
              </a:rPr>
              <a:t>        b = 1.5</a:t>
            </a:r>
            <a:endParaRPr lang="en-US" altLang="zh-CN" b="0">
              <a:solidFill>
                <a:srgbClr val="000000"/>
              </a:solidFill>
            </a:endParaRPr>
          </a:p>
        </p:txBody>
      </p:sp>
      <p:sp>
        <p:nvSpPr>
          <p:cNvPr id="36867" name="文本框 37891"/>
          <p:cNvSpPr txBox="1">
            <a:spLocks noChangeArrowheads="1"/>
          </p:cNvSpPr>
          <p:nvPr/>
        </p:nvSpPr>
        <p:spPr bwMode="auto">
          <a:xfrm>
            <a:off x="611188" y="4149725"/>
            <a:ext cx="54721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pl-PL" sz="3200" b="1">
                <a:solidFill>
                  <a:srgbClr val="000000"/>
                </a:solidFill>
                <a:latin typeface="Comic Sans MS" panose="030F0702030302020204" pitchFamily="66" charset="0"/>
              </a:rPr>
              <a:t>答：</a:t>
            </a:r>
            <a:r>
              <a:rPr lang="pl-PL" altLang="zh-CN" sz="3200" b="1">
                <a:solidFill>
                  <a:srgbClr val="000000"/>
                </a:solidFill>
                <a:latin typeface="Comic Sans MS" panose="030F0702030302020204" pitchFamily="66" charset="0"/>
              </a:rPr>
              <a:t>a = 1.2  </a:t>
            </a:r>
            <a:r>
              <a:rPr lang="zh-CN" altLang="pl-PL" sz="3200" b="1">
                <a:solidFill>
                  <a:srgbClr val="000000"/>
                </a:solidFill>
                <a:latin typeface="Comic Sans MS" panose="030F0702030302020204" pitchFamily="66" charset="0"/>
              </a:rPr>
              <a:t>，</a:t>
            </a:r>
            <a:r>
              <a:rPr lang="pl-PL" altLang="zh-CN" sz="3200" b="1">
                <a:solidFill>
                  <a:srgbClr val="000000"/>
                </a:solidFill>
                <a:latin typeface="Comic Sans MS" panose="030F0702030302020204" pitchFamily="66" charset="0"/>
              </a:rPr>
              <a:t>b = 1.5</a:t>
            </a:r>
            <a:endParaRPr lang="en-US" altLang="zh-CN" sz="3200" b="1">
              <a:solidFill>
                <a:srgbClr val="000000"/>
              </a:solidFill>
              <a:latin typeface="Comic Sans MS" panose="030F0702030302020204" pitchFamily="66" charset="0"/>
            </a:endParaRPr>
          </a:p>
        </p:txBody>
      </p:sp>
      <p:sp>
        <p:nvSpPr>
          <p:cNvPr id="37893" name="文本框 37892"/>
          <p:cNvSpPr txBox="1">
            <a:spLocks noChangeArrowheads="1"/>
          </p:cNvSpPr>
          <p:nvPr/>
        </p:nvSpPr>
        <p:spPr bwMode="auto">
          <a:xfrm>
            <a:off x="1042988" y="5516563"/>
            <a:ext cx="70564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3333FF"/>
                </a:solidFill>
                <a:latin typeface="Comic Sans MS" panose="030F0702030302020204" pitchFamily="66" charset="0"/>
              </a:rPr>
              <a:t>注：题目中已有</a:t>
            </a:r>
            <a:r>
              <a:rPr lang="en-US" altLang="zh-CN" sz="3200" b="1">
                <a:solidFill>
                  <a:srgbClr val="3333FF"/>
                </a:solidFill>
                <a:latin typeface="Comic Sans MS" panose="030F0702030302020204" pitchFamily="66" charset="0"/>
              </a:rPr>
              <a:t>a</a:t>
            </a:r>
            <a:r>
              <a:rPr lang="zh-CN" altLang="en-US" sz="3200" b="1">
                <a:solidFill>
                  <a:srgbClr val="3333FF"/>
                </a:solidFill>
                <a:latin typeface="Comic Sans MS" panose="030F0702030302020204" pitchFamily="66" charset="0"/>
              </a:rPr>
              <a:t>、</a:t>
            </a:r>
            <a:r>
              <a:rPr lang="en-US" altLang="zh-CN" sz="3200" b="1">
                <a:solidFill>
                  <a:srgbClr val="3333FF"/>
                </a:solidFill>
                <a:latin typeface="Comic Sans MS" panose="030F0702030302020204" pitchFamily="66" charset="0"/>
              </a:rPr>
              <a:t>b</a:t>
            </a:r>
            <a:r>
              <a:rPr lang="zh-CN" altLang="en-US" sz="3200" b="1">
                <a:solidFill>
                  <a:srgbClr val="3333FF"/>
                </a:solidFill>
                <a:latin typeface="Comic Sans MS" panose="030F0702030302020204" pitchFamily="66" charset="0"/>
              </a:rPr>
              <a:t>，不必再设</a:t>
            </a:r>
          </a:p>
        </p:txBody>
      </p:sp>
      <p:sp>
        <p:nvSpPr>
          <p:cNvPr id="36869" name="矩形 37893"/>
          <p:cNvSpPr>
            <a:spLocks noChangeArrowheads="1"/>
          </p:cNvSpPr>
          <p:nvPr/>
        </p:nvSpPr>
        <p:spPr bwMode="auto">
          <a:xfrm>
            <a:off x="1333500" y="2852738"/>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6600">
                <a:solidFill>
                  <a:srgbClr val="000000"/>
                </a:solidFill>
                <a:ea typeface="楷体_GB2312" panose="02010609030101010101" pitchFamily="49" charset="-122"/>
              </a:rPr>
              <a:t>｛</a:t>
            </a:r>
          </a:p>
        </p:txBody>
      </p:sp>
      <p:sp>
        <p:nvSpPr>
          <p:cNvPr id="36870" name="矩形 37894"/>
          <p:cNvSpPr>
            <a:spLocks noChangeArrowheads="1"/>
          </p:cNvSpPr>
          <p:nvPr/>
        </p:nvSpPr>
        <p:spPr bwMode="auto">
          <a:xfrm>
            <a:off x="973138" y="1125538"/>
            <a:ext cx="18700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6600">
                <a:solidFill>
                  <a:srgbClr val="000000"/>
                </a:solidFill>
                <a:ea typeface="楷体_GB2312" panose="02010609030101010101" pitchFamily="49" charset="-122"/>
              </a:rPr>
              <a:t>｛</a:t>
            </a:r>
          </a:p>
        </p:txBody>
      </p:sp>
      <p:pic>
        <p:nvPicPr>
          <p:cNvPr id="36871" name="图片 37895" descr="j0286034">
            <a:hlinkClick r:id="" action="ppaction://hlinkshowjump?jump=lastslide"/>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5113" y="5445125"/>
            <a:ext cx="91916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54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7893"/>
                                        </p:tgtEl>
                                        <p:attrNameLst>
                                          <p:attrName>style.visibility</p:attrName>
                                        </p:attrNameLst>
                                      </p:cBhvr>
                                      <p:to>
                                        <p:strVal val="visible"/>
                                      </p:to>
                                    </p:set>
                                    <p:set>
                                      <p:cBhvr>
                                        <p:cTn id="7" dur="455" fill="hold">
                                          <p:stCondLst>
                                            <p:cond delay="0"/>
                                          </p:stCondLst>
                                        </p:cTn>
                                        <p:tgtEl>
                                          <p:spTgt spid="37893"/>
                                        </p:tgtEl>
                                        <p:attrNameLst>
                                          <p:attrName>style.rotation</p:attrName>
                                        </p:attrNameLst>
                                      </p:cBhvr>
                                      <p:to>
                                        <p:strVal val="-45.0"/>
                                      </p:to>
                                    </p:set>
                                    <p:anim calcmode="lin" valueType="num">
                                      <p:cBhvr>
                                        <p:cTn id="8" dur="455" fill="hold">
                                          <p:stCondLst>
                                            <p:cond delay="455"/>
                                          </p:stCondLst>
                                        </p:cTn>
                                        <p:tgtEl>
                                          <p:spTgt spid="3789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789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789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7893"/>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38913"/>
          <p:cNvSpPr>
            <a:spLocks noGrp="1" noChangeArrowheads="1"/>
          </p:cNvSpPr>
          <p:nvPr>
            <p:ph type="title"/>
          </p:nvPr>
        </p:nvSpPr>
        <p:spPr>
          <a:xfrm>
            <a:off x="457200" y="274638"/>
            <a:ext cx="3251200" cy="1143000"/>
          </a:xfrm>
        </p:spPr>
        <p:txBody>
          <a:bodyPr/>
          <a:lstStyle/>
          <a:p>
            <a:r>
              <a:rPr lang="zh-CN" altLang="en-US">
                <a:solidFill>
                  <a:srgbClr val="CC0000"/>
                </a:solidFill>
                <a:ea typeface="方正舒体" pitchFamily="2" charset="-122"/>
              </a:rPr>
              <a:t>你会了吗？</a:t>
            </a:r>
          </a:p>
        </p:txBody>
      </p:sp>
      <p:sp>
        <p:nvSpPr>
          <p:cNvPr id="37890" name="文本占位符 38914"/>
          <p:cNvSpPr>
            <a:spLocks noGrp="1" noChangeArrowheads="1"/>
          </p:cNvSpPr>
          <p:nvPr>
            <p:ph type="body" idx="1"/>
          </p:nvPr>
        </p:nvSpPr>
        <p:spPr>
          <a:xfrm>
            <a:off x="468313" y="1989138"/>
            <a:ext cx="8362950" cy="3052762"/>
          </a:xfrm>
        </p:spPr>
        <p:txBody>
          <a:bodyPr/>
          <a:lstStyle/>
          <a:p>
            <a:r>
              <a:rPr lang="zh-CN" altLang="en-US" sz="4000" b="0"/>
              <a:t>某学校现有学生数</a:t>
            </a:r>
            <a:r>
              <a:rPr lang="en-US" altLang="zh-CN" sz="4000" b="0"/>
              <a:t>1290</a:t>
            </a:r>
            <a:r>
              <a:rPr lang="zh-CN" altLang="en-US" sz="4000" b="0"/>
              <a:t>人，与去年相比，男生增加</a:t>
            </a:r>
            <a:r>
              <a:rPr lang="en-US" altLang="zh-CN" sz="4000" b="0"/>
              <a:t>20%</a:t>
            </a:r>
            <a:r>
              <a:rPr lang="zh-CN" altLang="en-US" sz="4000" b="0"/>
              <a:t>，女生减少</a:t>
            </a:r>
            <a:r>
              <a:rPr lang="en-US" altLang="zh-CN" sz="4000" b="0"/>
              <a:t>10%</a:t>
            </a:r>
            <a:r>
              <a:rPr lang="zh-CN" altLang="en-US" sz="4000" b="0"/>
              <a:t>，学生总数增加</a:t>
            </a:r>
            <a:r>
              <a:rPr lang="en-US" altLang="zh-CN" sz="4000" b="0"/>
              <a:t>7.5%</a:t>
            </a:r>
            <a:r>
              <a:rPr lang="zh-CN" altLang="en-US" sz="4000" b="0"/>
              <a:t>，问现在学校中男生、女生各是多少？</a:t>
            </a:r>
          </a:p>
        </p:txBody>
      </p:sp>
      <p:sp>
        <p:nvSpPr>
          <p:cNvPr id="37891" name="文本框 38915"/>
          <p:cNvSpPr txBox="1">
            <a:spLocks noChangeArrowheads="1"/>
          </p:cNvSpPr>
          <p:nvPr/>
        </p:nvSpPr>
        <p:spPr bwMode="auto">
          <a:xfrm>
            <a:off x="1547813" y="5084763"/>
            <a:ext cx="68405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srgbClr val="FF9900"/>
                </a:solidFill>
                <a:latin typeface="Comic Sans MS" panose="030F0702030302020204" pitchFamily="66" charset="0"/>
              </a:rPr>
              <a:t> </a:t>
            </a:r>
            <a:r>
              <a:rPr lang="zh-CN" altLang="en-US" sz="3200">
                <a:solidFill>
                  <a:srgbClr val="FF9900"/>
                </a:solidFill>
                <a:latin typeface="Comic Sans MS" panose="030F0702030302020204" pitchFamily="66" charset="0"/>
              </a:rPr>
              <a:t>友情提示：</a:t>
            </a:r>
          </a:p>
          <a:p>
            <a:r>
              <a:rPr lang="zh-CN" altLang="en-US" sz="3200">
                <a:solidFill>
                  <a:srgbClr val="FF9900"/>
                </a:solidFill>
                <a:latin typeface="Comic Sans MS" panose="030F0702030302020204" pitchFamily="66" charset="0"/>
              </a:rPr>
              <a:t>可要想清楚了，到底设的是什么？</a:t>
            </a:r>
          </a:p>
        </p:txBody>
      </p:sp>
    </p:spTree>
    <p:extLst>
      <p:ext uri="{BB962C8B-B14F-4D97-AF65-F5344CB8AC3E}">
        <p14:creationId xmlns:p14="http://schemas.microsoft.com/office/powerpoint/2010/main" val="346705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5"/>
          <p:cNvSpPr txBox="1">
            <a:spLocks noChangeArrowheads="1"/>
          </p:cNvSpPr>
          <p:nvPr/>
        </p:nvSpPr>
        <p:spPr bwMode="auto">
          <a:xfrm>
            <a:off x="1433513" y="65405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endParaRPr lang="zh-CN" altLang="zh-CN" sz="2400">
              <a:solidFill>
                <a:prstClr val="black"/>
              </a:solidFill>
              <a:latin typeface="Times New Roman" panose="02020603050405020304" pitchFamily="18" charset="0"/>
              <a:ea typeface="华文细黑" pitchFamily="2" charset="-122"/>
            </a:endParaRPr>
          </a:p>
        </p:txBody>
      </p:sp>
      <p:sp>
        <p:nvSpPr>
          <p:cNvPr id="108547" name="Rectangle 3"/>
          <p:cNvSpPr>
            <a:spLocks noChangeArrowheads="1"/>
          </p:cNvSpPr>
          <p:nvPr/>
        </p:nvSpPr>
        <p:spPr bwMode="auto">
          <a:xfrm>
            <a:off x="1281113" y="1416050"/>
            <a:ext cx="1306512" cy="503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200" b="1">
                <a:solidFill>
                  <a:prstClr val="black"/>
                </a:solidFill>
                <a:ea typeface="楷体_GB2312" panose="02010609030101010101" pitchFamily="49" charset="-122"/>
              </a:rPr>
              <a:t>5x=2y</a:t>
            </a:r>
          </a:p>
        </p:txBody>
      </p:sp>
      <p:sp>
        <p:nvSpPr>
          <p:cNvPr id="108548" name="Rectangle 4"/>
          <p:cNvSpPr>
            <a:spLocks noChangeArrowheads="1"/>
          </p:cNvSpPr>
          <p:nvPr/>
        </p:nvSpPr>
        <p:spPr bwMode="auto">
          <a:xfrm>
            <a:off x="1509713" y="2101850"/>
            <a:ext cx="331311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prstClr val="black"/>
                </a:solidFill>
                <a:ea typeface="楷体_GB2312" panose="02010609030101010101" pitchFamily="49" charset="-122"/>
              </a:rPr>
              <a:t>500x+250y=22 500 000</a:t>
            </a:r>
          </a:p>
        </p:txBody>
      </p:sp>
      <p:sp>
        <p:nvSpPr>
          <p:cNvPr id="108558" name="AutoShape 14"/>
          <p:cNvSpPr/>
          <p:nvPr/>
        </p:nvSpPr>
        <p:spPr bwMode="auto">
          <a:xfrm>
            <a:off x="1052513" y="1492250"/>
            <a:ext cx="100012" cy="793750"/>
          </a:xfrm>
          <a:prstGeom prst="leftBrace">
            <a:avLst>
              <a:gd name="adj1" fmla="val 66138"/>
              <a:gd name="adj2" fmla="val 50000"/>
            </a:avLst>
          </a:prstGeom>
          <a:solidFill>
            <a:srgbClr val="FFFF66"/>
          </a:solidFill>
          <a:ln w="38100">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800" b="1">
              <a:solidFill>
                <a:prstClr val="black"/>
              </a:solidFill>
              <a:latin typeface="Times New Roman" panose="02020603050405020304" pitchFamily="18" charset="0"/>
              <a:ea typeface="楷体_GB2312" panose="02010609030101010101" pitchFamily="49" charset="-122"/>
            </a:endParaRPr>
          </a:p>
        </p:txBody>
      </p:sp>
      <p:grpSp>
        <p:nvGrpSpPr>
          <p:cNvPr id="2" name="Group 52"/>
          <p:cNvGrpSpPr/>
          <p:nvPr/>
        </p:nvGrpSpPr>
        <p:grpSpPr bwMode="auto">
          <a:xfrm>
            <a:off x="3871913" y="3092450"/>
            <a:ext cx="3924300" cy="1081088"/>
            <a:chOff x="2976" y="2736"/>
            <a:chExt cx="2472" cy="681"/>
          </a:xfrm>
        </p:grpSpPr>
        <p:sp>
          <p:nvSpPr>
            <p:cNvPr id="23559" name="Rectangle 22"/>
            <p:cNvSpPr>
              <a:spLocks noChangeArrowheads="1"/>
            </p:cNvSpPr>
            <p:nvPr/>
          </p:nvSpPr>
          <p:spPr bwMode="auto">
            <a:xfrm>
              <a:off x="2976" y="2736"/>
              <a:ext cx="2472" cy="6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prstClr val="black"/>
                  </a:solidFill>
                  <a:ea typeface="楷体_GB2312" panose="02010609030101010101" pitchFamily="49" charset="-122"/>
                </a:rPr>
                <a:t>500x+250</a:t>
              </a:r>
              <a:r>
                <a:rPr lang="en-US" altLang="zh-CN" sz="2000" b="1">
                  <a:solidFill>
                    <a:prstClr val="black"/>
                  </a:solidFill>
                </a:rPr>
                <a:t>×   </a:t>
              </a:r>
              <a:r>
                <a:rPr lang="en-US" altLang="zh-CN" sz="2800" b="1">
                  <a:solidFill>
                    <a:prstClr val="black"/>
                  </a:solidFill>
                  <a:ea typeface="楷体_GB2312" panose="02010609030101010101" pitchFamily="49" charset="-122"/>
                </a:rPr>
                <a:t>    x=22 500 000</a:t>
              </a:r>
            </a:p>
          </p:txBody>
        </p:sp>
        <p:grpSp>
          <p:nvGrpSpPr>
            <p:cNvPr id="23560" name="Group 23"/>
            <p:cNvGrpSpPr/>
            <p:nvPr/>
          </p:nvGrpSpPr>
          <p:grpSpPr bwMode="auto">
            <a:xfrm>
              <a:off x="3936" y="2736"/>
              <a:ext cx="340" cy="588"/>
              <a:chOff x="5136" y="1379"/>
              <a:chExt cx="340" cy="617"/>
            </a:xfrm>
          </p:grpSpPr>
          <p:sp>
            <p:nvSpPr>
              <p:cNvPr id="23561" name="Text Box 24"/>
              <p:cNvSpPr txBox="1">
                <a:spLocks noChangeArrowheads="1"/>
              </p:cNvSpPr>
              <p:nvPr/>
            </p:nvSpPr>
            <p:spPr bwMode="auto">
              <a:xfrm>
                <a:off x="5138" y="1379"/>
                <a:ext cx="327" cy="3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prstClr val="black"/>
                    </a:solidFill>
                    <a:latin typeface="Times New Roman" panose="02020603050405020304" pitchFamily="18" charset="0"/>
                    <a:ea typeface="楷体_GB2312" panose="02010609030101010101" pitchFamily="49" charset="-122"/>
                  </a:rPr>
                  <a:t>５</a:t>
                </a:r>
              </a:p>
            </p:txBody>
          </p:sp>
          <p:sp>
            <p:nvSpPr>
              <p:cNvPr id="23562" name="Text Box 25"/>
              <p:cNvSpPr txBox="1">
                <a:spLocks noChangeArrowheads="1"/>
              </p:cNvSpPr>
              <p:nvPr/>
            </p:nvSpPr>
            <p:spPr bwMode="auto">
              <a:xfrm>
                <a:off x="5136" y="1653"/>
                <a:ext cx="340" cy="3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prstClr val="black"/>
                    </a:solidFill>
                    <a:latin typeface="Times New Roman" panose="02020603050405020304" pitchFamily="18" charset="0"/>
                    <a:ea typeface="楷体_GB2312" panose="02010609030101010101" pitchFamily="49" charset="-122"/>
                  </a:rPr>
                  <a:t>２</a:t>
                </a:r>
              </a:p>
            </p:txBody>
          </p:sp>
          <p:sp>
            <p:nvSpPr>
              <p:cNvPr id="23563" name="Line 26"/>
              <p:cNvSpPr>
                <a:spLocks noChangeShapeType="1"/>
              </p:cNvSpPr>
              <p:nvPr/>
            </p:nvSpPr>
            <p:spPr bwMode="auto">
              <a:xfrm>
                <a:off x="5193" y="1706"/>
                <a:ext cx="227" cy="0"/>
              </a:xfrm>
              <a:prstGeom prst="line">
                <a:avLst/>
              </a:prstGeom>
              <a:noFill/>
              <a:ln w="381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grpSp>
        <p:nvGrpSpPr>
          <p:cNvPr id="4" name="Group 27"/>
          <p:cNvGrpSpPr/>
          <p:nvPr/>
        </p:nvGrpSpPr>
        <p:grpSpPr bwMode="auto">
          <a:xfrm>
            <a:off x="2271713" y="2406650"/>
            <a:ext cx="1368425" cy="1046163"/>
            <a:chOff x="2154" y="1773"/>
            <a:chExt cx="862" cy="659"/>
          </a:xfrm>
        </p:grpSpPr>
        <p:sp>
          <p:nvSpPr>
            <p:cNvPr id="23565" name="Rectangle 28"/>
            <p:cNvSpPr>
              <a:spLocks noChangeArrowheads="1"/>
            </p:cNvSpPr>
            <p:nvPr/>
          </p:nvSpPr>
          <p:spPr bwMode="auto">
            <a:xfrm>
              <a:off x="2154" y="1773"/>
              <a:ext cx="862" cy="659"/>
            </a:xfrm>
            <a:prstGeom prst="rect">
              <a:avLst/>
            </a:prstGeom>
            <a:solidFill>
              <a:schemeClr val="bg1"/>
            </a:solidFill>
            <a:ln w="9525">
              <a:solidFill>
                <a:schemeClr val="bg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prstClr val="black"/>
                  </a:solidFill>
                  <a:ea typeface="楷体_GB2312" panose="02010609030101010101" pitchFamily="49" charset="-122"/>
                </a:rPr>
                <a:t>y=       x</a:t>
              </a:r>
            </a:p>
          </p:txBody>
        </p:sp>
        <p:grpSp>
          <p:nvGrpSpPr>
            <p:cNvPr id="23566" name="Group 29"/>
            <p:cNvGrpSpPr/>
            <p:nvPr/>
          </p:nvGrpSpPr>
          <p:grpSpPr bwMode="auto">
            <a:xfrm>
              <a:off x="2493" y="1785"/>
              <a:ext cx="340" cy="606"/>
              <a:chOff x="5136" y="1379"/>
              <a:chExt cx="340" cy="606"/>
            </a:xfrm>
          </p:grpSpPr>
          <p:sp>
            <p:nvSpPr>
              <p:cNvPr id="23567" name="Text Box 30"/>
              <p:cNvSpPr txBox="1">
                <a:spLocks noChangeArrowheads="1"/>
              </p:cNvSpPr>
              <p:nvPr/>
            </p:nvSpPr>
            <p:spPr bwMode="auto">
              <a:xfrm>
                <a:off x="5138" y="1379"/>
                <a:ext cx="327" cy="333"/>
              </a:xfrm>
              <a:prstGeom prst="rect">
                <a:avLst/>
              </a:prstGeom>
              <a:solidFill>
                <a:schemeClr val="bg1"/>
              </a:solidFill>
              <a:ln w="9525">
                <a:solidFill>
                  <a:schemeClr val="bg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prstClr val="black"/>
                    </a:solidFill>
                    <a:latin typeface="Times New Roman" panose="02020603050405020304" pitchFamily="18" charset="0"/>
                    <a:ea typeface="楷体_GB2312" panose="02010609030101010101" pitchFamily="49" charset="-122"/>
                  </a:rPr>
                  <a:t>５</a:t>
                </a:r>
              </a:p>
            </p:txBody>
          </p:sp>
          <p:sp>
            <p:nvSpPr>
              <p:cNvPr id="23568" name="Text Box 31"/>
              <p:cNvSpPr txBox="1">
                <a:spLocks noChangeArrowheads="1"/>
              </p:cNvSpPr>
              <p:nvPr/>
            </p:nvSpPr>
            <p:spPr bwMode="auto">
              <a:xfrm>
                <a:off x="5136" y="1652"/>
                <a:ext cx="340" cy="333"/>
              </a:xfrm>
              <a:prstGeom prst="rect">
                <a:avLst/>
              </a:prstGeom>
              <a:solidFill>
                <a:schemeClr val="bg1"/>
              </a:solidFill>
              <a:ln w="9525">
                <a:solidFill>
                  <a:schemeClr val="bg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prstClr val="black"/>
                    </a:solidFill>
                    <a:latin typeface="Times New Roman" panose="02020603050405020304" pitchFamily="18" charset="0"/>
                    <a:ea typeface="楷体_GB2312" panose="02010609030101010101" pitchFamily="49" charset="-122"/>
                  </a:rPr>
                  <a:t>２</a:t>
                </a:r>
              </a:p>
            </p:txBody>
          </p:sp>
          <p:sp>
            <p:nvSpPr>
              <p:cNvPr id="23569" name="Line 32"/>
              <p:cNvSpPr>
                <a:spLocks noChangeShapeType="1"/>
              </p:cNvSpPr>
              <p:nvPr/>
            </p:nvSpPr>
            <p:spPr bwMode="auto">
              <a:xfrm>
                <a:off x="5193" y="1706"/>
                <a:ext cx="227" cy="0"/>
              </a:xfrm>
              <a:prstGeom prst="line">
                <a:avLst/>
              </a:prstGeom>
              <a:noFill/>
              <a:ln w="38100">
                <a:solidFill>
                  <a:schemeClr val="bg1"/>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sp>
        <p:nvSpPr>
          <p:cNvPr id="108590" name="Rectangle 46"/>
          <p:cNvSpPr>
            <a:spLocks noChangeArrowheads="1"/>
          </p:cNvSpPr>
          <p:nvPr/>
        </p:nvSpPr>
        <p:spPr bwMode="auto">
          <a:xfrm>
            <a:off x="138113" y="501650"/>
            <a:ext cx="8610600" cy="9223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
                <a:srgbClr val="1F497D"/>
              </a:buClr>
              <a:buSzPct val="70000"/>
              <a:buFont typeface="Wingdings" panose="05000000000000000000" pitchFamily="2" charset="2"/>
              <a:buNone/>
            </a:pPr>
            <a:r>
              <a:rPr lang="zh-CN" altLang="en-US" sz="3600" b="1">
                <a:solidFill>
                  <a:prstClr val="black"/>
                </a:solidFill>
                <a:ea typeface="华文新魏" pitchFamily="2" charset="-122"/>
              </a:rPr>
              <a:t>解：设这些消毒液应该分装</a:t>
            </a:r>
            <a:r>
              <a:rPr lang="en-US" altLang="zh-CN" sz="3600" b="1">
                <a:solidFill>
                  <a:prstClr val="black"/>
                </a:solidFill>
                <a:ea typeface="华文新魏" pitchFamily="2" charset="-122"/>
              </a:rPr>
              <a:t>x</a:t>
            </a:r>
            <a:r>
              <a:rPr lang="zh-CN" altLang="en-US" sz="3600" b="1">
                <a:solidFill>
                  <a:prstClr val="black"/>
                </a:solidFill>
                <a:ea typeface="华文新魏" pitchFamily="2" charset="-122"/>
              </a:rPr>
              <a:t>大瓶</a:t>
            </a:r>
            <a:r>
              <a:rPr lang="en-US" altLang="zh-CN" sz="3600" b="1">
                <a:solidFill>
                  <a:prstClr val="black"/>
                </a:solidFill>
                <a:ea typeface="华文新魏" pitchFamily="2" charset="-122"/>
              </a:rPr>
              <a:t>, y</a:t>
            </a:r>
            <a:r>
              <a:rPr lang="zh-CN" altLang="en-US" sz="3600" b="1">
                <a:solidFill>
                  <a:prstClr val="black"/>
                </a:solidFill>
                <a:ea typeface="华文新魏" pitchFamily="2" charset="-122"/>
              </a:rPr>
              <a:t>小瓶</a:t>
            </a:r>
            <a:r>
              <a:rPr lang="en-US" altLang="zh-CN" sz="3600" b="1">
                <a:solidFill>
                  <a:prstClr val="black"/>
                </a:solidFill>
                <a:ea typeface="华文新魏" pitchFamily="2" charset="-122"/>
              </a:rPr>
              <a:t>,</a:t>
            </a:r>
            <a:r>
              <a:rPr lang="zh-CN" altLang="en-US" sz="3200" b="1">
                <a:solidFill>
                  <a:prstClr val="black"/>
                </a:solidFill>
                <a:ea typeface="华文新魏" pitchFamily="2" charset="-122"/>
              </a:rPr>
              <a:t>根据题意得方程</a:t>
            </a:r>
          </a:p>
        </p:txBody>
      </p:sp>
      <p:sp>
        <p:nvSpPr>
          <p:cNvPr id="108591" name="Rectangle 47"/>
          <p:cNvSpPr>
            <a:spLocks noChangeArrowheads="1"/>
          </p:cNvSpPr>
          <p:nvPr/>
        </p:nvSpPr>
        <p:spPr bwMode="auto">
          <a:xfrm>
            <a:off x="2957513" y="1339850"/>
            <a:ext cx="693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000" b="1">
                <a:solidFill>
                  <a:prstClr val="black"/>
                </a:solidFill>
                <a:latin typeface="Tahoma" panose="020B0604030504040204" pitchFamily="34" charset="0"/>
              </a:rPr>
              <a:t>①</a:t>
            </a:r>
          </a:p>
        </p:txBody>
      </p:sp>
      <p:sp>
        <p:nvSpPr>
          <p:cNvPr id="108592" name="Rectangle 48"/>
          <p:cNvSpPr>
            <a:spLocks noChangeArrowheads="1"/>
          </p:cNvSpPr>
          <p:nvPr/>
        </p:nvSpPr>
        <p:spPr bwMode="auto">
          <a:xfrm>
            <a:off x="5091113" y="1949450"/>
            <a:ext cx="693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000" b="1">
                <a:solidFill>
                  <a:prstClr val="black"/>
                </a:solidFill>
                <a:latin typeface="宋体" panose="02010600030101010101" pitchFamily="2" charset="-122"/>
              </a:rPr>
              <a:t>②</a:t>
            </a:r>
          </a:p>
        </p:txBody>
      </p:sp>
      <p:sp>
        <p:nvSpPr>
          <p:cNvPr id="108593" name="Rectangle 49"/>
          <p:cNvSpPr>
            <a:spLocks noChangeArrowheads="1"/>
          </p:cNvSpPr>
          <p:nvPr/>
        </p:nvSpPr>
        <p:spPr bwMode="auto">
          <a:xfrm>
            <a:off x="366713" y="2559050"/>
            <a:ext cx="457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ea typeface="华文新魏" pitchFamily="2" charset="-122"/>
              </a:rPr>
              <a:t>由</a:t>
            </a:r>
            <a:r>
              <a:rPr kumimoji="1" lang="zh-CN" altLang="en-US" sz="4000" b="1">
                <a:solidFill>
                  <a:prstClr val="black"/>
                </a:solidFill>
                <a:latin typeface="Tahoma" panose="020B0604030504040204" pitchFamily="34" charset="0"/>
              </a:rPr>
              <a:t>①</a:t>
            </a:r>
            <a:r>
              <a:rPr lang="zh-CN" altLang="en-US" sz="3600" b="1">
                <a:solidFill>
                  <a:prstClr val="black"/>
                </a:solidFill>
                <a:ea typeface="华文新魏" pitchFamily="2" charset="-122"/>
              </a:rPr>
              <a:t>得</a:t>
            </a:r>
            <a:endParaRPr kumimoji="1" lang="zh-CN" altLang="en-US" sz="4000" b="1">
              <a:solidFill>
                <a:prstClr val="black"/>
              </a:solidFill>
              <a:latin typeface="宋体" panose="02010600030101010101" pitchFamily="2" charset="-122"/>
            </a:endParaRPr>
          </a:p>
        </p:txBody>
      </p:sp>
      <p:sp>
        <p:nvSpPr>
          <p:cNvPr id="108594" name="Rectangle 50"/>
          <p:cNvSpPr>
            <a:spLocks noChangeArrowheads="1"/>
          </p:cNvSpPr>
          <p:nvPr/>
        </p:nvSpPr>
        <p:spPr bwMode="auto">
          <a:xfrm>
            <a:off x="4100513" y="2559050"/>
            <a:ext cx="693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4000" b="1">
                <a:solidFill>
                  <a:prstClr val="black"/>
                </a:solidFill>
                <a:latin typeface="宋体" panose="02010600030101010101" pitchFamily="2" charset="-122"/>
              </a:rPr>
              <a:t>③</a:t>
            </a:r>
          </a:p>
        </p:txBody>
      </p:sp>
      <p:sp>
        <p:nvSpPr>
          <p:cNvPr id="108595" name="Rectangle 51"/>
          <p:cNvSpPr>
            <a:spLocks noChangeArrowheads="1"/>
          </p:cNvSpPr>
          <p:nvPr/>
        </p:nvSpPr>
        <p:spPr bwMode="auto">
          <a:xfrm>
            <a:off x="366713" y="3244850"/>
            <a:ext cx="457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ea typeface="华文新魏" pitchFamily="2" charset="-122"/>
              </a:rPr>
              <a:t>把</a:t>
            </a:r>
            <a:r>
              <a:rPr kumimoji="1" lang="zh-CN" altLang="en-US" sz="4000" b="1">
                <a:solidFill>
                  <a:prstClr val="black"/>
                </a:solidFill>
                <a:latin typeface="宋体" panose="02010600030101010101" pitchFamily="2" charset="-122"/>
              </a:rPr>
              <a:t>③</a:t>
            </a:r>
            <a:r>
              <a:rPr lang="zh-CN" altLang="en-US" sz="3600" b="1">
                <a:solidFill>
                  <a:prstClr val="black"/>
                </a:solidFill>
                <a:ea typeface="华文新魏" pitchFamily="2" charset="-122"/>
              </a:rPr>
              <a:t>代入</a:t>
            </a:r>
            <a:r>
              <a:rPr kumimoji="1" lang="zh-CN" altLang="en-US" sz="4000" b="1">
                <a:solidFill>
                  <a:prstClr val="black"/>
                </a:solidFill>
                <a:latin typeface="宋体" panose="02010600030101010101" pitchFamily="2" charset="-122"/>
              </a:rPr>
              <a:t>②</a:t>
            </a:r>
            <a:r>
              <a:rPr lang="zh-CN" altLang="en-US" sz="3600" b="1">
                <a:solidFill>
                  <a:prstClr val="black"/>
                </a:solidFill>
                <a:ea typeface="华文新魏" pitchFamily="2" charset="-122"/>
              </a:rPr>
              <a:t>得        </a:t>
            </a:r>
          </a:p>
        </p:txBody>
      </p:sp>
      <p:sp>
        <p:nvSpPr>
          <p:cNvPr id="108598" name="Rectangle 54"/>
          <p:cNvSpPr>
            <a:spLocks noChangeArrowheads="1"/>
          </p:cNvSpPr>
          <p:nvPr/>
        </p:nvSpPr>
        <p:spPr bwMode="auto">
          <a:xfrm>
            <a:off x="442913" y="3854450"/>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ea typeface="华文新魏" pitchFamily="2" charset="-122"/>
              </a:rPr>
              <a:t>解这个方程得</a:t>
            </a:r>
            <a:r>
              <a:rPr lang="en-US" altLang="zh-CN" sz="3600" b="1">
                <a:solidFill>
                  <a:prstClr val="black"/>
                </a:solidFill>
                <a:ea typeface="华文新魏" pitchFamily="2" charset="-122"/>
              </a:rPr>
              <a:t>:x=</a:t>
            </a:r>
            <a:r>
              <a:rPr lang="en-US" altLang="zh-CN" sz="3200" b="1">
                <a:solidFill>
                  <a:prstClr val="black"/>
                </a:solidFill>
                <a:ea typeface="华文新魏" pitchFamily="2" charset="-122"/>
              </a:rPr>
              <a:t>20 000</a:t>
            </a:r>
          </a:p>
        </p:txBody>
      </p:sp>
      <p:sp>
        <p:nvSpPr>
          <p:cNvPr id="108599" name="Rectangle 55"/>
          <p:cNvSpPr>
            <a:spLocks noChangeArrowheads="1"/>
          </p:cNvSpPr>
          <p:nvPr/>
        </p:nvSpPr>
        <p:spPr bwMode="auto">
          <a:xfrm>
            <a:off x="366713" y="4464050"/>
            <a:ext cx="746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ea typeface="华文新魏" pitchFamily="2" charset="-122"/>
              </a:rPr>
              <a:t>把</a:t>
            </a:r>
            <a:r>
              <a:rPr lang="en-US" altLang="zh-CN" sz="3600" b="1">
                <a:solidFill>
                  <a:prstClr val="black"/>
                </a:solidFill>
                <a:ea typeface="华文新魏" pitchFamily="2" charset="-122"/>
              </a:rPr>
              <a:t>x=</a:t>
            </a:r>
            <a:r>
              <a:rPr lang="en-US" altLang="zh-CN" sz="3200" b="1">
                <a:solidFill>
                  <a:prstClr val="black"/>
                </a:solidFill>
                <a:ea typeface="华文新魏" pitchFamily="2" charset="-122"/>
              </a:rPr>
              <a:t>20 000</a:t>
            </a:r>
            <a:r>
              <a:rPr lang="zh-CN" altLang="en-US" sz="3600" b="1">
                <a:solidFill>
                  <a:prstClr val="black"/>
                </a:solidFill>
                <a:ea typeface="华文新魏" pitchFamily="2" charset="-122"/>
              </a:rPr>
              <a:t>代入</a:t>
            </a:r>
            <a:r>
              <a:rPr kumimoji="1" lang="zh-CN" altLang="en-US" sz="4000" b="1">
                <a:solidFill>
                  <a:prstClr val="black"/>
                </a:solidFill>
                <a:latin typeface="宋体" panose="02010600030101010101" pitchFamily="2" charset="-122"/>
              </a:rPr>
              <a:t>③</a:t>
            </a:r>
            <a:r>
              <a:rPr lang="zh-CN" altLang="en-US" sz="3600" b="1">
                <a:solidFill>
                  <a:prstClr val="black"/>
                </a:solidFill>
                <a:ea typeface="华文新魏" pitchFamily="2" charset="-122"/>
              </a:rPr>
              <a:t>得</a:t>
            </a:r>
            <a:r>
              <a:rPr lang="en-US" altLang="zh-CN" sz="3600" b="1">
                <a:solidFill>
                  <a:prstClr val="black"/>
                </a:solidFill>
                <a:ea typeface="华文新魏" pitchFamily="2" charset="-122"/>
              </a:rPr>
              <a:t>:y=</a:t>
            </a:r>
            <a:r>
              <a:rPr lang="en-US" altLang="zh-CN" sz="3200" b="1">
                <a:solidFill>
                  <a:prstClr val="black"/>
                </a:solidFill>
                <a:ea typeface="华文新魏" pitchFamily="2" charset="-122"/>
              </a:rPr>
              <a:t>50 000</a:t>
            </a:r>
          </a:p>
        </p:txBody>
      </p:sp>
      <p:sp>
        <p:nvSpPr>
          <p:cNvPr id="108600" name="Rectangle 56"/>
          <p:cNvSpPr>
            <a:spLocks noChangeArrowheads="1"/>
          </p:cNvSpPr>
          <p:nvPr/>
        </p:nvSpPr>
        <p:spPr bwMode="auto">
          <a:xfrm>
            <a:off x="366713" y="5302250"/>
            <a:ext cx="54721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ea typeface="华文新魏" pitchFamily="2" charset="-122"/>
              </a:rPr>
              <a:t>所以这个方程组的解为</a:t>
            </a:r>
            <a:r>
              <a:rPr lang="en-US" altLang="zh-CN" sz="3600" b="1">
                <a:solidFill>
                  <a:prstClr val="black"/>
                </a:solidFill>
                <a:ea typeface="华文新魏" pitchFamily="2" charset="-122"/>
              </a:rPr>
              <a:t>:</a:t>
            </a:r>
          </a:p>
        </p:txBody>
      </p:sp>
      <p:grpSp>
        <p:nvGrpSpPr>
          <p:cNvPr id="6" name="Group 57"/>
          <p:cNvGrpSpPr/>
          <p:nvPr/>
        </p:nvGrpSpPr>
        <p:grpSpPr bwMode="auto">
          <a:xfrm>
            <a:off x="5319713" y="5073650"/>
            <a:ext cx="1901825" cy="938213"/>
            <a:chOff x="4286" y="3519"/>
            <a:chExt cx="998" cy="591"/>
          </a:xfrm>
        </p:grpSpPr>
        <p:sp>
          <p:nvSpPr>
            <p:cNvPr id="23580" name="Rectangle 58"/>
            <p:cNvSpPr>
              <a:spLocks noChangeArrowheads="1"/>
            </p:cNvSpPr>
            <p:nvPr/>
          </p:nvSpPr>
          <p:spPr bwMode="auto">
            <a:xfrm>
              <a:off x="4416" y="3745"/>
              <a:ext cx="8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rPr>
                <a:t>y=</a:t>
              </a:r>
              <a:r>
                <a:rPr lang="en-US" altLang="zh-CN" sz="2400" b="1">
                  <a:solidFill>
                    <a:prstClr val="black"/>
                  </a:solidFill>
                </a:rPr>
                <a:t>50 000</a:t>
              </a:r>
            </a:p>
          </p:txBody>
        </p:sp>
        <p:sp>
          <p:nvSpPr>
            <p:cNvPr id="23581" name="Rectangle 59"/>
            <p:cNvSpPr>
              <a:spLocks noChangeArrowheads="1"/>
            </p:cNvSpPr>
            <p:nvPr/>
          </p:nvSpPr>
          <p:spPr bwMode="auto">
            <a:xfrm>
              <a:off x="4422" y="3519"/>
              <a:ext cx="8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rPr>
                <a:t>x=</a:t>
              </a:r>
              <a:r>
                <a:rPr lang="en-US" altLang="zh-CN" sz="2400" b="1">
                  <a:solidFill>
                    <a:prstClr val="black"/>
                  </a:solidFill>
                </a:rPr>
                <a:t>20</a:t>
              </a:r>
              <a:r>
                <a:rPr lang="en-US" altLang="zh-CN" sz="3200" b="1">
                  <a:solidFill>
                    <a:prstClr val="black"/>
                  </a:solidFill>
                </a:rPr>
                <a:t> </a:t>
              </a:r>
              <a:r>
                <a:rPr lang="en-US" altLang="zh-CN" sz="2400" b="1">
                  <a:solidFill>
                    <a:prstClr val="black"/>
                  </a:solidFill>
                </a:rPr>
                <a:t>000</a:t>
              </a:r>
            </a:p>
          </p:txBody>
        </p:sp>
        <p:sp>
          <p:nvSpPr>
            <p:cNvPr id="23582" name="AutoShape 60"/>
            <p:cNvSpPr/>
            <p:nvPr/>
          </p:nvSpPr>
          <p:spPr bwMode="auto">
            <a:xfrm>
              <a:off x="4286" y="3702"/>
              <a:ext cx="91" cy="318"/>
            </a:xfrm>
            <a:prstGeom prst="leftBrace">
              <a:avLst>
                <a:gd name="adj1" fmla="val 29072"/>
                <a:gd name="adj2" fmla="val 50093"/>
              </a:avLst>
            </a:prstGeom>
            <a:noFill/>
            <a:ln w="571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108605" name="Rectangle 61"/>
          <p:cNvSpPr>
            <a:spLocks noChangeArrowheads="1"/>
          </p:cNvSpPr>
          <p:nvPr/>
        </p:nvSpPr>
        <p:spPr bwMode="auto">
          <a:xfrm>
            <a:off x="290513" y="5986463"/>
            <a:ext cx="7689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ea typeface="华文新魏" pitchFamily="2" charset="-122"/>
              </a:rPr>
              <a:t>答</a:t>
            </a:r>
            <a:r>
              <a:rPr lang="zh-CN" altLang="en-US" sz="2800" b="1">
                <a:solidFill>
                  <a:prstClr val="black"/>
                </a:solidFill>
                <a:ea typeface="华文新魏" pitchFamily="2" charset="-122"/>
              </a:rPr>
              <a:t>这些消毒液应该分装</a:t>
            </a:r>
            <a:r>
              <a:rPr lang="en-US" altLang="zh-CN" sz="2800" b="1">
                <a:solidFill>
                  <a:prstClr val="black"/>
                </a:solidFill>
                <a:ea typeface="华文新魏" pitchFamily="2" charset="-122"/>
              </a:rPr>
              <a:t>20 000</a:t>
            </a:r>
            <a:r>
              <a:rPr lang="zh-CN" altLang="en-US" sz="2800" b="1">
                <a:solidFill>
                  <a:prstClr val="black"/>
                </a:solidFill>
                <a:ea typeface="华文新魏" pitchFamily="2" charset="-122"/>
              </a:rPr>
              <a:t>大瓶</a:t>
            </a:r>
            <a:r>
              <a:rPr lang="en-US" altLang="zh-CN" sz="2800" b="1">
                <a:solidFill>
                  <a:prstClr val="black"/>
                </a:solidFill>
                <a:ea typeface="华文新魏" pitchFamily="2" charset="-122"/>
              </a:rPr>
              <a:t>, 50 000</a:t>
            </a:r>
            <a:r>
              <a:rPr lang="zh-CN" altLang="en-US" sz="2800" b="1">
                <a:solidFill>
                  <a:prstClr val="black"/>
                </a:solidFill>
                <a:ea typeface="华文新魏" pitchFamily="2" charset="-122"/>
              </a:rPr>
              <a:t>小瓶</a:t>
            </a:r>
            <a:r>
              <a:rPr lang="en-US" altLang="zh-CN" sz="2800" b="1">
                <a:solidFill>
                  <a:prstClr val="black"/>
                </a:solidFill>
                <a:ea typeface="华文新魏" pitchFamily="2" charset="-122"/>
              </a:rPr>
              <a:t>,</a:t>
            </a:r>
          </a:p>
        </p:txBody>
      </p:sp>
    </p:spTree>
    <p:extLst>
      <p:ext uri="{BB962C8B-B14F-4D97-AF65-F5344CB8AC3E}">
        <p14:creationId xmlns:p14="http://schemas.microsoft.com/office/powerpoint/2010/main" val="1615062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8590"/>
                                        </p:tgtEl>
                                        <p:attrNameLst>
                                          <p:attrName>style.visibility</p:attrName>
                                        </p:attrNameLst>
                                      </p:cBhvr>
                                      <p:to>
                                        <p:strVal val="visible"/>
                                      </p:to>
                                    </p:set>
                                    <p:anim calcmode="lin" valueType="num">
                                      <p:cBhvr additive="base">
                                        <p:cTn id="7" dur="500" fill="hold"/>
                                        <p:tgtEl>
                                          <p:spTgt spid="108590"/>
                                        </p:tgtEl>
                                        <p:attrNameLst>
                                          <p:attrName>ppt_x</p:attrName>
                                        </p:attrNameLst>
                                      </p:cBhvr>
                                      <p:tavLst>
                                        <p:tav tm="0">
                                          <p:val>
                                            <p:strVal val="1+#ppt_w/2"/>
                                          </p:val>
                                        </p:tav>
                                        <p:tav tm="100000">
                                          <p:val>
                                            <p:strVal val="#ppt_x"/>
                                          </p:val>
                                        </p:tav>
                                      </p:tavLst>
                                    </p:anim>
                                    <p:anim calcmode="lin" valueType="num">
                                      <p:cBhvr additive="base">
                                        <p:cTn id="8" dur="500" fill="hold"/>
                                        <p:tgtEl>
                                          <p:spTgt spid="1085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08547"/>
                                        </p:tgtEl>
                                        <p:attrNameLst>
                                          <p:attrName>style.visibility</p:attrName>
                                        </p:attrNameLst>
                                      </p:cBhvr>
                                      <p:to>
                                        <p:strVal val="visible"/>
                                      </p:to>
                                    </p:set>
                                    <p:animEffect transition="in" filter="blinds(vertical)">
                                      <p:cBhvr>
                                        <p:cTn id="13" dur="500"/>
                                        <p:tgtEl>
                                          <p:spTgt spid="10854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08548"/>
                                        </p:tgtEl>
                                        <p:attrNameLst>
                                          <p:attrName>style.visibility</p:attrName>
                                        </p:attrNameLst>
                                      </p:cBhvr>
                                      <p:to>
                                        <p:strVal val="visible"/>
                                      </p:to>
                                    </p:set>
                                    <p:animEffect transition="in" filter="blinds(vertical)">
                                      <p:cBhvr>
                                        <p:cTn id="18" dur="500"/>
                                        <p:tgtEl>
                                          <p:spTgt spid="10854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558"/>
                                        </p:tgtEl>
                                        <p:attrNameLst>
                                          <p:attrName>style.visibility</p:attrName>
                                        </p:attrNameLst>
                                      </p:cBhvr>
                                      <p:to>
                                        <p:strVal val="visible"/>
                                      </p:to>
                                    </p:set>
                                    <p:animEffect transition="in" filter="dissolve">
                                      <p:cBhvr>
                                        <p:cTn id="23" dur="500"/>
                                        <p:tgtEl>
                                          <p:spTgt spid="10855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8591"/>
                                        </p:tgtEl>
                                        <p:attrNameLst>
                                          <p:attrName>style.visibility</p:attrName>
                                        </p:attrNameLst>
                                      </p:cBhvr>
                                      <p:to>
                                        <p:strVal val="visible"/>
                                      </p:to>
                                    </p:set>
                                    <p:animEffect transition="in" filter="dissolve">
                                      <p:cBhvr>
                                        <p:cTn id="28" dur="500"/>
                                        <p:tgtEl>
                                          <p:spTgt spid="10859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8592"/>
                                        </p:tgtEl>
                                        <p:attrNameLst>
                                          <p:attrName>style.visibility</p:attrName>
                                        </p:attrNameLst>
                                      </p:cBhvr>
                                      <p:to>
                                        <p:strVal val="visible"/>
                                      </p:to>
                                    </p:set>
                                    <p:animEffect transition="in" filter="dissolve">
                                      <p:cBhvr>
                                        <p:cTn id="33" dur="500"/>
                                        <p:tgtEl>
                                          <p:spTgt spid="10859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108593"/>
                                        </p:tgtEl>
                                        <p:attrNameLst>
                                          <p:attrName>style.visibility</p:attrName>
                                        </p:attrNameLst>
                                      </p:cBhvr>
                                      <p:to>
                                        <p:strVal val="visible"/>
                                      </p:to>
                                    </p:set>
                                    <p:animEffect transition="in" filter="barn(outVertical)">
                                      <p:cBhvr>
                                        <p:cTn id="38" dur="500"/>
                                        <p:tgtEl>
                                          <p:spTgt spid="10859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inVertical)">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8594"/>
                                        </p:tgtEl>
                                        <p:attrNameLst>
                                          <p:attrName>style.visibility</p:attrName>
                                        </p:attrNameLst>
                                      </p:cBhvr>
                                      <p:to>
                                        <p:strVal val="visible"/>
                                      </p:to>
                                    </p:set>
                                    <p:animEffect transition="in" filter="dissolve">
                                      <p:cBhvr>
                                        <p:cTn id="48" dur="500"/>
                                        <p:tgtEl>
                                          <p:spTgt spid="108594"/>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108595"/>
                                        </p:tgtEl>
                                        <p:attrNameLst>
                                          <p:attrName>style.visibility</p:attrName>
                                        </p:attrNameLst>
                                      </p:cBhvr>
                                      <p:to>
                                        <p:strVal val="visible"/>
                                      </p:to>
                                    </p:set>
                                    <p:animEffect transition="in" filter="box(in)">
                                      <p:cBhvr>
                                        <p:cTn id="53" dur="500"/>
                                        <p:tgtEl>
                                          <p:spTgt spid="108595"/>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ox(out)">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8598"/>
                                        </p:tgtEl>
                                        <p:attrNameLst>
                                          <p:attrName>style.visibility</p:attrName>
                                        </p:attrNameLst>
                                      </p:cBhvr>
                                      <p:to>
                                        <p:strVal val="visible"/>
                                      </p:to>
                                    </p:set>
                                    <p:animEffect transition="in" filter="wipe(left)">
                                      <p:cBhvr>
                                        <p:cTn id="63" dur="500"/>
                                        <p:tgtEl>
                                          <p:spTgt spid="10859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8599"/>
                                        </p:tgtEl>
                                        <p:attrNameLst>
                                          <p:attrName>style.visibility</p:attrName>
                                        </p:attrNameLst>
                                      </p:cBhvr>
                                      <p:to>
                                        <p:strVal val="visible"/>
                                      </p:to>
                                    </p:set>
                                    <p:animEffect transition="in" filter="wipe(left)">
                                      <p:cBhvr>
                                        <p:cTn id="68" dur="500"/>
                                        <p:tgtEl>
                                          <p:spTgt spid="10859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8600"/>
                                        </p:tgtEl>
                                        <p:attrNameLst>
                                          <p:attrName>style.visibility</p:attrName>
                                        </p:attrNameLst>
                                      </p:cBhvr>
                                      <p:to>
                                        <p:strVal val="visible"/>
                                      </p:to>
                                    </p:set>
                                    <p:animEffect transition="in" filter="wipe(left)">
                                      <p:cBhvr>
                                        <p:cTn id="73" dur="500"/>
                                        <p:tgtEl>
                                          <p:spTgt spid="108600"/>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additive="base">
                                        <p:cTn id="78" dur="500" fill="hold"/>
                                        <p:tgtEl>
                                          <p:spTgt spid="6"/>
                                        </p:tgtEl>
                                        <p:attrNameLst>
                                          <p:attrName>ppt_x</p:attrName>
                                        </p:attrNameLst>
                                      </p:cBhvr>
                                      <p:tavLst>
                                        <p:tav tm="0">
                                          <p:val>
                                            <p:strVal val="#ppt_x"/>
                                          </p:val>
                                        </p:tav>
                                        <p:tav tm="100000">
                                          <p:val>
                                            <p:strVal val="#ppt_x"/>
                                          </p:val>
                                        </p:tav>
                                      </p:tavLst>
                                    </p:anim>
                                    <p:anim calcmode="lin" valueType="num">
                                      <p:cBhvr additive="base">
                                        <p:cTn id="7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08605"/>
                                        </p:tgtEl>
                                        <p:attrNameLst>
                                          <p:attrName>style.visibility</p:attrName>
                                        </p:attrNameLst>
                                      </p:cBhvr>
                                      <p:to>
                                        <p:strVal val="visible"/>
                                      </p:to>
                                    </p:set>
                                    <p:anim calcmode="lin" valueType="num">
                                      <p:cBhvr additive="base">
                                        <p:cTn id="84" dur="500" fill="hold"/>
                                        <p:tgtEl>
                                          <p:spTgt spid="108605"/>
                                        </p:tgtEl>
                                        <p:attrNameLst>
                                          <p:attrName>ppt_x</p:attrName>
                                        </p:attrNameLst>
                                      </p:cBhvr>
                                      <p:tavLst>
                                        <p:tav tm="0">
                                          <p:val>
                                            <p:strVal val="#ppt_x"/>
                                          </p:val>
                                        </p:tav>
                                        <p:tav tm="100000">
                                          <p:val>
                                            <p:strVal val="#ppt_x"/>
                                          </p:val>
                                        </p:tav>
                                      </p:tavLst>
                                    </p:anim>
                                    <p:anim calcmode="lin" valueType="num">
                                      <p:cBhvr additive="base">
                                        <p:cTn id="85" dur="500" fill="hold"/>
                                        <p:tgtEl>
                                          <p:spTgt spid="108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animBg="1" autoUpdateAnimBg="0"/>
      <p:bldP spid="108548" grpId="0" animBg="1" autoUpdateAnimBg="0"/>
      <p:bldP spid="108558" grpId="0" animBg="1" autoUpdateAnimBg="0"/>
      <p:bldP spid="108590" grpId="0" animBg="1" autoUpdateAnimBg="0"/>
      <p:bldP spid="108591" grpId="0" autoUpdateAnimBg="0"/>
      <p:bldP spid="108592" grpId="0" autoUpdateAnimBg="0"/>
      <p:bldP spid="108593" grpId="0" autoUpdateAnimBg="0"/>
      <p:bldP spid="108594" grpId="0" autoUpdateAnimBg="0"/>
      <p:bldP spid="108595" grpId="0" autoUpdateAnimBg="0"/>
      <p:bldP spid="108598" grpId="0" autoUpdateAnimBg="0"/>
      <p:bldP spid="108599" grpId="0" autoUpdateAnimBg="0"/>
      <p:bldP spid="108600" grpId="0" autoUpdateAnimBg="0"/>
      <p:bldP spid="108605" grpId="0" autoUpdateAnimBg="0"/>
    </p:bldLst>
  </p:timing>
</p:sld>
</file>

<file path=ppt/slides/slide3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文本框 39937"/>
          <p:cNvSpPr txBox="1">
            <a:spLocks noChangeArrowheads="1"/>
          </p:cNvSpPr>
          <p:nvPr/>
        </p:nvSpPr>
        <p:spPr bwMode="auto">
          <a:xfrm>
            <a:off x="1187450" y="3429000"/>
            <a:ext cx="489743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Comic Sans MS" panose="030F0702030302020204" pitchFamily="66" charset="0"/>
              </a:rPr>
              <a:t>解得</a:t>
            </a:r>
          </a:p>
          <a:p>
            <a:r>
              <a:rPr lang="zh-CN" altLang="en-US" sz="3200" b="1">
                <a:solidFill>
                  <a:prstClr val="black"/>
                </a:solidFill>
                <a:latin typeface="Comic Sans MS" panose="030F0702030302020204" pitchFamily="66" charset="0"/>
              </a:rPr>
              <a:t>           </a:t>
            </a:r>
            <a:r>
              <a:rPr lang="en-US" altLang="zh-CN" sz="3200" b="1">
                <a:solidFill>
                  <a:prstClr val="black"/>
                </a:solidFill>
                <a:latin typeface="Comic Sans MS" panose="030F0702030302020204" pitchFamily="66" charset="0"/>
              </a:rPr>
              <a:t>x=840</a:t>
            </a:r>
          </a:p>
          <a:p>
            <a:r>
              <a:rPr lang="en-US" altLang="zh-CN" sz="3200" b="1">
                <a:solidFill>
                  <a:prstClr val="black"/>
                </a:solidFill>
                <a:latin typeface="Comic Sans MS" panose="030F0702030302020204" pitchFamily="66" charset="0"/>
              </a:rPr>
              <a:t>           y=450</a:t>
            </a:r>
          </a:p>
        </p:txBody>
      </p:sp>
      <p:sp>
        <p:nvSpPr>
          <p:cNvPr id="39939" name="标题 39938"/>
          <p:cNvSpPr>
            <a:spLocks noGrp="1" noChangeArrowheads="1"/>
          </p:cNvSpPr>
          <p:nvPr>
            <p:ph type="title"/>
          </p:nvPr>
        </p:nvSpPr>
        <p:spPr/>
        <p:txBody>
          <a:bodyPr/>
          <a:lstStyle/>
          <a:p>
            <a:r>
              <a:rPr lang="zh-CN" altLang="en-US" sz="3200"/>
              <a:t>解法一：设</a:t>
            </a:r>
            <a:r>
              <a:rPr lang="zh-CN" altLang="en-US" sz="3200">
                <a:solidFill>
                  <a:srgbClr val="FF3300"/>
                </a:solidFill>
              </a:rPr>
              <a:t>现在</a:t>
            </a:r>
            <a:r>
              <a:rPr lang="zh-CN" altLang="en-US" sz="3200"/>
              <a:t>学校中男生有</a:t>
            </a:r>
            <a:r>
              <a:rPr lang="en-US" altLang="zh-CN" sz="3200"/>
              <a:t>x</a:t>
            </a:r>
            <a:r>
              <a:rPr lang="zh-CN" altLang="en-US" sz="3200"/>
              <a:t>人、女生有 </a:t>
            </a:r>
            <a:r>
              <a:rPr lang="en-US" altLang="zh-CN" sz="3200"/>
              <a:t>y</a:t>
            </a:r>
            <a:r>
              <a:rPr lang="zh-CN" altLang="en-US" sz="3200"/>
              <a:t>人，则</a:t>
            </a:r>
          </a:p>
        </p:txBody>
      </p:sp>
      <p:sp>
        <p:nvSpPr>
          <p:cNvPr id="38915" name="文本占位符 39939"/>
          <p:cNvSpPr>
            <a:spLocks noGrp="1" noChangeArrowheads="1"/>
          </p:cNvSpPr>
          <p:nvPr>
            <p:ph type="body" idx="1"/>
          </p:nvPr>
        </p:nvSpPr>
        <p:spPr>
          <a:xfrm>
            <a:off x="1474788" y="1557338"/>
            <a:ext cx="7345362" cy="3095625"/>
          </a:xfrm>
        </p:spPr>
        <p:txBody>
          <a:bodyPr/>
          <a:lstStyle/>
          <a:p>
            <a:pPr>
              <a:buFont typeface="Arial" panose="020B0604020202020204" pitchFamily="34" charset="0"/>
              <a:buNone/>
            </a:pPr>
            <a:r>
              <a:rPr lang="es-ES" altLang="zh-CN" b="0"/>
              <a:t>x+y=1290</a:t>
            </a:r>
          </a:p>
          <a:p>
            <a:pPr>
              <a:buFont typeface="Arial" panose="020B0604020202020204" pitchFamily="34" charset="0"/>
              <a:buNone/>
            </a:pPr>
            <a:r>
              <a:rPr lang="es-ES" altLang="zh-CN" b="0"/>
              <a:t> </a:t>
            </a:r>
            <a:r>
              <a:rPr lang="zh-CN" altLang="es-ES" b="0"/>
              <a:t>　</a:t>
            </a:r>
            <a:r>
              <a:rPr lang="es-ES" altLang="zh-CN" b="0"/>
              <a:t>x                 y              </a:t>
            </a:r>
            <a:r>
              <a:rPr lang="zh-CN" altLang="es-ES" b="0"/>
              <a:t>　 </a:t>
            </a:r>
            <a:r>
              <a:rPr lang="es-ES" altLang="zh-CN" b="0"/>
              <a:t>1290</a:t>
            </a:r>
          </a:p>
          <a:p>
            <a:pPr>
              <a:buFont typeface="Arial" panose="020B0604020202020204" pitchFamily="34" charset="0"/>
              <a:buNone/>
            </a:pPr>
            <a:r>
              <a:rPr lang="es-ES" altLang="zh-CN" b="0"/>
              <a:t>1+20%        1 –10%       </a:t>
            </a:r>
            <a:r>
              <a:rPr lang="zh-CN" altLang="es-ES" b="0"/>
              <a:t>　 </a:t>
            </a:r>
            <a:r>
              <a:rPr lang="es-ES" altLang="zh-CN" b="0"/>
              <a:t>1+7.5%</a:t>
            </a:r>
          </a:p>
          <a:p>
            <a:endParaRPr lang="en-US" altLang="zh-CN" b="0"/>
          </a:p>
        </p:txBody>
      </p:sp>
      <p:sp>
        <p:nvSpPr>
          <p:cNvPr id="38916" name="文本框 39940"/>
          <p:cNvSpPr txBox="1">
            <a:spLocks noChangeArrowheads="1"/>
          </p:cNvSpPr>
          <p:nvPr/>
        </p:nvSpPr>
        <p:spPr bwMode="auto">
          <a:xfrm>
            <a:off x="1116013" y="2493963"/>
            <a:ext cx="754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Comic Sans MS" panose="030F0702030302020204" pitchFamily="66" charset="0"/>
              </a:rPr>
              <a:t>——————  +  ——————  =  ——————</a:t>
            </a:r>
          </a:p>
        </p:txBody>
      </p:sp>
      <p:sp>
        <p:nvSpPr>
          <p:cNvPr id="38917" name="文本框 39941"/>
          <p:cNvSpPr txBox="1">
            <a:spLocks noChangeArrowheads="1"/>
          </p:cNvSpPr>
          <p:nvPr/>
        </p:nvSpPr>
        <p:spPr bwMode="auto">
          <a:xfrm>
            <a:off x="2484438" y="4005263"/>
            <a:ext cx="863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5400" b="1">
                <a:solidFill>
                  <a:prstClr val="black"/>
                </a:solidFill>
                <a:latin typeface="Comic Sans MS" panose="030F0702030302020204" pitchFamily="66" charset="0"/>
              </a:rPr>
              <a:t>｛</a:t>
            </a:r>
          </a:p>
        </p:txBody>
      </p:sp>
      <p:sp>
        <p:nvSpPr>
          <p:cNvPr id="38918" name="文本框 39942"/>
          <p:cNvSpPr txBox="1">
            <a:spLocks noChangeArrowheads="1"/>
          </p:cNvSpPr>
          <p:nvPr/>
        </p:nvSpPr>
        <p:spPr bwMode="auto">
          <a:xfrm>
            <a:off x="1476375" y="5373688"/>
            <a:ext cx="6121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Comic Sans MS" panose="030F0702030302020204" pitchFamily="66" charset="0"/>
              </a:rPr>
              <a:t>答：现在学校中男生有</a:t>
            </a:r>
            <a:r>
              <a:rPr lang="en-US" altLang="zh-CN" sz="3200" b="1">
                <a:solidFill>
                  <a:prstClr val="black"/>
                </a:solidFill>
                <a:latin typeface="Comic Sans MS" panose="030F0702030302020204" pitchFamily="66" charset="0"/>
              </a:rPr>
              <a:t>840</a:t>
            </a:r>
            <a:r>
              <a:rPr lang="zh-CN" altLang="en-US" sz="3200" b="1">
                <a:solidFill>
                  <a:prstClr val="black"/>
                </a:solidFill>
                <a:latin typeface="Comic Sans MS" panose="030F0702030302020204" pitchFamily="66" charset="0"/>
              </a:rPr>
              <a:t>人、女生有</a:t>
            </a:r>
            <a:r>
              <a:rPr lang="en-US" altLang="zh-CN" sz="3200" b="1">
                <a:solidFill>
                  <a:prstClr val="black"/>
                </a:solidFill>
                <a:latin typeface="Comic Sans MS" panose="030F0702030302020204" pitchFamily="66" charset="0"/>
              </a:rPr>
              <a:t>450</a:t>
            </a:r>
            <a:r>
              <a:rPr lang="zh-CN" altLang="en-US" sz="3200" b="1">
                <a:solidFill>
                  <a:prstClr val="black"/>
                </a:solidFill>
                <a:latin typeface="Comic Sans MS" panose="030F0702030302020204" pitchFamily="66" charset="0"/>
              </a:rPr>
              <a:t>人。</a:t>
            </a:r>
          </a:p>
        </p:txBody>
      </p:sp>
      <p:sp>
        <p:nvSpPr>
          <p:cNvPr id="38919" name="文本框 39943"/>
          <p:cNvSpPr txBox="1">
            <a:spLocks noChangeArrowheads="1"/>
          </p:cNvSpPr>
          <p:nvPr/>
        </p:nvSpPr>
        <p:spPr bwMode="auto">
          <a:xfrm>
            <a:off x="179388" y="1557338"/>
            <a:ext cx="10826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9600">
                <a:solidFill>
                  <a:prstClr val="black"/>
                </a:solidFill>
                <a:latin typeface="Comic Sans MS" panose="030F0702030302020204" pitchFamily="66" charset="0"/>
              </a:rPr>
              <a:t>｛</a:t>
            </a:r>
          </a:p>
        </p:txBody>
      </p:sp>
    </p:spTree>
    <p:extLst>
      <p:ext uri="{BB962C8B-B14F-4D97-AF65-F5344CB8AC3E}">
        <p14:creationId xmlns:p14="http://schemas.microsoft.com/office/powerpoint/2010/main" val="107475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p:tgtEl>
                                          <p:spTgt spid="39939"/>
                                        </p:tgtEl>
                                      </p:cBhvr>
                                    </p:animEffect>
                                    <p:animScale>
                                      <p:cBhvr>
                                        <p:cTn id="7" dur="250" autoRev="1" fill="hold"/>
                                        <p:tgtEl>
                                          <p:spTgt spid="399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animBg="1"/>
    </p:bldLst>
  </p:timing>
</p:sld>
</file>

<file path=ppt/slides/slide3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文本框 40961"/>
          <p:cNvSpPr txBox="1">
            <a:spLocks noChangeArrowheads="1"/>
          </p:cNvSpPr>
          <p:nvPr/>
        </p:nvSpPr>
        <p:spPr bwMode="auto">
          <a:xfrm>
            <a:off x="755650" y="1773238"/>
            <a:ext cx="81375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Comic Sans MS" panose="030F0702030302020204" pitchFamily="66" charset="0"/>
              </a:rPr>
              <a:t>　（</a:t>
            </a:r>
            <a:r>
              <a:rPr lang="en-US" altLang="zh-CN" sz="3200" b="1">
                <a:solidFill>
                  <a:prstClr val="black"/>
                </a:solidFill>
                <a:latin typeface="Comic Sans MS" panose="030F0702030302020204" pitchFamily="66" charset="0"/>
              </a:rPr>
              <a:t>1+20% </a:t>
            </a:r>
            <a:r>
              <a:rPr lang="zh-CN" altLang="en-US" sz="3200" b="1">
                <a:solidFill>
                  <a:prstClr val="black"/>
                </a:solidFill>
                <a:latin typeface="Comic Sans MS" panose="030F0702030302020204" pitchFamily="66" charset="0"/>
              </a:rPr>
              <a:t>）</a:t>
            </a:r>
            <a:r>
              <a:rPr lang="en-US" altLang="zh-CN" sz="3200" b="1">
                <a:solidFill>
                  <a:prstClr val="black"/>
                </a:solidFill>
                <a:latin typeface="Comic Sans MS" panose="030F0702030302020204" pitchFamily="66" charset="0"/>
              </a:rPr>
              <a:t>x+</a:t>
            </a:r>
            <a:r>
              <a:rPr lang="zh-CN" altLang="en-US" sz="3200" b="1">
                <a:solidFill>
                  <a:prstClr val="black"/>
                </a:solidFill>
                <a:latin typeface="Comic Sans MS" panose="030F0702030302020204" pitchFamily="66" charset="0"/>
              </a:rPr>
              <a:t>（ </a:t>
            </a:r>
            <a:r>
              <a:rPr lang="en-US" altLang="zh-CN" sz="3200" b="1">
                <a:solidFill>
                  <a:prstClr val="black"/>
                </a:solidFill>
                <a:latin typeface="Comic Sans MS" panose="030F0702030302020204" pitchFamily="66" charset="0"/>
              </a:rPr>
              <a:t>1 –10% </a:t>
            </a:r>
            <a:r>
              <a:rPr lang="zh-CN" altLang="en-US" sz="3200" b="1">
                <a:solidFill>
                  <a:prstClr val="black"/>
                </a:solidFill>
                <a:latin typeface="Comic Sans MS" panose="030F0702030302020204" pitchFamily="66" charset="0"/>
              </a:rPr>
              <a:t>）</a:t>
            </a:r>
            <a:r>
              <a:rPr lang="en-US" altLang="zh-CN" sz="3200" b="1">
                <a:solidFill>
                  <a:prstClr val="black"/>
                </a:solidFill>
                <a:latin typeface="Comic Sans MS" panose="030F0702030302020204" pitchFamily="66" charset="0"/>
              </a:rPr>
              <a:t>y = 1290</a:t>
            </a:r>
          </a:p>
          <a:p>
            <a:r>
              <a:rPr lang="en-US" altLang="zh-CN" sz="3200" b="1">
                <a:solidFill>
                  <a:prstClr val="black"/>
                </a:solidFill>
                <a:latin typeface="Comic Sans MS" panose="030F0702030302020204" pitchFamily="66" charset="0"/>
              </a:rPr>
              <a:t>              1290</a:t>
            </a:r>
          </a:p>
          <a:p>
            <a:r>
              <a:rPr lang="en-US" altLang="zh-CN" sz="3200" b="1">
                <a:solidFill>
                  <a:prstClr val="black"/>
                </a:solidFill>
                <a:latin typeface="Comic Sans MS" panose="030F0702030302020204" pitchFamily="66" charset="0"/>
              </a:rPr>
              <a:t>             1+7.5%</a:t>
            </a:r>
          </a:p>
          <a:p>
            <a:pPr>
              <a:spcBef>
                <a:spcPct val="50000"/>
              </a:spcBef>
            </a:pPr>
            <a:endParaRPr lang="en-US" altLang="zh-CN" sz="3200" b="1">
              <a:solidFill>
                <a:prstClr val="black"/>
              </a:solidFill>
              <a:latin typeface="Comic Sans MS" panose="030F0702030302020204" pitchFamily="66" charset="0"/>
            </a:endParaRPr>
          </a:p>
        </p:txBody>
      </p:sp>
      <p:sp>
        <p:nvSpPr>
          <p:cNvPr id="40963" name="标题 40962"/>
          <p:cNvSpPr>
            <a:spLocks noGrp="1" noChangeArrowheads="1"/>
          </p:cNvSpPr>
          <p:nvPr>
            <p:ph type="title"/>
          </p:nvPr>
        </p:nvSpPr>
        <p:spPr/>
        <p:txBody>
          <a:bodyPr/>
          <a:lstStyle/>
          <a:p>
            <a:r>
              <a:rPr lang="zh-CN" altLang="en-US" sz="3200"/>
              <a:t>解法二：设</a:t>
            </a:r>
            <a:r>
              <a:rPr lang="zh-CN" altLang="en-US" sz="3200">
                <a:solidFill>
                  <a:srgbClr val="FF3300"/>
                </a:solidFill>
              </a:rPr>
              <a:t>去年</a:t>
            </a:r>
            <a:r>
              <a:rPr lang="zh-CN" altLang="en-US" sz="3200"/>
              <a:t>学校中男生有</a:t>
            </a:r>
            <a:r>
              <a:rPr lang="en-US" altLang="zh-CN" sz="3200"/>
              <a:t>x</a:t>
            </a:r>
            <a:r>
              <a:rPr lang="zh-CN" altLang="en-US" sz="3200"/>
              <a:t>人、女生有 </a:t>
            </a:r>
            <a:r>
              <a:rPr lang="en-US" altLang="zh-CN" sz="3200"/>
              <a:t>y</a:t>
            </a:r>
            <a:r>
              <a:rPr lang="zh-CN" altLang="en-US" sz="3200"/>
              <a:t>人，则</a:t>
            </a:r>
          </a:p>
        </p:txBody>
      </p:sp>
      <p:sp>
        <p:nvSpPr>
          <p:cNvPr id="39939" name="文本占位符 40963"/>
          <p:cNvSpPr>
            <a:spLocks noGrp="1" noChangeArrowheads="1"/>
          </p:cNvSpPr>
          <p:nvPr>
            <p:ph type="body" idx="1"/>
          </p:nvPr>
        </p:nvSpPr>
        <p:spPr>
          <a:xfrm>
            <a:off x="1049338" y="2228850"/>
            <a:ext cx="5619750" cy="1177925"/>
          </a:xfrm>
        </p:spPr>
        <p:txBody>
          <a:bodyPr/>
          <a:lstStyle/>
          <a:p>
            <a:pPr>
              <a:buFont typeface="Arial" panose="020B0604020202020204" pitchFamily="34" charset="0"/>
              <a:buNone/>
            </a:pPr>
            <a:r>
              <a:rPr lang="en-US" altLang="zh-CN" b="0"/>
              <a:t> x + y = ————</a:t>
            </a:r>
          </a:p>
        </p:txBody>
      </p:sp>
      <p:sp>
        <p:nvSpPr>
          <p:cNvPr id="39940" name="文本框 40964"/>
          <p:cNvSpPr txBox="1">
            <a:spLocks noChangeArrowheads="1"/>
          </p:cNvSpPr>
          <p:nvPr/>
        </p:nvSpPr>
        <p:spPr bwMode="auto">
          <a:xfrm>
            <a:off x="971550" y="3141663"/>
            <a:ext cx="37052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Comic Sans MS" panose="030F0702030302020204" pitchFamily="66" charset="0"/>
              </a:rPr>
              <a:t>解得</a:t>
            </a:r>
          </a:p>
          <a:p>
            <a:r>
              <a:rPr lang="zh-CN" altLang="en-US" sz="3200" b="1">
                <a:solidFill>
                  <a:prstClr val="black"/>
                </a:solidFill>
                <a:latin typeface="Comic Sans MS" panose="030F0702030302020204" pitchFamily="66" charset="0"/>
              </a:rPr>
              <a:t>             </a:t>
            </a:r>
            <a:r>
              <a:rPr lang="en-US" altLang="zh-CN" sz="3200" b="1">
                <a:solidFill>
                  <a:prstClr val="black"/>
                </a:solidFill>
                <a:latin typeface="Comic Sans MS" panose="030F0702030302020204" pitchFamily="66" charset="0"/>
              </a:rPr>
              <a:t>x=700</a:t>
            </a:r>
          </a:p>
          <a:p>
            <a:r>
              <a:rPr lang="en-US" altLang="zh-CN" sz="3200" b="1">
                <a:solidFill>
                  <a:prstClr val="black"/>
                </a:solidFill>
                <a:latin typeface="Comic Sans MS" panose="030F0702030302020204" pitchFamily="66" charset="0"/>
              </a:rPr>
              <a:t>             y=500</a:t>
            </a:r>
          </a:p>
        </p:txBody>
      </p:sp>
      <p:sp>
        <p:nvSpPr>
          <p:cNvPr id="39941" name="文本框 40965"/>
          <p:cNvSpPr txBox="1">
            <a:spLocks noChangeArrowheads="1"/>
          </p:cNvSpPr>
          <p:nvPr/>
        </p:nvSpPr>
        <p:spPr bwMode="auto">
          <a:xfrm>
            <a:off x="611188" y="4797425"/>
            <a:ext cx="4176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Comic Sans MS" panose="030F0702030302020204" pitchFamily="66" charset="0"/>
              </a:rPr>
              <a:t>（</a:t>
            </a:r>
            <a:r>
              <a:rPr lang="en-US" altLang="zh-CN" sz="3200" b="1">
                <a:solidFill>
                  <a:prstClr val="black"/>
                </a:solidFill>
                <a:latin typeface="Comic Sans MS" panose="030F0702030302020204" pitchFamily="66" charset="0"/>
              </a:rPr>
              <a:t>1+20% </a:t>
            </a:r>
            <a:r>
              <a:rPr lang="zh-CN" altLang="en-US" sz="3200" b="1">
                <a:solidFill>
                  <a:prstClr val="black"/>
                </a:solidFill>
                <a:latin typeface="Comic Sans MS" panose="030F0702030302020204" pitchFamily="66" charset="0"/>
              </a:rPr>
              <a:t>）</a:t>
            </a:r>
            <a:r>
              <a:rPr lang="en-US" altLang="zh-CN" sz="3200" b="1">
                <a:solidFill>
                  <a:prstClr val="black"/>
                </a:solidFill>
                <a:latin typeface="Comic Sans MS" panose="030F0702030302020204" pitchFamily="66" charset="0"/>
              </a:rPr>
              <a:t>x=840</a:t>
            </a:r>
            <a:r>
              <a:rPr lang="zh-CN" altLang="en-US" sz="3200" b="1">
                <a:solidFill>
                  <a:prstClr val="black"/>
                </a:solidFill>
                <a:latin typeface="Comic Sans MS" panose="030F0702030302020204" pitchFamily="66" charset="0"/>
              </a:rPr>
              <a:t>，</a:t>
            </a:r>
          </a:p>
        </p:txBody>
      </p:sp>
      <p:sp>
        <p:nvSpPr>
          <p:cNvPr id="39942" name="文本框 40966"/>
          <p:cNvSpPr txBox="1">
            <a:spLocks noChangeArrowheads="1"/>
          </p:cNvSpPr>
          <p:nvPr/>
        </p:nvSpPr>
        <p:spPr bwMode="auto">
          <a:xfrm>
            <a:off x="4643438" y="4797425"/>
            <a:ext cx="4103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Comic Sans MS" panose="030F0702030302020204" pitchFamily="66" charset="0"/>
              </a:rPr>
              <a:t>（ </a:t>
            </a:r>
            <a:r>
              <a:rPr lang="en-US" altLang="zh-CN" sz="3200" b="1">
                <a:solidFill>
                  <a:prstClr val="black"/>
                </a:solidFill>
                <a:latin typeface="Comic Sans MS" panose="030F0702030302020204" pitchFamily="66" charset="0"/>
              </a:rPr>
              <a:t>1 –10% </a:t>
            </a:r>
            <a:r>
              <a:rPr lang="zh-CN" altLang="en-US" sz="3200" b="1">
                <a:solidFill>
                  <a:prstClr val="black"/>
                </a:solidFill>
                <a:latin typeface="Comic Sans MS" panose="030F0702030302020204" pitchFamily="66" charset="0"/>
              </a:rPr>
              <a:t>）</a:t>
            </a:r>
            <a:r>
              <a:rPr lang="en-US" altLang="zh-CN" sz="3200" b="1">
                <a:solidFill>
                  <a:prstClr val="black"/>
                </a:solidFill>
                <a:latin typeface="Comic Sans MS" panose="030F0702030302020204" pitchFamily="66" charset="0"/>
              </a:rPr>
              <a:t>y=450</a:t>
            </a:r>
          </a:p>
        </p:txBody>
      </p:sp>
      <p:sp>
        <p:nvSpPr>
          <p:cNvPr id="39943" name="文本框 40967"/>
          <p:cNvSpPr txBox="1">
            <a:spLocks noChangeArrowheads="1"/>
          </p:cNvSpPr>
          <p:nvPr/>
        </p:nvSpPr>
        <p:spPr bwMode="auto">
          <a:xfrm>
            <a:off x="287338" y="5734050"/>
            <a:ext cx="87487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latin typeface="Comic Sans MS" panose="030F0702030302020204" pitchFamily="66" charset="0"/>
              </a:rPr>
              <a:t>答：现在学校中男生有</a:t>
            </a:r>
            <a:r>
              <a:rPr lang="en-US" altLang="zh-CN" sz="3200" b="1">
                <a:solidFill>
                  <a:prstClr val="black"/>
                </a:solidFill>
                <a:latin typeface="Comic Sans MS" panose="030F0702030302020204" pitchFamily="66" charset="0"/>
              </a:rPr>
              <a:t>840</a:t>
            </a:r>
            <a:r>
              <a:rPr lang="zh-CN" altLang="en-US" sz="3200" b="1">
                <a:solidFill>
                  <a:prstClr val="black"/>
                </a:solidFill>
                <a:latin typeface="Comic Sans MS" panose="030F0702030302020204" pitchFamily="66" charset="0"/>
              </a:rPr>
              <a:t>人、女生有</a:t>
            </a:r>
            <a:r>
              <a:rPr lang="en-US" altLang="zh-CN" sz="3200" b="1">
                <a:solidFill>
                  <a:prstClr val="black"/>
                </a:solidFill>
                <a:latin typeface="Comic Sans MS" panose="030F0702030302020204" pitchFamily="66" charset="0"/>
              </a:rPr>
              <a:t>450</a:t>
            </a:r>
            <a:r>
              <a:rPr lang="zh-CN" altLang="en-US" sz="3200" b="1">
                <a:solidFill>
                  <a:prstClr val="black"/>
                </a:solidFill>
                <a:latin typeface="Comic Sans MS" panose="030F0702030302020204" pitchFamily="66" charset="0"/>
              </a:rPr>
              <a:t>人。</a:t>
            </a:r>
          </a:p>
        </p:txBody>
      </p:sp>
      <p:sp>
        <p:nvSpPr>
          <p:cNvPr id="39944" name="文本框 40968"/>
          <p:cNvSpPr txBox="1">
            <a:spLocks noChangeArrowheads="1"/>
          </p:cNvSpPr>
          <p:nvPr/>
        </p:nvSpPr>
        <p:spPr bwMode="auto">
          <a:xfrm>
            <a:off x="2555875" y="3716338"/>
            <a:ext cx="863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5400" b="1">
                <a:solidFill>
                  <a:prstClr val="black"/>
                </a:solidFill>
                <a:latin typeface="Comic Sans MS" panose="030F0702030302020204" pitchFamily="66" charset="0"/>
              </a:rPr>
              <a:t>｛</a:t>
            </a:r>
          </a:p>
        </p:txBody>
      </p:sp>
      <p:sp>
        <p:nvSpPr>
          <p:cNvPr id="39945" name="文本框 40969"/>
          <p:cNvSpPr txBox="1">
            <a:spLocks noChangeArrowheads="1"/>
          </p:cNvSpPr>
          <p:nvPr/>
        </p:nvSpPr>
        <p:spPr bwMode="auto">
          <a:xfrm>
            <a:off x="250825" y="1700213"/>
            <a:ext cx="118745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8800">
                <a:solidFill>
                  <a:prstClr val="black"/>
                </a:solidFill>
                <a:latin typeface="Comic Sans MS" panose="030F0702030302020204" pitchFamily="66" charset="0"/>
              </a:rPr>
              <a:t>｛</a:t>
            </a:r>
          </a:p>
        </p:txBody>
      </p:sp>
      <p:pic>
        <p:nvPicPr>
          <p:cNvPr id="39946" name="图片 40970" descr="j0216724">
            <a:hlinkClick r:id="" action="ppaction://hlinkshowjump?jump=lastslide"/>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288" y="2924175"/>
            <a:ext cx="123825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975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p:tgtEl>
                                          <p:spTgt spid="40963"/>
                                        </p:tgtEl>
                                      </p:cBhvr>
                                    </p:animEffect>
                                    <p:animScale>
                                      <p:cBhvr>
                                        <p:cTn id="7" dur="250" autoRev="1" fill="hold"/>
                                        <p:tgtEl>
                                          <p:spTgt spid="409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p:bldLst>
  </p:timing>
</p:sld>
</file>

<file path=ppt/slides/slide3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文本占位符 41985"/>
          <p:cNvSpPr>
            <a:spLocks noGrp="1" noChangeArrowheads="1"/>
          </p:cNvSpPr>
          <p:nvPr>
            <p:ph type="body" idx="1"/>
          </p:nvPr>
        </p:nvSpPr>
        <p:spPr>
          <a:xfrm>
            <a:off x="250825" y="549275"/>
            <a:ext cx="8351838" cy="5761038"/>
          </a:xfrm>
        </p:spPr>
        <p:txBody>
          <a:bodyPr>
            <a:normAutofit lnSpcReduction="10000"/>
          </a:bodyPr>
          <a:lstStyle/>
          <a:p>
            <a:pPr>
              <a:lnSpc>
                <a:spcPct val="80000"/>
              </a:lnSpc>
              <a:buFont typeface="Wingdings" panose="05000000000000000000" pitchFamily="2" charset="2"/>
              <a:buChar char="Ø"/>
            </a:pPr>
            <a:r>
              <a:rPr lang="en-US" altLang="zh-CN" sz="3000" b="0"/>
              <a:t> </a:t>
            </a:r>
            <a:r>
              <a:rPr lang="zh-CN" altLang="en-US" sz="3000" b="0">
                <a:solidFill>
                  <a:srgbClr val="000000"/>
                </a:solidFill>
              </a:rPr>
              <a:t>　请试一试：某瓜果基地生产一种特色水果，若在市场上</a:t>
            </a:r>
            <a:r>
              <a:rPr lang="zh-CN" altLang="en-US" sz="3000" b="0">
                <a:solidFill>
                  <a:srgbClr val="CC3300"/>
                </a:solidFill>
              </a:rPr>
              <a:t>直接销售，每吨利润为</a:t>
            </a:r>
            <a:r>
              <a:rPr lang="en-US" altLang="zh-CN" sz="3000" b="0">
                <a:solidFill>
                  <a:srgbClr val="CC3300"/>
                </a:solidFill>
              </a:rPr>
              <a:t>1000</a:t>
            </a:r>
            <a:r>
              <a:rPr lang="zh-CN" altLang="en-US" sz="3000" b="0">
                <a:solidFill>
                  <a:srgbClr val="CC3300"/>
                </a:solidFill>
              </a:rPr>
              <a:t>元</a:t>
            </a:r>
            <a:r>
              <a:rPr lang="zh-CN" altLang="en-US" sz="3000" b="0"/>
              <a:t>；</a:t>
            </a:r>
            <a:r>
              <a:rPr lang="zh-CN" altLang="en-US" sz="3000" b="0">
                <a:solidFill>
                  <a:srgbClr val="3333FF"/>
                </a:solidFill>
              </a:rPr>
              <a:t>经粗加工后销售，每吨利润增为</a:t>
            </a:r>
            <a:r>
              <a:rPr lang="en-US" altLang="zh-CN" sz="3000" b="0">
                <a:solidFill>
                  <a:srgbClr val="3333FF"/>
                </a:solidFill>
              </a:rPr>
              <a:t>4500</a:t>
            </a:r>
            <a:r>
              <a:rPr lang="zh-CN" altLang="en-US" sz="3000" b="0">
                <a:solidFill>
                  <a:srgbClr val="3333FF"/>
                </a:solidFill>
              </a:rPr>
              <a:t>元</a:t>
            </a:r>
            <a:r>
              <a:rPr lang="zh-CN" altLang="en-US" sz="3000" b="0"/>
              <a:t>；</a:t>
            </a:r>
            <a:r>
              <a:rPr lang="zh-CN" altLang="en-US" sz="3000" b="0">
                <a:solidFill>
                  <a:srgbClr val="009900"/>
                </a:solidFill>
              </a:rPr>
              <a:t>经精加工后销售，每吨利润可达</a:t>
            </a:r>
            <a:r>
              <a:rPr lang="en-US" altLang="zh-CN" sz="3000" b="0">
                <a:solidFill>
                  <a:srgbClr val="009900"/>
                </a:solidFill>
              </a:rPr>
              <a:t>7500</a:t>
            </a:r>
            <a:r>
              <a:rPr lang="zh-CN" altLang="en-US" sz="3000" b="0">
                <a:solidFill>
                  <a:srgbClr val="009900"/>
                </a:solidFill>
              </a:rPr>
              <a:t>元</a:t>
            </a:r>
            <a:r>
              <a:rPr lang="zh-CN" altLang="en-US" sz="3000" b="0"/>
              <a:t>。</a:t>
            </a:r>
            <a:r>
              <a:rPr lang="zh-CN" altLang="en-US" sz="3000" b="0">
                <a:solidFill>
                  <a:srgbClr val="000000"/>
                </a:solidFill>
              </a:rPr>
              <a:t>一食品公司收购到这种水果</a:t>
            </a:r>
            <a:r>
              <a:rPr lang="en-US" altLang="zh-CN" sz="3000" b="0">
                <a:solidFill>
                  <a:srgbClr val="CC3300"/>
                </a:solidFill>
              </a:rPr>
              <a:t>140</a:t>
            </a:r>
            <a:r>
              <a:rPr lang="zh-CN" altLang="en-US" sz="3000" b="0">
                <a:solidFill>
                  <a:srgbClr val="CC3300"/>
                </a:solidFill>
              </a:rPr>
              <a:t>吨</a:t>
            </a:r>
            <a:r>
              <a:rPr lang="zh-CN" altLang="en-US" sz="3000" b="0">
                <a:solidFill>
                  <a:srgbClr val="000000"/>
                </a:solidFill>
              </a:rPr>
              <a:t>，准备加工后上市销售。该公司的加工能力是：</a:t>
            </a:r>
            <a:r>
              <a:rPr lang="zh-CN" altLang="en-US" sz="3000" b="0">
                <a:solidFill>
                  <a:srgbClr val="A50021"/>
                </a:solidFill>
              </a:rPr>
              <a:t>每天可以精加工</a:t>
            </a:r>
            <a:r>
              <a:rPr lang="en-US" altLang="zh-CN" sz="3000" b="0">
                <a:solidFill>
                  <a:srgbClr val="A50021"/>
                </a:solidFill>
              </a:rPr>
              <a:t>6</a:t>
            </a:r>
            <a:r>
              <a:rPr lang="zh-CN" altLang="en-US" sz="3000" b="0">
                <a:solidFill>
                  <a:srgbClr val="A50021"/>
                </a:solidFill>
              </a:rPr>
              <a:t>吨或者粗加工</a:t>
            </a:r>
            <a:r>
              <a:rPr lang="en-US" altLang="zh-CN" sz="3000" b="0">
                <a:solidFill>
                  <a:srgbClr val="A50021"/>
                </a:solidFill>
              </a:rPr>
              <a:t>16</a:t>
            </a:r>
            <a:r>
              <a:rPr lang="zh-CN" altLang="en-US" sz="3000" b="0">
                <a:solidFill>
                  <a:srgbClr val="A50021"/>
                </a:solidFill>
              </a:rPr>
              <a:t>吨</a:t>
            </a:r>
            <a:r>
              <a:rPr lang="zh-CN" altLang="en-US" sz="3000" b="0"/>
              <a:t>，</a:t>
            </a:r>
            <a:r>
              <a:rPr lang="zh-CN" altLang="en-US" sz="3000" b="0">
                <a:solidFill>
                  <a:srgbClr val="000000"/>
                </a:solidFill>
              </a:rPr>
              <a:t>但两种加工方式不能同时进行。受季节等条件限制，公司必须在</a:t>
            </a:r>
            <a:r>
              <a:rPr lang="en-US" altLang="zh-CN" sz="3000" b="0">
                <a:solidFill>
                  <a:srgbClr val="A50021"/>
                </a:solidFill>
              </a:rPr>
              <a:t>15</a:t>
            </a:r>
            <a:r>
              <a:rPr lang="zh-CN" altLang="en-US" sz="3000" b="0">
                <a:solidFill>
                  <a:srgbClr val="A50021"/>
                </a:solidFill>
              </a:rPr>
              <a:t>天内</a:t>
            </a:r>
            <a:r>
              <a:rPr lang="zh-CN" altLang="en-US" sz="3000" b="0">
                <a:solidFill>
                  <a:srgbClr val="000000"/>
                </a:solidFill>
              </a:rPr>
              <a:t>将这批水果全部销售或加工完毕，为此公司研制了三种可行的方案：</a:t>
            </a:r>
          </a:p>
          <a:p>
            <a:pPr>
              <a:lnSpc>
                <a:spcPct val="80000"/>
              </a:lnSpc>
              <a:buFont typeface="Arial" panose="020B0604020202020204" pitchFamily="34" charset="0"/>
              <a:buNone/>
            </a:pPr>
            <a:r>
              <a:rPr lang="zh-CN" altLang="en-US" sz="3000" b="0">
                <a:solidFill>
                  <a:srgbClr val="000000"/>
                </a:solidFill>
              </a:rPr>
              <a:t>        方案一：将这批水果全部进行粗加工</a:t>
            </a:r>
          </a:p>
          <a:p>
            <a:pPr>
              <a:lnSpc>
                <a:spcPct val="80000"/>
              </a:lnSpc>
              <a:buFont typeface="Arial" panose="020B0604020202020204" pitchFamily="34" charset="0"/>
              <a:buNone/>
            </a:pPr>
            <a:r>
              <a:rPr lang="zh-CN" altLang="en-US" sz="3000" b="0">
                <a:solidFill>
                  <a:srgbClr val="000000"/>
                </a:solidFill>
              </a:rPr>
              <a:t>        方案二：尽可能多对水果进行精加工，没来得及加工的水果在市场上销售；</a:t>
            </a:r>
          </a:p>
          <a:p>
            <a:pPr>
              <a:lnSpc>
                <a:spcPct val="80000"/>
              </a:lnSpc>
              <a:buFont typeface="Arial" panose="020B0604020202020204" pitchFamily="34" charset="0"/>
              <a:buNone/>
            </a:pPr>
            <a:r>
              <a:rPr lang="zh-CN" altLang="en-US" sz="3000" b="0">
                <a:solidFill>
                  <a:srgbClr val="000000"/>
                </a:solidFill>
              </a:rPr>
              <a:t>        方案三：将部分水果进行精加工，其余进行粗加工，并恰好</a:t>
            </a:r>
            <a:r>
              <a:rPr lang="en-US" altLang="zh-CN" sz="3000" b="0">
                <a:solidFill>
                  <a:srgbClr val="000000"/>
                </a:solidFill>
              </a:rPr>
              <a:t>15</a:t>
            </a:r>
            <a:r>
              <a:rPr lang="zh-CN" altLang="en-US" sz="3000" b="0">
                <a:solidFill>
                  <a:srgbClr val="000000"/>
                </a:solidFill>
              </a:rPr>
              <a:t>天完成。</a:t>
            </a:r>
          </a:p>
          <a:p>
            <a:pPr>
              <a:lnSpc>
                <a:spcPct val="80000"/>
              </a:lnSpc>
              <a:buFont typeface="Arial" panose="020B0604020202020204" pitchFamily="34" charset="0"/>
              <a:buNone/>
            </a:pPr>
            <a:r>
              <a:rPr lang="zh-CN" altLang="en-US" sz="3000" b="0">
                <a:solidFill>
                  <a:srgbClr val="000000"/>
                </a:solidFill>
              </a:rPr>
              <a:t>        你认为选择那种方案获利最多？为什么？</a:t>
            </a:r>
          </a:p>
        </p:txBody>
      </p:sp>
    </p:spTree>
    <p:extLst>
      <p:ext uri="{BB962C8B-B14F-4D97-AF65-F5344CB8AC3E}">
        <p14:creationId xmlns:p14="http://schemas.microsoft.com/office/powerpoint/2010/main" val="2895202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86">
                                            <p:bg/>
                                          </p:spTgt>
                                        </p:tgtEl>
                                        <p:attrNameLst>
                                          <p:attrName>style.visibility</p:attrName>
                                        </p:attrNameLst>
                                      </p:cBhvr>
                                      <p:to>
                                        <p:strVal val="visible"/>
                                      </p:to>
                                    </p:set>
                                    <p:animEffect transition="in" filter="fade">
                                      <p:cBhvr>
                                        <p:cTn id="7" dur="1000">
                                          <p:stCondLst>
                                            <p:cond delay="0"/>
                                          </p:stCondLst>
                                        </p:cTn>
                                        <p:tgtEl>
                                          <p:spTgt spid="419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986">
                                            <p:txEl>
                                              <p:pRg st="0" end="0"/>
                                            </p:txEl>
                                          </p:spTgt>
                                        </p:tgtEl>
                                        <p:attrNameLst>
                                          <p:attrName>style.visibility</p:attrName>
                                        </p:attrNameLst>
                                      </p:cBhvr>
                                      <p:to>
                                        <p:strVal val="visible"/>
                                      </p:to>
                                    </p:set>
                                    <p:animEffect transition="in" filter="fade">
                                      <p:cBhvr>
                                        <p:cTn id="12" dur="1000">
                                          <p:stCondLst>
                                            <p:cond delay="0"/>
                                          </p:stCondLst>
                                        </p:cTn>
                                        <p:tgtEl>
                                          <p:spTgt spid="419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986">
                                            <p:txEl>
                                              <p:pRg st="1" end="1"/>
                                            </p:txEl>
                                          </p:spTgt>
                                        </p:tgtEl>
                                        <p:attrNameLst>
                                          <p:attrName>style.visibility</p:attrName>
                                        </p:attrNameLst>
                                      </p:cBhvr>
                                      <p:to>
                                        <p:strVal val="visible"/>
                                      </p:to>
                                    </p:set>
                                    <p:animEffect transition="in" filter="fade">
                                      <p:cBhvr>
                                        <p:cTn id="17" dur="1000">
                                          <p:stCondLst>
                                            <p:cond delay="0"/>
                                          </p:stCondLst>
                                        </p:cTn>
                                        <p:tgtEl>
                                          <p:spTgt spid="419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986">
                                            <p:txEl>
                                              <p:pRg st="2" end="2"/>
                                            </p:txEl>
                                          </p:spTgt>
                                        </p:tgtEl>
                                        <p:attrNameLst>
                                          <p:attrName>style.visibility</p:attrName>
                                        </p:attrNameLst>
                                      </p:cBhvr>
                                      <p:to>
                                        <p:strVal val="visible"/>
                                      </p:to>
                                    </p:set>
                                    <p:animEffect transition="in" filter="fade">
                                      <p:cBhvr>
                                        <p:cTn id="22" dur="1000">
                                          <p:stCondLst>
                                            <p:cond delay="0"/>
                                          </p:stCondLst>
                                        </p:cTn>
                                        <p:tgtEl>
                                          <p:spTgt spid="419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986">
                                            <p:txEl>
                                              <p:pRg st="3" end="3"/>
                                            </p:txEl>
                                          </p:spTgt>
                                        </p:tgtEl>
                                        <p:attrNameLst>
                                          <p:attrName>style.visibility</p:attrName>
                                        </p:attrNameLst>
                                      </p:cBhvr>
                                      <p:to>
                                        <p:strVal val="visible"/>
                                      </p:to>
                                    </p:set>
                                    <p:animEffect transition="in" filter="fade">
                                      <p:cBhvr>
                                        <p:cTn id="27" dur="1000">
                                          <p:stCondLst>
                                            <p:cond delay="0"/>
                                          </p:stCondLst>
                                        </p:cTn>
                                        <p:tgtEl>
                                          <p:spTgt spid="4198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986">
                                            <p:txEl>
                                              <p:pRg st="4" end="4"/>
                                            </p:txEl>
                                          </p:spTgt>
                                        </p:tgtEl>
                                        <p:attrNameLst>
                                          <p:attrName>style.visibility</p:attrName>
                                        </p:attrNameLst>
                                      </p:cBhvr>
                                      <p:to>
                                        <p:strVal val="visible"/>
                                      </p:to>
                                    </p:set>
                                    <p:animEffect transition="in" filter="fade">
                                      <p:cBhvr>
                                        <p:cTn id="32" dur="1000">
                                          <p:stCondLst>
                                            <p:cond delay="0"/>
                                          </p:stCondLst>
                                        </p:cTn>
                                        <p:tgtEl>
                                          <p:spTgt spid="419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uild="p" animBg="1"/>
    </p:bldLst>
  </p:timing>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文本框 43009"/>
          <p:cNvSpPr txBox="1">
            <a:spLocks noChangeArrowheads="1"/>
          </p:cNvSpPr>
          <p:nvPr/>
        </p:nvSpPr>
        <p:spPr bwMode="auto">
          <a:xfrm>
            <a:off x="468313" y="2420938"/>
            <a:ext cx="82804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a:solidFill>
                  <a:srgbClr val="1F497D"/>
                </a:solidFill>
                <a:latin typeface="Comic Sans MS" panose="030F0702030302020204" pitchFamily="66" charset="0"/>
              </a:rPr>
              <a:t>　　按方案三所获得的利润为：</a:t>
            </a:r>
          </a:p>
          <a:p>
            <a:r>
              <a:rPr lang="zh-CN" altLang="en-US" sz="2800">
                <a:solidFill>
                  <a:srgbClr val="1F497D"/>
                </a:solidFill>
                <a:latin typeface="Comic Sans MS" panose="030F0702030302020204" pitchFamily="66" charset="0"/>
              </a:rPr>
              <a:t>设共精加工了</a:t>
            </a:r>
            <a:r>
              <a:rPr lang="en-US" altLang="zh-CN" sz="2800">
                <a:solidFill>
                  <a:srgbClr val="1F497D"/>
                </a:solidFill>
                <a:latin typeface="Comic Sans MS" panose="030F0702030302020204" pitchFamily="66" charset="0"/>
              </a:rPr>
              <a:t>x</a:t>
            </a:r>
            <a:r>
              <a:rPr lang="zh-CN" altLang="en-US" sz="2800">
                <a:solidFill>
                  <a:srgbClr val="1F497D"/>
                </a:solidFill>
                <a:latin typeface="Comic Sans MS" panose="030F0702030302020204" pitchFamily="66" charset="0"/>
              </a:rPr>
              <a:t>吨，粗加工了</a:t>
            </a:r>
            <a:r>
              <a:rPr lang="en-US" altLang="zh-CN" sz="2800">
                <a:solidFill>
                  <a:srgbClr val="1F497D"/>
                </a:solidFill>
                <a:latin typeface="Comic Sans MS" panose="030F0702030302020204" pitchFamily="66" charset="0"/>
              </a:rPr>
              <a:t>y</a:t>
            </a:r>
            <a:r>
              <a:rPr lang="zh-CN" altLang="en-US" sz="2800">
                <a:solidFill>
                  <a:srgbClr val="1F497D"/>
                </a:solidFill>
                <a:latin typeface="Comic Sans MS" panose="030F0702030302020204" pitchFamily="66" charset="0"/>
              </a:rPr>
              <a:t>吨，于是有</a:t>
            </a:r>
          </a:p>
          <a:p>
            <a:r>
              <a:rPr lang="zh-CN" altLang="en-US" sz="2800">
                <a:solidFill>
                  <a:srgbClr val="1F497D"/>
                </a:solidFill>
                <a:latin typeface="Comic Sans MS" panose="030F0702030302020204" pitchFamily="66" charset="0"/>
              </a:rPr>
              <a:t>   </a:t>
            </a:r>
            <a:r>
              <a:rPr lang="en-US" altLang="zh-CN" sz="2800">
                <a:solidFill>
                  <a:srgbClr val="1F497D"/>
                </a:solidFill>
                <a:latin typeface="Comic Sans MS" panose="030F0702030302020204" pitchFamily="66" charset="0"/>
              </a:rPr>
              <a:t>x+ y =140        </a:t>
            </a:r>
            <a:r>
              <a:rPr lang="zh-CN" altLang="en-US" sz="2800">
                <a:solidFill>
                  <a:srgbClr val="1F497D"/>
                </a:solidFill>
                <a:latin typeface="Comic Sans MS" panose="030F0702030302020204" pitchFamily="66" charset="0"/>
              </a:rPr>
              <a:t>　　</a:t>
            </a:r>
            <a:r>
              <a:rPr lang="en-US" altLang="zh-CN" sz="2800">
                <a:solidFill>
                  <a:srgbClr val="1F497D"/>
                </a:solidFill>
                <a:latin typeface="Comic Sans MS" panose="030F0702030302020204" pitchFamily="66" charset="0"/>
              </a:rPr>
              <a:t>①   </a:t>
            </a:r>
            <a:r>
              <a:rPr lang="zh-CN" altLang="en-US" sz="2800">
                <a:solidFill>
                  <a:srgbClr val="1F497D"/>
                </a:solidFill>
                <a:latin typeface="Comic Sans MS" panose="030F0702030302020204" pitchFamily="66" charset="0"/>
              </a:rPr>
              <a:t>　　  解得  　 </a:t>
            </a:r>
            <a:r>
              <a:rPr lang="en-US" altLang="zh-CN" sz="2800">
                <a:solidFill>
                  <a:srgbClr val="1F497D"/>
                </a:solidFill>
                <a:latin typeface="Comic Sans MS" panose="030F0702030302020204" pitchFamily="66" charset="0"/>
              </a:rPr>
              <a:t>x=60</a:t>
            </a:r>
          </a:p>
          <a:p>
            <a:r>
              <a:rPr lang="en-US" altLang="zh-CN" sz="2800">
                <a:solidFill>
                  <a:srgbClr val="1F497D"/>
                </a:solidFill>
                <a:latin typeface="Comic Sans MS" panose="030F0702030302020204" pitchFamily="66" charset="0"/>
              </a:rPr>
              <a:t>    x     </a:t>
            </a:r>
            <a:r>
              <a:rPr lang="zh-CN" altLang="en-US" sz="2800">
                <a:solidFill>
                  <a:srgbClr val="1F497D"/>
                </a:solidFill>
                <a:latin typeface="Comic Sans MS" panose="030F0702030302020204" pitchFamily="66" charset="0"/>
              </a:rPr>
              <a:t>　 </a:t>
            </a:r>
            <a:r>
              <a:rPr lang="en-US" altLang="zh-CN" sz="2800">
                <a:solidFill>
                  <a:srgbClr val="1F497D"/>
                </a:solidFill>
                <a:latin typeface="Comic Sans MS" panose="030F0702030302020204" pitchFamily="66" charset="0"/>
              </a:rPr>
              <a:t>y                      </a:t>
            </a:r>
            <a:r>
              <a:rPr lang="zh-CN" altLang="en-US" sz="2800">
                <a:solidFill>
                  <a:srgbClr val="1F497D"/>
                </a:solidFill>
                <a:latin typeface="Comic Sans MS" panose="030F0702030302020204" pitchFamily="66" charset="0"/>
              </a:rPr>
              <a:t>　　　　　　 </a:t>
            </a:r>
            <a:r>
              <a:rPr lang="en-US" altLang="zh-CN" sz="2800">
                <a:solidFill>
                  <a:srgbClr val="1F497D"/>
                </a:solidFill>
                <a:latin typeface="Comic Sans MS" panose="030F0702030302020204" pitchFamily="66" charset="0"/>
              </a:rPr>
              <a:t>y=80</a:t>
            </a:r>
          </a:p>
          <a:p>
            <a:r>
              <a:rPr lang="en-US" altLang="zh-CN" sz="2800">
                <a:solidFill>
                  <a:srgbClr val="1F497D"/>
                </a:solidFill>
                <a:latin typeface="Comic Sans MS" panose="030F0702030302020204" pitchFamily="66" charset="0"/>
              </a:rPr>
              <a:t>    6     </a:t>
            </a:r>
            <a:r>
              <a:rPr lang="zh-CN" altLang="en-US" sz="2800">
                <a:solidFill>
                  <a:srgbClr val="1F497D"/>
                </a:solidFill>
                <a:latin typeface="Comic Sans MS" panose="030F0702030302020204" pitchFamily="66" charset="0"/>
              </a:rPr>
              <a:t>　</a:t>
            </a:r>
            <a:r>
              <a:rPr lang="en-US" altLang="zh-CN" sz="2800">
                <a:solidFill>
                  <a:srgbClr val="1F497D"/>
                </a:solidFill>
                <a:latin typeface="Comic Sans MS" panose="030F0702030302020204" pitchFamily="66" charset="0"/>
              </a:rPr>
              <a:t>16</a:t>
            </a:r>
          </a:p>
          <a:p>
            <a:r>
              <a:rPr lang="zh-CN" altLang="en-US" sz="2800">
                <a:solidFill>
                  <a:srgbClr val="1F497D"/>
                </a:solidFill>
                <a:latin typeface="Comic Sans MS" panose="030F0702030302020204" pitchFamily="66" charset="0"/>
              </a:rPr>
              <a:t>则方案三所获得的利润为</a:t>
            </a:r>
          </a:p>
          <a:p>
            <a:r>
              <a:rPr lang="en-US" altLang="zh-CN" sz="2800">
                <a:solidFill>
                  <a:srgbClr val="1F497D"/>
                </a:solidFill>
                <a:latin typeface="Comic Sans MS" panose="030F0702030302020204" pitchFamily="66" charset="0"/>
              </a:rPr>
              <a:t>60 ×7500 + 80 ×4500 = 810000</a:t>
            </a:r>
            <a:r>
              <a:rPr lang="zh-CN" altLang="en-US" sz="2800">
                <a:solidFill>
                  <a:srgbClr val="1F497D"/>
                </a:solidFill>
                <a:latin typeface="Comic Sans MS" panose="030F0702030302020204" pitchFamily="66" charset="0"/>
              </a:rPr>
              <a:t>（元）</a:t>
            </a:r>
          </a:p>
          <a:p>
            <a:endParaRPr lang="zh-CN" altLang="en-US" sz="2800">
              <a:solidFill>
                <a:srgbClr val="CC0000"/>
              </a:solidFill>
              <a:latin typeface="Comic Sans MS" panose="030F0702030302020204" pitchFamily="66" charset="0"/>
            </a:endParaRPr>
          </a:p>
        </p:txBody>
      </p:sp>
      <p:sp>
        <p:nvSpPr>
          <p:cNvPr id="41986" name="标题 43010"/>
          <p:cNvSpPr>
            <a:spLocks noGrp="1" noChangeArrowheads="1"/>
          </p:cNvSpPr>
          <p:nvPr>
            <p:ph type="title"/>
          </p:nvPr>
        </p:nvSpPr>
        <p:spPr>
          <a:xfrm>
            <a:off x="250825" y="260350"/>
            <a:ext cx="8461375" cy="1600200"/>
          </a:xfrm>
        </p:spPr>
        <p:txBody>
          <a:bodyPr/>
          <a:lstStyle/>
          <a:p>
            <a:pPr algn="r"/>
            <a:r>
              <a:rPr lang="zh-CN" altLang="en-US" sz="3000" b="1"/>
              <a:t>解：方案一获得的利润为：</a:t>
            </a:r>
            <a:r>
              <a:rPr lang="en-US" altLang="zh-CN" sz="3000" b="1"/>
              <a:t>4500×140=630000</a:t>
            </a:r>
            <a:r>
              <a:rPr lang="zh-CN" altLang="en-US" sz="3000" b="1"/>
              <a:t>（元）</a:t>
            </a:r>
          </a:p>
        </p:txBody>
      </p:sp>
      <p:sp>
        <p:nvSpPr>
          <p:cNvPr id="41987" name="文本占位符 43011"/>
          <p:cNvSpPr>
            <a:spLocks noGrp="1" noChangeArrowheads="1"/>
          </p:cNvSpPr>
          <p:nvPr>
            <p:ph type="body" idx="1"/>
          </p:nvPr>
        </p:nvSpPr>
        <p:spPr>
          <a:xfrm>
            <a:off x="611188" y="836613"/>
            <a:ext cx="6985000" cy="1893887"/>
          </a:xfrm>
        </p:spPr>
        <p:txBody>
          <a:bodyPr/>
          <a:lstStyle/>
          <a:p>
            <a:pPr>
              <a:buFont typeface="Arial" panose="020B0604020202020204" pitchFamily="34" charset="0"/>
              <a:buNone/>
            </a:pPr>
            <a:r>
              <a:rPr lang="zh-CN" altLang="en-US" sz="3000"/>
              <a:t>　方案二所获得的利润为：</a:t>
            </a:r>
          </a:p>
          <a:p>
            <a:pPr>
              <a:buFont typeface="Arial" panose="020B0604020202020204" pitchFamily="34" charset="0"/>
              <a:buNone/>
            </a:pPr>
            <a:r>
              <a:rPr lang="en-US" altLang="zh-CN" sz="3000"/>
              <a:t>6×15×7500+</a:t>
            </a:r>
            <a:r>
              <a:rPr lang="zh-CN" altLang="en-US" sz="3000"/>
              <a:t>（</a:t>
            </a:r>
            <a:r>
              <a:rPr lang="en-US" altLang="zh-CN" sz="3000"/>
              <a:t>140</a:t>
            </a:r>
            <a:r>
              <a:rPr lang="zh-CN" altLang="en-US" sz="3000"/>
              <a:t>－</a:t>
            </a:r>
            <a:r>
              <a:rPr lang="en-US" altLang="zh-CN" sz="3000"/>
              <a:t>6×15</a:t>
            </a:r>
            <a:r>
              <a:rPr lang="zh-CN" altLang="en-US" sz="3000"/>
              <a:t>）</a:t>
            </a:r>
            <a:r>
              <a:rPr lang="en-US" altLang="zh-CN" sz="3000"/>
              <a:t>×1000 </a:t>
            </a:r>
          </a:p>
          <a:p>
            <a:pPr>
              <a:buFont typeface="Arial" panose="020B0604020202020204" pitchFamily="34" charset="0"/>
              <a:buNone/>
            </a:pPr>
            <a:r>
              <a:rPr lang="en-US" altLang="zh-CN" sz="3000"/>
              <a:t>= 725000</a:t>
            </a:r>
            <a:r>
              <a:rPr lang="zh-CN" altLang="en-US" sz="3000"/>
              <a:t>（元）</a:t>
            </a:r>
          </a:p>
        </p:txBody>
      </p:sp>
      <p:sp>
        <p:nvSpPr>
          <p:cNvPr id="41988" name="文本框 43012"/>
          <p:cNvSpPr txBox="1">
            <a:spLocks noChangeArrowheads="1"/>
          </p:cNvSpPr>
          <p:nvPr/>
        </p:nvSpPr>
        <p:spPr bwMode="auto">
          <a:xfrm>
            <a:off x="-107950" y="3270250"/>
            <a:ext cx="129698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8000">
                <a:solidFill>
                  <a:srgbClr val="1F497D"/>
                </a:solidFill>
                <a:latin typeface="Comic Sans MS" panose="030F0702030302020204" pitchFamily="66" charset="0"/>
              </a:rPr>
              <a:t>｛</a:t>
            </a:r>
          </a:p>
        </p:txBody>
      </p:sp>
      <p:sp>
        <p:nvSpPr>
          <p:cNvPr id="41989" name="文本框 43013"/>
          <p:cNvSpPr txBox="1">
            <a:spLocks noChangeArrowheads="1"/>
          </p:cNvSpPr>
          <p:nvPr/>
        </p:nvSpPr>
        <p:spPr bwMode="auto">
          <a:xfrm>
            <a:off x="779463" y="3890963"/>
            <a:ext cx="45005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srgbClr val="1F497D"/>
                </a:solidFill>
                <a:latin typeface="Comic Sans MS" panose="030F0702030302020204" pitchFamily="66" charset="0"/>
              </a:rPr>
              <a:t>—— + —— = 15  ②</a:t>
            </a:r>
          </a:p>
        </p:txBody>
      </p:sp>
      <p:sp>
        <p:nvSpPr>
          <p:cNvPr id="41990" name="文本框 43014"/>
          <p:cNvSpPr txBox="1">
            <a:spLocks noChangeArrowheads="1"/>
          </p:cNvSpPr>
          <p:nvPr/>
        </p:nvSpPr>
        <p:spPr bwMode="auto">
          <a:xfrm>
            <a:off x="6156325" y="3284538"/>
            <a:ext cx="12969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6000">
                <a:solidFill>
                  <a:srgbClr val="1F497D"/>
                </a:solidFill>
                <a:latin typeface="Comic Sans MS" panose="030F0702030302020204" pitchFamily="66" charset="0"/>
              </a:rPr>
              <a:t>｛</a:t>
            </a:r>
          </a:p>
        </p:txBody>
      </p:sp>
      <p:sp>
        <p:nvSpPr>
          <p:cNvPr id="41991" name="文本框 43015"/>
          <p:cNvSpPr txBox="1">
            <a:spLocks noChangeArrowheads="1"/>
          </p:cNvSpPr>
          <p:nvPr/>
        </p:nvSpPr>
        <p:spPr bwMode="auto">
          <a:xfrm>
            <a:off x="611188" y="5516563"/>
            <a:ext cx="7343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srgbClr val="CC0000"/>
                </a:solidFill>
                <a:latin typeface="Comic Sans MS" panose="030F0702030302020204" pitchFamily="66" charset="0"/>
              </a:rPr>
              <a:t>综上所述，按方案三所获得的利润最多。</a:t>
            </a:r>
          </a:p>
        </p:txBody>
      </p:sp>
    </p:spTree>
    <p:extLst>
      <p:ext uri="{BB962C8B-B14F-4D97-AF65-F5344CB8AC3E}">
        <p14:creationId xmlns:p14="http://schemas.microsoft.com/office/powerpoint/2010/main" val="2090742415"/>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文本占位符 44033"/>
          <p:cNvSpPr>
            <a:spLocks noGrp="1" noChangeArrowheads="1"/>
          </p:cNvSpPr>
          <p:nvPr>
            <p:ph type="body" idx="1"/>
          </p:nvPr>
        </p:nvSpPr>
        <p:spPr>
          <a:xfrm>
            <a:off x="695325" y="1873250"/>
            <a:ext cx="7772400" cy="4110038"/>
          </a:xfrm>
        </p:spPr>
        <p:txBody>
          <a:bodyPr/>
          <a:lstStyle/>
          <a:p>
            <a:r>
              <a:rPr lang="en-US" altLang="zh-CN" b="0"/>
              <a:t>(2004</a:t>
            </a:r>
            <a:r>
              <a:rPr lang="zh-CN" altLang="en-US" b="0"/>
              <a:t>，黄冈</a:t>
            </a:r>
            <a:r>
              <a:rPr lang="en-US" altLang="zh-CN" b="0"/>
              <a:t>)</a:t>
            </a:r>
            <a:r>
              <a:rPr lang="zh-CN" altLang="en-US" b="0"/>
              <a:t>已知某电脑公司有</a:t>
            </a:r>
            <a:r>
              <a:rPr lang="en-US" altLang="zh-CN" b="0"/>
              <a:t>A</a:t>
            </a:r>
            <a:r>
              <a:rPr lang="zh-CN" altLang="en-US" b="0"/>
              <a:t>型、</a:t>
            </a:r>
            <a:r>
              <a:rPr lang="en-US" altLang="zh-CN" b="0"/>
              <a:t>B</a:t>
            </a:r>
            <a:r>
              <a:rPr lang="zh-CN" altLang="en-US" b="0"/>
              <a:t>型、</a:t>
            </a:r>
            <a:r>
              <a:rPr lang="en-US" altLang="zh-CN" b="0"/>
              <a:t>C</a:t>
            </a:r>
            <a:r>
              <a:rPr lang="zh-CN" altLang="en-US" b="0"/>
              <a:t>型三种型号的电脑，其价格分别为</a:t>
            </a:r>
            <a:r>
              <a:rPr lang="en-US" altLang="zh-CN" b="0"/>
              <a:t>A</a:t>
            </a:r>
            <a:r>
              <a:rPr lang="zh-CN" altLang="en-US" b="0"/>
              <a:t>型每台</a:t>
            </a:r>
            <a:r>
              <a:rPr lang="en-US" altLang="zh-CN" b="0"/>
              <a:t>6000</a:t>
            </a:r>
            <a:r>
              <a:rPr lang="zh-CN" altLang="en-US" b="0"/>
              <a:t>元，</a:t>
            </a:r>
            <a:r>
              <a:rPr lang="en-US" altLang="zh-CN" b="0"/>
              <a:t>B</a:t>
            </a:r>
            <a:r>
              <a:rPr lang="zh-CN" altLang="en-US" b="0"/>
              <a:t>型每台</a:t>
            </a:r>
            <a:r>
              <a:rPr lang="en-US" altLang="zh-CN" b="0"/>
              <a:t>4000</a:t>
            </a:r>
            <a:r>
              <a:rPr lang="zh-CN" altLang="en-US" b="0"/>
              <a:t>元，</a:t>
            </a:r>
            <a:r>
              <a:rPr lang="en-US" altLang="zh-CN" b="0"/>
              <a:t>C</a:t>
            </a:r>
            <a:r>
              <a:rPr lang="zh-CN" altLang="en-US" b="0"/>
              <a:t>型每台</a:t>
            </a:r>
            <a:r>
              <a:rPr lang="en-US" altLang="zh-CN" b="0"/>
              <a:t>2500</a:t>
            </a:r>
            <a:r>
              <a:rPr lang="zh-CN" altLang="en-US" b="0"/>
              <a:t>元。我市东坡中学计划将</a:t>
            </a:r>
            <a:r>
              <a:rPr lang="en-US" altLang="zh-CN" b="0"/>
              <a:t>100500</a:t>
            </a:r>
            <a:r>
              <a:rPr lang="zh-CN" altLang="en-US" b="0"/>
              <a:t>元钱全部用于从该电脑公司购进其中两种不同型号的电脑共</a:t>
            </a:r>
            <a:r>
              <a:rPr lang="en-US" altLang="zh-CN" b="0"/>
              <a:t>36</a:t>
            </a:r>
            <a:r>
              <a:rPr lang="zh-CN" altLang="en-US" b="0"/>
              <a:t>台，请你设计出几中不同的购买方案供该校选择，并说明理由。</a:t>
            </a:r>
          </a:p>
        </p:txBody>
      </p:sp>
      <p:sp>
        <p:nvSpPr>
          <p:cNvPr id="43010" name="矩形 44034"/>
          <p:cNvSpPr>
            <a:spLocks noChangeArrowheads="1" noChangeShapeType="1" noTextEdit="1"/>
          </p:cNvSpPr>
          <p:nvPr/>
        </p:nvSpPr>
        <p:spPr bwMode="auto">
          <a:xfrm>
            <a:off x="1828800" y="762000"/>
            <a:ext cx="2743200" cy="9144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360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宋体" panose="02010600030101010101" pitchFamily="2" charset="-122"/>
              </a:rPr>
              <a:t>中考链接</a:t>
            </a:r>
          </a:p>
        </p:txBody>
      </p:sp>
    </p:spTree>
    <p:extLst>
      <p:ext uri="{BB962C8B-B14F-4D97-AF65-F5344CB8AC3E}">
        <p14:creationId xmlns:p14="http://schemas.microsoft.com/office/powerpoint/2010/main" val="297253054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5058" name="内容占位符 45057"/>
          <p:cNvGraphicFramePr>
            <a:graphicFrameLocks noGrp="1"/>
          </p:cNvGraphicFramePr>
          <p:nvPr>
            <p:ph sz="half" idx="1"/>
          </p:nvPr>
        </p:nvGraphicFramePr>
        <p:xfrm>
          <a:off x="250825" y="115888"/>
          <a:ext cx="8424863" cy="2160587"/>
        </p:xfrm>
        <a:graphic>
          <a:graphicData uri="http://schemas.openxmlformats.org/presentationml/2006/ole">
            <mc:AlternateContent xmlns:mc="http://schemas.openxmlformats.org/markup-compatibility/2006">
              <mc:Choice xmlns:v="urn:schemas-microsoft-com:vml" Requires="v">
                <p:oleObj r:id="rId2" imgW="9893300" imgH="3263900" progId="Equations">
                  <p:embed/>
                </p:oleObj>
              </mc:Choice>
              <mc:Fallback>
                <p:oleObj r:id="rId2" imgW="9893300" imgH="32639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5888"/>
                        <a:ext cx="8424863" cy="216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内容占位符 45058"/>
          <p:cNvGraphicFramePr>
            <a:graphicFrameLocks noGrp="1"/>
          </p:cNvGraphicFramePr>
          <p:nvPr>
            <p:ph sz="quarter" idx="2"/>
          </p:nvPr>
        </p:nvGraphicFramePr>
        <p:xfrm>
          <a:off x="250825" y="2276475"/>
          <a:ext cx="8424863" cy="2232025"/>
        </p:xfrm>
        <a:graphic>
          <a:graphicData uri="http://schemas.openxmlformats.org/presentationml/2006/ole">
            <mc:AlternateContent xmlns:mc="http://schemas.openxmlformats.org/markup-compatibility/2006">
              <mc:Choice xmlns:v="urn:schemas-microsoft-com:vml" Requires="v">
                <p:oleObj r:id="rId4" imgW="9398000" imgH="3251200" progId="Equations">
                  <p:embed/>
                </p:oleObj>
              </mc:Choice>
              <mc:Fallback>
                <p:oleObj r:id="rId4" imgW="9398000" imgH="3251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276475"/>
                        <a:ext cx="8424863"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0" name="内容占位符 45059"/>
          <p:cNvGraphicFramePr>
            <a:graphicFrameLocks noGrp="1"/>
          </p:cNvGraphicFramePr>
          <p:nvPr>
            <p:ph sz="quarter" idx="3"/>
          </p:nvPr>
        </p:nvGraphicFramePr>
        <p:xfrm>
          <a:off x="250825" y="4508500"/>
          <a:ext cx="8497888" cy="2276475"/>
        </p:xfrm>
        <a:graphic>
          <a:graphicData uri="http://schemas.openxmlformats.org/presentationml/2006/ole">
            <mc:AlternateContent xmlns:mc="http://schemas.openxmlformats.org/markup-compatibility/2006">
              <mc:Choice xmlns:v="urn:schemas-microsoft-com:vml" Requires="v">
                <p:oleObj r:id="rId6" imgW="8470900" imgH="3251200" progId="Equations">
                  <p:embed/>
                </p:oleObj>
              </mc:Choice>
              <mc:Fallback>
                <p:oleObj r:id="rId6" imgW="8470900" imgH="32512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508500"/>
                        <a:ext cx="8497888" cy="227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58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59"/>
                                        </p:tgtEl>
                                        <p:attrNameLst>
                                          <p:attrName>style.visibility</p:attrName>
                                        </p:attrNameLst>
                                      </p:cBhvr>
                                      <p:to>
                                        <p:strVal val="visible"/>
                                      </p:to>
                                    </p:set>
                                    <p:animEffect transition="in" filter="wipe(left)">
                                      <p:cBhvr>
                                        <p:cTn id="12" dur="500"/>
                                        <p:tgtEl>
                                          <p:spTgt spid="450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060"/>
                                        </p:tgtEl>
                                        <p:attrNameLst>
                                          <p:attrName>style.visibility</p:attrName>
                                        </p:attrNameLst>
                                      </p:cBhvr>
                                      <p:to>
                                        <p:strVal val="visible"/>
                                      </p:to>
                                    </p:set>
                                    <p:animEffect transition="in" filter="wipe(left)">
                                      <p:cBhvr>
                                        <p:cTn id="17"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46081"/>
          <p:cNvSpPr>
            <a:spLocks noGrp="1" noChangeArrowheads="1"/>
          </p:cNvSpPr>
          <p:nvPr>
            <p:ph type="title"/>
          </p:nvPr>
        </p:nvSpPr>
        <p:spPr>
          <a:xfrm>
            <a:off x="0" y="765175"/>
            <a:ext cx="8820150" cy="1143000"/>
          </a:xfrm>
        </p:spPr>
        <p:txBody>
          <a:bodyPr>
            <a:normAutofit fontScale="90000"/>
          </a:bodyPr>
          <a:lstStyle/>
          <a:p>
            <a:pPr marL="762000" indent="-762000" algn="l">
              <a:buFont typeface="Arial" panose="020B0604020202020204" pitchFamily="34" charset="0"/>
              <a:buAutoNum type="arabicPeriod" startAt="2"/>
            </a:pPr>
            <a:r>
              <a:rPr lang="zh-CN" altLang="en-US" sz="3200" b="1"/>
              <a:t>某工厂去年的得润</a:t>
            </a:r>
            <a:r>
              <a:rPr lang="en-US" altLang="zh-CN" sz="3200" b="1"/>
              <a:t>(</a:t>
            </a:r>
            <a:r>
              <a:rPr lang="zh-CN" altLang="en-US" sz="3200" b="1"/>
              <a:t>总产值</a:t>
            </a:r>
            <a:r>
              <a:rPr lang="en-US" altLang="zh-CN" sz="3200" b="1"/>
              <a:t>-</a:t>
            </a:r>
            <a:r>
              <a:rPr lang="zh-CN" altLang="en-US" sz="3200" b="1"/>
              <a:t>总支出</a:t>
            </a:r>
            <a:r>
              <a:rPr lang="en-US" altLang="zh-CN" sz="3200" b="1"/>
              <a:t>)</a:t>
            </a:r>
            <a:r>
              <a:rPr lang="zh-CN" altLang="en-US" sz="3200" b="1"/>
              <a:t>为</a:t>
            </a:r>
            <a:r>
              <a:rPr lang="en-US" altLang="zh-CN" sz="3200" b="1"/>
              <a:t>200</a:t>
            </a:r>
            <a:r>
              <a:rPr lang="zh-CN" altLang="en-US" sz="3200" b="1"/>
              <a:t>万元，今年总产值比去看增加了</a:t>
            </a:r>
            <a:r>
              <a:rPr lang="en-US" altLang="zh-CN" sz="3200" b="1"/>
              <a:t>20%</a:t>
            </a:r>
            <a:r>
              <a:rPr lang="zh-CN" altLang="en-US" sz="3200" b="1"/>
              <a:t>，总支出比去年减少了</a:t>
            </a:r>
            <a:r>
              <a:rPr lang="en-US" altLang="zh-CN" sz="3200" b="1"/>
              <a:t>10%</a:t>
            </a:r>
            <a:r>
              <a:rPr lang="zh-CN" altLang="en-US" sz="3200" b="1"/>
              <a:t>，今年的利润为</a:t>
            </a:r>
            <a:r>
              <a:rPr lang="en-US" altLang="zh-CN" sz="3200" b="1"/>
              <a:t>780</a:t>
            </a:r>
            <a:r>
              <a:rPr lang="zh-CN" altLang="en-US" sz="3200" b="1"/>
              <a:t>万元。去年的总产值、总支出各是多少万元？</a:t>
            </a:r>
          </a:p>
        </p:txBody>
      </p:sp>
      <p:sp>
        <p:nvSpPr>
          <p:cNvPr id="46083" name="矩形 46082"/>
          <p:cNvSpPr>
            <a:spLocks noChangeArrowheads="1"/>
          </p:cNvSpPr>
          <p:nvPr/>
        </p:nvSpPr>
        <p:spPr bwMode="auto">
          <a:xfrm>
            <a:off x="6513513" y="4868863"/>
            <a:ext cx="1943100"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780</a:t>
            </a:r>
          </a:p>
        </p:txBody>
      </p:sp>
      <p:sp>
        <p:nvSpPr>
          <p:cNvPr id="46084" name="矩形 46083"/>
          <p:cNvSpPr>
            <a:spLocks noChangeArrowheads="1"/>
          </p:cNvSpPr>
          <p:nvPr/>
        </p:nvSpPr>
        <p:spPr bwMode="auto">
          <a:xfrm>
            <a:off x="4427538" y="4868863"/>
            <a:ext cx="208597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(1-10%)y</a:t>
            </a:r>
          </a:p>
        </p:txBody>
      </p:sp>
      <p:sp>
        <p:nvSpPr>
          <p:cNvPr id="46085" name="矩形 46084"/>
          <p:cNvSpPr>
            <a:spLocks noChangeArrowheads="1"/>
          </p:cNvSpPr>
          <p:nvPr/>
        </p:nvSpPr>
        <p:spPr bwMode="auto">
          <a:xfrm>
            <a:off x="2195513" y="4868863"/>
            <a:ext cx="2232025"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(1+20%)x</a:t>
            </a:r>
          </a:p>
        </p:txBody>
      </p:sp>
      <p:sp>
        <p:nvSpPr>
          <p:cNvPr id="45061" name="矩形 46085"/>
          <p:cNvSpPr>
            <a:spLocks noChangeArrowheads="1"/>
          </p:cNvSpPr>
          <p:nvPr/>
        </p:nvSpPr>
        <p:spPr bwMode="auto">
          <a:xfrm>
            <a:off x="684213" y="4868863"/>
            <a:ext cx="1511300"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FF0000"/>
                </a:solidFill>
                <a:ea typeface="楷体_GB2312" panose="02010609030101010101" pitchFamily="49" charset="-122"/>
              </a:rPr>
              <a:t>今 年</a:t>
            </a:r>
          </a:p>
        </p:txBody>
      </p:sp>
      <p:sp>
        <p:nvSpPr>
          <p:cNvPr id="46087" name="矩形 46086"/>
          <p:cNvSpPr>
            <a:spLocks noChangeArrowheads="1"/>
          </p:cNvSpPr>
          <p:nvPr/>
        </p:nvSpPr>
        <p:spPr bwMode="auto">
          <a:xfrm>
            <a:off x="6513513" y="4114800"/>
            <a:ext cx="19431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200</a:t>
            </a:r>
          </a:p>
        </p:txBody>
      </p:sp>
      <p:sp>
        <p:nvSpPr>
          <p:cNvPr id="46088" name="矩形 46087"/>
          <p:cNvSpPr>
            <a:spLocks noChangeArrowheads="1"/>
          </p:cNvSpPr>
          <p:nvPr/>
        </p:nvSpPr>
        <p:spPr bwMode="auto">
          <a:xfrm>
            <a:off x="4427538" y="4114800"/>
            <a:ext cx="208597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y</a:t>
            </a:r>
          </a:p>
        </p:txBody>
      </p:sp>
      <p:sp>
        <p:nvSpPr>
          <p:cNvPr id="46089" name="矩形 46088"/>
          <p:cNvSpPr>
            <a:spLocks noChangeArrowheads="1"/>
          </p:cNvSpPr>
          <p:nvPr/>
        </p:nvSpPr>
        <p:spPr bwMode="auto">
          <a:xfrm>
            <a:off x="2195513" y="4114800"/>
            <a:ext cx="2232025"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FF0000"/>
                </a:solidFill>
              </a:rPr>
              <a:t>x</a:t>
            </a:r>
          </a:p>
        </p:txBody>
      </p:sp>
      <p:sp>
        <p:nvSpPr>
          <p:cNvPr id="45065" name="矩形 46089"/>
          <p:cNvSpPr>
            <a:spLocks noChangeArrowheads="1"/>
          </p:cNvSpPr>
          <p:nvPr/>
        </p:nvSpPr>
        <p:spPr bwMode="auto">
          <a:xfrm>
            <a:off x="684213" y="4114800"/>
            <a:ext cx="1511300"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FF0000"/>
                </a:solidFill>
                <a:ea typeface="楷体_GB2312" panose="02010609030101010101" pitchFamily="49" charset="-122"/>
              </a:rPr>
              <a:t>去年</a:t>
            </a:r>
          </a:p>
        </p:txBody>
      </p:sp>
      <p:sp>
        <p:nvSpPr>
          <p:cNvPr id="45066" name="矩形 46090"/>
          <p:cNvSpPr>
            <a:spLocks noChangeArrowheads="1"/>
          </p:cNvSpPr>
          <p:nvPr/>
        </p:nvSpPr>
        <p:spPr bwMode="auto">
          <a:xfrm>
            <a:off x="6513513" y="3141663"/>
            <a:ext cx="19431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FF0000"/>
                </a:solidFill>
                <a:ea typeface="楷体_GB2312" panose="02010609030101010101" pitchFamily="49" charset="-122"/>
              </a:rPr>
              <a:t>得润</a:t>
            </a:r>
            <a:r>
              <a:rPr lang="en-US" altLang="zh-CN" sz="2800">
                <a:solidFill>
                  <a:srgbClr val="FF0000"/>
                </a:solidFill>
              </a:rPr>
              <a:t>/</a:t>
            </a:r>
            <a:r>
              <a:rPr lang="zh-CN" altLang="en-US" sz="2800">
                <a:solidFill>
                  <a:srgbClr val="FF0000"/>
                </a:solidFill>
                <a:ea typeface="楷体_GB2312" panose="02010609030101010101" pitchFamily="49" charset="-122"/>
              </a:rPr>
              <a:t>万元</a:t>
            </a:r>
          </a:p>
        </p:txBody>
      </p:sp>
      <p:sp>
        <p:nvSpPr>
          <p:cNvPr id="45067" name="矩形 46091"/>
          <p:cNvSpPr>
            <a:spLocks noChangeArrowheads="1"/>
          </p:cNvSpPr>
          <p:nvPr/>
        </p:nvSpPr>
        <p:spPr bwMode="auto">
          <a:xfrm>
            <a:off x="4427538" y="3141663"/>
            <a:ext cx="208597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FF0000"/>
                </a:solidFill>
                <a:ea typeface="楷体_GB2312" panose="02010609030101010101" pitchFamily="49" charset="-122"/>
              </a:rPr>
              <a:t>总支出</a:t>
            </a:r>
            <a:r>
              <a:rPr lang="en-US" altLang="zh-CN" sz="2800">
                <a:solidFill>
                  <a:srgbClr val="FF0000"/>
                </a:solidFill>
              </a:rPr>
              <a:t>/</a:t>
            </a:r>
            <a:r>
              <a:rPr lang="zh-CN" altLang="en-US" sz="2800">
                <a:solidFill>
                  <a:srgbClr val="FF0000"/>
                </a:solidFill>
                <a:ea typeface="楷体_GB2312" panose="02010609030101010101" pitchFamily="49" charset="-122"/>
              </a:rPr>
              <a:t>万元</a:t>
            </a:r>
          </a:p>
        </p:txBody>
      </p:sp>
      <p:sp>
        <p:nvSpPr>
          <p:cNvPr id="45068" name="矩形 46092"/>
          <p:cNvSpPr>
            <a:spLocks noChangeArrowheads="1"/>
          </p:cNvSpPr>
          <p:nvPr/>
        </p:nvSpPr>
        <p:spPr bwMode="auto">
          <a:xfrm>
            <a:off x="2195513" y="3141663"/>
            <a:ext cx="223202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FF0000"/>
                </a:solidFill>
                <a:ea typeface="楷体_GB2312" panose="02010609030101010101" pitchFamily="49" charset="-122"/>
              </a:rPr>
              <a:t>总产值</a:t>
            </a:r>
            <a:r>
              <a:rPr lang="en-US" altLang="zh-CN" sz="2800">
                <a:solidFill>
                  <a:srgbClr val="FF0000"/>
                </a:solidFill>
              </a:rPr>
              <a:t>/</a:t>
            </a:r>
            <a:r>
              <a:rPr lang="zh-CN" altLang="en-US" sz="2800">
                <a:solidFill>
                  <a:srgbClr val="FF0000"/>
                </a:solidFill>
                <a:ea typeface="楷体_GB2312" panose="02010609030101010101" pitchFamily="49" charset="-122"/>
              </a:rPr>
              <a:t>万元</a:t>
            </a:r>
          </a:p>
        </p:txBody>
      </p:sp>
      <p:sp>
        <p:nvSpPr>
          <p:cNvPr id="45069" name="矩形 46093"/>
          <p:cNvSpPr>
            <a:spLocks noChangeArrowheads="1"/>
          </p:cNvSpPr>
          <p:nvPr/>
        </p:nvSpPr>
        <p:spPr bwMode="auto">
          <a:xfrm>
            <a:off x="684213" y="3141663"/>
            <a:ext cx="151130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endParaRPr lang="zh-CN" altLang="en-US" sz="2800">
              <a:solidFill>
                <a:srgbClr val="FF0000"/>
              </a:solidFill>
              <a:ea typeface="楷体_GB2312" panose="02010609030101010101" pitchFamily="49" charset="-122"/>
            </a:endParaRPr>
          </a:p>
        </p:txBody>
      </p:sp>
      <p:sp>
        <p:nvSpPr>
          <p:cNvPr id="45070" name="直接连接符 46094"/>
          <p:cNvSpPr>
            <a:spLocks noChangeShapeType="1"/>
          </p:cNvSpPr>
          <p:nvPr/>
        </p:nvSpPr>
        <p:spPr bwMode="auto">
          <a:xfrm>
            <a:off x="684213" y="3141663"/>
            <a:ext cx="77724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1" name="直接连接符 46095"/>
          <p:cNvSpPr>
            <a:spLocks noChangeShapeType="1"/>
          </p:cNvSpPr>
          <p:nvPr/>
        </p:nvSpPr>
        <p:spPr bwMode="auto">
          <a:xfrm>
            <a:off x="684213" y="4114800"/>
            <a:ext cx="77724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2" name="直接连接符 46096"/>
          <p:cNvSpPr>
            <a:spLocks noChangeShapeType="1"/>
          </p:cNvSpPr>
          <p:nvPr/>
        </p:nvSpPr>
        <p:spPr bwMode="auto">
          <a:xfrm>
            <a:off x="684213" y="4868863"/>
            <a:ext cx="77724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3" name="直接连接符 46097"/>
          <p:cNvSpPr>
            <a:spLocks noChangeShapeType="1"/>
          </p:cNvSpPr>
          <p:nvPr/>
        </p:nvSpPr>
        <p:spPr bwMode="auto">
          <a:xfrm>
            <a:off x="684213" y="5835650"/>
            <a:ext cx="77724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4" name="直接连接符 46098"/>
          <p:cNvSpPr>
            <a:spLocks noChangeShapeType="1"/>
          </p:cNvSpPr>
          <p:nvPr/>
        </p:nvSpPr>
        <p:spPr bwMode="auto">
          <a:xfrm>
            <a:off x="684213" y="3141663"/>
            <a:ext cx="0" cy="2693987"/>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5" name="直接连接符 46099"/>
          <p:cNvSpPr>
            <a:spLocks noChangeShapeType="1"/>
          </p:cNvSpPr>
          <p:nvPr/>
        </p:nvSpPr>
        <p:spPr bwMode="auto">
          <a:xfrm>
            <a:off x="2195513" y="3141663"/>
            <a:ext cx="0" cy="26939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6" name="直接连接符 46100"/>
          <p:cNvSpPr>
            <a:spLocks noChangeShapeType="1"/>
          </p:cNvSpPr>
          <p:nvPr/>
        </p:nvSpPr>
        <p:spPr bwMode="auto">
          <a:xfrm>
            <a:off x="4427538" y="3141663"/>
            <a:ext cx="0" cy="26939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7" name="直接连接符 46101"/>
          <p:cNvSpPr>
            <a:spLocks noChangeShapeType="1"/>
          </p:cNvSpPr>
          <p:nvPr/>
        </p:nvSpPr>
        <p:spPr bwMode="auto">
          <a:xfrm>
            <a:off x="6513513" y="3141663"/>
            <a:ext cx="0" cy="2693987"/>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5078" name="直接连接符 46102"/>
          <p:cNvSpPr>
            <a:spLocks noChangeShapeType="1"/>
          </p:cNvSpPr>
          <p:nvPr/>
        </p:nvSpPr>
        <p:spPr bwMode="auto">
          <a:xfrm>
            <a:off x="8456613" y="3141663"/>
            <a:ext cx="0" cy="2693987"/>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9747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089"/>
                                        </p:tgtEl>
                                        <p:attrNameLst>
                                          <p:attrName>style.visibility</p:attrName>
                                        </p:attrNameLst>
                                      </p:cBhvr>
                                      <p:to>
                                        <p:strVal val="visible"/>
                                      </p:to>
                                    </p:set>
                                    <p:animEffect transition="in" filter="slide(fromBottom)">
                                      <p:cBhvr>
                                        <p:cTn id="7" dur="500"/>
                                        <p:tgtEl>
                                          <p:spTgt spid="4608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6088"/>
                                        </p:tgtEl>
                                        <p:attrNameLst>
                                          <p:attrName>style.visibility</p:attrName>
                                        </p:attrNameLst>
                                      </p:cBhvr>
                                      <p:to>
                                        <p:strVal val="visible"/>
                                      </p:to>
                                    </p:set>
                                    <p:animEffect transition="in" filter="slide(fromBottom)">
                                      <p:cBhvr>
                                        <p:cTn id="12" dur="500"/>
                                        <p:tgtEl>
                                          <p:spTgt spid="4608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6087"/>
                                        </p:tgtEl>
                                        <p:attrNameLst>
                                          <p:attrName>style.visibility</p:attrName>
                                        </p:attrNameLst>
                                      </p:cBhvr>
                                      <p:to>
                                        <p:strVal val="visible"/>
                                      </p:to>
                                    </p:set>
                                    <p:animEffect transition="in" filter="slide(fromBottom)">
                                      <p:cBhvr>
                                        <p:cTn id="17" dur="500"/>
                                        <p:tgtEl>
                                          <p:spTgt spid="4608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6085"/>
                                        </p:tgtEl>
                                        <p:attrNameLst>
                                          <p:attrName>style.visibility</p:attrName>
                                        </p:attrNameLst>
                                      </p:cBhvr>
                                      <p:to>
                                        <p:strVal val="visible"/>
                                      </p:to>
                                    </p:set>
                                    <p:animEffect transition="in" filter="slide(fromBottom)">
                                      <p:cBhvr>
                                        <p:cTn id="22" dur="500"/>
                                        <p:tgtEl>
                                          <p:spTgt spid="4608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6084"/>
                                        </p:tgtEl>
                                        <p:attrNameLst>
                                          <p:attrName>style.visibility</p:attrName>
                                        </p:attrNameLst>
                                      </p:cBhvr>
                                      <p:to>
                                        <p:strVal val="visible"/>
                                      </p:to>
                                    </p:set>
                                    <p:animEffect transition="in" filter="slide(fromBottom)">
                                      <p:cBhvr>
                                        <p:cTn id="27" dur="500"/>
                                        <p:tgtEl>
                                          <p:spTgt spid="4608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46083"/>
                                        </p:tgtEl>
                                        <p:attrNameLst>
                                          <p:attrName>style.visibility</p:attrName>
                                        </p:attrNameLst>
                                      </p:cBhvr>
                                      <p:to>
                                        <p:strVal val="visible"/>
                                      </p:to>
                                    </p:set>
                                    <p:animEffect transition="in" filter="slide(fromBottom)">
                                      <p:cBhvr>
                                        <p:cTn id="32"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p:bldP spid="46084" grpId="0"/>
      <p:bldP spid="46085" grpId="0"/>
      <p:bldP spid="46087" grpId="0"/>
      <p:bldP spid="46088" grpId="0"/>
      <p:bldP spid="46089"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47105"/>
          <p:cNvSpPr>
            <a:spLocks noGrp="1" noChangeArrowheads="1"/>
          </p:cNvSpPr>
          <p:nvPr>
            <p:ph type="title"/>
          </p:nvPr>
        </p:nvSpPr>
        <p:spPr/>
        <p:txBody>
          <a:bodyPr/>
          <a:lstStyle/>
          <a:p>
            <a:endParaRPr lang="zh-CN" altLang="en-US"/>
          </a:p>
        </p:txBody>
      </p:sp>
      <p:graphicFrame>
        <p:nvGraphicFramePr>
          <p:cNvPr id="46082" name="内容占位符 47106"/>
          <p:cNvGraphicFramePr>
            <a:graphicFrameLocks noGrp="1"/>
          </p:cNvGraphicFramePr>
          <p:nvPr>
            <p:ph idx="1"/>
          </p:nvPr>
        </p:nvGraphicFramePr>
        <p:xfrm>
          <a:off x="479425" y="2449513"/>
          <a:ext cx="8135938" cy="1079500"/>
        </p:xfrm>
        <a:graphic>
          <a:graphicData uri="http://schemas.openxmlformats.org/presentationml/2006/ole">
            <mc:AlternateContent xmlns:mc="http://schemas.openxmlformats.org/markup-compatibility/2006">
              <mc:Choice xmlns:v="urn:schemas-microsoft-com:vml" Requires="v">
                <p:oleObj r:id="rId2" imgW="9118600" imgH="1193800" progId="Equations">
                  <p:embed/>
                </p:oleObj>
              </mc:Choice>
              <mc:Fallback>
                <p:oleObj r:id="rId2" imgW="9118600" imgH="11938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2449513"/>
                        <a:ext cx="8135938"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343335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占位符 48129"/>
          <p:cNvSpPr>
            <a:spLocks noGrp="1" noChangeArrowheads="1"/>
          </p:cNvSpPr>
          <p:nvPr>
            <p:ph type="body" sz="half" idx="1"/>
          </p:nvPr>
        </p:nvSpPr>
        <p:spPr>
          <a:xfrm>
            <a:off x="0" y="620713"/>
            <a:ext cx="8893175" cy="2520950"/>
          </a:xfrm>
        </p:spPr>
        <p:txBody>
          <a:bodyPr/>
          <a:lstStyle/>
          <a:p>
            <a:pPr marL="533400" indent="-533400">
              <a:buClr>
                <a:schemeClr val="tx1"/>
              </a:buClr>
              <a:buFont typeface="Arial" panose="020B0604020202020204" pitchFamily="34" charset="0"/>
              <a:buAutoNum type="arabicPeriod" startAt="3"/>
            </a:pPr>
            <a:r>
              <a:rPr lang="zh-CN" altLang="en-US" sz="2800" b="0"/>
              <a:t>一、二两班共有</a:t>
            </a:r>
            <a:r>
              <a:rPr lang="en-US" altLang="zh-CN" sz="2800" b="0"/>
              <a:t>100</a:t>
            </a:r>
            <a:r>
              <a:rPr lang="zh-CN" altLang="en-US" sz="2800" b="0"/>
              <a:t>名学生，他们的体育达标率（达到标准的百分率）为</a:t>
            </a:r>
            <a:r>
              <a:rPr lang="en-US" altLang="zh-CN" sz="2800" b="0"/>
              <a:t>81%</a:t>
            </a:r>
            <a:r>
              <a:rPr lang="zh-CN" altLang="en-US" sz="2800" b="0"/>
              <a:t>，如果一班学生的体育达标率为</a:t>
            </a:r>
            <a:r>
              <a:rPr lang="en-US" altLang="zh-CN" sz="2800" b="0"/>
              <a:t>87.5%</a:t>
            </a:r>
            <a:r>
              <a:rPr lang="zh-CN" altLang="en-US" sz="2800" b="0"/>
              <a:t>，二班的达标率为</a:t>
            </a:r>
            <a:r>
              <a:rPr lang="en-US" altLang="zh-CN" sz="2800" b="0"/>
              <a:t>75%</a:t>
            </a:r>
            <a:r>
              <a:rPr lang="zh-CN" altLang="en-US" sz="2800" b="0"/>
              <a:t>，那么一、二两班的学生数各是多少？设一、二两班学生数分别为</a:t>
            </a:r>
            <a:r>
              <a:rPr lang="en-US" altLang="zh-CN" sz="2800" b="0"/>
              <a:t>x</a:t>
            </a:r>
            <a:r>
              <a:rPr lang="zh-CN" altLang="en-US" sz="2800" b="0"/>
              <a:t>名，</a:t>
            </a:r>
            <a:r>
              <a:rPr lang="en-US" altLang="zh-CN" sz="2800" b="0"/>
              <a:t>y</a:t>
            </a:r>
            <a:r>
              <a:rPr lang="zh-CN" altLang="en-US" sz="2800" b="0"/>
              <a:t>名，填写下表并求出</a:t>
            </a:r>
            <a:r>
              <a:rPr lang="en-US" altLang="zh-CN" sz="2800" b="0"/>
              <a:t>x</a:t>
            </a:r>
            <a:r>
              <a:rPr lang="zh-CN" altLang="en-US" sz="2800" b="0"/>
              <a:t>，</a:t>
            </a:r>
            <a:r>
              <a:rPr lang="en-US" altLang="zh-CN" sz="2800" b="0"/>
              <a:t>y</a:t>
            </a:r>
            <a:r>
              <a:rPr lang="zh-CN" altLang="en-US" sz="2800" b="0"/>
              <a:t>的值。</a:t>
            </a:r>
          </a:p>
        </p:txBody>
      </p:sp>
      <p:sp>
        <p:nvSpPr>
          <p:cNvPr id="48131" name="矩形 48130"/>
          <p:cNvSpPr>
            <a:spLocks noChangeArrowheads="1"/>
          </p:cNvSpPr>
          <p:nvPr/>
        </p:nvSpPr>
        <p:spPr bwMode="auto">
          <a:xfrm>
            <a:off x="6642100" y="5445125"/>
            <a:ext cx="2106613" cy="865188"/>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81%×100</a:t>
            </a:r>
          </a:p>
        </p:txBody>
      </p:sp>
      <p:sp>
        <p:nvSpPr>
          <p:cNvPr id="48132" name="矩形 48131"/>
          <p:cNvSpPr>
            <a:spLocks noChangeArrowheads="1"/>
          </p:cNvSpPr>
          <p:nvPr/>
        </p:nvSpPr>
        <p:spPr bwMode="auto">
          <a:xfrm>
            <a:off x="4537075" y="5445125"/>
            <a:ext cx="2105025" cy="865188"/>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75%y</a:t>
            </a:r>
          </a:p>
        </p:txBody>
      </p:sp>
      <p:sp>
        <p:nvSpPr>
          <p:cNvPr id="48133" name="矩形 48132"/>
          <p:cNvSpPr>
            <a:spLocks noChangeArrowheads="1"/>
          </p:cNvSpPr>
          <p:nvPr/>
        </p:nvSpPr>
        <p:spPr bwMode="auto">
          <a:xfrm>
            <a:off x="2430463" y="5445125"/>
            <a:ext cx="2106612" cy="865188"/>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87.5%x</a:t>
            </a:r>
          </a:p>
        </p:txBody>
      </p:sp>
      <p:sp>
        <p:nvSpPr>
          <p:cNvPr id="47109" name="矩形 48133"/>
          <p:cNvSpPr>
            <a:spLocks noChangeArrowheads="1"/>
          </p:cNvSpPr>
          <p:nvPr/>
        </p:nvSpPr>
        <p:spPr bwMode="auto">
          <a:xfrm>
            <a:off x="323850" y="5445125"/>
            <a:ext cx="2106613" cy="865188"/>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C0504D"/>
                </a:solidFill>
                <a:ea typeface="楷体_GB2312" panose="02010609030101010101" pitchFamily="49" charset="-122"/>
              </a:rPr>
              <a:t>达标学生数</a:t>
            </a:r>
          </a:p>
        </p:txBody>
      </p:sp>
      <p:sp>
        <p:nvSpPr>
          <p:cNvPr id="48135" name="矩形 48134"/>
          <p:cNvSpPr>
            <a:spLocks noChangeArrowheads="1"/>
          </p:cNvSpPr>
          <p:nvPr/>
        </p:nvSpPr>
        <p:spPr bwMode="auto">
          <a:xfrm>
            <a:off x="6642100" y="4652963"/>
            <a:ext cx="2106613" cy="792162"/>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100</a:t>
            </a:r>
          </a:p>
        </p:txBody>
      </p:sp>
      <p:sp>
        <p:nvSpPr>
          <p:cNvPr id="47111" name="矩形 48135"/>
          <p:cNvSpPr>
            <a:spLocks noChangeArrowheads="1"/>
          </p:cNvSpPr>
          <p:nvPr/>
        </p:nvSpPr>
        <p:spPr bwMode="auto">
          <a:xfrm>
            <a:off x="4537075" y="4652963"/>
            <a:ext cx="2105025" cy="792162"/>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y</a:t>
            </a:r>
          </a:p>
        </p:txBody>
      </p:sp>
      <p:sp>
        <p:nvSpPr>
          <p:cNvPr id="48137" name="矩形 48136"/>
          <p:cNvSpPr>
            <a:spLocks noChangeArrowheads="1"/>
          </p:cNvSpPr>
          <p:nvPr/>
        </p:nvSpPr>
        <p:spPr bwMode="auto">
          <a:xfrm>
            <a:off x="2430463" y="4652963"/>
            <a:ext cx="2106612" cy="792162"/>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en-US" altLang="zh-CN" sz="2800">
                <a:solidFill>
                  <a:srgbClr val="C0504D"/>
                </a:solidFill>
              </a:rPr>
              <a:t>x</a:t>
            </a:r>
          </a:p>
        </p:txBody>
      </p:sp>
      <p:sp>
        <p:nvSpPr>
          <p:cNvPr id="47113" name="矩形 48137"/>
          <p:cNvSpPr>
            <a:spLocks noChangeArrowheads="1"/>
          </p:cNvSpPr>
          <p:nvPr/>
        </p:nvSpPr>
        <p:spPr bwMode="auto">
          <a:xfrm>
            <a:off x="323850" y="4652963"/>
            <a:ext cx="2106613" cy="792162"/>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C0504D"/>
                </a:solidFill>
                <a:ea typeface="楷体_GB2312" panose="02010609030101010101" pitchFamily="49" charset="-122"/>
              </a:rPr>
              <a:t>学生数</a:t>
            </a:r>
          </a:p>
        </p:txBody>
      </p:sp>
      <p:sp>
        <p:nvSpPr>
          <p:cNvPr id="47114" name="矩形 48138"/>
          <p:cNvSpPr>
            <a:spLocks noChangeArrowheads="1"/>
          </p:cNvSpPr>
          <p:nvPr/>
        </p:nvSpPr>
        <p:spPr bwMode="auto">
          <a:xfrm>
            <a:off x="6642100" y="4005263"/>
            <a:ext cx="2106613"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C0504D"/>
                </a:solidFill>
                <a:ea typeface="楷体_GB2312" panose="02010609030101010101" pitchFamily="49" charset="-122"/>
              </a:rPr>
              <a:t>两班总和</a:t>
            </a:r>
          </a:p>
        </p:txBody>
      </p:sp>
      <p:sp>
        <p:nvSpPr>
          <p:cNvPr id="47115" name="矩形 48139"/>
          <p:cNvSpPr>
            <a:spLocks noChangeArrowheads="1"/>
          </p:cNvSpPr>
          <p:nvPr/>
        </p:nvSpPr>
        <p:spPr bwMode="auto">
          <a:xfrm>
            <a:off x="4537075" y="4005263"/>
            <a:ext cx="2105025"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C0504D"/>
                </a:solidFill>
                <a:ea typeface="楷体_GB2312" panose="02010609030101010101" pitchFamily="49" charset="-122"/>
              </a:rPr>
              <a:t>二班</a:t>
            </a:r>
          </a:p>
        </p:txBody>
      </p:sp>
      <p:sp>
        <p:nvSpPr>
          <p:cNvPr id="47116" name="矩形 48140"/>
          <p:cNvSpPr>
            <a:spLocks noChangeArrowheads="1"/>
          </p:cNvSpPr>
          <p:nvPr/>
        </p:nvSpPr>
        <p:spPr bwMode="auto">
          <a:xfrm>
            <a:off x="2430463" y="4005263"/>
            <a:ext cx="2106612"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r>
              <a:rPr lang="zh-CN" altLang="en-US" sz="2800">
                <a:solidFill>
                  <a:srgbClr val="C0504D"/>
                </a:solidFill>
                <a:ea typeface="楷体_GB2312" panose="02010609030101010101" pitchFamily="49" charset="-122"/>
              </a:rPr>
              <a:t>一班</a:t>
            </a:r>
          </a:p>
        </p:txBody>
      </p:sp>
      <p:sp>
        <p:nvSpPr>
          <p:cNvPr id="47117" name="矩形 48141"/>
          <p:cNvSpPr>
            <a:spLocks noChangeArrowheads="1"/>
          </p:cNvSpPr>
          <p:nvPr/>
        </p:nvSpPr>
        <p:spPr bwMode="auto">
          <a:xfrm>
            <a:off x="323850" y="4005263"/>
            <a:ext cx="2106613" cy="647700"/>
          </a:xfrm>
          <a:prstGeom prst="rect">
            <a:avLst/>
          </a:prstGeom>
          <a:solidFill>
            <a:srgbClr val="CC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1"/>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ctr">
              <a:spcBef>
                <a:spcPct val="20000"/>
              </a:spcBef>
            </a:pPr>
            <a:endParaRPr lang="zh-CN" altLang="en-US" sz="2800">
              <a:solidFill>
                <a:srgbClr val="C0504D"/>
              </a:solidFill>
              <a:ea typeface="楷体_GB2312" panose="02010609030101010101" pitchFamily="49" charset="-122"/>
            </a:endParaRPr>
          </a:p>
        </p:txBody>
      </p:sp>
      <p:sp>
        <p:nvSpPr>
          <p:cNvPr id="47118" name="直接连接符 48142"/>
          <p:cNvSpPr>
            <a:spLocks noChangeShapeType="1"/>
          </p:cNvSpPr>
          <p:nvPr/>
        </p:nvSpPr>
        <p:spPr bwMode="auto">
          <a:xfrm>
            <a:off x="323850" y="4005263"/>
            <a:ext cx="842486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19" name="直接连接符 48143"/>
          <p:cNvSpPr>
            <a:spLocks noChangeShapeType="1"/>
          </p:cNvSpPr>
          <p:nvPr/>
        </p:nvSpPr>
        <p:spPr bwMode="auto">
          <a:xfrm>
            <a:off x="323850" y="4652963"/>
            <a:ext cx="84248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0" name="直接连接符 48144"/>
          <p:cNvSpPr>
            <a:spLocks noChangeShapeType="1"/>
          </p:cNvSpPr>
          <p:nvPr/>
        </p:nvSpPr>
        <p:spPr bwMode="auto">
          <a:xfrm>
            <a:off x="323850" y="5445125"/>
            <a:ext cx="84248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1" name="直接连接符 48145"/>
          <p:cNvSpPr>
            <a:spLocks noChangeShapeType="1"/>
          </p:cNvSpPr>
          <p:nvPr/>
        </p:nvSpPr>
        <p:spPr bwMode="auto">
          <a:xfrm>
            <a:off x="323850" y="6310313"/>
            <a:ext cx="842486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2" name="直接连接符 48146"/>
          <p:cNvSpPr>
            <a:spLocks noChangeShapeType="1"/>
          </p:cNvSpPr>
          <p:nvPr/>
        </p:nvSpPr>
        <p:spPr bwMode="auto">
          <a:xfrm>
            <a:off x="323850" y="4005263"/>
            <a:ext cx="0" cy="230505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3" name="直接连接符 48147"/>
          <p:cNvSpPr>
            <a:spLocks noChangeShapeType="1"/>
          </p:cNvSpPr>
          <p:nvPr/>
        </p:nvSpPr>
        <p:spPr bwMode="auto">
          <a:xfrm>
            <a:off x="2430463" y="4005263"/>
            <a:ext cx="0" cy="23050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4" name="直接连接符 48148"/>
          <p:cNvSpPr>
            <a:spLocks noChangeShapeType="1"/>
          </p:cNvSpPr>
          <p:nvPr/>
        </p:nvSpPr>
        <p:spPr bwMode="auto">
          <a:xfrm>
            <a:off x="4537075" y="4005263"/>
            <a:ext cx="0" cy="23050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5" name="直接连接符 48149"/>
          <p:cNvSpPr>
            <a:spLocks noChangeShapeType="1"/>
          </p:cNvSpPr>
          <p:nvPr/>
        </p:nvSpPr>
        <p:spPr bwMode="auto">
          <a:xfrm>
            <a:off x="6642100" y="4005263"/>
            <a:ext cx="0" cy="23050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7126" name="直接连接符 48150"/>
          <p:cNvSpPr>
            <a:spLocks noChangeShapeType="1"/>
          </p:cNvSpPr>
          <p:nvPr/>
        </p:nvSpPr>
        <p:spPr bwMode="auto">
          <a:xfrm>
            <a:off x="8748713" y="4005263"/>
            <a:ext cx="0" cy="230505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03984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7">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75"/>
                                  </p:iterate>
                                  <p:childTnLst>
                                    <p:set>
                                      <p:cBhvr>
                                        <p:cTn id="10" dur="1" fill="hold">
                                          <p:stCondLst>
                                            <p:cond delay="74"/>
                                          </p:stCondLst>
                                        </p:cTn>
                                        <p:tgtEl>
                                          <p:spTgt spid="48135">
                                            <p:txEl>
                                              <p:charRg st="4294967295" end="429496729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3">
                                            <p:txEl>
                                              <p:charRg st="4294967295" end="429496729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2">
                                            <p:txEl>
                                              <p:charRg st="4294967295" end="429496729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1">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48132" grpId="0"/>
      <p:bldP spid="48133" grpId="0"/>
      <p:bldP spid="48135" grpId="0"/>
      <p:bldP spid="48137"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29" name="内容占位符 49153"/>
          <p:cNvGraphicFramePr>
            <a:graphicFrameLocks noGrp="1"/>
          </p:cNvGraphicFramePr>
          <p:nvPr>
            <p:ph sz="half" idx="2"/>
          </p:nvPr>
        </p:nvGraphicFramePr>
        <p:xfrm>
          <a:off x="479425" y="1873250"/>
          <a:ext cx="8064500" cy="2592388"/>
        </p:xfrm>
        <a:graphic>
          <a:graphicData uri="http://schemas.openxmlformats.org/presentationml/2006/ole">
            <mc:AlternateContent xmlns:mc="http://schemas.openxmlformats.org/markup-compatibility/2006">
              <mc:Choice xmlns:v="urn:schemas-microsoft-com:vml" Requires="v">
                <p:oleObj r:id="rId2" imgW="6896100" imgH="2197100" progId="Equations">
                  <p:embed/>
                </p:oleObj>
              </mc:Choice>
              <mc:Fallback>
                <p:oleObj r:id="rId2" imgW="6896100" imgH="21971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1873250"/>
                        <a:ext cx="8064500" cy="2592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58790975"/>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36513" y="1552575"/>
            <a:ext cx="647700" cy="2449513"/>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FF"/>
                </a:solidFill>
              </a:rPr>
              <a:t>二</a:t>
            </a:r>
          </a:p>
          <a:p>
            <a:pPr algn="ctr"/>
            <a:r>
              <a:rPr lang="zh-CN" altLang="en-US" b="1">
                <a:solidFill>
                  <a:srgbClr val="0000FF"/>
                </a:solidFill>
              </a:rPr>
              <a:t>元</a:t>
            </a:r>
          </a:p>
          <a:p>
            <a:pPr algn="ctr"/>
            <a:r>
              <a:rPr lang="zh-CN" altLang="en-US" b="1">
                <a:solidFill>
                  <a:srgbClr val="0000FF"/>
                </a:solidFill>
              </a:rPr>
              <a:t>一</a:t>
            </a:r>
          </a:p>
          <a:p>
            <a:pPr algn="ctr"/>
            <a:r>
              <a:rPr lang="zh-CN" altLang="en-US" b="1">
                <a:solidFill>
                  <a:srgbClr val="0000FF"/>
                </a:solidFill>
              </a:rPr>
              <a:t>次</a:t>
            </a:r>
          </a:p>
          <a:p>
            <a:pPr algn="ctr"/>
            <a:r>
              <a:rPr lang="zh-CN" altLang="en-US" b="1">
                <a:solidFill>
                  <a:srgbClr val="0000FF"/>
                </a:solidFill>
              </a:rPr>
              <a:t>方</a:t>
            </a:r>
          </a:p>
          <a:p>
            <a:pPr algn="ctr"/>
            <a:r>
              <a:rPr lang="zh-CN" altLang="en-US" b="1">
                <a:solidFill>
                  <a:srgbClr val="0000FF"/>
                </a:solidFill>
              </a:rPr>
              <a:t>程</a:t>
            </a:r>
          </a:p>
          <a:p>
            <a:pPr algn="ctr"/>
            <a:r>
              <a:rPr lang="zh-CN" altLang="en-US" b="1">
                <a:solidFill>
                  <a:srgbClr val="0000FF"/>
                </a:solidFill>
              </a:rPr>
              <a:t>组</a:t>
            </a:r>
          </a:p>
        </p:txBody>
      </p:sp>
      <p:sp>
        <p:nvSpPr>
          <p:cNvPr id="24579" name="Rectangle 7"/>
          <p:cNvSpPr>
            <a:spLocks noChangeArrowheads="1"/>
          </p:cNvSpPr>
          <p:nvPr/>
        </p:nvSpPr>
        <p:spPr bwMode="auto">
          <a:xfrm>
            <a:off x="863600" y="1914525"/>
            <a:ext cx="1306513" cy="503238"/>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FF"/>
                </a:solidFill>
                <a:ea typeface="楷体_GB2312" panose="02010609030101010101" pitchFamily="49" charset="-122"/>
              </a:rPr>
              <a:t>5x=2y</a:t>
            </a:r>
          </a:p>
        </p:txBody>
      </p:sp>
      <p:sp>
        <p:nvSpPr>
          <p:cNvPr id="24580" name="Rectangle 8"/>
          <p:cNvSpPr>
            <a:spLocks noChangeArrowheads="1"/>
          </p:cNvSpPr>
          <p:nvPr/>
        </p:nvSpPr>
        <p:spPr bwMode="auto">
          <a:xfrm>
            <a:off x="863600" y="3497263"/>
            <a:ext cx="3313113" cy="360362"/>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0000FF"/>
                </a:solidFill>
                <a:ea typeface="楷体_GB2312" panose="02010609030101010101" pitchFamily="49" charset="-122"/>
              </a:rPr>
              <a:t>500x+250y=22 500 000</a:t>
            </a:r>
          </a:p>
        </p:txBody>
      </p:sp>
      <p:sp>
        <p:nvSpPr>
          <p:cNvPr id="13324" name="Rectangle 12"/>
          <p:cNvSpPr>
            <a:spLocks noChangeArrowheads="1"/>
          </p:cNvSpPr>
          <p:nvPr/>
        </p:nvSpPr>
        <p:spPr bwMode="auto">
          <a:xfrm>
            <a:off x="5832475" y="1624013"/>
            <a:ext cx="1944688" cy="433387"/>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FF"/>
                </a:solidFill>
                <a:ea typeface="楷体_GB2312" panose="02010609030101010101" pitchFamily="49" charset="-122"/>
              </a:rPr>
              <a:t>y=50 000</a:t>
            </a:r>
          </a:p>
        </p:txBody>
      </p:sp>
      <p:sp>
        <p:nvSpPr>
          <p:cNvPr id="13325" name="Rectangle 13"/>
          <p:cNvSpPr>
            <a:spLocks noChangeArrowheads="1"/>
          </p:cNvSpPr>
          <p:nvPr/>
        </p:nvSpPr>
        <p:spPr bwMode="auto">
          <a:xfrm>
            <a:off x="5832475" y="2128838"/>
            <a:ext cx="1944688" cy="433387"/>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FF"/>
                </a:solidFill>
                <a:ea typeface="楷体_GB2312" panose="02010609030101010101" pitchFamily="49" charset="-122"/>
              </a:rPr>
              <a:t>X=20 000</a:t>
            </a:r>
          </a:p>
        </p:txBody>
      </p:sp>
      <p:sp>
        <p:nvSpPr>
          <p:cNvPr id="13328" name="Line 16"/>
          <p:cNvSpPr>
            <a:spLocks noChangeShapeType="1"/>
          </p:cNvSpPr>
          <p:nvPr/>
        </p:nvSpPr>
        <p:spPr bwMode="auto">
          <a:xfrm>
            <a:off x="3744913" y="2633663"/>
            <a:ext cx="0" cy="86360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29" name="Line 17"/>
          <p:cNvSpPr>
            <a:spLocks noChangeShapeType="1"/>
          </p:cNvSpPr>
          <p:nvPr/>
        </p:nvSpPr>
        <p:spPr bwMode="auto">
          <a:xfrm flipV="1">
            <a:off x="2159000" y="2130425"/>
            <a:ext cx="865188" cy="0"/>
          </a:xfrm>
          <a:prstGeom prst="line">
            <a:avLst/>
          </a:prstGeom>
          <a:noFill/>
          <a:ln w="57150">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30" name="Line 18"/>
          <p:cNvSpPr>
            <a:spLocks noChangeShapeType="1"/>
          </p:cNvSpPr>
          <p:nvPr/>
        </p:nvSpPr>
        <p:spPr bwMode="auto">
          <a:xfrm>
            <a:off x="4176713" y="3709988"/>
            <a:ext cx="647700" cy="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35" name="Line 23"/>
          <p:cNvSpPr>
            <a:spLocks noChangeShapeType="1"/>
          </p:cNvSpPr>
          <p:nvPr/>
        </p:nvSpPr>
        <p:spPr bwMode="auto">
          <a:xfrm flipV="1">
            <a:off x="6769100" y="2562225"/>
            <a:ext cx="0" cy="576263"/>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42" name="Text Box 30"/>
          <p:cNvSpPr txBox="1">
            <a:spLocks noChangeArrowheads="1"/>
          </p:cNvSpPr>
          <p:nvPr/>
        </p:nvSpPr>
        <p:spPr bwMode="auto">
          <a:xfrm>
            <a:off x="6840538" y="2562225"/>
            <a:ext cx="1096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ea typeface="楷体_GB2312" panose="02010609030101010101" pitchFamily="49" charset="-122"/>
              </a:rPr>
              <a:t>解得</a:t>
            </a:r>
            <a:r>
              <a:rPr lang="en-US" altLang="zh-CN" sz="2800" b="1">
                <a:solidFill>
                  <a:srgbClr val="0000FF"/>
                </a:solidFill>
                <a:ea typeface="楷体_GB2312" panose="02010609030101010101" pitchFamily="49" charset="-122"/>
              </a:rPr>
              <a:t>x</a:t>
            </a:r>
          </a:p>
        </p:txBody>
      </p:sp>
      <p:sp>
        <p:nvSpPr>
          <p:cNvPr id="13356" name="Line 44"/>
          <p:cNvSpPr>
            <a:spLocks noChangeShapeType="1"/>
          </p:cNvSpPr>
          <p:nvPr/>
        </p:nvSpPr>
        <p:spPr bwMode="auto">
          <a:xfrm flipV="1">
            <a:off x="4535488" y="1912938"/>
            <a:ext cx="1296987" cy="1587"/>
          </a:xfrm>
          <a:prstGeom prst="line">
            <a:avLst/>
          </a:prstGeom>
          <a:noFill/>
          <a:ln w="38100">
            <a:solidFill>
              <a:srgbClr val="FF0066"/>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359" name="Line 47"/>
          <p:cNvSpPr>
            <a:spLocks noChangeShapeType="1"/>
          </p:cNvSpPr>
          <p:nvPr/>
        </p:nvSpPr>
        <p:spPr bwMode="auto">
          <a:xfrm flipH="1">
            <a:off x="4535488" y="2344738"/>
            <a:ext cx="1296987" cy="1587"/>
          </a:xfrm>
          <a:prstGeom prst="line">
            <a:avLst/>
          </a:prstGeom>
          <a:noFill/>
          <a:ln w="38100">
            <a:solidFill>
              <a:srgbClr val="FF0066"/>
            </a:solidFill>
            <a:prstDash val="lgDashDot"/>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4590" name="AutoShape 52"/>
          <p:cNvSpPr/>
          <p:nvPr/>
        </p:nvSpPr>
        <p:spPr bwMode="auto">
          <a:xfrm>
            <a:off x="719138" y="2135188"/>
            <a:ext cx="73025" cy="1579562"/>
          </a:xfrm>
          <a:prstGeom prst="leftBrace">
            <a:avLst>
              <a:gd name="adj1" fmla="val 180254"/>
              <a:gd name="adj2" fmla="val 50000"/>
            </a:avLst>
          </a:prstGeom>
          <a:solidFill>
            <a:srgbClr val="FFFF66"/>
          </a:solidFill>
          <a:ln w="38100">
            <a:solidFill>
              <a:srgbClr val="FF0066"/>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kumimoji="1" lang="zh-CN" altLang="zh-CN" sz="2800" b="1">
              <a:solidFill>
                <a:srgbClr val="0000FF"/>
              </a:solidFill>
              <a:latin typeface="Times New Roman" panose="02020603050405020304" pitchFamily="18" charset="0"/>
              <a:ea typeface="楷体_GB2312" panose="02010609030101010101" pitchFamily="49" charset="-122"/>
            </a:endParaRPr>
          </a:p>
        </p:txBody>
      </p:sp>
      <p:sp>
        <p:nvSpPr>
          <p:cNvPr id="13365" name="Text Box 53"/>
          <p:cNvSpPr txBox="1">
            <a:spLocks noChangeArrowheads="1"/>
          </p:cNvSpPr>
          <p:nvPr/>
        </p:nvSpPr>
        <p:spPr bwMode="auto">
          <a:xfrm>
            <a:off x="2087563" y="159702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0000FF"/>
                </a:solidFill>
                <a:latin typeface="Times New Roman" panose="02020603050405020304" pitchFamily="18" charset="0"/>
                <a:ea typeface="楷体_GB2312" panose="02010609030101010101" pitchFamily="49" charset="-122"/>
              </a:rPr>
              <a:t>变形</a:t>
            </a:r>
          </a:p>
        </p:txBody>
      </p:sp>
      <p:sp>
        <p:nvSpPr>
          <p:cNvPr id="13378" name="Text Box 66"/>
          <p:cNvSpPr txBox="1">
            <a:spLocks noChangeArrowheads="1"/>
          </p:cNvSpPr>
          <p:nvPr/>
        </p:nvSpPr>
        <p:spPr bwMode="auto">
          <a:xfrm>
            <a:off x="4608513" y="1381125"/>
            <a:ext cx="1130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latin typeface="Verdana" panose="020B0604030504040204" pitchFamily="34" charset="0"/>
                <a:ea typeface="楷体_GB2312" panose="02010609030101010101" pitchFamily="49" charset="-122"/>
              </a:rPr>
              <a:t>解得</a:t>
            </a:r>
            <a:r>
              <a:rPr lang="en-US" altLang="zh-CN" sz="2800" b="1">
                <a:solidFill>
                  <a:srgbClr val="0000FF"/>
                </a:solidFill>
                <a:latin typeface="Verdana" panose="020B0604030504040204" pitchFamily="34" charset="0"/>
                <a:ea typeface="楷体_GB2312" panose="02010609030101010101" pitchFamily="49" charset="-122"/>
              </a:rPr>
              <a:t>y</a:t>
            </a:r>
          </a:p>
        </p:txBody>
      </p:sp>
      <p:sp>
        <p:nvSpPr>
          <p:cNvPr id="13379" name="Text Box 67"/>
          <p:cNvSpPr txBox="1">
            <a:spLocks noChangeArrowheads="1"/>
          </p:cNvSpPr>
          <p:nvPr/>
        </p:nvSpPr>
        <p:spPr bwMode="auto">
          <a:xfrm>
            <a:off x="2773363" y="2778125"/>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latin typeface="Verdana" panose="020B0604030504040204" pitchFamily="34" charset="0"/>
                <a:ea typeface="楷体_GB2312" panose="02010609030101010101" pitchFamily="49" charset="-122"/>
              </a:rPr>
              <a:t>代入</a:t>
            </a:r>
          </a:p>
        </p:txBody>
      </p:sp>
      <p:sp>
        <p:nvSpPr>
          <p:cNvPr id="13380" name="Text Box 68"/>
          <p:cNvSpPr txBox="1">
            <a:spLocks noChangeArrowheads="1"/>
          </p:cNvSpPr>
          <p:nvPr/>
        </p:nvSpPr>
        <p:spPr bwMode="auto">
          <a:xfrm>
            <a:off x="4103688" y="3124200"/>
            <a:ext cx="7731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latin typeface="Verdana" panose="020B0604030504040204" pitchFamily="34" charset="0"/>
                <a:ea typeface="楷体_GB2312" panose="02010609030101010101" pitchFamily="49" charset="-122"/>
              </a:rPr>
              <a:t>消</a:t>
            </a:r>
            <a:r>
              <a:rPr lang="en-US" altLang="zh-CN" sz="2800" b="1">
                <a:solidFill>
                  <a:srgbClr val="0000FF"/>
                </a:solidFill>
                <a:latin typeface="Verdana" panose="020B0604030504040204" pitchFamily="34" charset="0"/>
                <a:ea typeface="楷体_GB2312" panose="02010609030101010101" pitchFamily="49" charset="-122"/>
              </a:rPr>
              <a:t>y</a:t>
            </a:r>
          </a:p>
        </p:txBody>
      </p:sp>
      <p:sp>
        <p:nvSpPr>
          <p:cNvPr id="24595" name="Rectangle 87"/>
          <p:cNvSpPr>
            <a:spLocks noChangeArrowheads="1"/>
          </p:cNvSpPr>
          <p:nvPr/>
        </p:nvSpPr>
        <p:spPr bwMode="auto">
          <a:xfrm>
            <a:off x="2743200" y="0"/>
            <a:ext cx="3244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4000" b="1">
                <a:solidFill>
                  <a:srgbClr val="A02904"/>
                </a:solidFill>
              </a:rPr>
              <a:t>归纳总结</a:t>
            </a:r>
          </a:p>
        </p:txBody>
      </p:sp>
      <p:sp>
        <p:nvSpPr>
          <p:cNvPr id="24596" name="Rectangle 88"/>
          <p:cNvSpPr>
            <a:spLocks noChangeArrowheads="1"/>
          </p:cNvSpPr>
          <p:nvPr/>
        </p:nvSpPr>
        <p:spPr bwMode="auto">
          <a:xfrm>
            <a:off x="360363" y="454025"/>
            <a:ext cx="80406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rgbClr val="1F497D"/>
              </a:buClr>
              <a:buSzPct val="70000"/>
              <a:buFont typeface="Wingdings" panose="05000000000000000000" pitchFamily="2" charset="2"/>
              <a:buNone/>
            </a:pPr>
            <a:r>
              <a:rPr lang="zh-CN" altLang="en-US" sz="3200" b="1">
                <a:solidFill>
                  <a:srgbClr val="0066FF"/>
                </a:solidFill>
                <a:ea typeface="华文新魏" pitchFamily="2" charset="-122"/>
              </a:rPr>
              <a:t>上面解方程组的过程可以用下面的框图表示</a:t>
            </a:r>
            <a:r>
              <a:rPr lang="en-US" altLang="zh-CN" sz="3200" b="1">
                <a:solidFill>
                  <a:srgbClr val="0066FF"/>
                </a:solidFill>
                <a:ea typeface="华文新魏" pitchFamily="2" charset="-122"/>
              </a:rPr>
              <a:t>:</a:t>
            </a:r>
          </a:p>
        </p:txBody>
      </p:sp>
      <p:grpSp>
        <p:nvGrpSpPr>
          <p:cNvPr id="2" name="Group 96"/>
          <p:cNvGrpSpPr/>
          <p:nvPr/>
        </p:nvGrpSpPr>
        <p:grpSpPr bwMode="auto">
          <a:xfrm>
            <a:off x="5184775" y="4019550"/>
            <a:ext cx="3924300" cy="1527175"/>
            <a:chOff x="3288" y="2795"/>
            <a:chExt cx="2472" cy="962"/>
          </a:xfrm>
        </p:grpSpPr>
        <p:sp>
          <p:nvSpPr>
            <p:cNvPr id="24598" name="Rectangle 14"/>
            <p:cNvSpPr>
              <a:spLocks noChangeArrowheads="1"/>
            </p:cNvSpPr>
            <p:nvPr/>
          </p:nvSpPr>
          <p:spPr bwMode="auto">
            <a:xfrm>
              <a:off x="3288" y="2795"/>
              <a:ext cx="2472" cy="907"/>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0000FF"/>
                  </a:solidFill>
                  <a:ea typeface="楷体_GB2312" panose="02010609030101010101" pitchFamily="49" charset="-122"/>
                </a:rPr>
                <a:t>一元一次方程</a:t>
              </a:r>
            </a:p>
            <a:p>
              <a:pPr algn="ctr"/>
              <a:endParaRPr lang="zh-CN" altLang="en-US" sz="2400" b="1">
                <a:solidFill>
                  <a:srgbClr val="0000FF"/>
                </a:solidFill>
                <a:ea typeface="楷体_GB2312" panose="02010609030101010101" pitchFamily="49" charset="-122"/>
              </a:endParaRPr>
            </a:p>
            <a:p>
              <a:pPr algn="ctr"/>
              <a:r>
                <a:rPr lang="en-US" altLang="zh-CN" sz="2400" b="1">
                  <a:solidFill>
                    <a:srgbClr val="0000FF"/>
                  </a:solidFill>
                  <a:ea typeface="楷体_GB2312" panose="02010609030101010101" pitchFamily="49" charset="-122"/>
                </a:rPr>
                <a:t>500x+250</a:t>
              </a:r>
              <a:r>
                <a:rPr lang="en-US" altLang="zh-CN" b="1">
                  <a:solidFill>
                    <a:prstClr val="black"/>
                  </a:solidFill>
                </a:rPr>
                <a:t>×   </a:t>
              </a:r>
              <a:r>
                <a:rPr lang="en-US" altLang="zh-CN" sz="2400" b="1">
                  <a:solidFill>
                    <a:srgbClr val="0000FF"/>
                  </a:solidFill>
                  <a:ea typeface="楷体_GB2312" panose="02010609030101010101" pitchFamily="49" charset="-122"/>
                </a:rPr>
                <a:t>    x=22500000</a:t>
              </a:r>
            </a:p>
          </p:txBody>
        </p:sp>
        <p:grpSp>
          <p:nvGrpSpPr>
            <p:cNvPr id="24599" name="Group 90"/>
            <p:cNvGrpSpPr/>
            <p:nvPr/>
          </p:nvGrpSpPr>
          <p:grpSpPr bwMode="auto">
            <a:xfrm>
              <a:off x="4309" y="3157"/>
              <a:ext cx="340" cy="600"/>
              <a:chOff x="5136" y="1379"/>
              <a:chExt cx="340" cy="600"/>
            </a:xfrm>
          </p:grpSpPr>
          <p:sp>
            <p:nvSpPr>
              <p:cNvPr id="24600" name="Text Box 63"/>
              <p:cNvSpPr txBox="1">
                <a:spLocks noChangeArrowheads="1"/>
              </p:cNvSpPr>
              <p:nvPr/>
            </p:nvSpPr>
            <p:spPr bwMode="auto">
              <a:xfrm>
                <a:off x="5138" y="1379"/>
                <a:ext cx="327" cy="32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５</a:t>
                </a:r>
              </a:p>
            </p:txBody>
          </p:sp>
          <p:sp>
            <p:nvSpPr>
              <p:cNvPr id="24601" name="Text Box 65"/>
              <p:cNvSpPr txBox="1">
                <a:spLocks noChangeArrowheads="1"/>
              </p:cNvSpPr>
              <p:nvPr/>
            </p:nvSpPr>
            <p:spPr bwMode="auto">
              <a:xfrm>
                <a:off x="5136" y="165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２</a:t>
                </a:r>
              </a:p>
            </p:txBody>
          </p:sp>
          <p:sp>
            <p:nvSpPr>
              <p:cNvPr id="24602" name="Line 89"/>
              <p:cNvSpPr>
                <a:spLocks noChangeShapeType="1"/>
              </p:cNvSpPr>
              <p:nvPr/>
            </p:nvSpPr>
            <p:spPr bwMode="auto">
              <a:xfrm>
                <a:off x="5193" y="1706"/>
                <a:ext cx="227" cy="0"/>
              </a:xfrm>
              <a:prstGeom prst="line">
                <a:avLst/>
              </a:prstGeom>
              <a:noFill/>
              <a:ln w="38100">
                <a:solidFill>
                  <a:srgbClr val="0066FF"/>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grpSp>
        <p:nvGrpSpPr>
          <p:cNvPr id="4" name="Group 97"/>
          <p:cNvGrpSpPr/>
          <p:nvPr/>
        </p:nvGrpSpPr>
        <p:grpSpPr bwMode="auto">
          <a:xfrm>
            <a:off x="3095625" y="1587500"/>
            <a:ext cx="1368425" cy="1046163"/>
            <a:chOff x="2154" y="1773"/>
            <a:chExt cx="862" cy="659"/>
          </a:xfrm>
        </p:grpSpPr>
        <p:sp>
          <p:nvSpPr>
            <p:cNvPr id="24604" name="Rectangle 10"/>
            <p:cNvSpPr>
              <a:spLocks noChangeArrowheads="1"/>
            </p:cNvSpPr>
            <p:nvPr/>
          </p:nvSpPr>
          <p:spPr bwMode="auto">
            <a:xfrm>
              <a:off x="2154" y="1773"/>
              <a:ext cx="862" cy="659"/>
            </a:xfrm>
            <a:prstGeom prst="rect">
              <a:avLst/>
            </a:prstGeom>
            <a:solidFill>
              <a:srgbClr val="FFFF66"/>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srgbClr val="0000FF"/>
                  </a:solidFill>
                  <a:ea typeface="楷体_GB2312" panose="02010609030101010101" pitchFamily="49" charset="-122"/>
                </a:rPr>
                <a:t>y=       x</a:t>
              </a:r>
            </a:p>
          </p:txBody>
        </p:sp>
        <p:grpSp>
          <p:nvGrpSpPr>
            <p:cNvPr id="24605" name="Group 91"/>
            <p:cNvGrpSpPr/>
            <p:nvPr/>
          </p:nvGrpSpPr>
          <p:grpSpPr bwMode="auto">
            <a:xfrm>
              <a:off x="2493" y="1785"/>
              <a:ext cx="340" cy="600"/>
              <a:chOff x="5136" y="1379"/>
              <a:chExt cx="340" cy="600"/>
            </a:xfrm>
          </p:grpSpPr>
          <p:sp>
            <p:nvSpPr>
              <p:cNvPr id="24606" name="Text Box 92"/>
              <p:cNvSpPr txBox="1">
                <a:spLocks noChangeArrowheads="1"/>
              </p:cNvSpPr>
              <p:nvPr/>
            </p:nvSpPr>
            <p:spPr bwMode="auto">
              <a:xfrm>
                <a:off x="5138" y="1379"/>
                <a:ext cx="327" cy="32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５</a:t>
                </a:r>
              </a:p>
            </p:txBody>
          </p:sp>
          <p:sp>
            <p:nvSpPr>
              <p:cNvPr id="24607" name="Text Box 93"/>
              <p:cNvSpPr txBox="1">
                <a:spLocks noChangeArrowheads="1"/>
              </p:cNvSpPr>
              <p:nvPr/>
            </p:nvSpPr>
            <p:spPr bwMode="auto">
              <a:xfrm>
                <a:off x="5136" y="1652"/>
                <a:ext cx="340" cy="327"/>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２</a:t>
                </a:r>
              </a:p>
            </p:txBody>
          </p:sp>
          <p:sp>
            <p:nvSpPr>
              <p:cNvPr id="24608" name="Line 94"/>
              <p:cNvSpPr>
                <a:spLocks noChangeShapeType="1"/>
              </p:cNvSpPr>
              <p:nvPr/>
            </p:nvSpPr>
            <p:spPr bwMode="auto">
              <a:xfrm>
                <a:off x="5193" y="1706"/>
                <a:ext cx="227" cy="0"/>
              </a:xfrm>
              <a:prstGeom prst="line">
                <a:avLst/>
              </a:prstGeom>
              <a:noFill/>
              <a:ln w="38100">
                <a:solidFill>
                  <a:srgbClr val="0066FF"/>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grpSp>
        <p:nvGrpSpPr>
          <p:cNvPr id="6" name="Group 103"/>
          <p:cNvGrpSpPr/>
          <p:nvPr/>
        </p:nvGrpSpPr>
        <p:grpSpPr bwMode="auto">
          <a:xfrm>
            <a:off x="1295400" y="4078288"/>
            <a:ext cx="3384550" cy="1493837"/>
            <a:chOff x="2109" y="3379"/>
            <a:chExt cx="2132" cy="941"/>
          </a:xfrm>
        </p:grpSpPr>
        <p:sp>
          <p:nvSpPr>
            <p:cNvPr id="24610" name="AutoShape 50"/>
            <p:cNvSpPr>
              <a:spLocks noChangeArrowheads="1"/>
            </p:cNvSpPr>
            <p:nvPr/>
          </p:nvSpPr>
          <p:spPr bwMode="auto">
            <a:xfrm>
              <a:off x="2109" y="3396"/>
              <a:ext cx="2132" cy="924"/>
            </a:xfrm>
            <a:prstGeom prst="wedgeEllipseCallout">
              <a:avLst>
                <a:gd name="adj1" fmla="val -43153"/>
                <a:gd name="adj2" fmla="val -63963"/>
              </a:avLst>
            </a:prstGeom>
            <a:solidFill>
              <a:srgbClr val="FFCC99"/>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0000FF"/>
                  </a:solidFill>
                  <a:ea typeface="华文新魏" pitchFamily="2" charset="-122"/>
                </a:rPr>
                <a:t>用    </a:t>
              </a:r>
              <a:r>
                <a:rPr lang="en-US" altLang="zh-CN" sz="2800" b="1">
                  <a:solidFill>
                    <a:srgbClr val="0000FF"/>
                  </a:solidFill>
                  <a:ea typeface="华文新魏" pitchFamily="2" charset="-122"/>
                </a:rPr>
                <a:t>x</a:t>
              </a:r>
              <a:r>
                <a:rPr lang="zh-CN" altLang="en-US" sz="2800" b="1">
                  <a:solidFill>
                    <a:srgbClr val="0000FF"/>
                  </a:solidFill>
                  <a:ea typeface="华文新魏" pitchFamily="2" charset="-122"/>
                </a:rPr>
                <a:t>代替</a:t>
              </a:r>
              <a:r>
                <a:rPr lang="en-US" altLang="zh-CN" sz="2800" b="1">
                  <a:solidFill>
                    <a:srgbClr val="0000FF"/>
                  </a:solidFill>
                  <a:ea typeface="华文新魏" pitchFamily="2" charset="-122"/>
                </a:rPr>
                <a:t>y,</a:t>
              </a:r>
              <a:r>
                <a:rPr lang="zh-CN" altLang="en-US" sz="2800" b="1">
                  <a:solidFill>
                    <a:srgbClr val="0000FF"/>
                  </a:solidFill>
                  <a:ea typeface="华文新魏" pitchFamily="2" charset="-122"/>
                </a:rPr>
                <a:t>消未知数</a:t>
              </a:r>
              <a:r>
                <a:rPr lang="en-US" altLang="zh-CN" sz="2800" b="1">
                  <a:solidFill>
                    <a:srgbClr val="0000FF"/>
                  </a:solidFill>
                  <a:ea typeface="华文新魏" pitchFamily="2" charset="-122"/>
                </a:rPr>
                <a:t>y</a:t>
              </a:r>
            </a:p>
            <a:p>
              <a:pPr algn="ctr"/>
              <a:endParaRPr lang="en-US" altLang="zh-CN" sz="2800" b="1">
                <a:solidFill>
                  <a:srgbClr val="0000FF"/>
                </a:solidFill>
                <a:ea typeface="华文新魏" pitchFamily="2" charset="-122"/>
              </a:endParaRPr>
            </a:p>
          </p:txBody>
        </p:sp>
        <p:grpSp>
          <p:nvGrpSpPr>
            <p:cNvPr id="24611" name="Group 98"/>
            <p:cNvGrpSpPr/>
            <p:nvPr/>
          </p:nvGrpSpPr>
          <p:grpSpPr bwMode="auto">
            <a:xfrm>
              <a:off x="2744" y="3379"/>
              <a:ext cx="340" cy="600"/>
              <a:chOff x="5136" y="1379"/>
              <a:chExt cx="340" cy="600"/>
            </a:xfrm>
          </p:grpSpPr>
          <p:sp>
            <p:nvSpPr>
              <p:cNvPr id="24612" name="Text Box 99"/>
              <p:cNvSpPr txBox="1">
                <a:spLocks noChangeArrowheads="1"/>
              </p:cNvSpPr>
              <p:nvPr/>
            </p:nvSpPr>
            <p:spPr bwMode="auto">
              <a:xfrm>
                <a:off x="5138" y="1379"/>
                <a:ext cx="3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５</a:t>
                </a:r>
              </a:p>
            </p:txBody>
          </p:sp>
          <p:sp>
            <p:nvSpPr>
              <p:cNvPr id="24613" name="Text Box 100"/>
              <p:cNvSpPr txBox="1">
                <a:spLocks noChangeArrowheads="1"/>
              </p:cNvSpPr>
              <p:nvPr/>
            </p:nvSpPr>
            <p:spPr bwMode="auto">
              <a:xfrm>
                <a:off x="5136" y="165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a:solidFill>
                      <a:srgbClr val="0000FF"/>
                    </a:solidFill>
                    <a:latin typeface="Times New Roman" panose="02020603050405020304" pitchFamily="18" charset="0"/>
                    <a:ea typeface="楷体_GB2312" panose="02010609030101010101" pitchFamily="49" charset="-122"/>
                  </a:rPr>
                  <a:t>２</a:t>
                </a:r>
              </a:p>
            </p:txBody>
          </p:sp>
          <p:sp>
            <p:nvSpPr>
              <p:cNvPr id="24614" name="Line 101"/>
              <p:cNvSpPr>
                <a:spLocks noChangeShapeType="1"/>
              </p:cNvSpPr>
              <p:nvPr/>
            </p:nvSpPr>
            <p:spPr bwMode="auto">
              <a:xfrm>
                <a:off x="5193" y="1706"/>
                <a:ext cx="227" cy="0"/>
              </a:xfrm>
              <a:prstGeom prst="line">
                <a:avLst/>
              </a:prstGeom>
              <a:noFill/>
              <a:ln w="38100">
                <a:solidFill>
                  <a:srgbClr val="0066FF"/>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grpSp>
      <p:graphicFrame>
        <p:nvGraphicFramePr>
          <p:cNvPr id="13416" name="Object 104"/>
          <p:cNvGraphicFramePr>
            <a:graphicFrameLocks noChangeAspect="1"/>
          </p:cNvGraphicFramePr>
          <p:nvPr/>
        </p:nvGraphicFramePr>
        <p:xfrm>
          <a:off x="0" y="5638800"/>
          <a:ext cx="2133600" cy="854075"/>
        </p:xfrm>
        <a:graphic>
          <a:graphicData uri="http://schemas.openxmlformats.org/presentationml/2006/ole">
            <mc:AlternateContent xmlns:mc="http://schemas.openxmlformats.org/markup-compatibility/2006">
              <mc:Choice xmlns:v="urn:schemas-microsoft-com:vml" Requires="v">
                <p:oleObj name="位图图像" r:id="rId2" imgW="4162425" imgH="1666875" progId="PBrush">
                  <p:embed/>
                </p:oleObj>
              </mc:Choice>
              <mc:Fallback>
                <p:oleObj name="位图图像" r:id="rId2" imgW="4162425" imgH="1666875" progId="PBrush">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38800"/>
                        <a:ext cx="2133600"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417" name="Rectangle 105"/>
          <p:cNvSpPr>
            <a:spLocks noChangeArrowheads="1"/>
          </p:cNvSpPr>
          <p:nvPr/>
        </p:nvSpPr>
        <p:spPr bwMode="auto">
          <a:xfrm>
            <a:off x="2514600" y="5943600"/>
            <a:ext cx="6299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66"/>
                </a:solidFill>
                <a:ea typeface="华文新魏" pitchFamily="2" charset="-122"/>
              </a:rPr>
              <a:t>解这个方程组，可以先消</a:t>
            </a:r>
            <a:r>
              <a:rPr lang="zh-CN" altLang="en-US" sz="2800" b="1">
                <a:solidFill>
                  <a:srgbClr val="FF0066"/>
                </a:solidFill>
                <a:ea typeface="华文新魏" pitchFamily="2" charset="-122"/>
              </a:rPr>
              <a:t> </a:t>
            </a:r>
            <a:r>
              <a:rPr lang="en-US" altLang="zh-CN" sz="3200" b="1">
                <a:solidFill>
                  <a:srgbClr val="FF0066"/>
                </a:solidFill>
                <a:ea typeface="华文新魏" pitchFamily="2" charset="-122"/>
              </a:rPr>
              <a:t>x</a:t>
            </a:r>
            <a:r>
              <a:rPr lang="zh-CN" altLang="en-US" sz="3200" b="1">
                <a:solidFill>
                  <a:srgbClr val="FF0066"/>
                </a:solidFill>
                <a:ea typeface="华文新魏" pitchFamily="2" charset="-122"/>
              </a:rPr>
              <a:t>吗</a:t>
            </a:r>
            <a:r>
              <a:rPr lang="zh-CN" altLang="en-US" sz="2800" b="1">
                <a:solidFill>
                  <a:srgbClr val="FF0066"/>
                </a:solidFill>
                <a:ea typeface="华文新魏" pitchFamily="2" charset="-122"/>
              </a:rPr>
              <a:t>？</a:t>
            </a:r>
          </a:p>
        </p:txBody>
      </p:sp>
    </p:spTree>
    <p:extLst>
      <p:ext uri="{BB962C8B-B14F-4D97-AF65-F5344CB8AC3E}">
        <p14:creationId xmlns:p14="http://schemas.microsoft.com/office/powerpoint/2010/main" val="1654367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29"/>
                                        </p:tgtEl>
                                        <p:attrNameLst>
                                          <p:attrName>style.visibility</p:attrName>
                                        </p:attrNameLst>
                                      </p:cBhvr>
                                      <p:to>
                                        <p:strVal val="visible"/>
                                      </p:to>
                                    </p:set>
                                    <p:animEffect transition="in" filter="wipe(left)">
                                      <p:cBhvr>
                                        <p:cTn id="7" dur="500"/>
                                        <p:tgtEl>
                                          <p:spTgt spid="13329"/>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3365"/>
                                        </p:tgtEl>
                                        <p:attrNameLst>
                                          <p:attrName>style.visibility</p:attrName>
                                        </p:attrNameLst>
                                      </p:cBhvr>
                                      <p:to>
                                        <p:strVal val="visible"/>
                                      </p:to>
                                    </p:set>
                                    <p:animEffect transition="in" filter="slide(fromBottom)">
                                      <p:cBhvr>
                                        <p:cTn id="11" dur="500"/>
                                        <p:tgtEl>
                                          <p:spTgt spid="1336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Bottom)">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328"/>
                                        </p:tgtEl>
                                        <p:attrNameLst>
                                          <p:attrName>style.visibility</p:attrName>
                                        </p:attrNameLst>
                                      </p:cBhvr>
                                      <p:to>
                                        <p:strVal val="visible"/>
                                      </p:to>
                                    </p:set>
                                    <p:animEffect transition="in" filter="wipe(up)">
                                      <p:cBhvr>
                                        <p:cTn id="21" dur="500"/>
                                        <p:tgtEl>
                                          <p:spTgt spid="1332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3379"/>
                                        </p:tgtEl>
                                        <p:attrNameLst>
                                          <p:attrName>style.visibility</p:attrName>
                                        </p:attrNameLst>
                                      </p:cBhvr>
                                      <p:to>
                                        <p:strVal val="visible"/>
                                      </p:to>
                                    </p:set>
                                    <p:animEffect transition="in" filter="slide(fromBottom)">
                                      <p:cBhvr>
                                        <p:cTn id="26" dur="500"/>
                                        <p:tgtEl>
                                          <p:spTgt spid="13379"/>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edg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330"/>
                                        </p:tgtEl>
                                        <p:attrNameLst>
                                          <p:attrName>style.visibility</p:attrName>
                                        </p:attrNameLst>
                                      </p:cBhvr>
                                      <p:to>
                                        <p:strVal val="visible"/>
                                      </p:to>
                                    </p:set>
                                    <p:animEffect transition="in" filter="wipe(left)">
                                      <p:cBhvr>
                                        <p:cTn id="36" dur="500"/>
                                        <p:tgtEl>
                                          <p:spTgt spid="13330"/>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3380"/>
                                        </p:tgtEl>
                                        <p:attrNameLst>
                                          <p:attrName>style.visibility</p:attrName>
                                        </p:attrNameLst>
                                      </p:cBhvr>
                                      <p:to>
                                        <p:strVal val="visible"/>
                                      </p:to>
                                    </p:set>
                                    <p:animEffect transition="in" filter="slide(fromBottom)">
                                      <p:cBhvr>
                                        <p:cTn id="41" dur="500"/>
                                        <p:tgtEl>
                                          <p:spTgt spid="13380"/>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ox(in)">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3335"/>
                                        </p:tgtEl>
                                        <p:attrNameLst>
                                          <p:attrName>style.visibility</p:attrName>
                                        </p:attrNameLst>
                                      </p:cBhvr>
                                      <p:to>
                                        <p:strVal val="visible"/>
                                      </p:to>
                                    </p:set>
                                    <p:animEffect transition="in" filter="wipe(down)">
                                      <p:cBhvr>
                                        <p:cTn id="51" dur="500"/>
                                        <p:tgtEl>
                                          <p:spTgt spid="13335"/>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13342"/>
                                        </p:tgtEl>
                                        <p:attrNameLst>
                                          <p:attrName>style.visibility</p:attrName>
                                        </p:attrNameLst>
                                      </p:cBhvr>
                                      <p:to>
                                        <p:strVal val="visible"/>
                                      </p:to>
                                    </p:set>
                                    <p:animEffect transition="in" filter="slide(fromBottom)">
                                      <p:cBhvr>
                                        <p:cTn id="56" dur="500"/>
                                        <p:tgtEl>
                                          <p:spTgt spid="13342"/>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3325"/>
                                        </p:tgtEl>
                                        <p:attrNameLst>
                                          <p:attrName>style.visibility</p:attrName>
                                        </p:attrNameLst>
                                      </p:cBhvr>
                                      <p:to>
                                        <p:strVal val="visible"/>
                                      </p:to>
                                    </p:set>
                                    <p:anim calcmode="lin" valueType="num">
                                      <p:cBhvr additive="base">
                                        <p:cTn id="61" dur="500" fill="hold"/>
                                        <p:tgtEl>
                                          <p:spTgt spid="13325"/>
                                        </p:tgtEl>
                                        <p:attrNameLst>
                                          <p:attrName>ppt_x</p:attrName>
                                        </p:attrNameLst>
                                      </p:cBhvr>
                                      <p:tavLst>
                                        <p:tav tm="0">
                                          <p:val>
                                            <p:strVal val="1+#ppt_w/2"/>
                                          </p:val>
                                        </p:tav>
                                        <p:tav tm="100000">
                                          <p:val>
                                            <p:strVal val="#ppt_x"/>
                                          </p:val>
                                        </p:tav>
                                      </p:tavLst>
                                    </p:anim>
                                    <p:anim calcmode="lin" valueType="num">
                                      <p:cBhvr additive="base">
                                        <p:cTn id="62" dur="500" fill="hold"/>
                                        <p:tgtEl>
                                          <p:spTgt spid="1332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3359"/>
                                        </p:tgtEl>
                                        <p:attrNameLst>
                                          <p:attrName>style.visibility</p:attrName>
                                        </p:attrNameLst>
                                      </p:cBhvr>
                                      <p:to>
                                        <p:strVal val="visible"/>
                                      </p:to>
                                    </p:set>
                                    <p:animEffect transition="in" filter="wipe(right)">
                                      <p:cBhvr>
                                        <p:cTn id="67" dur="500"/>
                                        <p:tgtEl>
                                          <p:spTgt spid="1335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356"/>
                                        </p:tgtEl>
                                        <p:attrNameLst>
                                          <p:attrName>style.visibility</p:attrName>
                                        </p:attrNameLst>
                                      </p:cBhvr>
                                      <p:to>
                                        <p:strVal val="visible"/>
                                      </p:to>
                                    </p:set>
                                    <p:animEffect transition="in" filter="wipe(left)">
                                      <p:cBhvr>
                                        <p:cTn id="72" dur="500"/>
                                        <p:tgtEl>
                                          <p:spTgt spid="13356"/>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13378"/>
                                        </p:tgtEl>
                                        <p:attrNameLst>
                                          <p:attrName>style.visibility</p:attrName>
                                        </p:attrNameLst>
                                      </p:cBhvr>
                                      <p:to>
                                        <p:strVal val="visible"/>
                                      </p:to>
                                    </p:set>
                                    <p:animEffect transition="in" filter="slide(fromBottom)">
                                      <p:cBhvr>
                                        <p:cTn id="77" dur="500"/>
                                        <p:tgtEl>
                                          <p:spTgt spid="13378"/>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1332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13416"/>
                                        </p:tgtEl>
                                        <p:attrNameLst>
                                          <p:attrName>style.visibility</p:attrName>
                                        </p:attrNameLst>
                                      </p:cBhvr>
                                      <p:to>
                                        <p:strVal val="visible"/>
                                      </p:to>
                                    </p:set>
                                    <p:animEffect transition="in" filter="dissolve">
                                      <p:cBhvr>
                                        <p:cTn id="86" dur="500"/>
                                        <p:tgtEl>
                                          <p:spTgt spid="1341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417"/>
                                        </p:tgtEl>
                                        <p:attrNameLst>
                                          <p:attrName>style.visibility</p:attrName>
                                        </p:attrNameLst>
                                      </p:cBhvr>
                                      <p:to>
                                        <p:strVal val="visible"/>
                                      </p:to>
                                    </p:set>
                                    <p:anim calcmode="lin" valueType="num">
                                      <p:cBhvr additive="base">
                                        <p:cTn id="91" dur="500" fill="hold"/>
                                        <p:tgtEl>
                                          <p:spTgt spid="13417"/>
                                        </p:tgtEl>
                                        <p:attrNameLst>
                                          <p:attrName>ppt_x</p:attrName>
                                        </p:attrNameLst>
                                      </p:cBhvr>
                                      <p:tavLst>
                                        <p:tav tm="0">
                                          <p:val>
                                            <p:strVal val="#ppt_x"/>
                                          </p:val>
                                        </p:tav>
                                        <p:tav tm="100000">
                                          <p:val>
                                            <p:strVal val="#ppt_x"/>
                                          </p:val>
                                        </p:tav>
                                      </p:tavLst>
                                    </p:anim>
                                    <p:anim calcmode="lin" valueType="num">
                                      <p:cBhvr additive="base">
                                        <p:cTn id="92" dur="500" fill="hold"/>
                                        <p:tgtEl>
                                          <p:spTgt spid="13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4" grpId="0" animBg="1" autoUpdateAnimBg="0"/>
      <p:bldP spid="13325" grpId="0" animBg="1" autoUpdateAnimBg="0"/>
      <p:bldP spid="13328" grpId="0" animBg="1"/>
      <p:bldP spid="13329" grpId="0" animBg="1"/>
      <p:bldP spid="13330" grpId="0" animBg="1"/>
      <p:bldP spid="13335" grpId="0" animBg="1"/>
      <p:bldP spid="13342" grpId="0" autoUpdateAnimBg="0"/>
      <p:bldP spid="13356" grpId="0" animBg="1"/>
      <p:bldP spid="13359" grpId="0" animBg="1"/>
      <p:bldP spid="13365" grpId="0" autoUpdateAnimBg="0"/>
      <p:bldP spid="13378" grpId="0" autoUpdateAnimBg="0"/>
      <p:bldP spid="13379" grpId="0" autoUpdateAnimBg="0"/>
      <p:bldP spid="13380" grpId="0" autoUpdateAnimBg="0"/>
      <p:bldP spid="13417" grpId="0" autoUpdateAnimBg="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占位符 50177"/>
          <p:cNvSpPr>
            <a:spLocks noGrp="1" noChangeArrowheads="1"/>
          </p:cNvSpPr>
          <p:nvPr>
            <p:ph type="body" sz="half" idx="1"/>
          </p:nvPr>
        </p:nvSpPr>
        <p:spPr>
          <a:xfrm>
            <a:off x="755650" y="1341438"/>
            <a:ext cx="7931150" cy="5516562"/>
          </a:xfrm>
        </p:spPr>
        <p:txBody>
          <a:bodyPr/>
          <a:lstStyle/>
          <a:p>
            <a:pPr marL="533400" indent="-533400">
              <a:buClr>
                <a:schemeClr val="tx2"/>
              </a:buClr>
              <a:buFont typeface="Arial" panose="020B0604020202020204" pitchFamily="34" charset="0"/>
              <a:buAutoNum type="arabicPeriod" startAt="4"/>
            </a:pPr>
            <a:r>
              <a:rPr lang="zh-CN" altLang="en-US" b="0">
                <a:solidFill>
                  <a:schemeClr val="tx2"/>
                </a:solidFill>
              </a:rPr>
              <a:t>一船顺水航行</a:t>
            </a:r>
            <a:r>
              <a:rPr lang="en-US" altLang="zh-CN" b="0">
                <a:solidFill>
                  <a:schemeClr val="tx2"/>
                </a:solidFill>
              </a:rPr>
              <a:t>45</a:t>
            </a:r>
            <a:r>
              <a:rPr lang="zh-CN" altLang="en-US" b="0">
                <a:solidFill>
                  <a:schemeClr val="tx2"/>
                </a:solidFill>
              </a:rPr>
              <a:t>千米需要</a:t>
            </a:r>
            <a:r>
              <a:rPr lang="en-US" altLang="zh-CN" b="0">
                <a:solidFill>
                  <a:schemeClr val="tx2"/>
                </a:solidFill>
              </a:rPr>
              <a:t>3</a:t>
            </a:r>
            <a:r>
              <a:rPr lang="zh-CN" altLang="en-US" b="0">
                <a:solidFill>
                  <a:schemeClr val="tx2"/>
                </a:solidFill>
              </a:rPr>
              <a:t>小时，逆水航行</a:t>
            </a:r>
            <a:r>
              <a:rPr lang="en-US" altLang="zh-CN" b="0">
                <a:solidFill>
                  <a:schemeClr val="tx2"/>
                </a:solidFill>
              </a:rPr>
              <a:t>65</a:t>
            </a:r>
            <a:r>
              <a:rPr lang="zh-CN" altLang="en-US" b="0">
                <a:solidFill>
                  <a:schemeClr val="tx2"/>
                </a:solidFill>
              </a:rPr>
              <a:t>千米需要</a:t>
            </a:r>
            <a:r>
              <a:rPr lang="en-US" altLang="zh-CN" b="0">
                <a:solidFill>
                  <a:schemeClr val="tx2"/>
                </a:solidFill>
              </a:rPr>
              <a:t>5</a:t>
            </a:r>
            <a:r>
              <a:rPr lang="zh-CN" altLang="en-US" b="0">
                <a:solidFill>
                  <a:schemeClr val="tx2"/>
                </a:solidFill>
              </a:rPr>
              <a:t>小时，若设船在静水中的速度为</a:t>
            </a:r>
            <a:r>
              <a:rPr lang="en-US" altLang="zh-CN" b="0">
                <a:solidFill>
                  <a:schemeClr val="tx2"/>
                </a:solidFill>
              </a:rPr>
              <a:t>x</a:t>
            </a:r>
            <a:r>
              <a:rPr lang="zh-CN" altLang="en-US" b="0">
                <a:solidFill>
                  <a:schemeClr val="tx2"/>
                </a:solidFill>
              </a:rPr>
              <a:t>千米</a:t>
            </a:r>
            <a:r>
              <a:rPr lang="en-US" altLang="zh-CN" b="0">
                <a:solidFill>
                  <a:schemeClr val="tx2"/>
                </a:solidFill>
              </a:rPr>
              <a:t>/</a:t>
            </a:r>
            <a:r>
              <a:rPr lang="zh-CN" altLang="en-US" b="0">
                <a:solidFill>
                  <a:schemeClr val="tx2"/>
                </a:solidFill>
              </a:rPr>
              <a:t>小时，水流的速度为</a:t>
            </a:r>
            <a:r>
              <a:rPr lang="en-US" altLang="zh-CN" b="0">
                <a:solidFill>
                  <a:schemeClr val="tx2"/>
                </a:solidFill>
              </a:rPr>
              <a:t>y</a:t>
            </a:r>
            <a:r>
              <a:rPr lang="zh-CN" altLang="en-US" b="0">
                <a:solidFill>
                  <a:schemeClr val="tx2"/>
                </a:solidFill>
              </a:rPr>
              <a:t>㎞</a:t>
            </a:r>
            <a:r>
              <a:rPr lang="en-US" altLang="zh-CN" b="0">
                <a:solidFill>
                  <a:schemeClr val="tx2"/>
                </a:solidFill>
              </a:rPr>
              <a:t>/h</a:t>
            </a:r>
            <a:r>
              <a:rPr lang="zh-CN" altLang="en-US" b="0">
                <a:solidFill>
                  <a:schemeClr val="tx2"/>
                </a:solidFill>
              </a:rPr>
              <a:t>，则</a:t>
            </a:r>
            <a:r>
              <a:rPr lang="en-US" altLang="zh-CN" b="0">
                <a:solidFill>
                  <a:schemeClr val="tx2"/>
                </a:solidFill>
              </a:rPr>
              <a:t>x</a:t>
            </a:r>
            <a:r>
              <a:rPr lang="zh-CN" altLang="en-US" b="0">
                <a:solidFill>
                  <a:schemeClr val="tx2"/>
                </a:solidFill>
              </a:rPr>
              <a:t>、</a:t>
            </a:r>
            <a:r>
              <a:rPr lang="en-US" altLang="zh-CN" b="0">
                <a:solidFill>
                  <a:schemeClr val="tx2"/>
                </a:solidFill>
              </a:rPr>
              <a:t>y</a:t>
            </a:r>
            <a:r>
              <a:rPr lang="zh-CN" altLang="en-US" b="0">
                <a:solidFill>
                  <a:schemeClr val="tx2"/>
                </a:solidFill>
              </a:rPr>
              <a:t>的值为			（	）										Ａ、Ｘ</a:t>
            </a:r>
            <a:r>
              <a:rPr lang="en-US" altLang="zh-CN" b="0">
                <a:solidFill>
                  <a:schemeClr val="tx2"/>
                </a:solidFill>
              </a:rPr>
              <a:t>=3</a:t>
            </a:r>
            <a:r>
              <a:rPr lang="zh-CN" altLang="en-US" b="0">
                <a:solidFill>
                  <a:schemeClr val="tx2"/>
                </a:solidFill>
              </a:rPr>
              <a:t>，</a:t>
            </a:r>
            <a:r>
              <a:rPr lang="en-US" altLang="zh-CN" b="0">
                <a:solidFill>
                  <a:schemeClr val="tx2"/>
                </a:solidFill>
              </a:rPr>
              <a:t>y=2		</a:t>
            </a:r>
            <a:r>
              <a:rPr lang="zh-CN" altLang="en-US" b="0">
                <a:solidFill>
                  <a:schemeClr val="tx2"/>
                </a:solidFill>
              </a:rPr>
              <a:t>Ｂ、</a:t>
            </a:r>
            <a:r>
              <a:rPr lang="en-US" altLang="zh-CN" b="0">
                <a:solidFill>
                  <a:schemeClr val="tx2"/>
                </a:solidFill>
              </a:rPr>
              <a:t>x=14,y=1		</a:t>
            </a:r>
            <a:r>
              <a:rPr lang="zh-CN" altLang="en-US" b="0">
                <a:solidFill>
                  <a:schemeClr val="tx2"/>
                </a:solidFill>
              </a:rPr>
              <a:t>Ｃ、</a:t>
            </a:r>
            <a:r>
              <a:rPr lang="en-US" altLang="zh-CN" b="0">
                <a:solidFill>
                  <a:schemeClr val="tx2"/>
                </a:solidFill>
              </a:rPr>
              <a:t>x=15,y=1		</a:t>
            </a:r>
            <a:r>
              <a:rPr lang="zh-CN" altLang="en-US" b="0">
                <a:solidFill>
                  <a:schemeClr val="tx2"/>
                </a:solidFill>
              </a:rPr>
              <a:t>Ｅ、</a:t>
            </a:r>
            <a:r>
              <a:rPr lang="en-US" altLang="zh-CN" b="0">
                <a:solidFill>
                  <a:schemeClr val="tx2"/>
                </a:solidFill>
              </a:rPr>
              <a:t>x=14,y=2										</a:t>
            </a:r>
          </a:p>
        </p:txBody>
      </p:sp>
      <p:sp>
        <p:nvSpPr>
          <p:cNvPr id="50179" name="文本框 50178"/>
          <p:cNvSpPr txBox="1">
            <a:spLocks noChangeArrowheads="1"/>
          </p:cNvSpPr>
          <p:nvPr/>
        </p:nvSpPr>
        <p:spPr bwMode="auto">
          <a:xfrm>
            <a:off x="7667625" y="2924175"/>
            <a:ext cx="60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FF3300"/>
                </a:solidFill>
              </a:rPr>
              <a:t>B</a:t>
            </a:r>
          </a:p>
        </p:txBody>
      </p:sp>
    </p:spTree>
    <p:extLst>
      <p:ext uri="{BB962C8B-B14F-4D97-AF65-F5344CB8AC3E}">
        <p14:creationId xmlns:p14="http://schemas.microsoft.com/office/powerpoint/2010/main" val="256446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占位符 51201"/>
          <p:cNvSpPr>
            <a:spLocks noGrp="1" noChangeArrowheads="1"/>
          </p:cNvSpPr>
          <p:nvPr>
            <p:ph type="body" sz="half" idx="1"/>
          </p:nvPr>
        </p:nvSpPr>
        <p:spPr>
          <a:xfrm>
            <a:off x="468313" y="549275"/>
            <a:ext cx="8126412" cy="5583238"/>
          </a:xfrm>
        </p:spPr>
        <p:txBody>
          <a:bodyPr/>
          <a:lstStyle/>
          <a:p>
            <a:pPr marL="533400" indent="-533400">
              <a:buClr>
                <a:schemeClr val="tx1"/>
              </a:buClr>
              <a:buFont typeface="Arial" panose="020B0604020202020204" pitchFamily="34" charset="0"/>
              <a:buAutoNum type="arabicPeriod" startAt="5"/>
            </a:pPr>
            <a:r>
              <a:rPr lang="zh-CN" altLang="en-US" b="0"/>
              <a:t>某班同学参加运土劳动，一部分同学抬土，另一部分同学挑土，已知全班共有筐</a:t>
            </a:r>
            <a:r>
              <a:rPr lang="en-US" altLang="zh-CN" b="0"/>
              <a:t>59</a:t>
            </a:r>
            <a:r>
              <a:rPr lang="zh-CN" altLang="en-US" b="0"/>
              <a:t>只，扁担</a:t>
            </a:r>
            <a:r>
              <a:rPr lang="en-US" altLang="zh-CN" b="0"/>
              <a:t>36</a:t>
            </a:r>
            <a:r>
              <a:rPr lang="zh-CN" altLang="en-US" b="0"/>
              <a:t>条，设抬土的同学有</a:t>
            </a:r>
            <a:r>
              <a:rPr lang="en-US" altLang="zh-CN" b="0"/>
              <a:t>x</a:t>
            </a:r>
            <a:r>
              <a:rPr lang="zh-CN" altLang="en-US" b="0"/>
              <a:t>人，挑土的同学有</a:t>
            </a:r>
            <a:r>
              <a:rPr lang="en-US" altLang="zh-CN" b="0"/>
              <a:t>y</a:t>
            </a:r>
            <a:r>
              <a:rPr lang="zh-CN" altLang="en-US" b="0"/>
              <a:t>人，列方程组为（　）</a:t>
            </a:r>
          </a:p>
        </p:txBody>
      </p:sp>
      <p:graphicFrame>
        <p:nvGraphicFramePr>
          <p:cNvPr id="50178" name="内容占位符 51202"/>
          <p:cNvGraphicFramePr>
            <a:graphicFrameLocks noGrp="1"/>
          </p:cNvGraphicFramePr>
          <p:nvPr>
            <p:ph sz="quarter" idx="2"/>
          </p:nvPr>
        </p:nvGraphicFramePr>
        <p:xfrm>
          <a:off x="5038725" y="1628775"/>
          <a:ext cx="3279775" cy="2185988"/>
        </p:xfrm>
        <a:graphic>
          <a:graphicData uri="http://schemas.openxmlformats.org/presentationml/2006/ole">
            <mc:AlternateContent xmlns:mc="http://schemas.openxmlformats.org/markup-compatibility/2006">
              <mc:Choice xmlns:v="urn:schemas-microsoft-com:vml" Requires="v">
                <p:oleObj r:id="rId2" imgW="0" imgH="0" progId="Equations">
                  <p:embed/>
                </p:oleObj>
              </mc:Choice>
              <mc:Fallback>
                <p:oleObj r:id="rId2" imgW="0" imgH="0" progId="Equations">
                  <p:embed/>
                  <p:pic>
                    <p:nvPicPr>
                      <p:cNvPr id="0" name=""/>
                      <p:cNvPicPr>
                        <a:picLocks noChangeArrowheads="1"/>
                      </p:cNvPicPr>
                      <p:nvPr/>
                    </p:nvPicPr>
                    <p:blipFill>
                      <a:blip/>
                      <a:srcRect/>
                      <a:stretch>
                        <a:fillRect/>
                      </a:stretch>
                    </p:blipFill>
                    <p:spPr bwMode="auto">
                      <a:xfrm>
                        <a:off x="5038725" y="1628775"/>
                        <a:ext cx="3279775" cy="218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4" name="文本框 51203"/>
          <p:cNvSpPr txBox="1">
            <a:spLocks noChangeArrowheads="1"/>
          </p:cNvSpPr>
          <p:nvPr/>
        </p:nvSpPr>
        <p:spPr bwMode="auto">
          <a:xfrm>
            <a:off x="7019925" y="2060575"/>
            <a:ext cx="404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3300"/>
                </a:solidFill>
              </a:rPr>
              <a:t>B</a:t>
            </a:r>
          </a:p>
        </p:txBody>
      </p:sp>
      <p:graphicFrame>
        <p:nvGraphicFramePr>
          <p:cNvPr id="50180" name="内容占位符 51204"/>
          <p:cNvGraphicFramePr>
            <a:graphicFrameLocks noGrp="1"/>
          </p:cNvGraphicFramePr>
          <p:nvPr>
            <p:ph sz="quarter" idx="3"/>
          </p:nvPr>
        </p:nvGraphicFramePr>
        <p:xfrm>
          <a:off x="755650" y="2997200"/>
          <a:ext cx="3746500" cy="3311525"/>
        </p:xfrm>
        <a:graphic>
          <a:graphicData uri="http://schemas.openxmlformats.org/presentationml/2006/ole">
            <mc:AlternateContent xmlns:mc="http://schemas.openxmlformats.org/markup-compatibility/2006">
              <mc:Choice xmlns:v="urn:schemas-microsoft-com:vml" Requires="v">
                <p:oleObj r:id="rId3" imgW="3225800" imgH="4076700" progId="Equations">
                  <p:embed/>
                </p:oleObj>
              </mc:Choice>
              <mc:Fallback>
                <p:oleObj r:id="rId3" imgW="3225800" imgH="40767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997200"/>
                        <a:ext cx="3746500" cy="331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对象 51205"/>
          <p:cNvGraphicFramePr/>
          <p:nvPr/>
        </p:nvGraphicFramePr>
        <p:xfrm>
          <a:off x="4787900" y="2708275"/>
          <a:ext cx="2921000" cy="3568700"/>
        </p:xfrm>
        <a:graphic>
          <a:graphicData uri="http://schemas.openxmlformats.org/presentationml/2006/ole">
            <mc:AlternateContent xmlns:mc="http://schemas.openxmlformats.org/markup-compatibility/2006">
              <mc:Choice xmlns:v="urn:schemas-microsoft-com:vml" Requires="v">
                <p:oleObj r:id="rId5" imgW="2921000" imgH="3568700" progId="Equations">
                  <p:embed/>
                </p:oleObj>
              </mc:Choice>
              <mc:Fallback>
                <p:oleObj r:id="rId5" imgW="2921000" imgH="35687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2708275"/>
                        <a:ext cx="2921000" cy="356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78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文本框 52225"/>
          <p:cNvSpPr txBox="1">
            <a:spLocks noChangeArrowheads="1"/>
          </p:cNvSpPr>
          <p:nvPr/>
        </p:nvSpPr>
        <p:spPr bwMode="auto">
          <a:xfrm>
            <a:off x="0" y="533400"/>
            <a:ext cx="91440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4800" b="1">
                <a:solidFill>
                  <a:srgbClr val="1F497D"/>
                </a:solidFill>
                <a:latin typeface="Times New Roman" panose="02020603050405020304" pitchFamily="18" charset="0"/>
              </a:rPr>
              <a:t>1    </a:t>
            </a:r>
            <a:r>
              <a:rPr lang="zh-CN" altLang="en-US" sz="4800" b="1">
                <a:solidFill>
                  <a:srgbClr val="1F497D"/>
                </a:solidFill>
                <a:latin typeface="Times New Roman" panose="02020603050405020304" pitchFamily="18" charset="0"/>
              </a:rPr>
              <a:t>学校的篮球数比排球数的</a:t>
            </a:r>
            <a:r>
              <a:rPr lang="en-US" altLang="zh-CN" sz="4800" b="1">
                <a:solidFill>
                  <a:srgbClr val="1F497D"/>
                </a:solidFill>
                <a:latin typeface="Times New Roman" panose="02020603050405020304" pitchFamily="18" charset="0"/>
              </a:rPr>
              <a:t>2</a:t>
            </a:r>
            <a:r>
              <a:rPr lang="zh-CN" altLang="en-US" sz="4800" b="1">
                <a:solidFill>
                  <a:srgbClr val="1F497D"/>
                </a:solidFill>
                <a:latin typeface="Times New Roman" panose="02020603050405020304" pitchFamily="18" charset="0"/>
              </a:rPr>
              <a:t>倍少</a:t>
            </a:r>
            <a:r>
              <a:rPr lang="en-US" altLang="zh-CN" sz="4800" b="1">
                <a:solidFill>
                  <a:srgbClr val="1F497D"/>
                </a:solidFill>
                <a:latin typeface="Times New Roman" panose="02020603050405020304" pitchFamily="18" charset="0"/>
              </a:rPr>
              <a:t>3</a:t>
            </a:r>
            <a:r>
              <a:rPr lang="zh-CN" altLang="en-US" sz="4800" b="1">
                <a:solidFill>
                  <a:srgbClr val="1F497D"/>
                </a:solidFill>
                <a:latin typeface="Times New Roman" panose="02020603050405020304" pitchFamily="18" charset="0"/>
              </a:rPr>
              <a:t>个，足球数与排球数的比是</a:t>
            </a:r>
            <a:r>
              <a:rPr lang="en-US" altLang="zh-CN" sz="4800" b="1">
                <a:solidFill>
                  <a:srgbClr val="1F497D"/>
                </a:solidFill>
                <a:latin typeface="Times New Roman" panose="02020603050405020304" pitchFamily="18" charset="0"/>
              </a:rPr>
              <a:t>2</a:t>
            </a:r>
            <a:r>
              <a:rPr lang="zh-CN" altLang="en-US" sz="4800" b="1">
                <a:solidFill>
                  <a:srgbClr val="1F497D"/>
                </a:solidFill>
                <a:latin typeface="Times New Roman" panose="02020603050405020304" pitchFamily="18" charset="0"/>
              </a:rPr>
              <a:t>：</a:t>
            </a:r>
            <a:r>
              <a:rPr lang="en-US" altLang="zh-CN" sz="4800" b="1">
                <a:solidFill>
                  <a:srgbClr val="1F497D"/>
                </a:solidFill>
                <a:latin typeface="Times New Roman" panose="02020603050405020304" pitchFamily="18" charset="0"/>
              </a:rPr>
              <a:t>3</a:t>
            </a:r>
            <a:r>
              <a:rPr lang="zh-CN" altLang="en-US" sz="4800" b="1">
                <a:solidFill>
                  <a:srgbClr val="1F497D"/>
                </a:solidFill>
                <a:latin typeface="Times New Roman" panose="02020603050405020304" pitchFamily="18" charset="0"/>
              </a:rPr>
              <a:t>，三种球共</a:t>
            </a:r>
            <a:r>
              <a:rPr lang="en-US" altLang="zh-CN" sz="4800" b="1">
                <a:solidFill>
                  <a:srgbClr val="1F497D"/>
                </a:solidFill>
                <a:latin typeface="Times New Roman" panose="02020603050405020304" pitchFamily="18" charset="0"/>
              </a:rPr>
              <a:t>41</a:t>
            </a:r>
            <a:r>
              <a:rPr lang="zh-CN" altLang="en-US" sz="4800" b="1">
                <a:solidFill>
                  <a:srgbClr val="1F497D"/>
                </a:solidFill>
                <a:latin typeface="Times New Roman" panose="02020603050405020304" pitchFamily="18" charset="0"/>
              </a:rPr>
              <a:t>个。求三种球各有多少个？</a:t>
            </a:r>
          </a:p>
          <a:p>
            <a:r>
              <a:rPr lang="en-US" altLang="zh-CN" sz="4800" b="1">
                <a:solidFill>
                  <a:srgbClr val="1F497D"/>
                </a:solidFill>
                <a:latin typeface="Times New Roman" panose="02020603050405020304" pitchFamily="18" charset="0"/>
              </a:rPr>
              <a:t>2</a:t>
            </a:r>
            <a:r>
              <a:rPr lang="zh-CN" altLang="en-US" sz="4800" b="1">
                <a:solidFill>
                  <a:srgbClr val="1F497D"/>
                </a:solidFill>
                <a:latin typeface="Times New Roman" panose="02020603050405020304" pitchFamily="18" charset="0"/>
              </a:rPr>
              <a:t>在等式</a:t>
            </a:r>
            <a:r>
              <a:rPr lang="en-US" altLang="zh-CN" sz="4800" b="1">
                <a:solidFill>
                  <a:srgbClr val="1F497D"/>
                </a:solidFill>
                <a:latin typeface="Times New Roman" panose="02020603050405020304" pitchFamily="18" charset="0"/>
              </a:rPr>
              <a:t>y=ax</a:t>
            </a:r>
            <a:r>
              <a:rPr lang="en-US" altLang="zh-CN" sz="4800" b="1" baseline="30000">
                <a:solidFill>
                  <a:srgbClr val="1F497D"/>
                </a:solidFill>
                <a:latin typeface="Times New Roman" panose="02020603050405020304" pitchFamily="18" charset="0"/>
              </a:rPr>
              <a:t>2</a:t>
            </a:r>
            <a:r>
              <a:rPr lang="en-US" altLang="zh-CN" sz="4800" b="1">
                <a:solidFill>
                  <a:srgbClr val="1F497D"/>
                </a:solidFill>
                <a:latin typeface="Times New Roman" panose="02020603050405020304" pitchFamily="18" charset="0"/>
              </a:rPr>
              <a:t>+bx+c</a:t>
            </a:r>
            <a:r>
              <a:rPr lang="zh-CN" altLang="en-US" sz="4800" b="1">
                <a:solidFill>
                  <a:srgbClr val="1F497D"/>
                </a:solidFill>
                <a:latin typeface="Times New Roman" panose="02020603050405020304" pitchFamily="18" charset="0"/>
              </a:rPr>
              <a:t>中，当</a:t>
            </a:r>
            <a:r>
              <a:rPr lang="en-US" altLang="zh-CN" sz="4800" b="1">
                <a:solidFill>
                  <a:srgbClr val="1F497D"/>
                </a:solidFill>
                <a:latin typeface="Times New Roman" panose="02020603050405020304" pitchFamily="18" charset="0"/>
              </a:rPr>
              <a:t>x= -1</a:t>
            </a:r>
            <a:r>
              <a:rPr lang="zh-CN" altLang="en-US" sz="4800" b="1">
                <a:solidFill>
                  <a:srgbClr val="1F497D"/>
                </a:solidFill>
                <a:latin typeface="Times New Roman" panose="02020603050405020304" pitchFamily="18" charset="0"/>
              </a:rPr>
              <a:t>时，</a:t>
            </a:r>
            <a:r>
              <a:rPr lang="en-US" altLang="zh-CN" sz="4800" b="1">
                <a:solidFill>
                  <a:srgbClr val="1F497D"/>
                </a:solidFill>
                <a:latin typeface="Times New Roman" panose="02020603050405020304" pitchFamily="18" charset="0"/>
              </a:rPr>
              <a:t>y=0;</a:t>
            </a:r>
            <a:r>
              <a:rPr lang="zh-CN" altLang="en-US" sz="4800" b="1">
                <a:solidFill>
                  <a:srgbClr val="1F497D"/>
                </a:solidFill>
                <a:latin typeface="Times New Roman" panose="02020603050405020304" pitchFamily="18" charset="0"/>
              </a:rPr>
              <a:t>当</a:t>
            </a:r>
            <a:r>
              <a:rPr lang="en-US" altLang="zh-CN" sz="4800" b="1">
                <a:solidFill>
                  <a:srgbClr val="1F497D"/>
                </a:solidFill>
                <a:latin typeface="Times New Roman" panose="02020603050405020304" pitchFamily="18" charset="0"/>
              </a:rPr>
              <a:t>x=2</a:t>
            </a:r>
            <a:r>
              <a:rPr lang="zh-CN" altLang="en-US" sz="4800" b="1">
                <a:solidFill>
                  <a:srgbClr val="1F497D"/>
                </a:solidFill>
                <a:latin typeface="Times New Roman" panose="02020603050405020304" pitchFamily="18" charset="0"/>
              </a:rPr>
              <a:t>时，</a:t>
            </a:r>
            <a:r>
              <a:rPr lang="en-US" altLang="zh-CN" sz="4800" b="1">
                <a:solidFill>
                  <a:srgbClr val="1F497D"/>
                </a:solidFill>
                <a:latin typeface="Times New Roman" panose="02020603050405020304" pitchFamily="18" charset="0"/>
              </a:rPr>
              <a:t>y=3;</a:t>
            </a:r>
            <a:r>
              <a:rPr lang="zh-CN" altLang="en-US" sz="4800" b="1">
                <a:solidFill>
                  <a:srgbClr val="1F497D"/>
                </a:solidFill>
                <a:latin typeface="Times New Roman" panose="02020603050405020304" pitchFamily="18" charset="0"/>
              </a:rPr>
              <a:t>当</a:t>
            </a:r>
            <a:r>
              <a:rPr lang="en-US" altLang="zh-CN" sz="4800" b="1">
                <a:solidFill>
                  <a:srgbClr val="1F497D"/>
                </a:solidFill>
                <a:latin typeface="Times New Roman" panose="02020603050405020304" pitchFamily="18" charset="0"/>
              </a:rPr>
              <a:t>x=5</a:t>
            </a:r>
            <a:r>
              <a:rPr lang="zh-CN" altLang="en-US" sz="4800" b="1">
                <a:solidFill>
                  <a:srgbClr val="1F497D"/>
                </a:solidFill>
                <a:latin typeface="Times New Roman" panose="02020603050405020304" pitchFamily="18" charset="0"/>
              </a:rPr>
              <a:t>时，</a:t>
            </a:r>
            <a:r>
              <a:rPr lang="en-US" altLang="zh-CN" sz="4800" b="1">
                <a:solidFill>
                  <a:srgbClr val="1F497D"/>
                </a:solidFill>
                <a:latin typeface="Times New Roman" panose="02020603050405020304" pitchFamily="18" charset="0"/>
              </a:rPr>
              <a:t>y=60.</a:t>
            </a:r>
            <a:r>
              <a:rPr lang="zh-CN" altLang="en-US" sz="4800" b="1">
                <a:solidFill>
                  <a:srgbClr val="1F497D"/>
                </a:solidFill>
                <a:latin typeface="Times New Roman" panose="02020603050405020304" pitchFamily="18" charset="0"/>
              </a:rPr>
              <a:t>求</a:t>
            </a:r>
            <a:r>
              <a:rPr lang="en-US" altLang="zh-CN" sz="4800" b="1">
                <a:solidFill>
                  <a:srgbClr val="1F497D"/>
                </a:solidFill>
                <a:latin typeface="Times New Roman" panose="02020603050405020304" pitchFamily="18" charset="0"/>
              </a:rPr>
              <a:t>a</a:t>
            </a:r>
            <a:r>
              <a:rPr lang="zh-CN" altLang="en-US" sz="4800" b="1">
                <a:solidFill>
                  <a:srgbClr val="1F497D"/>
                </a:solidFill>
                <a:latin typeface="Times New Roman" panose="02020603050405020304" pitchFamily="18" charset="0"/>
              </a:rPr>
              <a:t>、</a:t>
            </a:r>
            <a:r>
              <a:rPr lang="en-US" altLang="zh-CN" sz="4800" b="1">
                <a:solidFill>
                  <a:srgbClr val="1F497D"/>
                </a:solidFill>
                <a:latin typeface="Times New Roman" panose="02020603050405020304" pitchFamily="18" charset="0"/>
              </a:rPr>
              <a:t>b</a:t>
            </a:r>
            <a:r>
              <a:rPr lang="zh-CN" altLang="en-US" sz="4800" b="1">
                <a:solidFill>
                  <a:srgbClr val="1F497D"/>
                </a:solidFill>
                <a:latin typeface="Times New Roman" panose="02020603050405020304" pitchFamily="18" charset="0"/>
              </a:rPr>
              <a:t>、</a:t>
            </a:r>
            <a:r>
              <a:rPr lang="en-US" altLang="zh-CN" sz="4800" b="1">
                <a:solidFill>
                  <a:srgbClr val="1F497D"/>
                </a:solidFill>
                <a:latin typeface="Times New Roman" panose="02020603050405020304" pitchFamily="18" charset="0"/>
              </a:rPr>
              <a:t>c</a:t>
            </a:r>
            <a:r>
              <a:rPr lang="zh-CN" altLang="en-US" sz="4800" b="1">
                <a:solidFill>
                  <a:srgbClr val="1F497D"/>
                </a:solidFill>
                <a:latin typeface="Times New Roman" panose="02020603050405020304" pitchFamily="18" charset="0"/>
              </a:rPr>
              <a:t>的值。</a:t>
            </a:r>
            <a:endParaRPr lang="zh-CN" altLang="en-US">
              <a:solidFill>
                <a:srgbClr val="1F497D"/>
              </a:solidFill>
            </a:endParaRPr>
          </a:p>
        </p:txBody>
      </p:sp>
    </p:spTree>
    <p:extLst>
      <p:ext uri="{BB962C8B-B14F-4D97-AF65-F5344CB8AC3E}">
        <p14:creationId xmlns:p14="http://schemas.microsoft.com/office/powerpoint/2010/main" val="12069512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青"/>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5" name="Text Box 3"/>
          <p:cNvSpPr txBox="1">
            <a:spLocks noChangeArrowheads="1"/>
          </p:cNvSpPr>
          <p:nvPr/>
        </p:nvSpPr>
        <p:spPr bwMode="auto">
          <a:xfrm>
            <a:off x="468313" y="1125538"/>
            <a:ext cx="8675687"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5400" b="1">
                <a:solidFill>
                  <a:prstClr val="black"/>
                </a:solidFill>
                <a:latin typeface="华文新魏" pitchFamily="2" charset="-122"/>
                <a:ea typeface="华文新魏" pitchFamily="2" charset="-122"/>
              </a:rPr>
              <a:t> </a:t>
            </a:r>
            <a:r>
              <a:rPr kumimoji="1" lang="zh-CN" altLang="en-US" sz="5400" b="1">
                <a:solidFill>
                  <a:prstClr val="black"/>
                </a:solidFill>
                <a:latin typeface="华文新魏" pitchFamily="2" charset="-122"/>
                <a:ea typeface="华文新魏" pitchFamily="2" charset="-122"/>
              </a:rPr>
              <a:t>第</a:t>
            </a:r>
            <a:r>
              <a:rPr kumimoji="1" lang="en-US" altLang="zh-CN" sz="5400" b="1">
                <a:solidFill>
                  <a:prstClr val="black"/>
                </a:solidFill>
                <a:latin typeface="华文新魏" pitchFamily="2" charset="-122"/>
                <a:ea typeface="华文新魏" pitchFamily="2" charset="-122"/>
              </a:rPr>
              <a:t>8</a:t>
            </a:r>
            <a:r>
              <a:rPr kumimoji="1" lang="zh-CN" altLang="en-US" sz="5400" b="1">
                <a:solidFill>
                  <a:prstClr val="black"/>
                </a:solidFill>
                <a:latin typeface="华文新魏" pitchFamily="2" charset="-122"/>
                <a:ea typeface="华文新魏" pitchFamily="2" charset="-122"/>
              </a:rPr>
              <a:t>章</a:t>
            </a:r>
            <a:r>
              <a:rPr kumimoji="1" lang="en-US" altLang="zh-CN" sz="5400" b="1">
                <a:solidFill>
                  <a:prstClr val="black"/>
                </a:solidFill>
                <a:latin typeface="华文新魏" pitchFamily="2" charset="-122"/>
                <a:ea typeface="华文新魏" pitchFamily="2" charset="-122"/>
              </a:rPr>
              <a:t>《</a:t>
            </a:r>
            <a:r>
              <a:rPr kumimoji="1" lang="zh-CN" altLang="en-US" sz="5400" b="1">
                <a:solidFill>
                  <a:prstClr val="black"/>
                </a:solidFill>
                <a:latin typeface="华文新魏" pitchFamily="2" charset="-122"/>
                <a:ea typeface="华文新魏" pitchFamily="2" charset="-122"/>
              </a:rPr>
              <a:t>二元一次方程组</a:t>
            </a:r>
            <a:r>
              <a:rPr kumimoji="1" lang="en-US" altLang="zh-CN" sz="5400" b="1">
                <a:solidFill>
                  <a:prstClr val="black"/>
                </a:solidFill>
                <a:latin typeface="华文新魏" pitchFamily="2" charset="-122"/>
                <a:ea typeface="华文新魏" pitchFamily="2" charset="-122"/>
              </a:rPr>
              <a:t>》</a:t>
            </a:r>
          </a:p>
          <a:p>
            <a:pPr algn="ctr">
              <a:spcBef>
                <a:spcPct val="50000"/>
              </a:spcBef>
            </a:pPr>
            <a:r>
              <a:rPr kumimoji="1" lang="zh-CN" altLang="en-US" sz="6600" b="1">
                <a:solidFill>
                  <a:prstClr val="black"/>
                </a:solidFill>
                <a:latin typeface="华文新魏" pitchFamily="2" charset="-122"/>
                <a:ea typeface="华文新魏" pitchFamily="2" charset="-122"/>
              </a:rPr>
              <a:t>经典习题讲解</a:t>
            </a:r>
          </a:p>
        </p:txBody>
      </p:sp>
    </p:spTree>
    <p:extLst>
      <p:ext uri="{BB962C8B-B14F-4D97-AF65-F5344CB8AC3E}">
        <p14:creationId xmlns:p14="http://schemas.microsoft.com/office/powerpoint/2010/main" val="2947615449"/>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23850" y="981075"/>
            <a:ext cx="85328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1</a:t>
            </a:r>
            <a:r>
              <a:rPr lang="zh-CN" altLang="en-US" sz="3200">
                <a:solidFill>
                  <a:prstClr val="black"/>
                </a:solidFill>
                <a:latin typeface="Arial Black" panose="020B0A04020102020204" pitchFamily="34" charset="0"/>
              </a:rPr>
              <a:t>。解二元一次方程组的基本思路是</a:t>
            </a:r>
          </a:p>
        </p:txBody>
      </p:sp>
      <p:sp>
        <p:nvSpPr>
          <p:cNvPr id="6147" name="Line 3"/>
          <p:cNvSpPr>
            <a:spLocks noChangeShapeType="1"/>
          </p:cNvSpPr>
          <p:nvPr/>
        </p:nvSpPr>
        <p:spPr bwMode="auto">
          <a:xfrm>
            <a:off x="6804025" y="1484313"/>
            <a:ext cx="18351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6148" name="Text Box 4"/>
          <p:cNvSpPr txBox="1">
            <a:spLocks noChangeArrowheads="1"/>
          </p:cNvSpPr>
          <p:nvPr/>
        </p:nvSpPr>
        <p:spPr bwMode="auto">
          <a:xfrm>
            <a:off x="323850" y="1808163"/>
            <a:ext cx="9217025" cy="143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2</a:t>
            </a:r>
            <a:r>
              <a:rPr lang="zh-CN" altLang="en-US" sz="3200">
                <a:solidFill>
                  <a:prstClr val="black"/>
                </a:solidFill>
                <a:latin typeface="Arial Black" panose="020B0A04020102020204" pitchFamily="34" charset="0"/>
              </a:rPr>
              <a:t>。用加减法解方程组</a:t>
            </a:r>
            <a:r>
              <a:rPr lang="en-US" altLang="zh-CN" sz="40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由①与②</a:t>
            </a:r>
            <a:r>
              <a:rPr lang="en-US" altLang="zh-CN" sz="3200">
                <a:solidFill>
                  <a:prstClr val="black"/>
                </a:solidFill>
                <a:latin typeface="Arial" panose="020B0604020202020204"/>
              </a:rPr>
              <a:t>——</a:t>
            </a:r>
            <a:endParaRPr lang="en-US" altLang="zh-CN" sz="3200">
              <a:solidFill>
                <a:prstClr val="black"/>
              </a:solidFill>
              <a:latin typeface="Arial Black" panose="020B0A04020102020204" pitchFamily="34" charset="0"/>
            </a:endParaRPr>
          </a:p>
          <a:p>
            <a:pPr>
              <a:spcBef>
                <a:spcPct val="50000"/>
              </a:spcBef>
            </a:pPr>
            <a:r>
              <a:rPr lang="en-US" altLang="zh-CN" sz="3200">
                <a:solidFill>
                  <a:prstClr val="black"/>
                </a:solidFill>
                <a:latin typeface="Arial" panose="020B0604020202020204"/>
              </a:rPr>
              <a:t>——</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直接消去</a:t>
            </a:r>
            <a:r>
              <a:rPr lang="en-US" altLang="zh-CN" sz="3200">
                <a:solidFill>
                  <a:prstClr val="black"/>
                </a:solidFill>
                <a:latin typeface="Arial" panose="020B0604020202020204"/>
              </a:rPr>
              <a:t>————</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a:t>
            </a:r>
          </a:p>
        </p:txBody>
      </p:sp>
      <p:sp>
        <p:nvSpPr>
          <p:cNvPr id="6149" name="Text Box 5"/>
          <p:cNvSpPr txBox="1">
            <a:spLocks noChangeArrowheads="1"/>
          </p:cNvSpPr>
          <p:nvPr/>
        </p:nvSpPr>
        <p:spPr bwMode="auto">
          <a:xfrm>
            <a:off x="323850" y="3733800"/>
            <a:ext cx="7920038"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3</a:t>
            </a:r>
            <a:r>
              <a:rPr lang="zh-CN" altLang="en-US" sz="3200">
                <a:solidFill>
                  <a:prstClr val="black"/>
                </a:solidFill>
                <a:latin typeface="Arial Black" panose="020B0A04020102020204" pitchFamily="34" charset="0"/>
              </a:rPr>
              <a:t>。用加减法解方程组</a:t>
            </a:r>
            <a:r>
              <a:rPr lang="en-US" altLang="zh-CN" sz="48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由</a:t>
            </a:r>
          </a:p>
          <a:p>
            <a:pPr>
              <a:spcBef>
                <a:spcPct val="50000"/>
              </a:spcBef>
            </a:pPr>
            <a:endParaRPr lang="zh-CN" altLang="en-US" sz="3200">
              <a:solidFill>
                <a:prstClr val="black"/>
              </a:solidFill>
              <a:latin typeface="Arial Black" panose="020B0A04020102020204" pitchFamily="34" charset="0"/>
            </a:endParaRPr>
          </a:p>
          <a:p>
            <a:pPr>
              <a:spcBef>
                <a:spcPct val="50000"/>
              </a:spcBef>
            </a:pPr>
            <a:r>
              <a:rPr lang="zh-CN" altLang="en-US" sz="3200">
                <a:solidFill>
                  <a:prstClr val="black"/>
                </a:solidFill>
                <a:latin typeface="Arial Black" panose="020B0A04020102020204" pitchFamily="34" charset="0"/>
              </a:rPr>
              <a:t>①与②</a:t>
            </a:r>
            <a:r>
              <a:rPr lang="en-US" altLang="zh-CN" sz="3200">
                <a:solidFill>
                  <a:prstClr val="black"/>
                </a:solidFill>
                <a:latin typeface="Arial" panose="020B0604020202020204"/>
              </a:rPr>
              <a:t>——</a:t>
            </a:r>
            <a:r>
              <a:rPr lang="zh-CN" altLang="en-US" sz="3200">
                <a:solidFill>
                  <a:prstClr val="black"/>
                </a:solidFill>
                <a:latin typeface="Arial Black" panose="020B0A04020102020204" pitchFamily="34" charset="0"/>
              </a:rPr>
              <a:t>，可直接消去</a:t>
            </a:r>
            <a:r>
              <a:rPr lang="en-US" altLang="zh-CN" sz="3200">
                <a:solidFill>
                  <a:prstClr val="black"/>
                </a:solidFill>
                <a:latin typeface="Arial" panose="020B0604020202020204"/>
              </a:rPr>
              <a:t>————</a:t>
            </a:r>
            <a:endParaRPr lang="en-US" altLang="zh-CN" sz="3200">
              <a:solidFill>
                <a:prstClr val="black"/>
              </a:solidFill>
              <a:latin typeface="Arial Black" panose="020B0A04020102020204" pitchFamily="34" charset="0"/>
            </a:endParaRPr>
          </a:p>
        </p:txBody>
      </p:sp>
      <p:sp>
        <p:nvSpPr>
          <p:cNvPr id="6150" name="Text Box 6"/>
          <p:cNvSpPr txBox="1">
            <a:spLocks noChangeArrowheads="1"/>
          </p:cNvSpPr>
          <p:nvPr/>
        </p:nvSpPr>
        <p:spPr bwMode="auto">
          <a:xfrm>
            <a:off x="4787900" y="1628775"/>
            <a:ext cx="26638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2x-5y=7①</a:t>
            </a:r>
          </a:p>
          <a:p>
            <a:pPr>
              <a:spcBef>
                <a:spcPct val="50000"/>
              </a:spcBef>
            </a:pPr>
            <a:r>
              <a:rPr lang="en-US" altLang="zh-CN" sz="3200">
                <a:solidFill>
                  <a:prstClr val="black"/>
                </a:solidFill>
                <a:latin typeface="Arial Black" panose="020B0A04020102020204" pitchFamily="34" charset="0"/>
              </a:rPr>
              <a:t>2x+3y=2②</a:t>
            </a:r>
          </a:p>
        </p:txBody>
      </p:sp>
      <p:sp>
        <p:nvSpPr>
          <p:cNvPr id="6151" name="Text Box 7"/>
          <p:cNvSpPr txBox="1">
            <a:spLocks noChangeArrowheads="1"/>
          </p:cNvSpPr>
          <p:nvPr/>
        </p:nvSpPr>
        <p:spPr bwMode="auto">
          <a:xfrm>
            <a:off x="4572000" y="3557588"/>
            <a:ext cx="28082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4x+5y=28①</a:t>
            </a:r>
          </a:p>
          <a:p>
            <a:pPr>
              <a:spcBef>
                <a:spcPct val="50000"/>
              </a:spcBef>
            </a:pPr>
            <a:r>
              <a:rPr lang="en-US" altLang="zh-CN" sz="3200">
                <a:solidFill>
                  <a:prstClr val="black"/>
                </a:solidFill>
                <a:latin typeface="Arial Black" panose="020B0A04020102020204" pitchFamily="34" charset="0"/>
              </a:rPr>
              <a:t>6x-5y=12②</a:t>
            </a:r>
          </a:p>
        </p:txBody>
      </p:sp>
      <p:sp>
        <p:nvSpPr>
          <p:cNvPr id="6152" name="Text Box 8"/>
          <p:cNvSpPr txBox="1">
            <a:spLocks noChangeArrowheads="1"/>
          </p:cNvSpPr>
          <p:nvPr/>
        </p:nvSpPr>
        <p:spPr bwMode="auto">
          <a:xfrm>
            <a:off x="7019925" y="765175"/>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FF0000"/>
                </a:solidFill>
              </a:rPr>
              <a:t>消元</a:t>
            </a:r>
          </a:p>
        </p:txBody>
      </p:sp>
      <p:sp>
        <p:nvSpPr>
          <p:cNvPr id="6153" name="Text Box 9"/>
          <p:cNvSpPr txBox="1">
            <a:spLocks noChangeArrowheads="1"/>
          </p:cNvSpPr>
          <p:nvPr/>
        </p:nvSpPr>
        <p:spPr bwMode="auto">
          <a:xfrm>
            <a:off x="180975" y="2276475"/>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FF0000"/>
                </a:solidFill>
              </a:rPr>
              <a:t>相减</a:t>
            </a:r>
          </a:p>
        </p:txBody>
      </p:sp>
      <p:sp>
        <p:nvSpPr>
          <p:cNvPr id="6154" name="Text Box 10"/>
          <p:cNvSpPr txBox="1">
            <a:spLocks noChangeArrowheads="1"/>
          </p:cNvSpPr>
          <p:nvPr/>
        </p:nvSpPr>
        <p:spPr bwMode="auto">
          <a:xfrm>
            <a:off x="3059113" y="2276475"/>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b="1">
                <a:solidFill>
                  <a:srgbClr val="FF0000"/>
                </a:solidFill>
              </a:rPr>
              <a:t>x</a:t>
            </a:r>
          </a:p>
        </p:txBody>
      </p:sp>
      <p:sp>
        <p:nvSpPr>
          <p:cNvPr id="6155" name="Text Box 11"/>
          <p:cNvSpPr txBox="1">
            <a:spLocks noChangeArrowheads="1"/>
          </p:cNvSpPr>
          <p:nvPr/>
        </p:nvSpPr>
        <p:spPr bwMode="auto">
          <a:xfrm>
            <a:off x="1403350" y="4941888"/>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FF0000"/>
                </a:solidFill>
              </a:rPr>
              <a:t>相加</a:t>
            </a:r>
          </a:p>
        </p:txBody>
      </p:sp>
      <p:sp>
        <p:nvSpPr>
          <p:cNvPr id="6156" name="Text Box 12"/>
          <p:cNvSpPr txBox="1">
            <a:spLocks noChangeArrowheads="1"/>
          </p:cNvSpPr>
          <p:nvPr/>
        </p:nvSpPr>
        <p:spPr bwMode="auto">
          <a:xfrm>
            <a:off x="4932363" y="5084763"/>
            <a:ext cx="172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b="1">
                <a:solidFill>
                  <a:srgbClr val="FF0000"/>
                </a:solidFill>
              </a:rPr>
              <a:t>y</a:t>
            </a:r>
          </a:p>
        </p:txBody>
      </p:sp>
    </p:spTree>
    <p:extLst>
      <p:ext uri="{BB962C8B-B14F-4D97-AF65-F5344CB8AC3E}">
        <p14:creationId xmlns:p14="http://schemas.microsoft.com/office/powerpoint/2010/main" val="2880013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52"/>
                                        </p:tgtEl>
                                        <p:attrNameLst>
                                          <p:attrName>style.visibility</p:attrName>
                                        </p:attrNameLst>
                                      </p:cBhvr>
                                      <p:to>
                                        <p:strVal val="visible"/>
                                      </p:to>
                                    </p:set>
                                    <p:anim calcmode="lin" valueType="num">
                                      <p:cBhvr additive="base">
                                        <p:cTn id="7" dur="500" fill="hold"/>
                                        <p:tgtEl>
                                          <p:spTgt spid="6152"/>
                                        </p:tgtEl>
                                        <p:attrNameLst>
                                          <p:attrName>ppt_x</p:attrName>
                                        </p:attrNameLst>
                                      </p:cBhvr>
                                      <p:tavLst>
                                        <p:tav tm="0">
                                          <p:val>
                                            <p:strVal val="#ppt_x"/>
                                          </p:val>
                                        </p:tav>
                                        <p:tav tm="100000">
                                          <p:val>
                                            <p:strVal val="#ppt_x"/>
                                          </p:val>
                                        </p:tav>
                                      </p:tavLst>
                                    </p:anim>
                                    <p:anim calcmode="lin" valueType="num">
                                      <p:cBhvr additive="base">
                                        <p:cTn id="8" dur="500" fill="hold"/>
                                        <p:tgtEl>
                                          <p:spTgt spid="61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6153"/>
                                        </p:tgtEl>
                                        <p:attrNameLst>
                                          <p:attrName>style.visibility</p:attrName>
                                        </p:attrNameLst>
                                      </p:cBhvr>
                                      <p:to>
                                        <p:strVal val="visible"/>
                                      </p:to>
                                    </p:set>
                                    <p:animEffect transition="in" filter="diamond(in)">
                                      <p:cBhvr>
                                        <p:cTn id="13" dur="2000"/>
                                        <p:tgtEl>
                                          <p:spTgt spid="6153"/>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154"/>
                                        </p:tgtEl>
                                        <p:attrNameLst>
                                          <p:attrName>style.visibility</p:attrName>
                                        </p:attrNameLst>
                                      </p:cBhvr>
                                      <p:to>
                                        <p:strVal val="visible"/>
                                      </p:to>
                                    </p:set>
                                    <p:animEffect transition="in" filter="checkerboard(across)">
                                      <p:cBhvr>
                                        <p:cTn id="18" dur="500"/>
                                        <p:tgtEl>
                                          <p:spTgt spid="615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155"/>
                                        </p:tgtEl>
                                        <p:attrNameLst>
                                          <p:attrName>style.visibility</p:attrName>
                                        </p:attrNameLst>
                                      </p:cBhvr>
                                      <p:to>
                                        <p:strVal val="visible"/>
                                      </p:to>
                                    </p:set>
                                    <p:animEffect transition="in" filter="box(in)">
                                      <p:cBhvr>
                                        <p:cTn id="23" dur="500"/>
                                        <p:tgtEl>
                                          <p:spTgt spid="615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6156"/>
                                        </p:tgtEl>
                                        <p:attrNameLst>
                                          <p:attrName>style.visibility</p:attrName>
                                        </p:attrNameLst>
                                      </p:cBhvr>
                                      <p:to>
                                        <p:strVal val="visible"/>
                                      </p:to>
                                    </p:set>
                                    <p:animEffect transition="in" filter="checkerboard(across)">
                                      <p:cBhvr>
                                        <p:cTn id="28" dur="500"/>
                                        <p:tgtEl>
                                          <p:spTgt spid="6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p:bldP spid="6153" grpId="0"/>
      <p:bldP spid="6154" grpId="0"/>
      <p:bldP spid="6155" grpId="0"/>
      <p:bldP spid="6156"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468313" y="549275"/>
            <a:ext cx="79216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4</a:t>
            </a:r>
            <a:r>
              <a:rPr lang="zh-CN" altLang="en-US" sz="3200">
                <a:solidFill>
                  <a:prstClr val="black"/>
                </a:solidFill>
                <a:latin typeface="Arial Black" panose="020B0A04020102020204" pitchFamily="34" charset="0"/>
              </a:rPr>
              <a:t>。用加减法解方程组</a:t>
            </a:r>
            <a:r>
              <a:rPr lang="en-US" altLang="zh-CN" sz="4400">
                <a:solidFill>
                  <a:prstClr val="black"/>
                </a:solidFill>
                <a:latin typeface="Arial Black" panose="020B0A04020102020204" pitchFamily="34" charset="0"/>
              </a:rPr>
              <a:t>{ </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a:t>
            </a:r>
          </a:p>
          <a:p>
            <a:pPr>
              <a:spcBef>
                <a:spcPct val="50000"/>
              </a:spcBef>
            </a:pPr>
            <a:r>
              <a:rPr lang="zh-CN" altLang="en-US" sz="3200">
                <a:solidFill>
                  <a:prstClr val="black"/>
                </a:solidFill>
                <a:latin typeface="Arial Black" panose="020B0A04020102020204" pitchFamily="34" charset="0"/>
              </a:rPr>
              <a:t>若要消去</a:t>
            </a:r>
            <a:r>
              <a:rPr lang="en-US" altLang="zh-CN" sz="3200">
                <a:solidFill>
                  <a:prstClr val="black"/>
                </a:solidFill>
                <a:latin typeface="Arial Black" panose="020B0A04020102020204" pitchFamily="34" charset="0"/>
              </a:rPr>
              <a:t>Y</a:t>
            </a:r>
            <a:r>
              <a:rPr lang="zh-CN" altLang="en-US" sz="3200">
                <a:solidFill>
                  <a:prstClr val="black"/>
                </a:solidFill>
                <a:latin typeface="Arial Black" panose="020B0A04020102020204" pitchFamily="34" charset="0"/>
              </a:rPr>
              <a:t>，则应由 ①</a:t>
            </a:r>
            <a:r>
              <a:rPr lang="en-US" altLang="zh-CN" sz="3200">
                <a:solidFill>
                  <a:prstClr val="black"/>
                </a:solidFill>
                <a:latin typeface="Arial Black" panose="020B0A04020102020204" pitchFamily="34" charset="0"/>
              </a:rPr>
              <a:t>×</a:t>
            </a:r>
            <a:r>
              <a:rPr lang="zh-CN" altLang="en-US" sz="3200">
                <a:solidFill>
                  <a:prstClr val="black"/>
                </a:solidFill>
                <a:latin typeface="Arial Black" panose="020B0A04020102020204" pitchFamily="34" charset="0"/>
              </a:rPr>
              <a:t>？，②</a:t>
            </a:r>
            <a:r>
              <a:rPr lang="en-US" altLang="zh-CN" sz="3200">
                <a:solidFill>
                  <a:prstClr val="black"/>
                </a:solidFill>
                <a:latin typeface="Arial Black" panose="020B0A04020102020204" pitchFamily="34" charset="0"/>
              </a:rPr>
              <a:t>× </a:t>
            </a:r>
            <a:r>
              <a:rPr lang="zh-CN" altLang="en-US" sz="3200">
                <a:solidFill>
                  <a:prstClr val="black"/>
                </a:solidFill>
                <a:latin typeface="Arial Black" panose="020B0A04020102020204" pitchFamily="34" charset="0"/>
              </a:rPr>
              <a:t>？ 再相加，从而消去</a:t>
            </a:r>
            <a:r>
              <a:rPr lang="en-US" altLang="zh-CN" sz="3200">
                <a:solidFill>
                  <a:prstClr val="black"/>
                </a:solidFill>
                <a:latin typeface="Arial Black" panose="020B0A04020102020204" pitchFamily="34" charset="0"/>
              </a:rPr>
              <a:t>y</a:t>
            </a:r>
            <a:r>
              <a:rPr lang="zh-CN" altLang="en-US" sz="3200">
                <a:solidFill>
                  <a:prstClr val="black"/>
                </a:solidFill>
                <a:latin typeface="Arial Black" panose="020B0A04020102020204" pitchFamily="34" charset="0"/>
              </a:rPr>
              <a:t>。</a:t>
            </a:r>
          </a:p>
        </p:txBody>
      </p:sp>
      <p:sp>
        <p:nvSpPr>
          <p:cNvPr id="7171" name="Text Box 3"/>
          <p:cNvSpPr txBox="1">
            <a:spLocks noChangeArrowheads="1"/>
          </p:cNvSpPr>
          <p:nvPr/>
        </p:nvSpPr>
        <p:spPr bwMode="auto">
          <a:xfrm>
            <a:off x="4681538" y="333375"/>
            <a:ext cx="4140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latin typeface="Arial Black" panose="020B0A04020102020204" pitchFamily="34" charset="0"/>
              </a:rPr>
              <a:t>3x+4y=16①</a:t>
            </a:r>
          </a:p>
          <a:p>
            <a:pPr>
              <a:spcBef>
                <a:spcPct val="50000"/>
              </a:spcBef>
            </a:pPr>
            <a:r>
              <a:rPr lang="en-US" altLang="zh-CN" sz="3200">
                <a:solidFill>
                  <a:prstClr val="black"/>
                </a:solidFill>
                <a:latin typeface="Arial Black" panose="020B0A04020102020204" pitchFamily="34" charset="0"/>
              </a:rPr>
              <a:t>5x-6y=33②</a:t>
            </a:r>
          </a:p>
        </p:txBody>
      </p:sp>
      <p:sp>
        <p:nvSpPr>
          <p:cNvPr id="7172" name="Rectangle 4"/>
          <p:cNvSpPr>
            <a:spLocks noGrp="1" noChangeArrowheads="1"/>
          </p:cNvSpPr>
          <p:nvPr>
            <p:ph type="title"/>
          </p:nvPr>
        </p:nvSpPr>
        <p:spPr>
          <a:xfrm>
            <a:off x="304800" y="2708275"/>
            <a:ext cx="8839200" cy="1905000"/>
          </a:xfrm>
          <a:noFill/>
        </p:spPr>
        <p:txBody>
          <a:bodyPr/>
          <a:lstStyle/>
          <a:p>
            <a:pPr marL="838200" indent="-838200"/>
            <a:r>
              <a:rPr lang="en-US" altLang="zh-CN" sz="3400" b="1">
                <a:solidFill>
                  <a:schemeClr val="tx1"/>
                </a:solidFill>
              </a:rPr>
              <a:t>5</a:t>
            </a:r>
            <a:r>
              <a:rPr lang="zh-CN" altLang="en-US" sz="3400" b="1">
                <a:solidFill>
                  <a:schemeClr val="tx1"/>
                </a:solidFill>
              </a:rPr>
              <a:t>：思考：当</a:t>
            </a:r>
            <a:r>
              <a:rPr lang="en-US" altLang="zh-CN" sz="3400" b="1">
                <a:solidFill>
                  <a:schemeClr val="tx1"/>
                </a:solidFill>
              </a:rPr>
              <a:t>a=____</a:t>
            </a:r>
            <a:r>
              <a:rPr lang="zh-CN" altLang="en-US" sz="3400" b="1">
                <a:solidFill>
                  <a:schemeClr val="tx1"/>
                </a:solidFill>
              </a:rPr>
              <a:t>时，关于</a:t>
            </a:r>
            <a:r>
              <a:rPr lang="en-US" altLang="zh-CN" sz="3400" b="1">
                <a:solidFill>
                  <a:schemeClr val="tx1"/>
                </a:solidFill>
              </a:rPr>
              <a:t>x</a:t>
            </a:r>
            <a:r>
              <a:rPr lang="zh-CN" altLang="en-US" sz="3400" b="1">
                <a:solidFill>
                  <a:schemeClr val="tx1"/>
                </a:solidFill>
              </a:rPr>
              <a:t>的方程</a:t>
            </a:r>
            <a:r>
              <a:rPr lang="en-US" altLang="zh-CN" sz="3400" b="1">
                <a:solidFill>
                  <a:schemeClr val="tx1"/>
                </a:solidFill>
              </a:rPr>
              <a:t>2x+a=2</a:t>
            </a:r>
            <a:r>
              <a:rPr lang="zh-CN" altLang="en-US" sz="3400" b="1">
                <a:solidFill>
                  <a:schemeClr val="tx1"/>
                </a:solidFill>
              </a:rPr>
              <a:t>的</a:t>
            </a:r>
            <a:br>
              <a:rPr lang="zh-CN" altLang="en-US" sz="3400" b="1">
                <a:solidFill>
                  <a:schemeClr val="tx1"/>
                </a:solidFill>
              </a:rPr>
            </a:br>
            <a:r>
              <a:rPr lang="zh-CN" altLang="en-US" sz="3400" b="1">
                <a:solidFill>
                  <a:schemeClr val="tx1"/>
                </a:solidFill>
              </a:rPr>
              <a:t>解是</a:t>
            </a:r>
            <a:r>
              <a:rPr lang="en-US" altLang="zh-CN" sz="3400" b="1">
                <a:solidFill>
                  <a:schemeClr val="tx1"/>
                </a:solidFill>
              </a:rPr>
              <a:t>3.</a:t>
            </a:r>
          </a:p>
        </p:txBody>
      </p:sp>
      <p:sp>
        <p:nvSpPr>
          <p:cNvPr id="7173" name="Rectangle 5"/>
          <p:cNvSpPr>
            <a:spLocks noGrp="1" noChangeArrowheads="1"/>
          </p:cNvSpPr>
          <p:nvPr>
            <p:ph type="body" idx="1"/>
          </p:nvPr>
        </p:nvSpPr>
        <p:spPr>
          <a:xfrm>
            <a:off x="735013" y="3862388"/>
            <a:ext cx="8229600" cy="2735262"/>
          </a:xfrm>
          <a:noFill/>
        </p:spPr>
        <p:txBody>
          <a:bodyPr/>
          <a:lstStyle/>
          <a:p>
            <a:pPr>
              <a:buFontTx/>
              <a:buNone/>
            </a:pPr>
            <a:r>
              <a:rPr lang="zh-CN" altLang="en-US" b="0"/>
              <a:t>解：将</a:t>
            </a:r>
            <a:r>
              <a:rPr lang="en-US" altLang="zh-CN" b="0"/>
              <a:t>x</a:t>
            </a:r>
            <a:r>
              <a:rPr lang="zh-CN" altLang="en-US" b="0"/>
              <a:t>＝</a:t>
            </a:r>
            <a:r>
              <a:rPr lang="en-US" altLang="zh-CN" b="0"/>
              <a:t>3</a:t>
            </a:r>
            <a:r>
              <a:rPr lang="zh-CN" altLang="en-US" b="0"/>
              <a:t>代入方程，</a:t>
            </a:r>
          </a:p>
          <a:p>
            <a:pPr>
              <a:buFontTx/>
              <a:buNone/>
            </a:pPr>
            <a:r>
              <a:rPr lang="zh-CN" altLang="en-US" b="0"/>
              <a:t>    得，</a:t>
            </a:r>
            <a:r>
              <a:rPr lang="en-US" altLang="zh-CN" b="0"/>
              <a:t>2×3+a=2</a:t>
            </a:r>
          </a:p>
          <a:p>
            <a:pPr>
              <a:buFontTx/>
              <a:buNone/>
            </a:pPr>
            <a:r>
              <a:rPr lang="en-US" altLang="zh-CN" b="0"/>
              <a:t>    </a:t>
            </a:r>
            <a:r>
              <a:rPr lang="zh-CN" altLang="en-US" b="0"/>
              <a:t>解得，</a:t>
            </a:r>
            <a:r>
              <a:rPr lang="en-US" altLang="zh-CN" b="0"/>
              <a:t>a=4</a:t>
            </a:r>
            <a:r>
              <a:rPr lang="zh-CN" altLang="en-US" b="0"/>
              <a:t>．</a:t>
            </a:r>
          </a:p>
        </p:txBody>
      </p:sp>
    </p:spTree>
    <p:extLst>
      <p:ext uri="{BB962C8B-B14F-4D97-AF65-F5344CB8AC3E}">
        <p14:creationId xmlns:p14="http://schemas.microsoft.com/office/powerpoint/2010/main" val="2844645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800" decel="100000"/>
                                        <p:tgtEl>
                                          <p:spTgt spid="7170"/>
                                        </p:tgtEl>
                                      </p:cBhvr>
                                    </p:animEffect>
                                    <p:anim calcmode="lin" valueType="num">
                                      <p:cBhvr>
                                        <p:cTn id="8" dur="800" decel="100000" fill="hold"/>
                                        <p:tgtEl>
                                          <p:spTgt spid="7170"/>
                                        </p:tgtEl>
                                        <p:attrNameLst>
                                          <p:attrName>style.rotation</p:attrName>
                                        </p:attrNameLst>
                                      </p:cBhvr>
                                      <p:tavLst>
                                        <p:tav tm="0">
                                          <p:val>
                                            <p:fltVal val="-90"/>
                                          </p:val>
                                        </p:tav>
                                        <p:tav tm="100000">
                                          <p:val>
                                            <p:fltVal val="0"/>
                                          </p:val>
                                        </p:tav>
                                      </p:tavLst>
                                    </p:anim>
                                    <p:anim calcmode="lin" valueType="num">
                                      <p:cBhvr>
                                        <p:cTn id="9" dur="800" decel="100000" fill="hold"/>
                                        <p:tgtEl>
                                          <p:spTgt spid="7170"/>
                                        </p:tgtEl>
                                        <p:attrNameLst>
                                          <p:attrName>ppt_x</p:attrName>
                                        </p:attrNameLst>
                                      </p:cBhvr>
                                      <p:tavLst>
                                        <p:tav tm="0">
                                          <p:val>
                                            <p:strVal val="#ppt_x+0.4"/>
                                          </p:val>
                                        </p:tav>
                                        <p:tav tm="100000">
                                          <p:val>
                                            <p:strVal val="#ppt_x-0.05"/>
                                          </p:val>
                                        </p:tav>
                                      </p:tavLst>
                                    </p:anim>
                                    <p:anim calcmode="lin" valueType="num">
                                      <p:cBhvr>
                                        <p:cTn id="10" dur="800" decel="100000" fill="hold"/>
                                        <p:tgtEl>
                                          <p:spTgt spid="717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17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170"/>
                                        </p:tgtEl>
                                        <p:attrNameLst>
                                          <p:attrName>ppt_y</p:attrName>
                                        </p:attrNameLst>
                                      </p:cBhvr>
                                      <p:tavLst>
                                        <p:tav tm="0">
                                          <p:val>
                                            <p:strVal val="#ppt_y+0.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171"/>
                                        </p:tgtEl>
                                        <p:attrNameLst>
                                          <p:attrName>style.visibility</p:attrName>
                                        </p:attrNameLst>
                                      </p:cBhvr>
                                      <p:to>
                                        <p:strVal val="visible"/>
                                      </p:to>
                                    </p:set>
                                    <p:anim calcmode="lin" valueType="num">
                                      <p:cBhvr>
                                        <p:cTn id="17" dur="500" fill="hold"/>
                                        <p:tgtEl>
                                          <p:spTgt spid="7171"/>
                                        </p:tgtEl>
                                        <p:attrNameLst>
                                          <p:attrName>ppt_w</p:attrName>
                                        </p:attrNameLst>
                                      </p:cBhvr>
                                      <p:tavLst>
                                        <p:tav tm="0">
                                          <p:val>
                                            <p:fltVal val="0"/>
                                          </p:val>
                                        </p:tav>
                                        <p:tav tm="100000">
                                          <p:val>
                                            <p:strVal val="#ppt_w"/>
                                          </p:val>
                                        </p:tav>
                                      </p:tavLst>
                                    </p:anim>
                                    <p:anim calcmode="lin" valueType="num">
                                      <p:cBhvr>
                                        <p:cTn id="18" dur="500" fill="hold"/>
                                        <p:tgtEl>
                                          <p:spTgt spid="7171"/>
                                        </p:tgtEl>
                                        <p:attrNameLst>
                                          <p:attrName>ppt_h</p:attrName>
                                        </p:attrNameLst>
                                      </p:cBhvr>
                                      <p:tavLst>
                                        <p:tav tm="0">
                                          <p:val>
                                            <p:fltVal val="0"/>
                                          </p:val>
                                        </p:tav>
                                        <p:tav tm="100000">
                                          <p:val>
                                            <p:strVal val="#ppt_h"/>
                                          </p:val>
                                        </p:tav>
                                      </p:tavLst>
                                    </p:anim>
                                    <p:animEffect transition="in" filter="fade">
                                      <p:cBhvr>
                                        <p:cTn id="19" dur="500"/>
                                        <p:tgtEl>
                                          <p:spTgt spid="7171"/>
                                        </p:tgtEl>
                                      </p:cBhvr>
                                    </p:animEffect>
                                  </p:childTnLst>
                                  <p:subTnLst>
                                    <p:audio>
                                      <p:cMediaNode>
                                        <p:cTn display="0" masterRel="sameClick">
                                          <p:stCondLst>
                                            <p:cond evt="begin" delay="0">
                                              <p:tn val="15"/>
                                            </p:cond>
                                          </p:stCondLst>
                                          <p:endCondLst>
                                            <p:cond evt="onStopAudio" delay="0">
                                              <p:tgtEl>
                                                <p:sldTgt/>
                                              </p:tgtEl>
                                            </p:cond>
                                          </p:endCondLst>
                                        </p:cTn>
                                        <p:tgtEl>
                                          <p:sndTgt r:embed="rId3" name="suction.wav"/>
                                        </p:tgtEl>
                                      </p:cMediaNode>
                                    </p:audio>
                                  </p:sub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7172"/>
                                        </p:tgtEl>
                                        <p:attrNameLst>
                                          <p:attrName>style.visibility</p:attrName>
                                        </p:attrNameLst>
                                      </p:cBhvr>
                                      <p:to>
                                        <p:strVal val="visible"/>
                                      </p:to>
                                    </p:set>
                                    <p:animEffect transition="in" filter="checkerboard(across)">
                                      <p:cBhvr>
                                        <p:cTn id="24" dur="500"/>
                                        <p:tgtEl>
                                          <p:spTgt spid="717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173">
                                            <p:txEl>
                                              <p:pRg st="0" end="0"/>
                                            </p:txEl>
                                          </p:spTgt>
                                        </p:tgtEl>
                                        <p:attrNameLst>
                                          <p:attrName>style.visibility</p:attrName>
                                        </p:attrNameLst>
                                      </p:cBhvr>
                                      <p:to>
                                        <p:strVal val="visible"/>
                                      </p:to>
                                    </p:set>
                                    <p:anim calcmode="lin" valueType="num">
                                      <p:cBhvr additive="base">
                                        <p:cTn id="29" dur="500" fill="hold"/>
                                        <p:tgtEl>
                                          <p:spTgt spid="7173">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17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173">
                                            <p:txEl>
                                              <p:pRg st="1" end="1"/>
                                            </p:txEl>
                                          </p:spTgt>
                                        </p:tgtEl>
                                        <p:attrNameLst>
                                          <p:attrName>style.visibility</p:attrName>
                                        </p:attrNameLst>
                                      </p:cBhvr>
                                      <p:to>
                                        <p:strVal val="visible"/>
                                      </p:to>
                                    </p:set>
                                    <p:anim calcmode="lin" valueType="num">
                                      <p:cBhvr additive="base">
                                        <p:cTn id="35" dur="500" fill="hold"/>
                                        <p:tgtEl>
                                          <p:spTgt spid="7173">
                                            <p:txEl>
                                              <p:pRg st="1" end="1"/>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17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173">
                                            <p:txEl>
                                              <p:pRg st="2" end="2"/>
                                            </p:txEl>
                                          </p:spTgt>
                                        </p:tgtEl>
                                        <p:attrNameLst>
                                          <p:attrName>style.visibility</p:attrName>
                                        </p:attrNameLst>
                                      </p:cBhvr>
                                      <p:to>
                                        <p:strVal val="visible"/>
                                      </p:to>
                                    </p:set>
                                    <p:anim calcmode="lin" valueType="num">
                                      <p:cBhvr additive="base">
                                        <p:cTn id="41" dur="500" fill="hold"/>
                                        <p:tgtEl>
                                          <p:spTgt spid="7173">
                                            <p:txEl>
                                              <p:pRg st="2" end="2"/>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717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p:bldP spid="7172" grpId="0" animBg="1"/>
      <p:bldP spid="7173" grpId="0" build="p" autoUpdateAnimBg="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11188" y="260350"/>
            <a:ext cx="8153400" cy="372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en-US" altLang="zh-CN" sz="2800" b="1">
              <a:solidFill>
                <a:prstClr val="black"/>
              </a:solidFill>
              <a:latin typeface="Times New Roman" panose="02020603050405020304" pitchFamily="18" charset="0"/>
            </a:endParaRPr>
          </a:p>
          <a:p>
            <a:pPr>
              <a:spcBef>
                <a:spcPct val="50000"/>
              </a:spcBef>
            </a:pPr>
            <a:r>
              <a:rPr kumimoji="1" lang="en-US" altLang="zh-CN" sz="2800" b="1">
                <a:solidFill>
                  <a:prstClr val="black"/>
                </a:solidFill>
                <a:latin typeface="Times New Roman" panose="02020603050405020304" pitchFamily="18" charset="0"/>
              </a:rPr>
              <a:t>6</a:t>
            </a:r>
            <a:r>
              <a:rPr kumimoji="1" lang="zh-CN" altLang="en-US" sz="2800" b="1">
                <a:solidFill>
                  <a:prstClr val="black"/>
                </a:solidFill>
                <a:latin typeface="Times New Roman" panose="02020603050405020304" pitchFamily="18" charset="0"/>
              </a:rPr>
              <a:t>、方程</a:t>
            </a:r>
            <a:r>
              <a:rPr kumimoji="1" lang="en-US" altLang="zh-CN" sz="2800" b="1">
                <a:solidFill>
                  <a:prstClr val="black"/>
                </a:solidFill>
                <a:latin typeface="Times New Roman" panose="02020603050405020304" pitchFamily="18" charset="0"/>
              </a:rPr>
              <a:t>2x+3y=8</a:t>
            </a:r>
            <a:r>
              <a:rPr kumimoji="1" lang="zh-CN" altLang="en-US" sz="2800" b="1">
                <a:solidFill>
                  <a:prstClr val="black"/>
                </a:solidFill>
                <a:latin typeface="Times New Roman" panose="02020603050405020304" pitchFamily="18" charset="0"/>
              </a:rPr>
              <a:t>的解 （        ）</a:t>
            </a:r>
          </a:p>
          <a:p>
            <a:pPr>
              <a:spcBef>
                <a:spcPct val="50000"/>
              </a:spcBef>
            </a:pPr>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、只有一个           </a:t>
            </a:r>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、只有两个</a:t>
            </a:r>
          </a:p>
          <a:p>
            <a:pPr>
              <a:spcBef>
                <a:spcPct val="50000"/>
              </a:spcBef>
            </a:pPr>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、只有三个            </a:t>
            </a:r>
            <a:r>
              <a:rPr kumimoji="1" lang="en-US" altLang="zh-CN" sz="2800" b="1">
                <a:solidFill>
                  <a:prstClr val="black"/>
                </a:solidFill>
                <a:latin typeface="Times New Roman" panose="02020603050405020304" pitchFamily="18" charset="0"/>
              </a:rPr>
              <a:t>D</a:t>
            </a:r>
            <a:r>
              <a:rPr kumimoji="1" lang="zh-CN" altLang="en-US" sz="2800" b="1">
                <a:solidFill>
                  <a:prstClr val="black"/>
                </a:solidFill>
                <a:latin typeface="Times New Roman" panose="02020603050405020304" pitchFamily="18" charset="0"/>
              </a:rPr>
              <a:t>、有无数个</a:t>
            </a:r>
          </a:p>
          <a:p>
            <a:pPr>
              <a:spcBef>
                <a:spcPct val="50000"/>
              </a:spcBef>
            </a:pPr>
            <a:r>
              <a:rPr kumimoji="1" lang="en-US" altLang="zh-CN" sz="2800" b="1">
                <a:solidFill>
                  <a:prstClr val="black"/>
                </a:solidFill>
                <a:latin typeface="Times New Roman" panose="02020603050405020304" pitchFamily="18" charset="0"/>
              </a:rPr>
              <a:t>7</a:t>
            </a:r>
            <a:r>
              <a:rPr kumimoji="1" lang="zh-CN" altLang="en-US" sz="2800" b="1">
                <a:solidFill>
                  <a:prstClr val="black"/>
                </a:solidFill>
                <a:latin typeface="Times New Roman" panose="02020603050405020304" pitchFamily="18" charset="0"/>
              </a:rPr>
              <a:t>、下列属于二元一次方程组的是 （         ）</a:t>
            </a:r>
          </a:p>
          <a:p>
            <a:pPr>
              <a:spcBef>
                <a:spcPct val="50000"/>
              </a:spcBef>
            </a:pPr>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B</a:t>
            </a:r>
          </a:p>
        </p:txBody>
      </p:sp>
      <p:graphicFrame>
        <p:nvGraphicFramePr>
          <p:cNvPr id="8195" name="Object 3"/>
          <p:cNvGraphicFramePr>
            <a:graphicFrameLocks noChangeAspect="1"/>
          </p:cNvGraphicFramePr>
          <p:nvPr/>
        </p:nvGraphicFramePr>
        <p:xfrm>
          <a:off x="2082800" y="3357563"/>
          <a:ext cx="1217613" cy="1295400"/>
        </p:xfrm>
        <a:graphic>
          <a:graphicData uri="http://schemas.openxmlformats.org/presentationml/2006/ole">
            <mc:AlternateContent xmlns:mc="http://schemas.openxmlformats.org/markup-compatibility/2006">
              <mc:Choice xmlns:v="urn:schemas-microsoft-com:vml" Requires="v">
                <p:oleObj name="Equation" r:id="rId3" imgW="596900" imgH="635000" progId="Equations">
                  <p:embed/>
                </p:oleObj>
              </mc:Choice>
              <mc:Fallback>
                <p:oleObj name="Equation" r:id="rId3" imgW="596900" imgH="6350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3357563"/>
                        <a:ext cx="1217613"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5424488" y="3382963"/>
          <a:ext cx="1524000" cy="1295400"/>
        </p:xfrm>
        <a:graphic>
          <a:graphicData uri="http://schemas.openxmlformats.org/presentationml/2006/ole">
            <mc:AlternateContent xmlns:mc="http://schemas.openxmlformats.org/markup-compatibility/2006">
              <mc:Choice xmlns:v="urn:schemas-microsoft-com:vml" Requires="v">
                <p:oleObj name="Equation" r:id="rId5" imgW="596900" imgH="660400" progId="Equations">
                  <p:embed/>
                </p:oleObj>
              </mc:Choice>
              <mc:Fallback>
                <p:oleObj name="Equation" r:id="rId5" imgW="596900" imgH="6604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88" y="3382963"/>
                        <a:ext cx="15240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7" name="Text Box 5"/>
          <p:cNvSpPr txBox="1">
            <a:spLocks noChangeArrowheads="1"/>
          </p:cNvSpPr>
          <p:nvPr/>
        </p:nvSpPr>
        <p:spPr bwMode="auto">
          <a:xfrm>
            <a:off x="611188" y="4941888"/>
            <a:ext cx="5761037"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    </a:t>
            </a:r>
            <a:r>
              <a:rPr kumimoji="1" lang="en-US" altLang="zh-CN" sz="2800" b="1">
                <a:solidFill>
                  <a:prstClr val="black"/>
                </a:solidFill>
                <a:latin typeface="Times New Roman" panose="02020603050405020304" pitchFamily="18" charset="0"/>
              </a:rPr>
              <a:t>x+y=5                     D</a:t>
            </a:r>
          </a:p>
          <a:p>
            <a:pPr>
              <a:spcBef>
                <a:spcPct val="50000"/>
              </a:spcBef>
            </a:pPr>
            <a:r>
              <a:rPr kumimoji="1" lang="en-US" altLang="zh-CN" sz="2800" b="1">
                <a:solidFill>
                  <a:prstClr val="black"/>
                </a:solidFill>
                <a:latin typeface="Times New Roman" panose="02020603050405020304" pitchFamily="18" charset="0"/>
              </a:rPr>
              <a:t>           x</a:t>
            </a:r>
            <a:r>
              <a:rPr kumimoji="1" lang="en-US" altLang="zh-CN" sz="2800" b="1" baseline="30000">
                <a:solidFill>
                  <a:prstClr val="black"/>
                </a:solidFill>
                <a:latin typeface="Times New Roman" panose="02020603050405020304" pitchFamily="18" charset="0"/>
              </a:rPr>
              <a:t>2</a:t>
            </a:r>
            <a:r>
              <a:rPr kumimoji="1" lang="en-US" altLang="zh-CN" sz="2800" b="1">
                <a:solidFill>
                  <a:prstClr val="black"/>
                </a:solidFill>
                <a:latin typeface="Times New Roman" panose="02020603050405020304" pitchFamily="18" charset="0"/>
              </a:rPr>
              <a:t>+y</a:t>
            </a:r>
            <a:r>
              <a:rPr kumimoji="1" lang="en-US" altLang="zh-CN" sz="2800" b="1" baseline="30000">
                <a:solidFill>
                  <a:prstClr val="black"/>
                </a:solidFill>
                <a:latin typeface="Times New Roman" panose="02020603050405020304" pitchFamily="18" charset="0"/>
              </a:rPr>
              <a:t>2</a:t>
            </a:r>
            <a:r>
              <a:rPr kumimoji="1" lang="en-US" altLang="zh-CN" sz="2800" b="1">
                <a:solidFill>
                  <a:prstClr val="black"/>
                </a:solidFill>
                <a:latin typeface="Times New Roman" panose="02020603050405020304" pitchFamily="18" charset="0"/>
              </a:rPr>
              <a:t>=1</a:t>
            </a:r>
          </a:p>
        </p:txBody>
      </p:sp>
      <p:graphicFrame>
        <p:nvGraphicFramePr>
          <p:cNvPr id="8198" name="Object 6"/>
          <p:cNvGraphicFramePr>
            <a:graphicFrameLocks noChangeAspect="1"/>
          </p:cNvGraphicFramePr>
          <p:nvPr/>
        </p:nvGraphicFramePr>
        <p:xfrm>
          <a:off x="5424488" y="4754563"/>
          <a:ext cx="1524000" cy="1328737"/>
        </p:xfrm>
        <a:graphic>
          <a:graphicData uri="http://schemas.openxmlformats.org/presentationml/2006/ole">
            <mc:AlternateContent xmlns:mc="http://schemas.openxmlformats.org/markup-compatibility/2006">
              <mc:Choice xmlns:v="urn:schemas-microsoft-com:vml" Requires="v">
                <p:oleObj name="Equation" r:id="rId7" imgW="698500" imgH="609600" progId="Equations">
                  <p:embed/>
                </p:oleObj>
              </mc:Choice>
              <mc:Fallback>
                <p:oleObj name="Equation" r:id="rId7" imgW="698500" imgH="6096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4488" y="4754563"/>
                        <a:ext cx="1524000" cy="1328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9" name="AutoShape 7"/>
          <p:cNvSpPr/>
          <p:nvPr/>
        </p:nvSpPr>
        <p:spPr bwMode="auto">
          <a:xfrm>
            <a:off x="1690688" y="3535363"/>
            <a:ext cx="381000" cy="990600"/>
          </a:xfrm>
          <a:prstGeom prst="leftBrace">
            <a:avLst>
              <a:gd name="adj1" fmla="val 2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prstClr val="black"/>
              </a:solidFill>
              <a:latin typeface="Times New Roman" panose="02020603050405020304" pitchFamily="18" charset="0"/>
            </a:endParaRPr>
          </a:p>
        </p:txBody>
      </p:sp>
      <p:sp>
        <p:nvSpPr>
          <p:cNvPr id="8200" name="AutoShape 8"/>
          <p:cNvSpPr/>
          <p:nvPr/>
        </p:nvSpPr>
        <p:spPr bwMode="auto">
          <a:xfrm>
            <a:off x="5043488" y="3535363"/>
            <a:ext cx="381000" cy="990600"/>
          </a:xfrm>
          <a:prstGeom prst="leftBrace">
            <a:avLst>
              <a:gd name="adj1" fmla="val 2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prstClr val="black"/>
              </a:solidFill>
              <a:latin typeface="Times New Roman" panose="02020603050405020304" pitchFamily="18" charset="0"/>
            </a:endParaRPr>
          </a:p>
        </p:txBody>
      </p:sp>
      <p:sp>
        <p:nvSpPr>
          <p:cNvPr id="8201" name="AutoShape 9"/>
          <p:cNvSpPr/>
          <p:nvPr/>
        </p:nvSpPr>
        <p:spPr bwMode="auto">
          <a:xfrm>
            <a:off x="1116013" y="5157788"/>
            <a:ext cx="381000" cy="990600"/>
          </a:xfrm>
          <a:prstGeom prst="leftBrace">
            <a:avLst>
              <a:gd name="adj1" fmla="val 2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prstClr val="black"/>
              </a:solidFill>
              <a:latin typeface="Times New Roman" panose="02020603050405020304" pitchFamily="18" charset="0"/>
            </a:endParaRPr>
          </a:p>
        </p:txBody>
      </p:sp>
      <p:sp>
        <p:nvSpPr>
          <p:cNvPr id="8202" name="AutoShape 10"/>
          <p:cNvSpPr/>
          <p:nvPr/>
        </p:nvSpPr>
        <p:spPr bwMode="auto">
          <a:xfrm>
            <a:off x="4932363" y="4941888"/>
            <a:ext cx="381000" cy="990600"/>
          </a:xfrm>
          <a:prstGeom prst="leftBrace">
            <a:avLst>
              <a:gd name="adj1" fmla="val 2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b="1">
              <a:solidFill>
                <a:prstClr val="black"/>
              </a:solidFill>
              <a:latin typeface="Times New Roman" panose="02020603050405020304" pitchFamily="18" charset="0"/>
            </a:endParaRPr>
          </a:p>
        </p:txBody>
      </p:sp>
      <p:sp>
        <p:nvSpPr>
          <p:cNvPr id="8203" name="Text Box 11"/>
          <p:cNvSpPr txBox="1">
            <a:spLocks noChangeArrowheads="1"/>
          </p:cNvSpPr>
          <p:nvPr/>
        </p:nvSpPr>
        <p:spPr bwMode="auto">
          <a:xfrm>
            <a:off x="4572000" y="836613"/>
            <a:ext cx="431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0000"/>
                </a:solidFill>
              </a:rPr>
              <a:t>D</a:t>
            </a:r>
          </a:p>
        </p:txBody>
      </p:sp>
      <p:sp>
        <p:nvSpPr>
          <p:cNvPr id="8204" name="Text Box 12"/>
          <p:cNvSpPr txBox="1">
            <a:spLocks noChangeArrowheads="1"/>
          </p:cNvSpPr>
          <p:nvPr/>
        </p:nvSpPr>
        <p:spPr bwMode="auto">
          <a:xfrm>
            <a:off x="6443663" y="2787650"/>
            <a:ext cx="431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solidFill>
                  <a:srgbClr val="FF0000"/>
                </a:solidFill>
              </a:rPr>
              <a:t>A</a:t>
            </a:r>
          </a:p>
        </p:txBody>
      </p:sp>
    </p:spTree>
    <p:extLst>
      <p:ext uri="{BB962C8B-B14F-4D97-AF65-F5344CB8AC3E}">
        <p14:creationId xmlns:p14="http://schemas.microsoft.com/office/powerpoint/2010/main" val="10376776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8199"/>
                                        </p:tgtEl>
                                        <p:attrNameLst>
                                          <p:attrName>style.visibility</p:attrName>
                                        </p:attrNameLst>
                                      </p:cBhvr>
                                      <p:to>
                                        <p:strVal val="visible"/>
                                      </p:to>
                                    </p:set>
                                    <p:anim calcmode="lin" valueType="num">
                                      <p:cBhvr>
                                        <p:cTn id="7" dur="1000" fill="hold"/>
                                        <p:tgtEl>
                                          <p:spTgt spid="8199"/>
                                        </p:tgtEl>
                                        <p:attrNameLst>
                                          <p:attrName>ppt_w</p:attrName>
                                        </p:attrNameLst>
                                      </p:cBhvr>
                                      <p:tavLst>
                                        <p:tav tm="0">
                                          <p:val>
                                            <p:fltVal val="0"/>
                                          </p:val>
                                        </p:tav>
                                        <p:tav tm="100000">
                                          <p:val>
                                            <p:strVal val="#ppt_w"/>
                                          </p:val>
                                        </p:tav>
                                      </p:tavLst>
                                    </p:anim>
                                    <p:anim calcmode="lin" valueType="num">
                                      <p:cBhvr>
                                        <p:cTn id="8" dur="1000" fill="hold"/>
                                        <p:tgtEl>
                                          <p:spTgt spid="8199"/>
                                        </p:tgtEl>
                                        <p:attrNameLst>
                                          <p:attrName>ppt_h</p:attrName>
                                        </p:attrNameLst>
                                      </p:cBhvr>
                                      <p:tavLst>
                                        <p:tav tm="0">
                                          <p:val>
                                            <p:fltVal val="0"/>
                                          </p:val>
                                        </p:tav>
                                        <p:tav tm="100000">
                                          <p:val>
                                            <p:strVal val="#ppt_h"/>
                                          </p:val>
                                        </p:tav>
                                      </p:tavLst>
                                    </p:anim>
                                    <p:anim calcmode="lin" valueType="num">
                                      <p:cBhvr>
                                        <p:cTn id="9" dur="1000" fill="hold"/>
                                        <p:tgtEl>
                                          <p:spTgt spid="81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199"/>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8200"/>
                                        </p:tgtEl>
                                        <p:attrNameLst>
                                          <p:attrName>style.visibility</p:attrName>
                                        </p:attrNameLst>
                                      </p:cBhvr>
                                      <p:to>
                                        <p:strVal val="visible"/>
                                      </p:to>
                                    </p:set>
                                    <p:anim calcmode="lin" valueType="num">
                                      <p:cBhvr>
                                        <p:cTn id="14" dur="1000" fill="hold"/>
                                        <p:tgtEl>
                                          <p:spTgt spid="8200"/>
                                        </p:tgtEl>
                                        <p:attrNameLst>
                                          <p:attrName>ppt_w</p:attrName>
                                        </p:attrNameLst>
                                      </p:cBhvr>
                                      <p:tavLst>
                                        <p:tav tm="0">
                                          <p:val>
                                            <p:fltVal val="0"/>
                                          </p:val>
                                        </p:tav>
                                        <p:tav tm="100000">
                                          <p:val>
                                            <p:strVal val="#ppt_w"/>
                                          </p:val>
                                        </p:tav>
                                      </p:tavLst>
                                    </p:anim>
                                    <p:anim calcmode="lin" valueType="num">
                                      <p:cBhvr>
                                        <p:cTn id="15" dur="1000" fill="hold"/>
                                        <p:tgtEl>
                                          <p:spTgt spid="8200"/>
                                        </p:tgtEl>
                                        <p:attrNameLst>
                                          <p:attrName>ppt_h</p:attrName>
                                        </p:attrNameLst>
                                      </p:cBhvr>
                                      <p:tavLst>
                                        <p:tav tm="0">
                                          <p:val>
                                            <p:fltVal val="0"/>
                                          </p:val>
                                        </p:tav>
                                        <p:tav tm="100000">
                                          <p:val>
                                            <p:strVal val="#ppt_h"/>
                                          </p:val>
                                        </p:tav>
                                      </p:tavLst>
                                    </p:anim>
                                    <p:anim calcmode="lin" valueType="num">
                                      <p:cBhvr>
                                        <p:cTn id="16" dur="1000" fill="hold"/>
                                        <p:tgtEl>
                                          <p:spTgt spid="8200"/>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8200"/>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2" name="chimes.wav"/>
                                        </p:tgtEl>
                                      </p:cMediaNode>
                                    </p:audio>
                                  </p:sub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8201"/>
                                        </p:tgtEl>
                                        <p:attrNameLst>
                                          <p:attrName>style.visibility</p:attrName>
                                        </p:attrNameLst>
                                      </p:cBhvr>
                                      <p:to>
                                        <p:strVal val="visible"/>
                                      </p:to>
                                    </p:set>
                                    <p:anim calcmode="lin" valueType="num">
                                      <p:cBhvr>
                                        <p:cTn id="21" dur="1000" fill="hold"/>
                                        <p:tgtEl>
                                          <p:spTgt spid="8201"/>
                                        </p:tgtEl>
                                        <p:attrNameLst>
                                          <p:attrName>ppt_w</p:attrName>
                                        </p:attrNameLst>
                                      </p:cBhvr>
                                      <p:tavLst>
                                        <p:tav tm="0">
                                          <p:val>
                                            <p:fltVal val="0"/>
                                          </p:val>
                                        </p:tav>
                                        <p:tav tm="100000">
                                          <p:val>
                                            <p:strVal val="#ppt_w"/>
                                          </p:val>
                                        </p:tav>
                                      </p:tavLst>
                                    </p:anim>
                                    <p:anim calcmode="lin" valueType="num">
                                      <p:cBhvr>
                                        <p:cTn id="22" dur="1000" fill="hold"/>
                                        <p:tgtEl>
                                          <p:spTgt spid="8201"/>
                                        </p:tgtEl>
                                        <p:attrNameLst>
                                          <p:attrName>ppt_h</p:attrName>
                                        </p:attrNameLst>
                                      </p:cBhvr>
                                      <p:tavLst>
                                        <p:tav tm="0">
                                          <p:val>
                                            <p:fltVal val="0"/>
                                          </p:val>
                                        </p:tav>
                                        <p:tav tm="100000">
                                          <p:val>
                                            <p:strVal val="#ppt_h"/>
                                          </p:val>
                                        </p:tav>
                                      </p:tavLst>
                                    </p:anim>
                                    <p:anim calcmode="lin" valueType="num">
                                      <p:cBhvr>
                                        <p:cTn id="23" dur="1000" fill="hold"/>
                                        <p:tgtEl>
                                          <p:spTgt spid="8201"/>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820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par>
                          <p:cTn id="25" fill="hold">
                            <p:stCondLst>
                              <p:cond delay="3000"/>
                            </p:stCondLst>
                            <p:childTnLst>
                              <p:par>
                                <p:cTn id="26" presetID="15" presetClass="entr" presetSubtype="0" fill="hold" grpId="0" nodeType="afterEffect">
                                  <p:stCondLst>
                                    <p:cond delay="0"/>
                                  </p:stCondLst>
                                  <p:childTnLst>
                                    <p:set>
                                      <p:cBhvr>
                                        <p:cTn id="27" dur="1" fill="hold">
                                          <p:stCondLst>
                                            <p:cond delay="0"/>
                                          </p:stCondLst>
                                        </p:cTn>
                                        <p:tgtEl>
                                          <p:spTgt spid="8202"/>
                                        </p:tgtEl>
                                        <p:attrNameLst>
                                          <p:attrName>style.visibility</p:attrName>
                                        </p:attrNameLst>
                                      </p:cBhvr>
                                      <p:to>
                                        <p:strVal val="visible"/>
                                      </p:to>
                                    </p:set>
                                    <p:anim calcmode="lin" valueType="num">
                                      <p:cBhvr>
                                        <p:cTn id="28" dur="1000" fill="hold"/>
                                        <p:tgtEl>
                                          <p:spTgt spid="8202"/>
                                        </p:tgtEl>
                                        <p:attrNameLst>
                                          <p:attrName>ppt_w</p:attrName>
                                        </p:attrNameLst>
                                      </p:cBhvr>
                                      <p:tavLst>
                                        <p:tav tm="0">
                                          <p:val>
                                            <p:fltVal val="0"/>
                                          </p:val>
                                        </p:tav>
                                        <p:tav tm="100000">
                                          <p:val>
                                            <p:strVal val="#ppt_w"/>
                                          </p:val>
                                        </p:tav>
                                      </p:tavLst>
                                    </p:anim>
                                    <p:anim calcmode="lin" valueType="num">
                                      <p:cBhvr>
                                        <p:cTn id="29" dur="1000" fill="hold"/>
                                        <p:tgtEl>
                                          <p:spTgt spid="8202"/>
                                        </p:tgtEl>
                                        <p:attrNameLst>
                                          <p:attrName>ppt_h</p:attrName>
                                        </p:attrNameLst>
                                      </p:cBhvr>
                                      <p:tavLst>
                                        <p:tav tm="0">
                                          <p:val>
                                            <p:fltVal val="0"/>
                                          </p:val>
                                        </p:tav>
                                        <p:tav tm="100000">
                                          <p:val>
                                            <p:strVal val="#ppt_h"/>
                                          </p:val>
                                        </p:tav>
                                      </p:tavLst>
                                    </p:anim>
                                    <p:anim calcmode="lin" valueType="num">
                                      <p:cBhvr>
                                        <p:cTn id="30" dur="1000" fill="hold"/>
                                        <p:tgtEl>
                                          <p:spTgt spid="8202"/>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820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6"/>
                                            </p:cond>
                                          </p:stCondLst>
                                          <p:endCondLst>
                                            <p:cond evt="onStopAudio" delay="0">
                                              <p:tgtEl>
                                                <p:sldTgt/>
                                              </p:tgtEl>
                                            </p:cond>
                                          </p:endCondLst>
                                        </p:cTn>
                                        <p:tgtEl>
                                          <p:sndTgt r:embed="rId2" name="chimes.wav"/>
                                        </p:tgtEl>
                                      </p:cMediaNode>
                                    </p:audio>
                                  </p:sub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8203"/>
                                        </p:tgtEl>
                                        <p:attrNameLst>
                                          <p:attrName>style.visibility</p:attrName>
                                        </p:attrNameLst>
                                      </p:cBhvr>
                                      <p:to>
                                        <p:strVal val="visible"/>
                                      </p:to>
                                    </p:set>
                                    <p:animEffect transition="in" filter="checkerboard(across)">
                                      <p:cBhvr>
                                        <p:cTn id="36" dur="500"/>
                                        <p:tgtEl>
                                          <p:spTgt spid="820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8204"/>
                                        </p:tgtEl>
                                        <p:attrNameLst>
                                          <p:attrName>style.visibility</p:attrName>
                                        </p:attrNameLst>
                                      </p:cBhvr>
                                      <p:to>
                                        <p:strVal val="visible"/>
                                      </p:to>
                                    </p:set>
                                    <p:animEffect transition="in" filter="checkerboard(across)">
                                      <p:cBhvr>
                                        <p:cTn id="41" dur="500"/>
                                        <p:tgtEl>
                                          <p:spTgt spid="8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animBg="1" autoUpdateAnimBg="0"/>
      <p:bldP spid="8200" grpId="0" animBg="1" autoUpdateAnimBg="0"/>
      <p:bldP spid="8201" grpId="0" animBg="1" autoUpdateAnimBg="0"/>
      <p:bldP spid="8202" grpId="0" animBg="1" autoUpdateAnimBg="0"/>
      <p:bldP spid="8203" grpId="0"/>
      <p:bldP spid="8204"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304800" y="457200"/>
            <a:ext cx="8813800" cy="5167313"/>
            <a:chOff x="192" y="288"/>
            <a:chExt cx="5552" cy="3255"/>
          </a:xfrm>
        </p:grpSpPr>
        <p:grpSp>
          <p:nvGrpSpPr>
            <p:cNvPr id="9219" name="Group 3"/>
            <p:cNvGrpSpPr/>
            <p:nvPr/>
          </p:nvGrpSpPr>
          <p:grpSpPr bwMode="auto">
            <a:xfrm>
              <a:off x="192" y="288"/>
              <a:ext cx="5552" cy="2679"/>
              <a:chOff x="192" y="288"/>
              <a:chExt cx="5552" cy="2679"/>
            </a:xfrm>
          </p:grpSpPr>
          <p:sp>
            <p:nvSpPr>
              <p:cNvPr id="9220" name="Text Box 4"/>
              <p:cNvSpPr txBox="1">
                <a:spLocks noChangeArrowheads="1"/>
              </p:cNvSpPr>
              <p:nvPr/>
            </p:nvSpPr>
            <p:spPr bwMode="auto">
              <a:xfrm>
                <a:off x="192" y="288"/>
                <a:ext cx="15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600" b="1">
                    <a:solidFill>
                      <a:prstClr val="black"/>
                    </a:solidFill>
                    <a:latin typeface="Times New Roman" panose="02020603050405020304" pitchFamily="18" charset="0"/>
                  </a:rPr>
                  <a:t>8.</a:t>
                </a:r>
              </a:p>
            </p:txBody>
          </p:sp>
          <p:sp>
            <p:nvSpPr>
              <p:cNvPr id="9221" name="Text Box 5"/>
              <p:cNvSpPr txBox="1">
                <a:spLocks noChangeArrowheads="1"/>
              </p:cNvSpPr>
              <p:nvPr/>
            </p:nvSpPr>
            <p:spPr bwMode="auto">
              <a:xfrm>
                <a:off x="192" y="912"/>
                <a:ext cx="249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b="1">
                    <a:solidFill>
                      <a:prstClr val="black"/>
                    </a:solidFill>
                    <a:latin typeface="Times New Roman" panose="02020603050405020304" pitchFamily="18" charset="0"/>
                  </a:rPr>
                  <a:t>用加减法解方程组</a:t>
                </a:r>
              </a:p>
            </p:txBody>
          </p:sp>
          <p:sp>
            <p:nvSpPr>
              <p:cNvPr id="9222" name="AutoShape 6"/>
              <p:cNvSpPr/>
              <p:nvPr/>
            </p:nvSpPr>
            <p:spPr bwMode="auto">
              <a:xfrm>
                <a:off x="2544" y="768"/>
                <a:ext cx="240" cy="624"/>
              </a:xfrm>
              <a:prstGeom prst="leftBrace">
                <a:avLst>
                  <a:gd name="adj1" fmla="val 21667"/>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223" name="Text Box 7"/>
              <p:cNvSpPr txBox="1">
                <a:spLocks noChangeArrowheads="1"/>
              </p:cNvSpPr>
              <p:nvPr/>
            </p:nvSpPr>
            <p:spPr bwMode="auto">
              <a:xfrm>
                <a:off x="2832" y="576"/>
                <a:ext cx="13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3x-5y=6①</a:t>
                </a:r>
              </a:p>
            </p:txBody>
          </p:sp>
          <p:sp>
            <p:nvSpPr>
              <p:cNvPr id="9224" name="Text Box 8"/>
              <p:cNvSpPr txBox="1">
                <a:spLocks noChangeArrowheads="1"/>
              </p:cNvSpPr>
              <p:nvPr/>
            </p:nvSpPr>
            <p:spPr bwMode="auto">
              <a:xfrm>
                <a:off x="2832" y="1200"/>
                <a:ext cx="15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solidFill>
                      <a:prstClr val="black"/>
                    </a:solidFill>
                    <a:latin typeface="Times New Roman" panose="02020603050405020304" pitchFamily="18" charset="0"/>
                  </a:rPr>
                  <a:t>2x-5y=7②</a:t>
                </a:r>
              </a:p>
            </p:txBody>
          </p:sp>
          <p:sp>
            <p:nvSpPr>
              <p:cNvPr id="9225" name="Rectangle 9"/>
              <p:cNvSpPr>
                <a:spLocks noChangeArrowheads="1"/>
              </p:cNvSpPr>
              <p:nvPr/>
            </p:nvSpPr>
            <p:spPr bwMode="auto">
              <a:xfrm>
                <a:off x="3888" y="912"/>
                <a:ext cx="185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solidFill>
                      <a:prstClr val="black"/>
                    </a:solidFill>
                    <a:latin typeface="Times New Roman" panose="02020603050405020304" pitchFamily="18" charset="0"/>
                  </a:rPr>
                  <a:t>具体解法如下</a:t>
                </a:r>
              </a:p>
            </p:txBody>
          </p:sp>
          <p:sp>
            <p:nvSpPr>
              <p:cNvPr id="9226" name="Text Box 10"/>
              <p:cNvSpPr txBox="1">
                <a:spLocks noChangeArrowheads="1"/>
              </p:cNvSpPr>
              <p:nvPr/>
            </p:nvSpPr>
            <p:spPr bwMode="auto">
              <a:xfrm>
                <a:off x="192" y="1680"/>
                <a:ext cx="44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prstClr val="black"/>
                    </a:solidFill>
                    <a:latin typeface="Times New Roman" panose="02020603050405020304" pitchFamily="18" charset="0"/>
                  </a:rPr>
                  <a:t>（</a:t>
                </a:r>
                <a:r>
                  <a:rPr kumimoji="1" lang="en-US" altLang="zh-CN" sz="2400" b="1">
                    <a:solidFill>
                      <a:prstClr val="black"/>
                    </a:solidFill>
                    <a:latin typeface="Times New Roman" panose="02020603050405020304" pitchFamily="18" charset="0"/>
                  </a:rPr>
                  <a:t>1</a:t>
                </a:r>
                <a:r>
                  <a:rPr kumimoji="1" lang="zh-CN" altLang="en-US" sz="2400" b="1">
                    <a:solidFill>
                      <a:prstClr val="black"/>
                    </a:solidFill>
                    <a:latin typeface="Times New Roman" panose="02020603050405020304" pitchFamily="18" charset="0"/>
                  </a:rPr>
                  <a:t>）</a:t>
                </a:r>
                <a:r>
                  <a:rPr kumimoji="1" lang="zh-CN" altLang="en-US" sz="2400">
                    <a:solidFill>
                      <a:prstClr val="black"/>
                    </a:solidFill>
                    <a:latin typeface="Times New Roman" panose="02020603050405020304" pitchFamily="18" charset="0"/>
                  </a:rPr>
                  <a:t> </a:t>
                </a:r>
                <a:r>
                  <a:rPr kumimoji="1" lang="zh-CN" altLang="en-US" sz="2800" b="1">
                    <a:solidFill>
                      <a:prstClr val="black"/>
                    </a:solidFill>
                    <a:latin typeface="Times New Roman" panose="02020603050405020304" pitchFamily="18" charset="0"/>
                  </a:rPr>
                  <a:t>①</a:t>
                </a:r>
                <a:r>
                  <a:rPr kumimoji="1" lang="en-US" altLang="zh-CN" sz="2800" b="1">
                    <a:solidFill>
                      <a:prstClr val="black"/>
                    </a:solidFill>
                    <a:latin typeface="Times New Roman" panose="02020603050405020304" pitchFamily="18" charset="0"/>
                  </a:rPr>
                  <a:t>- ②</a:t>
                </a:r>
                <a:r>
                  <a:rPr kumimoji="1" lang="zh-CN" altLang="en-US" sz="2800" b="1">
                    <a:solidFill>
                      <a:prstClr val="black"/>
                    </a:solidFill>
                    <a:latin typeface="Times New Roman" panose="02020603050405020304" pitchFamily="18" charset="0"/>
                  </a:rPr>
                  <a:t>得</a:t>
                </a:r>
                <a:r>
                  <a:rPr kumimoji="1" lang="en-US" altLang="zh-CN" sz="2800" b="1">
                    <a:solidFill>
                      <a:prstClr val="black"/>
                    </a:solidFill>
                    <a:latin typeface="Times New Roman" panose="02020603050405020304" pitchFamily="18" charset="0"/>
                  </a:rPr>
                  <a:t>x=1    (2)</a:t>
                </a:r>
                <a:r>
                  <a:rPr kumimoji="1" lang="zh-CN" altLang="en-US" sz="2800" b="1">
                    <a:solidFill>
                      <a:prstClr val="black"/>
                    </a:solidFill>
                    <a:latin typeface="Times New Roman" panose="02020603050405020304" pitchFamily="18" charset="0"/>
                  </a:rPr>
                  <a:t>把</a:t>
                </a:r>
                <a:r>
                  <a:rPr kumimoji="1" lang="en-US" altLang="zh-CN" sz="2800" b="1">
                    <a:solidFill>
                      <a:prstClr val="black"/>
                    </a:solidFill>
                    <a:latin typeface="Times New Roman" panose="02020603050405020304" pitchFamily="18" charset="0"/>
                  </a:rPr>
                  <a:t>x=1</a:t>
                </a:r>
                <a:r>
                  <a:rPr kumimoji="1" lang="zh-CN" altLang="en-US" sz="2800" b="1">
                    <a:solidFill>
                      <a:prstClr val="black"/>
                    </a:solidFill>
                    <a:latin typeface="Times New Roman" panose="02020603050405020304" pitchFamily="18" charset="0"/>
                  </a:rPr>
                  <a:t>代入①得</a:t>
                </a:r>
                <a:r>
                  <a:rPr kumimoji="1" lang="en-US" altLang="zh-CN" sz="2800" b="1">
                    <a:solidFill>
                      <a:prstClr val="black"/>
                    </a:solidFill>
                    <a:latin typeface="Times New Roman" panose="02020603050405020304" pitchFamily="18" charset="0"/>
                  </a:rPr>
                  <a:t>y=-1.</a:t>
                </a:r>
              </a:p>
            </p:txBody>
          </p:sp>
          <p:grpSp>
            <p:nvGrpSpPr>
              <p:cNvPr id="9227" name="Group 11"/>
              <p:cNvGrpSpPr/>
              <p:nvPr/>
            </p:nvGrpSpPr>
            <p:grpSpPr bwMode="auto">
              <a:xfrm>
                <a:off x="192" y="2160"/>
                <a:ext cx="4872" cy="807"/>
                <a:chOff x="192" y="2160"/>
                <a:chExt cx="4872" cy="807"/>
              </a:xfrm>
            </p:grpSpPr>
            <p:sp>
              <p:nvSpPr>
                <p:cNvPr id="9228" name="Text Box 12"/>
                <p:cNvSpPr txBox="1">
                  <a:spLocks noChangeArrowheads="1"/>
                </p:cNvSpPr>
                <p:nvPr/>
              </p:nvSpPr>
              <p:spPr bwMode="auto">
                <a:xfrm>
                  <a:off x="192" y="24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prstClr val="black"/>
                      </a:solidFill>
                      <a:latin typeface="Times New Roman" panose="02020603050405020304" pitchFamily="18" charset="0"/>
                    </a:rPr>
                    <a:t>（</a:t>
                  </a:r>
                  <a:r>
                    <a:rPr kumimoji="1" lang="en-US" altLang="zh-CN" sz="2400" b="1">
                      <a:solidFill>
                        <a:prstClr val="black"/>
                      </a:solidFill>
                      <a:latin typeface="Times New Roman" panose="02020603050405020304" pitchFamily="18" charset="0"/>
                    </a:rPr>
                    <a:t>3</a:t>
                  </a:r>
                  <a:r>
                    <a:rPr kumimoji="1" lang="zh-CN" altLang="en-US" sz="2400" b="1">
                      <a:solidFill>
                        <a:prstClr val="black"/>
                      </a:solidFill>
                      <a:latin typeface="Times New Roman" panose="02020603050405020304" pitchFamily="18" charset="0"/>
                    </a:rPr>
                    <a:t>）∴</a:t>
                  </a:r>
                  <a:endParaRPr kumimoji="1" lang="zh-CN" altLang="en-US" sz="2800" b="1">
                    <a:solidFill>
                      <a:prstClr val="black"/>
                    </a:solidFill>
                    <a:latin typeface="Times New Roman" panose="02020603050405020304" pitchFamily="18" charset="0"/>
                  </a:endParaRPr>
                </a:p>
              </p:txBody>
            </p:sp>
            <p:sp>
              <p:nvSpPr>
                <p:cNvPr id="9229" name="AutoShape 13"/>
                <p:cNvSpPr/>
                <p:nvPr/>
              </p:nvSpPr>
              <p:spPr bwMode="auto">
                <a:xfrm>
                  <a:off x="960" y="2352"/>
                  <a:ext cx="192" cy="480"/>
                </a:xfrm>
                <a:prstGeom prst="leftBrace">
                  <a:avLst>
                    <a:gd name="adj1" fmla="val 20833"/>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9230" name="Rectangle 14"/>
                <p:cNvSpPr>
                  <a:spLocks noChangeArrowheads="1"/>
                </p:cNvSpPr>
                <p:nvPr/>
              </p:nvSpPr>
              <p:spPr bwMode="auto">
                <a:xfrm>
                  <a:off x="1152" y="2160"/>
                  <a:ext cx="4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x=1</a:t>
                  </a:r>
                </a:p>
              </p:txBody>
            </p:sp>
            <p:sp>
              <p:nvSpPr>
                <p:cNvPr id="9231" name="Rectangle 15"/>
                <p:cNvSpPr>
                  <a:spLocks noChangeArrowheads="1"/>
                </p:cNvSpPr>
                <p:nvPr/>
              </p:nvSpPr>
              <p:spPr bwMode="auto">
                <a:xfrm>
                  <a:off x="1152" y="2640"/>
                  <a:ext cx="5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y=-1</a:t>
                  </a:r>
                </a:p>
              </p:txBody>
            </p:sp>
            <p:sp>
              <p:nvSpPr>
                <p:cNvPr id="9232" name="Rectangle 16"/>
                <p:cNvSpPr>
                  <a:spLocks noChangeArrowheads="1"/>
                </p:cNvSpPr>
                <p:nvPr/>
              </p:nvSpPr>
              <p:spPr bwMode="auto">
                <a:xfrm>
                  <a:off x="1632" y="2400"/>
                  <a:ext cx="343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prstClr val="black"/>
                      </a:solidFill>
                      <a:latin typeface="Times New Roman" panose="02020603050405020304" pitchFamily="18" charset="0"/>
                    </a:rPr>
                    <a:t>其中出现错误的一步是（           ）</a:t>
                  </a:r>
                </a:p>
              </p:txBody>
            </p:sp>
          </p:grpSp>
        </p:grpSp>
        <p:sp>
          <p:nvSpPr>
            <p:cNvPr id="9233" name="Rectangle 17"/>
            <p:cNvSpPr>
              <a:spLocks noChangeArrowheads="1"/>
            </p:cNvSpPr>
            <p:nvPr/>
          </p:nvSpPr>
          <p:spPr bwMode="auto">
            <a:xfrm>
              <a:off x="564" y="3188"/>
              <a:ext cx="8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A</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1</a:t>
              </a:r>
              <a:r>
                <a:rPr kumimoji="1" lang="zh-CN" altLang="en-US" sz="2800" b="1">
                  <a:solidFill>
                    <a:prstClr val="black"/>
                  </a:solidFill>
                  <a:latin typeface="Times New Roman" panose="02020603050405020304" pitchFamily="18" charset="0"/>
                </a:rPr>
                <a:t>）</a:t>
              </a:r>
            </a:p>
          </p:txBody>
        </p:sp>
        <p:sp>
          <p:nvSpPr>
            <p:cNvPr id="9234" name="Rectangle 18"/>
            <p:cNvSpPr>
              <a:spLocks noChangeArrowheads="1"/>
            </p:cNvSpPr>
            <p:nvPr/>
          </p:nvSpPr>
          <p:spPr bwMode="auto">
            <a:xfrm>
              <a:off x="1632" y="3216"/>
              <a:ext cx="8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B</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2</a:t>
              </a:r>
              <a:r>
                <a:rPr kumimoji="1" lang="zh-CN" altLang="en-US" sz="2800" b="1">
                  <a:solidFill>
                    <a:prstClr val="black"/>
                  </a:solidFill>
                  <a:latin typeface="Times New Roman" panose="02020603050405020304" pitchFamily="18" charset="0"/>
                </a:rPr>
                <a:t>）</a:t>
              </a:r>
            </a:p>
          </p:txBody>
        </p:sp>
        <p:sp>
          <p:nvSpPr>
            <p:cNvPr id="9235" name="Rectangle 19"/>
            <p:cNvSpPr>
              <a:spLocks noChangeArrowheads="1"/>
            </p:cNvSpPr>
            <p:nvPr/>
          </p:nvSpPr>
          <p:spPr bwMode="auto">
            <a:xfrm>
              <a:off x="2544" y="3216"/>
              <a:ext cx="8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prstClr val="black"/>
                  </a:solidFill>
                  <a:latin typeface="Times New Roman" panose="02020603050405020304" pitchFamily="18" charset="0"/>
                </a:rPr>
                <a:t>C</a:t>
              </a:r>
              <a:r>
                <a:rPr kumimoji="1" lang="zh-CN" altLang="en-US" sz="2800" b="1">
                  <a:solidFill>
                    <a:prstClr val="black"/>
                  </a:solidFill>
                  <a:latin typeface="Times New Roman" panose="02020603050405020304" pitchFamily="18" charset="0"/>
                </a:rPr>
                <a:t>（</a:t>
              </a:r>
              <a:r>
                <a:rPr kumimoji="1" lang="en-US" altLang="zh-CN" sz="2800" b="1">
                  <a:solidFill>
                    <a:prstClr val="black"/>
                  </a:solidFill>
                  <a:latin typeface="Times New Roman" panose="02020603050405020304" pitchFamily="18" charset="0"/>
                </a:rPr>
                <a:t>3</a:t>
              </a:r>
              <a:r>
                <a:rPr kumimoji="1" lang="zh-CN" altLang="en-US" sz="2800" b="1">
                  <a:solidFill>
                    <a:prstClr val="black"/>
                  </a:solidFill>
                  <a:latin typeface="Times New Roman" panose="02020603050405020304" pitchFamily="18" charset="0"/>
                </a:rPr>
                <a:t>）</a:t>
              </a:r>
            </a:p>
          </p:txBody>
        </p:sp>
        <p:sp>
          <p:nvSpPr>
            <p:cNvPr id="9236" name="Rectangle 20"/>
            <p:cNvSpPr>
              <a:spLocks noChangeArrowheads="1"/>
            </p:cNvSpPr>
            <p:nvPr/>
          </p:nvSpPr>
          <p:spPr bwMode="auto">
            <a:xfrm>
              <a:off x="3456" y="3202"/>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2800" b="1">
                <a:solidFill>
                  <a:prstClr val="black"/>
                </a:solidFill>
                <a:latin typeface="Times New Roman" panose="02020603050405020304" pitchFamily="18" charset="0"/>
              </a:endParaRPr>
            </a:p>
          </p:txBody>
        </p:sp>
      </p:grpSp>
      <p:sp>
        <p:nvSpPr>
          <p:cNvPr id="9237" name="Text Box 21"/>
          <p:cNvSpPr txBox="1">
            <a:spLocks noChangeArrowheads="1"/>
          </p:cNvSpPr>
          <p:nvPr/>
        </p:nvSpPr>
        <p:spPr bwMode="auto">
          <a:xfrm>
            <a:off x="6629400" y="35814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5400">
                <a:solidFill>
                  <a:srgbClr val="FF0000"/>
                </a:solidFill>
                <a:latin typeface="Times New Roman" panose="02020603050405020304" pitchFamily="18" charset="0"/>
              </a:rPr>
              <a:t>A</a:t>
            </a:r>
          </a:p>
        </p:txBody>
      </p:sp>
      <p:pic>
        <p:nvPicPr>
          <p:cNvPr id="9238" name="MTO_1405.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382000" y="5715000"/>
            <a:ext cx="76200" cy="7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59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237"/>
                                        </p:tgtEl>
                                        <p:attrNameLst>
                                          <p:attrName>style.visibility</p:attrName>
                                        </p:attrNameLst>
                                      </p:cBhvr>
                                      <p:to>
                                        <p:strVal val="visible"/>
                                      </p:to>
                                    </p:set>
                                    <p:animEffect transition="in" filter="barn(outHorizontal)">
                                      <p:cBhvr>
                                        <p:cTn id="7" dur="500"/>
                                        <p:tgtEl>
                                          <p:spTgt spid="9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7" grpId="0"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457200" y="765175"/>
            <a:ext cx="8229600" cy="4530725"/>
          </a:xfrm>
        </p:spPr>
        <p:txBody>
          <a:bodyPr/>
          <a:lstStyle/>
          <a:p>
            <a:pPr>
              <a:buFontTx/>
              <a:buNone/>
            </a:pPr>
            <a:r>
              <a:rPr lang="en-US" altLang="zh-CN"/>
              <a:t>9 </a:t>
            </a:r>
            <a:r>
              <a:rPr lang="zh-CN" altLang="en-US"/>
              <a:t>解方程组</a:t>
            </a:r>
          </a:p>
          <a:p>
            <a:pPr>
              <a:buFontTx/>
              <a:buNone/>
            </a:pPr>
            <a:r>
              <a:rPr lang="zh-CN" altLang="en-US"/>
              <a:t>（</a:t>
            </a:r>
            <a:r>
              <a:rPr lang="en-US" altLang="zh-CN"/>
              <a:t>1</a:t>
            </a:r>
            <a:r>
              <a:rPr lang="zh-CN" altLang="en-US"/>
              <a:t>）</a:t>
            </a:r>
            <a:r>
              <a:rPr lang="en-US" altLang="zh-CN" sz="4800"/>
              <a:t>{</a:t>
            </a:r>
          </a:p>
        </p:txBody>
      </p:sp>
      <p:sp>
        <p:nvSpPr>
          <p:cNvPr id="10243" name="Text Box 3"/>
          <p:cNvSpPr txBox="1">
            <a:spLocks noChangeArrowheads="1"/>
          </p:cNvSpPr>
          <p:nvPr/>
        </p:nvSpPr>
        <p:spPr bwMode="auto">
          <a:xfrm>
            <a:off x="2268538" y="1441450"/>
            <a:ext cx="1871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prstClr val="black"/>
                </a:solidFill>
              </a:rPr>
              <a:t>2X+5Y=12</a:t>
            </a:r>
          </a:p>
        </p:txBody>
      </p:sp>
      <p:sp>
        <p:nvSpPr>
          <p:cNvPr id="10244" name="Text Box 4"/>
          <p:cNvSpPr txBox="1">
            <a:spLocks noChangeArrowheads="1"/>
          </p:cNvSpPr>
          <p:nvPr/>
        </p:nvSpPr>
        <p:spPr bwMode="auto">
          <a:xfrm>
            <a:off x="2124075" y="1946275"/>
            <a:ext cx="20875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2X-3Y=12</a:t>
            </a:r>
          </a:p>
        </p:txBody>
      </p:sp>
      <p:sp>
        <p:nvSpPr>
          <p:cNvPr id="10245" name="Text Box 5"/>
          <p:cNvSpPr txBox="1">
            <a:spLocks noChangeArrowheads="1"/>
          </p:cNvSpPr>
          <p:nvPr/>
        </p:nvSpPr>
        <p:spPr bwMode="auto">
          <a:xfrm>
            <a:off x="539750" y="4076700"/>
            <a:ext cx="3960813"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prstClr val="black"/>
                </a:solidFill>
              </a:rPr>
              <a:t>（</a:t>
            </a:r>
            <a:r>
              <a:rPr lang="en-US" altLang="zh-CN" sz="3200">
                <a:solidFill>
                  <a:prstClr val="black"/>
                </a:solidFill>
              </a:rPr>
              <a:t>2</a:t>
            </a:r>
            <a:r>
              <a:rPr lang="zh-CN" altLang="en-US" sz="3200">
                <a:solidFill>
                  <a:prstClr val="black"/>
                </a:solidFill>
              </a:rPr>
              <a:t>）</a:t>
            </a:r>
            <a:r>
              <a:rPr lang="en-US" altLang="zh-CN" sz="4800">
                <a:solidFill>
                  <a:prstClr val="black"/>
                </a:solidFill>
              </a:rPr>
              <a:t>{</a:t>
            </a:r>
          </a:p>
        </p:txBody>
      </p:sp>
      <p:sp>
        <p:nvSpPr>
          <p:cNvPr id="10246" name="Text Box 6"/>
          <p:cNvSpPr txBox="1">
            <a:spLocks noChangeArrowheads="1"/>
          </p:cNvSpPr>
          <p:nvPr/>
        </p:nvSpPr>
        <p:spPr bwMode="auto">
          <a:xfrm>
            <a:off x="2051050" y="3860800"/>
            <a:ext cx="4321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3</a:t>
            </a:r>
            <a:r>
              <a:rPr lang="zh-CN" altLang="en-US" sz="3200">
                <a:solidFill>
                  <a:prstClr val="black"/>
                </a:solidFill>
              </a:rPr>
              <a:t>（</a:t>
            </a:r>
            <a:r>
              <a:rPr lang="en-US" altLang="zh-CN" sz="3200">
                <a:solidFill>
                  <a:prstClr val="black"/>
                </a:solidFill>
              </a:rPr>
              <a:t>X-1</a:t>
            </a:r>
            <a:r>
              <a:rPr lang="zh-CN" altLang="en-US" sz="3200">
                <a:solidFill>
                  <a:prstClr val="black"/>
                </a:solidFill>
              </a:rPr>
              <a:t>）</a:t>
            </a:r>
            <a:r>
              <a:rPr lang="en-US" altLang="zh-CN" sz="3200">
                <a:solidFill>
                  <a:prstClr val="black"/>
                </a:solidFill>
              </a:rPr>
              <a:t>=4</a:t>
            </a:r>
            <a:r>
              <a:rPr lang="zh-CN" altLang="en-US" sz="3200">
                <a:solidFill>
                  <a:prstClr val="black"/>
                </a:solidFill>
              </a:rPr>
              <a:t>（</a:t>
            </a:r>
            <a:r>
              <a:rPr lang="en-US" altLang="zh-CN" sz="3200">
                <a:solidFill>
                  <a:prstClr val="black"/>
                </a:solidFill>
              </a:rPr>
              <a:t>Y-6</a:t>
            </a:r>
            <a:r>
              <a:rPr lang="zh-CN" altLang="en-US" sz="3200">
                <a:solidFill>
                  <a:prstClr val="black"/>
                </a:solidFill>
              </a:rPr>
              <a:t>）</a:t>
            </a:r>
          </a:p>
        </p:txBody>
      </p:sp>
      <p:sp>
        <p:nvSpPr>
          <p:cNvPr id="10247" name="Text Box 7"/>
          <p:cNvSpPr txBox="1">
            <a:spLocks noChangeArrowheads="1"/>
          </p:cNvSpPr>
          <p:nvPr/>
        </p:nvSpPr>
        <p:spPr bwMode="auto">
          <a:xfrm>
            <a:off x="1979613" y="4724400"/>
            <a:ext cx="4321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5</a:t>
            </a:r>
            <a:r>
              <a:rPr lang="zh-CN" altLang="en-US" sz="3200">
                <a:solidFill>
                  <a:prstClr val="black"/>
                </a:solidFill>
              </a:rPr>
              <a:t>（</a:t>
            </a:r>
            <a:r>
              <a:rPr lang="en-US" altLang="zh-CN" sz="3200">
                <a:solidFill>
                  <a:prstClr val="black"/>
                </a:solidFill>
              </a:rPr>
              <a:t>Y-3</a:t>
            </a:r>
            <a:r>
              <a:rPr lang="zh-CN" altLang="en-US" sz="3200">
                <a:solidFill>
                  <a:prstClr val="black"/>
                </a:solidFill>
              </a:rPr>
              <a:t>）</a:t>
            </a:r>
            <a:r>
              <a:rPr lang="en-US" altLang="zh-CN" sz="3200">
                <a:solidFill>
                  <a:prstClr val="black"/>
                </a:solidFill>
              </a:rPr>
              <a:t>=3</a:t>
            </a:r>
            <a:r>
              <a:rPr lang="zh-CN" altLang="en-US" sz="3200">
                <a:solidFill>
                  <a:prstClr val="black"/>
                </a:solidFill>
              </a:rPr>
              <a:t>（</a:t>
            </a:r>
            <a:r>
              <a:rPr lang="en-US" altLang="zh-CN" sz="3200">
                <a:solidFill>
                  <a:prstClr val="black"/>
                </a:solidFill>
              </a:rPr>
              <a:t>X+5</a:t>
            </a:r>
            <a:r>
              <a:rPr lang="zh-CN" altLang="en-US" sz="3200">
                <a:solidFill>
                  <a:prstClr val="black"/>
                </a:solidFill>
              </a:rPr>
              <a:t>）</a:t>
            </a:r>
          </a:p>
        </p:txBody>
      </p:sp>
    </p:spTree>
    <p:extLst>
      <p:ext uri="{BB962C8B-B14F-4D97-AF65-F5344CB8AC3E}">
        <p14:creationId xmlns:p14="http://schemas.microsoft.com/office/powerpoint/2010/main" val="1844696298"/>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611188" y="404813"/>
            <a:ext cx="23590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prstClr val="black"/>
                </a:solidFill>
              </a:rPr>
              <a:t>10</a:t>
            </a:r>
            <a:r>
              <a:rPr lang="zh-CN" altLang="en-US" sz="2800" b="1">
                <a:solidFill>
                  <a:prstClr val="black"/>
                </a:solidFill>
              </a:rPr>
              <a:t>、鸡兔同笼</a:t>
            </a:r>
          </a:p>
        </p:txBody>
      </p:sp>
      <p:sp>
        <p:nvSpPr>
          <p:cNvPr id="11267" name="Text Box 3"/>
          <p:cNvSpPr txBox="1">
            <a:spLocks noChangeArrowheads="1"/>
          </p:cNvSpPr>
          <p:nvPr/>
        </p:nvSpPr>
        <p:spPr bwMode="auto">
          <a:xfrm>
            <a:off x="684213" y="1066800"/>
            <a:ext cx="816927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600" b="1">
                <a:solidFill>
                  <a:prstClr val="black"/>
                </a:solidFill>
              </a:rPr>
              <a:t>     </a:t>
            </a:r>
            <a:r>
              <a:rPr lang="zh-CN" altLang="en-US" sz="2600" b="1">
                <a:solidFill>
                  <a:prstClr val="black"/>
                </a:solidFill>
              </a:rPr>
              <a:t>笼内若干只鸡和兔子，他们共有</a:t>
            </a:r>
            <a:r>
              <a:rPr lang="en-US" altLang="zh-CN" sz="2600" b="1">
                <a:solidFill>
                  <a:prstClr val="black"/>
                </a:solidFill>
              </a:rPr>
              <a:t>50</a:t>
            </a:r>
            <a:r>
              <a:rPr lang="zh-CN" altLang="en-US" sz="2600" b="1">
                <a:solidFill>
                  <a:prstClr val="black"/>
                </a:solidFill>
              </a:rPr>
              <a:t>个头和</a:t>
            </a:r>
            <a:r>
              <a:rPr lang="en-US" altLang="zh-CN" sz="2600" b="1">
                <a:solidFill>
                  <a:prstClr val="black"/>
                </a:solidFill>
              </a:rPr>
              <a:t>140</a:t>
            </a:r>
            <a:r>
              <a:rPr lang="zh-CN" altLang="en-US" sz="2600" b="1">
                <a:solidFill>
                  <a:prstClr val="black"/>
                </a:solidFill>
              </a:rPr>
              <a:t>只脚，</a:t>
            </a:r>
          </a:p>
          <a:p>
            <a:r>
              <a:rPr lang="zh-CN" altLang="en-US" sz="2600" b="1">
                <a:solidFill>
                  <a:prstClr val="black"/>
                </a:solidFill>
              </a:rPr>
              <a:t>问鸡和兔子个有多少只？</a:t>
            </a:r>
          </a:p>
        </p:txBody>
      </p:sp>
      <p:sp>
        <p:nvSpPr>
          <p:cNvPr id="11268" name="Text Box 4"/>
          <p:cNvSpPr txBox="1">
            <a:spLocks noChangeArrowheads="1"/>
          </p:cNvSpPr>
          <p:nvPr/>
        </p:nvSpPr>
        <p:spPr bwMode="auto">
          <a:xfrm>
            <a:off x="900113" y="2276475"/>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0000"/>
                </a:solidFill>
              </a:rPr>
              <a:t>解法一：用一元一次方程解</a:t>
            </a:r>
          </a:p>
        </p:txBody>
      </p:sp>
      <p:sp>
        <p:nvSpPr>
          <p:cNvPr id="11269" name="Text Box 5"/>
          <p:cNvSpPr txBox="1">
            <a:spLocks noChangeArrowheads="1"/>
          </p:cNvSpPr>
          <p:nvPr/>
        </p:nvSpPr>
        <p:spPr bwMode="auto">
          <a:xfrm>
            <a:off x="1531938" y="2997200"/>
            <a:ext cx="7432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prstClr val="black"/>
                </a:solidFill>
              </a:rPr>
              <a:t>解：设有</a:t>
            </a:r>
            <a:r>
              <a:rPr lang="en-US" altLang="zh-CN" sz="2400" b="1">
                <a:solidFill>
                  <a:prstClr val="black"/>
                </a:solidFill>
              </a:rPr>
              <a:t>X</a:t>
            </a:r>
            <a:r>
              <a:rPr lang="zh-CN" altLang="en-US" sz="2400" b="1">
                <a:solidFill>
                  <a:prstClr val="black"/>
                </a:solidFill>
              </a:rPr>
              <a:t>只鸡，则有（</a:t>
            </a:r>
            <a:r>
              <a:rPr lang="en-US" altLang="zh-CN" sz="2400" b="1">
                <a:solidFill>
                  <a:prstClr val="black"/>
                </a:solidFill>
              </a:rPr>
              <a:t>50-X</a:t>
            </a:r>
            <a:r>
              <a:rPr lang="zh-CN" altLang="en-US" sz="2400" b="1">
                <a:solidFill>
                  <a:prstClr val="black"/>
                </a:solidFill>
              </a:rPr>
              <a:t>）只兔，根据题意，得：</a:t>
            </a:r>
          </a:p>
        </p:txBody>
      </p:sp>
      <p:sp>
        <p:nvSpPr>
          <p:cNvPr id="11270" name="Text Box 6"/>
          <p:cNvSpPr txBox="1">
            <a:spLocks noChangeArrowheads="1"/>
          </p:cNvSpPr>
          <p:nvPr/>
        </p:nvSpPr>
        <p:spPr bwMode="auto">
          <a:xfrm>
            <a:off x="2195513" y="3644900"/>
            <a:ext cx="2846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2X+4</a:t>
            </a:r>
            <a:r>
              <a:rPr lang="zh-CN" altLang="en-US" sz="2400" b="1">
                <a:solidFill>
                  <a:prstClr val="black"/>
                </a:solidFill>
              </a:rPr>
              <a:t>（</a:t>
            </a:r>
            <a:r>
              <a:rPr lang="en-US" altLang="zh-CN" sz="2400" b="1">
                <a:solidFill>
                  <a:prstClr val="black"/>
                </a:solidFill>
              </a:rPr>
              <a:t>50-X</a:t>
            </a:r>
            <a:r>
              <a:rPr lang="zh-CN" altLang="en-US" sz="2400" b="1">
                <a:solidFill>
                  <a:prstClr val="black"/>
                </a:solidFill>
              </a:rPr>
              <a:t>）</a:t>
            </a:r>
            <a:r>
              <a:rPr lang="en-US" altLang="zh-CN" sz="2400" b="1">
                <a:solidFill>
                  <a:prstClr val="black"/>
                </a:solidFill>
              </a:rPr>
              <a:t>=140</a:t>
            </a:r>
          </a:p>
        </p:txBody>
      </p:sp>
      <p:sp>
        <p:nvSpPr>
          <p:cNvPr id="11271" name="Text Box 7"/>
          <p:cNvSpPr txBox="1">
            <a:spLocks noChangeArrowheads="1"/>
          </p:cNvSpPr>
          <p:nvPr/>
        </p:nvSpPr>
        <p:spPr bwMode="auto">
          <a:xfrm>
            <a:off x="1547813" y="4221163"/>
            <a:ext cx="3595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prstClr val="black"/>
                </a:solidFill>
              </a:rPr>
              <a:t>解这个方程，得：   </a:t>
            </a:r>
            <a:r>
              <a:rPr lang="en-US" altLang="zh-CN" sz="2400" b="1">
                <a:solidFill>
                  <a:prstClr val="black"/>
                </a:solidFill>
              </a:rPr>
              <a:t>X=30</a:t>
            </a:r>
          </a:p>
        </p:txBody>
      </p:sp>
      <p:sp>
        <p:nvSpPr>
          <p:cNvPr id="11272" name="Text Box 8"/>
          <p:cNvSpPr txBox="1">
            <a:spLocks noChangeArrowheads="1"/>
          </p:cNvSpPr>
          <p:nvPr/>
        </p:nvSpPr>
        <p:spPr bwMode="auto">
          <a:xfrm>
            <a:off x="2700338" y="4797425"/>
            <a:ext cx="134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prstClr val="black"/>
                </a:solidFill>
              </a:rPr>
              <a:t>50-X=20</a:t>
            </a:r>
          </a:p>
        </p:txBody>
      </p:sp>
      <p:sp>
        <p:nvSpPr>
          <p:cNvPr id="11273" name="Text Box 9"/>
          <p:cNvSpPr txBox="1">
            <a:spLocks noChangeArrowheads="1"/>
          </p:cNvSpPr>
          <p:nvPr/>
        </p:nvSpPr>
        <p:spPr bwMode="auto">
          <a:xfrm>
            <a:off x="1474788" y="5373688"/>
            <a:ext cx="391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prstClr val="black"/>
                </a:solidFill>
              </a:rPr>
              <a:t>答：鸡有</a:t>
            </a:r>
            <a:r>
              <a:rPr lang="en-US" altLang="zh-CN" sz="2400" b="1">
                <a:solidFill>
                  <a:prstClr val="black"/>
                </a:solidFill>
              </a:rPr>
              <a:t>30</a:t>
            </a:r>
            <a:r>
              <a:rPr lang="zh-CN" altLang="en-US" sz="2400" b="1">
                <a:solidFill>
                  <a:prstClr val="black"/>
                </a:solidFill>
              </a:rPr>
              <a:t>只，兔有</a:t>
            </a:r>
            <a:r>
              <a:rPr lang="en-US" altLang="zh-CN" sz="2400" b="1">
                <a:solidFill>
                  <a:prstClr val="black"/>
                </a:solidFill>
              </a:rPr>
              <a:t>20</a:t>
            </a:r>
            <a:r>
              <a:rPr lang="zh-CN" altLang="en-US" sz="2400" b="1">
                <a:solidFill>
                  <a:prstClr val="black"/>
                </a:solidFill>
              </a:rPr>
              <a:t>只。</a:t>
            </a:r>
          </a:p>
        </p:txBody>
      </p:sp>
    </p:spTree>
    <p:extLst>
      <p:ext uri="{BB962C8B-B14F-4D97-AF65-F5344CB8AC3E}">
        <p14:creationId xmlns:p14="http://schemas.microsoft.com/office/powerpoint/2010/main" val="236192876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p:nvPr/>
        </p:nvGrpSpPr>
        <p:grpSpPr bwMode="auto">
          <a:xfrm>
            <a:off x="827088" y="1196975"/>
            <a:ext cx="2535237" cy="1371600"/>
            <a:chOff x="270" y="672"/>
            <a:chExt cx="1597" cy="864"/>
          </a:xfrm>
        </p:grpSpPr>
        <p:sp>
          <p:nvSpPr>
            <p:cNvPr id="25603" name="Rectangle 3"/>
            <p:cNvSpPr>
              <a:spLocks noChangeArrowheads="1"/>
            </p:cNvSpPr>
            <p:nvPr/>
          </p:nvSpPr>
          <p:spPr bwMode="auto">
            <a:xfrm>
              <a:off x="288" y="672"/>
              <a:ext cx="1579"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
                  <a:srgbClr val="1F497D"/>
                </a:buClr>
                <a:buSzPct val="70000"/>
                <a:buFont typeface="Wingdings" panose="05000000000000000000" pitchFamily="2" charset="2"/>
                <a:buNone/>
              </a:pPr>
              <a:r>
                <a:rPr lang="en-US" altLang="zh-CN" sz="4000" b="1">
                  <a:solidFill>
                    <a:srgbClr val="0000FF"/>
                  </a:solidFill>
                </a:rPr>
                <a:t>x+</a:t>
              </a:r>
              <a:r>
                <a:rPr lang="en-US" altLang="zh-CN" sz="4000" b="1">
                  <a:solidFill>
                    <a:srgbClr val="FF0000"/>
                  </a:solidFill>
                </a:rPr>
                <a:t>y</a:t>
              </a:r>
              <a:r>
                <a:rPr lang="en-US" altLang="zh-CN" sz="4000" b="1">
                  <a:solidFill>
                    <a:srgbClr val="0000FF"/>
                  </a:solidFill>
                </a:rPr>
                <a:t>=22</a:t>
              </a:r>
            </a:p>
            <a:p>
              <a:pPr>
                <a:lnSpc>
                  <a:spcPct val="80000"/>
                </a:lnSpc>
                <a:spcBef>
                  <a:spcPct val="50000"/>
                </a:spcBef>
                <a:buClr>
                  <a:srgbClr val="1F497D"/>
                </a:buClr>
                <a:buSzPct val="70000"/>
                <a:buFont typeface="Wingdings" panose="05000000000000000000" pitchFamily="2" charset="2"/>
                <a:buNone/>
              </a:pPr>
              <a:r>
                <a:rPr lang="en-US" altLang="zh-CN" sz="4000" b="1">
                  <a:solidFill>
                    <a:srgbClr val="0000FF"/>
                  </a:solidFill>
                </a:rPr>
                <a:t>2x+</a:t>
              </a:r>
              <a:r>
                <a:rPr lang="en-US" altLang="zh-CN" sz="4000" b="1">
                  <a:solidFill>
                    <a:srgbClr val="FF0000"/>
                  </a:solidFill>
                </a:rPr>
                <a:t>y</a:t>
              </a:r>
              <a:r>
                <a:rPr lang="en-US" altLang="zh-CN" sz="4000" b="1">
                  <a:solidFill>
                    <a:srgbClr val="0000FF"/>
                  </a:solidFill>
                </a:rPr>
                <a:t>=40</a:t>
              </a:r>
            </a:p>
          </p:txBody>
        </p:sp>
        <p:sp>
          <p:nvSpPr>
            <p:cNvPr id="25604" name="AutoShape 4"/>
            <p:cNvSpPr/>
            <p:nvPr/>
          </p:nvSpPr>
          <p:spPr bwMode="auto">
            <a:xfrm>
              <a:off x="270" y="768"/>
              <a:ext cx="47" cy="624"/>
            </a:xfrm>
            <a:prstGeom prst="leftBrace">
              <a:avLst>
                <a:gd name="adj1" fmla="val 110638"/>
                <a:gd name="adj2" fmla="val 50000"/>
              </a:avLst>
            </a:prstGeom>
            <a:noFill/>
            <a:ln w="571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25605" name="Rectangle 5"/>
          <p:cNvSpPr>
            <a:spLocks noChangeArrowheads="1"/>
          </p:cNvSpPr>
          <p:nvPr/>
        </p:nvSpPr>
        <p:spPr bwMode="auto">
          <a:xfrm>
            <a:off x="4932363" y="1557338"/>
            <a:ext cx="304800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
                <a:srgbClr val="1F497D"/>
              </a:buClr>
              <a:buSzPct val="70000"/>
              <a:buFont typeface="Wingdings" panose="05000000000000000000" pitchFamily="2" charset="2"/>
              <a:buNone/>
            </a:pPr>
            <a:r>
              <a:rPr lang="en-US" altLang="zh-CN" sz="3600" b="1">
                <a:solidFill>
                  <a:srgbClr val="0000FF"/>
                </a:solidFill>
              </a:rPr>
              <a:t>2x+</a:t>
            </a:r>
            <a:r>
              <a:rPr lang="en-US" altLang="zh-CN" sz="3600" b="1">
                <a:solidFill>
                  <a:srgbClr val="FF0000"/>
                </a:solidFill>
              </a:rPr>
              <a:t>(22-x)</a:t>
            </a:r>
            <a:r>
              <a:rPr lang="en-US" altLang="zh-CN" sz="3600" b="1">
                <a:solidFill>
                  <a:srgbClr val="0000FF"/>
                </a:solidFill>
              </a:rPr>
              <a:t>=40</a:t>
            </a:r>
          </a:p>
        </p:txBody>
      </p:sp>
      <p:sp>
        <p:nvSpPr>
          <p:cNvPr id="124934" name="AutoShape 6"/>
          <p:cNvSpPr>
            <a:spLocks noChangeArrowheads="1"/>
          </p:cNvSpPr>
          <p:nvPr/>
        </p:nvSpPr>
        <p:spPr bwMode="auto">
          <a:xfrm>
            <a:off x="1219200" y="76200"/>
            <a:ext cx="3505200" cy="990600"/>
          </a:xfrm>
          <a:prstGeom prst="wedgeRoundRectCallout">
            <a:avLst>
              <a:gd name="adj1" fmla="val -31523"/>
              <a:gd name="adj2" fmla="val 75319"/>
              <a:gd name="adj3" fmla="val 16667"/>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prstClr val="black"/>
                </a:solidFill>
              </a:rPr>
              <a:t>第一个方程</a:t>
            </a:r>
            <a:r>
              <a:rPr lang="en-US" altLang="zh-CN" sz="2800" b="1">
                <a:solidFill>
                  <a:prstClr val="black"/>
                </a:solidFill>
              </a:rPr>
              <a:t>x+</a:t>
            </a:r>
            <a:r>
              <a:rPr lang="en-US" altLang="zh-CN" sz="2800" b="1">
                <a:solidFill>
                  <a:srgbClr val="FF0000"/>
                </a:solidFill>
              </a:rPr>
              <a:t>y</a:t>
            </a:r>
            <a:r>
              <a:rPr lang="en-US" altLang="zh-CN" sz="2800" b="1">
                <a:solidFill>
                  <a:prstClr val="black"/>
                </a:solidFill>
              </a:rPr>
              <a:t>=22</a:t>
            </a:r>
            <a:r>
              <a:rPr lang="zh-CN" altLang="en-US" sz="2800" b="1">
                <a:solidFill>
                  <a:prstClr val="black"/>
                </a:solidFill>
              </a:rPr>
              <a:t>说明</a:t>
            </a:r>
            <a:r>
              <a:rPr lang="en-US" altLang="zh-CN" sz="2800" b="1">
                <a:solidFill>
                  <a:srgbClr val="FF0000"/>
                </a:solidFill>
              </a:rPr>
              <a:t>y</a:t>
            </a:r>
            <a:r>
              <a:rPr lang="en-US" altLang="zh-CN" sz="2800" b="1">
                <a:solidFill>
                  <a:prstClr val="black"/>
                </a:solidFill>
              </a:rPr>
              <a:t>=22-x</a:t>
            </a:r>
          </a:p>
        </p:txBody>
      </p:sp>
      <p:sp>
        <p:nvSpPr>
          <p:cNvPr id="124935" name="AutoShape 7"/>
          <p:cNvSpPr>
            <a:spLocks noChangeArrowheads="1"/>
          </p:cNvSpPr>
          <p:nvPr/>
        </p:nvSpPr>
        <p:spPr bwMode="auto">
          <a:xfrm>
            <a:off x="1835150" y="2852738"/>
            <a:ext cx="3200400" cy="1676400"/>
          </a:xfrm>
          <a:prstGeom prst="wedgeEllipseCallout">
            <a:avLst>
              <a:gd name="adj1" fmla="val -42264"/>
              <a:gd name="adj2" fmla="val -75662"/>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800" b="1">
                <a:solidFill>
                  <a:srgbClr val="0000FF"/>
                </a:solidFill>
              </a:rPr>
              <a:t>将第二个方程</a:t>
            </a:r>
            <a:r>
              <a:rPr lang="en-US" altLang="zh-CN" sz="2800" b="1">
                <a:solidFill>
                  <a:srgbClr val="0000FF"/>
                </a:solidFill>
              </a:rPr>
              <a:t>2x+</a:t>
            </a:r>
            <a:r>
              <a:rPr lang="en-US" altLang="zh-CN" sz="2800" b="1">
                <a:solidFill>
                  <a:srgbClr val="FF0000"/>
                </a:solidFill>
              </a:rPr>
              <a:t>y</a:t>
            </a:r>
            <a:r>
              <a:rPr lang="en-US" altLang="zh-CN" sz="2800" b="1">
                <a:solidFill>
                  <a:srgbClr val="0000FF"/>
                </a:solidFill>
              </a:rPr>
              <a:t>=40</a:t>
            </a:r>
            <a:r>
              <a:rPr lang="zh-CN" altLang="en-US" sz="2800" b="1">
                <a:solidFill>
                  <a:srgbClr val="0000FF"/>
                </a:solidFill>
              </a:rPr>
              <a:t>的</a:t>
            </a:r>
            <a:r>
              <a:rPr lang="en-US" altLang="zh-CN" sz="2800" b="1">
                <a:solidFill>
                  <a:srgbClr val="FF0000"/>
                </a:solidFill>
              </a:rPr>
              <a:t>y</a:t>
            </a:r>
            <a:r>
              <a:rPr lang="zh-CN" altLang="en-US" sz="2800" b="1">
                <a:solidFill>
                  <a:srgbClr val="0000FF"/>
                </a:solidFill>
              </a:rPr>
              <a:t>换成</a:t>
            </a:r>
            <a:r>
              <a:rPr lang="en-US" altLang="zh-CN" sz="2800" b="1">
                <a:solidFill>
                  <a:srgbClr val="0000FF"/>
                </a:solidFill>
              </a:rPr>
              <a:t>22-x</a:t>
            </a:r>
          </a:p>
        </p:txBody>
      </p:sp>
      <p:sp>
        <p:nvSpPr>
          <p:cNvPr id="124936" name="AutoShape 8"/>
          <p:cNvSpPr>
            <a:spLocks noChangeArrowheads="1"/>
          </p:cNvSpPr>
          <p:nvPr/>
        </p:nvSpPr>
        <p:spPr bwMode="auto">
          <a:xfrm>
            <a:off x="3059113" y="1773238"/>
            <a:ext cx="1676400" cy="304800"/>
          </a:xfrm>
          <a:prstGeom prst="rightArrow">
            <a:avLst>
              <a:gd name="adj1" fmla="val 50000"/>
              <a:gd name="adj2" fmla="val 1375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24937" name="AutoShape 9"/>
          <p:cNvSpPr>
            <a:spLocks noChangeArrowheads="1"/>
          </p:cNvSpPr>
          <p:nvPr/>
        </p:nvSpPr>
        <p:spPr bwMode="auto">
          <a:xfrm>
            <a:off x="6227763" y="1989138"/>
            <a:ext cx="228600" cy="533400"/>
          </a:xfrm>
          <a:prstGeom prst="downArrow">
            <a:avLst>
              <a:gd name="adj1" fmla="val 50000"/>
              <a:gd name="adj2" fmla="val 58333"/>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24938" name="Text Box 10"/>
          <p:cNvSpPr txBox="1">
            <a:spLocks noChangeArrowheads="1"/>
          </p:cNvSpPr>
          <p:nvPr/>
        </p:nvSpPr>
        <p:spPr bwMode="auto">
          <a:xfrm>
            <a:off x="5508625" y="2565400"/>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解得</a:t>
            </a:r>
            <a:r>
              <a:rPr lang="en-US" altLang="zh-CN" sz="3600" b="1">
                <a:solidFill>
                  <a:prstClr val="black"/>
                </a:solidFill>
              </a:rPr>
              <a:t>x=18</a:t>
            </a:r>
          </a:p>
        </p:txBody>
      </p:sp>
      <p:sp>
        <p:nvSpPr>
          <p:cNvPr id="124939" name="AutoShape 11"/>
          <p:cNvSpPr>
            <a:spLocks noChangeArrowheads="1"/>
          </p:cNvSpPr>
          <p:nvPr/>
        </p:nvSpPr>
        <p:spPr bwMode="auto">
          <a:xfrm>
            <a:off x="6156325" y="3141663"/>
            <a:ext cx="228600" cy="685800"/>
          </a:xfrm>
          <a:prstGeom prst="downArrow">
            <a:avLst>
              <a:gd name="adj1" fmla="val 50000"/>
              <a:gd name="adj2" fmla="val 75000"/>
            </a:avLst>
          </a:prstGeom>
          <a:solidFill>
            <a:schemeClr val="accent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sp>
        <p:nvSpPr>
          <p:cNvPr id="124940" name="Text Box 12"/>
          <p:cNvSpPr txBox="1">
            <a:spLocks noChangeArrowheads="1"/>
          </p:cNvSpPr>
          <p:nvPr/>
        </p:nvSpPr>
        <p:spPr bwMode="auto">
          <a:xfrm>
            <a:off x="6372225" y="3141663"/>
            <a:ext cx="2514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prstClr val="black"/>
                </a:solidFill>
              </a:rPr>
              <a:t>代入</a:t>
            </a:r>
            <a:r>
              <a:rPr lang="en-US" altLang="zh-CN" sz="3200" b="1">
                <a:solidFill>
                  <a:prstClr val="black"/>
                </a:solidFill>
              </a:rPr>
              <a:t>y=22-x</a:t>
            </a:r>
          </a:p>
        </p:txBody>
      </p:sp>
      <p:sp>
        <p:nvSpPr>
          <p:cNvPr id="124941" name="Text Box 13"/>
          <p:cNvSpPr txBox="1">
            <a:spLocks noChangeArrowheads="1"/>
          </p:cNvSpPr>
          <p:nvPr/>
        </p:nvSpPr>
        <p:spPr bwMode="auto">
          <a:xfrm>
            <a:off x="5867400" y="3789363"/>
            <a:ext cx="228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得</a:t>
            </a:r>
            <a:r>
              <a:rPr lang="en-US" altLang="zh-CN" sz="3600" b="1">
                <a:solidFill>
                  <a:prstClr val="black"/>
                </a:solidFill>
              </a:rPr>
              <a:t>y=4</a:t>
            </a:r>
          </a:p>
        </p:txBody>
      </p:sp>
      <p:grpSp>
        <p:nvGrpSpPr>
          <p:cNvPr id="3" name="Group 14"/>
          <p:cNvGrpSpPr/>
          <p:nvPr/>
        </p:nvGrpSpPr>
        <p:grpSpPr bwMode="auto">
          <a:xfrm>
            <a:off x="6119813" y="4292600"/>
            <a:ext cx="1981200" cy="1203325"/>
            <a:chOff x="3792" y="3360"/>
            <a:chExt cx="1248" cy="758"/>
          </a:xfrm>
        </p:grpSpPr>
        <p:sp>
          <p:nvSpPr>
            <p:cNvPr id="25615" name="Rectangle 15"/>
            <p:cNvSpPr>
              <a:spLocks noChangeArrowheads="1"/>
            </p:cNvSpPr>
            <p:nvPr/>
          </p:nvSpPr>
          <p:spPr bwMode="auto">
            <a:xfrm>
              <a:off x="3913" y="3753"/>
              <a:ext cx="6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y= </a:t>
              </a:r>
              <a:r>
                <a:rPr lang="en-US" altLang="zh-CN" sz="3200">
                  <a:solidFill>
                    <a:srgbClr val="FF0066"/>
                  </a:solidFill>
                </a:rPr>
                <a:t>4</a:t>
              </a:r>
              <a:endParaRPr lang="en-US" altLang="zh-CN" sz="3200" b="1">
                <a:solidFill>
                  <a:srgbClr val="FF0066"/>
                </a:solidFill>
              </a:endParaRPr>
            </a:p>
          </p:txBody>
        </p:sp>
        <p:sp>
          <p:nvSpPr>
            <p:cNvPr id="25616" name="Rectangle 16"/>
            <p:cNvSpPr>
              <a:spLocks noChangeArrowheads="1"/>
            </p:cNvSpPr>
            <p:nvPr/>
          </p:nvSpPr>
          <p:spPr bwMode="auto">
            <a:xfrm>
              <a:off x="3921" y="3360"/>
              <a:ext cx="111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66"/>
                  </a:solidFill>
                </a:rPr>
                <a:t>x=18</a:t>
              </a:r>
            </a:p>
          </p:txBody>
        </p:sp>
        <p:sp>
          <p:nvSpPr>
            <p:cNvPr id="25617" name="AutoShape 17"/>
            <p:cNvSpPr/>
            <p:nvPr/>
          </p:nvSpPr>
          <p:spPr bwMode="auto">
            <a:xfrm>
              <a:off x="3792" y="3504"/>
              <a:ext cx="118" cy="456"/>
            </a:xfrm>
            <a:prstGeom prst="leftBrace">
              <a:avLst>
                <a:gd name="adj1" fmla="val 32150"/>
                <a:gd name="adj2" fmla="val 50093"/>
              </a:avLst>
            </a:prstGeom>
            <a:noFill/>
            <a:ln w="5715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0000"/>
                </a:solidFill>
              </a:endParaRPr>
            </a:p>
          </p:txBody>
        </p:sp>
      </p:grpSp>
      <p:grpSp>
        <p:nvGrpSpPr>
          <p:cNvPr id="4" name="Group 18"/>
          <p:cNvGrpSpPr/>
          <p:nvPr/>
        </p:nvGrpSpPr>
        <p:grpSpPr bwMode="auto">
          <a:xfrm>
            <a:off x="468313" y="1700213"/>
            <a:ext cx="5257800" cy="3352800"/>
            <a:chOff x="336" y="1632"/>
            <a:chExt cx="3312" cy="2112"/>
          </a:xfrm>
        </p:grpSpPr>
        <p:sp>
          <p:nvSpPr>
            <p:cNvPr id="25619" name="Line 19"/>
            <p:cNvSpPr>
              <a:spLocks noChangeShapeType="1"/>
            </p:cNvSpPr>
            <p:nvPr/>
          </p:nvSpPr>
          <p:spPr bwMode="auto">
            <a:xfrm flipH="1">
              <a:off x="336" y="1632"/>
              <a:ext cx="192" cy="0"/>
            </a:xfrm>
            <a:prstGeom prst="line">
              <a:avLst/>
            </a:prstGeom>
            <a:noFill/>
            <a:ln w="1270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sp>
          <p:nvSpPr>
            <p:cNvPr id="25620" name="Line 20"/>
            <p:cNvSpPr>
              <a:spLocks noChangeShapeType="1"/>
            </p:cNvSpPr>
            <p:nvPr/>
          </p:nvSpPr>
          <p:spPr bwMode="auto">
            <a:xfrm>
              <a:off x="336" y="1632"/>
              <a:ext cx="0" cy="2112"/>
            </a:xfrm>
            <a:prstGeom prst="line">
              <a:avLst/>
            </a:prstGeom>
            <a:noFill/>
            <a:ln w="127000">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sp>
          <p:nvSpPr>
            <p:cNvPr id="25621" name="Line 21"/>
            <p:cNvSpPr>
              <a:spLocks noChangeShapeType="1"/>
            </p:cNvSpPr>
            <p:nvPr/>
          </p:nvSpPr>
          <p:spPr bwMode="auto">
            <a:xfrm>
              <a:off x="336" y="3744"/>
              <a:ext cx="3312" cy="0"/>
            </a:xfrm>
            <a:prstGeom prst="line">
              <a:avLst/>
            </a:prstGeom>
            <a:noFill/>
            <a:ln w="127000">
              <a:solidFill>
                <a:schemeClr val="tx1"/>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solidFill>
                  <a:prstClr val="black"/>
                </a:solidFill>
              </a:endParaRPr>
            </a:p>
          </p:txBody>
        </p:sp>
      </p:grpSp>
      <p:sp>
        <p:nvSpPr>
          <p:cNvPr id="124951" name="Text Box 23"/>
          <p:cNvSpPr txBox="1">
            <a:spLocks noChangeArrowheads="1"/>
          </p:cNvSpPr>
          <p:nvPr/>
        </p:nvSpPr>
        <p:spPr bwMode="auto">
          <a:xfrm>
            <a:off x="0" y="5373688"/>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latin typeface="黑体" panose="02010609060101010101" pitchFamily="49" charset="-122"/>
                <a:ea typeface="黑体" panose="02010609060101010101" pitchFamily="49" charset="-122"/>
              </a:rPr>
              <a:t>思考</a:t>
            </a:r>
            <a:r>
              <a:rPr lang="en-US" altLang="zh-CN" sz="3600" b="1">
                <a:solidFill>
                  <a:prstClr val="black"/>
                </a:solidFill>
                <a:latin typeface="黑体" panose="02010609060101010101" pitchFamily="49" charset="-122"/>
                <a:ea typeface="黑体" panose="02010609060101010101" pitchFamily="49" charset="-122"/>
              </a:rPr>
              <a:t>:</a:t>
            </a:r>
            <a:r>
              <a:rPr lang="zh-CN" altLang="en-US" sz="3600" b="1">
                <a:solidFill>
                  <a:prstClr val="black"/>
                </a:solidFill>
                <a:latin typeface="黑体" panose="02010609060101010101" pitchFamily="49" charset="-122"/>
                <a:ea typeface="黑体" panose="02010609060101010101" pitchFamily="49" charset="-122"/>
              </a:rPr>
              <a:t>从</a:t>
            </a:r>
          </a:p>
        </p:txBody>
      </p:sp>
      <p:sp>
        <p:nvSpPr>
          <p:cNvPr id="124952" name="Text Box 24"/>
          <p:cNvSpPr txBox="1">
            <a:spLocks noChangeArrowheads="1"/>
          </p:cNvSpPr>
          <p:nvPr/>
        </p:nvSpPr>
        <p:spPr bwMode="auto">
          <a:xfrm>
            <a:off x="4211638" y="5300663"/>
            <a:ext cx="60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ea typeface="黑体" panose="02010609060101010101" pitchFamily="49" charset="-122"/>
              </a:rPr>
              <a:t>到</a:t>
            </a:r>
          </a:p>
        </p:txBody>
      </p:sp>
      <p:sp>
        <p:nvSpPr>
          <p:cNvPr id="124953" name="Text Box 25"/>
          <p:cNvSpPr txBox="1">
            <a:spLocks noChangeArrowheads="1"/>
          </p:cNvSpPr>
          <p:nvPr/>
        </p:nvSpPr>
        <p:spPr bwMode="auto">
          <a:xfrm>
            <a:off x="250825" y="6165850"/>
            <a:ext cx="7705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latin typeface="黑体" panose="02010609060101010101" pitchFamily="49" charset="-122"/>
                <a:ea typeface="黑体" panose="02010609060101010101" pitchFamily="49" charset="-122"/>
              </a:rPr>
              <a:t>达到了什么目的</a:t>
            </a:r>
            <a:r>
              <a:rPr lang="en-US" altLang="zh-CN" sz="3600" b="1">
                <a:solidFill>
                  <a:prstClr val="black"/>
                </a:solidFill>
                <a:latin typeface="黑体" panose="02010609060101010101" pitchFamily="49" charset="-122"/>
                <a:ea typeface="黑体" panose="02010609060101010101" pitchFamily="49" charset="-122"/>
              </a:rPr>
              <a:t>?</a:t>
            </a:r>
            <a:r>
              <a:rPr lang="zh-CN" altLang="en-US" sz="3600" b="1">
                <a:solidFill>
                  <a:prstClr val="black"/>
                </a:solidFill>
                <a:latin typeface="黑体" panose="02010609060101010101" pitchFamily="49" charset="-122"/>
                <a:ea typeface="黑体" panose="02010609060101010101" pitchFamily="49" charset="-122"/>
              </a:rPr>
              <a:t>怎样达到的</a:t>
            </a:r>
            <a:r>
              <a:rPr lang="en-US" altLang="zh-CN" sz="3600" b="1">
                <a:solidFill>
                  <a:prstClr val="black"/>
                </a:solidFill>
                <a:latin typeface="黑体" panose="02010609060101010101" pitchFamily="49" charset="-122"/>
                <a:ea typeface="黑体" panose="02010609060101010101" pitchFamily="49" charset="-122"/>
              </a:rPr>
              <a:t>?</a:t>
            </a:r>
          </a:p>
        </p:txBody>
      </p:sp>
      <p:grpSp>
        <p:nvGrpSpPr>
          <p:cNvPr id="5" name="Group 26"/>
          <p:cNvGrpSpPr/>
          <p:nvPr/>
        </p:nvGrpSpPr>
        <p:grpSpPr bwMode="auto">
          <a:xfrm>
            <a:off x="1820863" y="5081588"/>
            <a:ext cx="2535237" cy="1371600"/>
            <a:chOff x="270" y="672"/>
            <a:chExt cx="1597" cy="864"/>
          </a:xfrm>
        </p:grpSpPr>
        <p:sp>
          <p:nvSpPr>
            <p:cNvPr id="25626" name="Rectangle 27"/>
            <p:cNvSpPr>
              <a:spLocks noChangeArrowheads="1"/>
            </p:cNvSpPr>
            <p:nvPr/>
          </p:nvSpPr>
          <p:spPr bwMode="auto">
            <a:xfrm>
              <a:off x="288" y="672"/>
              <a:ext cx="1579"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
                  <a:srgbClr val="1F497D"/>
                </a:buClr>
                <a:buSzPct val="70000"/>
                <a:buFont typeface="Wingdings" panose="05000000000000000000" pitchFamily="2" charset="2"/>
                <a:buNone/>
              </a:pPr>
              <a:r>
                <a:rPr lang="en-US" altLang="zh-CN" sz="4000" b="1">
                  <a:solidFill>
                    <a:srgbClr val="0000FF"/>
                  </a:solidFill>
                </a:rPr>
                <a:t>x+</a:t>
              </a:r>
              <a:r>
                <a:rPr lang="en-US" altLang="zh-CN" sz="4000" b="1">
                  <a:solidFill>
                    <a:srgbClr val="FF0000"/>
                  </a:solidFill>
                </a:rPr>
                <a:t>y</a:t>
              </a:r>
              <a:r>
                <a:rPr lang="en-US" altLang="zh-CN" sz="4000" b="1">
                  <a:solidFill>
                    <a:srgbClr val="0000FF"/>
                  </a:solidFill>
                </a:rPr>
                <a:t>=22</a:t>
              </a:r>
            </a:p>
            <a:p>
              <a:pPr>
                <a:lnSpc>
                  <a:spcPct val="80000"/>
                </a:lnSpc>
                <a:spcBef>
                  <a:spcPct val="50000"/>
                </a:spcBef>
                <a:buClr>
                  <a:srgbClr val="1F497D"/>
                </a:buClr>
                <a:buSzPct val="70000"/>
                <a:buFont typeface="Wingdings" panose="05000000000000000000" pitchFamily="2" charset="2"/>
                <a:buNone/>
              </a:pPr>
              <a:r>
                <a:rPr lang="en-US" altLang="zh-CN" sz="4000" b="1">
                  <a:solidFill>
                    <a:srgbClr val="0000FF"/>
                  </a:solidFill>
                </a:rPr>
                <a:t>2x+</a:t>
              </a:r>
              <a:r>
                <a:rPr lang="en-US" altLang="zh-CN" sz="4000" b="1">
                  <a:solidFill>
                    <a:srgbClr val="FF0000"/>
                  </a:solidFill>
                </a:rPr>
                <a:t>y</a:t>
              </a:r>
              <a:r>
                <a:rPr lang="en-US" altLang="zh-CN" sz="4000" b="1">
                  <a:solidFill>
                    <a:srgbClr val="0000FF"/>
                  </a:solidFill>
                </a:rPr>
                <a:t>=40</a:t>
              </a:r>
            </a:p>
          </p:txBody>
        </p:sp>
        <p:sp>
          <p:nvSpPr>
            <p:cNvPr id="25627" name="AutoShape 28"/>
            <p:cNvSpPr/>
            <p:nvPr/>
          </p:nvSpPr>
          <p:spPr bwMode="auto">
            <a:xfrm>
              <a:off x="270" y="768"/>
              <a:ext cx="47" cy="624"/>
            </a:xfrm>
            <a:prstGeom prst="leftBrace">
              <a:avLst>
                <a:gd name="adj1" fmla="val 110638"/>
                <a:gd name="adj2" fmla="val 50000"/>
              </a:avLst>
            </a:prstGeom>
            <a:noFill/>
            <a:ln w="57150">
              <a:solidFill>
                <a:srgbClr val="0000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ndParaRPr>
            </a:p>
          </p:txBody>
        </p:sp>
      </p:grpSp>
      <p:sp>
        <p:nvSpPr>
          <p:cNvPr id="124957" name="Rectangle 29"/>
          <p:cNvSpPr>
            <a:spLocks noChangeArrowheads="1"/>
          </p:cNvSpPr>
          <p:nvPr/>
        </p:nvSpPr>
        <p:spPr bwMode="auto">
          <a:xfrm>
            <a:off x="5364163" y="5445125"/>
            <a:ext cx="30480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
                <a:srgbClr val="1F497D"/>
              </a:buClr>
              <a:buSzPct val="70000"/>
              <a:buFont typeface="Wingdings" panose="05000000000000000000" pitchFamily="2" charset="2"/>
              <a:buNone/>
            </a:pPr>
            <a:r>
              <a:rPr lang="en-US" altLang="zh-CN" sz="3600" b="1">
                <a:solidFill>
                  <a:srgbClr val="0000FF"/>
                </a:solidFill>
              </a:rPr>
              <a:t>2x+</a:t>
            </a:r>
            <a:r>
              <a:rPr lang="en-US" altLang="zh-CN" sz="3600" b="1">
                <a:solidFill>
                  <a:srgbClr val="FF0000"/>
                </a:solidFill>
              </a:rPr>
              <a:t>(22-x)</a:t>
            </a:r>
            <a:r>
              <a:rPr lang="en-US" altLang="zh-CN" sz="3600" b="1">
                <a:solidFill>
                  <a:srgbClr val="0000FF"/>
                </a:solidFill>
              </a:rPr>
              <a:t>=40</a:t>
            </a:r>
          </a:p>
        </p:txBody>
      </p:sp>
    </p:spTree>
    <p:extLst>
      <p:ext uri="{BB962C8B-B14F-4D97-AF65-F5344CB8AC3E}">
        <p14:creationId xmlns:p14="http://schemas.microsoft.com/office/powerpoint/2010/main" val="420043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4934"/>
                                        </p:tgtEl>
                                        <p:attrNameLst>
                                          <p:attrName>style.visibility</p:attrName>
                                        </p:attrNameLst>
                                      </p:cBhvr>
                                      <p:to>
                                        <p:strVal val="visible"/>
                                      </p:to>
                                    </p:set>
                                    <p:animEffect transition="in" filter="dissolve">
                                      <p:cBhvr>
                                        <p:cTn id="7" dur="500"/>
                                        <p:tgtEl>
                                          <p:spTgt spid="1249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4935"/>
                                        </p:tgtEl>
                                        <p:attrNameLst>
                                          <p:attrName>style.visibility</p:attrName>
                                        </p:attrNameLst>
                                      </p:cBhvr>
                                      <p:to>
                                        <p:strVal val="visible"/>
                                      </p:to>
                                    </p:set>
                                    <p:animEffect transition="in" filter="dissolve">
                                      <p:cBhvr>
                                        <p:cTn id="12" dur="500"/>
                                        <p:tgtEl>
                                          <p:spTgt spid="1249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4936"/>
                                        </p:tgtEl>
                                        <p:attrNameLst>
                                          <p:attrName>style.visibility</p:attrName>
                                        </p:attrNameLst>
                                      </p:cBhvr>
                                      <p:to>
                                        <p:strVal val="visible"/>
                                      </p:to>
                                    </p:set>
                                    <p:animEffect transition="in" filter="wipe(left)">
                                      <p:cBhvr>
                                        <p:cTn id="17" dur="500"/>
                                        <p:tgtEl>
                                          <p:spTgt spid="1249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4937"/>
                                        </p:tgtEl>
                                        <p:attrNameLst>
                                          <p:attrName>style.visibility</p:attrName>
                                        </p:attrNameLst>
                                      </p:cBhvr>
                                      <p:to>
                                        <p:strVal val="visible"/>
                                      </p:to>
                                    </p:set>
                                    <p:animEffect transition="in" filter="wipe(up)">
                                      <p:cBhvr>
                                        <p:cTn id="22" dur="500"/>
                                        <p:tgtEl>
                                          <p:spTgt spid="1249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4938">
                                            <p:txEl>
                                              <p:pRg st="0" end="0"/>
                                            </p:txEl>
                                          </p:spTgt>
                                        </p:tgtEl>
                                        <p:attrNameLst>
                                          <p:attrName>style.visibility</p:attrName>
                                        </p:attrNameLst>
                                      </p:cBhvr>
                                      <p:to>
                                        <p:strVal val="visible"/>
                                      </p:to>
                                    </p:set>
                                    <p:animEffect transition="in" filter="dissolve">
                                      <p:cBhvr>
                                        <p:cTn id="27" dur="500"/>
                                        <p:tgtEl>
                                          <p:spTgt spid="12493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4939"/>
                                        </p:tgtEl>
                                        <p:attrNameLst>
                                          <p:attrName>style.visibility</p:attrName>
                                        </p:attrNameLst>
                                      </p:cBhvr>
                                      <p:to>
                                        <p:strVal val="visible"/>
                                      </p:to>
                                    </p:set>
                                    <p:animEffect transition="in" filter="wipe(up)">
                                      <p:cBhvr>
                                        <p:cTn id="32" dur="500"/>
                                        <p:tgtEl>
                                          <p:spTgt spid="12493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4940">
                                            <p:txEl>
                                              <p:pRg st="0" end="0"/>
                                            </p:txEl>
                                          </p:spTgt>
                                        </p:tgtEl>
                                        <p:attrNameLst>
                                          <p:attrName>style.visibility</p:attrName>
                                        </p:attrNameLst>
                                      </p:cBhvr>
                                      <p:to>
                                        <p:strVal val="visible"/>
                                      </p:to>
                                    </p:set>
                                    <p:animEffect transition="in" filter="dissolve">
                                      <p:cBhvr>
                                        <p:cTn id="37" dur="500"/>
                                        <p:tgtEl>
                                          <p:spTgt spid="12494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4941">
                                            <p:txEl>
                                              <p:pRg st="0" end="0"/>
                                            </p:txEl>
                                          </p:spTgt>
                                        </p:tgtEl>
                                        <p:attrNameLst>
                                          <p:attrName>style.visibility</p:attrName>
                                        </p:attrNameLst>
                                      </p:cBhvr>
                                      <p:to>
                                        <p:strVal val="visible"/>
                                      </p:to>
                                    </p:set>
                                    <p:animEffect transition="in" filter="dissolve">
                                      <p:cBhvr>
                                        <p:cTn id="42" dur="500"/>
                                        <p:tgtEl>
                                          <p:spTgt spid="12494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0"/>
                                            </p:cond>
                                          </p:stCondLst>
                                          <p:endCondLst>
                                            <p:cond evt="onStopAudio" delay="0">
                                              <p:tgtEl>
                                                <p:sldTgt/>
                                              </p:tgtEl>
                                            </p:cond>
                                          </p:endCondLst>
                                        </p:cTn>
                                        <p:tgtEl>
                                          <p:sndTgt r:embed="rId2" name="whoosh.wav"/>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ppt_x"/>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24951"/>
                                        </p:tgtEl>
                                        <p:attrNameLst>
                                          <p:attrName>style.visibility</p:attrName>
                                        </p:attrNameLst>
                                      </p:cBhvr>
                                      <p:to>
                                        <p:strVal val="visible"/>
                                      </p:to>
                                    </p:set>
                                    <p:anim calcmode="lin" valueType="num">
                                      <p:cBhvr additive="base">
                                        <p:cTn id="62" dur="500" fill="hold"/>
                                        <p:tgtEl>
                                          <p:spTgt spid="124951"/>
                                        </p:tgtEl>
                                        <p:attrNameLst>
                                          <p:attrName>ppt_x</p:attrName>
                                        </p:attrNameLst>
                                      </p:cBhvr>
                                      <p:tavLst>
                                        <p:tav tm="0">
                                          <p:val>
                                            <p:strVal val="#ppt_x"/>
                                          </p:val>
                                        </p:tav>
                                        <p:tav tm="100000">
                                          <p:val>
                                            <p:strVal val="#ppt_x"/>
                                          </p:val>
                                        </p:tav>
                                      </p:tavLst>
                                    </p:anim>
                                    <p:anim calcmode="lin" valueType="num">
                                      <p:cBhvr additive="base">
                                        <p:cTn id="63" dur="500" fill="hold"/>
                                        <p:tgtEl>
                                          <p:spTgt spid="12495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24952"/>
                                        </p:tgtEl>
                                        <p:attrNameLst>
                                          <p:attrName>style.visibility</p:attrName>
                                        </p:attrNameLst>
                                      </p:cBhvr>
                                      <p:to>
                                        <p:strVal val="visible"/>
                                      </p:to>
                                    </p:set>
                                    <p:anim calcmode="lin" valueType="num">
                                      <p:cBhvr additive="base">
                                        <p:cTn id="66" dur="500" fill="hold"/>
                                        <p:tgtEl>
                                          <p:spTgt spid="124952"/>
                                        </p:tgtEl>
                                        <p:attrNameLst>
                                          <p:attrName>ppt_x</p:attrName>
                                        </p:attrNameLst>
                                      </p:cBhvr>
                                      <p:tavLst>
                                        <p:tav tm="0">
                                          <p:val>
                                            <p:strVal val="#ppt_x"/>
                                          </p:val>
                                        </p:tav>
                                        <p:tav tm="100000">
                                          <p:val>
                                            <p:strVal val="#ppt_x"/>
                                          </p:val>
                                        </p:tav>
                                      </p:tavLst>
                                    </p:anim>
                                    <p:anim calcmode="lin" valueType="num">
                                      <p:cBhvr additive="base">
                                        <p:cTn id="67" dur="500" fill="hold"/>
                                        <p:tgtEl>
                                          <p:spTgt spid="124952"/>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24957"/>
                                        </p:tgtEl>
                                        <p:attrNameLst>
                                          <p:attrName>style.visibility</p:attrName>
                                        </p:attrNameLst>
                                      </p:cBhvr>
                                      <p:to>
                                        <p:strVal val="visible"/>
                                      </p:to>
                                    </p:set>
                                    <p:anim calcmode="lin" valueType="num">
                                      <p:cBhvr additive="base">
                                        <p:cTn id="70" dur="500" fill="hold"/>
                                        <p:tgtEl>
                                          <p:spTgt spid="124957"/>
                                        </p:tgtEl>
                                        <p:attrNameLst>
                                          <p:attrName>ppt_x</p:attrName>
                                        </p:attrNameLst>
                                      </p:cBhvr>
                                      <p:tavLst>
                                        <p:tav tm="0">
                                          <p:val>
                                            <p:strVal val="#ppt_x"/>
                                          </p:val>
                                        </p:tav>
                                        <p:tav tm="100000">
                                          <p:val>
                                            <p:strVal val="#ppt_x"/>
                                          </p:val>
                                        </p:tav>
                                      </p:tavLst>
                                    </p:anim>
                                    <p:anim calcmode="lin" valueType="num">
                                      <p:cBhvr additive="base">
                                        <p:cTn id="71" dur="500" fill="hold"/>
                                        <p:tgtEl>
                                          <p:spTgt spid="124957"/>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24953"/>
                                        </p:tgtEl>
                                        <p:attrNameLst>
                                          <p:attrName>style.visibility</p:attrName>
                                        </p:attrNameLst>
                                      </p:cBhvr>
                                      <p:to>
                                        <p:strVal val="visible"/>
                                      </p:to>
                                    </p:set>
                                    <p:anim calcmode="lin" valueType="num">
                                      <p:cBhvr additive="base">
                                        <p:cTn id="74" dur="500" fill="hold"/>
                                        <p:tgtEl>
                                          <p:spTgt spid="124953"/>
                                        </p:tgtEl>
                                        <p:attrNameLst>
                                          <p:attrName>ppt_x</p:attrName>
                                        </p:attrNameLst>
                                      </p:cBhvr>
                                      <p:tavLst>
                                        <p:tav tm="0">
                                          <p:val>
                                            <p:strVal val="#ppt_x"/>
                                          </p:val>
                                        </p:tav>
                                        <p:tav tm="100000">
                                          <p:val>
                                            <p:strVal val="#ppt_x"/>
                                          </p:val>
                                        </p:tav>
                                      </p:tavLst>
                                    </p:anim>
                                    <p:anim calcmode="lin" valueType="num">
                                      <p:cBhvr additive="base">
                                        <p:cTn id="75" dur="500" fill="hold"/>
                                        <p:tgtEl>
                                          <p:spTgt spid="1249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autoUpdateAnimBg="0"/>
      <p:bldP spid="124935" grpId="0" animBg="1" autoUpdateAnimBg="0"/>
      <p:bldP spid="124936" grpId="0" animBg="1"/>
      <p:bldP spid="124937" grpId="0" animBg="1"/>
      <p:bldP spid="124938" grpId="0" build="p" autoUpdateAnimBg="0"/>
      <p:bldP spid="124939" grpId="0" animBg="1"/>
      <p:bldP spid="124940" grpId="0" build="p" autoUpdateAnimBg="0"/>
      <p:bldP spid="124941" grpId="0" build="p" autoUpdateAnimBg="0"/>
      <p:bldP spid="124951" grpId="0"/>
      <p:bldP spid="124952" grpId="0"/>
      <p:bldP spid="124953" grpId="0"/>
      <p:bldP spid="124957"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124075" y="836613"/>
            <a:ext cx="409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prstClr val="black"/>
                </a:solidFill>
              </a:rPr>
              <a:t>题目中包含两个等量关系</a:t>
            </a:r>
          </a:p>
        </p:txBody>
      </p:sp>
      <p:sp>
        <p:nvSpPr>
          <p:cNvPr id="12291" name="Text Box 3"/>
          <p:cNvSpPr txBox="1">
            <a:spLocks noChangeArrowheads="1"/>
          </p:cNvSpPr>
          <p:nvPr/>
        </p:nvSpPr>
        <p:spPr bwMode="auto">
          <a:xfrm>
            <a:off x="3065463" y="1649413"/>
            <a:ext cx="2419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prstClr val="black"/>
                </a:solidFill>
              </a:rPr>
              <a:t>鸡头</a:t>
            </a:r>
            <a:r>
              <a:rPr lang="en-US" altLang="zh-CN" sz="2800" b="1">
                <a:solidFill>
                  <a:prstClr val="black"/>
                </a:solidFill>
              </a:rPr>
              <a:t>+</a:t>
            </a:r>
            <a:r>
              <a:rPr lang="zh-CN" altLang="en-US" sz="2800" b="1">
                <a:solidFill>
                  <a:prstClr val="black"/>
                </a:solidFill>
              </a:rPr>
              <a:t>兔头</a:t>
            </a:r>
            <a:r>
              <a:rPr lang="en-US" altLang="zh-CN" sz="2800" b="1">
                <a:solidFill>
                  <a:prstClr val="black"/>
                </a:solidFill>
              </a:rPr>
              <a:t>=50</a:t>
            </a:r>
          </a:p>
        </p:txBody>
      </p:sp>
      <p:sp>
        <p:nvSpPr>
          <p:cNvPr id="12292" name="Text Box 4"/>
          <p:cNvSpPr txBox="1">
            <a:spLocks noChangeArrowheads="1"/>
          </p:cNvSpPr>
          <p:nvPr/>
        </p:nvSpPr>
        <p:spPr bwMode="auto">
          <a:xfrm>
            <a:off x="3044825" y="2225675"/>
            <a:ext cx="26177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prstClr val="black"/>
                </a:solidFill>
              </a:rPr>
              <a:t>鸡脚</a:t>
            </a:r>
            <a:r>
              <a:rPr lang="en-US" altLang="zh-CN" sz="2800" b="1">
                <a:solidFill>
                  <a:prstClr val="black"/>
                </a:solidFill>
              </a:rPr>
              <a:t>+</a:t>
            </a:r>
            <a:r>
              <a:rPr lang="zh-CN" altLang="en-US" sz="2800" b="1">
                <a:solidFill>
                  <a:prstClr val="black"/>
                </a:solidFill>
              </a:rPr>
              <a:t>兔脚</a:t>
            </a:r>
            <a:r>
              <a:rPr lang="en-US" altLang="zh-CN" sz="2800" b="1">
                <a:solidFill>
                  <a:prstClr val="black"/>
                </a:solidFill>
              </a:rPr>
              <a:t>=140</a:t>
            </a:r>
          </a:p>
        </p:txBody>
      </p:sp>
      <p:sp>
        <p:nvSpPr>
          <p:cNvPr id="12293" name="Text Box 5"/>
          <p:cNvSpPr txBox="1">
            <a:spLocks noChangeArrowheads="1"/>
          </p:cNvSpPr>
          <p:nvPr/>
        </p:nvSpPr>
        <p:spPr bwMode="auto">
          <a:xfrm>
            <a:off x="1912938" y="2989263"/>
            <a:ext cx="6346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prstClr val="black"/>
                </a:solidFill>
              </a:rPr>
              <a:t>那么设</a:t>
            </a:r>
            <a:r>
              <a:rPr lang="en-US" altLang="zh-CN" sz="2800" b="1">
                <a:solidFill>
                  <a:prstClr val="black"/>
                </a:solidFill>
              </a:rPr>
              <a:t>X</a:t>
            </a:r>
            <a:r>
              <a:rPr lang="zh-CN" altLang="en-US" sz="2800" b="1">
                <a:solidFill>
                  <a:prstClr val="black"/>
                </a:solidFill>
              </a:rPr>
              <a:t>只鸡，</a:t>
            </a:r>
            <a:r>
              <a:rPr lang="en-US" altLang="zh-CN" sz="2800" b="1">
                <a:solidFill>
                  <a:prstClr val="black"/>
                </a:solidFill>
              </a:rPr>
              <a:t>Y</a:t>
            </a:r>
            <a:r>
              <a:rPr lang="zh-CN" altLang="en-US" sz="2800" b="1">
                <a:solidFill>
                  <a:prstClr val="black"/>
                </a:solidFill>
              </a:rPr>
              <a:t>只兔，根据题意，得：</a:t>
            </a:r>
          </a:p>
        </p:txBody>
      </p:sp>
      <p:sp>
        <p:nvSpPr>
          <p:cNvPr id="12294" name="Text Box 6"/>
          <p:cNvSpPr txBox="1">
            <a:spLocks noChangeArrowheads="1"/>
          </p:cNvSpPr>
          <p:nvPr/>
        </p:nvSpPr>
        <p:spPr bwMode="auto">
          <a:xfrm>
            <a:off x="3116263" y="3810000"/>
            <a:ext cx="3105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prstClr val="black"/>
                </a:solidFill>
              </a:rPr>
              <a:t>X+Y=50             ①</a:t>
            </a:r>
          </a:p>
        </p:txBody>
      </p:sp>
      <p:sp>
        <p:nvSpPr>
          <p:cNvPr id="12295" name="Text Box 7"/>
          <p:cNvSpPr txBox="1">
            <a:spLocks noChangeArrowheads="1"/>
          </p:cNvSpPr>
          <p:nvPr/>
        </p:nvSpPr>
        <p:spPr bwMode="auto">
          <a:xfrm>
            <a:off x="3074988" y="4411663"/>
            <a:ext cx="34051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prstClr val="black"/>
                </a:solidFill>
              </a:rPr>
              <a:t>2X+2Y=140          ②</a:t>
            </a:r>
          </a:p>
        </p:txBody>
      </p:sp>
      <p:sp>
        <p:nvSpPr>
          <p:cNvPr id="12296" name="Rectangle 8"/>
          <p:cNvSpPr>
            <a:spLocks noChangeArrowheads="1"/>
          </p:cNvSpPr>
          <p:nvPr/>
        </p:nvSpPr>
        <p:spPr bwMode="auto">
          <a:xfrm>
            <a:off x="2339975" y="3716338"/>
            <a:ext cx="863600" cy="118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7200" b="1">
                <a:solidFill>
                  <a:prstClr val="black"/>
                </a:solidFill>
              </a:rPr>
              <a:t>｛</a:t>
            </a:r>
          </a:p>
        </p:txBody>
      </p:sp>
      <p:sp>
        <p:nvSpPr>
          <p:cNvPr id="12297" name="Text Box 9"/>
          <p:cNvSpPr txBox="1">
            <a:spLocks noChangeArrowheads="1"/>
          </p:cNvSpPr>
          <p:nvPr/>
        </p:nvSpPr>
        <p:spPr bwMode="auto">
          <a:xfrm>
            <a:off x="2195513" y="5013325"/>
            <a:ext cx="532765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800" b="1">
                <a:solidFill>
                  <a:prstClr val="black"/>
                </a:solidFill>
              </a:rPr>
              <a:t>然后解这个方程</a:t>
            </a:r>
          </a:p>
        </p:txBody>
      </p:sp>
      <p:sp>
        <p:nvSpPr>
          <p:cNvPr id="12298" name="Text Box 10"/>
          <p:cNvSpPr txBox="1">
            <a:spLocks noChangeArrowheads="1"/>
          </p:cNvSpPr>
          <p:nvPr/>
        </p:nvSpPr>
        <p:spPr bwMode="auto">
          <a:xfrm>
            <a:off x="971550" y="404813"/>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FF0000"/>
                </a:solidFill>
              </a:rPr>
              <a:t>解法二：用二元一次方程组解</a:t>
            </a:r>
          </a:p>
        </p:txBody>
      </p:sp>
    </p:spTree>
    <p:extLst>
      <p:ext uri="{BB962C8B-B14F-4D97-AF65-F5344CB8AC3E}">
        <p14:creationId xmlns:p14="http://schemas.microsoft.com/office/powerpoint/2010/main" val="778145565"/>
      </p:ext>
    </p:extLst>
  </p:cSld>
  <p:clrMapOvr>
    <a:masterClrMapping/>
  </p:clrMapOvr>
  <p:transition/>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38138" y="333375"/>
            <a:ext cx="3657600" cy="1143000"/>
          </a:xfrm>
        </p:spPr>
        <p:txBody>
          <a:bodyPr/>
          <a:lstStyle/>
          <a:p>
            <a:r>
              <a:rPr lang="zh-CN" altLang="en-US" b="1">
                <a:solidFill>
                  <a:srgbClr val="003300"/>
                </a:solidFill>
              </a:rPr>
              <a:t>例</a:t>
            </a:r>
            <a:r>
              <a:rPr lang="en-US" altLang="zh-CN" b="1">
                <a:solidFill>
                  <a:srgbClr val="003300"/>
                </a:solidFill>
              </a:rPr>
              <a:t>: </a:t>
            </a:r>
            <a:r>
              <a:rPr lang="zh-CN" altLang="en-US" b="1">
                <a:solidFill>
                  <a:srgbClr val="003300"/>
                </a:solidFill>
              </a:rPr>
              <a:t>解方程组</a:t>
            </a:r>
            <a:r>
              <a:rPr lang="zh-CN" altLang="en-US"/>
              <a:t>    </a:t>
            </a:r>
          </a:p>
        </p:txBody>
      </p:sp>
      <p:grpSp>
        <p:nvGrpSpPr>
          <p:cNvPr id="14339" name="Group 3"/>
          <p:cNvGrpSpPr/>
          <p:nvPr/>
        </p:nvGrpSpPr>
        <p:grpSpPr bwMode="auto">
          <a:xfrm>
            <a:off x="685800" y="838200"/>
            <a:ext cx="5562600" cy="1447800"/>
            <a:chOff x="480" y="960"/>
            <a:chExt cx="3504" cy="912"/>
          </a:xfrm>
        </p:grpSpPr>
        <p:sp>
          <p:nvSpPr>
            <p:cNvPr id="14340" name="Rectangle 4"/>
            <p:cNvSpPr>
              <a:spLocks noChangeArrowheads="1"/>
            </p:cNvSpPr>
            <p:nvPr/>
          </p:nvSpPr>
          <p:spPr bwMode="auto">
            <a:xfrm>
              <a:off x="1152" y="960"/>
              <a:ext cx="2036"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4400" b="1">
                  <a:solidFill>
                    <a:prstClr val="black"/>
                  </a:solidFill>
                  <a:latin typeface="Times New Roman" panose="02020603050405020304" pitchFamily="18" charset="0"/>
                </a:rPr>
                <a:t>2x - 5y =7</a:t>
              </a:r>
            </a:p>
            <a:p>
              <a:r>
                <a:rPr kumimoji="1" lang="en-US" altLang="zh-CN" sz="4400" b="1">
                  <a:solidFill>
                    <a:prstClr val="black"/>
                  </a:solidFill>
                  <a:latin typeface="Times New Roman" panose="02020603050405020304" pitchFamily="18" charset="0"/>
                </a:rPr>
                <a:t>2x + 3y  =-1</a:t>
              </a:r>
            </a:p>
          </p:txBody>
        </p:sp>
        <p:sp>
          <p:nvSpPr>
            <p:cNvPr id="14341" name="Rectangle 5"/>
            <p:cNvSpPr>
              <a:spLocks noChangeArrowheads="1"/>
            </p:cNvSpPr>
            <p:nvPr/>
          </p:nvSpPr>
          <p:spPr bwMode="auto">
            <a:xfrm>
              <a:off x="480" y="1008"/>
              <a:ext cx="576"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7200" b="1">
                  <a:solidFill>
                    <a:prstClr val="black"/>
                  </a:solidFill>
                  <a:latin typeface="Times New Roman" panose="02020603050405020304" pitchFamily="18" charset="0"/>
                </a:rPr>
                <a:t>｛</a:t>
              </a:r>
            </a:p>
          </p:txBody>
        </p:sp>
        <p:sp>
          <p:nvSpPr>
            <p:cNvPr id="14342" name="Rectangle 6"/>
            <p:cNvSpPr>
              <a:spLocks noChangeArrowheads="1"/>
            </p:cNvSpPr>
            <p:nvPr/>
          </p:nvSpPr>
          <p:spPr bwMode="auto">
            <a:xfrm>
              <a:off x="3024" y="1027"/>
              <a:ext cx="9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a:solidFill>
                    <a:prstClr val="black"/>
                  </a:solidFill>
                  <a:latin typeface="Times New Roman" panose="02020603050405020304" pitchFamily="18" charset="0"/>
                </a:rPr>
                <a:t>①</a:t>
              </a:r>
            </a:p>
          </p:txBody>
        </p:sp>
        <p:sp>
          <p:nvSpPr>
            <p:cNvPr id="14343" name="Rectangle 7"/>
            <p:cNvSpPr>
              <a:spLocks noChangeArrowheads="1"/>
            </p:cNvSpPr>
            <p:nvPr/>
          </p:nvSpPr>
          <p:spPr bwMode="auto">
            <a:xfrm>
              <a:off x="3024" y="1507"/>
              <a:ext cx="9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b="1">
                  <a:solidFill>
                    <a:prstClr val="black"/>
                  </a:solidFill>
                  <a:latin typeface="Times New Roman" panose="02020603050405020304" pitchFamily="18" charset="0"/>
                </a:rPr>
                <a:t>②</a:t>
              </a:r>
            </a:p>
          </p:txBody>
        </p:sp>
      </p:grpSp>
      <p:sp>
        <p:nvSpPr>
          <p:cNvPr id="14344" name="Rectangle 8"/>
          <p:cNvSpPr>
            <a:spLocks noChangeArrowheads="1"/>
          </p:cNvSpPr>
          <p:nvPr/>
        </p:nvSpPr>
        <p:spPr bwMode="auto">
          <a:xfrm>
            <a:off x="838200" y="2438400"/>
            <a:ext cx="59436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600" b="1">
                <a:solidFill>
                  <a:prstClr val="black"/>
                </a:solidFill>
                <a:latin typeface="Times New Roman" panose="02020603050405020304" pitchFamily="18" charset="0"/>
              </a:rPr>
              <a:t>解：② </a:t>
            </a:r>
            <a:r>
              <a:rPr kumimoji="1" lang="en-US" altLang="zh-CN" sz="3600" b="1">
                <a:solidFill>
                  <a:prstClr val="black"/>
                </a:solidFill>
                <a:latin typeface="Times New Roman" panose="02020603050405020304" pitchFamily="18" charset="0"/>
              </a:rPr>
              <a:t>-①</a:t>
            </a:r>
            <a:r>
              <a:rPr kumimoji="1" lang="zh-CN" altLang="en-US" sz="3600" b="1">
                <a:solidFill>
                  <a:prstClr val="black"/>
                </a:solidFill>
                <a:latin typeface="Times New Roman" panose="02020603050405020304" pitchFamily="18" charset="0"/>
              </a:rPr>
              <a:t>得：</a:t>
            </a:r>
            <a:r>
              <a:rPr kumimoji="1" lang="en-US" altLang="zh-CN" sz="3600" b="1">
                <a:solidFill>
                  <a:prstClr val="black"/>
                </a:solidFill>
                <a:latin typeface="Times New Roman" panose="02020603050405020304" pitchFamily="18" charset="0"/>
              </a:rPr>
              <a:t>8y=-8</a:t>
            </a:r>
          </a:p>
          <a:p>
            <a:pPr>
              <a:spcBef>
                <a:spcPct val="50000"/>
              </a:spcBef>
            </a:pPr>
            <a:r>
              <a:rPr kumimoji="1" lang="en-US" altLang="zh-CN" sz="3600" b="1">
                <a:solidFill>
                  <a:prstClr val="black"/>
                </a:solidFill>
                <a:latin typeface="Times New Roman" panose="02020603050405020304" pitchFamily="18" charset="0"/>
              </a:rPr>
              <a:t>                            </a:t>
            </a:r>
            <a:r>
              <a:rPr kumimoji="1" lang="en-US" altLang="zh-CN" sz="4000" b="1">
                <a:solidFill>
                  <a:prstClr val="black"/>
                </a:solidFill>
                <a:latin typeface="Times New Roman" panose="02020603050405020304" pitchFamily="18" charset="0"/>
              </a:rPr>
              <a:t>y= -1</a:t>
            </a:r>
          </a:p>
        </p:txBody>
      </p:sp>
      <p:sp>
        <p:nvSpPr>
          <p:cNvPr id="14345" name="Rectangle 9"/>
          <p:cNvSpPr>
            <a:spLocks noChangeArrowheads="1"/>
          </p:cNvSpPr>
          <p:nvPr/>
        </p:nvSpPr>
        <p:spPr bwMode="auto">
          <a:xfrm>
            <a:off x="1447800" y="3962400"/>
            <a:ext cx="50292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prstClr val="black"/>
                </a:solidFill>
                <a:latin typeface="Times New Roman" panose="02020603050405020304" pitchFamily="18" charset="0"/>
              </a:rPr>
              <a:t>把 </a:t>
            </a:r>
            <a:r>
              <a:rPr kumimoji="1" lang="en-US" altLang="zh-CN" sz="3200" b="1">
                <a:solidFill>
                  <a:prstClr val="black"/>
                </a:solidFill>
                <a:latin typeface="Times New Roman" panose="02020603050405020304" pitchFamily="18" charset="0"/>
              </a:rPr>
              <a:t>y= -1</a:t>
            </a:r>
            <a:r>
              <a:rPr kumimoji="1" lang="zh-CN" altLang="en-US" sz="3200" b="1">
                <a:solidFill>
                  <a:prstClr val="black"/>
                </a:solidFill>
                <a:latin typeface="Times New Roman" panose="02020603050405020304" pitchFamily="18" charset="0"/>
              </a:rPr>
              <a:t>代入①得</a:t>
            </a:r>
            <a:r>
              <a:rPr kumimoji="1" lang="zh-CN" altLang="en-US" sz="2800">
                <a:solidFill>
                  <a:prstClr val="black"/>
                </a:solidFill>
                <a:latin typeface="Times New Roman" panose="02020603050405020304" pitchFamily="18" charset="0"/>
              </a:rPr>
              <a:t>：</a:t>
            </a:r>
          </a:p>
          <a:p>
            <a:pPr>
              <a:spcBef>
                <a:spcPct val="50000"/>
              </a:spcBef>
            </a:pPr>
            <a:r>
              <a:rPr kumimoji="1" lang="zh-CN" altLang="en-US" sz="2800">
                <a:solidFill>
                  <a:prstClr val="black"/>
                </a:solidFill>
                <a:latin typeface="Times New Roman" panose="02020603050405020304" pitchFamily="18" charset="0"/>
              </a:rPr>
              <a:t>                      </a:t>
            </a:r>
            <a:r>
              <a:rPr kumimoji="1" lang="en-US" altLang="zh-CN" sz="3600" b="1">
                <a:solidFill>
                  <a:prstClr val="black"/>
                </a:solidFill>
                <a:latin typeface="Times New Roman" panose="02020603050405020304" pitchFamily="18" charset="0"/>
              </a:rPr>
              <a:t>2x+5=7 </a:t>
            </a:r>
          </a:p>
          <a:p>
            <a:pPr>
              <a:spcBef>
                <a:spcPct val="50000"/>
              </a:spcBef>
            </a:pPr>
            <a:r>
              <a:rPr kumimoji="1" lang="en-US" altLang="zh-CN" sz="3600" b="1">
                <a:solidFill>
                  <a:prstClr val="black"/>
                </a:solidFill>
                <a:latin typeface="Times New Roman" panose="02020603050405020304" pitchFamily="18" charset="0"/>
              </a:rPr>
              <a:t>                     x=1</a:t>
            </a:r>
          </a:p>
        </p:txBody>
      </p:sp>
      <p:grpSp>
        <p:nvGrpSpPr>
          <p:cNvPr id="14346" name="Group 10"/>
          <p:cNvGrpSpPr/>
          <p:nvPr/>
        </p:nvGrpSpPr>
        <p:grpSpPr bwMode="auto">
          <a:xfrm>
            <a:off x="5486400" y="5210175"/>
            <a:ext cx="3276600" cy="1190625"/>
            <a:chOff x="1728" y="3216"/>
            <a:chExt cx="2064" cy="750"/>
          </a:xfrm>
        </p:grpSpPr>
        <p:sp>
          <p:nvSpPr>
            <p:cNvPr id="14347" name="Rectangle 11"/>
            <p:cNvSpPr>
              <a:spLocks noChangeArrowheads="1"/>
            </p:cNvSpPr>
            <p:nvPr/>
          </p:nvSpPr>
          <p:spPr bwMode="auto">
            <a:xfrm flipV="1">
              <a:off x="2544" y="3216"/>
              <a:ext cx="1248"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spAutoFit/>
            </a:bodyPr>
            <a:lstStyle/>
            <a:p>
              <a:r>
                <a:rPr kumimoji="1" lang="en-US" altLang="zh-CN" sz="3600" b="1">
                  <a:solidFill>
                    <a:prstClr val="black"/>
                  </a:solidFill>
                  <a:latin typeface="Times New Roman" panose="02020603050405020304" pitchFamily="18" charset="0"/>
                </a:rPr>
                <a:t>x=1</a:t>
              </a:r>
            </a:p>
            <a:p>
              <a:r>
                <a:rPr kumimoji="1" lang="en-US" altLang="zh-CN" sz="3600" b="1">
                  <a:solidFill>
                    <a:prstClr val="black"/>
                  </a:solidFill>
                  <a:latin typeface="Times New Roman" panose="02020603050405020304" pitchFamily="18" charset="0"/>
                </a:rPr>
                <a:t>y= -1</a:t>
              </a:r>
            </a:p>
          </p:txBody>
        </p:sp>
        <p:sp>
          <p:nvSpPr>
            <p:cNvPr id="14348" name="Rectangle 12"/>
            <p:cNvSpPr>
              <a:spLocks noChangeArrowheads="1"/>
            </p:cNvSpPr>
            <p:nvPr/>
          </p:nvSpPr>
          <p:spPr bwMode="auto">
            <a:xfrm>
              <a:off x="1728" y="3264"/>
              <a:ext cx="1968"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4000" b="1">
                  <a:solidFill>
                    <a:prstClr val="black"/>
                  </a:solidFill>
                  <a:latin typeface="Times New Roman" panose="02020603050405020304" pitchFamily="18" charset="0"/>
                </a:rPr>
                <a:t>∴</a:t>
              </a:r>
              <a:r>
                <a:rPr kumimoji="1" lang="zh-CN" altLang="en-US" sz="6000" b="1">
                  <a:solidFill>
                    <a:prstClr val="black"/>
                  </a:solidFill>
                  <a:latin typeface="Times New Roman" panose="02020603050405020304" pitchFamily="18" charset="0"/>
                </a:rPr>
                <a:t>｛</a:t>
              </a:r>
            </a:p>
          </p:txBody>
        </p:sp>
      </p:grpSp>
      <p:sp>
        <p:nvSpPr>
          <p:cNvPr id="14349" name="Text Box 13"/>
          <p:cNvSpPr txBox="1">
            <a:spLocks noChangeArrowheads="1"/>
          </p:cNvSpPr>
          <p:nvPr/>
        </p:nvSpPr>
        <p:spPr bwMode="auto">
          <a:xfrm>
            <a:off x="5724525" y="927100"/>
            <a:ext cx="30956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FF0000"/>
                </a:solidFill>
              </a:rPr>
              <a:t>左</a:t>
            </a:r>
            <a:r>
              <a:rPr lang="en-US" altLang="zh-CN" sz="4000" b="1">
                <a:solidFill>
                  <a:srgbClr val="FF0000"/>
                </a:solidFill>
              </a:rPr>
              <a:t>-</a:t>
            </a:r>
            <a:r>
              <a:rPr lang="zh-CN" altLang="en-US" sz="4000" b="1">
                <a:solidFill>
                  <a:srgbClr val="FF0000"/>
                </a:solidFill>
              </a:rPr>
              <a:t>左</a:t>
            </a:r>
            <a:r>
              <a:rPr lang="en-US" altLang="zh-CN" sz="4000" b="1">
                <a:solidFill>
                  <a:srgbClr val="FF0000"/>
                </a:solidFill>
              </a:rPr>
              <a:t>=</a:t>
            </a:r>
            <a:r>
              <a:rPr lang="zh-CN" altLang="en-US" sz="4000" b="1">
                <a:solidFill>
                  <a:srgbClr val="FF0000"/>
                </a:solidFill>
              </a:rPr>
              <a:t>右</a:t>
            </a:r>
            <a:r>
              <a:rPr lang="en-US" altLang="zh-CN" sz="4000" b="1">
                <a:solidFill>
                  <a:srgbClr val="FF0000"/>
                </a:solidFill>
              </a:rPr>
              <a:t>-</a:t>
            </a:r>
            <a:r>
              <a:rPr lang="zh-CN" altLang="en-US" sz="4000" b="1">
                <a:solidFill>
                  <a:srgbClr val="FF0000"/>
                </a:solidFill>
              </a:rPr>
              <a:t>右</a:t>
            </a:r>
          </a:p>
        </p:txBody>
      </p:sp>
      <p:sp>
        <p:nvSpPr>
          <p:cNvPr id="14350" name="Text Box 14"/>
          <p:cNvSpPr txBox="1">
            <a:spLocks noChangeArrowheads="1"/>
          </p:cNvSpPr>
          <p:nvPr/>
        </p:nvSpPr>
        <p:spPr bwMode="auto">
          <a:xfrm>
            <a:off x="5653088" y="1719263"/>
            <a:ext cx="34909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4000" b="1">
                <a:solidFill>
                  <a:srgbClr val="FF0000"/>
                </a:solidFill>
              </a:rPr>
              <a:t>左</a:t>
            </a:r>
            <a:r>
              <a:rPr lang="en-US" altLang="zh-CN" sz="4000" b="1">
                <a:solidFill>
                  <a:srgbClr val="FF0000"/>
                </a:solidFill>
              </a:rPr>
              <a:t>+</a:t>
            </a:r>
            <a:r>
              <a:rPr lang="zh-CN" altLang="en-US" sz="4000" b="1">
                <a:solidFill>
                  <a:srgbClr val="FF0000"/>
                </a:solidFill>
              </a:rPr>
              <a:t>左</a:t>
            </a:r>
            <a:r>
              <a:rPr lang="en-US" altLang="zh-CN" sz="4000" b="1">
                <a:solidFill>
                  <a:srgbClr val="FF0000"/>
                </a:solidFill>
              </a:rPr>
              <a:t>=</a:t>
            </a:r>
            <a:r>
              <a:rPr lang="zh-CN" altLang="en-US" sz="4000" b="1">
                <a:solidFill>
                  <a:srgbClr val="FF0000"/>
                </a:solidFill>
              </a:rPr>
              <a:t>右</a:t>
            </a:r>
            <a:r>
              <a:rPr lang="en-US" altLang="zh-CN" sz="4000" b="1">
                <a:solidFill>
                  <a:srgbClr val="FF0000"/>
                </a:solidFill>
              </a:rPr>
              <a:t>+</a:t>
            </a:r>
            <a:r>
              <a:rPr lang="zh-CN" altLang="en-US" sz="4000" b="1">
                <a:solidFill>
                  <a:srgbClr val="FF0000"/>
                </a:solidFill>
              </a:rPr>
              <a:t>右</a:t>
            </a:r>
          </a:p>
        </p:txBody>
      </p:sp>
    </p:spTree>
    <p:extLst>
      <p:ext uri="{BB962C8B-B14F-4D97-AF65-F5344CB8AC3E}">
        <p14:creationId xmlns:p14="http://schemas.microsoft.com/office/powerpoint/2010/main" val="112506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49"/>
                                        </p:tgtEl>
                                        <p:attrNameLst>
                                          <p:attrName>style.visibility</p:attrName>
                                        </p:attrNameLst>
                                      </p:cBhvr>
                                      <p:to>
                                        <p:strVal val="visible"/>
                                      </p:to>
                                    </p:set>
                                    <p:anim calcmode="lin" valueType="num">
                                      <p:cBhvr additive="base">
                                        <p:cTn id="7" dur="500" fill="hold"/>
                                        <p:tgtEl>
                                          <p:spTgt spid="14349"/>
                                        </p:tgtEl>
                                        <p:attrNameLst>
                                          <p:attrName>ppt_x</p:attrName>
                                        </p:attrNameLst>
                                      </p:cBhvr>
                                      <p:tavLst>
                                        <p:tav tm="0">
                                          <p:val>
                                            <p:strVal val="#ppt_x"/>
                                          </p:val>
                                        </p:tav>
                                        <p:tav tm="100000">
                                          <p:val>
                                            <p:strVal val="#ppt_x"/>
                                          </p:val>
                                        </p:tav>
                                      </p:tavLst>
                                    </p:anim>
                                    <p:anim calcmode="lin" valueType="num">
                                      <p:cBhvr additive="base">
                                        <p:cTn id="8" dur="500" fill="hold"/>
                                        <p:tgtEl>
                                          <p:spTgt spid="143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grpId="0" nodeType="clickEffect">
                                  <p:stCondLst>
                                    <p:cond delay="0"/>
                                  </p:stCondLst>
                                  <p:childTnLst>
                                    <p:set>
                                      <p:cBhvr>
                                        <p:cTn id="12" dur="1" fill="hold">
                                          <p:stCondLst>
                                            <p:cond delay="0"/>
                                          </p:stCondLst>
                                        </p:cTn>
                                        <p:tgtEl>
                                          <p:spTgt spid="14350"/>
                                        </p:tgtEl>
                                        <p:attrNameLst>
                                          <p:attrName>style.visibility</p:attrName>
                                        </p:attrNameLst>
                                      </p:cBhvr>
                                      <p:to>
                                        <p:strVal val="visible"/>
                                      </p:to>
                                    </p:set>
                                    <p:animEffect transition="in" filter="fade">
                                      <p:cBhvr>
                                        <p:cTn id="13" dur="800" decel="100000"/>
                                        <p:tgtEl>
                                          <p:spTgt spid="14350"/>
                                        </p:tgtEl>
                                      </p:cBhvr>
                                    </p:animEffect>
                                    <p:anim calcmode="lin" valueType="num">
                                      <p:cBhvr>
                                        <p:cTn id="14" dur="800" decel="100000" fill="hold"/>
                                        <p:tgtEl>
                                          <p:spTgt spid="14350"/>
                                        </p:tgtEl>
                                        <p:attrNameLst>
                                          <p:attrName>style.rotation</p:attrName>
                                        </p:attrNameLst>
                                      </p:cBhvr>
                                      <p:tavLst>
                                        <p:tav tm="0">
                                          <p:val>
                                            <p:fltVal val="-90"/>
                                          </p:val>
                                        </p:tav>
                                        <p:tav tm="100000">
                                          <p:val>
                                            <p:fltVal val="0"/>
                                          </p:val>
                                        </p:tav>
                                      </p:tavLst>
                                    </p:anim>
                                    <p:anim calcmode="lin" valueType="num">
                                      <p:cBhvr>
                                        <p:cTn id="15" dur="800" decel="100000" fill="hold"/>
                                        <p:tgtEl>
                                          <p:spTgt spid="14350"/>
                                        </p:tgtEl>
                                        <p:attrNameLst>
                                          <p:attrName>ppt_x</p:attrName>
                                        </p:attrNameLst>
                                      </p:cBhvr>
                                      <p:tavLst>
                                        <p:tav tm="0">
                                          <p:val>
                                            <p:strVal val="#ppt_x+0.4"/>
                                          </p:val>
                                        </p:tav>
                                        <p:tav tm="100000">
                                          <p:val>
                                            <p:strVal val="#ppt_x-0.05"/>
                                          </p:val>
                                        </p:tav>
                                      </p:tavLst>
                                    </p:anim>
                                    <p:anim calcmode="lin" valueType="num">
                                      <p:cBhvr>
                                        <p:cTn id="16" dur="800" decel="100000" fill="hold"/>
                                        <p:tgtEl>
                                          <p:spTgt spid="14350"/>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14350"/>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14350"/>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4344"/>
                                        </p:tgtEl>
                                        <p:attrNameLst>
                                          <p:attrName>style.visibility</p:attrName>
                                        </p:attrNameLst>
                                      </p:cBhvr>
                                      <p:to>
                                        <p:strVal val="visible"/>
                                      </p:to>
                                    </p:set>
                                    <p:anim calcmode="lin" valueType="num">
                                      <p:cBhvr additive="base">
                                        <p:cTn id="23" dur="500" fill="hold"/>
                                        <p:tgtEl>
                                          <p:spTgt spid="14344"/>
                                        </p:tgtEl>
                                        <p:attrNameLst>
                                          <p:attrName>ppt_x</p:attrName>
                                        </p:attrNameLst>
                                      </p:cBhvr>
                                      <p:tavLst>
                                        <p:tav tm="0">
                                          <p:val>
                                            <p:strVal val="0-#ppt_w/2"/>
                                          </p:val>
                                        </p:tav>
                                        <p:tav tm="100000">
                                          <p:val>
                                            <p:strVal val="#ppt_x"/>
                                          </p:val>
                                        </p:tav>
                                      </p:tavLst>
                                    </p:anim>
                                    <p:anim calcmode="lin" valueType="num">
                                      <p:cBhvr additive="base">
                                        <p:cTn id="24" dur="500" fill="hold"/>
                                        <p:tgtEl>
                                          <p:spTgt spid="1434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345"/>
                                        </p:tgtEl>
                                        <p:attrNameLst>
                                          <p:attrName>style.visibility</p:attrName>
                                        </p:attrNameLst>
                                      </p:cBhvr>
                                      <p:to>
                                        <p:strVal val="visible"/>
                                      </p:to>
                                    </p:set>
                                    <p:anim calcmode="lin" valueType="num">
                                      <p:cBhvr additive="base">
                                        <p:cTn id="29" dur="500" fill="hold"/>
                                        <p:tgtEl>
                                          <p:spTgt spid="14345"/>
                                        </p:tgtEl>
                                        <p:attrNameLst>
                                          <p:attrName>ppt_x</p:attrName>
                                        </p:attrNameLst>
                                      </p:cBhvr>
                                      <p:tavLst>
                                        <p:tav tm="0">
                                          <p:val>
                                            <p:strVal val="0-#ppt_w/2"/>
                                          </p:val>
                                        </p:tav>
                                        <p:tav tm="100000">
                                          <p:val>
                                            <p:strVal val="#ppt_x"/>
                                          </p:val>
                                        </p:tav>
                                      </p:tavLst>
                                    </p:anim>
                                    <p:anim calcmode="lin" valueType="num">
                                      <p:cBhvr additive="base">
                                        <p:cTn id="30" dur="500" fill="hold"/>
                                        <p:tgtEl>
                                          <p:spTgt spid="1434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42" fill="hold" nodeType="clickEffect">
                                  <p:stCondLst>
                                    <p:cond delay="0"/>
                                  </p:stCondLst>
                                  <p:childTnLst>
                                    <p:set>
                                      <p:cBhvr>
                                        <p:cTn id="34" dur="1" fill="hold">
                                          <p:stCondLst>
                                            <p:cond delay="0"/>
                                          </p:stCondLst>
                                        </p:cTn>
                                        <p:tgtEl>
                                          <p:spTgt spid="14346"/>
                                        </p:tgtEl>
                                        <p:attrNameLst>
                                          <p:attrName>style.visibility</p:attrName>
                                        </p:attrNameLst>
                                      </p:cBhvr>
                                      <p:to>
                                        <p:strVal val="visible"/>
                                      </p:to>
                                    </p:set>
                                    <p:animEffect transition="in" filter="barn(outHorizontal)">
                                      <p:cBhvr>
                                        <p:cTn id="35" dur="500"/>
                                        <p:tgtEl>
                                          <p:spTgt spid="14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autoUpdateAnimBg="0"/>
      <p:bldP spid="14345" grpId="0" autoUpdateAnimBg="0"/>
      <p:bldP spid="14349" grpId="0"/>
      <p:bldP spid="14350"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27000" y="833438"/>
            <a:ext cx="3581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解下列方程组：</a:t>
            </a:r>
          </a:p>
        </p:txBody>
      </p:sp>
      <p:graphicFrame>
        <p:nvGraphicFramePr>
          <p:cNvPr id="15363" name="Object 3"/>
          <p:cNvGraphicFramePr>
            <a:graphicFrameLocks noChangeAspect="1"/>
          </p:cNvGraphicFramePr>
          <p:nvPr/>
        </p:nvGraphicFramePr>
        <p:xfrm>
          <a:off x="2727325" y="555625"/>
          <a:ext cx="6492875" cy="1217613"/>
        </p:xfrm>
        <a:graphic>
          <a:graphicData uri="http://schemas.openxmlformats.org/presentationml/2006/ole">
            <mc:AlternateContent xmlns:mc="http://schemas.openxmlformats.org/markup-compatibility/2006">
              <mc:Choice xmlns:v="urn:schemas-microsoft-com:vml" Requires="v">
                <p:oleObj name="Equation" r:id="rId2" imgW="2971800" imgH="457200" progId="Equations">
                  <p:embed/>
                </p:oleObj>
              </mc:Choice>
              <mc:Fallback>
                <p:oleObj name="Equation" r:id="rId2" imgW="29718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325" y="555625"/>
                        <a:ext cx="6492875"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4"/>
          <p:cNvGraphicFramePr>
            <a:graphicFrameLocks noChangeAspect="1"/>
          </p:cNvGraphicFramePr>
          <p:nvPr/>
        </p:nvGraphicFramePr>
        <p:xfrm>
          <a:off x="125413" y="1905000"/>
          <a:ext cx="8839200" cy="4037013"/>
        </p:xfrm>
        <a:graphic>
          <a:graphicData uri="http://schemas.openxmlformats.org/presentationml/2006/ole">
            <mc:AlternateContent xmlns:mc="http://schemas.openxmlformats.org/markup-compatibility/2006">
              <mc:Choice xmlns:v="urn:schemas-microsoft-com:vml" Requires="v">
                <p:oleObj name="Equation" r:id="rId4" imgW="3289300" imgH="1422400" progId="Equations">
                  <p:embed/>
                </p:oleObj>
              </mc:Choice>
              <mc:Fallback>
                <p:oleObj name="Equation" r:id="rId4" imgW="3289300" imgH="14224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13" y="1905000"/>
                        <a:ext cx="8839200" cy="403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5" name="Text Box 5"/>
          <p:cNvSpPr txBox="1">
            <a:spLocks noChangeArrowheads="1"/>
          </p:cNvSpPr>
          <p:nvPr/>
        </p:nvSpPr>
        <p:spPr bwMode="auto">
          <a:xfrm>
            <a:off x="1187450" y="5516563"/>
            <a:ext cx="71993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0000"/>
                </a:solidFill>
              </a:rPr>
              <a:t>请你用加减法来解这个方程组。</a:t>
            </a:r>
          </a:p>
        </p:txBody>
      </p:sp>
    </p:spTree>
    <p:extLst>
      <p:ext uri="{BB962C8B-B14F-4D97-AF65-F5344CB8AC3E}">
        <p14:creationId xmlns:p14="http://schemas.microsoft.com/office/powerpoint/2010/main" val="1987309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dissolve">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checkerboard(across)">
                                      <p:cBhvr>
                                        <p:cTn id="12"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508000" y="0"/>
          <a:ext cx="6832600" cy="2182813"/>
        </p:xfrm>
        <a:graphic>
          <a:graphicData uri="http://schemas.openxmlformats.org/presentationml/2006/ole">
            <mc:AlternateContent xmlns:mc="http://schemas.openxmlformats.org/markup-compatibility/2006">
              <mc:Choice xmlns:v="urn:schemas-microsoft-com:vml" Requires="v">
                <p:oleObj name="Equation" r:id="rId2" imgW="2463800" imgH="787400" progId="Equations">
                  <p:embed/>
                </p:oleObj>
              </mc:Choice>
              <mc:Fallback>
                <p:oleObj name="Equation" r:id="rId2" imgW="2463800" imgH="7874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0"/>
                        <a:ext cx="6832600" cy="218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3"/>
          <p:cNvGraphicFramePr>
            <a:graphicFrameLocks noChangeAspect="1"/>
          </p:cNvGraphicFramePr>
          <p:nvPr/>
        </p:nvGraphicFramePr>
        <p:xfrm>
          <a:off x="357188" y="1989138"/>
          <a:ext cx="8391525" cy="4730750"/>
        </p:xfrm>
        <a:graphic>
          <a:graphicData uri="http://schemas.openxmlformats.org/presentationml/2006/ole">
            <mc:AlternateContent xmlns:mc="http://schemas.openxmlformats.org/markup-compatibility/2006">
              <mc:Choice xmlns:v="urn:schemas-microsoft-com:vml" Requires="v">
                <p:oleObj name="Equation" r:id="rId4" imgW="2870200" imgH="1701800" progId="Equations">
                  <p:embed/>
                </p:oleObj>
              </mc:Choice>
              <mc:Fallback>
                <p:oleObj name="Equation" r:id="rId4" imgW="2870200" imgH="17018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1989138"/>
                        <a:ext cx="8391525" cy="473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24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animEffect transition="in" filter="blinds(horizontal)">
                                      <p:cBhvr>
                                        <p:cTn id="7"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1168400"/>
            <a:ext cx="95408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a:t>
            </a:r>
            <a:r>
              <a:rPr kumimoji="1" lang="zh-CN" altLang="en-US" sz="3200" b="1">
                <a:solidFill>
                  <a:prstClr val="black"/>
                </a:solidFill>
                <a:latin typeface="Times New Roman" panose="02020603050405020304" pitchFamily="18" charset="0"/>
                <a:cs typeface="Times New Roman" panose="02020603050405020304" pitchFamily="18" charset="0"/>
              </a:rPr>
              <a:t>   </a:t>
            </a:r>
            <a:r>
              <a:rPr kumimoji="1" lang="zh-CN" altLang="en-US" sz="3200" b="1">
                <a:solidFill>
                  <a:prstClr val="black"/>
                </a:solidFill>
                <a:latin typeface="Times New Roman" panose="02020603050405020304" pitchFamily="18" charset="0"/>
              </a:rPr>
              <a:t>方程</a:t>
            </a:r>
            <a:r>
              <a:rPr kumimoji="1" lang="en-US" altLang="zh-CN" sz="3200" b="1">
                <a:solidFill>
                  <a:prstClr val="black"/>
                </a:solidFill>
                <a:latin typeface="Times New Roman" panose="02020603050405020304" pitchFamily="18" charset="0"/>
              </a:rPr>
              <a:t>2x+y=9 </a:t>
            </a:r>
            <a:r>
              <a:rPr kumimoji="1" lang="zh-CN" altLang="en-US" sz="3200" b="1">
                <a:solidFill>
                  <a:prstClr val="black"/>
                </a:solidFill>
                <a:latin typeface="Times New Roman" panose="02020603050405020304" pitchFamily="18" charset="0"/>
              </a:rPr>
              <a:t>在正整数范围内的解有＿＿＿个。</a:t>
            </a:r>
          </a:p>
        </p:txBody>
      </p:sp>
      <p:graphicFrame>
        <p:nvGraphicFramePr>
          <p:cNvPr id="17411" name="Object 3"/>
          <p:cNvGraphicFramePr>
            <a:graphicFrameLocks noChangeAspect="1"/>
          </p:cNvGraphicFramePr>
          <p:nvPr/>
        </p:nvGraphicFramePr>
        <p:xfrm>
          <a:off x="457200" y="1806575"/>
          <a:ext cx="8077200" cy="2486025"/>
        </p:xfrm>
        <a:graphic>
          <a:graphicData uri="http://schemas.openxmlformats.org/presentationml/2006/ole">
            <mc:AlternateContent xmlns:mc="http://schemas.openxmlformats.org/markup-compatibility/2006">
              <mc:Choice xmlns:v="urn:schemas-microsoft-com:vml" Requires="v">
                <p:oleObj name="Equation" r:id="rId2" imgW="3073400" imgH="939800" progId="Equations">
                  <p:embed/>
                </p:oleObj>
              </mc:Choice>
              <mc:Fallback>
                <p:oleObj name="Equation" r:id="rId2" imgW="3073400" imgH="939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06575"/>
                        <a:ext cx="8077200" cy="2486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2320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box(in)">
                                      <p:cBhvr>
                                        <p:cTn id="7"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1979613" y="620713"/>
            <a:ext cx="5943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4400" b="1">
                <a:solidFill>
                  <a:srgbClr val="9933FF"/>
                </a:solidFill>
                <a:latin typeface="Times New Roman" panose="02020603050405020304" pitchFamily="18" charset="0"/>
              </a:rPr>
              <a:t> </a:t>
            </a:r>
            <a:r>
              <a:rPr kumimoji="1" lang="zh-CN" altLang="en-US" sz="4400" b="1">
                <a:solidFill>
                  <a:srgbClr val="9933FF"/>
                </a:solidFill>
                <a:latin typeface="Times New Roman" panose="02020603050405020304" pitchFamily="18" charset="0"/>
              </a:rPr>
              <a:t>方程组的应用</a:t>
            </a:r>
          </a:p>
        </p:txBody>
      </p:sp>
      <p:sp>
        <p:nvSpPr>
          <p:cNvPr id="18435" name="Rectangle 3"/>
          <p:cNvSpPr>
            <a:spLocks noChangeArrowheads="1"/>
          </p:cNvSpPr>
          <p:nvPr/>
        </p:nvSpPr>
        <p:spPr bwMode="auto">
          <a:xfrm>
            <a:off x="2278063" y="1484313"/>
            <a:ext cx="16144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prstClr val="black"/>
                </a:solidFill>
                <a:latin typeface="Times New Roman" panose="02020603050405020304" pitchFamily="18" charset="0"/>
              </a:rPr>
              <a:t>3x</a:t>
            </a:r>
            <a:r>
              <a:rPr kumimoji="1" lang="en-US" altLang="zh-CN" sz="3600" b="1" baseline="30000">
                <a:solidFill>
                  <a:prstClr val="black"/>
                </a:solidFill>
                <a:latin typeface="Times New Roman" panose="02020603050405020304" pitchFamily="18" charset="0"/>
              </a:rPr>
              <a:t>2a+b+2</a:t>
            </a:r>
            <a:endParaRPr kumimoji="1" lang="en-US" altLang="zh-CN" sz="3600" b="1">
              <a:solidFill>
                <a:prstClr val="black"/>
              </a:solidFill>
              <a:latin typeface="Times New Roman" panose="02020603050405020304" pitchFamily="18" charset="0"/>
            </a:endParaRPr>
          </a:p>
        </p:txBody>
      </p:sp>
      <p:sp>
        <p:nvSpPr>
          <p:cNvPr id="18436" name="Rectangle 4"/>
          <p:cNvSpPr>
            <a:spLocks noChangeArrowheads="1"/>
          </p:cNvSpPr>
          <p:nvPr/>
        </p:nvSpPr>
        <p:spPr bwMode="auto">
          <a:xfrm>
            <a:off x="3924300" y="1484313"/>
            <a:ext cx="2911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600" b="1">
                <a:solidFill>
                  <a:prstClr val="black"/>
                </a:solidFill>
                <a:latin typeface="Times New Roman" panose="02020603050405020304" pitchFamily="18" charset="0"/>
              </a:rPr>
              <a:t>+5y</a:t>
            </a:r>
            <a:r>
              <a:rPr kumimoji="1" lang="en-US" altLang="zh-CN" sz="3600" b="1" baseline="30000">
                <a:solidFill>
                  <a:prstClr val="black"/>
                </a:solidFill>
                <a:latin typeface="Times New Roman" panose="02020603050405020304" pitchFamily="18" charset="0"/>
              </a:rPr>
              <a:t>3a-b+1</a:t>
            </a:r>
            <a:r>
              <a:rPr kumimoji="1" lang="en-US" altLang="zh-CN" sz="3600" b="1">
                <a:solidFill>
                  <a:prstClr val="black"/>
                </a:solidFill>
                <a:latin typeface="Times New Roman" panose="02020603050405020304" pitchFamily="18" charset="0"/>
              </a:rPr>
              <a:t>=8</a:t>
            </a:r>
          </a:p>
        </p:txBody>
      </p:sp>
      <p:sp>
        <p:nvSpPr>
          <p:cNvPr id="18437" name="Rectangle 5"/>
          <p:cNvSpPr>
            <a:spLocks noChangeArrowheads="1"/>
          </p:cNvSpPr>
          <p:nvPr/>
        </p:nvSpPr>
        <p:spPr bwMode="auto">
          <a:xfrm>
            <a:off x="900113" y="2205038"/>
            <a:ext cx="7721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b="1">
                <a:solidFill>
                  <a:prstClr val="black"/>
                </a:solidFill>
                <a:latin typeface="Times New Roman" panose="02020603050405020304" pitchFamily="18" charset="0"/>
              </a:rPr>
              <a:t>是关于</a:t>
            </a:r>
            <a:r>
              <a:rPr kumimoji="1" lang="en-US" altLang="zh-CN" sz="3600" b="1">
                <a:solidFill>
                  <a:prstClr val="black"/>
                </a:solidFill>
                <a:latin typeface="Times New Roman" panose="02020603050405020304" pitchFamily="18" charset="0"/>
              </a:rPr>
              <a:t>x</a:t>
            </a:r>
            <a:r>
              <a:rPr kumimoji="1" lang="zh-CN" altLang="en-US" sz="3600" b="1">
                <a:solidFill>
                  <a:prstClr val="black"/>
                </a:solidFill>
                <a:latin typeface="Times New Roman" panose="02020603050405020304" pitchFamily="18" charset="0"/>
              </a:rPr>
              <a:t>、</a:t>
            </a:r>
            <a:r>
              <a:rPr kumimoji="1" lang="en-US" altLang="zh-CN" sz="3600" b="1">
                <a:solidFill>
                  <a:prstClr val="black"/>
                </a:solidFill>
                <a:latin typeface="Times New Roman" panose="02020603050405020304" pitchFamily="18" charset="0"/>
              </a:rPr>
              <a:t>y</a:t>
            </a:r>
            <a:r>
              <a:rPr kumimoji="1" lang="zh-CN" altLang="en-US" sz="3600" b="1">
                <a:solidFill>
                  <a:prstClr val="black"/>
                </a:solidFill>
                <a:latin typeface="Times New Roman" panose="02020603050405020304" pitchFamily="18" charset="0"/>
              </a:rPr>
              <a:t>的二元</a:t>
            </a:r>
            <a:r>
              <a:rPr kumimoji="1" lang="zh-CN" altLang="en-US" sz="3600" b="1">
                <a:solidFill>
                  <a:srgbClr val="FF0000"/>
                </a:solidFill>
                <a:latin typeface="Times New Roman" panose="02020603050405020304" pitchFamily="18" charset="0"/>
              </a:rPr>
              <a:t>一</a:t>
            </a:r>
            <a:r>
              <a:rPr kumimoji="1" lang="zh-CN" altLang="en-US" sz="3600" b="1">
                <a:solidFill>
                  <a:prstClr val="black"/>
                </a:solidFill>
                <a:latin typeface="Times New Roman" panose="02020603050405020304" pitchFamily="18" charset="0"/>
              </a:rPr>
              <a:t>次方程求</a:t>
            </a:r>
            <a:r>
              <a:rPr kumimoji="1" lang="en-US" altLang="zh-CN" sz="3600" b="1">
                <a:solidFill>
                  <a:prstClr val="black"/>
                </a:solidFill>
                <a:latin typeface="Times New Roman" panose="02020603050405020304" pitchFamily="18" charset="0"/>
              </a:rPr>
              <a:t>a</a:t>
            </a:r>
            <a:r>
              <a:rPr kumimoji="1" lang="zh-CN" altLang="en-US" sz="3600" b="1">
                <a:solidFill>
                  <a:prstClr val="black"/>
                </a:solidFill>
                <a:latin typeface="Times New Roman" panose="02020603050405020304" pitchFamily="18" charset="0"/>
              </a:rPr>
              <a:t>、</a:t>
            </a:r>
            <a:r>
              <a:rPr kumimoji="1" lang="en-US" altLang="zh-CN" sz="3600" b="1">
                <a:solidFill>
                  <a:prstClr val="black"/>
                </a:solidFill>
                <a:latin typeface="Times New Roman" panose="02020603050405020304" pitchFamily="18" charset="0"/>
              </a:rPr>
              <a:t>b</a:t>
            </a:r>
          </a:p>
        </p:txBody>
      </p:sp>
      <p:grpSp>
        <p:nvGrpSpPr>
          <p:cNvPr id="18438" name="Group 6"/>
          <p:cNvGrpSpPr/>
          <p:nvPr/>
        </p:nvGrpSpPr>
        <p:grpSpPr bwMode="auto">
          <a:xfrm>
            <a:off x="971550" y="2997200"/>
            <a:ext cx="3841750" cy="2165350"/>
            <a:chOff x="960" y="2064"/>
            <a:chExt cx="2420" cy="1364"/>
          </a:xfrm>
        </p:grpSpPr>
        <p:sp>
          <p:nvSpPr>
            <p:cNvPr id="18439" name="Rectangle 7"/>
            <p:cNvSpPr>
              <a:spLocks noChangeArrowheads="1"/>
            </p:cNvSpPr>
            <p:nvPr/>
          </p:nvSpPr>
          <p:spPr bwMode="auto">
            <a:xfrm>
              <a:off x="960" y="2064"/>
              <a:ext cx="242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solidFill>
                    <a:prstClr val="black"/>
                  </a:solidFill>
                  <a:latin typeface="Times New Roman" panose="02020603050405020304" pitchFamily="18" charset="0"/>
                </a:rPr>
                <a:t>解：根据题意：得</a:t>
              </a:r>
            </a:p>
          </p:txBody>
        </p:sp>
        <p:grpSp>
          <p:nvGrpSpPr>
            <p:cNvPr id="18440" name="Group 8"/>
            <p:cNvGrpSpPr/>
            <p:nvPr/>
          </p:nvGrpSpPr>
          <p:grpSpPr bwMode="auto">
            <a:xfrm>
              <a:off x="1056" y="2400"/>
              <a:ext cx="1584" cy="1028"/>
              <a:chOff x="1056" y="2736"/>
              <a:chExt cx="1584" cy="1028"/>
            </a:xfrm>
          </p:grpSpPr>
          <p:sp>
            <p:nvSpPr>
              <p:cNvPr id="18441" name="AutoShape 9"/>
              <p:cNvSpPr/>
              <p:nvPr/>
            </p:nvSpPr>
            <p:spPr bwMode="auto">
              <a:xfrm>
                <a:off x="1056" y="2880"/>
                <a:ext cx="192" cy="672"/>
              </a:xfrm>
              <a:prstGeom prst="leftBrace">
                <a:avLst>
                  <a:gd name="adj1" fmla="val 29167"/>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8442" name="Rectangle 10"/>
              <p:cNvSpPr>
                <a:spLocks noChangeArrowheads="1"/>
              </p:cNvSpPr>
              <p:nvPr/>
            </p:nvSpPr>
            <p:spPr bwMode="auto">
              <a:xfrm>
                <a:off x="1296" y="2736"/>
                <a:ext cx="134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prstClr val="black"/>
                    </a:solidFill>
                    <a:latin typeface="Times New Roman" panose="02020603050405020304" pitchFamily="18" charset="0"/>
                  </a:rPr>
                  <a:t>2a+b+2=1</a:t>
                </a:r>
              </a:p>
            </p:txBody>
          </p:sp>
          <p:sp>
            <p:nvSpPr>
              <p:cNvPr id="18443" name="Rectangle 11"/>
              <p:cNvSpPr>
                <a:spLocks noChangeArrowheads="1"/>
              </p:cNvSpPr>
              <p:nvPr/>
            </p:nvSpPr>
            <p:spPr bwMode="auto">
              <a:xfrm>
                <a:off x="1344" y="3360"/>
                <a:ext cx="12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prstClr val="black"/>
                    </a:solidFill>
                    <a:latin typeface="Times New Roman" panose="02020603050405020304" pitchFamily="18" charset="0"/>
                  </a:rPr>
                  <a:t>3a-b+1=1</a:t>
                </a:r>
              </a:p>
            </p:txBody>
          </p:sp>
        </p:grpSp>
      </p:grpSp>
      <p:grpSp>
        <p:nvGrpSpPr>
          <p:cNvPr id="18444" name="Group 12"/>
          <p:cNvGrpSpPr/>
          <p:nvPr/>
        </p:nvGrpSpPr>
        <p:grpSpPr bwMode="auto">
          <a:xfrm>
            <a:off x="4702175" y="4495800"/>
            <a:ext cx="2460625" cy="1695450"/>
            <a:chOff x="2962" y="2832"/>
            <a:chExt cx="1550" cy="1068"/>
          </a:xfrm>
        </p:grpSpPr>
        <p:sp>
          <p:nvSpPr>
            <p:cNvPr id="18445" name="Rectangle 13"/>
            <p:cNvSpPr>
              <a:spLocks noChangeArrowheads="1"/>
            </p:cNvSpPr>
            <p:nvPr/>
          </p:nvSpPr>
          <p:spPr bwMode="auto">
            <a:xfrm>
              <a:off x="2962" y="3103"/>
              <a:ext cx="69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1">
                  <a:solidFill>
                    <a:prstClr val="black"/>
                  </a:solidFill>
                  <a:latin typeface="Times New Roman" panose="02020603050405020304" pitchFamily="18" charset="0"/>
                </a:rPr>
                <a:t>得：</a:t>
              </a:r>
            </a:p>
          </p:txBody>
        </p:sp>
        <p:sp>
          <p:nvSpPr>
            <p:cNvPr id="18446" name="AutoShape 14"/>
            <p:cNvSpPr/>
            <p:nvPr/>
          </p:nvSpPr>
          <p:spPr bwMode="auto">
            <a:xfrm>
              <a:off x="3456" y="3072"/>
              <a:ext cx="192" cy="528"/>
            </a:xfrm>
            <a:prstGeom prst="leftBrace">
              <a:avLst>
                <a:gd name="adj1" fmla="val 22917"/>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18447" name="Rectangle 15"/>
            <p:cNvSpPr>
              <a:spLocks noChangeArrowheads="1"/>
            </p:cNvSpPr>
            <p:nvPr/>
          </p:nvSpPr>
          <p:spPr bwMode="auto">
            <a:xfrm>
              <a:off x="3648" y="2880"/>
              <a:ext cx="42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prstClr val="black"/>
                  </a:solidFill>
                  <a:latin typeface="Times New Roman" panose="02020603050405020304" pitchFamily="18" charset="0"/>
                </a:rPr>
                <a:t>a=</a:t>
              </a:r>
            </a:p>
          </p:txBody>
        </p:sp>
        <p:sp>
          <p:nvSpPr>
            <p:cNvPr id="18448" name="Rectangle 16"/>
            <p:cNvSpPr>
              <a:spLocks noChangeArrowheads="1"/>
            </p:cNvSpPr>
            <p:nvPr/>
          </p:nvSpPr>
          <p:spPr bwMode="auto">
            <a:xfrm>
              <a:off x="3648" y="3360"/>
              <a:ext cx="4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solidFill>
                    <a:prstClr val="black"/>
                  </a:solidFill>
                  <a:latin typeface="Times New Roman" panose="02020603050405020304" pitchFamily="18" charset="0"/>
                </a:rPr>
                <a:t>b=</a:t>
              </a:r>
            </a:p>
          </p:txBody>
        </p:sp>
        <p:grpSp>
          <p:nvGrpSpPr>
            <p:cNvPr id="18449" name="Group 17"/>
            <p:cNvGrpSpPr/>
            <p:nvPr/>
          </p:nvGrpSpPr>
          <p:grpSpPr bwMode="auto">
            <a:xfrm>
              <a:off x="4032" y="2832"/>
              <a:ext cx="480" cy="588"/>
              <a:chOff x="4032" y="2832"/>
              <a:chExt cx="480" cy="588"/>
            </a:xfrm>
          </p:grpSpPr>
          <p:grpSp>
            <p:nvGrpSpPr>
              <p:cNvPr id="18450" name="Group 18"/>
              <p:cNvGrpSpPr/>
              <p:nvPr/>
            </p:nvGrpSpPr>
            <p:grpSpPr bwMode="auto">
              <a:xfrm>
                <a:off x="4224" y="2832"/>
                <a:ext cx="288" cy="588"/>
                <a:chOff x="4320" y="2868"/>
                <a:chExt cx="288" cy="588"/>
              </a:xfrm>
            </p:grpSpPr>
            <p:sp>
              <p:nvSpPr>
                <p:cNvPr id="18451" name="Rectangle 19"/>
                <p:cNvSpPr>
                  <a:spLocks noChangeArrowheads="1"/>
                </p:cNvSpPr>
                <p:nvPr/>
              </p:nvSpPr>
              <p:spPr bwMode="auto">
                <a:xfrm>
                  <a:off x="4361" y="28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prstClr val="black"/>
                      </a:solidFill>
                      <a:latin typeface="Times New Roman" panose="02020603050405020304" pitchFamily="18" charset="0"/>
                    </a:rPr>
                    <a:t>1</a:t>
                  </a:r>
                </a:p>
              </p:txBody>
            </p:sp>
            <p:sp>
              <p:nvSpPr>
                <p:cNvPr id="18452" name="Rectangle 20"/>
                <p:cNvSpPr>
                  <a:spLocks noChangeArrowheads="1"/>
                </p:cNvSpPr>
                <p:nvPr/>
              </p:nvSpPr>
              <p:spPr bwMode="auto">
                <a:xfrm>
                  <a:off x="4368" y="31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prstClr val="black"/>
                      </a:solidFill>
                      <a:latin typeface="Times New Roman" panose="02020603050405020304" pitchFamily="18" charset="0"/>
                    </a:rPr>
                    <a:t>5</a:t>
                  </a:r>
                </a:p>
              </p:txBody>
            </p:sp>
            <p:sp>
              <p:nvSpPr>
                <p:cNvPr id="18453" name="Line 21"/>
                <p:cNvSpPr>
                  <a:spLocks noChangeShapeType="1"/>
                </p:cNvSpPr>
                <p:nvPr/>
              </p:nvSpPr>
              <p:spPr bwMode="auto">
                <a:xfrm>
                  <a:off x="4320" y="3168"/>
                  <a:ext cx="2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8454" name="Rectangle 22"/>
              <p:cNvSpPr>
                <a:spLocks noChangeArrowheads="1"/>
              </p:cNvSpPr>
              <p:nvPr/>
            </p:nvSpPr>
            <p:spPr bwMode="auto">
              <a:xfrm>
                <a:off x="4032" y="2880"/>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a:t>
                </a:r>
              </a:p>
            </p:txBody>
          </p:sp>
        </p:grpSp>
        <p:grpSp>
          <p:nvGrpSpPr>
            <p:cNvPr id="18455" name="Group 23"/>
            <p:cNvGrpSpPr/>
            <p:nvPr/>
          </p:nvGrpSpPr>
          <p:grpSpPr bwMode="auto">
            <a:xfrm>
              <a:off x="4032" y="3312"/>
              <a:ext cx="480" cy="588"/>
              <a:chOff x="4032" y="2832"/>
              <a:chExt cx="480" cy="588"/>
            </a:xfrm>
          </p:grpSpPr>
          <p:grpSp>
            <p:nvGrpSpPr>
              <p:cNvPr id="18456" name="Group 24"/>
              <p:cNvGrpSpPr/>
              <p:nvPr/>
            </p:nvGrpSpPr>
            <p:grpSpPr bwMode="auto">
              <a:xfrm>
                <a:off x="4224" y="2832"/>
                <a:ext cx="288" cy="588"/>
                <a:chOff x="4320" y="2868"/>
                <a:chExt cx="288" cy="588"/>
              </a:xfrm>
            </p:grpSpPr>
            <p:sp>
              <p:nvSpPr>
                <p:cNvPr id="18457" name="Rectangle 25"/>
                <p:cNvSpPr>
                  <a:spLocks noChangeArrowheads="1"/>
                </p:cNvSpPr>
                <p:nvPr/>
              </p:nvSpPr>
              <p:spPr bwMode="auto">
                <a:xfrm>
                  <a:off x="4361" y="28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prstClr val="black"/>
                      </a:solidFill>
                      <a:latin typeface="Times New Roman" panose="02020603050405020304" pitchFamily="18" charset="0"/>
                    </a:rPr>
                    <a:t>3</a:t>
                  </a:r>
                </a:p>
              </p:txBody>
            </p:sp>
            <p:sp>
              <p:nvSpPr>
                <p:cNvPr id="18458" name="Rectangle 26"/>
                <p:cNvSpPr>
                  <a:spLocks noChangeArrowheads="1"/>
                </p:cNvSpPr>
                <p:nvPr/>
              </p:nvSpPr>
              <p:spPr bwMode="auto">
                <a:xfrm>
                  <a:off x="4368" y="316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prstClr val="black"/>
                      </a:solidFill>
                      <a:latin typeface="Times New Roman" panose="02020603050405020304" pitchFamily="18" charset="0"/>
                    </a:rPr>
                    <a:t>5</a:t>
                  </a:r>
                </a:p>
              </p:txBody>
            </p:sp>
            <p:sp>
              <p:nvSpPr>
                <p:cNvPr id="18459" name="Line 27"/>
                <p:cNvSpPr>
                  <a:spLocks noChangeShapeType="1"/>
                </p:cNvSpPr>
                <p:nvPr/>
              </p:nvSpPr>
              <p:spPr bwMode="auto">
                <a:xfrm>
                  <a:off x="4320" y="3168"/>
                  <a:ext cx="28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grpSp>
          <p:sp>
            <p:nvSpPr>
              <p:cNvPr id="18460" name="Rectangle 28"/>
              <p:cNvSpPr>
                <a:spLocks noChangeArrowheads="1"/>
              </p:cNvSpPr>
              <p:nvPr/>
            </p:nvSpPr>
            <p:spPr bwMode="auto">
              <a:xfrm>
                <a:off x="4032" y="2880"/>
                <a:ext cx="20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a:t>
                </a:r>
              </a:p>
            </p:txBody>
          </p:sp>
        </p:grpSp>
      </p:grpSp>
      <p:sp>
        <p:nvSpPr>
          <p:cNvPr id="18461" name="Text Box 29"/>
          <p:cNvSpPr txBox="1">
            <a:spLocks noChangeArrowheads="1"/>
          </p:cNvSpPr>
          <p:nvPr/>
        </p:nvSpPr>
        <p:spPr bwMode="auto">
          <a:xfrm>
            <a:off x="1619250" y="639763"/>
            <a:ext cx="12239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000" b="1">
                <a:solidFill>
                  <a:prstClr val="black"/>
                </a:solidFill>
              </a:rPr>
              <a:t>3</a:t>
            </a:r>
            <a:r>
              <a:rPr lang="zh-CN" altLang="en-US" sz="4000" b="1">
                <a:solidFill>
                  <a:prstClr val="black"/>
                </a:solidFill>
              </a:rPr>
              <a:t>：</a:t>
            </a:r>
          </a:p>
        </p:txBody>
      </p:sp>
      <p:sp>
        <p:nvSpPr>
          <p:cNvPr id="18462" name="Line 30"/>
          <p:cNvSpPr>
            <a:spLocks noChangeShapeType="1"/>
          </p:cNvSpPr>
          <p:nvPr/>
        </p:nvSpPr>
        <p:spPr bwMode="auto">
          <a:xfrm>
            <a:off x="2843213" y="1844675"/>
            <a:ext cx="100806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18463" name="Line 31"/>
          <p:cNvSpPr>
            <a:spLocks noChangeShapeType="1"/>
          </p:cNvSpPr>
          <p:nvPr/>
        </p:nvSpPr>
        <p:spPr bwMode="auto">
          <a:xfrm>
            <a:off x="4716463" y="1844675"/>
            <a:ext cx="8636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Tree>
    <p:extLst>
      <p:ext uri="{BB962C8B-B14F-4D97-AF65-F5344CB8AC3E}">
        <p14:creationId xmlns:p14="http://schemas.microsoft.com/office/powerpoint/2010/main" val="404134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462"/>
                                        </p:tgtEl>
                                        <p:attrNameLst>
                                          <p:attrName>style.visibility</p:attrName>
                                        </p:attrNameLst>
                                      </p:cBhvr>
                                      <p:to>
                                        <p:strVal val="visible"/>
                                      </p:to>
                                    </p:set>
                                    <p:animEffect transition="in" filter="checkerboard(across)">
                                      <p:cBhvr>
                                        <p:cTn id="7" dur="500"/>
                                        <p:tgtEl>
                                          <p:spTgt spid="1846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8463"/>
                                        </p:tgtEl>
                                        <p:attrNameLst>
                                          <p:attrName>style.visibility</p:attrName>
                                        </p:attrNameLst>
                                      </p:cBhvr>
                                      <p:to>
                                        <p:strVal val="visible"/>
                                      </p:to>
                                    </p:set>
                                    <p:animEffect transition="in" filter="checkerboard(across)">
                                      <p:cBhvr>
                                        <p:cTn id="12" dur="500"/>
                                        <p:tgtEl>
                                          <p:spTgt spid="1846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anim calcmode="lin" valueType="num">
                                      <p:cBhvr>
                                        <p:cTn id="17" dur="500" fill="hold"/>
                                        <p:tgtEl>
                                          <p:spTgt spid="18438"/>
                                        </p:tgtEl>
                                        <p:attrNameLst>
                                          <p:attrName>ppt_x</p:attrName>
                                        </p:attrNameLst>
                                      </p:cBhvr>
                                      <p:tavLst>
                                        <p:tav tm="0">
                                          <p:val>
                                            <p:strVal val="#ppt_x"/>
                                          </p:val>
                                        </p:tav>
                                        <p:tav tm="100000">
                                          <p:val>
                                            <p:strVal val="#ppt_x"/>
                                          </p:val>
                                        </p:tav>
                                      </p:tavLst>
                                    </p:anim>
                                    <p:anim calcmode="lin" valueType="num">
                                      <p:cBhvr>
                                        <p:cTn id="18" dur="500" fill="hold"/>
                                        <p:tgtEl>
                                          <p:spTgt spid="18438"/>
                                        </p:tgtEl>
                                        <p:attrNameLst>
                                          <p:attrName>ppt_y</p:attrName>
                                        </p:attrNameLst>
                                      </p:cBhvr>
                                      <p:tavLst>
                                        <p:tav tm="0">
                                          <p:val>
                                            <p:strVal val="#ppt_y-#ppt_h/2"/>
                                          </p:val>
                                        </p:tav>
                                        <p:tav tm="100000">
                                          <p:val>
                                            <p:strVal val="#ppt_y"/>
                                          </p:val>
                                        </p:tav>
                                      </p:tavLst>
                                    </p:anim>
                                    <p:anim calcmode="lin" valueType="num">
                                      <p:cBhvr>
                                        <p:cTn id="19" dur="500" fill="hold"/>
                                        <p:tgtEl>
                                          <p:spTgt spid="18438"/>
                                        </p:tgtEl>
                                        <p:attrNameLst>
                                          <p:attrName>ppt_w</p:attrName>
                                        </p:attrNameLst>
                                      </p:cBhvr>
                                      <p:tavLst>
                                        <p:tav tm="0">
                                          <p:val>
                                            <p:strVal val="#ppt_w"/>
                                          </p:val>
                                        </p:tav>
                                        <p:tav tm="100000">
                                          <p:val>
                                            <p:strVal val="#ppt_w"/>
                                          </p:val>
                                        </p:tav>
                                      </p:tavLst>
                                    </p:anim>
                                    <p:anim calcmode="lin" valueType="num">
                                      <p:cBhvr>
                                        <p:cTn id="20" dur="500" fill="hold"/>
                                        <p:tgtEl>
                                          <p:spTgt spid="1843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nodeType="clickEffect">
                                  <p:stCondLst>
                                    <p:cond delay="0"/>
                                  </p:stCondLst>
                                  <p:childTnLst>
                                    <p:set>
                                      <p:cBhvr>
                                        <p:cTn id="24" dur="1" fill="hold">
                                          <p:stCondLst>
                                            <p:cond delay="0"/>
                                          </p:stCondLst>
                                        </p:cTn>
                                        <p:tgtEl>
                                          <p:spTgt spid="18444"/>
                                        </p:tgtEl>
                                        <p:attrNameLst>
                                          <p:attrName>style.visibility</p:attrName>
                                        </p:attrNameLst>
                                      </p:cBhvr>
                                      <p:to>
                                        <p:strVal val="visible"/>
                                      </p:to>
                                    </p:set>
                                    <p:anim calcmode="lin" valueType="num">
                                      <p:cBhvr>
                                        <p:cTn id="25" dur="500" fill="hold"/>
                                        <p:tgtEl>
                                          <p:spTgt spid="18444"/>
                                        </p:tgtEl>
                                        <p:attrNameLst>
                                          <p:attrName>ppt_x</p:attrName>
                                        </p:attrNameLst>
                                      </p:cBhvr>
                                      <p:tavLst>
                                        <p:tav tm="0">
                                          <p:val>
                                            <p:strVal val="#ppt_x-#ppt_w/2"/>
                                          </p:val>
                                        </p:tav>
                                        <p:tav tm="100000">
                                          <p:val>
                                            <p:strVal val="#ppt_x"/>
                                          </p:val>
                                        </p:tav>
                                      </p:tavLst>
                                    </p:anim>
                                    <p:anim calcmode="lin" valueType="num">
                                      <p:cBhvr>
                                        <p:cTn id="26" dur="500" fill="hold"/>
                                        <p:tgtEl>
                                          <p:spTgt spid="18444"/>
                                        </p:tgtEl>
                                        <p:attrNameLst>
                                          <p:attrName>ppt_y</p:attrName>
                                        </p:attrNameLst>
                                      </p:cBhvr>
                                      <p:tavLst>
                                        <p:tav tm="0">
                                          <p:val>
                                            <p:strVal val="#ppt_y"/>
                                          </p:val>
                                        </p:tav>
                                        <p:tav tm="100000">
                                          <p:val>
                                            <p:strVal val="#ppt_y"/>
                                          </p:val>
                                        </p:tav>
                                      </p:tavLst>
                                    </p:anim>
                                    <p:anim calcmode="lin" valueType="num">
                                      <p:cBhvr>
                                        <p:cTn id="27" dur="500" fill="hold"/>
                                        <p:tgtEl>
                                          <p:spTgt spid="18444"/>
                                        </p:tgtEl>
                                        <p:attrNameLst>
                                          <p:attrName>ppt_w</p:attrName>
                                        </p:attrNameLst>
                                      </p:cBhvr>
                                      <p:tavLst>
                                        <p:tav tm="0">
                                          <p:val>
                                            <p:fltVal val="0"/>
                                          </p:val>
                                        </p:tav>
                                        <p:tav tm="100000">
                                          <p:val>
                                            <p:strVal val="#ppt_w"/>
                                          </p:val>
                                        </p:tav>
                                      </p:tavLst>
                                    </p:anim>
                                    <p:anim calcmode="lin" valueType="num">
                                      <p:cBhvr>
                                        <p:cTn id="28" dur="500" fill="hold"/>
                                        <p:tgtEl>
                                          <p:spTgt spid="184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2" grpId="0" animBg="1"/>
      <p:bldP spid="18463"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1036638"/>
            <a:ext cx="946785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5.</a:t>
            </a:r>
            <a:r>
              <a:rPr kumimoji="1" lang="zh-CN" altLang="en-US" sz="3200" b="1">
                <a:solidFill>
                  <a:prstClr val="black"/>
                </a:solidFill>
                <a:latin typeface="Times New Roman" panose="02020603050405020304" pitchFamily="18" charset="0"/>
              </a:rPr>
              <a:t>若方程组                      与                     方程组同解，</a:t>
            </a:r>
          </a:p>
          <a:p>
            <a:endParaRPr kumimoji="1" lang="zh-CN" altLang="en-US" sz="3200" b="1">
              <a:solidFill>
                <a:prstClr val="black"/>
              </a:solidFill>
              <a:latin typeface="Times New Roman" panose="02020603050405020304" pitchFamily="18" charset="0"/>
            </a:endParaRPr>
          </a:p>
          <a:p>
            <a:r>
              <a:rPr kumimoji="1" lang="zh-CN" altLang="en-US" sz="3200" b="1">
                <a:solidFill>
                  <a:prstClr val="black"/>
                </a:solidFill>
                <a:latin typeface="Times New Roman" panose="02020603050405020304" pitchFamily="18" charset="0"/>
              </a:rPr>
              <a:t>则 </a:t>
            </a:r>
            <a:r>
              <a:rPr kumimoji="1" lang="en-US" altLang="zh-CN" sz="3200" b="1">
                <a:solidFill>
                  <a:prstClr val="black"/>
                </a:solidFill>
                <a:latin typeface="Times New Roman" panose="02020603050405020304" pitchFamily="18" charset="0"/>
              </a:rPr>
              <a:t>m=</a:t>
            </a:r>
            <a:r>
              <a:rPr kumimoji="1" lang="zh-CN" altLang="en-US" sz="3200" b="1">
                <a:solidFill>
                  <a:prstClr val="black"/>
                </a:solidFill>
                <a:latin typeface="Times New Roman" panose="02020603050405020304" pitchFamily="18" charset="0"/>
              </a:rPr>
              <a:t>＿＿＿＿＿＿</a:t>
            </a:r>
          </a:p>
        </p:txBody>
      </p:sp>
      <p:graphicFrame>
        <p:nvGraphicFramePr>
          <p:cNvPr id="19459" name="Object 3"/>
          <p:cNvGraphicFramePr>
            <a:graphicFrameLocks noChangeAspect="1"/>
          </p:cNvGraphicFramePr>
          <p:nvPr/>
        </p:nvGraphicFramePr>
        <p:xfrm>
          <a:off x="2057400" y="684213"/>
          <a:ext cx="2057400" cy="1373187"/>
        </p:xfrm>
        <a:graphic>
          <a:graphicData uri="http://schemas.openxmlformats.org/presentationml/2006/ole">
            <mc:AlternateContent xmlns:mc="http://schemas.openxmlformats.org/markup-compatibility/2006">
              <mc:Choice xmlns:v="urn:schemas-microsoft-com:vml" Requires="v">
                <p:oleObj r:id="rId2" imgW="685800" imgH="457200" progId="Equations">
                  <p:embed/>
                </p:oleObj>
              </mc:Choice>
              <mc:Fallback>
                <p:oleObj r:id="rId2" imgW="6858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684213"/>
                        <a:ext cx="2057400" cy="1373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0" name="Object 4"/>
          <p:cNvGraphicFramePr>
            <a:graphicFrameLocks noChangeAspect="1"/>
          </p:cNvGraphicFramePr>
          <p:nvPr/>
        </p:nvGraphicFramePr>
        <p:xfrm>
          <a:off x="4648200" y="719138"/>
          <a:ext cx="2286000" cy="1338262"/>
        </p:xfrm>
        <a:graphic>
          <a:graphicData uri="http://schemas.openxmlformats.org/presentationml/2006/ole">
            <mc:AlternateContent xmlns:mc="http://schemas.openxmlformats.org/markup-compatibility/2006">
              <mc:Choice xmlns:v="urn:schemas-microsoft-com:vml" Requires="v">
                <p:oleObj r:id="rId4" imgW="787400" imgH="457200" progId="Equations">
                  <p:embed/>
                </p:oleObj>
              </mc:Choice>
              <mc:Fallback>
                <p:oleObj r:id="rId4" imgW="787400" imgH="457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719138"/>
                        <a:ext cx="2286000" cy="1338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61" name="Object 5"/>
          <p:cNvGraphicFramePr>
            <a:graphicFrameLocks noChangeAspect="1"/>
          </p:cNvGraphicFramePr>
          <p:nvPr/>
        </p:nvGraphicFramePr>
        <p:xfrm>
          <a:off x="138113" y="2997200"/>
          <a:ext cx="8561387" cy="3201988"/>
        </p:xfrm>
        <a:graphic>
          <a:graphicData uri="http://schemas.openxmlformats.org/presentationml/2006/ole">
            <mc:AlternateContent xmlns:mc="http://schemas.openxmlformats.org/markup-compatibility/2006">
              <mc:Choice xmlns:v="urn:schemas-microsoft-com:vml" Requires="v">
                <p:oleObj name="Equation" r:id="rId6" imgW="3124200" imgH="1168400" progId="">
                  <p:embed/>
                </p:oleObj>
              </mc:Choice>
              <mc:Fallback>
                <p:oleObj name="Equation" r:id="rId6" imgW="3124200" imgH="11684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13" y="2997200"/>
                        <a:ext cx="8561387" cy="320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38846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dissolve">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07950" y="650875"/>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6.</a:t>
            </a:r>
            <a:r>
              <a:rPr kumimoji="1" lang="zh-CN" altLang="en-US" sz="3200" b="1">
                <a:solidFill>
                  <a:prstClr val="black"/>
                </a:solidFill>
                <a:latin typeface="Times New Roman" panose="02020603050405020304" pitchFamily="18" charset="0"/>
              </a:rPr>
              <a:t>方程组                                                      有相同的</a:t>
            </a:r>
          </a:p>
          <a:p>
            <a:endParaRPr kumimoji="1" lang="zh-CN" altLang="en-US" sz="3200" b="1">
              <a:solidFill>
                <a:prstClr val="black"/>
              </a:solidFill>
              <a:latin typeface="Times New Roman" panose="02020603050405020304" pitchFamily="18" charset="0"/>
            </a:endParaRPr>
          </a:p>
          <a:p>
            <a:r>
              <a:rPr kumimoji="1" lang="zh-CN" altLang="en-US" sz="3200" b="1">
                <a:solidFill>
                  <a:prstClr val="black"/>
                </a:solidFill>
                <a:latin typeface="Times New Roman" panose="02020603050405020304" pitchFamily="18" charset="0"/>
              </a:rPr>
              <a:t>     解，求</a:t>
            </a:r>
            <a:r>
              <a:rPr kumimoji="1" lang="en-US" altLang="zh-CN" sz="3200" b="1">
                <a:solidFill>
                  <a:prstClr val="black"/>
                </a:solidFill>
                <a:latin typeface="Times New Roman" panose="02020603050405020304" pitchFamily="18" charset="0"/>
              </a:rPr>
              <a:t>a , b </a:t>
            </a:r>
            <a:r>
              <a:rPr kumimoji="1" lang="zh-CN" altLang="en-US" sz="3200" b="1">
                <a:solidFill>
                  <a:prstClr val="black"/>
                </a:solidFill>
                <a:latin typeface="Times New Roman" panose="02020603050405020304" pitchFamily="18" charset="0"/>
              </a:rPr>
              <a:t>的值。</a:t>
            </a:r>
          </a:p>
        </p:txBody>
      </p:sp>
      <p:graphicFrame>
        <p:nvGraphicFramePr>
          <p:cNvPr id="20483" name="Object 3"/>
          <p:cNvGraphicFramePr>
            <a:graphicFrameLocks noChangeAspect="1"/>
          </p:cNvGraphicFramePr>
          <p:nvPr/>
        </p:nvGraphicFramePr>
        <p:xfrm>
          <a:off x="1889125" y="371475"/>
          <a:ext cx="5562600" cy="1257300"/>
        </p:xfrm>
        <a:graphic>
          <a:graphicData uri="http://schemas.openxmlformats.org/presentationml/2006/ole">
            <mc:AlternateContent xmlns:mc="http://schemas.openxmlformats.org/markup-compatibility/2006">
              <mc:Choice xmlns:v="urn:schemas-microsoft-com:vml" Requires="v">
                <p:oleObj r:id="rId2" imgW="2006600" imgH="457200" progId="Equations">
                  <p:embed/>
                </p:oleObj>
              </mc:Choice>
              <mc:Fallback>
                <p:oleObj r:id="rId2" imgW="20066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25" y="371475"/>
                        <a:ext cx="55626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4"/>
          <p:cNvGraphicFramePr>
            <a:graphicFrameLocks noChangeAspect="1"/>
          </p:cNvGraphicFramePr>
          <p:nvPr/>
        </p:nvGraphicFramePr>
        <p:xfrm>
          <a:off x="381000" y="2017713"/>
          <a:ext cx="7848600" cy="4724400"/>
        </p:xfrm>
        <a:graphic>
          <a:graphicData uri="http://schemas.openxmlformats.org/presentationml/2006/ole">
            <mc:AlternateContent xmlns:mc="http://schemas.openxmlformats.org/markup-compatibility/2006">
              <mc:Choice xmlns:v="urn:schemas-microsoft-com:vml" Requires="v">
                <p:oleObj name="Equation" r:id="rId4" imgW="2743200" imgH="1651000" progId="Equations">
                  <p:embed/>
                </p:oleObj>
              </mc:Choice>
              <mc:Fallback>
                <p:oleObj name="Equation" r:id="rId4" imgW="2743200" imgH="16510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017713"/>
                        <a:ext cx="7848600" cy="472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167099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checkerboard(across)">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60960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7</a:t>
            </a:r>
            <a:r>
              <a:rPr kumimoji="1" lang="zh-CN" altLang="en-US" sz="3200" b="1">
                <a:solidFill>
                  <a:prstClr val="black"/>
                </a:solidFill>
                <a:latin typeface="Times New Roman" panose="02020603050405020304" pitchFamily="18" charset="0"/>
              </a:rPr>
              <a:t>．当</a:t>
            </a:r>
            <a:r>
              <a:rPr kumimoji="1" lang="en-US" altLang="zh-CN" sz="3200" b="1">
                <a:solidFill>
                  <a:prstClr val="black"/>
                </a:solidFill>
                <a:latin typeface="Times New Roman" panose="02020603050405020304" pitchFamily="18" charset="0"/>
              </a:rPr>
              <a:t>x = 1</a:t>
            </a:r>
            <a:r>
              <a:rPr kumimoji="1" lang="zh-CN" altLang="en-US" sz="3200" b="1">
                <a:solidFill>
                  <a:prstClr val="black"/>
                </a:solidFill>
                <a:latin typeface="Times New Roman" panose="02020603050405020304" pitchFamily="18" charset="0"/>
              </a:rPr>
              <a:t>与</a:t>
            </a:r>
            <a:r>
              <a:rPr kumimoji="1" lang="en-US" altLang="zh-CN" sz="3200" b="1">
                <a:solidFill>
                  <a:prstClr val="black"/>
                </a:solidFill>
                <a:latin typeface="Times New Roman" panose="02020603050405020304" pitchFamily="18" charset="0"/>
              </a:rPr>
              <a:t>x = - 4</a:t>
            </a:r>
            <a:r>
              <a:rPr kumimoji="1" lang="zh-CN" altLang="en-US" sz="3200" b="1">
                <a:solidFill>
                  <a:prstClr val="black"/>
                </a:solidFill>
                <a:latin typeface="Times New Roman" panose="02020603050405020304" pitchFamily="18" charset="0"/>
              </a:rPr>
              <a:t>时，代数式</a:t>
            </a:r>
            <a:r>
              <a:rPr kumimoji="1" lang="en-US" altLang="zh-CN" sz="3200" b="1">
                <a:solidFill>
                  <a:prstClr val="black"/>
                </a:solidFill>
                <a:latin typeface="Times New Roman" panose="02020603050405020304" pitchFamily="18" charset="0"/>
              </a:rPr>
              <a:t>x</a:t>
            </a:r>
            <a:r>
              <a:rPr kumimoji="1" lang="en-US" altLang="zh-CN" sz="3200" b="1" baseline="30000">
                <a:solidFill>
                  <a:prstClr val="black"/>
                </a:solidFill>
                <a:latin typeface="Times New Roman" panose="02020603050405020304" pitchFamily="18" charset="0"/>
              </a:rPr>
              <a:t>2</a:t>
            </a:r>
            <a:r>
              <a:rPr kumimoji="1" lang="en-US" altLang="zh-CN" sz="3200" b="1">
                <a:solidFill>
                  <a:prstClr val="black"/>
                </a:solidFill>
                <a:latin typeface="Times New Roman" panose="02020603050405020304" pitchFamily="18" charset="0"/>
              </a:rPr>
              <a:t>+bx+c</a:t>
            </a:r>
            <a:r>
              <a:rPr kumimoji="1" lang="zh-CN" altLang="en-US" sz="3200" b="1">
                <a:solidFill>
                  <a:prstClr val="black"/>
                </a:solidFill>
                <a:latin typeface="Times New Roman" panose="02020603050405020304" pitchFamily="18" charset="0"/>
              </a:rPr>
              <a:t>的值都</a:t>
            </a:r>
          </a:p>
          <a:p>
            <a:r>
              <a:rPr kumimoji="1" lang="zh-CN" altLang="en-US" sz="3200" b="1">
                <a:solidFill>
                  <a:prstClr val="black"/>
                </a:solidFill>
                <a:latin typeface="Times New Roman" panose="02020603050405020304" pitchFamily="18" charset="0"/>
              </a:rPr>
              <a:t>        是</a:t>
            </a:r>
            <a:r>
              <a:rPr kumimoji="1" lang="en-US" altLang="zh-CN" sz="3200" b="1">
                <a:solidFill>
                  <a:prstClr val="black"/>
                </a:solidFill>
                <a:latin typeface="Times New Roman" panose="02020603050405020304" pitchFamily="18" charset="0"/>
              </a:rPr>
              <a:t>8</a:t>
            </a:r>
            <a:r>
              <a:rPr kumimoji="1" lang="zh-CN" altLang="en-US" sz="3200" b="1">
                <a:solidFill>
                  <a:prstClr val="black"/>
                </a:solidFill>
                <a:latin typeface="Times New Roman" panose="02020603050405020304" pitchFamily="18" charset="0"/>
              </a:rPr>
              <a:t>，求</a:t>
            </a:r>
            <a:r>
              <a:rPr kumimoji="1" lang="en-US" altLang="zh-CN" sz="3200" b="1">
                <a:solidFill>
                  <a:prstClr val="black"/>
                </a:solidFill>
                <a:latin typeface="Times New Roman" panose="02020603050405020304" pitchFamily="18" charset="0"/>
              </a:rPr>
              <a:t>b , c </a:t>
            </a:r>
            <a:r>
              <a:rPr kumimoji="1" lang="zh-CN" altLang="en-US" sz="3200" b="1">
                <a:solidFill>
                  <a:prstClr val="black"/>
                </a:solidFill>
                <a:latin typeface="Times New Roman" panose="02020603050405020304" pitchFamily="18" charset="0"/>
              </a:rPr>
              <a:t>的值。</a:t>
            </a:r>
          </a:p>
        </p:txBody>
      </p:sp>
      <p:graphicFrame>
        <p:nvGraphicFramePr>
          <p:cNvPr id="21507" name="Object 3"/>
          <p:cNvGraphicFramePr>
            <a:graphicFrameLocks noChangeAspect="1"/>
          </p:cNvGraphicFramePr>
          <p:nvPr/>
        </p:nvGraphicFramePr>
        <p:xfrm>
          <a:off x="69850" y="2119313"/>
          <a:ext cx="8850313" cy="3948112"/>
        </p:xfrm>
        <a:graphic>
          <a:graphicData uri="http://schemas.openxmlformats.org/presentationml/2006/ole">
            <mc:AlternateContent xmlns:mc="http://schemas.openxmlformats.org/markup-compatibility/2006">
              <mc:Choice xmlns:v="urn:schemas-microsoft-com:vml" Requires="v">
                <p:oleObj name="Equation" r:id="rId2" imgW="3187700" imgH="1422400" progId="Equations">
                  <p:embed/>
                </p:oleObj>
              </mc:Choice>
              <mc:Fallback>
                <p:oleObj name="Equation" r:id="rId2" imgW="3187700" imgH="14224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 y="2119313"/>
                        <a:ext cx="8850313" cy="394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42157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blinds(vertical)">
                                      <p:cBhvr>
                                        <p:cTn id="7"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76200" y="3048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cs typeface="Times New Roman" panose="02020603050405020304" pitchFamily="18" charset="0"/>
              </a:rPr>
              <a:t>8.   </a:t>
            </a:r>
            <a:r>
              <a:rPr kumimoji="1" lang="en-US" altLang="zh-CN" sz="3200" b="1">
                <a:solidFill>
                  <a:prstClr val="black"/>
                </a:solidFill>
                <a:latin typeface="Times New Roman" panose="02020603050405020304" pitchFamily="18" charset="0"/>
              </a:rPr>
              <a:t>a </a:t>
            </a:r>
            <a:r>
              <a:rPr kumimoji="1" lang="zh-CN" altLang="en-US" sz="3200" b="1">
                <a:solidFill>
                  <a:prstClr val="black"/>
                </a:solidFill>
                <a:latin typeface="Times New Roman" panose="02020603050405020304" pitchFamily="18" charset="0"/>
              </a:rPr>
              <a:t>为何值时，方程组                             的解</a:t>
            </a:r>
            <a:r>
              <a:rPr kumimoji="1" lang="en-US" altLang="zh-CN" sz="3200" b="1">
                <a:solidFill>
                  <a:prstClr val="black"/>
                </a:solidFill>
                <a:latin typeface="Times New Roman" panose="02020603050405020304" pitchFamily="18" charset="0"/>
              </a:rPr>
              <a:t>x ,y</a:t>
            </a:r>
          </a:p>
          <a:p>
            <a:endParaRPr kumimoji="1" lang="en-US" altLang="zh-CN" sz="3200" b="1">
              <a:solidFill>
                <a:prstClr val="black"/>
              </a:solidFill>
              <a:latin typeface="Times New Roman" panose="02020603050405020304" pitchFamily="18" charset="0"/>
            </a:endParaRPr>
          </a:p>
          <a:p>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的值互为相反数，并求它的值。</a:t>
            </a:r>
          </a:p>
        </p:txBody>
      </p:sp>
      <p:graphicFrame>
        <p:nvGraphicFramePr>
          <p:cNvPr id="22531" name="Object 3"/>
          <p:cNvGraphicFramePr>
            <a:graphicFrameLocks noChangeAspect="1"/>
          </p:cNvGraphicFramePr>
          <p:nvPr/>
        </p:nvGraphicFramePr>
        <p:xfrm>
          <a:off x="4572000" y="76200"/>
          <a:ext cx="2895600" cy="1185863"/>
        </p:xfrm>
        <a:graphic>
          <a:graphicData uri="http://schemas.openxmlformats.org/presentationml/2006/ole">
            <mc:AlternateContent xmlns:mc="http://schemas.openxmlformats.org/markup-compatibility/2006">
              <mc:Choice xmlns:v="urn:schemas-microsoft-com:vml" Requires="v">
                <p:oleObj r:id="rId2" imgW="1130300" imgH="457200" progId="Equations">
                  <p:embed/>
                </p:oleObj>
              </mc:Choice>
              <mc:Fallback>
                <p:oleObj r:id="rId2" imgW="11303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6200"/>
                        <a:ext cx="2895600" cy="118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4"/>
          <p:cNvGraphicFramePr>
            <a:graphicFrameLocks noChangeAspect="1"/>
          </p:cNvGraphicFramePr>
          <p:nvPr/>
        </p:nvGraphicFramePr>
        <p:xfrm>
          <a:off x="304800" y="1773238"/>
          <a:ext cx="8839200" cy="4735512"/>
        </p:xfrm>
        <a:graphic>
          <a:graphicData uri="http://schemas.openxmlformats.org/presentationml/2006/ole">
            <mc:AlternateContent xmlns:mc="http://schemas.openxmlformats.org/markup-compatibility/2006">
              <mc:Choice xmlns:v="urn:schemas-microsoft-com:vml" Requires="v">
                <p:oleObj name="Equation" r:id="rId4" imgW="3556000" imgH="1905000" progId="Equations">
                  <p:embed/>
                </p:oleObj>
              </mc:Choice>
              <mc:Fallback>
                <p:oleObj name="Equation" r:id="rId4" imgW="3556000" imgH="19050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773238"/>
                        <a:ext cx="8839200" cy="473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9070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arn(outHorizontal)">
                                      <p:cBhvr>
                                        <p:cTn id="7"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419475" y="1628775"/>
            <a:ext cx="4465638" cy="124460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latin typeface="Times New Roman" panose="02020603050405020304" pitchFamily="18" charset="0"/>
              </a:rPr>
              <a:t>1</a:t>
            </a:r>
            <a:r>
              <a:rPr lang="zh-CN" altLang="en-US" sz="2400" b="1">
                <a:solidFill>
                  <a:srgbClr val="FF0000"/>
                </a:solidFill>
                <a:latin typeface="Times New Roman" panose="02020603050405020304" pitchFamily="18" charset="0"/>
              </a:rPr>
              <a:t>、将方程组里的一个方程变形，用含有一个未知数的一次式表示另一个未知数</a:t>
            </a:r>
            <a:r>
              <a:rPr lang="en-US" altLang="zh-CN" sz="2400" b="1">
                <a:solidFill>
                  <a:prstClr val="black"/>
                </a:solidFill>
                <a:latin typeface="Times New Roman" panose="02020603050405020304" pitchFamily="18" charset="0"/>
              </a:rPr>
              <a:t>(</a:t>
            </a:r>
            <a:r>
              <a:rPr lang="zh-CN" altLang="en-US" sz="2400" b="1">
                <a:solidFill>
                  <a:prstClr val="black"/>
                </a:solidFill>
                <a:latin typeface="Times New Roman" panose="02020603050405020304" pitchFamily="18" charset="0"/>
              </a:rPr>
              <a:t>变形）</a:t>
            </a:r>
          </a:p>
        </p:txBody>
      </p:sp>
      <p:sp>
        <p:nvSpPr>
          <p:cNvPr id="41987" name="Text Box 3"/>
          <p:cNvSpPr txBox="1">
            <a:spLocks noChangeArrowheads="1"/>
          </p:cNvSpPr>
          <p:nvPr/>
        </p:nvSpPr>
        <p:spPr bwMode="auto">
          <a:xfrm>
            <a:off x="3419475" y="2924175"/>
            <a:ext cx="4824413" cy="2157413"/>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latin typeface="Times New Roman" panose="02020603050405020304" pitchFamily="18" charset="0"/>
              </a:rPr>
              <a:t>2</a:t>
            </a:r>
            <a:r>
              <a:rPr lang="zh-CN" altLang="en-US" sz="2400" b="1">
                <a:solidFill>
                  <a:srgbClr val="FF0000"/>
                </a:solidFill>
                <a:latin typeface="Times New Roman" panose="02020603050405020304" pitchFamily="18" charset="0"/>
              </a:rPr>
              <a:t>、用这个一次式代替</a:t>
            </a:r>
            <a:r>
              <a:rPr lang="zh-CN" altLang="en-US" sz="2400" b="1">
                <a:solidFill>
                  <a:srgbClr val="0000FF"/>
                </a:solidFill>
                <a:latin typeface="Times New Roman" panose="02020603050405020304" pitchFamily="18" charset="0"/>
              </a:rPr>
              <a:t>另一个方程</a:t>
            </a:r>
            <a:r>
              <a:rPr lang="zh-CN" altLang="en-US" sz="2400" b="1">
                <a:solidFill>
                  <a:srgbClr val="FF0000"/>
                </a:solidFill>
                <a:latin typeface="Times New Roman" panose="02020603050405020304" pitchFamily="18" charset="0"/>
              </a:rPr>
              <a:t>中的相应未知数，得到一个一元一次方程，求得一个未知数的值</a:t>
            </a:r>
            <a:r>
              <a:rPr lang="zh-CN" altLang="en-US" sz="2400" b="1">
                <a:solidFill>
                  <a:prstClr val="black"/>
                </a:solidFill>
                <a:latin typeface="Times New Roman" panose="02020603050405020304" pitchFamily="18" charset="0"/>
              </a:rPr>
              <a:t>（代入）</a:t>
            </a:r>
          </a:p>
          <a:p>
            <a:pPr>
              <a:spcBef>
                <a:spcPct val="50000"/>
              </a:spcBef>
            </a:pPr>
            <a:endParaRPr lang="zh-CN" altLang="en-US" sz="2400" b="1">
              <a:solidFill>
                <a:prstClr val="black"/>
              </a:solidFill>
              <a:latin typeface="Times New Roman" panose="02020603050405020304" pitchFamily="18" charset="0"/>
            </a:endParaRPr>
          </a:p>
        </p:txBody>
      </p:sp>
      <p:sp>
        <p:nvSpPr>
          <p:cNvPr id="41988" name="Text Box 4"/>
          <p:cNvSpPr txBox="1">
            <a:spLocks noChangeArrowheads="1"/>
          </p:cNvSpPr>
          <p:nvPr/>
        </p:nvSpPr>
        <p:spPr bwMode="auto">
          <a:xfrm>
            <a:off x="3419475" y="4581525"/>
            <a:ext cx="4968875" cy="1427163"/>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latin typeface="Times New Roman" panose="02020603050405020304" pitchFamily="18" charset="0"/>
              </a:rPr>
              <a:t>3</a:t>
            </a:r>
            <a:r>
              <a:rPr lang="zh-CN" altLang="en-US" sz="2400" b="1">
                <a:solidFill>
                  <a:srgbClr val="FF0000"/>
                </a:solidFill>
                <a:latin typeface="Times New Roman" panose="02020603050405020304" pitchFamily="18" charset="0"/>
              </a:rPr>
              <a:t>、把这个未知数的值代入一次式，求得另一个未知数的值</a:t>
            </a:r>
            <a:r>
              <a:rPr lang="zh-CN" altLang="en-US" sz="2400" b="1">
                <a:solidFill>
                  <a:prstClr val="black"/>
                </a:solidFill>
                <a:latin typeface="Times New Roman" panose="02020603050405020304" pitchFamily="18" charset="0"/>
              </a:rPr>
              <a:t>（求解）</a:t>
            </a:r>
          </a:p>
          <a:p>
            <a:pPr>
              <a:spcBef>
                <a:spcPct val="50000"/>
              </a:spcBef>
            </a:pPr>
            <a:endParaRPr lang="zh-CN" altLang="en-US" sz="2400" b="1">
              <a:solidFill>
                <a:prstClr val="black"/>
              </a:solidFill>
              <a:latin typeface="Times New Roman" panose="02020603050405020304" pitchFamily="18" charset="0"/>
            </a:endParaRPr>
          </a:p>
        </p:txBody>
      </p:sp>
      <p:sp>
        <p:nvSpPr>
          <p:cNvPr id="41989" name="Text Box 5"/>
          <p:cNvSpPr txBox="1">
            <a:spLocks noChangeArrowheads="1"/>
          </p:cNvSpPr>
          <p:nvPr/>
        </p:nvSpPr>
        <p:spPr bwMode="auto">
          <a:xfrm>
            <a:off x="3419475" y="5876925"/>
            <a:ext cx="4191000" cy="514350"/>
          </a:xfrm>
          <a:prstGeom prst="rect">
            <a:avLst/>
          </a:prstGeom>
          <a:solidFill>
            <a:srgbClr val="FFFFCC"/>
          </a:solidFill>
          <a:ln w="57150">
            <a:solidFill>
              <a:schemeClr val="accent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FF0000"/>
                </a:solidFill>
                <a:latin typeface="Times New Roman" panose="02020603050405020304" pitchFamily="18" charset="0"/>
              </a:rPr>
              <a:t>4</a:t>
            </a:r>
            <a:r>
              <a:rPr lang="zh-CN" altLang="en-US" sz="2400" b="1">
                <a:solidFill>
                  <a:srgbClr val="FF0000"/>
                </a:solidFill>
                <a:latin typeface="Times New Roman" panose="02020603050405020304" pitchFamily="18" charset="0"/>
              </a:rPr>
              <a:t>、写出方程组的解</a:t>
            </a:r>
            <a:r>
              <a:rPr lang="zh-CN" altLang="en-US" sz="2400" b="1">
                <a:solidFill>
                  <a:prstClr val="black"/>
                </a:solidFill>
                <a:latin typeface="Times New Roman" panose="02020603050405020304" pitchFamily="18" charset="0"/>
              </a:rPr>
              <a:t>（写解）</a:t>
            </a:r>
          </a:p>
        </p:txBody>
      </p:sp>
      <p:grpSp>
        <p:nvGrpSpPr>
          <p:cNvPr id="2" name="Group 6"/>
          <p:cNvGrpSpPr/>
          <p:nvPr/>
        </p:nvGrpSpPr>
        <p:grpSpPr bwMode="auto">
          <a:xfrm>
            <a:off x="3276600" y="333375"/>
            <a:ext cx="3810000" cy="1143000"/>
            <a:chOff x="3072" y="144"/>
            <a:chExt cx="2400" cy="720"/>
          </a:xfrm>
        </p:grpSpPr>
        <p:sp>
          <p:nvSpPr>
            <p:cNvPr id="2054" name="Oval 7"/>
            <p:cNvSpPr>
              <a:spLocks noChangeArrowheads="1"/>
            </p:cNvSpPr>
            <p:nvPr/>
          </p:nvSpPr>
          <p:spPr bwMode="auto">
            <a:xfrm>
              <a:off x="3072" y="144"/>
              <a:ext cx="2400" cy="720"/>
            </a:xfrm>
            <a:prstGeom prst="ellipse">
              <a:avLst/>
            </a:prstGeom>
            <a:solidFill>
              <a:srgbClr val="990033"/>
            </a:solidFill>
            <a:ln w="9525">
              <a:solidFill>
                <a:srgbClr val="990033"/>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055" name="Text Box 8"/>
            <p:cNvSpPr txBox="1">
              <a:spLocks noChangeArrowheads="1"/>
            </p:cNvSpPr>
            <p:nvPr/>
          </p:nvSpPr>
          <p:spPr bwMode="auto">
            <a:xfrm>
              <a:off x="3312" y="240"/>
              <a:ext cx="18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b="1">
                  <a:solidFill>
                    <a:prstClr val="white"/>
                  </a:solidFill>
                  <a:latin typeface="Times New Roman" panose="02020603050405020304" pitchFamily="18" charset="0"/>
                </a:rPr>
                <a:t>用代入法解二元一次方程组的一般步骤</a:t>
              </a:r>
            </a:p>
          </p:txBody>
        </p:sp>
      </p:grpSp>
      <p:grpSp>
        <p:nvGrpSpPr>
          <p:cNvPr id="3" name="Group 9"/>
          <p:cNvGrpSpPr/>
          <p:nvPr/>
        </p:nvGrpSpPr>
        <p:grpSpPr bwMode="auto">
          <a:xfrm>
            <a:off x="0" y="1844675"/>
            <a:ext cx="3200400" cy="2971800"/>
            <a:chOff x="384" y="1488"/>
            <a:chExt cx="2016" cy="1872"/>
          </a:xfrm>
        </p:grpSpPr>
        <p:sp>
          <p:nvSpPr>
            <p:cNvPr id="2057" name="Oval 10"/>
            <p:cNvSpPr>
              <a:spLocks noChangeArrowheads="1"/>
            </p:cNvSpPr>
            <p:nvPr/>
          </p:nvSpPr>
          <p:spPr bwMode="auto">
            <a:xfrm>
              <a:off x="432" y="1488"/>
              <a:ext cx="1872" cy="1872"/>
            </a:xfrm>
            <a:prstGeom prst="ellipse">
              <a:avLst/>
            </a:prstGeom>
            <a:solidFill>
              <a:schemeClr val="accent1"/>
            </a:solidFill>
            <a:ln w="9525">
              <a:solidFill>
                <a:schemeClr val="accent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058" name="Text Box 11"/>
            <p:cNvSpPr txBox="1">
              <a:spLocks noChangeArrowheads="1"/>
            </p:cNvSpPr>
            <p:nvPr/>
          </p:nvSpPr>
          <p:spPr bwMode="auto">
            <a:xfrm>
              <a:off x="384" y="2160"/>
              <a:ext cx="2016"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b="1">
                  <a:solidFill>
                    <a:prstClr val="black"/>
                  </a:solidFill>
                  <a:latin typeface="Times New Roman" panose="02020603050405020304" pitchFamily="18" charset="0"/>
                  <a:ea typeface="隶书" pitchFamily="49" charset="-122"/>
                </a:rPr>
                <a:t>解二元一次方程组</a:t>
              </a:r>
            </a:p>
          </p:txBody>
        </p:sp>
        <p:sp>
          <p:nvSpPr>
            <p:cNvPr id="2059" name="Text Box 12"/>
            <p:cNvSpPr txBox="1">
              <a:spLocks noChangeArrowheads="1"/>
            </p:cNvSpPr>
            <p:nvPr/>
          </p:nvSpPr>
          <p:spPr bwMode="auto">
            <a:xfrm>
              <a:off x="672" y="1718"/>
              <a:ext cx="144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3300"/>
                  </a:solidFill>
                  <a:latin typeface="Times New Roman" panose="02020603050405020304" pitchFamily="18" charset="0"/>
                  <a:ea typeface="隶书" pitchFamily="49" charset="-122"/>
                </a:rPr>
                <a:t>用代入法</a:t>
              </a:r>
            </a:p>
          </p:txBody>
        </p:sp>
      </p:grpSp>
      <p:sp>
        <p:nvSpPr>
          <p:cNvPr id="2060" name="WordArt 13"/>
          <p:cNvSpPr>
            <a:spLocks noChangeArrowheads="1" noChangeShapeType="1" noTextEdit="1"/>
          </p:cNvSpPr>
          <p:nvPr/>
        </p:nvSpPr>
        <p:spPr bwMode="auto">
          <a:xfrm>
            <a:off x="395288" y="188913"/>
            <a:ext cx="2401887" cy="1400175"/>
          </a:xfrm>
          <a:prstGeom prst="rect">
            <a:avLst/>
          </a:prstGeom>
          <a:extLst>
            <a:ext uri="{91240B29-F687-4F45-9708-019B960494DF}">
              <a14:hiddenLine xmlns:a14="http://schemas.microsoft.com/office/drawing/2010/main" w="9525">
                <a:noFill/>
                <a:round/>
              </a14:hiddenLine>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zh-CN" altLang="en-US" sz="3600">
                <a:gradFill rotWithShape="1">
                  <a:gsLst>
                    <a:gs pos="0">
                      <a:srgbClr val="FFE701"/>
                    </a:gs>
                    <a:gs pos="100000">
                      <a:srgbClr val="FE3E02"/>
                    </a:gs>
                  </a:gsLst>
                  <a:lin ang="5400000" scaled="1"/>
                </a:gradFill>
                <a:latin typeface="宋体" panose="02010600030101010101" pitchFamily="2" charset="-122"/>
              </a:rPr>
              <a:t>复习</a:t>
            </a:r>
          </a:p>
        </p:txBody>
      </p:sp>
    </p:spTree>
    <p:extLst>
      <p:ext uri="{BB962C8B-B14F-4D97-AF65-F5344CB8AC3E}">
        <p14:creationId xmlns:p14="http://schemas.microsoft.com/office/powerpoint/2010/main" val="392434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9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9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9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41987" grpId="0" animBg="1"/>
      <p:bldP spid="41988" grpId="0" animBg="1"/>
      <p:bldP spid="41989"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sz="half" idx="1"/>
          </p:nvPr>
        </p:nvSpPr>
        <p:spPr>
          <a:xfrm>
            <a:off x="457200" y="1274763"/>
            <a:ext cx="8218488" cy="4530725"/>
          </a:xfrm>
        </p:spPr>
        <p:txBody>
          <a:bodyPr/>
          <a:lstStyle/>
          <a:p>
            <a:pPr>
              <a:buFontTx/>
              <a:buNone/>
            </a:pPr>
            <a:r>
              <a:rPr lang="en-US" altLang="zh-CN" sz="3300" b="0"/>
              <a:t>   </a:t>
            </a:r>
            <a:r>
              <a:rPr lang="zh-CN" altLang="en-US" sz="3300" b="0"/>
              <a:t>分析：由于一个数的平方是一个非负数，一个数的绝对值也是一个非负数；两个非负数的和为零就只能是每个数都为零，因此，原方程就转化为方程组：</a:t>
            </a:r>
          </a:p>
        </p:txBody>
      </p:sp>
      <p:sp>
        <p:nvSpPr>
          <p:cNvPr id="23555" name="Rectangle 3"/>
          <p:cNvSpPr>
            <a:spLocks noChangeArrowheads="1"/>
          </p:cNvSpPr>
          <p:nvPr/>
        </p:nvSpPr>
        <p:spPr bwMode="auto">
          <a:xfrm>
            <a:off x="323850" y="76835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solidFill>
                  <a:prstClr val="black"/>
                </a:solidFill>
                <a:latin typeface="宋体" panose="02010600030101010101" pitchFamily="2" charset="-122"/>
              </a:rPr>
              <a:t>9</a:t>
            </a:r>
            <a:r>
              <a:rPr kumimoji="1" lang="zh-CN" altLang="en-US" sz="2800" b="1">
                <a:solidFill>
                  <a:prstClr val="black"/>
                </a:solidFill>
                <a:latin typeface="宋体" panose="02010600030101010101" pitchFamily="2" charset="-122"/>
              </a:rPr>
              <a:t>、</a:t>
            </a:r>
            <a:r>
              <a:rPr kumimoji="1" lang="zh-CN" altLang="en-US" sz="3200" b="1">
                <a:solidFill>
                  <a:prstClr val="black"/>
                </a:solidFill>
              </a:rPr>
              <a:t>①</a:t>
            </a:r>
            <a:r>
              <a:rPr kumimoji="1" lang="zh-CN" altLang="en-US" sz="2800" b="1">
                <a:solidFill>
                  <a:prstClr val="black"/>
                </a:solidFill>
                <a:latin typeface="宋体" panose="02010600030101010101" pitchFamily="2" charset="-122"/>
              </a:rPr>
              <a:t>已知                         ，求   、 的值．</a:t>
            </a:r>
            <a:r>
              <a:rPr kumimoji="1" lang="zh-CN" altLang="en-US" sz="2800" b="1">
                <a:solidFill>
                  <a:prstClr val="black"/>
                </a:solidFill>
                <a:latin typeface="Times New Roman" panose="02020603050405020304" pitchFamily="18" charset="0"/>
              </a:rPr>
              <a:t> </a:t>
            </a:r>
          </a:p>
        </p:txBody>
      </p:sp>
      <p:graphicFrame>
        <p:nvGraphicFramePr>
          <p:cNvPr id="23556" name="Object 4"/>
          <p:cNvGraphicFramePr>
            <a:graphicFrameLocks noChangeAspect="1"/>
          </p:cNvGraphicFramePr>
          <p:nvPr/>
        </p:nvGraphicFramePr>
        <p:xfrm>
          <a:off x="2092325" y="738188"/>
          <a:ext cx="4495800" cy="674687"/>
        </p:xfrm>
        <a:graphic>
          <a:graphicData uri="http://schemas.openxmlformats.org/presentationml/2006/ole">
            <mc:AlternateContent xmlns:mc="http://schemas.openxmlformats.org/markup-compatibility/2006">
              <mc:Choice xmlns:v="urn:schemas-microsoft-com:vml" Requires="v">
                <p:oleObj r:id="rId2" imgW="1777365" imgH="266700" progId="Equations">
                  <p:embed/>
                </p:oleObj>
              </mc:Choice>
              <mc:Fallback>
                <p:oleObj r:id="rId2" imgW="1777365" imgH="2667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25" y="738188"/>
                        <a:ext cx="4495800"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7" name="Object 5"/>
          <p:cNvGraphicFramePr>
            <a:graphicFrameLocks noChangeAspect="1"/>
          </p:cNvGraphicFramePr>
          <p:nvPr/>
        </p:nvGraphicFramePr>
        <p:xfrm>
          <a:off x="7212013" y="768350"/>
          <a:ext cx="528637" cy="609600"/>
        </p:xfrm>
        <a:graphic>
          <a:graphicData uri="http://schemas.openxmlformats.org/presentationml/2006/ole">
            <mc:AlternateContent xmlns:mc="http://schemas.openxmlformats.org/markup-compatibility/2006">
              <mc:Choice xmlns:v="urn:schemas-microsoft-com:vml" Requires="v">
                <p:oleObj r:id="rId4" imgW="127000" imgH="139700" progId="Equations">
                  <p:embed/>
                </p:oleObj>
              </mc:Choice>
              <mc:Fallback>
                <p:oleObj r:id="rId4" imgW="127000" imgH="1397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2013" y="768350"/>
                        <a:ext cx="52863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8" name="Object 6"/>
          <p:cNvGraphicFramePr>
            <a:graphicFrameLocks noChangeAspect="1"/>
          </p:cNvGraphicFramePr>
          <p:nvPr/>
        </p:nvGraphicFramePr>
        <p:xfrm>
          <a:off x="7918450" y="768350"/>
          <a:ext cx="469900" cy="533400"/>
        </p:xfrm>
        <a:graphic>
          <a:graphicData uri="http://schemas.openxmlformats.org/presentationml/2006/ole">
            <mc:AlternateContent xmlns:mc="http://schemas.openxmlformats.org/markup-compatibility/2006">
              <mc:Choice xmlns:v="urn:schemas-microsoft-com:vml" Requires="v">
                <p:oleObj r:id="rId6" imgW="139700" imgH="165100" progId="Equations">
                  <p:embed/>
                </p:oleObj>
              </mc:Choice>
              <mc:Fallback>
                <p:oleObj r:id="rId6" imgW="139700" imgH="1651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8450" y="768350"/>
                        <a:ext cx="4699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9" name="Object 7"/>
          <p:cNvGraphicFramePr>
            <a:graphicFrameLocks noGrp="1" noChangeAspect="1"/>
          </p:cNvGraphicFramePr>
          <p:nvPr>
            <p:ph sz="half" idx="2"/>
          </p:nvPr>
        </p:nvGraphicFramePr>
        <p:xfrm>
          <a:off x="1054100" y="3346450"/>
          <a:ext cx="4038600" cy="1366838"/>
        </p:xfrm>
        <a:graphic>
          <a:graphicData uri="http://schemas.openxmlformats.org/presentationml/2006/ole">
            <mc:AlternateContent xmlns:mc="http://schemas.openxmlformats.org/markup-compatibility/2006">
              <mc:Choice xmlns:v="urn:schemas-microsoft-com:vml" Requires="v">
                <p:oleObj name="Equation" r:id="rId8" imgW="1002665" imgH="457200" progId="">
                  <p:embed/>
                </p:oleObj>
              </mc:Choice>
              <mc:Fallback>
                <p:oleObj name="Equation" r:id="rId8" imgW="1002665" imgH="4572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4100" y="3346450"/>
                        <a:ext cx="4038600" cy="1366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0" name="Text Box 8"/>
          <p:cNvSpPr txBox="1">
            <a:spLocks noChangeArrowheads="1"/>
          </p:cNvSpPr>
          <p:nvPr/>
        </p:nvSpPr>
        <p:spPr bwMode="auto">
          <a:xfrm>
            <a:off x="684213" y="4797425"/>
            <a:ext cx="77771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0000"/>
                </a:solidFill>
              </a:rPr>
              <a:t>重点：如果已知几个非负数的和为零，则这几个数均为零。</a:t>
            </a:r>
          </a:p>
        </p:txBody>
      </p:sp>
      <p:sp>
        <p:nvSpPr>
          <p:cNvPr id="23561" name="Line 9"/>
          <p:cNvSpPr>
            <a:spLocks noChangeShapeType="1"/>
          </p:cNvSpPr>
          <p:nvPr/>
        </p:nvSpPr>
        <p:spPr bwMode="auto">
          <a:xfrm>
            <a:off x="2124075" y="1773238"/>
            <a:ext cx="5761038"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23562" name="Line 10"/>
          <p:cNvSpPr>
            <a:spLocks noChangeShapeType="1"/>
          </p:cNvSpPr>
          <p:nvPr/>
        </p:nvSpPr>
        <p:spPr bwMode="auto">
          <a:xfrm>
            <a:off x="900113" y="2276475"/>
            <a:ext cx="5616575"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23563" name="Line 11"/>
          <p:cNvSpPr>
            <a:spLocks noChangeShapeType="1"/>
          </p:cNvSpPr>
          <p:nvPr/>
        </p:nvSpPr>
        <p:spPr bwMode="auto">
          <a:xfrm>
            <a:off x="7092950" y="2276475"/>
            <a:ext cx="1295400"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23564" name="Line 12"/>
          <p:cNvSpPr>
            <a:spLocks noChangeShapeType="1"/>
          </p:cNvSpPr>
          <p:nvPr/>
        </p:nvSpPr>
        <p:spPr bwMode="auto">
          <a:xfrm>
            <a:off x="900113" y="2781300"/>
            <a:ext cx="6551612" cy="0"/>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Tree>
    <p:extLst>
      <p:ext uri="{BB962C8B-B14F-4D97-AF65-F5344CB8AC3E}">
        <p14:creationId xmlns:p14="http://schemas.microsoft.com/office/powerpoint/2010/main" val="3915528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transition="in" filter="diamond(in)">
                                      <p:cBhvr>
                                        <p:cTn id="7" dur="2000"/>
                                        <p:tgtEl>
                                          <p:spTgt spid="235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3559"/>
                                        </p:tgtEl>
                                        <p:attrNameLst>
                                          <p:attrName>style.visibility</p:attrName>
                                        </p:attrNameLst>
                                      </p:cBhvr>
                                      <p:to>
                                        <p:strVal val="visible"/>
                                      </p:to>
                                    </p:set>
                                    <p:animEffect transition="in" filter="diamond(in)">
                                      <p:cBhvr>
                                        <p:cTn id="12" dur="2000"/>
                                        <p:tgtEl>
                                          <p:spTgt spid="2355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checkerboard(across)">
                                      <p:cBhvr>
                                        <p:cTn id="17" dur="500"/>
                                        <p:tgtEl>
                                          <p:spTgt spid="2356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23562"/>
                                        </p:tgtEl>
                                        <p:attrNameLst>
                                          <p:attrName>style.visibility</p:attrName>
                                        </p:attrNameLst>
                                      </p:cBhvr>
                                      <p:to>
                                        <p:strVal val="visible"/>
                                      </p:to>
                                    </p:set>
                                    <p:animEffect transition="in" filter="diamond(in)">
                                      <p:cBhvr>
                                        <p:cTn id="22" dur="2000"/>
                                        <p:tgtEl>
                                          <p:spTgt spid="2356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3563"/>
                                        </p:tgtEl>
                                        <p:attrNameLst>
                                          <p:attrName>style.visibility</p:attrName>
                                        </p:attrNameLst>
                                      </p:cBhvr>
                                      <p:to>
                                        <p:strVal val="visible"/>
                                      </p:to>
                                    </p:set>
                                    <p:animEffect transition="in" filter="box(in)">
                                      <p:cBhvr>
                                        <p:cTn id="27" dur="500"/>
                                        <p:tgtEl>
                                          <p:spTgt spid="2356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3564"/>
                                        </p:tgtEl>
                                        <p:attrNameLst>
                                          <p:attrName>style.visibility</p:attrName>
                                        </p:attrNameLst>
                                      </p:cBhvr>
                                      <p:to>
                                        <p:strVal val="visible"/>
                                      </p:to>
                                    </p:set>
                                    <p:animEffect transition="in" filter="checkerboard(across)">
                                      <p:cBhvr>
                                        <p:cTn id="32" dur="500"/>
                                        <p:tgtEl>
                                          <p:spTgt spid="2356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23560"/>
                                        </p:tgtEl>
                                        <p:attrNameLst>
                                          <p:attrName>style.visibility</p:attrName>
                                        </p:attrNameLst>
                                      </p:cBhvr>
                                      <p:to>
                                        <p:strVal val="visible"/>
                                      </p:to>
                                    </p:set>
                                    <p:animEffect transition="in" filter="checkerboard(across)">
                                      <p:cBhvr>
                                        <p:cTn id="37" dur="500"/>
                                        <p:tgtEl>
                                          <p:spTgt spid="23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3560" grpId="0"/>
      <p:bldP spid="23561" grpId="0" animBg="1"/>
      <p:bldP spid="23562" grpId="0" animBg="1"/>
      <p:bldP spid="23563" grpId="0" animBg="1"/>
      <p:bldP spid="23564"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609600" y="4572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3200" b="1">
                <a:solidFill>
                  <a:prstClr val="black"/>
                </a:solidFill>
              </a:rPr>
              <a:t>②</a:t>
            </a:r>
            <a:r>
              <a:rPr kumimoji="1" lang="zh-CN" altLang="en-US" sz="3200" b="1">
                <a:solidFill>
                  <a:prstClr val="black"/>
                </a:solidFill>
                <a:latin typeface="Times New Roman" panose="02020603050405020304" pitchFamily="18" charset="0"/>
              </a:rPr>
              <a:t>已知（</a:t>
            </a:r>
            <a:r>
              <a:rPr kumimoji="1" lang="en-US" altLang="zh-CN" sz="3200" b="1">
                <a:solidFill>
                  <a:prstClr val="black"/>
                </a:solidFill>
                <a:latin typeface="Times New Roman" panose="02020603050405020304" pitchFamily="18" charset="0"/>
              </a:rPr>
              <a:t>3m+2n-16)</a:t>
            </a:r>
            <a:r>
              <a:rPr kumimoji="1" lang="en-US" altLang="zh-CN" sz="3200" b="1" baseline="30000">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与</a:t>
            </a:r>
            <a:r>
              <a:rPr kumimoji="1" lang="en-US" altLang="zh-CN" sz="3200" b="1">
                <a:solidFill>
                  <a:prstClr val="black"/>
                </a:solidFill>
                <a:latin typeface="Times New Roman" panose="02020603050405020304" pitchFamily="18" charset="0"/>
              </a:rPr>
              <a:t>|3m-n-1|</a:t>
            </a:r>
            <a:r>
              <a:rPr kumimoji="1" lang="zh-CN" altLang="en-US" sz="3200" b="1">
                <a:solidFill>
                  <a:prstClr val="black"/>
                </a:solidFill>
                <a:latin typeface="Times New Roman" panose="02020603050405020304" pitchFamily="18" charset="0"/>
              </a:rPr>
              <a:t>互为相反数</a:t>
            </a:r>
          </a:p>
          <a:p>
            <a:pPr>
              <a:spcBef>
                <a:spcPct val="50000"/>
              </a:spcBef>
            </a:pPr>
            <a:r>
              <a:rPr kumimoji="1" lang="zh-CN" altLang="en-US" sz="3200" b="1">
                <a:solidFill>
                  <a:prstClr val="black"/>
                </a:solidFill>
                <a:latin typeface="Times New Roman" panose="02020603050405020304" pitchFamily="18" charset="0"/>
              </a:rPr>
              <a:t>       求：</a:t>
            </a:r>
            <a:r>
              <a:rPr kumimoji="1" lang="en-US" altLang="zh-CN" sz="3200" b="1">
                <a:solidFill>
                  <a:prstClr val="black"/>
                </a:solidFill>
                <a:latin typeface="Times New Roman" panose="02020603050405020304" pitchFamily="18" charset="0"/>
              </a:rPr>
              <a:t>m+n</a:t>
            </a:r>
            <a:r>
              <a:rPr kumimoji="1" lang="zh-CN" altLang="en-US" sz="3200" b="1">
                <a:solidFill>
                  <a:prstClr val="black"/>
                </a:solidFill>
                <a:latin typeface="Times New Roman" panose="02020603050405020304" pitchFamily="18" charset="0"/>
              </a:rPr>
              <a:t>的值</a:t>
            </a:r>
          </a:p>
        </p:txBody>
      </p:sp>
      <p:grpSp>
        <p:nvGrpSpPr>
          <p:cNvPr id="24579" name="Group 3"/>
          <p:cNvGrpSpPr/>
          <p:nvPr/>
        </p:nvGrpSpPr>
        <p:grpSpPr bwMode="auto">
          <a:xfrm>
            <a:off x="1295400" y="1905000"/>
            <a:ext cx="3657600" cy="2103438"/>
            <a:chOff x="816" y="1200"/>
            <a:chExt cx="2304" cy="1325"/>
          </a:xfrm>
        </p:grpSpPr>
        <p:sp>
          <p:nvSpPr>
            <p:cNvPr id="24580" name="Rectangle 4"/>
            <p:cNvSpPr>
              <a:spLocks noChangeArrowheads="1"/>
            </p:cNvSpPr>
            <p:nvPr/>
          </p:nvSpPr>
          <p:spPr bwMode="auto">
            <a:xfrm>
              <a:off x="816" y="1200"/>
              <a:ext cx="21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a:solidFill>
                    <a:prstClr val="black"/>
                  </a:solidFill>
                  <a:latin typeface="Times New Roman" panose="02020603050405020304" pitchFamily="18" charset="0"/>
                </a:rPr>
                <a:t>解：根据题意：得</a:t>
              </a:r>
            </a:p>
          </p:txBody>
        </p:sp>
        <p:sp>
          <p:nvSpPr>
            <p:cNvPr id="24581" name="AutoShape 5"/>
            <p:cNvSpPr/>
            <p:nvPr/>
          </p:nvSpPr>
          <p:spPr bwMode="auto">
            <a:xfrm>
              <a:off x="1440" y="1728"/>
              <a:ext cx="144" cy="576"/>
            </a:xfrm>
            <a:prstGeom prst="leftBrace">
              <a:avLst>
                <a:gd name="adj1" fmla="val 33333"/>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3200" b="1">
                <a:solidFill>
                  <a:prstClr val="black"/>
                </a:solidFill>
                <a:latin typeface="Times New Roman" panose="02020603050405020304" pitchFamily="18" charset="0"/>
              </a:endParaRPr>
            </a:p>
          </p:txBody>
        </p:sp>
        <p:sp>
          <p:nvSpPr>
            <p:cNvPr id="24582" name="Rectangle 6"/>
            <p:cNvSpPr>
              <a:spLocks noChangeArrowheads="1"/>
            </p:cNvSpPr>
            <p:nvPr/>
          </p:nvSpPr>
          <p:spPr bwMode="auto">
            <a:xfrm>
              <a:off x="1632" y="1536"/>
              <a:ext cx="148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3m+2n-16=0</a:t>
              </a:r>
            </a:p>
          </p:txBody>
        </p:sp>
        <p:sp>
          <p:nvSpPr>
            <p:cNvPr id="24583" name="Rectangle 7"/>
            <p:cNvSpPr>
              <a:spLocks noChangeArrowheads="1"/>
            </p:cNvSpPr>
            <p:nvPr/>
          </p:nvSpPr>
          <p:spPr bwMode="auto">
            <a:xfrm>
              <a:off x="1632" y="2160"/>
              <a:ext cx="117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3m-n-1=0</a:t>
              </a:r>
            </a:p>
          </p:txBody>
        </p:sp>
      </p:grpSp>
      <p:grpSp>
        <p:nvGrpSpPr>
          <p:cNvPr id="24584" name="Group 8"/>
          <p:cNvGrpSpPr/>
          <p:nvPr/>
        </p:nvGrpSpPr>
        <p:grpSpPr bwMode="auto">
          <a:xfrm>
            <a:off x="2133600" y="3810000"/>
            <a:ext cx="2252663" cy="1417638"/>
            <a:chOff x="1344" y="2400"/>
            <a:chExt cx="1419" cy="893"/>
          </a:xfrm>
        </p:grpSpPr>
        <p:sp>
          <p:nvSpPr>
            <p:cNvPr id="24585" name="Rectangle 9"/>
            <p:cNvSpPr>
              <a:spLocks noChangeArrowheads="1"/>
            </p:cNvSpPr>
            <p:nvPr/>
          </p:nvSpPr>
          <p:spPr bwMode="auto">
            <a:xfrm>
              <a:off x="1344" y="2640"/>
              <a:ext cx="88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a:solidFill>
                    <a:prstClr val="black"/>
                  </a:solidFill>
                  <a:latin typeface="Times New Roman" panose="02020603050405020304" pitchFamily="18" charset="0"/>
                </a:rPr>
                <a:t>解得：</a:t>
              </a:r>
            </a:p>
          </p:txBody>
        </p:sp>
        <p:sp>
          <p:nvSpPr>
            <p:cNvPr id="24586" name="AutoShape 10"/>
            <p:cNvSpPr/>
            <p:nvPr/>
          </p:nvSpPr>
          <p:spPr bwMode="auto">
            <a:xfrm>
              <a:off x="2064" y="2592"/>
              <a:ext cx="96" cy="576"/>
            </a:xfrm>
            <a:prstGeom prst="leftBrace">
              <a:avLst>
                <a:gd name="adj1" fmla="val 50000"/>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sp>
          <p:nvSpPr>
            <p:cNvPr id="24587" name="Rectangle 11"/>
            <p:cNvSpPr>
              <a:spLocks noChangeArrowheads="1"/>
            </p:cNvSpPr>
            <p:nvPr/>
          </p:nvSpPr>
          <p:spPr bwMode="auto">
            <a:xfrm>
              <a:off x="2160" y="2400"/>
              <a:ext cx="603"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m=2</a:t>
              </a:r>
            </a:p>
          </p:txBody>
        </p:sp>
        <p:sp>
          <p:nvSpPr>
            <p:cNvPr id="24588" name="Rectangle 12"/>
            <p:cNvSpPr>
              <a:spLocks noChangeArrowheads="1"/>
            </p:cNvSpPr>
            <p:nvPr/>
          </p:nvSpPr>
          <p:spPr bwMode="auto">
            <a:xfrm>
              <a:off x="2160" y="2928"/>
              <a:ext cx="5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solidFill>
                    <a:prstClr val="black"/>
                  </a:solidFill>
                  <a:latin typeface="Times New Roman" panose="02020603050405020304" pitchFamily="18" charset="0"/>
                </a:rPr>
                <a:t>n=5</a:t>
              </a:r>
            </a:p>
          </p:txBody>
        </p:sp>
      </p:grpSp>
      <p:sp>
        <p:nvSpPr>
          <p:cNvPr id="24589" name="Rectangle 13"/>
          <p:cNvSpPr>
            <a:spLocks noChangeArrowheads="1"/>
          </p:cNvSpPr>
          <p:nvPr/>
        </p:nvSpPr>
        <p:spPr bwMode="auto">
          <a:xfrm>
            <a:off x="3132138" y="5300663"/>
            <a:ext cx="22272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a:solidFill>
                  <a:prstClr val="black"/>
                </a:solidFill>
                <a:latin typeface="Times New Roman" panose="02020603050405020304" pitchFamily="18" charset="0"/>
              </a:rPr>
              <a:t>即：</a:t>
            </a:r>
            <a:r>
              <a:rPr kumimoji="1" lang="en-US" altLang="zh-CN" sz="3200" b="1">
                <a:solidFill>
                  <a:prstClr val="black"/>
                </a:solidFill>
                <a:latin typeface="Times New Roman" panose="02020603050405020304" pitchFamily="18" charset="0"/>
              </a:rPr>
              <a:t>m+n=7</a:t>
            </a:r>
          </a:p>
        </p:txBody>
      </p:sp>
    </p:spTree>
    <p:extLst>
      <p:ext uri="{BB962C8B-B14F-4D97-AF65-F5344CB8AC3E}">
        <p14:creationId xmlns:p14="http://schemas.microsoft.com/office/powerpoint/2010/main" val="136283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checkerboard(across)">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584"/>
                                        </p:tgtEl>
                                        <p:attrNameLst>
                                          <p:attrName>style.visibility</p:attrName>
                                        </p:attrNameLst>
                                      </p:cBhvr>
                                      <p:to>
                                        <p:strVal val="visible"/>
                                      </p:to>
                                    </p:set>
                                    <p:animEffect transition="in" filter="dissolve">
                                      <p:cBhvr>
                                        <p:cTn id="12" dur="500"/>
                                        <p:tgtEl>
                                          <p:spTgt spid="2458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589"/>
                                        </p:tgtEl>
                                        <p:attrNameLst>
                                          <p:attrName>style.visibility</p:attrName>
                                        </p:attrNameLst>
                                      </p:cBhvr>
                                      <p:to>
                                        <p:strVal val="visible"/>
                                      </p:to>
                                    </p:set>
                                    <p:anim calcmode="lin" valueType="num">
                                      <p:cBhvr>
                                        <p:cTn id="17" dur="500" fill="hold"/>
                                        <p:tgtEl>
                                          <p:spTgt spid="24589"/>
                                        </p:tgtEl>
                                        <p:attrNameLst>
                                          <p:attrName>ppt_w</p:attrName>
                                        </p:attrNameLst>
                                      </p:cBhvr>
                                      <p:tavLst>
                                        <p:tav tm="0">
                                          <p:val>
                                            <p:fltVal val="0"/>
                                          </p:val>
                                        </p:tav>
                                        <p:tav tm="100000">
                                          <p:val>
                                            <p:strVal val="#ppt_w"/>
                                          </p:val>
                                        </p:tav>
                                      </p:tavLst>
                                    </p:anim>
                                    <p:anim calcmode="lin" valueType="num">
                                      <p:cBhvr>
                                        <p:cTn id="18" dur="500" fill="hold"/>
                                        <p:tgtEl>
                                          <p:spTgt spid="245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9" grpId="0"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34925" y="617538"/>
            <a:ext cx="94678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10. </a:t>
            </a:r>
            <a:r>
              <a:rPr kumimoji="1" lang="en-US" altLang="en-US" sz="3200" b="1">
                <a:solidFill>
                  <a:prstClr val="black"/>
                </a:solidFill>
              </a:rPr>
              <a:t>①</a:t>
            </a:r>
            <a:r>
              <a:rPr kumimoji="1" lang="en-US" altLang="zh-CN" sz="3200" b="1">
                <a:solidFill>
                  <a:prstClr val="black"/>
                </a:solidFill>
                <a:latin typeface="Times New Roman" panose="02020603050405020304" pitchFamily="18" charset="0"/>
                <a:cs typeface="Times New Roman" panose="02020603050405020304" pitchFamily="18" charset="0"/>
              </a:rPr>
              <a:t> </a:t>
            </a:r>
            <a:r>
              <a:rPr kumimoji="1" lang="en-US" altLang="zh-CN" sz="3200" b="1">
                <a:solidFill>
                  <a:prstClr val="black"/>
                </a:solidFill>
                <a:latin typeface="Times New Roman" panose="02020603050405020304" pitchFamily="18" charset="0"/>
              </a:rPr>
              <a:t>m , n </a:t>
            </a:r>
            <a:r>
              <a:rPr kumimoji="1" lang="zh-CN" altLang="en-US" sz="3200" b="1">
                <a:solidFill>
                  <a:prstClr val="black"/>
                </a:solidFill>
                <a:latin typeface="Times New Roman" panose="02020603050405020304" pitchFamily="18" charset="0"/>
              </a:rPr>
              <a:t>为何值时，                                   是同类项。</a:t>
            </a:r>
          </a:p>
        </p:txBody>
      </p:sp>
      <p:graphicFrame>
        <p:nvGraphicFramePr>
          <p:cNvPr id="25603" name="Object 3"/>
          <p:cNvGraphicFramePr>
            <a:graphicFrameLocks noChangeAspect="1"/>
          </p:cNvGraphicFramePr>
          <p:nvPr/>
        </p:nvGraphicFramePr>
        <p:xfrm>
          <a:off x="4029075" y="549275"/>
          <a:ext cx="3892550" cy="631825"/>
        </p:xfrm>
        <a:graphic>
          <a:graphicData uri="http://schemas.openxmlformats.org/presentationml/2006/ole">
            <mc:AlternateContent xmlns:mc="http://schemas.openxmlformats.org/markup-compatibility/2006">
              <mc:Choice xmlns:v="urn:schemas-microsoft-com:vml" Requires="v">
                <p:oleObj name="Equation" r:id="rId2" imgW="1409700" imgH="228600" progId="">
                  <p:embed/>
                </p:oleObj>
              </mc:Choice>
              <mc:Fallback>
                <p:oleObj name="Equation" r:id="rId2" imgW="1409700" imgH="2286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75" y="549275"/>
                        <a:ext cx="389255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1219200" y="1593850"/>
          <a:ext cx="5867400" cy="3816350"/>
        </p:xfrm>
        <a:graphic>
          <a:graphicData uri="http://schemas.openxmlformats.org/presentationml/2006/ole">
            <mc:AlternateContent xmlns:mc="http://schemas.openxmlformats.org/markup-compatibility/2006">
              <mc:Choice xmlns:v="urn:schemas-microsoft-com:vml" Requires="v">
                <p:oleObj name="Equation" r:id="rId4" imgW="1816100" imgH="1181100" progId="Equations">
                  <p:embed/>
                </p:oleObj>
              </mc:Choice>
              <mc:Fallback>
                <p:oleObj name="Equation" r:id="rId4" imgW="1816100" imgH="11811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93850"/>
                        <a:ext cx="5867400" cy="381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597059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box(in)">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755650" y="476250"/>
            <a:ext cx="7704138"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11</a:t>
            </a:r>
            <a:r>
              <a:rPr lang="zh-CN" altLang="en-US" sz="3200">
                <a:solidFill>
                  <a:prstClr val="black"/>
                </a:solidFill>
              </a:rPr>
              <a:t>。已知方程组</a:t>
            </a:r>
            <a:r>
              <a:rPr lang="en-US" altLang="zh-CN" sz="6000">
                <a:solidFill>
                  <a:prstClr val="black"/>
                </a:solidFill>
              </a:rPr>
              <a:t>{       </a:t>
            </a:r>
            <a:r>
              <a:rPr lang="zh-CN" altLang="en-US" sz="3200">
                <a:solidFill>
                  <a:prstClr val="black"/>
                </a:solidFill>
              </a:rPr>
              <a:t>的解也是方程</a:t>
            </a:r>
            <a:r>
              <a:rPr lang="en-US" altLang="zh-CN" sz="3200">
                <a:solidFill>
                  <a:prstClr val="black"/>
                </a:solidFill>
              </a:rPr>
              <a:t>2x+2y=10</a:t>
            </a:r>
            <a:r>
              <a:rPr lang="zh-CN" altLang="en-US" sz="3200">
                <a:solidFill>
                  <a:prstClr val="black"/>
                </a:solidFill>
              </a:rPr>
              <a:t>的解，求</a:t>
            </a:r>
            <a:r>
              <a:rPr lang="en-US" altLang="zh-CN" sz="3200">
                <a:solidFill>
                  <a:prstClr val="black"/>
                </a:solidFill>
              </a:rPr>
              <a:t>a</a:t>
            </a:r>
          </a:p>
        </p:txBody>
      </p:sp>
      <p:sp>
        <p:nvSpPr>
          <p:cNvPr id="26627" name="Text Box 3"/>
          <p:cNvSpPr txBox="1">
            <a:spLocks noChangeArrowheads="1"/>
          </p:cNvSpPr>
          <p:nvPr/>
        </p:nvSpPr>
        <p:spPr bwMode="auto">
          <a:xfrm>
            <a:off x="3997325" y="476250"/>
            <a:ext cx="172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prstClr val="black"/>
                </a:solidFill>
              </a:rPr>
              <a:t>ax+y=3</a:t>
            </a:r>
          </a:p>
        </p:txBody>
      </p:sp>
      <p:sp>
        <p:nvSpPr>
          <p:cNvPr id="26628" name="Text Box 4"/>
          <p:cNvSpPr txBox="1">
            <a:spLocks noChangeArrowheads="1"/>
          </p:cNvSpPr>
          <p:nvPr/>
        </p:nvSpPr>
        <p:spPr bwMode="auto">
          <a:xfrm>
            <a:off x="3995738" y="1081088"/>
            <a:ext cx="16557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prstClr val="black"/>
                </a:solidFill>
              </a:rPr>
              <a:t>3x-2y=5</a:t>
            </a:r>
          </a:p>
        </p:txBody>
      </p:sp>
      <p:sp>
        <p:nvSpPr>
          <p:cNvPr id="26629" name="Text Box 5"/>
          <p:cNvSpPr txBox="1">
            <a:spLocks noChangeArrowheads="1"/>
          </p:cNvSpPr>
          <p:nvPr/>
        </p:nvSpPr>
        <p:spPr bwMode="auto">
          <a:xfrm>
            <a:off x="684213" y="3141663"/>
            <a:ext cx="7632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12</a:t>
            </a:r>
            <a:r>
              <a:rPr lang="zh-CN" altLang="en-US" sz="3200">
                <a:solidFill>
                  <a:prstClr val="black"/>
                </a:solidFill>
              </a:rPr>
              <a:t>。已知</a:t>
            </a:r>
            <a:r>
              <a:rPr lang="en-US" altLang="zh-CN" sz="6000">
                <a:solidFill>
                  <a:prstClr val="black"/>
                </a:solidFill>
              </a:rPr>
              <a:t>{</a:t>
            </a:r>
            <a:endParaRPr lang="en-US" altLang="zh-CN">
              <a:solidFill>
                <a:prstClr val="black"/>
              </a:solidFill>
            </a:endParaRPr>
          </a:p>
        </p:txBody>
      </p:sp>
      <p:sp>
        <p:nvSpPr>
          <p:cNvPr id="26630" name="Text Box 6"/>
          <p:cNvSpPr txBox="1">
            <a:spLocks noChangeArrowheads="1"/>
          </p:cNvSpPr>
          <p:nvPr/>
        </p:nvSpPr>
        <p:spPr bwMode="auto">
          <a:xfrm>
            <a:off x="2771775" y="3141663"/>
            <a:ext cx="32416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4x-3y-3z=0</a:t>
            </a:r>
          </a:p>
        </p:txBody>
      </p:sp>
      <p:sp>
        <p:nvSpPr>
          <p:cNvPr id="26631" name="Text Box 7"/>
          <p:cNvSpPr txBox="1">
            <a:spLocks noChangeArrowheads="1"/>
          </p:cNvSpPr>
          <p:nvPr/>
        </p:nvSpPr>
        <p:spPr bwMode="auto">
          <a:xfrm>
            <a:off x="2771775" y="3789363"/>
            <a:ext cx="28813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a:solidFill>
                  <a:prstClr val="black"/>
                </a:solidFill>
              </a:rPr>
              <a:t>X-3y+2z=0</a:t>
            </a:r>
          </a:p>
        </p:txBody>
      </p:sp>
      <p:sp>
        <p:nvSpPr>
          <p:cNvPr id="26632" name="Text Box 8"/>
          <p:cNvSpPr txBox="1">
            <a:spLocks noChangeArrowheads="1"/>
          </p:cNvSpPr>
          <p:nvPr/>
        </p:nvSpPr>
        <p:spPr bwMode="auto">
          <a:xfrm>
            <a:off x="4789488" y="3502025"/>
            <a:ext cx="40671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prstClr val="black"/>
                </a:solidFill>
              </a:rPr>
              <a:t>并且</a:t>
            </a:r>
            <a:r>
              <a:rPr lang="en-US" altLang="zh-CN" sz="3200">
                <a:solidFill>
                  <a:prstClr val="black"/>
                </a:solidFill>
              </a:rPr>
              <a:t>Z≠0</a:t>
            </a:r>
            <a:r>
              <a:rPr lang="zh-CN" altLang="en-US" sz="3200">
                <a:solidFill>
                  <a:prstClr val="black"/>
                </a:solidFill>
              </a:rPr>
              <a:t>，求</a:t>
            </a:r>
            <a:r>
              <a:rPr lang="en-US" altLang="zh-CN" sz="4000" baseline="30000">
                <a:solidFill>
                  <a:prstClr val="black"/>
                </a:solidFill>
              </a:rPr>
              <a:t>x</a:t>
            </a:r>
            <a:r>
              <a:rPr lang="zh-CN" altLang="en-US" sz="4000" baseline="30000">
                <a:solidFill>
                  <a:prstClr val="black"/>
                </a:solidFill>
              </a:rPr>
              <a:t>：</a:t>
            </a:r>
            <a:r>
              <a:rPr lang="en-US" altLang="zh-CN" sz="4000" baseline="30000">
                <a:solidFill>
                  <a:prstClr val="black"/>
                </a:solidFill>
              </a:rPr>
              <a:t>y</a:t>
            </a:r>
            <a:endParaRPr lang="en-US" altLang="zh-CN" sz="4000">
              <a:solidFill>
                <a:prstClr val="black"/>
              </a:solidFill>
            </a:endParaRPr>
          </a:p>
        </p:txBody>
      </p:sp>
    </p:spTree>
    <p:extLst>
      <p:ext uri="{BB962C8B-B14F-4D97-AF65-F5344CB8AC3E}">
        <p14:creationId xmlns:p14="http://schemas.microsoft.com/office/powerpoint/2010/main" val="4040270964"/>
      </p:ext>
    </p:extLst>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00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651" name="Rectangle 3"/>
          <p:cNvSpPr>
            <a:spLocks noGrp="1" noChangeArrowheads="1"/>
          </p:cNvSpPr>
          <p:nvPr>
            <p:ph type="body" idx="1"/>
          </p:nvPr>
        </p:nvSpPr>
        <p:spPr/>
        <p:txBody>
          <a:bodyPr/>
          <a:lstStyle/>
          <a:p>
            <a:pPr algn="ctr">
              <a:spcBef>
                <a:spcPct val="50000"/>
              </a:spcBef>
              <a:buFontTx/>
              <a:buNone/>
            </a:pPr>
            <a:endParaRPr kumimoji="1" lang="en-US" altLang="zh-CN" b="0"/>
          </a:p>
          <a:p>
            <a:pPr algn="ctr">
              <a:spcBef>
                <a:spcPct val="50000"/>
              </a:spcBef>
              <a:buFontTx/>
              <a:buNone/>
            </a:pPr>
            <a:endParaRPr kumimoji="1" lang="en-US" altLang="zh-CN" b="0"/>
          </a:p>
          <a:p>
            <a:pPr algn="ctr">
              <a:spcBef>
                <a:spcPct val="50000"/>
              </a:spcBef>
              <a:buFontTx/>
              <a:buNone/>
            </a:pPr>
            <a:endParaRPr kumimoji="1" lang="en-US" altLang="zh-CN" sz="4100" b="0"/>
          </a:p>
          <a:p>
            <a:pPr algn="ctr">
              <a:spcBef>
                <a:spcPct val="50000"/>
              </a:spcBef>
              <a:buFontTx/>
              <a:buNone/>
            </a:pPr>
            <a:r>
              <a:rPr kumimoji="1" lang="zh-CN" altLang="en-US" sz="4100" b="0"/>
              <a:t>之</a:t>
            </a:r>
            <a:r>
              <a:rPr kumimoji="1" lang="en-US" altLang="zh-CN" sz="4100" b="0"/>
              <a:t>——</a:t>
            </a:r>
            <a:r>
              <a:rPr kumimoji="1" lang="zh-CN" altLang="en-US" sz="4100" b="0"/>
              <a:t>加强篇</a:t>
            </a:r>
          </a:p>
          <a:p>
            <a:endParaRPr lang="en-US" altLang="zh-CN" sz="4100"/>
          </a:p>
        </p:txBody>
      </p:sp>
      <p:sp>
        <p:nvSpPr>
          <p:cNvPr id="27652" name="WordArt 4" descr="纸袋"/>
          <p:cNvSpPr>
            <a:spLocks noChangeArrowheads="1" noChangeShapeType="1" noTextEdit="1"/>
          </p:cNvSpPr>
          <p:nvPr/>
        </p:nvSpPr>
        <p:spPr bwMode="auto">
          <a:xfrm>
            <a:off x="1116013" y="1628775"/>
            <a:ext cx="5976937" cy="914400"/>
          </a:xfrm>
          <a:prstGeom prst="rect">
            <a:avLst/>
          </a:prstGeom>
        </p:spPr>
        <p:txBody>
          <a:bodyPr wrap="none" fromWordArt="1">
            <a:prstTxWarp prst="textPlain">
              <a:avLst>
                <a:gd name="adj" fmla="val 50000"/>
              </a:avLst>
            </a:prstTxWarp>
          </a:bodyPr>
          <a:lstStyle/>
          <a:p>
            <a:pPr algn="ctr"/>
            <a:r>
              <a:rPr lang="zh-CN" altLang="en-US" sz="3600" kern="10">
                <a:ln w="9525">
                  <a:solidFill>
                    <a:srgbClr val="008000"/>
                  </a:solidFill>
                  <a:round/>
                </a:ln>
                <a:blipFill dpi="0" rotWithShape="0">
                  <a:blip r:embed="rId3"/>
                  <a:srcRect/>
                  <a:tile tx="0" ty="0" sx="100000" sy="100000" flip="none" algn="tl"/>
                </a:blipFill>
                <a:effectLst>
                  <a:outerShdw dist="563972" dir="14049741" sx="125000" sy="125000" algn="tl" rotWithShape="0">
                    <a:srgbClr val="C7DFD3">
                      <a:alpha val="80000"/>
                    </a:srgbClr>
                  </a:outerShdw>
                </a:effectLst>
                <a:latin typeface="宋体" panose="02010600030101010101" pitchFamily="2" charset="-122"/>
              </a:rPr>
              <a:t>经典习题讲解</a:t>
            </a:r>
          </a:p>
        </p:txBody>
      </p:sp>
      <p:pic>
        <p:nvPicPr>
          <p:cNvPr id="27653" name="Picture 5" descr="6[10]"/>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200" y="2795588"/>
            <a:ext cx="13716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609480"/>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1000" y="228600"/>
            <a:ext cx="39624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5425">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1.</a:t>
            </a:r>
            <a:r>
              <a:rPr kumimoji="1" lang="zh-CN" altLang="en-US" sz="3200">
                <a:solidFill>
                  <a:prstClr val="black"/>
                </a:solidFill>
                <a:latin typeface="Times New Roman" panose="02020603050405020304" pitchFamily="18" charset="0"/>
              </a:rPr>
              <a:t>己知：</a:t>
            </a:r>
          </a:p>
          <a:p>
            <a:r>
              <a:rPr kumimoji="1" lang="zh-CN" altLang="en-US" sz="3200">
                <a:solidFill>
                  <a:prstClr val="black"/>
                </a:solidFill>
                <a:latin typeface="Times New Roman" panose="02020603050405020304" pitchFamily="18" charset="0"/>
              </a:rPr>
              <a:t> </a:t>
            </a:r>
          </a:p>
          <a:p>
            <a:pPr eaLnBrk="0" hangingPunct="0"/>
            <a:r>
              <a:rPr kumimoji="1" lang="zh-CN" altLang="en-US" sz="3200">
                <a:solidFill>
                  <a:prstClr val="black"/>
                </a:solidFill>
                <a:latin typeface="Times New Roman" panose="02020603050405020304" pitchFamily="18" charset="0"/>
              </a:rPr>
              <a:t>     </a:t>
            </a:r>
          </a:p>
          <a:p>
            <a:pPr eaLnBrk="0" hangingPunct="0"/>
            <a:r>
              <a:rPr kumimoji="1" lang="zh-CN" altLang="en-US" sz="3200">
                <a:solidFill>
                  <a:prstClr val="black"/>
                </a:solidFill>
                <a:latin typeface="Times New Roman" panose="02020603050405020304" pitchFamily="18" charset="0"/>
              </a:rPr>
              <a:t>     解方程组：    </a:t>
            </a:r>
          </a:p>
        </p:txBody>
      </p:sp>
      <p:graphicFrame>
        <p:nvGraphicFramePr>
          <p:cNvPr id="28675" name="Object 3"/>
          <p:cNvGraphicFramePr>
            <a:graphicFrameLocks noChangeAspect="1"/>
          </p:cNvGraphicFramePr>
          <p:nvPr/>
        </p:nvGraphicFramePr>
        <p:xfrm>
          <a:off x="2514600" y="0"/>
          <a:ext cx="3429000" cy="1104900"/>
        </p:xfrm>
        <a:graphic>
          <a:graphicData uri="http://schemas.openxmlformats.org/presentationml/2006/ole">
            <mc:AlternateContent xmlns:mc="http://schemas.openxmlformats.org/markup-compatibility/2006">
              <mc:Choice xmlns:v="urn:schemas-microsoft-com:vml" Requires="v">
                <p:oleObj r:id="rId2" imgW="1346200" imgH="431800" progId="Equations">
                  <p:embed/>
                </p:oleObj>
              </mc:Choice>
              <mc:Fallback>
                <p:oleObj r:id="rId2" imgW="1346200" imgH="431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0"/>
                        <a:ext cx="34290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200400" y="1295400"/>
          <a:ext cx="2286000" cy="1298575"/>
        </p:xfrm>
        <a:graphic>
          <a:graphicData uri="http://schemas.openxmlformats.org/presentationml/2006/ole">
            <mc:AlternateContent xmlns:mc="http://schemas.openxmlformats.org/markup-compatibility/2006">
              <mc:Choice xmlns:v="urn:schemas-microsoft-com:vml" Requires="v">
                <p:oleObj r:id="rId4" imgW="800100" imgH="457200" progId="Equations">
                  <p:embed/>
                </p:oleObj>
              </mc:Choice>
              <mc:Fallback>
                <p:oleObj r:id="rId4" imgW="800100" imgH="457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295400"/>
                        <a:ext cx="2286000" cy="129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5"/>
          <p:cNvGraphicFramePr>
            <a:graphicFrameLocks noChangeAspect="1"/>
          </p:cNvGraphicFramePr>
          <p:nvPr/>
        </p:nvGraphicFramePr>
        <p:xfrm>
          <a:off x="228600" y="2738438"/>
          <a:ext cx="8610600" cy="3890962"/>
        </p:xfrm>
        <a:graphic>
          <a:graphicData uri="http://schemas.openxmlformats.org/presentationml/2006/ole">
            <mc:AlternateContent xmlns:mc="http://schemas.openxmlformats.org/markup-compatibility/2006">
              <mc:Choice xmlns:v="urn:schemas-microsoft-com:vml" Requires="v">
                <p:oleObj name="Equation" r:id="rId6" imgW="3429000" imgH="1549400" progId="Equations">
                  <p:embed/>
                </p:oleObj>
              </mc:Choice>
              <mc:Fallback>
                <p:oleObj name="Equation" r:id="rId6" imgW="3429000" imgH="15494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738438"/>
                        <a:ext cx="8610600" cy="3890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86311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p:cTn id="7" dur="500" fill="hold"/>
                                        <p:tgtEl>
                                          <p:spTgt spid="28677"/>
                                        </p:tgtEl>
                                        <p:attrNameLst>
                                          <p:attrName>ppt_x</p:attrName>
                                        </p:attrNameLst>
                                      </p:cBhvr>
                                      <p:tavLst>
                                        <p:tav tm="0">
                                          <p:val>
                                            <p:strVal val="#ppt_x-#ppt_w/2"/>
                                          </p:val>
                                        </p:tav>
                                        <p:tav tm="100000">
                                          <p:val>
                                            <p:strVal val="#ppt_x"/>
                                          </p:val>
                                        </p:tav>
                                      </p:tavLst>
                                    </p:anim>
                                    <p:anim calcmode="lin" valueType="num">
                                      <p:cBhvr>
                                        <p:cTn id="8" dur="500" fill="hold"/>
                                        <p:tgtEl>
                                          <p:spTgt spid="28677"/>
                                        </p:tgtEl>
                                        <p:attrNameLst>
                                          <p:attrName>ppt_y</p:attrName>
                                        </p:attrNameLst>
                                      </p:cBhvr>
                                      <p:tavLst>
                                        <p:tav tm="0">
                                          <p:val>
                                            <p:strVal val="#ppt_y"/>
                                          </p:val>
                                        </p:tav>
                                        <p:tav tm="100000">
                                          <p:val>
                                            <p:strVal val="#ppt_y"/>
                                          </p:val>
                                        </p:tav>
                                      </p:tavLst>
                                    </p:anim>
                                    <p:anim calcmode="lin" valueType="num">
                                      <p:cBhvr>
                                        <p:cTn id="9" dur="500" fill="hold"/>
                                        <p:tgtEl>
                                          <p:spTgt spid="28677"/>
                                        </p:tgtEl>
                                        <p:attrNameLst>
                                          <p:attrName>ppt_w</p:attrName>
                                        </p:attrNameLst>
                                      </p:cBhvr>
                                      <p:tavLst>
                                        <p:tav tm="0">
                                          <p:val>
                                            <p:fltVal val="0"/>
                                          </p:val>
                                        </p:tav>
                                        <p:tav tm="100000">
                                          <p:val>
                                            <p:strVal val="#ppt_w"/>
                                          </p:val>
                                        </p:tav>
                                      </p:tavLst>
                                    </p:anim>
                                    <p:anim calcmode="lin" valueType="num">
                                      <p:cBhvr>
                                        <p:cTn id="10" dur="500" fill="hold"/>
                                        <p:tgtEl>
                                          <p:spTgt spid="286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9906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5425">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2.  </a:t>
            </a:r>
            <a:r>
              <a:rPr kumimoji="1" lang="zh-CN" altLang="en-US" sz="3200">
                <a:solidFill>
                  <a:prstClr val="black"/>
                </a:solidFill>
                <a:latin typeface="Times New Roman" panose="02020603050405020304" pitchFamily="18" charset="0"/>
              </a:rPr>
              <a:t>己知方程（</a:t>
            </a:r>
            <a:r>
              <a:rPr kumimoji="1" lang="en-US" altLang="zh-CN" sz="3200">
                <a:solidFill>
                  <a:prstClr val="black"/>
                </a:solidFill>
                <a:latin typeface="Times New Roman" panose="02020603050405020304" pitchFamily="18" charset="0"/>
              </a:rPr>
              <a:t>k</a:t>
            </a:r>
            <a:r>
              <a:rPr kumimoji="1" lang="en-US" altLang="zh-CN" sz="3200" baseline="30000">
                <a:solidFill>
                  <a:prstClr val="black"/>
                </a:solidFill>
                <a:latin typeface="Times New Roman" panose="02020603050405020304" pitchFamily="18" charset="0"/>
              </a:rPr>
              <a:t>2</a:t>
            </a:r>
            <a:r>
              <a:rPr kumimoji="1" lang="en-US" altLang="zh-CN" sz="3200">
                <a:solidFill>
                  <a:prstClr val="black"/>
                </a:solidFill>
                <a:latin typeface="Times New Roman" panose="02020603050405020304" pitchFamily="18" charset="0"/>
              </a:rPr>
              <a:t>-1</a:t>
            </a:r>
            <a:r>
              <a:rPr kumimoji="1" lang="zh-CN" altLang="en-US" sz="3200">
                <a:solidFill>
                  <a:prstClr val="black"/>
                </a:solidFill>
                <a:latin typeface="Times New Roman" panose="02020603050405020304" pitchFamily="18" charset="0"/>
              </a:rPr>
              <a:t>）</a:t>
            </a:r>
            <a:r>
              <a:rPr kumimoji="1" lang="en-US" altLang="zh-CN" sz="3200">
                <a:solidFill>
                  <a:prstClr val="black"/>
                </a:solidFill>
                <a:latin typeface="Times New Roman" panose="02020603050405020304" pitchFamily="18" charset="0"/>
              </a:rPr>
              <a:t>x</a:t>
            </a:r>
            <a:r>
              <a:rPr kumimoji="1" lang="en-US" altLang="zh-CN" sz="3200" baseline="30000">
                <a:solidFill>
                  <a:prstClr val="black"/>
                </a:solidFill>
                <a:latin typeface="Times New Roman" panose="02020603050405020304" pitchFamily="18" charset="0"/>
              </a:rPr>
              <a:t>2</a:t>
            </a:r>
            <a:r>
              <a:rPr kumimoji="1" lang="en-US" altLang="zh-CN" sz="3200">
                <a:solidFill>
                  <a:prstClr val="black"/>
                </a:solidFill>
                <a:latin typeface="Times New Roman" panose="02020603050405020304" pitchFamily="18" charset="0"/>
              </a:rPr>
              <a:t>+(k+1)x+(k-7)y=k+2  .</a:t>
            </a:r>
          </a:p>
          <a:p>
            <a:pPr eaLnBrk="0" hangingPunct="0"/>
            <a:r>
              <a:rPr kumimoji="1" lang="en-US" altLang="zh-CN" sz="3200">
                <a:solidFill>
                  <a:prstClr val="black"/>
                </a:solidFill>
                <a:latin typeface="Times New Roman" panose="02020603050405020304" pitchFamily="18" charset="0"/>
              </a:rPr>
              <a:t>     </a:t>
            </a:r>
            <a:r>
              <a:rPr kumimoji="1" lang="zh-CN" altLang="en-US" sz="3200">
                <a:solidFill>
                  <a:prstClr val="black"/>
                </a:solidFill>
                <a:latin typeface="Times New Roman" panose="02020603050405020304" pitchFamily="18" charset="0"/>
              </a:rPr>
              <a:t>当</a:t>
            </a:r>
            <a:r>
              <a:rPr kumimoji="1" lang="en-US" altLang="zh-CN" sz="3200">
                <a:solidFill>
                  <a:prstClr val="black"/>
                </a:solidFill>
                <a:latin typeface="Times New Roman" panose="02020603050405020304" pitchFamily="18" charset="0"/>
              </a:rPr>
              <a:t>k=</a:t>
            </a:r>
            <a:r>
              <a:rPr kumimoji="1" lang="zh-CN" altLang="en-US" sz="3200">
                <a:solidFill>
                  <a:prstClr val="black"/>
                </a:solidFill>
                <a:latin typeface="Times New Roman" panose="02020603050405020304" pitchFamily="18" charset="0"/>
              </a:rPr>
              <a:t>＿＿＿时，方程为一元一次方程；</a:t>
            </a:r>
          </a:p>
          <a:p>
            <a:pPr eaLnBrk="0" hangingPunct="0"/>
            <a:r>
              <a:rPr kumimoji="1" lang="zh-CN" altLang="en-US" sz="3200">
                <a:solidFill>
                  <a:prstClr val="black"/>
                </a:solidFill>
                <a:latin typeface="Times New Roman" panose="02020603050405020304" pitchFamily="18" charset="0"/>
              </a:rPr>
              <a:t>     当</a:t>
            </a:r>
            <a:r>
              <a:rPr kumimoji="1" lang="en-US" altLang="zh-CN" sz="3200">
                <a:solidFill>
                  <a:prstClr val="black"/>
                </a:solidFill>
                <a:latin typeface="Times New Roman" panose="02020603050405020304" pitchFamily="18" charset="0"/>
              </a:rPr>
              <a:t>k=</a:t>
            </a:r>
            <a:r>
              <a:rPr kumimoji="1" lang="zh-CN" altLang="en-US" sz="3200">
                <a:solidFill>
                  <a:prstClr val="black"/>
                </a:solidFill>
                <a:latin typeface="Times New Roman" panose="02020603050405020304" pitchFamily="18" charset="0"/>
              </a:rPr>
              <a:t>＿＿＿＿时，方程为二元一次方程。</a:t>
            </a:r>
          </a:p>
        </p:txBody>
      </p:sp>
      <p:graphicFrame>
        <p:nvGraphicFramePr>
          <p:cNvPr id="29699" name="Object 3"/>
          <p:cNvGraphicFramePr>
            <a:graphicFrameLocks noChangeAspect="1"/>
          </p:cNvGraphicFramePr>
          <p:nvPr/>
        </p:nvGraphicFramePr>
        <p:xfrm>
          <a:off x="457200" y="3205163"/>
          <a:ext cx="7696200" cy="2890837"/>
        </p:xfrm>
        <a:graphic>
          <a:graphicData uri="http://schemas.openxmlformats.org/presentationml/2006/ole">
            <mc:AlternateContent xmlns:mc="http://schemas.openxmlformats.org/markup-compatibility/2006">
              <mc:Choice xmlns:v="urn:schemas-microsoft-com:vml" Requires="v">
                <p:oleObj name="Equation" r:id="rId2" imgW="2501900" imgH="939800" progId="Equations">
                  <p:embed/>
                </p:oleObj>
              </mc:Choice>
              <mc:Fallback>
                <p:oleObj name="Equation" r:id="rId2" imgW="2501900" imgH="939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5163"/>
                        <a:ext cx="7696200" cy="2890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3144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barn(inHorizontal)">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28600" y="304800"/>
            <a:ext cx="3276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prstClr val="black"/>
                </a:solidFill>
                <a:latin typeface="Times New Roman" panose="02020603050405020304" pitchFamily="18" charset="0"/>
              </a:rPr>
              <a:t>3.</a:t>
            </a:r>
            <a:r>
              <a:rPr kumimoji="1" lang="zh-CN" altLang="en-US" sz="3200">
                <a:solidFill>
                  <a:prstClr val="black"/>
                </a:solidFill>
                <a:latin typeface="Times New Roman" panose="02020603050405020304" pitchFamily="18" charset="0"/>
              </a:rPr>
              <a:t>解方程组： </a:t>
            </a:r>
          </a:p>
        </p:txBody>
      </p:sp>
      <p:graphicFrame>
        <p:nvGraphicFramePr>
          <p:cNvPr id="30723" name="Object 3"/>
          <p:cNvGraphicFramePr>
            <a:graphicFrameLocks noChangeAspect="1"/>
          </p:cNvGraphicFramePr>
          <p:nvPr/>
        </p:nvGraphicFramePr>
        <p:xfrm>
          <a:off x="2840038" y="152400"/>
          <a:ext cx="5292725" cy="1033463"/>
        </p:xfrm>
        <a:graphic>
          <a:graphicData uri="http://schemas.openxmlformats.org/presentationml/2006/ole">
            <mc:AlternateContent xmlns:mc="http://schemas.openxmlformats.org/markup-compatibility/2006">
              <mc:Choice xmlns:v="urn:schemas-microsoft-com:vml" Requires="v">
                <p:oleObj name="Equation" r:id="rId2" imgW="2044700" imgH="393700" progId="Equations">
                  <p:embed/>
                </p:oleObj>
              </mc:Choice>
              <mc:Fallback>
                <p:oleObj name="Equation" r:id="rId2" imgW="2044700" imgH="3937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038" y="152400"/>
                        <a:ext cx="5292725"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4"/>
          <p:cNvGraphicFramePr>
            <a:graphicFrameLocks noChangeAspect="1"/>
          </p:cNvGraphicFramePr>
          <p:nvPr/>
        </p:nvGraphicFramePr>
        <p:xfrm>
          <a:off x="228600" y="1752600"/>
          <a:ext cx="8686800" cy="4037013"/>
        </p:xfrm>
        <a:graphic>
          <a:graphicData uri="http://schemas.openxmlformats.org/presentationml/2006/ole">
            <mc:AlternateContent xmlns:mc="http://schemas.openxmlformats.org/markup-compatibility/2006">
              <mc:Choice xmlns:v="urn:schemas-microsoft-com:vml" Requires="v">
                <p:oleObj name="Equation" r:id="rId4" imgW="3060700" imgH="1422400" progId="Equations">
                  <p:embed/>
                </p:oleObj>
              </mc:Choice>
              <mc:Fallback>
                <p:oleObj name="Equation" r:id="rId4" imgW="3060700" imgH="14224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752600"/>
                        <a:ext cx="8686800" cy="403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85983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barn(inVertical)">
                                      <p:cBhvr>
                                        <p:cTn id="7"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3048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4.</a:t>
            </a:r>
            <a:r>
              <a:rPr kumimoji="1" lang="zh-CN" altLang="en-US" sz="3200">
                <a:solidFill>
                  <a:prstClr val="black"/>
                </a:solidFill>
                <a:latin typeface="Times New Roman" panose="02020603050405020304" pitchFamily="18" charset="0"/>
              </a:rPr>
              <a:t>使满足方程组                                             的</a:t>
            </a:r>
            <a:r>
              <a:rPr kumimoji="1" lang="en-US" altLang="zh-CN" sz="3200">
                <a:solidFill>
                  <a:prstClr val="black"/>
                </a:solidFill>
                <a:latin typeface="Times New Roman" panose="02020603050405020304" pitchFamily="18" charset="0"/>
              </a:rPr>
              <a:t>x , y </a:t>
            </a:r>
          </a:p>
          <a:p>
            <a:endParaRPr kumimoji="1" lang="en-US" altLang="zh-CN" sz="3200">
              <a:solidFill>
                <a:prstClr val="black"/>
              </a:solidFill>
              <a:latin typeface="Times New Roman" panose="02020603050405020304" pitchFamily="18" charset="0"/>
            </a:endParaRPr>
          </a:p>
          <a:p>
            <a:r>
              <a:rPr kumimoji="1" lang="en-US" altLang="zh-CN" sz="3200">
                <a:solidFill>
                  <a:prstClr val="black"/>
                </a:solidFill>
                <a:latin typeface="Times New Roman" panose="02020603050405020304" pitchFamily="18" charset="0"/>
              </a:rPr>
              <a:t>     </a:t>
            </a:r>
            <a:r>
              <a:rPr kumimoji="1" lang="zh-CN" altLang="en-US" sz="3200">
                <a:solidFill>
                  <a:prstClr val="black"/>
                </a:solidFill>
                <a:latin typeface="Times New Roman" panose="02020603050405020304" pitchFamily="18" charset="0"/>
              </a:rPr>
              <a:t>的值 的和等于</a:t>
            </a:r>
            <a:r>
              <a:rPr kumimoji="1" lang="en-US" altLang="zh-CN" sz="3200">
                <a:solidFill>
                  <a:prstClr val="black"/>
                </a:solidFill>
                <a:latin typeface="Times New Roman" panose="02020603050405020304" pitchFamily="18" charset="0"/>
              </a:rPr>
              <a:t>2</a:t>
            </a:r>
            <a:r>
              <a:rPr kumimoji="1" lang="zh-CN" altLang="en-US" sz="3200">
                <a:solidFill>
                  <a:prstClr val="black"/>
                </a:solidFill>
                <a:latin typeface="Times New Roman" panose="02020603050405020304" pitchFamily="18" charset="0"/>
              </a:rPr>
              <a:t>，求</a:t>
            </a:r>
            <a:r>
              <a:rPr kumimoji="1" lang="en-US" altLang="zh-CN" sz="3200">
                <a:solidFill>
                  <a:prstClr val="black"/>
                </a:solidFill>
                <a:latin typeface="Times New Roman" panose="02020603050405020304" pitchFamily="18" charset="0"/>
              </a:rPr>
              <a:t>m</a:t>
            </a:r>
            <a:r>
              <a:rPr kumimoji="1" lang="en-US" altLang="zh-CN" sz="3200" baseline="30000">
                <a:solidFill>
                  <a:prstClr val="black"/>
                </a:solidFill>
                <a:latin typeface="Times New Roman" panose="02020603050405020304" pitchFamily="18" charset="0"/>
              </a:rPr>
              <a:t>2</a:t>
            </a:r>
            <a:r>
              <a:rPr kumimoji="1" lang="en-US" altLang="zh-CN" sz="3200">
                <a:solidFill>
                  <a:prstClr val="black"/>
                </a:solidFill>
                <a:latin typeface="Times New Roman" panose="02020603050405020304" pitchFamily="18" charset="0"/>
              </a:rPr>
              <a:t>-2m+1</a:t>
            </a:r>
            <a:r>
              <a:rPr kumimoji="1" lang="zh-CN" altLang="en-US" sz="3200">
                <a:solidFill>
                  <a:prstClr val="black"/>
                </a:solidFill>
                <a:latin typeface="Times New Roman" panose="02020603050405020304" pitchFamily="18" charset="0"/>
              </a:rPr>
              <a:t>的值。</a:t>
            </a:r>
          </a:p>
        </p:txBody>
      </p:sp>
      <p:graphicFrame>
        <p:nvGraphicFramePr>
          <p:cNvPr id="31747" name="Object 3"/>
          <p:cNvGraphicFramePr>
            <a:graphicFrameLocks noChangeAspect="1"/>
          </p:cNvGraphicFramePr>
          <p:nvPr/>
        </p:nvGraphicFramePr>
        <p:xfrm>
          <a:off x="3124200" y="73025"/>
          <a:ext cx="4359275" cy="1298575"/>
        </p:xfrm>
        <a:graphic>
          <a:graphicData uri="http://schemas.openxmlformats.org/presentationml/2006/ole">
            <mc:AlternateContent xmlns:mc="http://schemas.openxmlformats.org/markup-compatibility/2006">
              <mc:Choice xmlns:v="urn:schemas-microsoft-com:vml" Requires="v">
                <p:oleObj name="Equation" r:id="rId2" imgW="1524000" imgH="457200" progId="Equations">
                  <p:embed/>
                </p:oleObj>
              </mc:Choice>
              <mc:Fallback>
                <p:oleObj name="Equation" r:id="rId2" imgW="15240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73025"/>
                        <a:ext cx="4359275" cy="129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8" name="Object 4"/>
          <p:cNvGraphicFramePr>
            <a:graphicFrameLocks noChangeAspect="1"/>
          </p:cNvGraphicFramePr>
          <p:nvPr/>
        </p:nvGraphicFramePr>
        <p:xfrm>
          <a:off x="304800" y="2327275"/>
          <a:ext cx="8305800" cy="3921125"/>
        </p:xfrm>
        <a:graphic>
          <a:graphicData uri="http://schemas.openxmlformats.org/presentationml/2006/ole">
            <mc:AlternateContent xmlns:mc="http://schemas.openxmlformats.org/markup-compatibility/2006">
              <mc:Choice xmlns:v="urn:schemas-microsoft-com:vml" Requires="v">
                <p:oleObj name="Equation" r:id="rId4" imgW="2959100" imgH="1397000" progId="Equations">
                  <p:embed/>
                </p:oleObj>
              </mc:Choice>
              <mc:Fallback>
                <p:oleObj name="Equation" r:id="rId4" imgW="2959100" imgH="13970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27275"/>
                        <a:ext cx="8305800" cy="392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29951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dissolve">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4667250" y="1385888"/>
          <a:ext cx="114300" cy="215900"/>
        </p:xfrm>
        <a:graphic>
          <a:graphicData uri="http://schemas.openxmlformats.org/presentationml/2006/ole">
            <mc:AlternateContent xmlns:mc="http://schemas.openxmlformats.org/markup-compatibility/2006">
              <mc:Choice xmlns:v="urn:schemas-microsoft-com:vml" Requires="v">
                <p:oleObj name="Equation" r:id="rId2" imgW="114300" imgH="215900" progId="Equations">
                  <p:embed/>
                </p:oleObj>
              </mc:Choice>
              <mc:Fallback>
                <p:oleObj name="Equation" r:id="rId2" imgW="114300" imgH="2159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385888"/>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1" name="Object 3"/>
          <p:cNvGraphicFramePr>
            <a:graphicFrameLocks noChangeAspect="1"/>
          </p:cNvGraphicFramePr>
          <p:nvPr/>
        </p:nvGraphicFramePr>
        <p:xfrm>
          <a:off x="304800" y="2349500"/>
          <a:ext cx="8839200" cy="2497138"/>
        </p:xfrm>
        <a:graphic>
          <a:graphicData uri="http://schemas.openxmlformats.org/presentationml/2006/ole">
            <mc:AlternateContent xmlns:mc="http://schemas.openxmlformats.org/markup-compatibility/2006">
              <mc:Choice xmlns:v="urn:schemas-microsoft-com:vml" Requires="v">
                <p:oleObj name="Equation" r:id="rId4" imgW="3327400" imgH="939800" progId="">
                  <p:embed/>
                </p:oleObj>
              </mc:Choice>
              <mc:Fallback>
                <p:oleObj name="Equation" r:id="rId4" imgW="3327400" imgH="939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49500"/>
                        <a:ext cx="8839200" cy="2497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2" name="Rectangle 4"/>
          <p:cNvSpPr>
            <a:spLocks noChangeArrowheads="1"/>
          </p:cNvSpPr>
          <p:nvPr/>
        </p:nvSpPr>
        <p:spPr bwMode="auto">
          <a:xfrm>
            <a:off x="0" y="765175"/>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5</a:t>
            </a:r>
            <a:r>
              <a:rPr kumimoji="1" lang="zh-CN" altLang="en-US" sz="3200" b="1">
                <a:solidFill>
                  <a:prstClr val="black"/>
                </a:solidFill>
                <a:latin typeface="Times New Roman" panose="02020603050405020304" pitchFamily="18" charset="0"/>
              </a:rPr>
              <a:t>．</a:t>
            </a:r>
            <a:r>
              <a:rPr kumimoji="1" lang="zh-CN" altLang="en-US" sz="3200" b="1">
                <a:solidFill>
                  <a:prstClr val="black"/>
                </a:solidFill>
                <a:latin typeface="Times New Roman" panose="02020603050405020304" pitchFamily="18" charset="0"/>
                <a:cs typeface="Times New Roman" panose="02020603050405020304" pitchFamily="18" charset="0"/>
              </a:rPr>
              <a:t>   </a:t>
            </a:r>
            <a:r>
              <a:rPr kumimoji="1" lang="zh-CN" altLang="en-US" sz="3200" b="1">
                <a:solidFill>
                  <a:prstClr val="black"/>
                </a:solidFill>
                <a:latin typeface="Times New Roman" panose="02020603050405020304" pitchFamily="18" charset="0"/>
              </a:rPr>
              <a:t>在方程 </a:t>
            </a:r>
            <a:r>
              <a:rPr kumimoji="1" lang="en-US" altLang="zh-CN" sz="3200" b="1">
                <a:solidFill>
                  <a:prstClr val="black"/>
                </a:solidFill>
                <a:latin typeface="Times New Roman" panose="02020603050405020304" pitchFamily="18" charset="0"/>
              </a:rPr>
              <a:t>(a</a:t>
            </a:r>
            <a:r>
              <a:rPr kumimoji="1" lang="en-US" altLang="zh-CN" sz="3200" b="1" baseline="30000">
                <a:solidFill>
                  <a:prstClr val="black"/>
                </a:solidFill>
                <a:latin typeface="Times New Roman" panose="02020603050405020304" pitchFamily="18" charset="0"/>
              </a:rPr>
              <a:t>2</a:t>
            </a:r>
            <a:r>
              <a:rPr kumimoji="1" lang="en-US" altLang="zh-CN" sz="3200" b="1">
                <a:solidFill>
                  <a:prstClr val="black"/>
                </a:solidFill>
                <a:latin typeface="Times New Roman" panose="02020603050405020304" pitchFamily="18" charset="0"/>
              </a:rPr>
              <a:t>-4)x</a:t>
            </a:r>
            <a:r>
              <a:rPr kumimoji="1" lang="en-US" altLang="zh-CN" sz="3200" b="1" baseline="30000">
                <a:solidFill>
                  <a:prstClr val="black"/>
                </a:solidFill>
                <a:latin typeface="Times New Roman" panose="02020603050405020304" pitchFamily="18" charset="0"/>
              </a:rPr>
              <a:t>2</a:t>
            </a:r>
            <a:r>
              <a:rPr kumimoji="1" lang="en-US" altLang="zh-CN" sz="3200" b="1">
                <a:solidFill>
                  <a:prstClr val="black"/>
                </a:solidFill>
                <a:latin typeface="Times New Roman" panose="02020603050405020304" pitchFamily="18" charset="0"/>
              </a:rPr>
              <a:t>+(2-3a)x+(a+2)y+3a=0 </a:t>
            </a:r>
            <a:r>
              <a:rPr kumimoji="1" lang="zh-CN" altLang="en-US" sz="3200" b="1">
                <a:solidFill>
                  <a:prstClr val="black"/>
                </a:solidFill>
                <a:latin typeface="Times New Roman" panose="02020603050405020304" pitchFamily="18" charset="0"/>
              </a:rPr>
              <a:t>中，若此方程为二元一次方程，则</a:t>
            </a:r>
            <a:r>
              <a:rPr kumimoji="1" lang="en-US" altLang="zh-CN" sz="3200" b="1">
                <a:solidFill>
                  <a:prstClr val="black"/>
                </a:solidFill>
                <a:latin typeface="Times New Roman" panose="02020603050405020304" pitchFamily="18" charset="0"/>
              </a:rPr>
              <a:t>a</a:t>
            </a:r>
            <a:r>
              <a:rPr kumimoji="1" lang="zh-CN" altLang="en-US" sz="3200" b="1">
                <a:solidFill>
                  <a:prstClr val="black"/>
                </a:solidFill>
                <a:latin typeface="Times New Roman" panose="02020603050405020304" pitchFamily="18" charset="0"/>
              </a:rPr>
              <a:t>的值为＿＿＿＿＿＿</a:t>
            </a:r>
          </a:p>
        </p:txBody>
      </p:sp>
    </p:spTree>
    <p:extLst>
      <p:ext uri="{BB962C8B-B14F-4D97-AF65-F5344CB8AC3E}">
        <p14:creationId xmlns:p14="http://schemas.microsoft.com/office/powerpoint/2010/main" val="4162343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dissolve">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7"/>
          <p:cNvSpPr txBox="1">
            <a:spLocks noChangeArrowheads="1"/>
          </p:cNvSpPr>
          <p:nvPr/>
        </p:nvSpPr>
        <p:spPr bwMode="auto">
          <a:xfrm>
            <a:off x="539750" y="1773238"/>
            <a:ext cx="83534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rPr>
              <a:t>练习１．把方程</a:t>
            </a:r>
            <a:r>
              <a:rPr lang="en-US" altLang="zh-CN" sz="4000" b="1">
                <a:solidFill>
                  <a:prstClr val="black"/>
                </a:solidFill>
              </a:rPr>
              <a:t>2(x+3)-3(y-2)=5</a:t>
            </a:r>
            <a:r>
              <a:rPr lang="zh-CN" altLang="en-US" sz="4000" b="1">
                <a:solidFill>
                  <a:prstClr val="black"/>
                </a:solidFill>
              </a:rPr>
              <a:t>变形为用含</a:t>
            </a:r>
            <a:r>
              <a:rPr lang="en-US" altLang="zh-CN" sz="4000" b="1">
                <a:solidFill>
                  <a:prstClr val="black"/>
                </a:solidFill>
              </a:rPr>
              <a:t>x</a:t>
            </a:r>
            <a:r>
              <a:rPr lang="zh-CN" altLang="en-US" sz="4000" b="1">
                <a:solidFill>
                  <a:prstClr val="black"/>
                </a:solidFill>
              </a:rPr>
              <a:t>的式子表示</a:t>
            </a:r>
            <a:r>
              <a:rPr lang="en-US" altLang="zh-CN" sz="4000" b="1">
                <a:solidFill>
                  <a:prstClr val="black"/>
                </a:solidFill>
              </a:rPr>
              <a:t>y</a:t>
            </a:r>
            <a:r>
              <a:rPr lang="zh-CN" altLang="en-US" sz="4000" b="1">
                <a:solidFill>
                  <a:prstClr val="black"/>
                </a:solidFill>
              </a:rPr>
              <a:t>为</a:t>
            </a:r>
            <a:r>
              <a:rPr lang="zh-CN" altLang="en-US" sz="4000" b="1" u="sng">
                <a:solidFill>
                  <a:prstClr val="black"/>
                </a:solidFill>
              </a:rPr>
              <a:t>　　　　　</a:t>
            </a:r>
            <a:r>
              <a:rPr lang="zh-CN" altLang="en-US" sz="4000" b="1">
                <a:solidFill>
                  <a:prstClr val="black"/>
                </a:solidFill>
              </a:rPr>
              <a:t>．</a:t>
            </a:r>
            <a:endParaRPr lang="zh-CN" altLang="en-US" sz="4000" b="1" u="sng">
              <a:solidFill>
                <a:prstClr val="black"/>
              </a:solidFill>
            </a:endParaRPr>
          </a:p>
        </p:txBody>
      </p:sp>
    </p:spTree>
    <p:extLst>
      <p:ext uri="{BB962C8B-B14F-4D97-AF65-F5344CB8AC3E}">
        <p14:creationId xmlns:p14="http://schemas.microsoft.com/office/powerpoint/2010/main" val="258174453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427038"/>
            <a:ext cx="914400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6.</a:t>
            </a:r>
            <a:r>
              <a:rPr kumimoji="1" lang="zh-CN" altLang="en-US" sz="3200" b="1">
                <a:solidFill>
                  <a:prstClr val="black"/>
                </a:solidFill>
                <a:latin typeface="Times New Roman" panose="02020603050405020304" pitchFamily="18" charset="0"/>
              </a:rPr>
              <a:t>求满足方程组：                             中的</a:t>
            </a:r>
            <a:r>
              <a:rPr kumimoji="1" lang="en-US" altLang="zh-CN" sz="3200" b="1">
                <a:solidFill>
                  <a:prstClr val="black"/>
                </a:solidFill>
                <a:latin typeface="Times New Roman" panose="02020603050405020304" pitchFamily="18" charset="0"/>
              </a:rPr>
              <a:t>y </a:t>
            </a:r>
            <a:r>
              <a:rPr kumimoji="1" lang="zh-CN" altLang="en-US" sz="3200" b="1">
                <a:solidFill>
                  <a:prstClr val="black"/>
                </a:solidFill>
                <a:latin typeface="Times New Roman" panose="02020603050405020304" pitchFamily="18" charset="0"/>
              </a:rPr>
              <a:t>的值</a:t>
            </a:r>
          </a:p>
          <a:p>
            <a:endParaRPr kumimoji="1" lang="zh-CN" altLang="en-US" sz="3200" b="1">
              <a:solidFill>
                <a:prstClr val="black"/>
              </a:solidFill>
              <a:latin typeface="Times New Roman" panose="02020603050405020304" pitchFamily="18" charset="0"/>
            </a:endParaRPr>
          </a:p>
          <a:p>
            <a:r>
              <a:rPr kumimoji="1" lang="zh-CN" altLang="en-US" sz="3200" b="1">
                <a:solidFill>
                  <a:prstClr val="black"/>
                </a:solidFill>
                <a:latin typeface="Times New Roman" panose="02020603050405020304" pitchFamily="18" charset="0"/>
              </a:rPr>
              <a:t>    是</a:t>
            </a:r>
            <a:r>
              <a:rPr kumimoji="1" lang="en-US" altLang="zh-CN" sz="3200" b="1">
                <a:solidFill>
                  <a:prstClr val="black"/>
                </a:solidFill>
                <a:latin typeface="Times New Roman" panose="02020603050405020304" pitchFamily="18" charset="0"/>
              </a:rPr>
              <a:t>x</a:t>
            </a:r>
            <a:r>
              <a:rPr kumimoji="1" lang="zh-CN" altLang="en-US" sz="3200" b="1">
                <a:solidFill>
                  <a:prstClr val="black"/>
                </a:solidFill>
                <a:latin typeface="Times New Roman" panose="02020603050405020304" pitchFamily="18" charset="0"/>
              </a:rPr>
              <a:t>值的</a:t>
            </a:r>
            <a:r>
              <a:rPr kumimoji="1" lang="en-US" altLang="zh-CN" sz="3200" b="1">
                <a:solidFill>
                  <a:prstClr val="black"/>
                </a:solidFill>
                <a:latin typeface="Times New Roman" panose="02020603050405020304" pitchFamily="18" charset="0"/>
              </a:rPr>
              <a:t>3</a:t>
            </a:r>
            <a:r>
              <a:rPr kumimoji="1" lang="zh-CN" altLang="en-US" sz="3200" b="1">
                <a:solidFill>
                  <a:prstClr val="black"/>
                </a:solidFill>
                <a:latin typeface="Times New Roman" panose="02020603050405020304" pitchFamily="18" charset="0"/>
              </a:rPr>
              <a:t>倍的</a:t>
            </a:r>
            <a:r>
              <a:rPr kumimoji="1" lang="en-US" altLang="zh-CN" sz="3200" b="1">
                <a:solidFill>
                  <a:prstClr val="black"/>
                </a:solidFill>
                <a:latin typeface="Times New Roman" panose="02020603050405020304" pitchFamily="18" charset="0"/>
              </a:rPr>
              <a:t>m</a:t>
            </a:r>
            <a:r>
              <a:rPr kumimoji="1" lang="zh-CN" altLang="en-US" sz="3200" b="1">
                <a:solidFill>
                  <a:prstClr val="black"/>
                </a:solidFill>
                <a:latin typeface="Times New Roman" panose="02020603050405020304" pitchFamily="18" charset="0"/>
              </a:rPr>
              <a:t>的值，并求</a:t>
            </a:r>
            <a:r>
              <a:rPr kumimoji="1" lang="en-US" altLang="zh-CN" sz="3200" b="1">
                <a:solidFill>
                  <a:prstClr val="black"/>
                </a:solidFill>
                <a:latin typeface="Times New Roman" panose="02020603050405020304" pitchFamily="18" charset="0"/>
              </a:rPr>
              <a:t>x , y </a:t>
            </a:r>
            <a:r>
              <a:rPr kumimoji="1" lang="zh-CN" altLang="en-US" sz="3200" b="1">
                <a:solidFill>
                  <a:prstClr val="black"/>
                </a:solidFill>
                <a:latin typeface="Times New Roman" panose="02020603050405020304" pitchFamily="18" charset="0"/>
              </a:rPr>
              <a:t>的值。</a:t>
            </a:r>
          </a:p>
        </p:txBody>
      </p:sp>
      <p:graphicFrame>
        <p:nvGraphicFramePr>
          <p:cNvPr id="33795" name="Object 3"/>
          <p:cNvGraphicFramePr>
            <a:graphicFrameLocks noChangeAspect="1"/>
          </p:cNvGraphicFramePr>
          <p:nvPr/>
        </p:nvGraphicFramePr>
        <p:xfrm>
          <a:off x="3276600" y="242888"/>
          <a:ext cx="2971800" cy="1128712"/>
        </p:xfrm>
        <a:graphic>
          <a:graphicData uri="http://schemas.openxmlformats.org/presentationml/2006/ole">
            <mc:AlternateContent xmlns:mc="http://schemas.openxmlformats.org/markup-compatibility/2006">
              <mc:Choice xmlns:v="urn:schemas-microsoft-com:vml" Requires="v">
                <p:oleObj r:id="rId2" imgW="1193800" imgH="457200" progId="Equations">
                  <p:embed/>
                </p:oleObj>
              </mc:Choice>
              <mc:Fallback>
                <p:oleObj r:id="rId2" imgW="11938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42888"/>
                        <a:ext cx="2971800" cy="1128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6" name="Object 4"/>
          <p:cNvGraphicFramePr>
            <a:graphicFrameLocks noChangeAspect="1"/>
          </p:cNvGraphicFramePr>
          <p:nvPr/>
        </p:nvGraphicFramePr>
        <p:xfrm>
          <a:off x="587375" y="2286000"/>
          <a:ext cx="7893050" cy="3810000"/>
        </p:xfrm>
        <a:graphic>
          <a:graphicData uri="http://schemas.openxmlformats.org/presentationml/2006/ole">
            <mc:AlternateContent xmlns:mc="http://schemas.openxmlformats.org/markup-compatibility/2006">
              <mc:Choice xmlns:v="urn:schemas-microsoft-com:vml" Requires="v">
                <p:oleObj name="Equation" r:id="rId4" imgW="3213100" imgH="1422400" progId="Equations">
                  <p:embed/>
                </p:oleObj>
              </mc:Choice>
              <mc:Fallback>
                <p:oleObj name="Equation" r:id="rId4" imgW="3213100" imgH="14224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375" y="2286000"/>
                        <a:ext cx="7893050" cy="381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923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animEffect transition="in" filter="dissolve">
                                      <p:cBhvr>
                                        <p:cTn id="7"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533400"/>
            <a:ext cx="946785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7.</a:t>
            </a:r>
            <a:r>
              <a:rPr kumimoji="1" lang="zh-CN" altLang="en-US" sz="3200" b="1">
                <a:solidFill>
                  <a:prstClr val="black"/>
                </a:solidFill>
                <a:latin typeface="Times New Roman" panose="02020603050405020304" pitchFamily="18" charset="0"/>
              </a:rPr>
              <a:t>己知</a:t>
            </a:r>
            <a:r>
              <a:rPr kumimoji="1" lang="en-US" altLang="zh-CN" sz="3200" b="1">
                <a:solidFill>
                  <a:prstClr val="black"/>
                </a:solidFill>
                <a:latin typeface="Times New Roman" panose="02020603050405020304" pitchFamily="18" charset="0"/>
              </a:rPr>
              <a:t>t </a:t>
            </a:r>
            <a:r>
              <a:rPr kumimoji="1" lang="zh-CN" altLang="en-US" sz="3200" b="1">
                <a:solidFill>
                  <a:prstClr val="black"/>
                </a:solidFill>
                <a:latin typeface="Times New Roman" panose="02020603050405020304" pitchFamily="18" charset="0"/>
              </a:rPr>
              <a:t>满足方程组                           </a:t>
            </a:r>
            <a:r>
              <a:rPr kumimoji="1" lang="en-US" altLang="zh-CN" sz="3200" b="1">
                <a:solidFill>
                  <a:prstClr val="black"/>
                </a:solidFill>
                <a:latin typeface="Times New Roman" panose="02020603050405020304" pitchFamily="18" charset="0"/>
              </a:rPr>
              <a:t>,  </a:t>
            </a:r>
            <a:r>
              <a:rPr kumimoji="1" lang="zh-CN" altLang="en-US" sz="3200" b="1">
                <a:solidFill>
                  <a:prstClr val="black"/>
                </a:solidFill>
                <a:latin typeface="Times New Roman" panose="02020603050405020304" pitchFamily="18" charset="0"/>
              </a:rPr>
              <a:t>则</a:t>
            </a:r>
            <a:r>
              <a:rPr kumimoji="1" lang="en-US" altLang="zh-CN" sz="3200" b="1">
                <a:solidFill>
                  <a:prstClr val="black"/>
                </a:solidFill>
                <a:latin typeface="Times New Roman" panose="02020603050405020304" pitchFamily="18" charset="0"/>
              </a:rPr>
              <a:t>x</a:t>
            </a:r>
            <a:r>
              <a:rPr kumimoji="1" lang="zh-CN" altLang="en-US" sz="3200" b="1">
                <a:solidFill>
                  <a:prstClr val="black"/>
                </a:solidFill>
                <a:latin typeface="Times New Roman" panose="02020603050405020304" pitchFamily="18" charset="0"/>
              </a:rPr>
              <a:t>和</a:t>
            </a:r>
            <a:r>
              <a:rPr kumimoji="1" lang="en-US" altLang="zh-CN" sz="3200" b="1">
                <a:solidFill>
                  <a:prstClr val="black"/>
                </a:solidFill>
                <a:latin typeface="Times New Roman" panose="02020603050405020304" pitchFamily="18" charset="0"/>
              </a:rPr>
              <a:t>y</a:t>
            </a:r>
            <a:r>
              <a:rPr kumimoji="1" lang="zh-CN" altLang="en-US" sz="3200" b="1">
                <a:solidFill>
                  <a:prstClr val="black"/>
                </a:solidFill>
                <a:latin typeface="Times New Roman" panose="02020603050405020304" pitchFamily="18" charset="0"/>
              </a:rPr>
              <a:t>之间满</a:t>
            </a:r>
          </a:p>
          <a:p>
            <a:endParaRPr kumimoji="1" lang="zh-CN" altLang="en-US" sz="3200" b="1">
              <a:solidFill>
                <a:prstClr val="black"/>
              </a:solidFill>
              <a:latin typeface="Times New Roman" panose="02020603050405020304" pitchFamily="18" charset="0"/>
            </a:endParaRPr>
          </a:p>
          <a:p>
            <a:r>
              <a:rPr kumimoji="1" lang="zh-CN" altLang="en-US" sz="3200" b="1">
                <a:solidFill>
                  <a:prstClr val="black"/>
                </a:solidFill>
                <a:latin typeface="Times New Roman" panose="02020603050405020304" pitchFamily="18" charset="0"/>
              </a:rPr>
              <a:t>    足的关系是＿＿＿＿＿＿＿</a:t>
            </a:r>
          </a:p>
        </p:txBody>
      </p:sp>
      <p:graphicFrame>
        <p:nvGraphicFramePr>
          <p:cNvPr id="34819" name="Object 3"/>
          <p:cNvGraphicFramePr>
            <a:graphicFrameLocks noChangeAspect="1"/>
          </p:cNvGraphicFramePr>
          <p:nvPr/>
        </p:nvGraphicFramePr>
        <p:xfrm>
          <a:off x="3524250" y="171450"/>
          <a:ext cx="2551113" cy="1428750"/>
        </p:xfrm>
        <a:graphic>
          <a:graphicData uri="http://schemas.openxmlformats.org/presentationml/2006/ole">
            <mc:AlternateContent xmlns:mc="http://schemas.openxmlformats.org/markup-compatibility/2006">
              <mc:Choice xmlns:v="urn:schemas-microsoft-com:vml" Requires="v">
                <p:oleObj name="Equation" r:id="rId2" imgW="812165" imgH="457200" progId="Equations">
                  <p:embed/>
                </p:oleObj>
              </mc:Choice>
              <mc:Fallback>
                <p:oleObj name="Equation" r:id="rId2" imgW="812165"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171450"/>
                        <a:ext cx="2551113"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4"/>
          <p:cNvGraphicFramePr>
            <a:graphicFrameLocks noChangeAspect="1"/>
          </p:cNvGraphicFramePr>
          <p:nvPr/>
        </p:nvGraphicFramePr>
        <p:xfrm>
          <a:off x="685800" y="2133600"/>
          <a:ext cx="7543800" cy="3995738"/>
        </p:xfrm>
        <a:graphic>
          <a:graphicData uri="http://schemas.openxmlformats.org/presentationml/2006/ole">
            <mc:AlternateContent xmlns:mc="http://schemas.openxmlformats.org/markup-compatibility/2006">
              <mc:Choice xmlns:v="urn:schemas-microsoft-com:vml" Requires="v">
                <p:oleObj name="Equation" r:id="rId4" imgW="2349500" imgH="1244600" progId="Equations">
                  <p:embed/>
                </p:oleObj>
              </mc:Choice>
              <mc:Fallback>
                <p:oleObj name="Equation" r:id="rId4" imgW="2349500" imgH="12446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33600"/>
                        <a:ext cx="7543800" cy="399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41167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barn(inHorizontal)">
                                      <p:cBhvr>
                                        <p:cTn id="7"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1438" y="1066800"/>
            <a:ext cx="975677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prstClr val="black"/>
                </a:solidFill>
                <a:latin typeface="Times New Roman" panose="02020603050405020304" pitchFamily="18" charset="0"/>
              </a:rPr>
              <a:t>8.</a:t>
            </a:r>
            <a:r>
              <a:rPr kumimoji="1" lang="zh-CN" altLang="en-US" sz="3200">
                <a:solidFill>
                  <a:prstClr val="black"/>
                </a:solidFill>
                <a:latin typeface="Times New Roman" panose="02020603050405020304" pitchFamily="18" charset="0"/>
              </a:rPr>
              <a:t>当</a:t>
            </a:r>
            <a:r>
              <a:rPr kumimoji="1" lang="en-US" altLang="zh-CN" sz="3200">
                <a:solidFill>
                  <a:prstClr val="black"/>
                </a:solidFill>
                <a:latin typeface="Times New Roman" panose="02020603050405020304" pitchFamily="18" charset="0"/>
              </a:rPr>
              <a:t>m≠</a:t>
            </a:r>
            <a:r>
              <a:rPr kumimoji="1" lang="zh-CN" altLang="en-US" sz="3200">
                <a:solidFill>
                  <a:prstClr val="black"/>
                </a:solidFill>
                <a:latin typeface="Times New Roman" panose="02020603050405020304" pitchFamily="18" charset="0"/>
              </a:rPr>
              <a:t>＿＿＿＿时，方程组                       有一组解。 </a:t>
            </a:r>
          </a:p>
        </p:txBody>
      </p:sp>
      <p:graphicFrame>
        <p:nvGraphicFramePr>
          <p:cNvPr id="35843" name="Object 3"/>
          <p:cNvGraphicFramePr>
            <a:graphicFrameLocks noChangeAspect="1"/>
          </p:cNvGraphicFramePr>
          <p:nvPr/>
        </p:nvGraphicFramePr>
        <p:xfrm>
          <a:off x="5241925" y="623888"/>
          <a:ext cx="2209800" cy="1581150"/>
        </p:xfrm>
        <a:graphic>
          <a:graphicData uri="http://schemas.openxmlformats.org/presentationml/2006/ole">
            <mc:AlternateContent xmlns:mc="http://schemas.openxmlformats.org/markup-compatibility/2006">
              <mc:Choice xmlns:v="urn:schemas-microsoft-com:vml" Requires="v">
                <p:oleObj r:id="rId2" imgW="812165" imgH="584200" progId="Equations">
                  <p:embed/>
                </p:oleObj>
              </mc:Choice>
              <mc:Fallback>
                <p:oleObj r:id="rId2" imgW="812165" imgH="584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925" y="623888"/>
                        <a:ext cx="2209800" cy="158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4" name="Object 4"/>
          <p:cNvGraphicFramePr>
            <a:graphicFrameLocks noChangeAspect="1"/>
          </p:cNvGraphicFramePr>
          <p:nvPr/>
        </p:nvGraphicFramePr>
        <p:xfrm>
          <a:off x="228600" y="1989138"/>
          <a:ext cx="8763000" cy="3863975"/>
        </p:xfrm>
        <a:graphic>
          <a:graphicData uri="http://schemas.openxmlformats.org/presentationml/2006/ole">
            <mc:AlternateContent xmlns:mc="http://schemas.openxmlformats.org/markup-compatibility/2006">
              <mc:Choice xmlns:v="urn:schemas-microsoft-com:vml" Requires="v">
                <p:oleObj name="Equation" r:id="rId4" imgW="3340100" imgH="1498600" progId="Equations">
                  <p:embed/>
                </p:oleObj>
              </mc:Choice>
              <mc:Fallback>
                <p:oleObj name="Equation" r:id="rId4" imgW="3340100" imgH="14986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9138"/>
                        <a:ext cx="8763000" cy="386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03627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ox(in)">
                                      <p:cBhvr>
                                        <p:cTn id="7" dur="500"/>
                                        <p:tgtEl>
                                          <p:spTgt spid="35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3048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 9.</a:t>
            </a:r>
            <a:r>
              <a:rPr kumimoji="1" lang="zh-CN" altLang="en-US" sz="3200">
                <a:solidFill>
                  <a:prstClr val="black"/>
                </a:solidFill>
                <a:latin typeface="Times New Roman" panose="02020603050405020304" pitchFamily="18" charset="0"/>
              </a:rPr>
              <a:t>己知                                ，求                                     </a:t>
            </a:r>
          </a:p>
          <a:p>
            <a:endParaRPr kumimoji="1" lang="zh-CN" altLang="en-US" sz="3200">
              <a:solidFill>
                <a:prstClr val="black"/>
              </a:solidFill>
              <a:latin typeface="Times New Roman" panose="02020603050405020304" pitchFamily="18" charset="0"/>
            </a:endParaRPr>
          </a:p>
          <a:p>
            <a:r>
              <a:rPr kumimoji="1" lang="zh-CN" altLang="en-US" sz="3200">
                <a:solidFill>
                  <a:prstClr val="black"/>
                </a:solidFill>
                <a:latin typeface="Times New Roman" panose="02020603050405020304" pitchFamily="18" charset="0"/>
              </a:rPr>
              <a:t>     的值。</a:t>
            </a:r>
          </a:p>
        </p:txBody>
      </p:sp>
      <p:graphicFrame>
        <p:nvGraphicFramePr>
          <p:cNvPr id="36867" name="Object 3"/>
          <p:cNvGraphicFramePr>
            <a:graphicFrameLocks noChangeAspect="1"/>
          </p:cNvGraphicFramePr>
          <p:nvPr/>
        </p:nvGraphicFramePr>
        <p:xfrm>
          <a:off x="1371600" y="165100"/>
          <a:ext cx="3048000" cy="1247775"/>
        </p:xfrm>
        <a:graphic>
          <a:graphicData uri="http://schemas.openxmlformats.org/presentationml/2006/ole">
            <mc:AlternateContent xmlns:mc="http://schemas.openxmlformats.org/markup-compatibility/2006">
              <mc:Choice xmlns:v="urn:schemas-microsoft-com:vml" Requires="v">
                <p:oleObj name="Equation" r:id="rId2" imgW="1130300" imgH="457200" progId="Equations">
                  <p:embed/>
                </p:oleObj>
              </mc:Choice>
              <mc:Fallback>
                <p:oleObj name="Equation" r:id="rId2" imgW="11303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5100"/>
                        <a:ext cx="3048000"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4"/>
          <p:cNvGraphicFramePr>
            <a:graphicFrameLocks noChangeAspect="1"/>
          </p:cNvGraphicFramePr>
          <p:nvPr/>
        </p:nvGraphicFramePr>
        <p:xfrm>
          <a:off x="5638800" y="123825"/>
          <a:ext cx="2895600" cy="1217613"/>
        </p:xfrm>
        <a:graphic>
          <a:graphicData uri="http://schemas.openxmlformats.org/presentationml/2006/ole">
            <mc:AlternateContent xmlns:mc="http://schemas.openxmlformats.org/markup-compatibility/2006">
              <mc:Choice xmlns:v="urn:schemas-microsoft-com:vml" Requires="v">
                <p:oleObj r:id="rId4" imgW="1028065" imgH="444500" progId="Equations">
                  <p:embed/>
                </p:oleObj>
              </mc:Choice>
              <mc:Fallback>
                <p:oleObj r:id="rId4" imgW="1028065" imgH="4445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123825"/>
                        <a:ext cx="28956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nvGraphicFramePr>
        <p:xfrm>
          <a:off x="152400" y="1700213"/>
          <a:ext cx="8839200" cy="4454525"/>
        </p:xfrm>
        <a:graphic>
          <a:graphicData uri="http://schemas.openxmlformats.org/presentationml/2006/ole">
            <mc:AlternateContent xmlns:mc="http://schemas.openxmlformats.org/markup-compatibility/2006">
              <mc:Choice xmlns:v="urn:schemas-microsoft-com:vml" Requires="v">
                <p:oleObj name="Equation" r:id="rId6" imgW="3251200" imgH="1638300" progId="Equations">
                  <p:embed/>
                </p:oleObj>
              </mc:Choice>
              <mc:Fallback>
                <p:oleObj name="Equation" r:id="rId6" imgW="3251200" imgH="16383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700213"/>
                        <a:ext cx="8839200" cy="445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70297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dissolve">
                                      <p:cBhvr>
                                        <p:cTn id="7" dur="5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6513" y="179388"/>
            <a:ext cx="9144001" cy="252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b="1">
                <a:solidFill>
                  <a:prstClr val="black"/>
                </a:solidFill>
                <a:latin typeface="Times New Roman" panose="02020603050405020304" pitchFamily="18" charset="0"/>
              </a:rPr>
              <a:t>10.</a:t>
            </a:r>
            <a:r>
              <a:rPr kumimoji="1" lang="zh-CN" altLang="en-US" sz="3200" b="1">
                <a:solidFill>
                  <a:prstClr val="black"/>
                </a:solidFill>
                <a:latin typeface="Times New Roman" panose="02020603050405020304" pitchFamily="18" charset="0"/>
              </a:rPr>
              <a:t>某车间每天能生产甲种零件</a:t>
            </a:r>
            <a:r>
              <a:rPr kumimoji="1" lang="en-US" altLang="zh-CN" sz="3200" b="1">
                <a:solidFill>
                  <a:prstClr val="black"/>
                </a:solidFill>
                <a:latin typeface="Times New Roman" panose="02020603050405020304" pitchFamily="18" charset="0"/>
              </a:rPr>
              <a:t>120</a:t>
            </a:r>
            <a:r>
              <a:rPr kumimoji="1" lang="zh-CN" altLang="en-US" sz="3200" b="1">
                <a:solidFill>
                  <a:prstClr val="black"/>
                </a:solidFill>
                <a:latin typeface="Times New Roman" panose="02020603050405020304" pitchFamily="18" charset="0"/>
              </a:rPr>
              <a:t>个，或者乙种零</a:t>
            </a:r>
          </a:p>
          <a:p>
            <a:r>
              <a:rPr kumimoji="1" lang="zh-CN" altLang="en-US" sz="3200" b="1">
                <a:solidFill>
                  <a:prstClr val="black"/>
                </a:solidFill>
                <a:latin typeface="Times New Roman" panose="02020603050405020304" pitchFamily="18" charset="0"/>
              </a:rPr>
              <a:t>     件</a:t>
            </a:r>
            <a:r>
              <a:rPr kumimoji="1" lang="en-US" altLang="zh-CN" sz="3200" b="1">
                <a:solidFill>
                  <a:prstClr val="black"/>
                </a:solidFill>
                <a:latin typeface="Times New Roman" panose="02020603050405020304" pitchFamily="18" charset="0"/>
              </a:rPr>
              <a:t>100</a:t>
            </a:r>
            <a:r>
              <a:rPr kumimoji="1" lang="zh-CN" altLang="en-US" sz="3200" b="1">
                <a:solidFill>
                  <a:prstClr val="black"/>
                </a:solidFill>
                <a:latin typeface="Times New Roman" panose="02020603050405020304" pitchFamily="18" charset="0"/>
              </a:rPr>
              <a:t>个，或者丙种零件</a:t>
            </a:r>
            <a:r>
              <a:rPr kumimoji="1" lang="en-US" altLang="zh-CN" sz="3200" b="1">
                <a:solidFill>
                  <a:prstClr val="black"/>
                </a:solidFill>
                <a:latin typeface="Times New Roman" panose="02020603050405020304" pitchFamily="18" charset="0"/>
              </a:rPr>
              <a:t>200</a:t>
            </a:r>
            <a:r>
              <a:rPr kumimoji="1" lang="zh-CN" altLang="en-US" sz="3200" b="1">
                <a:solidFill>
                  <a:prstClr val="black"/>
                </a:solidFill>
                <a:latin typeface="Times New Roman" panose="02020603050405020304" pitchFamily="18" charset="0"/>
              </a:rPr>
              <a:t>个，甲，乙，丙</a:t>
            </a:r>
            <a:r>
              <a:rPr kumimoji="1" lang="en-US" altLang="zh-CN" sz="3200" b="1">
                <a:solidFill>
                  <a:prstClr val="black"/>
                </a:solidFill>
                <a:latin typeface="Times New Roman" panose="02020603050405020304" pitchFamily="18" charset="0"/>
              </a:rPr>
              <a:t>3</a:t>
            </a:r>
            <a:r>
              <a:rPr kumimoji="1" lang="zh-CN" altLang="en-US" sz="3200" b="1">
                <a:solidFill>
                  <a:prstClr val="black"/>
                </a:solidFill>
                <a:latin typeface="Times New Roman" panose="02020603050405020304" pitchFamily="18" charset="0"/>
              </a:rPr>
              <a:t>种</a:t>
            </a:r>
          </a:p>
          <a:p>
            <a:r>
              <a:rPr kumimoji="1" lang="zh-CN" altLang="en-US" sz="3200" b="1">
                <a:solidFill>
                  <a:prstClr val="black"/>
                </a:solidFill>
                <a:latin typeface="Times New Roman" panose="02020603050405020304" pitchFamily="18" charset="0"/>
              </a:rPr>
              <a:t>     零件分别取</a:t>
            </a:r>
            <a:r>
              <a:rPr kumimoji="1" lang="en-US" altLang="zh-CN" sz="3200" b="1">
                <a:solidFill>
                  <a:prstClr val="black"/>
                </a:solidFill>
                <a:latin typeface="Times New Roman" panose="02020603050405020304" pitchFamily="18" charset="0"/>
              </a:rPr>
              <a:t>3</a:t>
            </a:r>
            <a:r>
              <a:rPr kumimoji="1" lang="zh-CN" altLang="en-US" sz="3200" b="1">
                <a:solidFill>
                  <a:prstClr val="black"/>
                </a:solidFill>
                <a:latin typeface="Times New Roman" panose="02020603050405020304" pitchFamily="18" charset="0"/>
              </a:rPr>
              <a:t>个，</a:t>
            </a:r>
            <a:r>
              <a:rPr kumimoji="1" lang="en-US" altLang="zh-CN" sz="3200" b="1">
                <a:solidFill>
                  <a:prstClr val="black"/>
                </a:solidFill>
                <a:latin typeface="Times New Roman" panose="02020603050405020304" pitchFamily="18" charset="0"/>
              </a:rPr>
              <a:t>2</a:t>
            </a:r>
            <a:r>
              <a:rPr kumimoji="1" lang="zh-CN" altLang="en-US" sz="3200" b="1">
                <a:solidFill>
                  <a:prstClr val="black"/>
                </a:solidFill>
                <a:latin typeface="Times New Roman" panose="02020603050405020304" pitchFamily="18" charset="0"/>
              </a:rPr>
              <a:t>个，</a:t>
            </a:r>
            <a:r>
              <a:rPr kumimoji="1" lang="en-US" altLang="zh-CN" sz="3200" b="1">
                <a:solidFill>
                  <a:prstClr val="black"/>
                </a:solidFill>
                <a:latin typeface="Times New Roman" panose="02020603050405020304" pitchFamily="18" charset="0"/>
              </a:rPr>
              <a:t>1</a:t>
            </a:r>
            <a:r>
              <a:rPr kumimoji="1" lang="zh-CN" altLang="en-US" sz="3200" b="1">
                <a:solidFill>
                  <a:prstClr val="black"/>
                </a:solidFill>
                <a:latin typeface="Times New Roman" panose="02020603050405020304" pitchFamily="18" charset="0"/>
              </a:rPr>
              <a:t>个，才能配一套，要在</a:t>
            </a:r>
          </a:p>
          <a:p>
            <a:r>
              <a:rPr kumimoji="1" lang="zh-CN" altLang="en-US" sz="3200" b="1">
                <a:solidFill>
                  <a:prstClr val="black"/>
                </a:solidFill>
                <a:latin typeface="Times New Roman" panose="02020603050405020304" pitchFamily="18" charset="0"/>
              </a:rPr>
              <a:t>     </a:t>
            </a:r>
            <a:r>
              <a:rPr kumimoji="1" lang="en-US" altLang="zh-CN" sz="3200" b="1">
                <a:solidFill>
                  <a:prstClr val="black"/>
                </a:solidFill>
                <a:latin typeface="Times New Roman" panose="02020603050405020304" pitchFamily="18" charset="0"/>
              </a:rPr>
              <a:t>30</a:t>
            </a:r>
            <a:r>
              <a:rPr kumimoji="1" lang="zh-CN" altLang="en-US" sz="3200" b="1">
                <a:solidFill>
                  <a:prstClr val="black"/>
                </a:solidFill>
                <a:latin typeface="Times New Roman" panose="02020603050405020304" pitchFamily="18" charset="0"/>
              </a:rPr>
              <a:t>天内生产最多的成套产品，问甲，乙，丙</a:t>
            </a:r>
            <a:r>
              <a:rPr kumimoji="1" lang="en-US" altLang="zh-CN" sz="3200" b="1">
                <a:solidFill>
                  <a:prstClr val="black"/>
                </a:solidFill>
                <a:latin typeface="Times New Roman" panose="02020603050405020304" pitchFamily="18" charset="0"/>
              </a:rPr>
              <a:t>3</a:t>
            </a:r>
            <a:r>
              <a:rPr kumimoji="1" lang="zh-CN" altLang="en-US" sz="3200" b="1">
                <a:solidFill>
                  <a:prstClr val="black"/>
                </a:solidFill>
                <a:latin typeface="Times New Roman" panose="02020603050405020304" pitchFamily="18" charset="0"/>
              </a:rPr>
              <a:t>种</a:t>
            </a:r>
          </a:p>
          <a:p>
            <a:r>
              <a:rPr kumimoji="1" lang="zh-CN" altLang="en-US" sz="3200" b="1">
                <a:solidFill>
                  <a:prstClr val="black"/>
                </a:solidFill>
                <a:latin typeface="Times New Roman" panose="02020603050405020304" pitchFamily="18" charset="0"/>
              </a:rPr>
              <a:t>     零件各应生产多少天？</a:t>
            </a:r>
          </a:p>
        </p:txBody>
      </p:sp>
      <p:graphicFrame>
        <p:nvGraphicFramePr>
          <p:cNvPr id="37891" name="Object 3"/>
          <p:cNvGraphicFramePr>
            <a:graphicFrameLocks noChangeAspect="1"/>
          </p:cNvGraphicFramePr>
          <p:nvPr/>
        </p:nvGraphicFramePr>
        <p:xfrm>
          <a:off x="44450" y="2706688"/>
          <a:ext cx="8991600" cy="3962400"/>
        </p:xfrm>
        <a:graphic>
          <a:graphicData uri="http://schemas.openxmlformats.org/presentationml/2006/ole">
            <mc:AlternateContent xmlns:mc="http://schemas.openxmlformats.org/markup-compatibility/2006">
              <mc:Choice xmlns:v="urn:schemas-microsoft-com:vml" Requires="v">
                <p:oleObj name="Equation" r:id="rId2" imgW="3746500" imgH="1651000" progId="Equations">
                  <p:embed/>
                </p:oleObj>
              </mc:Choice>
              <mc:Fallback>
                <p:oleObj name="Equation" r:id="rId2" imgW="3746500" imgH="16510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2706688"/>
                        <a:ext cx="8991600"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3620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arn(outVertical)">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685800"/>
            <a:ext cx="3124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1 .</a:t>
            </a:r>
            <a:r>
              <a:rPr kumimoji="1" lang="en-US" altLang="zh-CN" sz="3200">
                <a:solidFill>
                  <a:prstClr val="black"/>
                </a:solidFill>
                <a:latin typeface="Times New Roman" panose="02020603050405020304" pitchFamily="18" charset="0"/>
                <a:cs typeface="Times New Roman" panose="02020603050405020304" pitchFamily="18" charset="0"/>
              </a:rPr>
              <a:t> </a:t>
            </a:r>
            <a:r>
              <a:rPr kumimoji="1" lang="zh-CN" altLang="en-US" sz="3200">
                <a:solidFill>
                  <a:prstClr val="black"/>
                </a:solidFill>
                <a:latin typeface="Times New Roman" panose="02020603050405020304" pitchFamily="18" charset="0"/>
              </a:rPr>
              <a:t>解方程组：</a:t>
            </a:r>
          </a:p>
        </p:txBody>
      </p:sp>
      <p:graphicFrame>
        <p:nvGraphicFramePr>
          <p:cNvPr id="39939" name="Object 3"/>
          <p:cNvGraphicFramePr>
            <a:graphicFrameLocks noChangeAspect="1"/>
          </p:cNvGraphicFramePr>
          <p:nvPr/>
        </p:nvGraphicFramePr>
        <p:xfrm>
          <a:off x="2268538" y="0"/>
          <a:ext cx="6418262" cy="1990725"/>
        </p:xfrm>
        <a:graphic>
          <a:graphicData uri="http://schemas.openxmlformats.org/presentationml/2006/ole">
            <mc:AlternateContent xmlns:mc="http://schemas.openxmlformats.org/markup-compatibility/2006">
              <mc:Choice xmlns:v="urn:schemas-microsoft-com:vml" Requires="v">
                <p:oleObj name="Equation" r:id="rId2" imgW="2273300" imgH="711200" progId="Equations">
                  <p:embed/>
                </p:oleObj>
              </mc:Choice>
              <mc:Fallback>
                <p:oleObj name="Equation" r:id="rId2" imgW="2273300" imgH="711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0"/>
                        <a:ext cx="6418262"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4"/>
          <p:cNvGraphicFramePr>
            <a:graphicFrameLocks noChangeAspect="1"/>
          </p:cNvGraphicFramePr>
          <p:nvPr/>
        </p:nvGraphicFramePr>
        <p:xfrm>
          <a:off x="685800" y="1958975"/>
          <a:ext cx="7315200" cy="4899025"/>
        </p:xfrm>
        <a:graphic>
          <a:graphicData uri="http://schemas.openxmlformats.org/presentationml/2006/ole">
            <mc:AlternateContent xmlns:mc="http://schemas.openxmlformats.org/markup-compatibility/2006">
              <mc:Choice xmlns:v="urn:schemas-microsoft-com:vml" Requires="v">
                <p:oleObj name="Equation" r:id="rId4" imgW="2768600" imgH="1854200" progId="Equations">
                  <p:embed/>
                </p:oleObj>
              </mc:Choice>
              <mc:Fallback>
                <p:oleObj name="Equation" r:id="rId4" imgW="2768600" imgH="1854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958975"/>
                        <a:ext cx="7315200" cy="489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6656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dissolve">
                                      <p:cBhvr>
                                        <p:cTn id="7"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207963" y="228600"/>
          <a:ext cx="6099175" cy="1258888"/>
        </p:xfrm>
        <a:graphic>
          <a:graphicData uri="http://schemas.openxmlformats.org/presentationml/2006/ole">
            <mc:AlternateContent xmlns:mc="http://schemas.openxmlformats.org/markup-compatibility/2006">
              <mc:Choice xmlns:v="urn:schemas-microsoft-com:vml" Requires="v">
                <p:oleObj name="Equation" r:id="rId2" imgW="2209800" imgH="457200" progId="Equations">
                  <p:embed/>
                </p:oleObj>
              </mc:Choice>
              <mc:Fallback>
                <p:oleObj name="Equation" r:id="rId2" imgW="22098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63" y="228600"/>
                        <a:ext cx="6099175" cy="125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nvGraphicFramePr>
        <p:xfrm>
          <a:off x="304800" y="1524000"/>
          <a:ext cx="7772400" cy="5257800"/>
        </p:xfrm>
        <a:graphic>
          <a:graphicData uri="http://schemas.openxmlformats.org/presentationml/2006/ole">
            <mc:AlternateContent xmlns:mc="http://schemas.openxmlformats.org/markup-compatibility/2006">
              <mc:Choice xmlns:v="urn:schemas-microsoft-com:vml" Requires="v">
                <p:oleObj name="Equation" r:id="rId4" imgW="2514600" imgH="1638300" progId="Equations">
                  <p:embed/>
                </p:oleObj>
              </mc:Choice>
              <mc:Fallback>
                <p:oleObj name="Equation" r:id="rId4" imgW="2514600" imgH="16383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0"/>
                        <a:ext cx="7772400" cy="525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4370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arn(outVertical)">
                                      <p:cBhvr>
                                        <p:cTn id="7" dur="5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3048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2.</a:t>
            </a:r>
            <a:r>
              <a:rPr kumimoji="1" lang="en-US" altLang="zh-CN" sz="3200">
                <a:solidFill>
                  <a:prstClr val="black"/>
                </a:solidFill>
                <a:latin typeface="Times New Roman" panose="02020603050405020304" pitchFamily="18" charset="0"/>
                <a:cs typeface="Times New Roman" panose="02020603050405020304" pitchFamily="18" charset="0"/>
              </a:rPr>
              <a:t> </a:t>
            </a:r>
            <a:r>
              <a:rPr kumimoji="1" lang="zh-CN" altLang="en-US" sz="3200">
                <a:solidFill>
                  <a:prstClr val="black"/>
                </a:solidFill>
                <a:latin typeface="Times New Roman" panose="02020603050405020304" pitchFamily="18" charset="0"/>
              </a:rPr>
              <a:t>己知</a:t>
            </a:r>
            <a:r>
              <a:rPr kumimoji="1" lang="en-US" altLang="zh-CN" sz="3200">
                <a:solidFill>
                  <a:prstClr val="black"/>
                </a:solidFill>
                <a:latin typeface="Times New Roman" panose="02020603050405020304" pitchFamily="18" charset="0"/>
              </a:rPr>
              <a:t>x , y , z </a:t>
            </a:r>
            <a:r>
              <a:rPr kumimoji="1" lang="zh-CN" altLang="en-US" sz="3200">
                <a:solidFill>
                  <a:prstClr val="black"/>
                </a:solidFill>
                <a:latin typeface="Times New Roman" panose="02020603050405020304" pitchFamily="18" charset="0"/>
              </a:rPr>
              <a:t>满足方程组                                      </a:t>
            </a:r>
          </a:p>
          <a:p>
            <a:r>
              <a:rPr kumimoji="1" lang="zh-CN" altLang="en-US" sz="3200">
                <a:solidFill>
                  <a:prstClr val="black"/>
                </a:solidFill>
                <a:latin typeface="Times New Roman" panose="02020603050405020304" pitchFamily="18" charset="0"/>
              </a:rPr>
              <a:t>    </a:t>
            </a:r>
          </a:p>
          <a:p>
            <a:r>
              <a:rPr kumimoji="1" lang="zh-CN" altLang="en-US" sz="3200">
                <a:solidFill>
                  <a:prstClr val="black"/>
                </a:solidFill>
                <a:latin typeface="Times New Roman" panose="02020603050405020304" pitchFamily="18" charset="0"/>
              </a:rPr>
              <a:t>    求 </a:t>
            </a:r>
            <a:r>
              <a:rPr kumimoji="1" lang="en-US" altLang="zh-CN" sz="3200">
                <a:solidFill>
                  <a:prstClr val="black"/>
                </a:solidFill>
                <a:latin typeface="Times New Roman" panose="02020603050405020304" pitchFamily="18" charset="0"/>
              </a:rPr>
              <a:t>x : y : z</a:t>
            </a:r>
            <a:r>
              <a:rPr kumimoji="1" lang="zh-CN" altLang="en-US" sz="3200">
                <a:solidFill>
                  <a:prstClr val="black"/>
                </a:solidFill>
                <a:latin typeface="Times New Roman" panose="02020603050405020304" pitchFamily="18" charset="0"/>
              </a:rPr>
              <a:t>的值。</a:t>
            </a:r>
          </a:p>
        </p:txBody>
      </p:sp>
      <p:graphicFrame>
        <p:nvGraphicFramePr>
          <p:cNvPr id="41987" name="Object 3"/>
          <p:cNvGraphicFramePr>
            <a:graphicFrameLocks noChangeAspect="1"/>
          </p:cNvGraphicFramePr>
          <p:nvPr/>
        </p:nvGraphicFramePr>
        <p:xfrm>
          <a:off x="5029200" y="44450"/>
          <a:ext cx="3560763" cy="1250950"/>
        </p:xfrm>
        <a:graphic>
          <a:graphicData uri="http://schemas.openxmlformats.org/presentationml/2006/ole">
            <mc:AlternateContent xmlns:mc="http://schemas.openxmlformats.org/markup-compatibility/2006">
              <mc:Choice xmlns:v="urn:schemas-microsoft-com:vml" Requires="v">
                <p:oleObj name="Equation" r:id="rId2" imgW="1320800" imgH="457200" progId="Equations">
                  <p:embed/>
                </p:oleObj>
              </mc:Choice>
              <mc:Fallback>
                <p:oleObj name="Equation" r:id="rId2" imgW="13208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4450"/>
                        <a:ext cx="3560763"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8" name="Object 4"/>
          <p:cNvGraphicFramePr>
            <a:graphicFrameLocks noChangeAspect="1"/>
          </p:cNvGraphicFramePr>
          <p:nvPr/>
        </p:nvGraphicFramePr>
        <p:xfrm>
          <a:off x="304800" y="1824038"/>
          <a:ext cx="8153400" cy="5033962"/>
        </p:xfrm>
        <a:graphic>
          <a:graphicData uri="http://schemas.openxmlformats.org/presentationml/2006/ole">
            <mc:AlternateContent xmlns:mc="http://schemas.openxmlformats.org/markup-compatibility/2006">
              <mc:Choice xmlns:v="urn:schemas-microsoft-com:vml" Requires="v">
                <p:oleObj name="Equation" r:id="rId4" imgW="3289300" imgH="2336800" progId="Equations">
                  <p:embed/>
                </p:oleObj>
              </mc:Choice>
              <mc:Fallback>
                <p:oleObj name="Equation" r:id="rId4" imgW="3289300" imgH="23368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824038"/>
                        <a:ext cx="8153400" cy="5033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86040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barn(inVertical)">
                                      <p:cBhvr>
                                        <p:cTn id="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609600"/>
            <a:ext cx="3779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a:solidFill>
                  <a:prstClr val="black"/>
                </a:solidFill>
                <a:latin typeface="Times New Roman" panose="02020603050405020304" pitchFamily="18" charset="0"/>
              </a:rPr>
              <a:t>3 </a:t>
            </a:r>
            <a:r>
              <a:rPr kumimoji="1" lang="zh-CN" altLang="en-US" sz="3200">
                <a:solidFill>
                  <a:prstClr val="black"/>
                </a:solidFill>
                <a:latin typeface="Times New Roman" panose="02020603050405020304" pitchFamily="18" charset="0"/>
              </a:rPr>
              <a:t>．</a:t>
            </a:r>
            <a:r>
              <a:rPr kumimoji="1" lang="zh-CN" altLang="en-US" sz="3200">
                <a:solidFill>
                  <a:prstClr val="black"/>
                </a:solidFill>
                <a:latin typeface="Times New Roman" panose="02020603050405020304" pitchFamily="18" charset="0"/>
                <a:cs typeface="Times New Roman" panose="02020603050405020304" pitchFamily="18" charset="0"/>
              </a:rPr>
              <a:t>   </a:t>
            </a:r>
            <a:r>
              <a:rPr kumimoji="1" lang="zh-CN" altLang="en-US" sz="3200">
                <a:solidFill>
                  <a:prstClr val="black"/>
                </a:solidFill>
                <a:latin typeface="Times New Roman" panose="02020603050405020304" pitchFamily="18" charset="0"/>
              </a:rPr>
              <a:t>解方程组：    </a:t>
            </a:r>
          </a:p>
        </p:txBody>
      </p:sp>
      <p:graphicFrame>
        <p:nvGraphicFramePr>
          <p:cNvPr id="43011" name="Object 3"/>
          <p:cNvGraphicFramePr>
            <a:graphicFrameLocks noChangeAspect="1"/>
          </p:cNvGraphicFramePr>
          <p:nvPr/>
        </p:nvGraphicFramePr>
        <p:xfrm>
          <a:off x="3132138" y="122238"/>
          <a:ext cx="5472112" cy="1935162"/>
        </p:xfrm>
        <a:graphic>
          <a:graphicData uri="http://schemas.openxmlformats.org/presentationml/2006/ole">
            <mc:AlternateContent xmlns:mc="http://schemas.openxmlformats.org/markup-compatibility/2006">
              <mc:Choice xmlns:v="urn:schemas-microsoft-com:vml" Requires="v">
                <p:oleObj name="Equation" r:id="rId2" imgW="2019300" imgH="711200" progId="Equations">
                  <p:embed/>
                </p:oleObj>
              </mc:Choice>
              <mc:Fallback>
                <p:oleObj name="Equation" r:id="rId2" imgW="2019300" imgH="711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22238"/>
                        <a:ext cx="5472112" cy="193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4"/>
          <p:cNvGraphicFramePr>
            <a:graphicFrameLocks noChangeAspect="1"/>
          </p:cNvGraphicFramePr>
          <p:nvPr/>
        </p:nvGraphicFramePr>
        <p:xfrm>
          <a:off x="838200" y="2027238"/>
          <a:ext cx="7772400" cy="4754562"/>
        </p:xfrm>
        <a:graphic>
          <a:graphicData uri="http://schemas.openxmlformats.org/presentationml/2006/ole">
            <mc:AlternateContent xmlns:mc="http://schemas.openxmlformats.org/markup-compatibility/2006">
              <mc:Choice xmlns:v="urn:schemas-microsoft-com:vml" Requires="v">
                <p:oleObj name="Equation" r:id="rId4" imgW="3073400" imgH="1879600" progId="Equations">
                  <p:embed/>
                </p:oleObj>
              </mc:Choice>
              <mc:Fallback>
                <p:oleObj name="Equation" r:id="rId4" imgW="3073400" imgH="18796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027238"/>
                        <a:ext cx="7772400" cy="475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87797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barn(outVertical)">
                                      <p:cBhvr>
                                        <p:cTn id="7"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04800" y="1143000"/>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3200">
                <a:solidFill>
                  <a:prstClr val="black"/>
                </a:solidFill>
                <a:latin typeface="Times New Roman" panose="02020603050405020304" pitchFamily="18" charset="0"/>
              </a:rPr>
              <a:t>4. </a:t>
            </a:r>
            <a:r>
              <a:rPr kumimoji="1" lang="zh-CN" altLang="en-US" sz="3200">
                <a:solidFill>
                  <a:prstClr val="black"/>
                </a:solidFill>
                <a:latin typeface="Times New Roman" panose="02020603050405020304" pitchFamily="18" charset="0"/>
              </a:rPr>
              <a:t>己知                           求：                       的值。 </a:t>
            </a:r>
          </a:p>
        </p:txBody>
      </p:sp>
      <p:graphicFrame>
        <p:nvGraphicFramePr>
          <p:cNvPr id="44035" name="Object 3"/>
          <p:cNvGraphicFramePr>
            <a:graphicFrameLocks noChangeAspect="1"/>
          </p:cNvGraphicFramePr>
          <p:nvPr/>
        </p:nvGraphicFramePr>
        <p:xfrm>
          <a:off x="1981200" y="903288"/>
          <a:ext cx="2057400" cy="1154112"/>
        </p:xfrm>
        <a:graphic>
          <a:graphicData uri="http://schemas.openxmlformats.org/presentationml/2006/ole">
            <mc:AlternateContent xmlns:mc="http://schemas.openxmlformats.org/markup-compatibility/2006">
              <mc:Choice xmlns:v="urn:schemas-microsoft-com:vml" Requires="v">
                <p:oleObj r:id="rId2" imgW="698500" imgH="393700" progId="Equations">
                  <p:embed/>
                </p:oleObj>
              </mc:Choice>
              <mc:Fallback>
                <p:oleObj r:id="rId2" imgW="698500" imgH="3937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03288"/>
                        <a:ext cx="2057400" cy="1154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6" name="Object 4"/>
          <p:cNvGraphicFramePr>
            <a:graphicFrameLocks noChangeAspect="1"/>
          </p:cNvGraphicFramePr>
          <p:nvPr/>
        </p:nvGraphicFramePr>
        <p:xfrm>
          <a:off x="5334000" y="900113"/>
          <a:ext cx="2057400" cy="1309687"/>
        </p:xfrm>
        <a:graphic>
          <a:graphicData uri="http://schemas.openxmlformats.org/presentationml/2006/ole">
            <mc:AlternateContent xmlns:mc="http://schemas.openxmlformats.org/markup-compatibility/2006">
              <mc:Choice xmlns:v="urn:schemas-microsoft-com:vml" Requires="v">
                <p:oleObj r:id="rId4" imgW="622300" imgH="393700" progId="Equations">
                  <p:embed/>
                </p:oleObj>
              </mc:Choice>
              <mc:Fallback>
                <p:oleObj r:id="rId4" imgW="622300" imgH="3937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900113"/>
                        <a:ext cx="2057400" cy="1309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7" name="Object 5"/>
          <p:cNvGraphicFramePr>
            <a:graphicFrameLocks noChangeAspect="1"/>
          </p:cNvGraphicFramePr>
          <p:nvPr/>
        </p:nvGraphicFramePr>
        <p:xfrm>
          <a:off x="1077913" y="2482850"/>
          <a:ext cx="6618287" cy="3079750"/>
        </p:xfrm>
        <a:graphic>
          <a:graphicData uri="http://schemas.openxmlformats.org/presentationml/2006/ole">
            <mc:AlternateContent xmlns:mc="http://schemas.openxmlformats.org/markup-compatibility/2006">
              <mc:Choice xmlns:v="urn:schemas-microsoft-com:vml" Requires="v">
                <p:oleObj name="Equation" r:id="rId6" imgW="2209800" imgH="1028700" progId="Equations">
                  <p:embed/>
                </p:oleObj>
              </mc:Choice>
              <mc:Fallback>
                <p:oleObj name="Equation" r:id="rId6" imgW="2209800" imgH="10287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913" y="2482850"/>
                        <a:ext cx="6618287" cy="307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2808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dissolve">
                                      <p:cBhvr>
                                        <p:cTn id="7"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2" descr="QT90"/>
          <p:cNvPicPr>
            <a:picLocks noChangeAspect="1" noChangeArrowheads="1"/>
          </p:cNvPicPr>
          <p:nvPr/>
        </p:nvPicPr>
        <p:blipFill>
          <a:blip r:embed="rId3" cstate="print">
            <a:lum bright="48000" contrast="-54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Text Box 3"/>
          <p:cNvSpPr txBox="1">
            <a:spLocks noChangeArrowheads="1"/>
          </p:cNvSpPr>
          <p:nvPr/>
        </p:nvSpPr>
        <p:spPr bwMode="auto">
          <a:xfrm>
            <a:off x="685800" y="35052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(3)</a:t>
            </a:r>
          </a:p>
        </p:txBody>
      </p:sp>
      <p:grpSp>
        <p:nvGrpSpPr>
          <p:cNvPr id="10243" name="Group 4"/>
          <p:cNvGrpSpPr/>
          <p:nvPr/>
        </p:nvGrpSpPr>
        <p:grpSpPr bwMode="auto">
          <a:xfrm>
            <a:off x="685800" y="2209800"/>
            <a:ext cx="7345363" cy="2981325"/>
            <a:chOff x="521" y="1797"/>
            <a:chExt cx="4627" cy="1878"/>
          </a:xfrm>
        </p:grpSpPr>
        <p:sp>
          <p:nvSpPr>
            <p:cNvPr id="10244" name="Text Box 5"/>
            <p:cNvSpPr txBox="1">
              <a:spLocks noChangeArrowheads="1"/>
            </p:cNvSpPr>
            <p:nvPr/>
          </p:nvSpPr>
          <p:spPr bwMode="auto">
            <a:xfrm>
              <a:off x="521" y="2024"/>
              <a:ext cx="240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(1)  </a:t>
              </a:r>
              <a:r>
                <a:rPr lang="en-US" altLang="zh-CN" sz="3200" b="1">
                  <a:solidFill>
                    <a:srgbClr val="000000"/>
                  </a:solidFill>
                  <a:latin typeface="Times New Roman" panose="02020603050405020304" pitchFamily="18" charset="0"/>
                </a:rPr>
                <a:t>3y-2x =z+5</a:t>
              </a:r>
            </a:p>
          </p:txBody>
        </p:sp>
        <p:grpSp>
          <p:nvGrpSpPr>
            <p:cNvPr id="10245" name="Group 6"/>
            <p:cNvGrpSpPr/>
            <p:nvPr/>
          </p:nvGrpSpPr>
          <p:grpSpPr bwMode="auto">
            <a:xfrm>
              <a:off x="521" y="1797"/>
              <a:ext cx="4627" cy="1878"/>
              <a:chOff x="521" y="1797"/>
              <a:chExt cx="4627" cy="1878"/>
            </a:xfrm>
          </p:grpSpPr>
          <p:graphicFrame>
            <p:nvGraphicFramePr>
              <p:cNvPr id="10246" name="Object 7"/>
              <p:cNvGraphicFramePr/>
              <p:nvPr/>
            </p:nvGraphicFramePr>
            <p:xfrm>
              <a:off x="884" y="2478"/>
              <a:ext cx="1296" cy="501"/>
            </p:xfrm>
            <a:graphic>
              <a:graphicData uri="http://schemas.openxmlformats.org/presentationml/2006/ole">
                <mc:AlternateContent xmlns:mc="http://schemas.openxmlformats.org/markup-compatibility/2006">
                  <mc:Choice xmlns:v="urn:schemas-microsoft-com:vml" Requires="v">
                    <p:oleObj r:id="rId4" imgW="558165" imgH="215900" progId="Equations">
                      <p:embed/>
                    </p:oleObj>
                  </mc:Choice>
                  <mc:Fallback>
                    <p:oleObj r:id="rId4" imgW="558165" imgH="2159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2478"/>
                            <a:ext cx="1296" cy="5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247" name="Group 8"/>
              <p:cNvGrpSpPr/>
              <p:nvPr/>
            </p:nvGrpSpPr>
            <p:grpSpPr bwMode="auto">
              <a:xfrm>
                <a:off x="3016" y="2387"/>
                <a:ext cx="1387" cy="812"/>
                <a:chOff x="2789" y="2064"/>
                <a:chExt cx="1387" cy="812"/>
              </a:xfrm>
            </p:grpSpPr>
            <p:graphicFrame>
              <p:nvGraphicFramePr>
                <p:cNvPr id="10248" name="Object 9"/>
                <p:cNvGraphicFramePr/>
                <p:nvPr/>
              </p:nvGraphicFramePr>
              <p:xfrm>
                <a:off x="3120" y="2064"/>
                <a:ext cx="1056" cy="812"/>
              </p:xfrm>
              <a:graphic>
                <a:graphicData uri="http://schemas.openxmlformats.org/presentationml/2006/ole">
                  <mc:AlternateContent xmlns:mc="http://schemas.openxmlformats.org/markup-compatibility/2006">
                    <mc:Choice xmlns:v="urn:schemas-microsoft-com:vml" Requires="v">
                      <p:oleObj r:id="rId6" imgW="495300" imgH="381000" progId="Equations">
                        <p:embed/>
                      </p:oleObj>
                    </mc:Choice>
                    <mc:Fallback>
                      <p:oleObj r:id="rId6" imgW="495300" imgH="3810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064"/>
                              <a:ext cx="1056" cy="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9" name="Text Box 10"/>
                <p:cNvSpPr txBox="1">
                  <a:spLocks noChangeArrowheads="1"/>
                </p:cNvSpPr>
                <p:nvPr/>
              </p:nvSpPr>
              <p:spPr bwMode="auto">
                <a:xfrm>
                  <a:off x="2789" y="2296"/>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(4)</a:t>
                  </a:r>
                </a:p>
              </p:txBody>
            </p:sp>
          </p:grpSp>
          <p:grpSp>
            <p:nvGrpSpPr>
              <p:cNvPr id="10250" name="Group 11"/>
              <p:cNvGrpSpPr/>
              <p:nvPr/>
            </p:nvGrpSpPr>
            <p:grpSpPr bwMode="auto">
              <a:xfrm>
                <a:off x="521" y="2976"/>
                <a:ext cx="1883" cy="699"/>
                <a:chOff x="613" y="2857"/>
                <a:chExt cx="1883" cy="699"/>
              </a:xfrm>
            </p:grpSpPr>
            <p:graphicFrame>
              <p:nvGraphicFramePr>
                <p:cNvPr id="10251" name="Object 12"/>
                <p:cNvGraphicFramePr/>
                <p:nvPr/>
              </p:nvGraphicFramePr>
              <p:xfrm>
                <a:off x="973" y="2857"/>
                <a:ext cx="1523" cy="699"/>
              </p:xfrm>
              <a:graphic>
                <a:graphicData uri="http://schemas.openxmlformats.org/presentationml/2006/ole">
                  <mc:AlternateContent xmlns:mc="http://schemas.openxmlformats.org/markup-compatibility/2006">
                    <mc:Choice xmlns:v="urn:schemas-microsoft-com:vml" Requires="v">
                      <p:oleObj r:id="rId8" imgW="774065" imgH="355600" progId="Equations">
                        <p:embed/>
                      </p:oleObj>
                    </mc:Choice>
                    <mc:Fallback>
                      <p:oleObj r:id="rId8" imgW="774065" imgH="3556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 y="2857"/>
                              <a:ext cx="1523" cy="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2" name="Text Box 13"/>
                <p:cNvSpPr txBox="1">
                  <a:spLocks noChangeArrowheads="1"/>
                </p:cNvSpPr>
                <p:nvPr/>
              </p:nvSpPr>
              <p:spPr bwMode="auto">
                <a:xfrm>
                  <a:off x="613" y="3058"/>
                  <a:ext cx="4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(5)</a:t>
                  </a:r>
                </a:p>
              </p:txBody>
            </p:sp>
          </p:grpSp>
          <p:grpSp>
            <p:nvGrpSpPr>
              <p:cNvPr id="10253" name="Group 14"/>
              <p:cNvGrpSpPr/>
              <p:nvPr/>
            </p:nvGrpSpPr>
            <p:grpSpPr bwMode="auto">
              <a:xfrm>
                <a:off x="3016" y="1797"/>
                <a:ext cx="1149" cy="689"/>
                <a:chOff x="2835" y="2880"/>
                <a:chExt cx="1149" cy="689"/>
              </a:xfrm>
            </p:grpSpPr>
            <p:graphicFrame>
              <p:nvGraphicFramePr>
                <p:cNvPr id="10254" name="Object 15"/>
                <p:cNvGraphicFramePr/>
                <p:nvPr/>
              </p:nvGraphicFramePr>
              <p:xfrm>
                <a:off x="3168" y="2880"/>
                <a:ext cx="816" cy="689"/>
              </p:xfrm>
              <a:graphic>
                <a:graphicData uri="http://schemas.openxmlformats.org/presentationml/2006/ole">
                  <mc:AlternateContent xmlns:mc="http://schemas.openxmlformats.org/markup-compatibility/2006">
                    <mc:Choice xmlns:v="urn:schemas-microsoft-com:vml" Requires="v">
                      <p:oleObj r:id="rId10" imgW="405765" imgH="342900" progId="Equations">
                        <p:embed/>
                      </p:oleObj>
                    </mc:Choice>
                    <mc:Fallback>
                      <p:oleObj r:id="rId10" imgW="405765" imgH="3429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2880"/>
                              <a:ext cx="816" cy="6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55" name="Text Box 16"/>
                <p:cNvSpPr txBox="1">
                  <a:spLocks noChangeArrowheads="1"/>
                </p:cNvSpPr>
                <p:nvPr/>
              </p:nvSpPr>
              <p:spPr bwMode="auto">
                <a:xfrm>
                  <a:off x="2835" y="311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(2)</a:t>
                  </a:r>
                </a:p>
              </p:txBody>
            </p:sp>
          </p:grpSp>
          <p:sp>
            <p:nvSpPr>
              <p:cNvPr id="10256" name="Text Box 17"/>
              <p:cNvSpPr txBox="1">
                <a:spLocks noChangeArrowheads="1"/>
              </p:cNvSpPr>
              <p:nvPr/>
            </p:nvSpPr>
            <p:spPr bwMode="auto">
              <a:xfrm>
                <a:off x="3016" y="3113"/>
                <a:ext cx="21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(6)</a:t>
                </a:r>
                <a:r>
                  <a:rPr lang="en-US" altLang="zh-CN" sz="3200">
                    <a:solidFill>
                      <a:prstClr val="black"/>
                    </a:solidFill>
                  </a:rPr>
                  <a:t>  </a:t>
                </a:r>
                <a:r>
                  <a:rPr lang="en-US" altLang="zh-CN" sz="3200" b="1">
                    <a:solidFill>
                      <a:srgbClr val="000000"/>
                    </a:solidFill>
                    <a:latin typeface="Times New Roman" panose="02020603050405020304" pitchFamily="18" charset="0"/>
                  </a:rPr>
                  <a:t>3 - 2xy =1</a:t>
                </a:r>
              </a:p>
            </p:txBody>
          </p:sp>
        </p:grpSp>
      </p:grpSp>
      <p:sp>
        <p:nvSpPr>
          <p:cNvPr id="59410" name="Text Box 18"/>
          <p:cNvSpPr txBox="1">
            <a:spLocks noChangeArrowheads="1"/>
          </p:cNvSpPr>
          <p:nvPr/>
        </p:nvSpPr>
        <p:spPr bwMode="auto">
          <a:xfrm>
            <a:off x="3810000" y="4267200"/>
            <a:ext cx="1008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是</a:t>
            </a:r>
          </a:p>
        </p:txBody>
      </p:sp>
      <p:sp>
        <p:nvSpPr>
          <p:cNvPr id="59411" name="Text Box 19"/>
          <p:cNvSpPr txBox="1">
            <a:spLocks noChangeArrowheads="1"/>
          </p:cNvSpPr>
          <p:nvPr/>
        </p:nvSpPr>
        <p:spPr bwMode="auto">
          <a:xfrm>
            <a:off x="3581400" y="25146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59412" name="Text Box 20"/>
          <p:cNvSpPr txBox="1">
            <a:spLocks noChangeArrowheads="1"/>
          </p:cNvSpPr>
          <p:nvPr/>
        </p:nvSpPr>
        <p:spPr bwMode="auto">
          <a:xfrm>
            <a:off x="3581400" y="34290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59413" name="Text Box 21"/>
          <p:cNvSpPr txBox="1">
            <a:spLocks noChangeArrowheads="1"/>
          </p:cNvSpPr>
          <p:nvPr/>
        </p:nvSpPr>
        <p:spPr bwMode="auto">
          <a:xfrm>
            <a:off x="7239000" y="25908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59414" name="Text Box 22"/>
          <p:cNvSpPr txBox="1">
            <a:spLocks noChangeArrowheads="1"/>
          </p:cNvSpPr>
          <p:nvPr/>
        </p:nvSpPr>
        <p:spPr bwMode="auto">
          <a:xfrm>
            <a:off x="7239000" y="35052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59415" name="Text Box 23"/>
          <p:cNvSpPr txBox="1">
            <a:spLocks noChangeArrowheads="1"/>
          </p:cNvSpPr>
          <p:nvPr/>
        </p:nvSpPr>
        <p:spPr bwMode="auto">
          <a:xfrm>
            <a:off x="7239000" y="43434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10263" name="Text Box 25"/>
          <p:cNvSpPr txBox="1">
            <a:spLocks noChangeArrowheads="1"/>
          </p:cNvSpPr>
          <p:nvPr/>
        </p:nvSpPr>
        <p:spPr bwMode="auto">
          <a:xfrm>
            <a:off x="381000" y="17526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0000"/>
                </a:solidFill>
                <a:latin typeface="Times New Roman" panose="02020603050405020304" pitchFamily="18" charset="0"/>
              </a:rPr>
              <a:t>判断下列方程是否为二元一次方程：</a:t>
            </a:r>
          </a:p>
        </p:txBody>
      </p:sp>
      <p:sp>
        <p:nvSpPr>
          <p:cNvPr id="10264" name="Rectangle 27"/>
          <p:cNvSpPr>
            <a:spLocks noChangeArrowheads="1"/>
          </p:cNvSpPr>
          <p:nvPr/>
        </p:nvSpPr>
        <p:spPr bwMode="auto">
          <a:xfrm>
            <a:off x="685800" y="5181600"/>
            <a:ext cx="2251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rPr>
              <a:t>(7)  4x+      =0</a:t>
            </a:r>
          </a:p>
        </p:txBody>
      </p:sp>
      <p:sp>
        <p:nvSpPr>
          <p:cNvPr id="10265" name="Rectangle 28"/>
          <p:cNvSpPr>
            <a:spLocks noChangeArrowheads="1"/>
          </p:cNvSpPr>
          <p:nvPr/>
        </p:nvSpPr>
        <p:spPr bwMode="auto">
          <a:xfrm>
            <a:off x="4648200" y="5257800"/>
            <a:ext cx="2078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latin typeface="Times New Roman" panose="02020603050405020304" pitchFamily="18" charset="0"/>
              </a:rPr>
              <a:t>(8)   2x=1-3y</a:t>
            </a:r>
          </a:p>
        </p:txBody>
      </p:sp>
      <p:graphicFrame>
        <p:nvGraphicFramePr>
          <p:cNvPr id="10266" name="Object 29"/>
          <p:cNvGraphicFramePr/>
          <p:nvPr/>
        </p:nvGraphicFramePr>
        <p:xfrm>
          <a:off x="1981200" y="5257800"/>
          <a:ext cx="504825" cy="504825"/>
        </p:xfrm>
        <a:graphic>
          <a:graphicData uri="http://schemas.openxmlformats.org/presentationml/2006/ole">
            <mc:AlternateContent xmlns:mc="http://schemas.openxmlformats.org/markup-compatibility/2006">
              <mc:Choice xmlns:v="urn:schemas-microsoft-com:vml" Requires="v">
                <p:oleObj r:id="rId12" imgW="190500" imgH="190500" progId="Equations">
                  <p:embed/>
                </p:oleObj>
              </mc:Choice>
              <mc:Fallback>
                <p:oleObj r:id="rId12" imgW="190500" imgH="1905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1200" y="5257800"/>
                        <a:ext cx="50482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2" name="Text Box 30"/>
          <p:cNvSpPr txBox="1">
            <a:spLocks noChangeArrowheads="1"/>
          </p:cNvSpPr>
          <p:nvPr/>
        </p:nvSpPr>
        <p:spPr bwMode="auto">
          <a:xfrm>
            <a:off x="3657600" y="5105400"/>
            <a:ext cx="14763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不是</a:t>
            </a:r>
          </a:p>
        </p:txBody>
      </p:sp>
      <p:sp>
        <p:nvSpPr>
          <p:cNvPr id="59423" name="Text Box 31"/>
          <p:cNvSpPr txBox="1">
            <a:spLocks noChangeArrowheads="1"/>
          </p:cNvSpPr>
          <p:nvPr/>
        </p:nvSpPr>
        <p:spPr bwMode="auto">
          <a:xfrm>
            <a:off x="7467600" y="5257800"/>
            <a:ext cx="10080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CC3300"/>
                </a:solidFill>
              </a:rPr>
              <a:t>是</a:t>
            </a:r>
          </a:p>
        </p:txBody>
      </p:sp>
      <p:pic>
        <p:nvPicPr>
          <p:cNvPr id="10269" name="Picture 32" descr="g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5825" y="188913"/>
            <a:ext cx="1760538"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0" name="Text Box 33"/>
          <p:cNvSpPr txBox="1">
            <a:spLocks noChangeArrowheads="1"/>
          </p:cNvSpPr>
          <p:nvPr/>
        </p:nvSpPr>
        <p:spPr bwMode="auto">
          <a:xfrm>
            <a:off x="533400" y="381000"/>
            <a:ext cx="480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ea typeface="隶书" pitchFamily="49" charset="-122"/>
              </a:rPr>
              <a:t>试一试</a:t>
            </a:r>
            <a:r>
              <a:rPr lang="en-US" altLang="zh-CN" sz="4000" b="1">
                <a:solidFill>
                  <a:srgbClr val="FF0000"/>
                </a:solidFill>
                <a:ea typeface="隶书" pitchFamily="49" charset="-122"/>
              </a:rPr>
              <a:t>,</a:t>
            </a:r>
            <a:r>
              <a:rPr lang="zh-CN" altLang="en-US" sz="4000" b="1">
                <a:solidFill>
                  <a:srgbClr val="FF0000"/>
                </a:solidFill>
                <a:ea typeface="隶书" pitchFamily="49" charset="-122"/>
              </a:rPr>
              <a:t>你会了吗</a:t>
            </a:r>
          </a:p>
        </p:txBody>
      </p:sp>
    </p:spTree>
    <p:extLst>
      <p:ext uri="{BB962C8B-B14F-4D97-AF65-F5344CB8AC3E}">
        <p14:creationId xmlns:p14="http://schemas.microsoft.com/office/powerpoint/2010/main" val="1899471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11"/>
                                        </p:tgtEl>
                                        <p:attrNameLst>
                                          <p:attrName>style.visibility</p:attrName>
                                        </p:attrNameLst>
                                      </p:cBhvr>
                                      <p:to>
                                        <p:strVal val="visible"/>
                                      </p:to>
                                    </p:set>
                                    <p:animEffect transition="in" filter="blinds(horizontal)">
                                      <p:cBhvr>
                                        <p:cTn id="7" dur="500"/>
                                        <p:tgtEl>
                                          <p:spTgt spid="59411"/>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13"/>
                                        </p:tgtEl>
                                        <p:attrNameLst>
                                          <p:attrName>style.visibility</p:attrName>
                                        </p:attrNameLst>
                                      </p:cBhvr>
                                      <p:to>
                                        <p:strVal val="visible"/>
                                      </p:to>
                                    </p:set>
                                    <p:animEffect transition="in" filter="blinds(horizontal)">
                                      <p:cBhvr>
                                        <p:cTn id="12" dur="500"/>
                                        <p:tgtEl>
                                          <p:spTgt spid="59413"/>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12"/>
                                        </p:tgtEl>
                                        <p:attrNameLst>
                                          <p:attrName>style.visibility</p:attrName>
                                        </p:attrNameLst>
                                      </p:cBhvr>
                                      <p:to>
                                        <p:strVal val="visible"/>
                                      </p:to>
                                    </p:set>
                                    <p:animEffect transition="in" filter="blinds(horizontal)">
                                      <p:cBhvr>
                                        <p:cTn id="17" dur="500"/>
                                        <p:tgtEl>
                                          <p:spTgt spid="59412"/>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414"/>
                                        </p:tgtEl>
                                        <p:attrNameLst>
                                          <p:attrName>style.visibility</p:attrName>
                                        </p:attrNameLst>
                                      </p:cBhvr>
                                      <p:to>
                                        <p:strVal val="visible"/>
                                      </p:to>
                                    </p:set>
                                    <p:animEffect transition="in" filter="blinds(horizontal)">
                                      <p:cBhvr>
                                        <p:cTn id="22" dur="500"/>
                                        <p:tgtEl>
                                          <p:spTgt spid="59414"/>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10"/>
                                        </p:tgtEl>
                                        <p:attrNameLst>
                                          <p:attrName>style.visibility</p:attrName>
                                        </p:attrNameLst>
                                      </p:cBhvr>
                                      <p:to>
                                        <p:strVal val="visible"/>
                                      </p:to>
                                    </p:set>
                                    <p:animEffect transition="in" filter="blinds(horizontal)">
                                      <p:cBhvr>
                                        <p:cTn id="27" dur="500"/>
                                        <p:tgtEl>
                                          <p:spTgt spid="59410"/>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15"/>
                                        </p:tgtEl>
                                        <p:attrNameLst>
                                          <p:attrName>style.visibility</p:attrName>
                                        </p:attrNameLst>
                                      </p:cBhvr>
                                      <p:to>
                                        <p:strVal val="visible"/>
                                      </p:to>
                                    </p:set>
                                    <p:animEffect transition="in" filter="blinds(horizontal)">
                                      <p:cBhvr>
                                        <p:cTn id="32" dur="500"/>
                                        <p:tgtEl>
                                          <p:spTgt spid="59415"/>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22"/>
                                        </p:tgtEl>
                                        <p:attrNameLst>
                                          <p:attrName>style.visibility</p:attrName>
                                        </p:attrNameLst>
                                      </p:cBhvr>
                                      <p:to>
                                        <p:strVal val="visible"/>
                                      </p:to>
                                    </p:set>
                                    <p:animEffect transition="in" filter="blinds(horizontal)">
                                      <p:cBhvr>
                                        <p:cTn id="37" dur="500"/>
                                        <p:tgtEl>
                                          <p:spTgt spid="59422"/>
                                        </p:tgtEl>
                                      </p:cBhvr>
                                    </p:animEffect>
                                  </p:childTnLst>
                                  <p:subTnLst>
                                    <p:audio>
                                      <p:cMediaNode>
                                        <p:cTn display="0" masterRel="sameClick">
                                          <p:stCondLst>
                                            <p:cond evt="begin" delay="0">
                                              <p:tn val="35"/>
                                            </p:cond>
                                          </p:stCondLst>
                                          <p:endCondLst>
                                            <p:cond evt="onStopAudio" delay="0">
                                              <p:tgtEl>
                                                <p:sldTgt/>
                                              </p:tgtEl>
                                            </p:cond>
                                          </p:endCondLst>
                                        </p:cTn>
                                        <p:tgtEl>
                                          <p:sndTgt r:embed="rId2" name="type.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23"/>
                                        </p:tgtEl>
                                        <p:attrNameLst>
                                          <p:attrName>style.visibility</p:attrName>
                                        </p:attrNameLst>
                                      </p:cBhvr>
                                      <p:to>
                                        <p:strVal val="visible"/>
                                      </p:to>
                                    </p:set>
                                    <p:animEffect transition="in" filter="blinds(horizontal)">
                                      <p:cBhvr>
                                        <p:cTn id="42" dur="500"/>
                                        <p:tgtEl>
                                          <p:spTgt spid="59423"/>
                                        </p:tgtEl>
                                      </p:cBhvr>
                                    </p:animEffect>
                                  </p:childTnLst>
                                  <p:subTnLst>
                                    <p:audio>
                                      <p:cMediaNode>
                                        <p:cTn display="0" masterRel="sameClick">
                                          <p:stCondLst>
                                            <p:cond evt="begin" delay="0">
                                              <p:tn val="40"/>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0" grpId="0"/>
      <p:bldP spid="59411" grpId="0"/>
      <p:bldP spid="59412" grpId="0"/>
      <p:bldP spid="59413" grpId="0"/>
      <p:bldP spid="59414" grpId="0"/>
      <p:bldP spid="59415" grpId="0"/>
      <p:bldP spid="59422" grpId="0"/>
      <p:bldP spid="594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ext Box 2"/>
          <p:cNvSpPr txBox="1">
            <a:spLocks noChangeArrowheads="1"/>
          </p:cNvSpPr>
          <p:nvPr/>
        </p:nvSpPr>
        <p:spPr bwMode="auto">
          <a:xfrm>
            <a:off x="0" y="1484313"/>
            <a:ext cx="828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rPr>
              <a:t>２、已知方程组　　　　　　　　　　　　　　</a:t>
            </a:r>
          </a:p>
        </p:txBody>
      </p:sp>
      <p:graphicFrame>
        <p:nvGraphicFramePr>
          <p:cNvPr id="4098" name="Object 3"/>
          <p:cNvGraphicFramePr>
            <a:graphicFrameLocks noGrp="1"/>
          </p:cNvGraphicFramePr>
          <p:nvPr>
            <p:ph sz="quarter" idx="4294967295"/>
          </p:nvPr>
        </p:nvGraphicFramePr>
        <p:xfrm>
          <a:off x="3995738" y="1268413"/>
          <a:ext cx="3024187" cy="1512887"/>
        </p:xfrm>
        <a:graphic>
          <a:graphicData uri="http://schemas.openxmlformats.org/presentationml/2006/ole">
            <mc:AlternateContent xmlns:mc="http://schemas.openxmlformats.org/markup-compatibility/2006">
              <mc:Choice xmlns:v="urn:schemas-microsoft-com:vml" Requires="v">
                <p:oleObj r:id="rId2" imgW="1002665" imgH="482600" progId="Equations">
                  <p:embed/>
                </p:oleObj>
              </mc:Choice>
              <mc:Fallback>
                <p:oleObj r:id="rId2" imgW="1002665" imgH="4826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268413"/>
                        <a:ext cx="3024187" cy="1512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9" name="Text Box 4"/>
          <p:cNvSpPr txBox="1">
            <a:spLocks noChangeArrowheads="1"/>
          </p:cNvSpPr>
          <p:nvPr/>
        </p:nvSpPr>
        <p:spPr bwMode="auto">
          <a:xfrm>
            <a:off x="0" y="2781300"/>
            <a:ext cx="10260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rPr>
              <a:t>指出下列方法中比较简捷的解法是（    ）</a:t>
            </a:r>
          </a:p>
        </p:txBody>
      </p:sp>
      <p:sp>
        <p:nvSpPr>
          <p:cNvPr id="4100" name="Text Box 5"/>
          <p:cNvSpPr txBox="1">
            <a:spLocks noChangeArrowheads="1"/>
          </p:cNvSpPr>
          <p:nvPr/>
        </p:nvSpPr>
        <p:spPr bwMode="auto">
          <a:xfrm>
            <a:off x="323850" y="3573463"/>
            <a:ext cx="828040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prstClr val="black"/>
                </a:solidFill>
              </a:rPr>
              <a:t>Ａ</a:t>
            </a:r>
            <a:r>
              <a:rPr lang="zh-CN" altLang="en-US" sz="3200" b="1">
                <a:solidFill>
                  <a:prstClr val="black"/>
                </a:solidFill>
              </a:rPr>
              <a:t>利用</a:t>
            </a:r>
            <a:r>
              <a:rPr lang="en-US" altLang="zh-CN" sz="3200" b="1">
                <a:solidFill>
                  <a:prstClr val="black"/>
                </a:solidFill>
              </a:rPr>
              <a:t>①</a:t>
            </a:r>
            <a:r>
              <a:rPr lang="zh-CN" altLang="en-US" sz="3200" b="1">
                <a:solidFill>
                  <a:prstClr val="black"/>
                </a:solidFill>
              </a:rPr>
              <a:t>，用含</a:t>
            </a:r>
            <a:r>
              <a:rPr lang="en-US" altLang="zh-CN" sz="3200" b="1">
                <a:solidFill>
                  <a:prstClr val="black"/>
                </a:solidFill>
              </a:rPr>
              <a:t>x</a:t>
            </a:r>
            <a:r>
              <a:rPr lang="zh-CN" altLang="en-US" sz="3200" b="1">
                <a:solidFill>
                  <a:prstClr val="black"/>
                </a:solidFill>
              </a:rPr>
              <a:t>的式子表示</a:t>
            </a:r>
            <a:r>
              <a:rPr lang="en-US" altLang="zh-CN" sz="3200" b="1">
                <a:solidFill>
                  <a:prstClr val="black"/>
                </a:solidFill>
              </a:rPr>
              <a:t>y</a:t>
            </a:r>
            <a:r>
              <a:rPr lang="zh-CN" altLang="en-US" sz="3200" b="1">
                <a:solidFill>
                  <a:prstClr val="black"/>
                </a:solidFill>
              </a:rPr>
              <a:t>，再代入</a:t>
            </a:r>
            <a:r>
              <a:rPr lang="en-US" altLang="zh-CN" sz="3600" b="1">
                <a:solidFill>
                  <a:prstClr val="black"/>
                </a:solidFill>
              </a:rPr>
              <a:t>②;</a:t>
            </a:r>
          </a:p>
          <a:p>
            <a:pPr>
              <a:spcBef>
                <a:spcPct val="50000"/>
              </a:spcBef>
            </a:pPr>
            <a:r>
              <a:rPr lang="zh-CN" altLang="en-US" sz="3600">
                <a:solidFill>
                  <a:prstClr val="black"/>
                </a:solidFill>
              </a:rPr>
              <a:t>Ｂ</a:t>
            </a:r>
            <a:r>
              <a:rPr lang="zh-CN" altLang="en-US" sz="3200" b="1">
                <a:solidFill>
                  <a:prstClr val="black"/>
                </a:solidFill>
              </a:rPr>
              <a:t>利用</a:t>
            </a:r>
            <a:r>
              <a:rPr lang="en-US" altLang="zh-CN" sz="3200" b="1">
                <a:solidFill>
                  <a:prstClr val="black"/>
                </a:solidFill>
              </a:rPr>
              <a:t>①</a:t>
            </a:r>
            <a:r>
              <a:rPr lang="zh-CN" altLang="en-US" sz="3200" b="1">
                <a:solidFill>
                  <a:prstClr val="black"/>
                </a:solidFill>
              </a:rPr>
              <a:t>，用含</a:t>
            </a:r>
            <a:r>
              <a:rPr lang="en-US" altLang="zh-CN" sz="3200" b="1">
                <a:solidFill>
                  <a:prstClr val="black"/>
                </a:solidFill>
              </a:rPr>
              <a:t>y </a:t>
            </a:r>
            <a:r>
              <a:rPr lang="zh-CN" altLang="en-US" sz="3200" b="1">
                <a:solidFill>
                  <a:prstClr val="black"/>
                </a:solidFill>
              </a:rPr>
              <a:t>的式子表示</a:t>
            </a:r>
            <a:r>
              <a:rPr lang="en-US" altLang="zh-CN" sz="3200" b="1">
                <a:solidFill>
                  <a:prstClr val="black"/>
                </a:solidFill>
              </a:rPr>
              <a:t>x </a:t>
            </a:r>
            <a:r>
              <a:rPr lang="zh-CN" altLang="en-US" sz="3200" b="1">
                <a:solidFill>
                  <a:prstClr val="black"/>
                </a:solidFill>
              </a:rPr>
              <a:t>，再代入</a:t>
            </a:r>
            <a:r>
              <a:rPr lang="en-US" altLang="zh-CN" sz="3200" b="1">
                <a:solidFill>
                  <a:prstClr val="black"/>
                </a:solidFill>
              </a:rPr>
              <a:t>②;</a:t>
            </a:r>
          </a:p>
          <a:p>
            <a:pPr>
              <a:spcBef>
                <a:spcPct val="50000"/>
              </a:spcBef>
            </a:pPr>
            <a:r>
              <a:rPr lang="zh-CN" altLang="en-US" sz="3200">
                <a:solidFill>
                  <a:prstClr val="black"/>
                </a:solidFill>
              </a:rPr>
              <a:t>Ｃ</a:t>
            </a:r>
            <a:r>
              <a:rPr lang="zh-CN" altLang="en-US" sz="3200" b="1">
                <a:solidFill>
                  <a:prstClr val="black"/>
                </a:solidFill>
              </a:rPr>
              <a:t>利用</a:t>
            </a:r>
            <a:r>
              <a:rPr lang="en-US" altLang="zh-CN" sz="3200" b="1">
                <a:solidFill>
                  <a:prstClr val="black"/>
                </a:solidFill>
              </a:rPr>
              <a:t>②</a:t>
            </a:r>
            <a:r>
              <a:rPr lang="zh-CN" altLang="en-US" sz="3200" b="1">
                <a:solidFill>
                  <a:prstClr val="black"/>
                </a:solidFill>
              </a:rPr>
              <a:t>，用含</a:t>
            </a:r>
            <a:r>
              <a:rPr lang="en-US" altLang="zh-CN" sz="3200" b="1">
                <a:solidFill>
                  <a:prstClr val="black"/>
                </a:solidFill>
              </a:rPr>
              <a:t>x</a:t>
            </a:r>
            <a:r>
              <a:rPr lang="zh-CN" altLang="en-US" sz="3200" b="1">
                <a:solidFill>
                  <a:prstClr val="black"/>
                </a:solidFill>
              </a:rPr>
              <a:t>的式子表示</a:t>
            </a:r>
            <a:r>
              <a:rPr lang="en-US" altLang="zh-CN" sz="3200" b="1">
                <a:solidFill>
                  <a:prstClr val="black"/>
                </a:solidFill>
              </a:rPr>
              <a:t>y</a:t>
            </a:r>
            <a:r>
              <a:rPr lang="zh-CN" altLang="en-US" sz="3200" b="1">
                <a:solidFill>
                  <a:prstClr val="black"/>
                </a:solidFill>
              </a:rPr>
              <a:t>，再代入</a:t>
            </a:r>
            <a:r>
              <a:rPr lang="en-US" altLang="zh-CN" sz="3200" b="1">
                <a:solidFill>
                  <a:prstClr val="black"/>
                </a:solidFill>
              </a:rPr>
              <a:t>①;</a:t>
            </a:r>
          </a:p>
          <a:p>
            <a:pPr>
              <a:spcBef>
                <a:spcPct val="50000"/>
              </a:spcBef>
            </a:pPr>
            <a:r>
              <a:rPr lang="zh-CN" altLang="en-US" sz="3200">
                <a:solidFill>
                  <a:prstClr val="black"/>
                </a:solidFill>
              </a:rPr>
              <a:t>Ｄ</a:t>
            </a:r>
            <a:r>
              <a:rPr lang="zh-CN" altLang="en-US" sz="3200" b="1">
                <a:solidFill>
                  <a:prstClr val="black"/>
                </a:solidFill>
              </a:rPr>
              <a:t>利用</a:t>
            </a:r>
            <a:r>
              <a:rPr lang="en-US" altLang="zh-CN" sz="3200" b="1">
                <a:solidFill>
                  <a:prstClr val="black"/>
                </a:solidFill>
              </a:rPr>
              <a:t>② </a:t>
            </a:r>
            <a:r>
              <a:rPr lang="zh-CN" altLang="en-US" sz="3200" b="1">
                <a:solidFill>
                  <a:prstClr val="black"/>
                </a:solidFill>
              </a:rPr>
              <a:t>，用含</a:t>
            </a:r>
            <a:r>
              <a:rPr lang="en-US" altLang="zh-CN" sz="3200" b="1">
                <a:solidFill>
                  <a:prstClr val="black"/>
                </a:solidFill>
              </a:rPr>
              <a:t>y</a:t>
            </a:r>
            <a:r>
              <a:rPr lang="zh-CN" altLang="en-US" sz="3200" b="1">
                <a:solidFill>
                  <a:prstClr val="black"/>
                </a:solidFill>
              </a:rPr>
              <a:t>的式子表示</a:t>
            </a:r>
            <a:r>
              <a:rPr lang="en-US" altLang="zh-CN" sz="3200" b="1">
                <a:solidFill>
                  <a:prstClr val="black"/>
                </a:solidFill>
              </a:rPr>
              <a:t>x </a:t>
            </a:r>
            <a:r>
              <a:rPr lang="zh-CN" altLang="en-US" sz="3200" b="1">
                <a:solidFill>
                  <a:prstClr val="black"/>
                </a:solidFill>
              </a:rPr>
              <a:t>，再代入</a:t>
            </a:r>
            <a:r>
              <a:rPr lang="en-US" altLang="zh-CN" sz="3200" b="1">
                <a:solidFill>
                  <a:prstClr val="black"/>
                </a:solidFill>
              </a:rPr>
              <a:t>①.</a:t>
            </a:r>
          </a:p>
        </p:txBody>
      </p:sp>
    </p:spTree>
    <p:extLst>
      <p:ext uri="{BB962C8B-B14F-4D97-AF65-F5344CB8AC3E}">
        <p14:creationId xmlns:p14="http://schemas.microsoft.com/office/powerpoint/2010/main" val="3780635869"/>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304800"/>
            <a:ext cx="9144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228600">
              <a:tabLst>
                <a:tab pos="228600" algn="l"/>
              </a:tabLst>
              <a:defRPr>
                <a:solidFill>
                  <a:schemeClr val="tx1"/>
                </a:solidFill>
                <a:latin typeface="Arial" panose="020B0604020202020204" pitchFamily="34" charset="0"/>
                <a:ea typeface="宋体" panose="02010600030101010101" pitchFamily="2" charset="-122"/>
              </a:defRPr>
            </a:lvl1pPr>
            <a:lvl2pPr>
              <a:tabLst>
                <a:tab pos="228600" algn="l"/>
              </a:tabLst>
              <a:defRPr>
                <a:solidFill>
                  <a:schemeClr val="tx1"/>
                </a:solidFill>
                <a:latin typeface="Arial" panose="020B0604020202020204" pitchFamily="34" charset="0"/>
                <a:ea typeface="宋体" panose="02010600030101010101" pitchFamily="2" charset="-122"/>
              </a:defRPr>
            </a:lvl2pPr>
            <a:lvl3pPr>
              <a:tabLst>
                <a:tab pos="228600" algn="l"/>
              </a:tabLst>
              <a:defRPr>
                <a:solidFill>
                  <a:schemeClr val="tx1"/>
                </a:solidFill>
                <a:latin typeface="Arial" panose="020B0604020202020204" pitchFamily="34" charset="0"/>
                <a:ea typeface="宋体" panose="02010600030101010101" pitchFamily="2" charset="-122"/>
              </a:defRPr>
            </a:lvl3pPr>
            <a:lvl4pPr>
              <a:tabLst>
                <a:tab pos="228600" algn="l"/>
              </a:tabLst>
              <a:defRPr>
                <a:solidFill>
                  <a:schemeClr val="tx1"/>
                </a:solidFill>
                <a:latin typeface="Arial" panose="020B0604020202020204" pitchFamily="34" charset="0"/>
                <a:ea typeface="宋体" panose="02010600030101010101" pitchFamily="2" charset="-122"/>
              </a:defRPr>
            </a:lvl4pPr>
            <a:lvl5pPr>
              <a:tabLst>
                <a:tab pos="2286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228600" algn="l"/>
              </a:tabLst>
              <a:defRPr>
                <a:solidFill>
                  <a:schemeClr val="tx1"/>
                </a:solidFill>
                <a:latin typeface="Arial" panose="020B0604020202020204" pitchFamily="34" charset="0"/>
                <a:ea typeface="宋体" panose="02010600030101010101" pitchFamily="2" charset="-122"/>
              </a:defRPr>
            </a:lvl9pPr>
          </a:lstStyle>
          <a:p>
            <a:r>
              <a:rPr kumimoji="1" lang="en-US" altLang="zh-CN" sz="3200" dirty="0">
                <a:solidFill>
                  <a:prstClr val="black"/>
                </a:solidFill>
                <a:latin typeface="Times New Roman" panose="02020603050405020304" pitchFamily="18" charset="0"/>
              </a:rPr>
              <a:t>5</a:t>
            </a:r>
            <a:r>
              <a:rPr kumimoji="1" lang="zh-CN" altLang="en-US" sz="3200" dirty="0">
                <a:solidFill>
                  <a:prstClr val="black"/>
                </a:solidFill>
                <a:latin typeface="Times New Roman" panose="02020603050405020304" pitchFamily="18" charset="0"/>
              </a:rPr>
              <a:t>．</a:t>
            </a:r>
            <a:r>
              <a:rPr kumimoji="1" lang="zh-CN" altLang="en-US" sz="3200" dirty="0">
                <a:solidFill>
                  <a:prstClr val="black"/>
                </a:solidFill>
                <a:latin typeface="Times New Roman" panose="02020603050405020304" pitchFamily="18" charset="0"/>
                <a:cs typeface="Times New Roman" panose="02020603050405020304" pitchFamily="18" charset="0"/>
              </a:rPr>
              <a:t>   </a:t>
            </a:r>
            <a:r>
              <a:rPr kumimoji="1" lang="zh-CN" altLang="en-US" sz="3200" dirty="0">
                <a:solidFill>
                  <a:prstClr val="black"/>
                </a:solidFill>
                <a:latin typeface="Times New Roman" panose="02020603050405020304" pitchFamily="18" charset="0"/>
              </a:rPr>
              <a:t>己知：                                                    ，</a:t>
            </a:r>
          </a:p>
          <a:p>
            <a:pPr eaLnBrk="0" hangingPunct="0"/>
            <a:endParaRPr kumimoji="1" lang="zh-CN" altLang="en-US" sz="3200" dirty="0">
              <a:solidFill>
                <a:prstClr val="black"/>
              </a:solidFill>
              <a:latin typeface="Times New Roman" panose="02020603050405020304" pitchFamily="18" charset="0"/>
            </a:endParaRPr>
          </a:p>
          <a:p>
            <a:pPr eaLnBrk="0" hangingPunct="0"/>
            <a:r>
              <a:rPr kumimoji="1" lang="zh-CN" altLang="en-US" sz="3200" dirty="0">
                <a:solidFill>
                  <a:prstClr val="black"/>
                </a:solidFill>
                <a:latin typeface="Times New Roman" panose="02020603050405020304" pitchFamily="18" charset="0"/>
              </a:rPr>
              <a:t>          求：（</a:t>
            </a:r>
            <a:r>
              <a:rPr kumimoji="1" lang="en-US" altLang="zh-CN" sz="3200" dirty="0">
                <a:solidFill>
                  <a:prstClr val="black"/>
                </a:solidFill>
                <a:latin typeface="Times New Roman" panose="02020603050405020304" pitchFamily="18" charset="0"/>
              </a:rPr>
              <a:t>1</a:t>
            </a:r>
            <a:r>
              <a:rPr kumimoji="1" lang="zh-CN" altLang="en-US" sz="3200" dirty="0">
                <a:solidFill>
                  <a:prstClr val="black"/>
                </a:solidFill>
                <a:latin typeface="Times New Roman" panose="02020603050405020304" pitchFamily="18" charset="0"/>
              </a:rPr>
              <a:t>）</a:t>
            </a:r>
            <a:r>
              <a:rPr kumimoji="1" lang="en-US" altLang="zh-CN" sz="3200" dirty="0">
                <a:solidFill>
                  <a:prstClr val="black"/>
                </a:solidFill>
                <a:latin typeface="Times New Roman" panose="02020603050405020304" pitchFamily="18" charset="0"/>
              </a:rPr>
              <a:t>x : z </a:t>
            </a:r>
            <a:r>
              <a:rPr kumimoji="1" lang="zh-CN" altLang="en-US" sz="3200" dirty="0">
                <a:solidFill>
                  <a:prstClr val="black"/>
                </a:solidFill>
                <a:latin typeface="Times New Roman" panose="02020603050405020304" pitchFamily="18" charset="0"/>
              </a:rPr>
              <a:t>的值。（</a:t>
            </a:r>
            <a:r>
              <a:rPr kumimoji="1" lang="en-US" altLang="zh-CN" sz="3200" dirty="0">
                <a:solidFill>
                  <a:prstClr val="black"/>
                </a:solidFill>
                <a:latin typeface="Times New Roman" panose="02020603050405020304" pitchFamily="18" charset="0"/>
              </a:rPr>
              <a:t>2</a:t>
            </a:r>
            <a:r>
              <a:rPr kumimoji="1" lang="zh-CN" altLang="en-US" sz="3200" dirty="0">
                <a:solidFill>
                  <a:prstClr val="black"/>
                </a:solidFill>
                <a:latin typeface="Times New Roman" panose="02020603050405020304" pitchFamily="18" charset="0"/>
              </a:rPr>
              <a:t>）</a:t>
            </a:r>
            <a:r>
              <a:rPr kumimoji="1" lang="en-US" altLang="zh-CN" sz="3200" dirty="0">
                <a:solidFill>
                  <a:prstClr val="black"/>
                </a:solidFill>
                <a:latin typeface="Times New Roman" panose="02020603050405020304" pitchFamily="18" charset="0"/>
              </a:rPr>
              <a:t>y : z </a:t>
            </a:r>
            <a:r>
              <a:rPr kumimoji="1" lang="zh-CN" altLang="en-US" sz="3200" dirty="0">
                <a:solidFill>
                  <a:prstClr val="black"/>
                </a:solidFill>
                <a:latin typeface="Times New Roman" panose="02020603050405020304" pitchFamily="18" charset="0"/>
              </a:rPr>
              <a:t>的值。</a:t>
            </a:r>
          </a:p>
        </p:txBody>
      </p:sp>
      <p:graphicFrame>
        <p:nvGraphicFramePr>
          <p:cNvPr id="45059" name="Object 3"/>
          <p:cNvGraphicFramePr>
            <a:graphicFrameLocks noChangeAspect="1"/>
          </p:cNvGraphicFramePr>
          <p:nvPr/>
        </p:nvGraphicFramePr>
        <p:xfrm>
          <a:off x="2590800" y="76200"/>
          <a:ext cx="5181600" cy="1169988"/>
        </p:xfrm>
        <a:graphic>
          <a:graphicData uri="http://schemas.openxmlformats.org/presentationml/2006/ole">
            <mc:AlternateContent xmlns:mc="http://schemas.openxmlformats.org/markup-compatibility/2006">
              <mc:Choice xmlns:v="urn:schemas-microsoft-com:vml" Requires="v">
                <p:oleObj r:id="rId2" imgW="2057400" imgH="457200" progId="Equations">
                  <p:embed/>
                </p:oleObj>
              </mc:Choice>
              <mc:Fallback>
                <p:oleObj r:id="rId2" imgW="2057400" imgH="457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6200"/>
                        <a:ext cx="5181600"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0" name="Object 4"/>
          <p:cNvGraphicFramePr>
            <a:graphicFrameLocks noChangeAspect="1"/>
          </p:cNvGraphicFramePr>
          <p:nvPr/>
        </p:nvGraphicFramePr>
        <p:xfrm>
          <a:off x="627063" y="2120900"/>
          <a:ext cx="7602537" cy="4508500"/>
        </p:xfrm>
        <a:graphic>
          <a:graphicData uri="http://schemas.openxmlformats.org/presentationml/2006/ole">
            <mc:AlternateContent xmlns:mc="http://schemas.openxmlformats.org/markup-compatibility/2006">
              <mc:Choice xmlns:v="urn:schemas-microsoft-com:vml" Requires="v">
                <p:oleObj name="Equation" r:id="rId4" imgW="2933700" imgH="1739900" progId="Equations">
                  <p:embed/>
                </p:oleObj>
              </mc:Choice>
              <mc:Fallback>
                <p:oleObj name="Equation" r:id="rId4" imgW="2933700" imgH="17399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63" y="2120900"/>
                        <a:ext cx="7602537" cy="450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9446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blinds(horizontal)">
                                      <p:cBhvr>
                                        <p:cTn id="7"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2"/>
          <p:cNvSpPr txBox="1">
            <a:spLocks noChangeArrowheads="1"/>
          </p:cNvSpPr>
          <p:nvPr/>
        </p:nvSpPr>
        <p:spPr bwMode="auto">
          <a:xfrm>
            <a:off x="669925" y="325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sp>
        <p:nvSpPr>
          <p:cNvPr id="5122" name="Text Box 3"/>
          <p:cNvSpPr txBox="1">
            <a:spLocks noChangeArrowheads="1"/>
          </p:cNvSpPr>
          <p:nvPr/>
        </p:nvSpPr>
        <p:spPr bwMode="auto">
          <a:xfrm>
            <a:off x="0" y="0"/>
            <a:ext cx="9144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例</a:t>
            </a:r>
            <a:r>
              <a:rPr lang="en-US" altLang="zh-CN" sz="2800" b="1">
                <a:solidFill>
                  <a:prstClr val="black"/>
                </a:solidFill>
                <a:latin typeface="Times New Roman" panose="02020603050405020304" pitchFamily="18" charset="0"/>
              </a:rPr>
              <a:t>2</a:t>
            </a:r>
            <a:r>
              <a:rPr lang="zh-CN" altLang="en-US" sz="2800" b="1">
                <a:solidFill>
                  <a:prstClr val="black"/>
                </a:solidFill>
                <a:latin typeface="Times New Roman" panose="02020603050405020304" pitchFamily="18" charset="0"/>
              </a:rPr>
              <a:t>根据市场调查</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某种消毒液的大瓶装</a:t>
            </a:r>
            <a:r>
              <a:rPr lang="en-US" altLang="zh-CN" sz="2800" b="1">
                <a:solidFill>
                  <a:prstClr val="black"/>
                </a:solidFill>
                <a:latin typeface="Times New Roman" panose="02020603050405020304" pitchFamily="18" charset="0"/>
              </a:rPr>
              <a:t>(500g)</a:t>
            </a:r>
            <a:r>
              <a:rPr lang="zh-CN" altLang="en-US" sz="2800" b="1">
                <a:solidFill>
                  <a:prstClr val="black"/>
                </a:solidFill>
                <a:latin typeface="Times New Roman" panose="02020603050405020304" pitchFamily="18" charset="0"/>
              </a:rPr>
              <a:t>和小瓶装</a:t>
            </a:r>
            <a:r>
              <a:rPr lang="en-US" altLang="zh-CN" sz="2800" b="1">
                <a:solidFill>
                  <a:prstClr val="black"/>
                </a:solidFill>
                <a:latin typeface="Times New Roman" panose="02020603050405020304" pitchFamily="18" charset="0"/>
              </a:rPr>
              <a:t>(250g),</a:t>
            </a:r>
            <a:r>
              <a:rPr lang="zh-CN" altLang="en-US" sz="2800" b="1">
                <a:solidFill>
                  <a:prstClr val="black"/>
                </a:solidFill>
                <a:latin typeface="Times New Roman" panose="02020603050405020304" pitchFamily="18" charset="0"/>
              </a:rPr>
              <a:t>两种产品的销售数量比</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按瓶计算</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为</a:t>
            </a:r>
            <a:r>
              <a:rPr lang="en-US" altLang="zh-CN" sz="2800" b="1">
                <a:solidFill>
                  <a:prstClr val="black"/>
                </a:solidFill>
                <a:latin typeface="Times New Roman" panose="02020603050405020304" pitchFamily="18" charset="0"/>
              </a:rPr>
              <a:t>2:5.</a:t>
            </a:r>
            <a:r>
              <a:rPr lang="zh-CN" altLang="en-US" sz="2800" b="1">
                <a:solidFill>
                  <a:prstClr val="black"/>
                </a:solidFill>
                <a:latin typeface="Times New Roman" panose="02020603050405020304" pitchFamily="18" charset="0"/>
              </a:rPr>
              <a:t>某厂每天生产这种消毒液</a:t>
            </a:r>
            <a:r>
              <a:rPr lang="en-US" altLang="zh-CN" sz="2800" b="1">
                <a:solidFill>
                  <a:prstClr val="black"/>
                </a:solidFill>
                <a:latin typeface="Times New Roman" panose="02020603050405020304" pitchFamily="18" charset="0"/>
              </a:rPr>
              <a:t>22.5</a:t>
            </a:r>
            <a:r>
              <a:rPr lang="zh-CN" altLang="en-US" sz="2800" b="1">
                <a:solidFill>
                  <a:prstClr val="black"/>
                </a:solidFill>
                <a:latin typeface="Times New Roman" panose="02020603050405020304" pitchFamily="18" charset="0"/>
              </a:rPr>
              <a:t>吨</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这些消毒液应该分装大、小瓶装两种产品各多少瓶</a:t>
            </a:r>
            <a:r>
              <a:rPr lang="en-US" altLang="zh-CN" sz="2800" b="1">
                <a:solidFill>
                  <a:prstClr val="black"/>
                </a:solidFill>
                <a:latin typeface="Times New Roman" panose="02020603050405020304" pitchFamily="18" charset="0"/>
              </a:rPr>
              <a:t>?</a:t>
            </a:r>
          </a:p>
        </p:txBody>
      </p:sp>
      <p:sp>
        <p:nvSpPr>
          <p:cNvPr id="53252" name="Text Box 4"/>
          <p:cNvSpPr txBox="1">
            <a:spLocks noChangeArrowheads="1"/>
          </p:cNvSpPr>
          <p:nvPr/>
        </p:nvSpPr>
        <p:spPr bwMode="auto">
          <a:xfrm>
            <a:off x="0" y="1752600"/>
            <a:ext cx="6105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设这些消毒液应分装</a:t>
            </a:r>
            <a:r>
              <a:rPr lang="en-US" altLang="zh-CN" sz="2800" b="1">
                <a:solidFill>
                  <a:prstClr val="black"/>
                </a:solidFill>
                <a:latin typeface="Times New Roman" panose="02020603050405020304" pitchFamily="18" charset="0"/>
              </a:rPr>
              <a:t>x</a:t>
            </a:r>
            <a:r>
              <a:rPr lang="zh-CN" altLang="en-US" sz="2800" b="1">
                <a:solidFill>
                  <a:prstClr val="black"/>
                </a:solidFill>
                <a:latin typeface="Times New Roman" panose="02020603050405020304" pitchFamily="18" charset="0"/>
              </a:rPr>
              <a:t>大瓶和</a:t>
            </a:r>
            <a:r>
              <a:rPr lang="en-US" altLang="zh-CN" sz="2800" b="1">
                <a:solidFill>
                  <a:prstClr val="black"/>
                </a:solidFill>
                <a:latin typeface="Times New Roman" panose="02020603050405020304" pitchFamily="18" charset="0"/>
              </a:rPr>
              <a:t>y</a:t>
            </a:r>
            <a:r>
              <a:rPr lang="zh-CN" altLang="en-US" sz="2800" b="1">
                <a:solidFill>
                  <a:prstClr val="black"/>
                </a:solidFill>
                <a:latin typeface="Times New Roman" panose="02020603050405020304" pitchFamily="18" charset="0"/>
              </a:rPr>
              <a:t>小瓶</a:t>
            </a:r>
            <a:r>
              <a:rPr lang="en-US" altLang="zh-CN" sz="2800" b="1">
                <a:solidFill>
                  <a:prstClr val="black"/>
                </a:solidFill>
                <a:latin typeface="Times New Roman" panose="02020603050405020304" pitchFamily="18" charset="0"/>
              </a:rPr>
              <a:t>.</a:t>
            </a:r>
          </a:p>
          <a:p>
            <a:r>
              <a:rPr lang="zh-CN" altLang="en-US" sz="2800" b="1">
                <a:solidFill>
                  <a:prstClr val="black"/>
                </a:solidFill>
                <a:latin typeface="Times New Roman" panose="02020603050405020304" pitchFamily="18" charset="0"/>
              </a:rPr>
              <a:t>由题意</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  </a:t>
            </a:r>
          </a:p>
        </p:txBody>
      </p:sp>
      <p:grpSp>
        <p:nvGrpSpPr>
          <p:cNvPr id="2" name="Group 5"/>
          <p:cNvGrpSpPr/>
          <p:nvPr/>
        </p:nvGrpSpPr>
        <p:grpSpPr bwMode="auto">
          <a:xfrm>
            <a:off x="609600" y="2057400"/>
            <a:ext cx="6248400" cy="1006475"/>
            <a:chOff x="480" y="576"/>
            <a:chExt cx="2790" cy="961"/>
          </a:xfrm>
        </p:grpSpPr>
        <p:sp>
          <p:nvSpPr>
            <p:cNvPr id="5125" name="Text Box 6"/>
            <p:cNvSpPr txBox="1">
              <a:spLocks noChangeArrowheads="1"/>
            </p:cNvSpPr>
            <p:nvPr/>
          </p:nvSpPr>
          <p:spPr bwMode="auto">
            <a:xfrm>
              <a:off x="1014" y="603"/>
              <a:ext cx="1392"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5X</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2y</a:t>
              </a:r>
            </a:p>
          </p:txBody>
        </p:sp>
        <p:sp>
          <p:nvSpPr>
            <p:cNvPr id="5126" name="Text Box 7"/>
            <p:cNvSpPr txBox="1">
              <a:spLocks noChangeArrowheads="1"/>
            </p:cNvSpPr>
            <p:nvPr/>
          </p:nvSpPr>
          <p:spPr bwMode="auto">
            <a:xfrm>
              <a:off x="1014" y="1035"/>
              <a:ext cx="2256"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500x+250y</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22500000</a:t>
              </a:r>
            </a:p>
          </p:txBody>
        </p:sp>
        <p:sp>
          <p:nvSpPr>
            <p:cNvPr id="5127" name="Rectangle 8"/>
            <p:cNvSpPr>
              <a:spLocks noChangeArrowheads="1"/>
            </p:cNvSpPr>
            <p:nvPr/>
          </p:nvSpPr>
          <p:spPr bwMode="auto">
            <a:xfrm>
              <a:off x="480" y="576"/>
              <a:ext cx="918"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b="1">
                  <a:solidFill>
                    <a:srgbClr val="FF0066"/>
                  </a:solidFill>
                  <a:latin typeface="Arial Black" panose="020B0A04020102020204" pitchFamily="34" charset="0"/>
                  <a:ea typeface="黑体" panose="02010609060101010101" pitchFamily="49" charset="-122"/>
                </a:rPr>
                <a:t>  </a:t>
              </a:r>
              <a:r>
                <a:rPr lang="zh-CN" altLang="en-US" sz="6000" b="1">
                  <a:solidFill>
                    <a:srgbClr val="FF0066"/>
                  </a:solidFill>
                  <a:latin typeface="Arial Black" panose="020B0A04020102020204" pitchFamily="34" charset="0"/>
                  <a:ea typeface="黑体" panose="02010609060101010101" pitchFamily="49" charset="-122"/>
                </a:rPr>
                <a:t>｛</a:t>
              </a:r>
            </a:p>
          </p:txBody>
        </p:sp>
      </p:grpSp>
      <p:sp>
        <p:nvSpPr>
          <p:cNvPr id="53257" name="Text Box 9"/>
          <p:cNvSpPr txBox="1">
            <a:spLocks noChangeArrowheads="1"/>
          </p:cNvSpPr>
          <p:nvPr/>
        </p:nvSpPr>
        <p:spPr bwMode="auto">
          <a:xfrm>
            <a:off x="6096000" y="1828800"/>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prstClr val="black"/>
                </a:solidFill>
                <a:latin typeface="Times New Roman" panose="02020603050405020304" pitchFamily="18" charset="0"/>
              </a:rPr>
              <a:t>①</a:t>
            </a:r>
          </a:p>
          <a:p>
            <a:r>
              <a:rPr lang="en-US" altLang="zh-CN" sz="2400" b="1">
                <a:solidFill>
                  <a:prstClr val="black"/>
                </a:solidFill>
                <a:latin typeface="Times New Roman" panose="02020603050405020304" pitchFamily="18" charset="0"/>
              </a:rPr>
              <a:t>②</a:t>
            </a:r>
          </a:p>
        </p:txBody>
      </p:sp>
      <p:sp>
        <p:nvSpPr>
          <p:cNvPr id="53258" name="Text Box 10"/>
          <p:cNvSpPr txBox="1">
            <a:spLocks noChangeArrowheads="1"/>
          </p:cNvSpPr>
          <p:nvPr/>
        </p:nvSpPr>
        <p:spPr bwMode="auto">
          <a:xfrm>
            <a:off x="304800" y="4279900"/>
            <a:ext cx="7391400" cy="515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解这个方程</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x= 20000.</a:t>
            </a:r>
          </a:p>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x= 20000</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③ </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y=50000.</a:t>
            </a:r>
          </a:p>
          <a:p>
            <a:r>
              <a:rPr lang="zh-CN" altLang="en-US" sz="2800" b="1">
                <a:solidFill>
                  <a:prstClr val="black"/>
                </a:solidFill>
                <a:latin typeface="Times New Roman" panose="02020603050405020304" pitchFamily="18" charset="0"/>
              </a:rPr>
              <a:t>所以这个方程组的解是</a:t>
            </a: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400">
              <a:solidFill>
                <a:prstClr val="black"/>
              </a:solidFill>
              <a:latin typeface="Times New Roman" panose="02020603050405020304" pitchFamily="18" charset="0"/>
            </a:endParaRPr>
          </a:p>
        </p:txBody>
      </p:sp>
      <p:grpSp>
        <p:nvGrpSpPr>
          <p:cNvPr id="3" name="Group 11"/>
          <p:cNvGrpSpPr/>
          <p:nvPr/>
        </p:nvGrpSpPr>
        <p:grpSpPr bwMode="auto">
          <a:xfrm>
            <a:off x="3581400" y="4876800"/>
            <a:ext cx="2881313" cy="1590675"/>
            <a:chOff x="4176" y="3072"/>
            <a:chExt cx="1584" cy="1170"/>
          </a:xfrm>
        </p:grpSpPr>
        <p:sp>
          <p:nvSpPr>
            <p:cNvPr id="5131" name="Text Box 12"/>
            <p:cNvSpPr txBox="1">
              <a:spLocks noChangeArrowheads="1"/>
            </p:cNvSpPr>
            <p:nvPr/>
          </p:nvSpPr>
          <p:spPr bwMode="auto">
            <a:xfrm>
              <a:off x="4176" y="3072"/>
              <a:ext cx="1584"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600">
                  <a:solidFill>
                    <a:srgbClr val="3333FF"/>
                  </a:solidFill>
                  <a:latin typeface="Arial Black" panose="020B0A04020102020204" pitchFamily="34" charset="0"/>
                </a:rPr>
                <a:t>｛</a:t>
              </a:r>
            </a:p>
          </p:txBody>
        </p:sp>
        <p:sp>
          <p:nvSpPr>
            <p:cNvPr id="5132" name="Text Box 13"/>
            <p:cNvSpPr txBox="1">
              <a:spLocks noChangeArrowheads="1"/>
            </p:cNvSpPr>
            <p:nvPr/>
          </p:nvSpPr>
          <p:spPr bwMode="auto">
            <a:xfrm>
              <a:off x="4656" y="3120"/>
              <a:ext cx="1019" cy="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3333FF"/>
                  </a:solidFill>
                  <a:latin typeface="Tahoma" panose="020B0604030504040204" pitchFamily="34" charset="0"/>
                </a:rPr>
                <a:t>X=20000</a:t>
              </a:r>
            </a:p>
            <a:p>
              <a:pPr>
                <a:spcBef>
                  <a:spcPct val="50000"/>
                </a:spcBef>
              </a:pPr>
              <a:r>
                <a:rPr lang="en-US" altLang="zh-CN" sz="2800" b="1">
                  <a:solidFill>
                    <a:srgbClr val="3333FF"/>
                  </a:solidFill>
                  <a:latin typeface="Tahoma" panose="020B0604030504040204" pitchFamily="34" charset="0"/>
                </a:rPr>
                <a:t>y=50000</a:t>
              </a:r>
            </a:p>
            <a:p>
              <a:endParaRPr lang="en-US" altLang="zh-CN" sz="2400" b="1">
                <a:solidFill>
                  <a:prstClr val="black"/>
                </a:solidFill>
                <a:latin typeface="Times New Roman" panose="02020603050405020304" pitchFamily="18" charset="0"/>
              </a:endParaRPr>
            </a:p>
          </p:txBody>
        </p:sp>
      </p:grpSp>
      <p:grpSp>
        <p:nvGrpSpPr>
          <p:cNvPr id="4" name="Group 14"/>
          <p:cNvGrpSpPr/>
          <p:nvPr/>
        </p:nvGrpSpPr>
        <p:grpSpPr bwMode="auto">
          <a:xfrm>
            <a:off x="381000" y="2895600"/>
            <a:ext cx="4959350" cy="900113"/>
            <a:chOff x="192" y="2064"/>
            <a:chExt cx="3124" cy="567"/>
          </a:xfrm>
        </p:grpSpPr>
        <p:grpSp>
          <p:nvGrpSpPr>
            <p:cNvPr id="5134" name="Group 15"/>
            <p:cNvGrpSpPr/>
            <p:nvPr/>
          </p:nvGrpSpPr>
          <p:grpSpPr bwMode="auto">
            <a:xfrm>
              <a:off x="2064" y="2064"/>
              <a:ext cx="259" cy="567"/>
              <a:chOff x="1824" y="3408"/>
              <a:chExt cx="259" cy="567"/>
            </a:xfrm>
          </p:grpSpPr>
          <p:sp>
            <p:nvSpPr>
              <p:cNvPr id="5135" name="Text Box 16"/>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2</a:t>
                </a:r>
              </a:p>
            </p:txBody>
          </p:sp>
          <p:sp>
            <p:nvSpPr>
              <p:cNvPr id="5136" name="Text Box 17"/>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5</a:t>
                </a:r>
              </a:p>
            </p:txBody>
          </p:sp>
          <p:sp>
            <p:nvSpPr>
              <p:cNvPr id="5137" name="Line 18"/>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5138" name="Text Box 19"/>
            <p:cNvSpPr txBox="1">
              <a:spLocks noChangeArrowheads="1"/>
            </p:cNvSpPr>
            <p:nvPr/>
          </p:nvSpPr>
          <p:spPr bwMode="auto">
            <a:xfrm>
              <a:off x="192" y="2160"/>
              <a:ext cx="31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a:t>
              </a:r>
              <a:r>
                <a:rPr lang="en-US" altLang="zh-CN" sz="2800" b="1">
                  <a:solidFill>
                    <a:prstClr val="black"/>
                  </a:solidFill>
                  <a:latin typeface="Times New Roman" panose="02020603050405020304" pitchFamily="18" charset="0"/>
                </a:rPr>
                <a:t>: </a:t>
              </a:r>
              <a:r>
                <a:rPr lang="zh-CN" altLang="en-US" sz="2800" b="1">
                  <a:solidFill>
                    <a:prstClr val="black"/>
                  </a:solidFill>
                  <a:latin typeface="Times New Roman" panose="02020603050405020304" pitchFamily="18" charset="0"/>
                </a:rPr>
                <a:t>由</a:t>
              </a:r>
              <a:r>
                <a:rPr lang="en-US" altLang="zh-CN" sz="2800" b="1">
                  <a:solidFill>
                    <a:prstClr val="black"/>
                  </a:solidFill>
                  <a:latin typeface="Times New Roman" panose="02020603050405020304" pitchFamily="18" charset="0"/>
                </a:rPr>
                <a:t>①,</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 =      x         ③</a:t>
              </a:r>
              <a:endParaRPr lang="en-US" altLang="zh-CN" sz="2400">
                <a:solidFill>
                  <a:prstClr val="black"/>
                </a:solidFill>
                <a:latin typeface="Times New Roman" panose="02020603050405020304" pitchFamily="18" charset="0"/>
              </a:endParaRPr>
            </a:p>
          </p:txBody>
        </p:sp>
      </p:grpSp>
      <p:grpSp>
        <p:nvGrpSpPr>
          <p:cNvPr id="6" name="Group 20"/>
          <p:cNvGrpSpPr/>
          <p:nvPr/>
        </p:nvGrpSpPr>
        <p:grpSpPr bwMode="auto">
          <a:xfrm>
            <a:off x="304800" y="3505200"/>
            <a:ext cx="6670675" cy="900113"/>
            <a:chOff x="192" y="2544"/>
            <a:chExt cx="4202" cy="567"/>
          </a:xfrm>
        </p:grpSpPr>
        <p:grpSp>
          <p:nvGrpSpPr>
            <p:cNvPr id="5140" name="Group 21"/>
            <p:cNvGrpSpPr/>
            <p:nvPr/>
          </p:nvGrpSpPr>
          <p:grpSpPr bwMode="auto">
            <a:xfrm>
              <a:off x="2928" y="2544"/>
              <a:ext cx="259" cy="567"/>
              <a:chOff x="1824" y="3408"/>
              <a:chExt cx="259" cy="567"/>
            </a:xfrm>
          </p:grpSpPr>
          <p:sp>
            <p:nvSpPr>
              <p:cNvPr id="5141" name="Text Box 22"/>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2</a:t>
                </a:r>
              </a:p>
            </p:txBody>
          </p:sp>
          <p:sp>
            <p:nvSpPr>
              <p:cNvPr id="5142" name="Text Box 23"/>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5</a:t>
                </a:r>
              </a:p>
            </p:txBody>
          </p:sp>
          <p:sp>
            <p:nvSpPr>
              <p:cNvPr id="5143" name="Line 24"/>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5144" name="Text Box 25"/>
            <p:cNvSpPr txBox="1">
              <a:spLocks noChangeArrowheads="1"/>
            </p:cNvSpPr>
            <p:nvPr/>
          </p:nvSpPr>
          <p:spPr bwMode="auto">
            <a:xfrm>
              <a:off x="192" y="2688"/>
              <a:ext cx="42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③</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②,</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500x+250</a:t>
              </a:r>
              <a:r>
                <a:rPr lang="en-US" altLang="zh-CN" sz="2800" b="1">
                  <a:solidFill>
                    <a:prstClr val="black"/>
                  </a:solidFill>
                  <a:latin typeface="Times New Roman" panose="02020603050405020304" pitchFamily="18" charset="0"/>
                  <a:cs typeface="Times New Roman" panose="02020603050405020304" pitchFamily="18" charset="0"/>
                </a:rPr>
                <a:t>×     x=22500000</a:t>
              </a:r>
            </a:p>
          </p:txBody>
        </p:sp>
      </p:grpSp>
      <p:sp>
        <p:nvSpPr>
          <p:cNvPr id="53274" name="Text Box 26"/>
          <p:cNvSpPr txBox="1">
            <a:spLocks noChangeArrowheads="1"/>
          </p:cNvSpPr>
          <p:nvPr/>
        </p:nvSpPr>
        <p:spPr bwMode="auto">
          <a:xfrm>
            <a:off x="0" y="6019800"/>
            <a:ext cx="8599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答</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这个工厂一天应生产</a:t>
            </a:r>
            <a:r>
              <a:rPr lang="en-US" altLang="zh-CN" sz="2800" b="1">
                <a:solidFill>
                  <a:prstClr val="black"/>
                </a:solidFill>
                <a:latin typeface="Times New Roman" panose="02020603050405020304" pitchFamily="18" charset="0"/>
              </a:rPr>
              <a:t>20000</a:t>
            </a:r>
            <a:r>
              <a:rPr lang="zh-CN" altLang="en-US" sz="2800" b="1">
                <a:solidFill>
                  <a:prstClr val="black"/>
                </a:solidFill>
                <a:latin typeface="Times New Roman" panose="02020603050405020304" pitchFamily="18" charset="0"/>
              </a:rPr>
              <a:t>大瓶和</a:t>
            </a:r>
            <a:r>
              <a:rPr lang="en-US" altLang="zh-CN" sz="2800" b="1">
                <a:solidFill>
                  <a:prstClr val="black"/>
                </a:solidFill>
                <a:latin typeface="Times New Roman" panose="02020603050405020304" pitchFamily="18" charset="0"/>
              </a:rPr>
              <a:t>50000</a:t>
            </a:r>
            <a:r>
              <a:rPr lang="zh-CN" altLang="en-US" sz="2800" b="1">
                <a:solidFill>
                  <a:prstClr val="black"/>
                </a:solidFill>
                <a:latin typeface="Times New Roman" panose="02020603050405020304" pitchFamily="18" charset="0"/>
              </a:rPr>
              <a:t>小瓶消毒液</a:t>
            </a:r>
            <a:r>
              <a:rPr lang="en-US" altLang="zh-CN" sz="2800" b="1">
                <a:solidFill>
                  <a:prstClr val="black"/>
                </a:solidFill>
                <a:latin typeface="Times New Roman" panose="02020603050405020304" pitchFamily="18" charset="0"/>
              </a:rPr>
              <a:t>.</a:t>
            </a:r>
          </a:p>
        </p:txBody>
      </p:sp>
      <p:pic>
        <p:nvPicPr>
          <p:cNvPr id="5146" name="Picture 27" descr="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2667000"/>
            <a:ext cx="20510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76" name="Line 28"/>
          <p:cNvSpPr>
            <a:spLocks noChangeShapeType="1"/>
          </p:cNvSpPr>
          <p:nvPr/>
        </p:nvSpPr>
        <p:spPr bwMode="auto">
          <a:xfrm>
            <a:off x="987425" y="914400"/>
            <a:ext cx="6248400" cy="0"/>
          </a:xfrm>
          <a:prstGeom prst="line">
            <a:avLst/>
          </a:prstGeom>
          <a:noFill/>
          <a:ln w="57150">
            <a:solidFill>
              <a:srgbClr val="FF0000"/>
            </a:solidFill>
            <a:prstDash val="sysDot"/>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3277" name="Text Box 29"/>
          <p:cNvSpPr txBox="1">
            <a:spLocks noChangeArrowheads="1"/>
          </p:cNvSpPr>
          <p:nvPr/>
        </p:nvSpPr>
        <p:spPr bwMode="auto">
          <a:xfrm>
            <a:off x="3203575" y="1341438"/>
            <a:ext cx="5149850" cy="39687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b="1">
                <a:solidFill>
                  <a:prstClr val="white"/>
                </a:solidFill>
                <a:latin typeface="Times New Roman" panose="02020603050405020304" pitchFamily="18" charset="0"/>
              </a:rPr>
              <a:t>大瓶所装消毒液</a:t>
            </a:r>
            <a:r>
              <a:rPr lang="en-US" altLang="zh-CN" sz="2000" b="1">
                <a:solidFill>
                  <a:prstClr val="white"/>
                </a:solidFill>
                <a:latin typeface="Times New Roman" panose="02020603050405020304" pitchFamily="18" charset="0"/>
              </a:rPr>
              <a:t>+</a:t>
            </a:r>
            <a:r>
              <a:rPr lang="zh-CN" altLang="en-US" sz="2000" b="1">
                <a:solidFill>
                  <a:prstClr val="white"/>
                </a:solidFill>
                <a:latin typeface="Times New Roman" panose="02020603050405020304" pitchFamily="18" charset="0"/>
              </a:rPr>
              <a:t>小瓶所装消毒液</a:t>
            </a:r>
            <a:r>
              <a:rPr lang="en-US" altLang="zh-CN" sz="2000" b="1">
                <a:solidFill>
                  <a:prstClr val="white"/>
                </a:solidFill>
                <a:latin typeface="Times New Roman" panose="02020603050405020304" pitchFamily="18" charset="0"/>
              </a:rPr>
              <a:t>=</a:t>
            </a:r>
            <a:r>
              <a:rPr lang="zh-CN" altLang="en-US" sz="2000" b="1">
                <a:solidFill>
                  <a:prstClr val="white"/>
                </a:solidFill>
                <a:latin typeface="Times New Roman" panose="02020603050405020304" pitchFamily="18" charset="0"/>
              </a:rPr>
              <a:t>总生产量</a:t>
            </a:r>
          </a:p>
        </p:txBody>
      </p:sp>
    </p:spTree>
    <p:extLst>
      <p:ext uri="{BB962C8B-B14F-4D97-AF65-F5344CB8AC3E}">
        <p14:creationId xmlns:p14="http://schemas.microsoft.com/office/powerpoint/2010/main" val="90558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3276"/>
                                        </p:tgtEl>
                                        <p:attrNameLst>
                                          <p:attrName>style.visibility</p:attrName>
                                        </p:attrNameLst>
                                      </p:cBhvr>
                                      <p:to>
                                        <p:strVal val="visible"/>
                                      </p:to>
                                    </p:set>
                                    <p:anim calcmode="lin" valueType="num">
                                      <p:cBhvr>
                                        <p:cTn id="7" dur="500" fill="hold"/>
                                        <p:tgtEl>
                                          <p:spTgt spid="53276"/>
                                        </p:tgtEl>
                                        <p:attrNameLst>
                                          <p:attrName>ppt_w</p:attrName>
                                        </p:attrNameLst>
                                      </p:cBhvr>
                                      <p:tavLst>
                                        <p:tav tm="0">
                                          <p:val>
                                            <p:fltVal val="0"/>
                                          </p:val>
                                        </p:tav>
                                        <p:tav tm="100000">
                                          <p:val>
                                            <p:strVal val="#ppt_w"/>
                                          </p:val>
                                        </p:tav>
                                      </p:tavLst>
                                    </p:anim>
                                    <p:anim calcmode="lin" valueType="num">
                                      <p:cBhvr>
                                        <p:cTn id="8" dur="500" fill="hold"/>
                                        <p:tgtEl>
                                          <p:spTgt spid="5327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3277"/>
                                        </p:tgtEl>
                                        <p:attrNameLst>
                                          <p:attrName>style.visibility</p:attrName>
                                        </p:attrNameLst>
                                      </p:cBhvr>
                                      <p:to>
                                        <p:strVal val="visible"/>
                                      </p:to>
                                    </p:set>
                                    <p:animEffect transition="in" filter="wipe(left)">
                                      <p:cBhvr>
                                        <p:cTn id="13" dur="500"/>
                                        <p:tgtEl>
                                          <p:spTgt spid="5327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3252"/>
                                        </p:tgtEl>
                                        <p:attrNameLst>
                                          <p:attrName>style.visibility</p:attrName>
                                        </p:attrNameLst>
                                      </p:cBhvr>
                                      <p:to>
                                        <p:strVal val="visible"/>
                                      </p:to>
                                    </p:set>
                                    <p:animEffect transition="in" filter="blinds(horizontal)">
                                      <p:cBhvr>
                                        <p:cTn id="18" dur="500"/>
                                        <p:tgtEl>
                                          <p:spTgt spid="5325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3257"/>
                                        </p:tgtEl>
                                        <p:attrNameLst>
                                          <p:attrName>style.visibility</p:attrName>
                                        </p:attrNameLst>
                                      </p:cBhvr>
                                      <p:to>
                                        <p:strVal val="visible"/>
                                      </p:to>
                                    </p:set>
                                    <p:animEffect transition="in" filter="blinds(horizontal)">
                                      <p:cBhvr>
                                        <p:cTn id="28" dur="500"/>
                                        <p:tgtEl>
                                          <p:spTgt spid="5325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linds(horizont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3258">
                                            <p:txEl>
                                              <p:pRg st="0" end="0"/>
                                            </p:txEl>
                                          </p:spTgt>
                                        </p:tgtEl>
                                        <p:attrNameLst>
                                          <p:attrName>style.visibility</p:attrName>
                                        </p:attrNameLst>
                                      </p:cBhvr>
                                      <p:to>
                                        <p:strVal val="visible"/>
                                      </p:to>
                                    </p:set>
                                    <p:animEffect transition="in" filter="blinds(horizontal)">
                                      <p:cBhvr>
                                        <p:cTn id="43" dur="500"/>
                                        <p:tgtEl>
                                          <p:spTgt spid="5325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3258">
                                            <p:txEl>
                                              <p:pRg st="1" end="1"/>
                                            </p:txEl>
                                          </p:spTgt>
                                        </p:tgtEl>
                                        <p:attrNameLst>
                                          <p:attrName>style.visibility</p:attrName>
                                        </p:attrNameLst>
                                      </p:cBhvr>
                                      <p:to>
                                        <p:strVal val="visible"/>
                                      </p:to>
                                    </p:set>
                                    <p:animEffect transition="in" filter="blinds(horizontal)">
                                      <p:cBhvr>
                                        <p:cTn id="48" dur="500"/>
                                        <p:tgtEl>
                                          <p:spTgt spid="5325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3258">
                                            <p:txEl>
                                              <p:pRg st="2" end="2"/>
                                            </p:txEl>
                                          </p:spTgt>
                                        </p:tgtEl>
                                        <p:attrNameLst>
                                          <p:attrName>style.visibility</p:attrName>
                                        </p:attrNameLst>
                                      </p:cBhvr>
                                      <p:to>
                                        <p:strVal val="visible"/>
                                      </p:to>
                                    </p:set>
                                    <p:animEffect transition="in" filter="blinds(horizontal)">
                                      <p:cBhvr>
                                        <p:cTn id="53" dur="500"/>
                                        <p:tgtEl>
                                          <p:spTgt spid="53258">
                                            <p:txEl>
                                              <p:pRg st="2" end="2"/>
                                            </p:txEl>
                                          </p:spTgt>
                                        </p:tgtEl>
                                      </p:cBhvr>
                                    </p:animEffect>
                                  </p:childTnLst>
                                </p:cTn>
                              </p:par>
                            </p:childTnLst>
                          </p:cTn>
                        </p:par>
                        <p:par>
                          <p:cTn id="54" fill="hold">
                            <p:stCondLst>
                              <p:cond delay="500"/>
                            </p:stCondLst>
                            <p:childTnLst>
                              <p:par>
                                <p:cTn id="55" presetID="3" presetClass="entr" presetSubtype="1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53274"/>
                                        </p:tgtEl>
                                        <p:attrNameLst>
                                          <p:attrName>style.visibility</p:attrName>
                                        </p:attrNameLst>
                                      </p:cBhvr>
                                      <p:to>
                                        <p:strVal val="visible"/>
                                      </p:to>
                                    </p:set>
                                    <p:animEffect transition="in" filter="barn(outVertical)">
                                      <p:cBhvr>
                                        <p:cTn id="62" dur="500"/>
                                        <p:tgtEl>
                                          <p:spTgt spid="53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7" grpId="0"/>
      <p:bldP spid="53258" grpId="0" build="p"/>
      <p:bldP spid="53274" grpId="0"/>
      <p:bldP spid="53276" grpId="0" animBg="1"/>
      <p:bldP spid="5327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2" descr="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25" y="0"/>
            <a:ext cx="89646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p:cNvSpPr txBox="1">
            <a:spLocks noChangeArrowheads="1"/>
          </p:cNvSpPr>
          <p:nvPr/>
        </p:nvSpPr>
        <p:spPr bwMode="auto">
          <a:xfrm>
            <a:off x="381000" y="2132013"/>
            <a:ext cx="57261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设有</a:t>
            </a:r>
            <a:r>
              <a:rPr lang="en-US" altLang="zh-CN" sz="2800" b="1">
                <a:solidFill>
                  <a:prstClr val="black"/>
                </a:solidFill>
                <a:latin typeface="Times New Roman" panose="02020603050405020304" pitchFamily="18" charset="0"/>
              </a:rPr>
              <a:t>x</a:t>
            </a:r>
            <a:r>
              <a:rPr lang="zh-CN" altLang="en-US" sz="2800" b="1">
                <a:solidFill>
                  <a:prstClr val="black"/>
                </a:solidFill>
                <a:latin typeface="Times New Roman" panose="02020603050405020304" pitchFamily="18" charset="0"/>
              </a:rPr>
              <a:t>支篮球队和</a:t>
            </a:r>
            <a:r>
              <a:rPr lang="en-US" altLang="zh-CN" sz="2800" b="1">
                <a:solidFill>
                  <a:prstClr val="black"/>
                </a:solidFill>
                <a:latin typeface="Times New Roman" panose="02020603050405020304" pitchFamily="18" charset="0"/>
              </a:rPr>
              <a:t>y</a:t>
            </a:r>
            <a:r>
              <a:rPr lang="zh-CN" altLang="en-US" sz="2800" b="1">
                <a:solidFill>
                  <a:prstClr val="black"/>
                </a:solidFill>
                <a:latin typeface="Times New Roman" panose="02020603050405020304" pitchFamily="18" charset="0"/>
              </a:rPr>
              <a:t>支排球队参赛</a:t>
            </a:r>
            <a:r>
              <a:rPr lang="en-US" altLang="zh-CN" sz="2800" b="1">
                <a:solidFill>
                  <a:prstClr val="black"/>
                </a:solidFill>
                <a:latin typeface="Times New Roman" panose="02020603050405020304" pitchFamily="18" charset="0"/>
              </a:rPr>
              <a:t>.</a:t>
            </a:r>
          </a:p>
          <a:p>
            <a:r>
              <a:rPr lang="zh-CN" altLang="en-US" sz="2800" b="1">
                <a:solidFill>
                  <a:prstClr val="black"/>
                </a:solidFill>
                <a:latin typeface="Times New Roman" panose="02020603050405020304" pitchFamily="18" charset="0"/>
              </a:rPr>
              <a:t>由题意</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  </a:t>
            </a:r>
          </a:p>
          <a:p>
            <a:endParaRPr lang="zh-CN" altLang="en-US" sz="2400">
              <a:solidFill>
                <a:prstClr val="black"/>
              </a:solidFill>
              <a:latin typeface="Times New Roman" panose="02020603050405020304" pitchFamily="18" charset="0"/>
            </a:endParaRPr>
          </a:p>
        </p:txBody>
      </p:sp>
      <p:grpSp>
        <p:nvGrpSpPr>
          <p:cNvPr id="2" name="Group 4"/>
          <p:cNvGrpSpPr/>
          <p:nvPr/>
        </p:nvGrpSpPr>
        <p:grpSpPr bwMode="auto">
          <a:xfrm>
            <a:off x="990600" y="2665413"/>
            <a:ext cx="6248400" cy="1006475"/>
            <a:chOff x="480" y="576"/>
            <a:chExt cx="2790" cy="961"/>
          </a:xfrm>
        </p:grpSpPr>
        <p:sp>
          <p:nvSpPr>
            <p:cNvPr id="7172" name="Text Box 5"/>
            <p:cNvSpPr txBox="1">
              <a:spLocks noChangeArrowheads="1"/>
            </p:cNvSpPr>
            <p:nvPr/>
          </p:nvSpPr>
          <p:spPr bwMode="auto">
            <a:xfrm>
              <a:off x="1014" y="603"/>
              <a:ext cx="1392"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X+y</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48</a:t>
              </a:r>
            </a:p>
          </p:txBody>
        </p:sp>
        <p:sp>
          <p:nvSpPr>
            <p:cNvPr id="7173" name="Text Box 6"/>
            <p:cNvSpPr txBox="1">
              <a:spLocks noChangeArrowheads="1"/>
            </p:cNvSpPr>
            <p:nvPr/>
          </p:nvSpPr>
          <p:spPr bwMode="auto">
            <a:xfrm>
              <a:off x="1014" y="1035"/>
              <a:ext cx="2256"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10x+12y</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520</a:t>
              </a:r>
            </a:p>
          </p:txBody>
        </p:sp>
        <p:sp>
          <p:nvSpPr>
            <p:cNvPr id="7174" name="Rectangle 7"/>
            <p:cNvSpPr>
              <a:spLocks noChangeArrowheads="1"/>
            </p:cNvSpPr>
            <p:nvPr/>
          </p:nvSpPr>
          <p:spPr bwMode="auto">
            <a:xfrm>
              <a:off x="480" y="576"/>
              <a:ext cx="918"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b="1">
                  <a:solidFill>
                    <a:srgbClr val="FF0066"/>
                  </a:solidFill>
                  <a:latin typeface="Arial Black" panose="020B0A04020102020204" pitchFamily="34" charset="0"/>
                  <a:ea typeface="黑体" panose="02010609060101010101" pitchFamily="49" charset="-122"/>
                </a:rPr>
                <a:t>  </a:t>
              </a:r>
              <a:r>
                <a:rPr lang="zh-CN" altLang="en-US" sz="6000" b="1">
                  <a:solidFill>
                    <a:srgbClr val="FF0066"/>
                  </a:solidFill>
                  <a:latin typeface="Arial Black" panose="020B0A04020102020204" pitchFamily="34" charset="0"/>
                  <a:ea typeface="黑体" panose="02010609060101010101" pitchFamily="49" charset="-122"/>
                </a:rPr>
                <a:t>｛</a:t>
              </a:r>
            </a:p>
          </p:txBody>
        </p:sp>
      </p:grpSp>
      <p:sp>
        <p:nvSpPr>
          <p:cNvPr id="55304" name="Text Box 8"/>
          <p:cNvSpPr txBox="1">
            <a:spLocks noChangeArrowheads="1"/>
          </p:cNvSpPr>
          <p:nvPr/>
        </p:nvSpPr>
        <p:spPr bwMode="auto">
          <a:xfrm>
            <a:off x="5105400" y="2436813"/>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prstClr val="black"/>
                </a:solidFill>
                <a:latin typeface="Times New Roman" panose="02020603050405020304" pitchFamily="18" charset="0"/>
              </a:rPr>
              <a:t>①</a:t>
            </a:r>
          </a:p>
          <a:p>
            <a:r>
              <a:rPr lang="en-US" altLang="zh-CN" sz="2400" b="1">
                <a:solidFill>
                  <a:prstClr val="black"/>
                </a:solidFill>
                <a:latin typeface="Times New Roman" panose="02020603050405020304" pitchFamily="18" charset="0"/>
              </a:rPr>
              <a:t>②</a:t>
            </a:r>
          </a:p>
        </p:txBody>
      </p:sp>
      <p:sp>
        <p:nvSpPr>
          <p:cNvPr id="55305" name="Text Box 9"/>
          <p:cNvSpPr txBox="1">
            <a:spLocks noChangeArrowheads="1"/>
          </p:cNvSpPr>
          <p:nvPr/>
        </p:nvSpPr>
        <p:spPr bwMode="auto">
          <a:xfrm>
            <a:off x="533400" y="3587750"/>
            <a:ext cx="5481638"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由</a:t>
            </a:r>
            <a:r>
              <a:rPr lang="en-US" altLang="zh-CN" sz="2800" b="1">
                <a:solidFill>
                  <a:prstClr val="black"/>
                </a:solidFill>
                <a:latin typeface="Times New Roman" panose="02020603050405020304" pitchFamily="18" charset="0"/>
              </a:rPr>
              <a:t>①, </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 =48- x         ③</a:t>
            </a:r>
          </a:p>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③</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②,</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10x+12(48-</a:t>
            </a:r>
            <a:r>
              <a:rPr lang="en-US" altLang="zh-CN" sz="2800" b="1">
                <a:solidFill>
                  <a:prstClr val="black"/>
                </a:solidFill>
                <a:latin typeface="Times New Roman" panose="02020603050405020304" pitchFamily="18" charset="0"/>
                <a:cs typeface="Times New Roman" panose="02020603050405020304" pitchFamily="18" charset="0"/>
              </a:rPr>
              <a:t>x)=520</a:t>
            </a:r>
          </a:p>
          <a:p>
            <a:r>
              <a:rPr lang="zh-CN" altLang="en-US" sz="2800" b="1">
                <a:solidFill>
                  <a:prstClr val="black"/>
                </a:solidFill>
                <a:latin typeface="Times New Roman" panose="02020603050405020304" pitchFamily="18" charset="0"/>
              </a:rPr>
              <a:t>解这个方程</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x= 28.</a:t>
            </a:r>
          </a:p>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x= 28</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③ </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y=20.</a:t>
            </a:r>
          </a:p>
          <a:p>
            <a:endParaRPr lang="en-US" altLang="zh-CN" sz="2800" b="1">
              <a:solidFill>
                <a:prstClr val="black"/>
              </a:solidFill>
              <a:latin typeface="Times New Roman" panose="02020603050405020304" pitchFamily="18" charset="0"/>
            </a:endParaRPr>
          </a:p>
          <a:p>
            <a:r>
              <a:rPr lang="zh-CN" altLang="en-US" sz="2800" b="1">
                <a:solidFill>
                  <a:prstClr val="black"/>
                </a:solidFill>
                <a:latin typeface="Times New Roman" panose="02020603050405020304" pitchFamily="18" charset="0"/>
              </a:rPr>
              <a:t>所以这个方程组的解是</a:t>
            </a:r>
          </a:p>
          <a:p>
            <a:endParaRPr lang="zh-CN" altLang="en-US" sz="2800" b="1">
              <a:solidFill>
                <a:prstClr val="black"/>
              </a:solidFill>
              <a:latin typeface="Times New Roman" panose="02020603050405020304" pitchFamily="18" charset="0"/>
            </a:endParaRPr>
          </a:p>
          <a:p>
            <a:endParaRPr lang="zh-CN" altLang="en-US" sz="2800" b="1">
              <a:solidFill>
                <a:prstClr val="black"/>
              </a:solidFill>
              <a:latin typeface="Times New Roman" panose="02020603050405020304" pitchFamily="18" charset="0"/>
              <a:cs typeface="Times New Roman" panose="02020603050405020304" pitchFamily="18" charset="0"/>
            </a:endParaRPr>
          </a:p>
          <a:p>
            <a:endParaRPr lang="zh-CN" altLang="en-US" sz="2800" b="1">
              <a:solidFill>
                <a:prstClr val="black"/>
              </a:solidFill>
              <a:latin typeface="Times New Roman" panose="02020603050405020304" pitchFamily="18" charset="0"/>
            </a:endParaRPr>
          </a:p>
          <a:p>
            <a:endParaRPr lang="zh-CN" altLang="en-US" sz="2400">
              <a:solidFill>
                <a:prstClr val="black"/>
              </a:solidFill>
              <a:latin typeface="Times New Roman" panose="02020603050405020304" pitchFamily="18" charset="0"/>
            </a:endParaRPr>
          </a:p>
          <a:p>
            <a:endParaRPr lang="zh-CN" altLang="en-US" sz="2400">
              <a:solidFill>
                <a:prstClr val="black"/>
              </a:solidFill>
              <a:latin typeface="Times New Roman" panose="02020603050405020304" pitchFamily="18" charset="0"/>
            </a:endParaRPr>
          </a:p>
        </p:txBody>
      </p:sp>
      <p:grpSp>
        <p:nvGrpSpPr>
          <p:cNvPr id="3" name="Group 10"/>
          <p:cNvGrpSpPr/>
          <p:nvPr/>
        </p:nvGrpSpPr>
        <p:grpSpPr bwMode="auto">
          <a:xfrm>
            <a:off x="3581400" y="5264150"/>
            <a:ext cx="2881313" cy="1590675"/>
            <a:chOff x="4176" y="3072"/>
            <a:chExt cx="1584" cy="1170"/>
          </a:xfrm>
        </p:grpSpPr>
        <p:sp>
          <p:nvSpPr>
            <p:cNvPr id="7178" name="Text Box 11"/>
            <p:cNvSpPr txBox="1">
              <a:spLocks noChangeArrowheads="1"/>
            </p:cNvSpPr>
            <p:nvPr/>
          </p:nvSpPr>
          <p:spPr bwMode="auto">
            <a:xfrm>
              <a:off x="4176" y="3072"/>
              <a:ext cx="1584"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600">
                  <a:solidFill>
                    <a:srgbClr val="3333FF"/>
                  </a:solidFill>
                  <a:latin typeface="Arial Black" panose="020B0A04020102020204" pitchFamily="34" charset="0"/>
                </a:rPr>
                <a:t>｛</a:t>
              </a:r>
            </a:p>
          </p:txBody>
        </p:sp>
        <p:sp>
          <p:nvSpPr>
            <p:cNvPr id="7179" name="Text Box 12"/>
            <p:cNvSpPr txBox="1">
              <a:spLocks noChangeArrowheads="1"/>
            </p:cNvSpPr>
            <p:nvPr/>
          </p:nvSpPr>
          <p:spPr bwMode="auto">
            <a:xfrm>
              <a:off x="4656" y="3120"/>
              <a:ext cx="644" cy="1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3333FF"/>
                  </a:solidFill>
                  <a:latin typeface="Tahoma" panose="020B0604030504040204" pitchFamily="34" charset="0"/>
                </a:rPr>
                <a:t>X=28</a:t>
              </a:r>
            </a:p>
            <a:p>
              <a:pPr>
                <a:spcBef>
                  <a:spcPct val="50000"/>
                </a:spcBef>
              </a:pPr>
              <a:r>
                <a:rPr lang="en-US" altLang="zh-CN" sz="2800" b="1">
                  <a:solidFill>
                    <a:srgbClr val="3333FF"/>
                  </a:solidFill>
                  <a:latin typeface="Tahoma" panose="020B0604030504040204" pitchFamily="34" charset="0"/>
                </a:rPr>
                <a:t>y=20</a:t>
              </a:r>
            </a:p>
            <a:p>
              <a:endParaRPr lang="en-US" altLang="zh-CN" sz="2400" b="1">
                <a:solidFill>
                  <a:prstClr val="black"/>
                </a:solidFill>
                <a:latin typeface="Times New Roman" panose="02020603050405020304" pitchFamily="18" charset="0"/>
              </a:endParaRPr>
            </a:p>
          </p:txBody>
        </p:sp>
      </p:grpSp>
      <p:sp>
        <p:nvSpPr>
          <p:cNvPr id="55309" name="Text Box 13"/>
          <p:cNvSpPr txBox="1">
            <a:spLocks noChangeArrowheads="1"/>
          </p:cNvSpPr>
          <p:nvPr/>
        </p:nvSpPr>
        <p:spPr bwMode="auto">
          <a:xfrm>
            <a:off x="0" y="314325"/>
            <a:ext cx="395288" cy="1385888"/>
          </a:xfrm>
          <a:prstGeom prst="rect">
            <a:avLst/>
          </a:prstGeom>
          <a:noFill/>
          <a:ln w="9525">
            <a:noFill/>
            <a:miter lim="800000"/>
          </a:ln>
          <a:effectLst/>
        </p:spPr>
        <p:txBody>
          <a:bodyPr>
            <a:spAutoFit/>
          </a:bodyPr>
          <a:lstStyle/>
          <a:p>
            <a:r>
              <a:rPr lang="en-US" altLang="zh-CN" sz="2800" b="1" noProof="1">
                <a:solidFill>
                  <a:srgbClr val="FF0066"/>
                </a:solidFill>
                <a:effectLst>
                  <a:outerShdw blurRad="38100" dist="38100" dir="2700000">
                    <a:srgbClr val="C0C0C0"/>
                  </a:outerShdw>
                </a:effectLst>
                <a:ea typeface="Gulim" panose="020B0600000101010101" pitchFamily="34" charset="-127"/>
                <a:cs typeface="+mn-ea"/>
                <a:sym typeface="Wingdings" panose="05000000000000000000" pitchFamily="2" charset="2"/>
              </a:rPr>
              <a:t>P</a:t>
            </a:r>
            <a:r>
              <a:rPr lang="en-US" altLang="zh-CN" sz="2800" b="1" baseline="-25000" noProof="1">
                <a:solidFill>
                  <a:srgbClr val="FF0066"/>
                </a:solidFill>
                <a:effectLst>
                  <a:outerShdw blurRad="38100" dist="38100" dir="2700000">
                    <a:srgbClr val="C0C0C0"/>
                  </a:outerShdw>
                </a:effectLst>
                <a:ea typeface="Gulim" panose="020B0600000101010101" pitchFamily="34" charset="-127"/>
                <a:cs typeface="+mn-ea"/>
                <a:sym typeface="Wingdings" panose="05000000000000000000" pitchFamily="2" charset="2"/>
              </a:rPr>
              <a:t>107</a:t>
            </a:r>
            <a:endParaRPr lang="en-US" altLang="zh-CN" sz="2800" b="1" baseline="-25000" noProof="1">
              <a:solidFill>
                <a:srgbClr val="FF0066"/>
              </a:solidFill>
              <a:effectLst>
                <a:outerShdw blurRad="38100" dist="38100" dir="2700000">
                  <a:srgbClr val="C0C0C0"/>
                </a:outerShdw>
              </a:effectLst>
              <a:ea typeface="Gulim" panose="020B0600000101010101" pitchFamily="34" charset="-127"/>
              <a:sym typeface="Wingdings" panose="05000000000000000000" pitchFamily="2" charset="2"/>
            </a:endParaRPr>
          </a:p>
        </p:txBody>
      </p:sp>
    </p:spTree>
    <p:extLst>
      <p:ext uri="{BB962C8B-B14F-4D97-AF65-F5344CB8AC3E}">
        <p14:creationId xmlns:p14="http://schemas.microsoft.com/office/powerpoint/2010/main" val="8739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linds(horizontal)">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5304"/>
                                        </p:tgtEl>
                                        <p:attrNameLst>
                                          <p:attrName>style.visibility</p:attrName>
                                        </p:attrNameLst>
                                      </p:cBhvr>
                                      <p:to>
                                        <p:strVal val="visible"/>
                                      </p:to>
                                    </p:set>
                                    <p:anim calcmode="lin" valueType="num">
                                      <p:cBhvr additive="base">
                                        <p:cTn id="17" dur="500" fill="hold"/>
                                        <p:tgtEl>
                                          <p:spTgt spid="55304"/>
                                        </p:tgtEl>
                                        <p:attrNameLst>
                                          <p:attrName>ppt_x</p:attrName>
                                        </p:attrNameLst>
                                      </p:cBhvr>
                                      <p:tavLst>
                                        <p:tav tm="0">
                                          <p:val>
                                            <p:strVal val="0-#ppt_w/2"/>
                                          </p:val>
                                        </p:tav>
                                        <p:tav tm="100000">
                                          <p:val>
                                            <p:strVal val="#ppt_x"/>
                                          </p:val>
                                        </p:tav>
                                      </p:tavLst>
                                    </p:anim>
                                    <p:anim calcmode="lin" valueType="num">
                                      <p:cBhvr additive="base">
                                        <p:cTn id="18" dur="500" fill="hold"/>
                                        <p:tgtEl>
                                          <p:spTgt spid="5530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5305">
                                            <p:txEl>
                                              <p:pRg st="0" end="0"/>
                                            </p:txEl>
                                          </p:spTgt>
                                        </p:tgtEl>
                                        <p:attrNameLst>
                                          <p:attrName>style.visibility</p:attrName>
                                        </p:attrNameLst>
                                      </p:cBhvr>
                                      <p:to>
                                        <p:strVal val="visible"/>
                                      </p:to>
                                    </p:set>
                                    <p:animEffect transition="in" filter="blinds(horizontal)">
                                      <p:cBhvr>
                                        <p:cTn id="23" dur="500"/>
                                        <p:tgtEl>
                                          <p:spTgt spid="5530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5305">
                                            <p:txEl>
                                              <p:pRg st="1" end="1"/>
                                            </p:txEl>
                                          </p:spTgt>
                                        </p:tgtEl>
                                        <p:attrNameLst>
                                          <p:attrName>style.visibility</p:attrName>
                                        </p:attrNameLst>
                                      </p:cBhvr>
                                      <p:to>
                                        <p:strVal val="visible"/>
                                      </p:to>
                                    </p:set>
                                    <p:animEffect transition="in" filter="blinds(horizontal)">
                                      <p:cBhvr>
                                        <p:cTn id="28" dur="500"/>
                                        <p:tgtEl>
                                          <p:spTgt spid="5530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5305">
                                            <p:txEl>
                                              <p:pRg st="2" end="2"/>
                                            </p:txEl>
                                          </p:spTgt>
                                        </p:tgtEl>
                                        <p:attrNameLst>
                                          <p:attrName>style.visibility</p:attrName>
                                        </p:attrNameLst>
                                      </p:cBhvr>
                                      <p:to>
                                        <p:strVal val="visible"/>
                                      </p:to>
                                    </p:set>
                                    <p:animEffect transition="in" filter="blinds(horizontal)">
                                      <p:cBhvr>
                                        <p:cTn id="33" dur="500"/>
                                        <p:tgtEl>
                                          <p:spTgt spid="5530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5305">
                                            <p:txEl>
                                              <p:pRg st="3" end="3"/>
                                            </p:txEl>
                                          </p:spTgt>
                                        </p:tgtEl>
                                        <p:attrNameLst>
                                          <p:attrName>style.visibility</p:attrName>
                                        </p:attrNameLst>
                                      </p:cBhvr>
                                      <p:to>
                                        <p:strVal val="visible"/>
                                      </p:to>
                                    </p:set>
                                    <p:animEffect transition="in" filter="blinds(horizontal)">
                                      <p:cBhvr>
                                        <p:cTn id="38" dur="500"/>
                                        <p:tgtEl>
                                          <p:spTgt spid="55305">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5305">
                                            <p:txEl>
                                              <p:pRg st="5" end="5"/>
                                            </p:txEl>
                                          </p:spTgt>
                                        </p:tgtEl>
                                        <p:attrNameLst>
                                          <p:attrName>style.visibility</p:attrName>
                                        </p:attrNameLst>
                                      </p:cBhvr>
                                      <p:to>
                                        <p:strVal val="visible"/>
                                      </p:to>
                                    </p:set>
                                    <p:animEffect transition="in" filter="blinds(horizontal)">
                                      <p:cBhvr>
                                        <p:cTn id="43" dur="500"/>
                                        <p:tgtEl>
                                          <p:spTgt spid="55305">
                                            <p:txEl>
                                              <p:pRg st="5" end="5"/>
                                            </p:txEl>
                                          </p:spTgt>
                                        </p:tgtEl>
                                      </p:cBhvr>
                                    </p:animEffect>
                                  </p:childTnLst>
                                </p:cTn>
                              </p:par>
                            </p:childTnLst>
                          </p:cTn>
                        </p:par>
                        <p:par>
                          <p:cTn id="44" fill="hold">
                            <p:stCondLst>
                              <p:cond delay="500"/>
                            </p:stCondLst>
                            <p:childTnLst>
                              <p:par>
                                <p:cTn id="45" presetID="3" presetClass="entr" presetSubtype="1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4" grpId="0"/>
      <p:bldP spid="5530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2"/>
          <p:cNvSpPr txBox="1">
            <a:spLocks noChangeArrowheads="1"/>
          </p:cNvSpPr>
          <p:nvPr/>
        </p:nvSpPr>
        <p:spPr bwMode="auto">
          <a:xfrm>
            <a:off x="838200" y="51816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400">
              <a:solidFill>
                <a:prstClr val="black"/>
              </a:solidFill>
              <a:latin typeface="Times New Roman" panose="02020603050405020304" pitchFamily="18" charset="0"/>
            </a:endParaRPr>
          </a:p>
        </p:txBody>
      </p:sp>
      <p:sp>
        <p:nvSpPr>
          <p:cNvPr id="56323" name="Text Box 3"/>
          <p:cNvSpPr txBox="1">
            <a:spLocks noChangeArrowheads="1"/>
          </p:cNvSpPr>
          <p:nvPr/>
        </p:nvSpPr>
        <p:spPr bwMode="auto">
          <a:xfrm>
            <a:off x="304800" y="2133600"/>
            <a:ext cx="51228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设骑车用</a:t>
            </a:r>
            <a:r>
              <a:rPr lang="en-US" altLang="zh-CN" sz="2800" b="1">
                <a:solidFill>
                  <a:prstClr val="black"/>
                </a:solidFill>
                <a:latin typeface="Times New Roman" panose="02020603050405020304" pitchFamily="18" charset="0"/>
              </a:rPr>
              <a:t>x</a:t>
            </a:r>
            <a:r>
              <a:rPr lang="zh-CN" altLang="en-US" sz="2800" b="1">
                <a:solidFill>
                  <a:prstClr val="black"/>
                </a:solidFill>
                <a:latin typeface="Times New Roman" panose="02020603050405020304" pitchFamily="18" charset="0"/>
              </a:rPr>
              <a:t>小时</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步行用</a:t>
            </a:r>
            <a:r>
              <a:rPr lang="en-US" altLang="zh-CN" sz="2800" b="1">
                <a:solidFill>
                  <a:prstClr val="black"/>
                </a:solidFill>
                <a:latin typeface="Times New Roman" panose="02020603050405020304" pitchFamily="18" charset="0"/>
              </a:rPr>
              <a:t>y</a:t>
            </a:r>
            <a:r>
              <a:rPr lang="zh-CN" altLang="en-US" sz="2800" b="1">
                <a:solidFill>
                  <a:prstClr val="black"/>
                </a:solidFill>
                <a:latin typeface="Times New Roman" panose="02020603050405020304" pitchFamily="18" charset="0"/>
              </a:rPr>
              <a:t>小时</a:t>
            </a:r>
            <a:r>
              <a:rPr lang="en-US" altLang="zh-CN" sz="2800" b="1">
                <a:solidFill>
                  <a:prstClr val="black"/>
                </a:solidFill>
                <a:latin typeface="Times New Roman" panose="02020603050405020304" pitchFamily="18" charset="0"/>
              </a:rPr>
              <a:t>.</a:t>
            </a:r>
          </a:p>
          <a:p>
            <a:r>
              <a:rPr lang="zh-CN" altLang="en-US" sz="2800" b="1">
                <a:solidFill>
                  <a:prstClr val="black"/>
                </a:solidFill>
                <a:latin typeface="Times New Roman" panose="02020603050405020304" pitchFamily="18" charset="0"/>
              </a:rPr>
              <a:t>由题意</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a:t>
            </a:r>
          </a:p>
        </p:txBody>
      </p:sp>
      <p:grpSp>
        <p:nvGrpSpPr>
          <p:cNvPr id="2" name="Group 4"/>
          <p:cNvGrpSpPr/>
          <p:nvPr/>
        </p:nvGrpSpPr>
        <p:grpSpPr bwMode="auto">
          <a:xfrm>
            <a:off x="990600" y="2438400"/>
            <a:ext cx="6248400" cy="1006475"/>
            <a:chOff x="480" y="576"/>
            <a:chExt cx="2790" cy="961"/>
          </a:xfrm>
        </p:grpSpPr>
        <p:sp>
          <p:nvSpPr>
            <p:cNvPr id="8196" name="Text Box 5"/>
            <p:cNvSpPr txBox="1">
              <a:spLocks noChangeArrowheads="1"/>
            </p:cNvSpPr>
            <p:nvPr/>
          </p:nvSpPr>
          <p:spPr bwMode="auto">
            <a:xfrm>
              <a:off x="1014" y="603"/>
              <a:ext cx="1392"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X+y</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1</a:t>
              </a:r>
            </a:p>
          </p:txBody>
        </p:sp>
        <p:sp>
          <p:nvSpPr>
            <p:cNvPr id="8197" name="Text Box 6"/>
            <p:cNvSpPr txBox="1">
              <a:spLocks noChangeArrowheads="1"/>
            </p:cNvSpPr>
            <p:nvPr/>
          </p:nvSpPr>
          <p:spPr bwMode="auto">
            <a:xfrm>
              <a:off x="1014" y="1035"/>
              <a:ext cx="2256"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FF0066"/>
                  </a:solidFill>
                  <a:latin typeface="Tahoma" panose="020B0604030504040204" pitchFamily="34" charset="0"/>
                </a:rPr>
                <a:t>25x+5y</a:t>
              </a:r>
              <a:r>
                <a:rPr lang="zh-CN" altLang="en-US" sz="2800" b="1">
                  <a:solidFill>
                    <a:srgbClr val="FF0066"/>
                  </a:solidFill>
                  <a:latin typeface="Tahoma" panose="020B0604030504040204" pitchFamily="34" charset="0"/>
                </a:rPr>
                <a:t>＝</a:t>
              </a:r>
              <a:r>
                <a:rPr lang="en-US" altLang="zh-CN" sz="2800" b="1">
                  <a:solidFill>
                    <a:srgbClr val="FF0066"/>
                  </a:solidFill>
                  <a:latin typeface="Tahoma" panose="020B0604030504040204" pitchFamily="34" charset="0"/>
                </a:rPr>
                <a:t>20</a:t>
              </a:r>
            </a:p>
          </p:txBody>
        </p:sp>
        <p:sp>
          <p:nvSpPr>
            <p:cNvPr id="8198" name="Rectangle 7"/>
            <p:cNvSpPr>
              <a:spLocks noChangeArrowheads="1"/>
            </p:cNvSpPr>
            <p:nvPr/>
          </p:nvSpPr>
          <p:spPr bwMode="auto">
            <a:xfrm>
              <a:off x="480" y="576"/>
              <a:ext cx="918" cy="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b="1">
                  <a:solidFill>
                    <a:srgbClr val="FF0066"/>
                  </a:solidFill>
                  <a:latin typeface="Arial Black" panose="020B0A04020102020204" pitchFamily="34" charset="0"/>
                  <a:ea typeface="黑体" panose="02010609060101010101" pitchFamily="49" charset="-122"/>
                </a:rPr>
                <a:t>  </a:t>
              </a:r>
              <a:r>
                <a:rPr lang="zh-CN" altLang="en-US" sz="6000" b="1">
                  <a:solidFill>
                    <a:srgbClr val="FF0066"/>
                  </a:solidFill>
                  <a:latin typeface="Arial Black" panose="020B0A04020102020204" pitchFamily="34" charset="0"/>
                  <a:ea typeface="黑体" panose="02010609060101010101" pitchFamily="49" charset="-122"/>
                </a:rPr>
                <a:t>｛</a:t>
              </a:r>
            </a:p>
          </p:txBody>
        </p:sp>
      </p:grpSp>
      <p:sp>
        <p:nvSpPr>
          <p:cNvPr id="56328" name="Text Box 8"/>
          <p:cNvSpPr txBox="1">
            <a:spLocks noChangeArrowheads="1"/>
          </p:cNvSpPr>
          <p:nvPr/>
        </p:nvSpPr>
        <p:spPr bwMode="auto">
          <a:xfrm>
            <a:off x="4648200" y="2133600"/>
            <a:ext cx="609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en-US" altLang="zh-CN" sz="2400" b="1">
              <a:solidFill>
                <a:prstClr val="black"/>
              </a:solidFill>
              <a:latin typeface="Times New Roman" panose="02020603050405020304" pitchFamily="18" charset="0"/>
            </a:endParaRPr>
          </a:p>
          <a:p>
            <a:r>
              <a:rPr lang="en-US" altLang="zh-CN" sz="2400" b="1">
                <a:solidFill>
                  <a:prstClr val="black"/>
                </a:solidFill>
                <a:latin typeface="Times New Roman" panose="02020603050405020304" pitchFamily="18" charset="0"/>
              </a:rPr>
              <a:t>①</a:t>
            </a:r>
          </a:p>
          <a:p>
            <a:r>
              <a:rPr lang="en-US" altLang="zh-CN" sz="2400" b="1">
                <a:solidFill>
                  <a:prstClr val="black"/>
                </a:solidFill>
                <a:latin typeface="Times New Roman" panose="02020603050405020304" pitchFamily="18" charset="0"/>
              </a:rPr>
              <a:t>②</a:t>
            </a:r>
          </a:p>
        </p:txBody>
      </p:sp>
      <p:sp>
        <p:nvSpPr>
          <p:cNvPr id="56329" name="Text Box 9"/>
          <p:cNvSpPr txBox="1">
            <a:spLocks noChangeArrowheads="1"/>
          </p:cNvSpPr>
          <p:nvPr/>
        </p:nvSpPr>
        <p:spPr bwMode="auto">
          <a:xfrm>
            <a:off x="457200" y="3276600"/>
            <a:ext cx="49577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由</a:t>
            </a:r>
            <a:r>
              <a:rPr lang="en-US" altLang="zh-CN" sz="2800" b="1">
                <a:solidFill>
                  <a:prstClr val="black"/>
                </a:solidFill>
                <a:latin typeface="Times New Roman" panose="02020603050405020304" pitchFamily="18" charset="0"/>
              </a:rPr>
              <a:t>①, </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 =1- x         ③</a:t>
            </a:r>
          </a:p>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③</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②,</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25x+5(1-</a:t>
            </a:r>
            <a:r>
              <a:rPr lang="en-US" altLang="zh-CN" sz="2800" b="1">
                <a:solidFill>
                  <a:prstClr val="black"/>
                </a:solidFill>
                <a:latin typeface="Times New Roman" panose="02020603050405020304" pitchFamily="18" charset="0"/>
                <a:cs typeface="Times New Roman" panose="02020603050405020304" pitchFamily="18" charset="0"/>
              </a:rPr>
              <a:t>x)=20</a:t>
            </a:r>
            <a:endParaRPr lang="en-US" altLang="zh-CN" sz="2400">
              <a:solidFill>
                <a:prstClr val="black"/>
              </a:solidFill>
              <a:latin typeface="Times New Roman" panose="02020603050405020304" pitchFamily="18" charset="0"/>
            </a:endParaRPr>
          </a:p>
        </p:txBody>
      </p:sp>
      <p:grpSp>
        <p:nvGrpSpPr>
          <p:cNvPr id="3" name="Group 10"/>
          <p:cNvGrpSpPr/>
          <p:nvPr/>
        </p:nvGrpSpPr>
        <p:grpSpPr bwMode="auto">
          <a:xfrm>
            <a:off x="533400" y="4191000"/>
            <a:ext cx="3863975" cy="900113"/>
            <a:chOff x="480" y="2880"/>
            <a:chExt cx="2434" cy="567"/>
          </a:xfrm>
        </p:grpSpPr>
        <p:grpSp>
          <p:nvGrpSpPr>
            <p:cNvPr id="8202" name="Group 11"/>
            <p:cNvGrpSpPr/>
            <p:nvPr/>
          </p:nvGrpSpPr>
          <p:grpSpPr bwMode="auto">
            <a:xfrm>
              <a:off x="2592" y="2880"/>
              <a:ext cx="259" cy="567"/>
              <a:chOff x="1824" y="3408"/>
              <a:chExt cx="259" cy="567"/>
            </a:xfrm>
          </p:grpSpPr>
          <p:sp>
            <p:nvSpPr>
              <p:cNvPr id="8203" name="Text Box 12"/>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04" name="Text Box 13"/>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3</a:t>
                </a:r>
              </a:p>
            </p:txBody>
          </p:sp>
          <p:sp>
            <p:nvSpPr>
              <p:cNvPr id="8205" name="Line 14"/>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06" name="Text Box 15"/>
            <p:cNvSpPr txBox="1">
              <a:spLocks noChangeArrowheads="1"/>
            </p:cNvSpPr>
            <p:nvPr/>
          </p:nvSpPr>
          <p:spPr bwMode="auto">
            <a:xfrm>
              <a:off x="480" y="2976"/>
              <a:ext cx="24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解这个方程</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x=      .</a:t>
              </a:r>
            </a:p>
          </p:txBody>
        </p:sp>
      </p:grpSp>
      <p:grpSp>
        <p:nvGrpSpPr>
          <p:cNvPr id="5" name="Group 16"/>
          <p:cNvGrpSpPr/>
          <p:nvPr/>
        </p:nvGrpSpPr>
        <p:grpSpPr bwMode="auto">
          <a:xfrm>
            <a:off x="533400" y="4724400"/>
            <a:ext cx="4600575" cy="900113"/>
            <a:chOff x="1248" y="384"/>
            <a:chExt cx="2898" cy="567"/>
          </a:xfrm>
        </p:grpSpPr>
        <p:grpSp>
          <p:nvGrpSpPr>
            <p:cNvPr id="8208" name="Group 17"/>
            <p:cNvGrpSpPr/>
            <p:nvPr/>
          </p:nvGrpSpPr>
          <p:grpSpPr bwMode="auto">
            <a:xfrm>
              <a:off x="3744" y="384"/>
              <a:ext cx="259" cy="567"/>
              <a:chOff x="1824" y="3408"/>
              <a:chExt cx="259" cy="567"/>
            </a:xfrm>
          </p:grpSpPr>
          <p:sp>
            <p:nvSpPr>
              <p:cNvPr id="8209" name="Text Box 18"/>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10" name="Text Box 19"/>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1</a:t>
                </a:r>
              </a:p>
            </p:txBody>
          </p:sp>
          <p:sp>
            <p:nvSpPr>
              <p:cNvPr id="8211" name="Line 20"/>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8212" name="Text Box 21"/>
            <p:cNvSpPr txBox="1">
              <a:spLocks noChangeArrowheads="1"/>
            </p:cNvSpPr>
            <p:nvPr/>
          </p:nvSpPr>
          <p:spPr bwMode="auto">
            <a:xfrm>
              <a:off x="1248" y="480"/>
              <a:ext cx="289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把</a:t>
              </a:r>
              <a:r>
                <a:rPr lang="en-US" altLang="zh-CN" sz="2800" b="1">
                  <a:solidFill>
                    <a:prstClr val="black"/>
                  </a:solidFill>
                  <a:latin typeface="Times New Roman" panose="02020603050405020304" pitchFamily="18" charset="0"/>
                </a:rPr>
                <a:t>x=      </a:t>
              </a:r>
              <a:r>
                <a:rPr lang="zh-CN" altLang="en-US" sz="2800" b="1">
                  <a:solidFill>
                    <a:prstClr val="black"/>
                  </a:solidFill>
                  <a:latin typeface="Times New Roman" panose="02020603050405020304" pitchFamily="18" charset="0"/>
                </a:rPr>
                <a:t>代入</a:t>
              </a:r>
              <a:r>
                <a:rPr lang="en-US" altLang="zh-CN" sz="2800" b="1">
                  <a:solidFill>
                    <a:prstClr val="black"/>
                  </a:solidFill>
                  <a:latin typeface="Times New Roman" panose="02020603050405020304" pitchFamily="18" charset="0"/>
                </a:rPr>
                <a:t>③ </a:t>
              </a:r>
              <a:r>
                <a:rPr lang="zh-CN" altLang="en-US" sz="2800" b="1">
                  <a:solidFill>
                    <a:prstClr val="black"/>
                  </a:solidFill>
                  <a:latin typeface="Times New Roman" panose="02020603050405020304" pitchFamily="18" charset="0"/>
                </a:rPr>
                <a:t>，得   </a:t>
              </a:r>
              <a:r>
                <a:rPr lang="en-US" altLang="zh-CN" sz="2800" b="1">
                  <a:solidFill>
                    <a:prstClr val="black"/>
                  </a:solidFill>
                  <a:latin typeface="Times New Roman" panose="02020603050405020304" pitchFamily="18" charset="0"/>
                </a:rPr>
                <a:t>y=      .</a:t>
              </a:r>
              <a:endParaRPr lang="en-US" altLang="zh-CN" sz="2400">
                <a:solidFill>
                  <a:prstClr val="black"/>
                </a:solidFill>
                <a:latin typeface="Times New Roman" panose="02020603050405020304" pitchFamily="18" charset="0"/>
              </a:endParaRPr>
            </a:p>
          </p:txBody>
        </p:sp>
        <p:grpSp>
          <p:nvGrpSpPr>
            <p:cNvPr id="8213" name="Group 22"/>
            <p:cNvGrpSpPr/>
            <p:nvPr/>
          </p:nvGrpSpPr>
          <p:grpSpPr bwMode="auto">
            <a:xfrm>
              <a:off x="1872" y="384"/>
              <a:ext cx="259" cy="567"/>
              <a:chOff x="1824" y="3408"/>
              <a:chExt cx="259" cy="567"/>
            </a:xfrm>
          </p:grpSpPr>
          <p:sp>
            <p:nvSpPr>
              <p:cNvPr id="8214" name="Text Box 23"/>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15" name="Text Box 24"/>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3</a:t>
                </a:r>
              </a:p>
            </p:txBody>
          </p:sp>
          <p:sp>
            <p:nvSpPr>
              <p:cNvPr id="8216" name="Line 25"/>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sp>
        <p:nvSpPr>
          <p:cNvPr id="56346" name="Text Box 26"/>
          <p:cNvSpPr txBox="1">
            <a:spLocks noChangeArrowheads="1"/>
          </p:cNvSpPr>
          <p:nvPr/>
        </p:nvSpPr>
        <p:spPr bwMode="auto">
          <a:xfrm>
            <a:off x="533400" y="5546725"/>
            <a:ext cx="37560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所以这个方程组的解是</a:t>
            </a:r>
          </a:p>
          <a:p>
            <a:endParaRPr lang="zh-CN" altLang="en-US" sz="2800" b="1">
              <a:solidFill>
                <a:prstClr val="black"/>
              </a:solidFill>
              <a:latin typeface="Times New Roman" panose="02020603050405020304" pitchFamily="18" charset="0"/>
            </a:endParaRPr>
          </a:p>
          <a:p>
            <a:endParaRPr lang="zh-CN" altLang="en-US" sz="2400">
              <a:solidFill>
                <a:prstClr val="black"/>
              </a:solidFill>
              <a:latin typeface="Times New Roman" panose="02020603050405020304" pitchFamily="18" charset="0"/>
            </a:endParaRPr>
          </a:p>
        </p:txBody>
      </p:sp>
      <p:grpSp>
        <p:nvGrpSpPr>
          <p:cNvPr id="8" name="Group 27"/>
          <p:cNvGrpSpPr/>
          <p:nvPr/>
        </p:nvGrpSpPr>
        <p:grpSpPr bwMode="auto">
          <a:xfrm>
            <a:off x="3962400" y="5094288"/>
            <a:ext cx="2881313" cy="1763712"/>
            <a:chOff x="3504" y="2208"/>
            <a:chExt cx="1815" cy="1065"/>
          </a:xfrm>
        </p:grpSpPr>
        <p:sp>
          <p:nvSpPr>
            <p:cNvPr id="8219" name="Text Box 28"/>
            <p:cNvSpPr txBox="1">
              <a:spLocks noChangeArrowheads="1"/>
            </p:cNvSpPr>
            <p:nvPr/>
          </p:nvSpPr>
          <p:spPr bwMode="auto">
            <a:xfrm>
              <a:off x="3504" y="2304"/>
              <a:ext cx="1815"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600">
                  <a:solidFill>
                    <a:srgbClr val="3333FF"/>
                  </a:solidFill>
                  <a:latin typeface="Arial Black" panose="020B0A04020102020204" pitchFamily="34" charset="0"/>
                </a:rPr>
                <a:t>｛</a:t>
              </a:r>
            </a:p>
          </p:txBody>
        </p:sp>
        <p:grpSp>
          <p:nvGrpSpPr>
            <p:cNvPr id="8220" name="Group 29"/>
            <p:cNvGrpSpPr/>
            <p:nvPr/>
          </p:nvGrpSpPr>
          <p:grpSpPr bwMode="auto">
            <a:xfrm>
              <a:off x="4032" y="2208"/>
              <a:ext cx="669" cy="1065"/>
              <a:chOff x="4032" y="2208"/>
              <a:chExt cx="669" cy="1065"/>
            </a:xfrm>
          </p:grpSpPr>
          <p:sp>
            <p:nvSpPr>
              <p:cNvPr id="8221" name="Text Box 30"/>
              <p:cNvSpPr txBox="1">
                <a:spLocks noChangeArrowheads="1"/>
              </p:cNvSpPr>
              <p:nvPr/>
            </p:nvSpPr>
            <p:spPr bwMode="auto">
              <a:xfrm>
                <a:off x="4032" y="2352"/>
                <a:ext cx="452" cy="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3333FF"/>
                    </a:solidFill>
                    <a:latin typeface="Tahoma" panose="020B0604030504040204" pitchFamily="34" charset="0"/>
                  </a:rPr>
                  <a:t>X=</a:t>
                </a:r>
              </a:p>
              <a:p>
                <a:pPr>
                  <a:spcBef>
                    <a:spcPct val="50000"/>
                  </a:spcBef>
                </a:pPr>
                <a:r>
                  <a:rPr lang="en-US" altLang="zh-CN" sz="2800" b="1">
                    <a:solidFill>
                      <a:srgbClr val="3333FF"/>
                    </a:solidFill>
                    <a:latin typeface="Tahoma" panose="020B0604030504040204" pitchFamily="34" charset="0"/>
                  </a:rPr>
                  <a:t>y=</a:t>
                </a:r>
              </a:p>
              <a:p>
                <a:endParaRPr lang="en-US" altLang="zh-CN" sz="2400" b="1">
                  <a:solidFill>
                    <a:prstClr val="black"/>
                  </a:solidFill>
                  <a:latin typeface="Times New Roman" panose="02020603050405020304" pitchFamily="18" charset="0"/>
                </a:endParaRPr>
              </a:p>
            </p:txBody>
          </p:sp>
          <p:grpSp>
            <p:nvGrpSpPr>
              <p:cNvPr id="8222" name="Group 31"/>
              <p:cNvGrpSpPr/>
              <p:nvPr/>
            </p:nvGrpSpPr>
            <p:grpSpPr bwMode="auto">
              <a:xfrm>
                <a:off x="4442" y="2208"/>
                <a:ext cx="259" cy="553"/>
                <a:chOff x="1824" y="3408"/>
                <a:chExt cx="259" cy="553"/>
              </a:xfrm>
            </p:grpSpPr>
            <p:sp>
              <p:nvSpPr>
                <p:cNvPr id="8223" name="Text Box 32"/>
                <p:cNvSpPr txBox="1">
                  <a:spLocks noChangeArrowheads="1"/>
                </p:cNvSpPr>
                <p:nvPr/>
              </p:nvSpPr>
              <p:spPr bwMode="auto">
                <a:xfrm>
                  <a:off x="1824" y="3648"/>
                  <a:ext cx="25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24" name="Text Box 33"/>
                <p:cNvSpPr txBox="1">
                  <a:spLocks noChangeArrowheads="1"/>
                </p:cNvSpPr>
                <p:nvPr/>
              </p:nvSpPr>
              <p:spPr bwMode="auto">
                <a:xfrm>
                  <a:off x="1824" y="3408"/>
                  <a:ext cx="25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3</a:t>
                  </a:r>
                </a:p>
              </p:txBody>
            </p:sp>
            <p:sp>
              <p:nvSpPr>
                <p:cNvPr id="8225" name="Line 34"/>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8226" name="Group 35"/>
              <p:cNvGrpSpPr/>
              <p:nvPr/>
            </p:nvGrpSpPr>
            <p:grpSpPr bwMode="auto">
              <a:xfrm>
                <a:off x="4442" y="2640"/>
                <a:ext cx="259" cy="553"/>
                <a:chOff x="1824" y="3408"/>
                <a:chExt cx="259" cy="553"/>
              </a:xfrm>
            </p:grpSpPr>
            <p:sp>
              <p:nvSpPr>
                <p:cNvPr id="8227" name="Text Box 36"/>
                <p:cNvSpPr txBox="1">
                  <a:spLocks noChangeArrowheads="1"/>
                </p:cNvSpPr>
                <p:nvPr/>
              </p:nvSpPr>
              <p:spPr bwMode="auto">
                <a:xfrm>
                  <a:off x="1824" y="3648"/>
                  <a:ext cx="259"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28" name="Text Box 37"/>
                <p:cNvSpPr txBox="1">
                  <a:spLocks noChangeArrowheads="1"/>
                </p:cNvSpPr>
                <p:nvPr/>
              </p:nvSpPr>
              <p:spPr bwMode="auto">
                <a:xfrm>
                  <a:off x="1824" y="3408"/>
                  <a:ext cx="259"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1</a:t>
                  </a:r>
                </a:p>
              </p:txBody>
            </p:sp>
            <p:sp>
              <p:nvSpPr>
                <p:cNvPr id="8229" name="Line 38"/>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grpSp>
      <p:pic>
        <p:nvPicPr>
          <p:cNvPr id="8230" name="Picture 39" descr="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31" name="Picture 40" descr="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705600"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41"/>
          <p:cNvGrpSpPr/>
          <p:nvPr/>
        </p:nvGrpSpPr>
        <p:grpSpPr bwMode="auto">
          <a:xfrm>
            <a:off x="0" y="5957888"/>
            <a:ext cx="4852988" cy="900112"/>
            <a:chOff x="0" y="3753"/>
            <a:chExt cx="3057" cy="567"/>
          </a:xfrm>
        </p:grpSpPr>
        <p:sp>
          <p:nvSpPr>
            <p:cNvPr id="8233" name="Text Box 42"/>
            <p:cNvSpPr txBox="1">
              <a:spLocks noChangeArrowheads="1"/>
            </p:cNvSpPr>
            <p:nvPr/>
          </p:nvSpPr>
          <p:spPr bwMode="auto">
            <a:xfrm>
              <a:off x="0" y="3840"/>
              <a:ext cx="30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答</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骑车用     小时</a:t>
              </a:r>
              <a:r>
                <a:rPr lang="en-US" altLang="zh-CN" sz="2800" b="1">
                  <a:solidFill>
                    <a:prstClr val="black"/>
                  </a:solidFill>
                  <a:latin typeface="Times New Roman" panose="02020603050405020304" pitchFamily="18" charset="0"/>
                </a:rPr>
                <a:t>,</a:t>
              </a:r>
              <a:r>
                <a:rPr lang="zh-CN" altLang="en-US" sz="2800" b="1">
                  <a:solidFill>
                    <a:prstClr val="black"/>
                  </a:solidFill>
                  <a:latin typeface="Times New Roman" panose="02020603050405020304" pitchFamily="18" charset="0"/>
                </a:rPr>
                <a:t>步行    小时</a:t>
              </a:r>
              <a:r>
                <a:rPr lang="en-US" altLang="zh-CN" sz="2800" b="1">
                  <a:solidFill>
                    <a:prstClr val="black"/>
                  </a:solidFill>
                  <a:latin typeface="Times New Roman" panose="02020603050405020304" pitchFamily="18" charset="0"/>
                </a:rPr>
                <a:t>.</a:t>
              </a:r>
            </a:p>
          </p:txBody>
        </p:sp>
        <p:grpSp>
          <p:nvGrpSpPr>
            <p:cNvPr id="8234" name="Group 43"/>
            <p:cNvGrpSpPr/>
            <p:nvPr/>
          </p:nvGrpSpPr>
          <p:grpSpPr bwMode="auto">
            <a:xfrm>
              <a:off x="1056" y="3753"/>
              <a:ext cx="259" cy="567"/>
              <a:chOff x="1824" y="3408"/>
              <a:chExt cx="259" cy="567"/>
            </a:xfrm>
          </p:grpSpPr>
          <p:sp>
            <p:nvSpPr>
              <p:cNvPr id="8235" name="Text Box 44"/>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36" name="Text Box 45"/>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3</a:t>
                </a:r>
              </a:p>
            </p:txBody>
          </p:sp>
          <p:sp>
            <p:nvSpPr>
              <p:cNvPr id="8237" name="Line 46"/>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8238" name="Group 47"/>
            <p:cNvGrpSpPr/>
            <p:nvPr/>
          </p:nvGrpSpPr>
          <p:grpSpPr bwMode="auto">
            <a:xfrm>
              <a:off x="2304" y="3753"/>
              <a:ext cx="259" cy="567"/>
              <a:chOff x="1824" y="3408"/>
              <a:chExt cx="259" cy="567"/>
            </a:xfrm>
          </p:grpSpPr>
          <p:sp>
            <p:nvSpPr>
              <p:cNvPr id="8239" name="Text Box 48"/>
              <p:cNvSpPr txBox="1">
                <a:spLocks noChangeArrowheads="1"/>
              </p:cNvSpPr>
              <p:nvPr/>
            </p:nvSpPr>
            <p:spPr bwMode="auto">
              <a:xfrm>
                <a:off x="1824" y="364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4</a:t>
                </a:r>
              </a:p>
            </p:txBody>
          </p:sp>
          <p:sp>
            <p:nvSpPr>
              <p:cNvPr id="8240" name="Text Box 49"/>
              <p:cNvSpPr txBox="1">
                <a:spLocks noChangeArrowheads="1"/>
              </p:cNvSpPr>
              <p:nvPr/>
            </p:nvSpPr>
            <p:spPr bwMode="auto">
              <a:xfrm>
                <a:off x="1824" y="3408"/>
                <a:ext cx="2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3333FF"/>
                    </a:solidFill>
                    <a:latin typeface="Tahoma" panose="020B0604030504040204" pitchFamily="34" charset="0"/>
                  </a:rPr>
                  <a:t>1</a:t>
                </a:r>
              </a:p>
            </p:txBody>
          </p:sp>
          <p:sp>
            <p:nvSpPr>
              <p:cNvPr id="8241" name="Line 50"/>
              <p:cNvSpPr>
                <a:spLocks noChangeShapeType="1"/>
              </p:cNvSpPr>
              <p:nvPr/>
            </p:nvSpPr>
            <p:spPr bwMode="auto">
              <a:xfrm>
                <a:off x="1824" y="3696"/>
                <a:ext cx="240" cy="0"/>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spTree>
    <p:extLst>
      <p:ext uri="{BB962C8B-B14F-4D97-AF65-F5344CB8AC3E}">
        <p14:creationId xmlns:p14="http://schemas.microsoft.com/office/powerpoint/2010/main" val="22844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checkerboard(across)">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6328"/>
                                        </p:tgtEl>
                                        <p:attrNameLst>
                                          <p:attrName>style.visibility</p:attrName>
                                        </p:attrNameLst>
                                      </p:cBhvr>
                                      <p:to>
                                        <p:strVal val="visible"/>
                                      </p:to>
                                    </p:set>
                                    <p:anim calcmode="lin" valueType="num">
                                      <p:cBhvr additive="base">
                                        <p:cTn id="17" dur="500" fill="hold"/>
                                        <p:tgtEl>
                                          <p:spTgt spid="56328"/>
                                        </p:tgtEl>
                                        <p:attrNameLst>
                                          <p:attrName>ppt_x</p:attrName>
                                        </p:attrNameLst>
                                      </p:cBhvr>
                                      <p:tavLst>
                                        <p:tav tm="0">
                                          <p:val>
                                            <p:strVal val="1+#ppt_w/2"/>
                                          </p:val>
                                        </p:tav>
                                        <p:tav tm="100000">
                                          <p:val>
                                            <p:strVal val="#ppt_x"/>
                                          </p:val>
                                        </p:tav>
                                      </p:tavLst>
                                    </p:anim>
                                    <p:anim calcmode="lin" valueType="num">
                                      <p:cBhvr additive="base">
                                        <p:cTn id="18" dur="500" fill="hold"/>
                                        <p:tgtEl>
                                          <p:spTgt spid="563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6329">
                                            <p:txEl>
                                              <p:pRg st="0" end="0"/>
                                            </p:txEl>
                                          </p:spTgt>
                                        </p:tgtEl>
                                        <p:attrNameLst>
                                          <p:attrName>style.visibility</p:attrName>
                                        </p:attrNameLst>
                                      </p:cBhvr>
                                      <p:to>
                                        <p:strVal val="visible"/>
                                      </p:to>
                                    </p:set>
                                    <p:animEffect transition="in" filter="blinds(horizontal)">
                                      <p:cBhvr>
                                        <p:cTn id="23" dur="500"/>
                                        <p:tgtEl>
                                          <p:spTgt spid="5632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6329">
                                            <p:txEl>
                                              <p:pRg st="1" end="1"/>
                                            </p:txEl>
                                          </p:spTgt>
                                        </p:tgtEl>
                                        <p:attrNameLst>
                                          <p:attrName>style.visibility</p:attrName>
                                        </p:attrNameLst>
                                      </p:cBhvr>
                                      <p:to>
                                        <p:strVal val="visible"/>
                                      </p:to>
                                    </p:set>
                                    <p:animEffect transition="in" filter="blinds(horizontal)">
                                      <p:cBhvr>
                                        <p:cTn id="28" dur="500"/>
                                        <p:tgtEl>
                                          <p:spTgt spid="56329">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6346"/>
                                        </p:tgtEl>
                                        <p:attrNameLst>
                                          <p:attrName>style.visibility</p:attrName>
                                        </p:attrNameLst>
                                      </p:cBhvr>
                                      <p:to>
                                        <p:strVal val="visible"/>
                                      </p:to>
                                    </p:set>
                                    <p:animEffect transition="in" filter="blinds(horizontal)">
                                      <p:cBhvr>
                                        <p:cTn id="43" dur="500"/>
                                        <p:tgtEl>
                                          <p:spTgt spid="56346"/>
                                        </p:tgtEl>
                                      </p:cBhvr>
                                    </p:animEffect>
                                  </p:childTnLst>
                                </p:cTn>
                              </p:par>
                            </p:childTnLst>
                          </p:cTn>
                        </p:par>
                        <p:par>
                          <p:cTn id="44" fill="hold">
                            <p:stCondLst>
                              <p:cond delay="500"/>
                            </p:stCondLst>
                            <p:childTnLst>
                              <p:par>
                                <p:cTn id="45" presetID="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8" grpId="0"/>
      <p:bldP spid="56329" grpId="0" build="p"/>
      <p:bldP spid="563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0" y="2205038"/>
            <a:ext cx="8280400" cy="2303462"/>
          </a:xfrm>
        </p:spPr>
        <p:txBody>
          <a:bodyPr/>
          <a:lstStyle/>
          <a:p>
            <a:r>
              <a:rPr lang="zh-CN" altLang="en-US" sz="4000"/>
              <a:t>解：设有</a:t>
            </a:r>
            <a:r>
              <a:rPr lang="en-US" altLang="zh-CN" sz="4000"/>
              <a:t>x</a:t>
            </a:r>
            <a:r>
              <a:rPr lang="zh-CN" altLang="en-US" sz="4000"/>
              <a:t>个成人，</a:t>
            </a:r>
            <a:r>
              <a:rPr lang="en-US" altLang="zh-CN" sz="4000"/>
              <a:t>y</a:t>
            </a:r>
            <a:r>
              <a:rPr lang="zh-CN" altLang="en-US" sz="4000"/>
              <a:t>个儿童，由</a:t>
            </a:r>
            <a:br>
              <a:rPr lang="zh-CN" altLang="en-US" sz="4000"/>
            </a:br>
            <a:r>
              <a:rPr lang="zh-CN" altLang="en-US" sz="4000"/>
              <a:t>此可列方程组　　　　　　　．　　　　　　　　　　　　　　　</a:t>
            </a:r>
            <a:br>
              <a:rPr lang="zh-CN" altLang="en-US" sz="4000"/>
            </a:br>
            <a:r>
              <a:rPr lang="zh-CN" altLang="en-US" sz="4000"/>
              <a:t>　　　　　　　</a:t>
            </a:r>
          </a:p>
        </p:txBody>
      </p:sp>
      <p:graphicFrame>
        <p:nvGraphicFramePr>
          <p:cNvPr id="15367" name="Object 7"/>
          <p:cNvGraphicFramePr/>
          <p:nvPr/>
        </p:nvGraphicFramePr>
        <p:xfrm>
          <a:off x="4067175" y="2997200"/>
          <a:ext cx="2592388" cy="1584325"/>
        </p:xfrm>
        <a:graphic>
          <a:graphicData uri="http://schemas.openxmlformats.org/presentationml/2006/ole">
            <mc:AlternateContent xmlns:mc="http://schemas.openxmlformats.org/markup-compatibility/2006">
              <mc:Choice xmlns:v="urn:schemas-microsoft-com:vml" Requires="v">
                <p:oleObj r:id="rId2" imgW="862965" imgH="457200" progId="Equations">
                  <p:embed/>
                </p:oleObj>
              </mc:Choice>
              <mc:Fallback>
                <p:oleObj r:id="rId2" imgW="862965"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997200"/>
                        <a:ext cx="2592388" cy="158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90869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15367"/>
                                        </p:tgtEl>
                                        <p:attrNameLst>
                                          <p:attrName>style.visibility</p:attrName>
                                        </p:attrNameLst>
                                      </p:cBhvr>
                                      <p:to>
                                        <p:strVal val="visible"/>
                                      </p:to>
                                    </p:set>
                                    <p:animEffect transition="in" filter="slide(fromBottom)">
                                      <p:cBhvr>
                                        <p:cTn id="11"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idx="4294967295"/>
          </p:nvPr>
        </p:nvSpPr>
        <p:spPr/>
        <p:txBody>
          <a:bodyPr>
            <a:normAutofit fontScale="90000"/>
          </a:bodyPr>
          <a:lstStyle/>
          <a:p>
            <a:pPr algn="l"/>
            <a:r>
              <a:rPr lang="zh-CN" altLang="en-US" sz="4000"/>
              <a:t>例：已知：方程组</a:t>
            </a:r>
            <a:br>
              <a:rPr lang="zh-CN" altLang="en-US" sz="4000"/>
            </a:br>
            <a:br>
              <a:rPr lang="zh-CN" altLang="en-US" sz="4000"/>
            </a:br>
            <a:br>
              <a:rPr lang="zh-CN" altLang="en-US" sz="4000"/>
            </a:br>
            <a:r>
              <a:rPr lang="zh-CN" altLang="en-US" sz="4000"/>
              <a:t>甲由于看错了</a:t>
            </a:r>
            <a:r>
              <a:rPr lang="en-US" altLang="zh-CN" sz="4000"/>
              <a:t>a</a:t>
            </a:r>
            <a:r>
              <a:rPr lang="zh-CN" altLang="en-US" sz="4000"/>
              <a:t>，解得        </a:t>
            </a:r>
            <a:br>
              <a:rPr lang="zh-CN" altLang="en-US" sz="4000"/>
            </a:br>
            <a:br>
              <a:rPr lang="zh-CN" altLang="en-US" sz="4000"/>
            </a:br>
            <a:r>
              <a:rPr lang="zh-CN" altLang="en-US" sz="4000"/>
              <a:t> 乙看了错</a:t>
            </a:r>
            <a:r>
              <a:rPr lang="en-US" altLang="zh-CN" sz="4000"/>
              <a:t>b</a:t>
            </a:r>
            <a:r>
              <a:rPr lang="zh-CN" altLang="en-US" sz="4000"/>
              <a:t>解得             ，</a:t>
            </a:r>
            <a:br>
              <a:rPr lang="zh-CN" altLang="en-US" sz="4000"/>
            </a:br>
            <a:br>
              <a:rPr lang="zh-CN" altLang="en-US" sz="4000"/>
            </a:br>
            <a:br>
              <a:rPr lang="zh-CN" altLang="en-US" sz="4000"/>
            </a:br>
            <a:r>
              <a:rPr lang="zh-CN" altLang="en-US" sz="4000"/>
              <a:t>求原方程组正确的解</a:t>
            </a:r>
          </a:p>
        </p:txBody>
      </p:sp>
      <p:graphicFrame>
        <p:nvGraphicFramePr>
          <p:cNvPr id="11266" name="Object 4"/>
          <p:cNvGraphicFramePr>
            <a:graphicFrameLocks noGrp="1"/>
          </p:cNvGraphicFramePr>
          <p:nvPr>
            <p:ph idx="4294967295"/>
          </p:nvPr>
        </p:nvGraphicFramePr>
        <p:xfrm>
          <a:off x="5148263" y="260350"/>
          <a:ext cx="2016125" cy="1082675"/>
        </p:xfrm>
        <a:graphic>
          <a:graphicData uri="http://schemas.openxmlformats.org/presentationml/2006/ole">
            <mc:AlternateContent xmlns:mc="http://schemas.openxmlformats.org/markup-compatibility/2006">
              <mc:Choice xmlns:v="urn:schemas-microsoft-com:vml" Requires="v">
                <p:oleObj r:id="rId2" imgW="850265" imgH="457200" progId="Equations">
                  <p:embed/>
                </p:oleObj>
              </mc:Choice>
              <mc:Fallback>
                <p:oleObj r:id="rId2" imgW="850265" imgH="457200" progId="Equations">
                  <p:embed/>
                  <p:pic>
                    <p:nvPicPr>
                      <p:cNvPr id="0" name=""/>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60350"/>
                        <a:ext cx="2016125"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6"/>
          <p:cNvGraphicFramePr/>
          <p:nvPr/>
        </p:nvGraphicFramePr>
        <p:xfrm>
          <a:off x="4067175" y="3213100"/>
          <a:ext cx="1052513" cy="1082675"/>
        </p:xfrm>
        <a:graphic>
          <a:graphicData uri="http://schemas.openxmlformats.org/presentationml/2006/ole">
            <mc:AlternateContent xmlns:mc="http://schemas.openxmlformats.org/markup-compatibility/2006">
              <mc:Choice xmlns:v="urn:schemas-microsoft-com:vml" Requires="v">
                <p:oleObj r:id="rId4" imgW="444500" imgH="457200" progId="Equations">
                  <p:embed/>
                </p:oleObj>
              </mc:Choice>
              <mc:Fallback>
                <p:oleObj r:id="rId4" imgW="444500" imgH="457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3213100"/>
                        <a:ext cx="1052513"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7"/>
          <p:cNvGraphicFramePr/>
          <p:nvPr/>
        </p:nvGraphicFramePr>
        <p:xfrm>
          <a:off x="5508625" y="1989138"/>
          <a:ext cx="1203325" cy="1082675"/>
        </p:xfrm>
        <a:graphic>
          <a:graphicData uri="http://schemas.openxmlformats.org/presentationml/2006/ole">
            <mc:AlternateContent xmlns:mc="http://schemas.openxmlformats.org/markup-compatibility/2006">
              <mc:Choice xmlns:v="urn:schemas-microsoft-com:vml" Requires="v">
                <p:oleObj r:id="rId6" imgW="508000" imgH="457200" progId="Equations">
                  <p:embed/>
                </p:oleObj>
              </mc:Choice>
              <mc:Fallback>
                <p:oleObj r:id="rId6" imgW="508000" imgH="4572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1989138"/>
                        <a:ext cx="1203325"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94885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3"/>
          <p:cNvSpPr>
            <a:spLocks noChangeArrowheads="1"/>
          </p:cNvSpPr>
          <p:nvPr/>
        </p:nvSpPr>
        <p:spPr bwMode="auto">
          <a:xfrm>
            <a:off x="1042988" y="1989138"/>
            <a:ext cx="4176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黑体" panose="02010609060101010101" pitchFamily="49" charset="-122"/>
                <a:ea typeface="黑体" panose="02010609060101010101" pitchFamily="49" charset="-122"/>
              </a:rPr>
              <a:t>1.</a:t>
            </a:r>
            <a:r>
              <a:rPr lang="zh-CN" altLang="en-US" sz="2800">
                <a:solidFill>
                  <a:prstClr val="black"/>
                </a:solidFill>
                <a:latin typeface="黑体" panose="02010609060101010101" pitchFamily="49" charset="-122"/>
                <a:ea typeface="黑体" panose="02010609060101010101" pitchFamily="49" charset="-122"/>
              </a:rPr>
              <a:t>用代入法解方程组</a:t>
            </a:r>
            <a:r>
              <a:rPr lang="en-US" altLang="zh-CN" sz="2800">
                <a:solidFill>
                  <a:prstClr val="black"/>
                </a:solidFill>
                <a:latin typeface="黑体" panose="02010609060101010101" pitchFamily="49" charset="-122"/>
                <a:ea typeface="黑体" panose="02010609060101010101" pitchFamily="49" charset="-122"/>
              </a:rPr>
              <a:t>:</a:t>
            </a:r>
          </a:p>
        </p:txBody>
      </p:sp>
      <p:grpSp>
        <p:nvGrpSpPr>
          <p:cNvPr id="12290" name="Group 8"/>
          <p:cNvGrpSpPr/>
          <p:nvPr/>
        </p:nvGrpSpPr>
        <p:grpSpPr bwMode="auto">
          <a:xfrm>
            <a:off x="4987925" y="4076700"/>
            <a:ext cx="2455863" cy="1295400"/>
            <a:chOff x="3142" y="2568"/>
            <a:chExt cx="1547" cy="816"/>
          </a:xfrm>
        </p:grpSpPr>
        <p:graphicFrame>
          <p:nvGraphicFramePr>
            <p:cNvPr id="12291" name="Object 9"/>
            <p:cNvGraphicFramePr/>
            <p:nvPr/>
          </p:nvGraphicFramePr>
          <p:xfrm>
            <a:off x="3539" y="2568"/>
            <a:ext cx="1150" cy="816"/>
          </p:xfrm>
          <a:graphic>
            <a:graphicData uri="http://schemas.openxmlformats.org/presentationml/2006/ole">
              <mc:AlternateContent xmlns:mc="http://schemas.openxmlformats.org/markup-compatibility/2006">
                <mc:Choice xmlns:v="urn:schemas-microsoft-com:vml" Requires="v">
                  <p:oleObj r:id="rId4" imgW="723900" imgH="431800" progId="Equations">
                    <p:embed/>
                  </p:oleObj>
                </mc:Choice>
                <mc:Fallback>
                  <p:oleObj r:id="rId4" imgW="723900" imgH="4318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 y="2568"/>
                          <a:ext cx="1150" cy="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2" name="AutoShape 10"/>
            <p:cNvSpPr/>
            <p:nvPr/>
          </p:nvSpPr>
          <p:spPr bwMode="auto">
            <a:xfrm>
              <a:off x="3480" y="2704"/>
              <a:ext cx="56" cy="543"/>
            </a:xfrm>
            <a:prstGeom prst="leftBrace">
              <a:avLst>
                <a:gd name="adj1" fmla="val 80759"/>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293" name="Text Box 11"/>
            <p:cNvSpPr txBox="1">
              <a:spLocks noChangeArrowheads="1"/>
            </p:cNvSpPr>
            <p:nvPr/>
          </p:nvSpPr>
          <p:spPr bwMode="auto">
            <a:xfrm>
              <a:off x="3142" y="2792"/>
              <a:ext cx="4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⑷</a:t>
              </a:r>
            </a:p>
          </p:txBody>
        </p:sp>
      </p:grpSp>
      <p:grpSp>
        <p:nvGrpSpPr>
          <p:cNvPr id="12294" name="Group 12"/>
          <p:cNvGrpSpPr/>
          <p:nvPr/>
        </p:nvGrpSpPr>
        <p:grpSpPr bwMode="auto">
          <a:xfrm>
            <a:off x="1373188" y="4005263"/>
            <a:ext cx="2503487" cy="1225550"/>
            <a:chOff x="876" y="2523"/>
            <a:chExt cx="1577" cy="772"/>
          </a:xfrm>
        </p:grpSpPr>
        <p:sp>
          <p:nvSpPr>
            <p:cNvPr id="12295" name="AutoShape 13"/>
            <p:cNvSpPr/>
            <p:nvPr/>
          </p:nvSpPr>
          <p:spPr bwMode="auto">
            <a:xfrm>
              <a:off x="1228" y="2623"/>
              <a:ext cx="59" cy="617"/>
            </a:xfrm>
            <a:prstGeom prst="leftBrace">
              <a:avLst>
                <a:gd name="adj1" fmla="val 87098"/>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296" name="Text Box 14"/>
            <p:cNvSpPr txBox="1">
              <a:spLocks noChangeArrowheads="1"/>
            </p:cNvSpPr>
            <p:nvPr/>
          </p:nvSpPr>
          <p:spPr bwMode="auto">
            <a:xfrm>
              <a:off x="876" y="2745"/>
              <a:ext cx="4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⑶</a:t>
              </a:r>
            </a:p>
          </p:txBody>
        </p:sp>
        <p:graphicFrame>
          <p:nvGraphicFramePr>
            <p:cNvPr id="12297" name="Object 15"/>
            <p:cNvGraphicFramePr/>
            <p:nvPr/>
          </p:nvGraphicFramePr>
          <p:xfrm>
            <a:off x="1338" y="2523"/>
            <a:ext cx="1115" cy="772"/>
          </p:xfrm>
          <a:graphic>
            <a:graphicData uri="http://schemas.openxmlformats.org/presentationml/2006/ole">
              <mc:AlternateContent xmlns:mc="http://schemas.openxmlformats.org/markup-compatibility/2006">
                <mc:Choice xmlns:v="urn:schemas-microsoft-com:vml" Requires="v">
                  <p:oleObj r:id="rId6" imgW="862965" imgH="431800" progId="Equations">
                    <p:embed/>
                  </p:oleObj>
                </mc:Choice>
                <mc:Fallback>
                  <p:oleObj r:id="rId6" imgW="862965" imgH="4318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 y="2523"/>
                          <a:ext cx="1115" cy="7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298" name="Group 16"/>
          <p:cNvGrpSpPr/>
          <p:nvPr/>
        </p:nvGrpSpPr>
        <p:grpSpPr bwMode="auto">
          <a:xfrm>
            <a:off x="4932363" y="2492375"/>
            <a:ext cx="2659062" cy="1368425"/>
            <a:chOff x="3107" y="1570"/>
            <a:chExt cx="1675" cy="862"/>
          </a:xfrm>
        </p:grpSpPr>
        <p:graphicFrame>
          <p:nvGraphicFramePr>
            <p:cNvPr id="12299" name="Object 17"/>
            <p:cNvGraphicFramePr/>
            <p:nvPr/>
          </p:nvGraphicFramePr>
          <p:xfrm>
            <a:off x="3651" y="1570"/>
            <a:ext cx="1131" cy="862"/>
          </p:xfrm>
          <a:graphic>
            <a:graphicData uri="http://schemas.openxmlformats.org/presentationml/2006/ole">
              <mc:AlternateContent xmlns:mc="http://schemas.openxmlformats.org/markup-compatibility/2006">
                <mc:Choice xmlns:v="urn:schemas-microsoft-com:vml" Requires="v">
                  <p:oleObj r:id="rId8" imgW="736600" imgH="431800" progId="Equations">
                    <p:embed/>
                  </p:oleObj>
                </mc:Choice>
                <mc:Fallback>
                  <p:oleObj r:id="rId8" imgW="736600" imgH="4318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1" y="1570"/>
                          <a:ext cx="1131" cy="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00" name="AutoShape 18"/>
            <p:cNvSpPr/>
            <p:nvPr/>
          </p:nvSpPr>
          <p:spPr bwMode="auto">
            <a:xfrm>
              <a:off x="3458" y="1632"/>
              <a:ext cx="58" cy="594"/>
            </a:xfrm>
            <a:prstGeom prst="leftBrace">
              <a:avLst>
                <a:gd name="adj1" fmla="val 85297"/>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2301" name="Text Box 19"/>
            <p:cNvSpPr txBox="1">
              <a:spLocks noChangeArrowheads="1"/>
            </p:cNvSpPr>
            <p:nvPr/>
          </p:nvSpPr>
          <p:spPr bwMode="auto">
            <a:xfrm>
              <a:off x="3107" y="1752"/>
              <a:ext cx="4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⑵</a:t>
              </a:r>
            </a:p>
          </p:txBody>
        </p:sp>
      </p:grpSp>
      <p:grpSp>
        <p:nvGrpSpPr>
          <p:cNvPr id="5" name="Group 26"/>
          <p:cNvGrpSpPr/>
          <p:nvPr/>
        </p:nvGrpSpPr>
        <p:grpSpPr bwMode="auto">
          <a:xfrm>
            <a:off x="4140200" y="2674938"/>
            <a:ext cx="795338" cy="1004887"/>
            <a:chOff x="2699" y="1669"/>
            <a:chExt cx="501" cy="633"/>
          </a:xfrm>
        </p:grpSpPr>
        <p:sp>
          <p:nvSpPr>
            <p:cNvPr id="12303" name="Text Box 27"/>
            <p:cNvSpPr txBox="1">
              <a:spLocks noChangeArrowheads="1"/>
            </p:cNvSpPr>
            <p:nvPr/>
          </p:nvSpPr>
          <p:spPr bwMode="auto">
            <a:xfrm>
              <a:off x="2747" y="1669"/>
              <a:ext cx="4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s=3</a:t>
              </a:r>
            </a:p>
            <a:p>
              <a:pPr>
                <a:spcBef>
                  <a:spcPct val="50000"/>
                </a:spcBef>
              </a:pPr>
              <a:r>
                <a:rPr lang="en-US" altLang="zh-CN" sz="2400">
                  <a:solidFill>
                    <a:srgbClr val="0000FF"/>
                  </a:solidFill>
                </a:rPr>
                <a:t>t=2</a:t>
              </a:r>
            </a:p>
          </p:txBody>
        </p:sp>
        <p:sp>
          <p:nvSpPr>
            <p:cNvPr id="12304" name="AutoShape 28"/>
            <p:cNvSpPr/>
            <p:nvPr/>
          </p:nvSpPr>
          <p:spPr bwMode="auto">
            <a:xfrm>
              <a:off x="2699" y="1797"/>
              <a:ext cx="45" cy="454"/>
            </a:xfrm>
            <a:prstGeom prst="leftBrace">
              <a:avLst>
                <a:gd name="adj1" fmla="val 84027"/>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0000FF"/>
                </a:solidFill>
              </a:endParaRPr>
            </a:p>
          </p:txBody>
        </p:sp>
      </p:grpSp>
      <p:grpSp>
        <p:nvGrpSpPr>
          <p:cNvPr id="6" name="Group 29"/>
          <p:cNvGrpSpPr/>
          <p:nvPr/>
        </p:nvGrpSpPr>
        <p:grpSpPr bwMode="auto">
          <a:xfrm>
            <a:off x="7797800" y="2636838"/>
            <a:ext cx="806450" cy="1004887"/>
            <a:chOff x="4921" y="1661"/>
            <a:chExt cx="508" cy="633"/>
          </a:xfrm>
        </p:grpSpPr>
        <p:sp>
          <p:nvSpPr>
            <p:cNvPr id="12306" name="Text Box 30"/>
            <p:cNvSpPr txBox="1">
              <a:spLocks noChangeArrowheads="1"/>
            </p:cNvSpPr>
            <p:nvPr/>
          </p:nvSpPr>
          <p:spPr bwMode="auto">
            <a:xfrm>
              <a:off x="4975" y="1661"/>
              <a:ext cx="45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x=3</a:t>
              </a:r>
            </a:p>
            <a:p>
              <a:pPr>
                <a:spcBef>
                  <a:spcPct val="50000"/>
                </a:spcBef>
              </a:pPr>
              <a:r>
                <a:rPr lang="en-US" altLang="zh-CN" sz="2400">
                  <a:solidFill>
                    <a:srgbClr val="0000FF"/>
                  </a:solidFill>
                </a:rPr>
                <a:t>y=1</a:t>
              </a:r>
            </a:p>
          </p:txBody>
        </p:sp>
        <p:sp>
          <p:nvSpPr>
            <p:cNvPr id="12307" name="AutoShape 31"/>
            <p:cNvSpPr/>
            <p:nvPr/>
          </p:nvSpPr>
          <p:spPr bwMode="auto">
            <a:xfrm>
              <a:off x="4921" y="1797"/>
              <a:ext cx="91" cy="408"/>
            </a:xfrm>
            <a:prstGeom prst="leftBrace">
              <a:avLst>
                <a:gd name="adj1" fmla="val 37342"/>
                <a:gd name="adj2" fmla="val 50000"/>
              </a:avLst>
            </a:prstGeom>
            <a:noFill/>
            <a:ln w="222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7" name="Group 32"/>
          <p:cNvGrpSpPr/>
          <p:nvPr/>
        </p:nvGrpSpPr>
        <p:grpSpPr bwMode="auto">
          <a:xfrm>
            <a:off x="7710488" y="4203700"/>
            <a:ext cx="1008062" cy="1004888"/>
            <a:chOff x="4876" y="2704"/>
            <a:chExt cx="635" cy="633"/>
          </a:xfrm>
        </p:grpSpPr>
        <p:sp>
          <p:nvSpPr>
            <p:cNvPr id="12309" name="Text Box 33"/>
            <p:cNvSpPr txBox="1">
              <a:spLocks noChangeArrowheads="1"/>
            </p:cNvSpPr>
            <p:nvPr/>
          </p:nvSpPr>
          <p:spPr bwMode="auto">
            <a:xfrm>
              <a:off x="4921" y="2704"/>
              <a:ext cx="59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x=2</a:t>
              </a:r>
            </a:p>
            <a:p>
              <a:pPr>
                <a:spcBef>
                  <a:spcPct val="50000"/>
                </a:spcBef>
              </a:pPr>
              <a:r>
                <a:rPr lang="en-US" altLang="zh-CN" sz="2400">
                  <a:solidFill>
                    <a:srgbClr val="0000FF"/>
                  </a:solidFill>
                </a:rPr>
                <a:t>y=-1</a:t>
              </a:r>
            </a:p>
          </p:txBody>
        </p:sp>
        <p:sp>
          <p:nvSpPr>
            <p:cNvPr id="12310" name="AutoShape 34"/>
            <p:cNvSpPr/>
            <p:nvPr/>
          </p:nvSpPr>
          <p:spPr bwMode="auto">
            <a:xfrm>
              <a:off x="4876" y="2840"/>
              <a:ext cx="45" cy="363"/>
            </a:xfrm>
            <a:prstGeom prst="leftBrace">
              <a:avLst>
                <a:gd name="adj1" fmla="val 67185"/>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8" name="Group 35"/>
          <p:cNvGrpSpPr/>
          <p:nvPr/>
        </p:nvGrpSpPr>
        <p:grpSpPr bwMode="auto">
          <a:xfrm>
            <a:off x="3779838" y="3935413"/>
            <a:ext cx="1579562" cy="1365250"/>
            <a:chOff x="2384" y="3294"/>
            <a:chExt cx="995" cy="860"/>
          </a:xfrm>
        </p:grpSpPr>
        <p:sp>
          <p:nvSpPr>
            <p:cNvPr id="12312" name="Text Box 36"/>
            <p:cNvSpPr txBox="1">
              <a:spLocks noChangeArrowheads="1"/>
            </p:cNvSpPr>
            <p:nvPr/>
          </p:nvSpPr>
          <p:spPr bwMode="auto">
            <a:xfrm>
              <a:off x="2517" y="3294"/>
              <a:ext cx="8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2313" name="Text Box 37"/>
            <p:cNvSpPr txBox="1">
              <a:spLocks noChangeArrowheads="1"/>
            </p:cNvSpPr>
            <p:nvPr/>
          </p:nvSpPr>
          <p:spPr bwMode="auto">
            <a:xfrm>
              <a:off x="2883" y="3321"/>
              <a:ext cx="36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_</a:t>
              </a:r>
            </a:p>
            <a:p>
              <a:pPr>
                <a:spcBef>
                  <a:spcPct val="50000"/>
                </a:spcBef>
              </a:pPr>
              <a:r>
                <a:rPr lang="en-US" altLang="zh-CN" sz="2400">
                  <a:solidFill>
                    <a:srgbClr val="0000FF"/>
                  </a:solidFill>
                </a:rPr>
                <a:t>_</a:t>
              </a:r>
            </a:p>
          </p:txBody>
        </p:sp>
        <p:grpSp>
          <p:nvGrpSpPr>
            <p:cNvPr id="12314" name="Group 38"/>
            <p:cNvGrpSpPr/>
            <p:nvPr/>
          </p:nvGrpSpPr>
          <p:grpSpPr bwMode="auto">
            <a:xfrm>
              <a:off x="2384" y="3339"/>
              <a:ext cx="771" cy="815"/>
              <a:chOff x="2381" y="3339"/>
              <a:chExt cx="771" cy="815"/>
            </a:xfrm>
          </p:grpSpPr>
          <p:sp>
            <p:nvSpPr>
              <p:cNvPr id="12315" name="Text Box 39"/>
              <p:cNvSpPr txBox="1">
                <a:spLocks noChangeArrowheads="1"/>
              </p:cNvSpPr>
              <p:nvPr/>
            </p:nvSpPr>
            <p:spPr bwMode="auto">
              <a:xfrm>
                <a:off x="2381" y="3430"/>
                <a:ext cx="77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2316" name="Text Box 40"/>
              <p:cNvSpPr txBox="1">
                <a:spLocks noChangeArrowheads="1"/>
              </p:cNvSpPr>
              <p:nvPr/>
            </p:nvSpPr>
            <p:spPr bwMode="auto">
              <a:xfrm>
                <a:off x="2654" y="3430"/>
                <a:ext cx="4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x=</a:t>
                </a:r>
              </a:p>
              <a:p>
                <a:pPr>
                  <a:spcBef>
                    <a:spcPct val="50000"/>
                  </a:spcBef>
                </a:pPr>
                <a:r>
                  <a:rPr lang="en-US" altLang="zh-CN" sz="2400">
                    <a:solidFill>
                      <a:srgbClr val="0000FF"/>
                    </a:solidFill>
                  </a:rPr>
                  <a:t>y=</a:t>
                </a:r>
              </a:p>
            </p:txBody>
          </p:sp>
          <p:sp>
            <p:nvSpPr>
              <p:cNvPr id="12317" name="Text Box 41"/>
              <p:cNvSpPr txBox="1">
                <a:spLocks noChangeArrowheads="1"/>
              </p:cNvSpPr>
              <p:nvPr/>
            </p:nvSpPr>
            <p:spPr bwMode="auto">
              <a:xfrm>
                <a:off x="2880" y="3339"/>
                <a:ext cx="217"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1</a:t>
                </a:r>
              </a:p>
              <a:p>
                <a:pPr>
                  <a:spcBef>
                    <a:spcPct val="50000"/>
                  </a:spcBef>
                </a:pPr>
                <a:r>
                  <a:rPr lang="en-US" altLang="zh-CN" sz="2400">
                    <a:solidFill>
                      <a:srgbClr val="0000FF"/>
                    </a:solidFill>
                  </a:rPr>
                  <a:t>4</a:t>
                </a:r>
              </a:p>
            </p:txBody>
          </p:sp>
          <p:sp>
            <p:nvSpPr>
              <p:cNvPr id="12318" name="Text Box 42"/>
              <p:cNvSpPr txBox="1">
                <a:spLocks noChangeArrowheads="1"/>
              </p:cNvSpPr>
              <p:nvPr/>
            </p:nvSpPr>
            <p:spPr bwMode="auto">
              <a:xfrm>
                <a:off x="2880" y="3521"/>
                <a:ext cx="227"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srgbClr val="0000FF"/>
                    </a:solidFill>
                  </a:rPr>
                  <a:t>7</a:t>
                </a:r>
              </a:p>
              <a:p>
                <a:pPr>
                  <a:spcBef>
                    <a:spcPct val="50000"/>
                  </a:spcBef>
                </a:pPr>
                <a:r>
                  <a:rPr lang="en-US" altLang="zh-CN" sz="2400">
                    <a:solidFill>
                      <a:srgbClr val="0000FF"/>
                    </a:solidFill>
                  </a:rPr>
                  <a:t>7</a:t>
                </a:r>
              </a:p>
            </p:txBody>
          </p:sp>
          <p:sp>
            <p:nvSpPr>
              <p:cNvPr id="12319" name="AutoShape 43"/>
              <p:cNvSpPr/>
              <p:nvPr/>
            </p:nvSpPr>
            <p:spPr bwMode="auto">
              <a:xfrm>
                <a:off x="2624" y="3566"/>
                <a:ext cx="45" cy="454"/>
              </a:xfrm>
              <a:prstGeom prst="leftBrace">
                <a:avLst>
                  <a:gd name="adj1" fmla="val 84027"/>
                  <a:gd name="adj2" fmla="val 50000"/>
                </a:avLst>
              </a:prstGeom>
              <a:noFill/>
              <a:ln w="254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sp>
        <p:nvSpPr>
          <p:cNvPr id="12320" name="WordArt 44"/>
          <p:cNvSpPr>
            <a:spLocks noChangeArrowheads="1" noChangeShapeType="1" noTextEdit="1"/>
          </p:cNvSpPr>
          <p:nvPr/>
        </p:nvSpPr>
        <p:spPr bwMode="auto">
          <a:xfrm>
            <a:off x="2411413" y="404813"/>
            <a:ext cx="2528887" cy="1377950"/>
          </a:xfrm>
          <a:prstGeom prst="rect">
            <a:avLst/>
          </a:prstGeom>
        </p:spPr>
        <p:txBody>
          <a:bodyPr wrap="none" fromWordArt="1">
            <a:prstTxWarp prst="textSlantUp">
              <a:avLst>
                <a:gd name="adj" fmla="val 32056"/>
              </a:avLst>
            </a:prstTxWarp>
          </a:bodyPr>
          <a:lstStyle/>
          <a:p>
            <a:pPr algn="ctr"/>
            <a:r>
              <a:rPr lang="zh-CN" altLang="en-US" sz="3600"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rPr>
              <a:t>练一练</a:t>
            </a:r>
          </a:p>
        </p:txBody>
      </p:sp>
      <p:graphicFrame>
        <p:nvGraphicFramePr>
          <p:cNvPr id="12321" name="Object 45"/>
          <p:cNvGraphicFramePr/>
          <p:nvPr/>
        </p:nvGraphicFramePr>
        <p:xfrm>
          <a:off x="1065213" y="2492375"/>
          <a:ext cx="3127375" cy="1512888"/>
        </p:xfrm>
        <a:graphic>
          <a:graphicData uri="http://schemas.openxmlformats.org/presentationml/2006/ole">
            <mc:AlternateContent xmlns:mc="http://schemas.openxmlformats.org/markup-compatibility/2006">
              <mc:Choice xmlns:v="urn:schemas-microsoft-com:vml" Requires="v">
                <p:oleObj r:id="rId10" imgW="889000" imgH="457200" progId="Equations">
                  <p:embed/>
                </p:oleObj>
              </mc:Choice>
              <mc:Fallback>
                <p:oleObj r:id="rId10" imgW="889000" imgH="4572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5213" y="2492375"/>
                        <a:ext cx="3127375" cy="151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4304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9"/>
                                            </p:cond>
                                          </p:stCondLst>
                                          <p:endCondLst>
                                            <p:cond evt="onStopAudio" delay="0">
                                              <p:tgtEl>
                                                <p:sldTgt/>
                                              </p:tgtEl>
                                            </p:cond>
                                          </p:endCondLst>
                                        </p:cTn>
                                        <p:tgtEl>
                                          <p:sndTgt r:embed="rId2" name="laser.wav"/>
                                        </p:tgtEl>
                                      </p:cMediaNode>
                                    </p:audio>
                                  </p:subTnLst>
                                </p:cTn>
                              </p:par>
                            </p:childTnLst>
                          </p:cTn>
                        </p:par>
                        <p:par>
                          <p:cTn id="13" fill="hold">
                            <p:stCondLst>
                              <p:cond delay="1000"/>
                            </p:stCondLst>
                            <p:childTnLst>
                              <p:par>
                                <p:cTn id="14" presetID="18" presetClass="entr" presetSubtype="1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subTnLst>
                                    <p:audio>
                                      <p:cMediaNode>
                                        <p:cTn display="0" masterRel="sameClick">
                                          <p:stCondLst>
                                            <p:cond evt="begin" delay="0">
                                              <p:tn val="14"/>
                                            </p:cond>
                                          </p:stCondLst>
                                          <p:endCondLst>
                                            <p:cond evt="onStopAudio" delay="0">
                                              <p:tgtEl>
                                                <p:sldTgt/>
                                              </p:tgtEl>
                                            </p:cond>
                                          </p:endCondLst>
                                        </p:cTn>
                                        <p:tgtEl>
                                          <p:sndTgt r:embed="rId2" name="laser.wav"/>
                                        </p:tgtEl>
                                      </p:cMediaNode>
                                    </p:audio>
                                  </p:subTnLst>
                                </p:cTn>
                              </p:par>
                            </p:childTnLst>
                          </p:cTn>
                        </p:par>
                        <p:par>
                          <p:cTn id="17" fill="hold">
                            <p:stCondLst>
                              <p:cond delay="1500"/>
                            </p:stCondLst>
                            <p:childTnLst>
                              <p:par>
                                <p:cTn id="18" presetID="18" presetClass="entr" presetSubtype="1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subTnLst>
                                    <p:audio>
                                      <p:cMediaNode>
                                        <p:cTn display="0" masterRel="sameClick">
                                          <p:stCondLst>
                                            <p:cond evt="begin" delay="0">
                                              <p:tn val="18"/>
                                            </p:cond>
                                          </p:stCondLst>
                                          <p:endCondLst>
                                            <p:cond evt="onStopAudio" delay="0">
                                              <p:tgtEl>
                                                <p:sldTgt/>
                                              </p:tgtEl>
                                            </p:cond>
                                          </p:endCondLst>
                                        </p:cTn>
                                        <p:tgtEl>
                                          <p:sndTgt r:embed="rId3" name="voltag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4"/>
          <p:cNvSpPr txBox="1">
            <a:spLocks noChangeArrowheads="1"/>
          </p:cNvSpPr>
          <p:nvPr/>
        </p:nvSpPr>
        <p:spPr bwMode="auto">
          <a:xfrm>
            <a:off x="179388" y="1844675"/>
            <a:ext cx="8424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b="1">
                <a:solidFill>
                  <a:prstClr val="black"/>
                </a:solidFill>
              </a:rPr>
              <a:t>2①</a:t>
            </a:r>
            <a:r>
              <a:rPr lang="zh-CN" altLang="en-US" sz="4000" b="1">
                <a:solidFill>
                  <a:prstClr val="black"/>
                </a:solidFill>
              </a:rPr>
              <a:t>已知方程组　　　　　的解为　　</a:t>
            </a:r>
          </a:p>
        </p:txBody>
      </p:sp>
      <p:sp>
        <p:nvSpPr>
          <p:cNvPr id="33800" name="Rectangle 8"/>
          <p:cNvSpPr>
            <a:spLocks noChangeArrowheads="1"/>
          </p:cNvSpPr>
          <p:nvPr/>
        </p:nvSpPr>
        <p:spPr bwMode="auto">
          <a:xfrm>
            <a:off x="1908175" y="5157788"/>
            <a:ext cx="69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4000" b="1">
              <a:solidFill>
                <a:prstClr val="black"/>
              </a:solidFill>
            </a:endParaRPr>
          </a:p>
        </p:txBody>
      </p:sp>
      <p:graphicFrame>
        <p:nvGraphicFramePr>
          <p:cNvPr id="13315" name="Object 19"/>
          <p:cNvGraphicFramePr>
            <a:graphicFrameLocks noGrp="1"/>
          </p:cNvGraphicFramePr>
          <p:nvPr>
            <p:ph sz="quarter" idx="4294967295"/>
          </p:nvPr>
        </p:nvGraphicFramePr>
        <p:xfrm>
          <a:off x="4211638" y="1412875"/>
          <a:ext cx="2016125" cy="1368425"/>
        </p:xfrm>
        <a:graphic>
          <a:graphicData uri="http://schemas.openxmlformats.org/presentationml/2006/ole">
            <mc:AlternateContent xmlns:mc="http://schemas.openxmlformats.org/markup-compatibility/2006">
              <mc:Choice xmlns:v="urn:schemas-microsoft-com:vml" Requires="v">
                <p:oleObj r:id="rId2" imgW="787400" imgH="457200" progId="Equations">
                  <p:embed/>
                </p:oleObj>
              </mc:Choice>
              <mc:Fallback>
                <p:oleObj r:id="rId2" imgW="787400" imgH="457200" progId="Equations">
                  <p:embed/>
                  <p:pic>
                    <p:nvPicPr>
                      <p:cNvPr id="0" name=""/>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1412875"/>
                        <a:ext cx="2016125"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25"/>
          <p:cNvGraphicFramePr/>
          <p:nvPr/>
        </p:nvGraphicFramePr>
        <p:xfrm>
          <a:off x="971550" y="2565400"/>
          <a:ext cx="1871663" cy="1152525"/>
        </p:xfrm>
        <a:graphic>
          <a:graphicData uri="http://schemas.openxmlformats.org/presentationml/2006/ole">
            <mc:AlternateContent xmlns:mc="http://schemas.openxmlformats.org/markup-compatibility/2006">
              <mc:Choice xmlns:v="urn:schemas-microsoft-com:vml" Requires="v">
                <p:oleObj r:id="rId4" imgW="520700" imgH="584200" progId="Equations">
                  <p:embed/>
                </p:oleObj>
              </mc:Choice>
              <mc:Fallback>
                <p:oleObj r:id="rId4" imgW="520700" imgH="584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565400"/>
                        <a:ext cx="1871663"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7" name="Text Box 26"/>
          <p:cNvSpPr txBox="1">
            <a:spLocks noChangeArrowheads="1"/>
          </p:cNvSpPr>
          <p:nvPr/>
        </p:nvSpPr>
        <p:spPr bwMode="auto">
          <a:xfrm>
            <a:off x="3059113" y="2924175"/>
            <a:ext cx="3025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solidFill>
                  <a:prstClr val="black"/>
                </a:solidFill>
              </a:rPr>
              <a:t>求</a:t>
            </a:r>
            <a:r>
              <a:rPr lang="en-US" altLang="zh-CN" sz="4000">
                <a:solidFill>
                  <a:prstClr val="black"/>
                </a:solidFill>
              </a:rPr>
              <a:t>a,b</a:t>
            </a:r>
          </a:p>
        </p:txBody>
      </p:sp>
      <p:sp>
        <p:nvSpPr>
          <p:cNvPr id="13318" name="Text Box 28"/>
          <p:cNvSpPr txBox="1">
            <a:spLocks noChangeArrowheads="1"/>
          </p:cNvSpPr>
          <p:nvPr/>
        </p:nvSpPr>
        <p:spPr bwMode="auto">
          <a:xfrm>
            <a:off x="468313" y="3933825"/>
            <a:ext cx="86756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a:solidFill>
                  <a:prstClr val="black"/>
                </a:solidFill>
              </a:rPr>
              <a:t>②</a:t>
            </a:r>
            <a:r>
              <a:rPr lang="zh-CN" altLang="en-US" sz="4000" b="1">
                <a:solidFill>
                  <a:prstClr val="black"/>
                </a:solidFill>
              </a:rPr>
              <a:t>求满足</a:t>
            </a:r>
            <a:r>
              <a:rPr lang="en-US" altLang="zh-CN" sz="4000" b="1">
                <a:solidFill>
                  <a:prstClr val="black"/>
                </a:solidFill>
              </a:rPr>
              <a:t>5x+3y=x+2y=7</a:t>
            </a:r>
            <a:r>
              <a:rPr lang="zh-CN" altLang="en-US" sz="4000" b="1">
                <a:solidFill>
                  <a:prstClr val="black"/>
                </a:solidFill>
              </a:rPr>
              <a:t>的</a:t>
            </a:r>
            <a:r>
              <a:rPr lang="en-US" altLang="zh-CN" sz="4000" b="1">
                <a:solidFill>
                  <a:prstClr val="black"/>
                </a:solidFill>
              </a:rPr>
              <a:t>x,y</a:t>
            </a:r>
            <a:r>
              <a:rPr lang="zh-CN" altLang="en-US" sz="4000" b="1">
                <a:solidFill>
                  <a:prstClr val="black"/>
                </a:solidFill>
              </a:rPr>
              <a:t>的值．</a:t>
            </a:r>
          </a:p>
        </p:txBody>
      </p:sp>
    </p:spTree>
    <p:extLst>
      <p:ext uri="{BB962C8B-B14F-4D97-AF65-F5344CB8AC3E}">
        <p14:creationId xmlns:p14="http://schemas.microsoft.com/office/powerpoint/2010/main" val="1762343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nodePh="1">
                                  <p:stCondLst>
                                    <p:cond delay="0"/>
                                  </p:stCondLst>
                                  <p:endCondLst>
                                    <p:cond evt="begin" delay="0"/>
                                  </p:endCondLst>
                                  <p:childTnLst>
                                    <p:set>
                                      <p:cBhvr>
                                        <p:cTn id="6" dur="1" fill="hold">
                                          <p:stCondLst>
                                            <p:cond delay="0"/>
                                          </p:stCondLst>
                                        </p:cTn>
                                        <p:tgtEl>
                                          <p:spTgt spid="33800"/>
                                        </p:tgtEl>
                                        <p:attrNameLst>
                                          <p:attrName>style.visibility</p:attrName>
                                        </p:attrNameLst>
                                      </p:cBhvr>
                                      <p:to>
                                        <p:strVal val="visible"/>
                                      </p:to>
                                    </p:set>
                                    <p:animEffect transition="in" filter="box(in)">
                                      <p:cBhvr>
                                        <p:cTn id="7"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755650" y="747713"/>
            <a:ext cx="42481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a:solidFill>
                  <a:prstClr val="black"/>
                </a:solidFill>
                <a:ea typeface="华文行楷" pitchFamily="2" charset="-122"/>
              </a:rPr>
              <a:t>提高巩固</a:t>
            </a:r>
          </a:p>
        </p:txBody>
      </p:sp>
      <p:grpSp>
        <p:nvGrpSpPr>
          <p:cNvPr id="2" name="Group 4"/>
          <p:cNvGrpSpPr/>
          <p:nvPr/>
        </p:nvGrpSpPr>
        <p:grpSpPr bwMode="auto">
          <a:xfrm>
            <a:off x="914400" y="2438400"/>
            <a:ext cx="4800600" cy="1328738"/>
            <a:chOff x="158" y="1333"/>
            <a:chExt cx="2506" cy="837"/>
          </a:xfrm>
        </p:grpSpPr>
        <p:sp>
          <p:nvSpPr>
            <p:cNvPr id="15363" name="Text Box 5"/>
            <p:cNvSpPr txBox="1">
              <a:spLocks noChangeArrowheads="1"/>
            </p:cNvSpPr>
            <p:nvPr/>
          </p:nvSpPr>
          <p:spPr bwMode="auto">
            <a:xfrm>
              <a:off x="612" y="1344"/>
              <a:ext cx="16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rPr>
                <a:t>x+1=2(y-1)</a:t>
              </a:r>
            </a:p>
            <a:p>
              <a:pPr>
                <a:spcBef>
                  <a:spcPct val="50000"/>
                </a:spcBef>
              </a:pPr>
              <a:r>
                <a:rPr lang="en-US" altLang="zh-CN" sz="3200">
                  <a:solidFill>
                    <a:prstClr val="black"/>
                  </a:solidFill>
                </a:rPr>
                <a:t>3(x+1)=5(y-1)+4</a:t>
              </a:r>
            </a:p>
          </p:txBody>
        </p:sp>
        <p:sp>
          <p:nvSpPr>
            <p:cNvPr id="15364" name="Text Box 6"/>
            <p:cNvSpPr txBox="1">
              <a:spLocks noChangeArrowheads="1"/>
            </p:cNvSpPr>
            <p:nvPr/>
          </p:nvSpPr>
          <p:spPr bwMode="auto">
            <a:xfrm>
              <a:off x="2301" y="1333"/>
              <a:ext cx="363"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3200" b="1">
                <a:solidFill>
                  <a:prstClr val="black"/>
                </a:solidFill>
              </a:endParaRPr>
            </a:p>
            <a:p>
              <a:pPr>
                <a:spcBef>
                  <a:spcPct val="50000"/>
                </a:spcBef>
              </a:pPr>
              <a:endParaRPr lang="en-US" altLang="zh-CN" sz="3200" b="1">
                <a:solidFill>
                  <a:prstClr val="black"/>
                </a:solidFill>
              </a:endParaRPr>
            </a:p>
          </p:txBody>
        </p:sp>
        <p:sp>
          <p:nvSpPr>
            <p:cNvPr id="15365" name="AutoShape 7"/>
            <p:cNvSpPr/>
            <p:nvPr/>
          </p:nvSpPr>
          <p:spPr bwMode="auto">
            <a:xfrm>
              <a:off x="521" y="1525"/>
              <a:ext cx="91" cy="544"/>
            </a:xfrm>
            <a:prstGeom prst="leftBrace">
              <a:avLst>
                <a:gd name="adj1" fmla="val 49789"/>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66" name="Text Box 8"/>
            <p:cNvSpPr txBox="1">
              <a:spLocks noChangeArrowheads="1"/>
            </p:cNvSpPr>
            <p:nvPr/>
          </p:nvSpPr>
          <p:spPr bwMode="auto">
            <a:xfrm>
              <a:off x="158" y="1584"/>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⑴</a:t>
              </a:r>
            </a:p>
          </p:txBody>
        </p:sp>
      </p:grpSp>
      <p:grpSp>
        <p:nvGrpSpPr>
          <p:cNvPr id="3" name="Group 9"/>
          <p:cNvGrpSpPr/>
          <p:nvPr/>
        </p:nvGrpSpPr>
        <p:grpSpPr bwMode="auto">
          <a:xfrm>
            <a:off x="4922838" y="2428875"/>
            <a:ext cx="3430587" cy="1327150"/>
            <a:chOff x="3214" y="1288"/>
            <a:chExt cx="2161" cy="836"/>
          </a:xfrm>
        </p:grpSpPr>
        <p:sp>
          <p:nvSpPr>
            <p:cNvPr id="15368" name="Text Box 10"/>
            <p:cNvSpPr txBox="1">
              <a:spLocks noChangeArrowheads="1"/>
            </p:cNvSpPr>
            <p:nvPr/>
          </p:nvSpPr>
          <p:spPr bwMode="auto">
            <a:xfrm>
              <a:off x="4876" y="1288"/>
              <a:ext cx="499"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3200" b="1">
                <a:solidFill>
                  <a:prstClr val="black"/>
                </a:solidFill>
              </a:endParaRPr>
            </a:p>
            <a:p>
              <a:pPr>
                <a:spcBef>
                  <a:spcPct val="50000"/>
                </a:spcBef>
              </a:pPr>
              <a:endParaRPr lang="en-US" altLang="zh-CN" sz="3200" b="1">
                <a:solidFill>
                  <a:prstClr val="black"/>
                </a:solidFill>
              </a:endParaRPr>
            </a:p>
          </p:txBody>
        </p:sp>
        <p:sp>
          <p:nvSpPr>
            <p:cNvPr id="15369" name="Text Box 11"/>
            <p:cNvSpPr txBox="1">
              <a:spLocks noChangeArrowheads="1"/>
            </p:cNvSpPr>
            <p:nvPr/>
          </p:nvSpPr>
          <p:spPr bwMode="auto">
            <a:xfrm>
              <a:off x="3651" y="1298"/>
              <a:ext cx="140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rPr>
                <a:t>3x+2y=13</a:t>
              </a:r>
            </a:p>
            <a:p>
              <a:pPr>
                <a:spcBef>
                  <a:spcPct val="50000"/>
                </a:spcBef>
              </a:pPr>
              <a:r>
                <a:rPr lang="en-US" altLang="zh-CN" sz="3200">
                  <a:solidFill>
                    <a:prstClr val="black"/>
                  </a:solidFill>
                </a:rPr>
                <a:t>3x-2y=5</a:t>
              </a:r>
            </a:p>
          </p:txBody>
        </p:sp>
        <p:sp>
          <p:nvSpPr>
            <p:cNvPr id="15370" name="AutoShape 12"/>
            <p:cNvSpPr/>
            <p:nvPr/>
          </p:nvSpPr>
          <p:spPr bwMode="auto">
            <a:xfrm>
              <a:off x="3576" y="1434"/>
              <a:ext cx="91" cy="590"/>
            </a:xfrm>
            <a:prstGeom prst="leftBrace">
              <a:avLst>
                <a:gd name="adj1" fmla="val 53999"/>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71" name="Text Box 13"/>
            <p:cNvSpPr txBox="1">
              <a:spLocks noChangeArrowheads="1"/>
            </p:cNvSpPr>
            <p:nvPr/>
          </p:nvSpPr>
          <p:spPr bwMode="auto">
            <a:xfrm>
              <a:off x="3214" y="1517"/>
              <a:ext cx="36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⑵</a:t>
              </a:r>
            </a:p>
          </p:txBody>
        </p:sp>
      </p:grpSp>
      <p:sp>
        <p:nvSpPr>
          <p:cNvPr id="45070" name="Text Box 14"/>
          <p:cNvSpPr txBox="1">
            <a:spLocks noChangeArrowheads="1"/>
          </p:cNvSpPr>
          <p:nvPr/>
        </p:nvSpPr>
        <p:spPr bwMode="auto">
          <a:xfrm>
            <a:off x="755650" y="1590675"/>
            <a:ext cx="66246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ea typeface="黑体" panose="02010609060101010101" pitchFamily="49" charset="-122"/>
              </a:rPr>
              <a:t>1.</a:t>
            </a:r>
            <a:r>
              <a:rPr lang="zh-CN" altLang="en-US" sz="3200">
                <a:solidFill>
                  <a:prstClr val="black"/>
                </a:solidFill>
                <a:ea typeface="黑体" panose="02010609060101010101" pitchFamily="49" charset="-122"/>
              </a:rPr>
              <a:t>解下列二元一次方程组</a:t>
            </a:r>
            <a:endParaRPr lang="zh-CN" altLang="en-US" sz="2400">
              <a:solidFill>
                <a:prstClr val="black"/>
              </a:solidFill>
              <a:ea typeface="黑体" panose="02010609060101010101" pitchFamily="49" charset="-122"/>
            </a:endParaRPr>
          </a:p>
        </p:txBody>
      </p:sp>
      <p:sp>
        <p:nvSpPr>
          <p:cNvPr id="45071" name="Text Box 15"/>
          <p:cNvSpPr txBox="1">
            <a:spLocks noChangeArrowheads="1"/>
          </p:cNvSpPr>
          <p:nvPr/>
        </p:nvSpPr>
        <p:spPr bwMode="auto">
          <a:xfrm>
            <a:off x="1933575" y="4165600"/>
            <a:ext cx="4752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华文行楷" pitchFamily="2" charset="-122"/>
                <a:ea typeface="华文行楷" pitchFamily="2" charset="-122"/>
              </a:rPr>
              <a:t>你认为怎样代入更简便</a:t>
            </a:r>
            <a:r>
              <a:rPr lang="en-US" altLang="zh-CN" sz="3200">
                <a:solidFill>
                  <a:prstClr val="black"/>
                </a:solidFill>
                <a:latin typeface="宋体" panose="02010600030101010101" pitchFamily="2" charset="-122"/>
              </a:rPr>
              <a:t>?</a:t>
            </a:r>
            <a:r>
              <a:rPr lang="en-US" altLang="zh-CN">
                <a:solidFill>
                  <a:prstClr val="black"/>
                </a:solidFill>
                <a:latin typeface="宋体" panose="02010600030101010101" pitchFamily="2" charset="-122"/>
              </a:rPr>
              <a:t> </a:t>
            </a:r>
            <a:endParaRPr lang="en-US" altLang="zh-CN" sz="3200">
              <a:solidFill>
                <a:prstClr val="black"/>
              </a:solidFill>
              <a:latin typeface="华文行楷" pitchFamily="2" charset="-122"/>
              <a:ea typeface="华文行楷" pitchFamily="2" charset="-122"/>
            </a:endParaRPr>
          </a:p>
        </p:txBody>
      </p:sp>
      <p:sp>
        <p:nvSpPr>
          <p:cNvPr id="45072" name="Text Box 16"/>
          <p:cNvSpPr txBox="1">
            <a:spLocks noChangeArrowheads="1"/>
          </p:cNvSpPr>
          <p:nvPr/>
        </p:nvSpPr>
        <p:spPr bwMode="auto">
          <a:xfrm>
            <a:off x="1835150" y="4827588"/>
            <a:ext cx="64087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a:solidFill>
                  <a:prstClr val="black"/>
                </a:solidFill>
                <a:latin typeface="宋体" panose="02010600030101010101" pitchFamily="2" charset="-122"/>
              </a:rPr>
              <a:t> </a:t>
            </a:r>
            <a:r>
              <a:rPr lang="zh-CN" altLang="en-US" sz="3200">
                <a:solidFill>
                  <a:prstClr val="black"/>
                </a:solidFill>
                <a:latin typeface="华文行楷" pitchFamily="2" charset="-122"/>
                <a:ea typeface="华文行楷" pitchFamily="2" charset="-122"/>
              </a:rPr>
              <a:t>请用你最简便的方法解出它的解。</a:t>
            </a:r>
          </a:p>
        </p:txBody>
      </p:sp>
      <p:sp>
        <p:nvSpPr>
          <p:cNvPr id="45073" name="Text Box 17"/>
          <p:cNvSpPr txBox="1">
            <a:spLocks noChangeArrowheads="1"/>
          </p:cNvSpPr>
          <p:nvPr/>
        </p:nvSpPr>
        <p:spPr bwMode="auto">
          <a:xfrm>
            <a:off x="1979613" y="5516563"/>
            <a:ext cx="48958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华文行楷" pitchFamily="2" charset="-122"/>
                <a:ea typeface="华文行楷" pitchFamily="2" charset="-122"/>
              </a:rPr>
              <a:t>你的思路能解另一题吗</a:t>
            </a:r>
            <a:r>
              <a:rPr lang="en-US" altLang="zh-CN" sz="3200">
                <a:solidFill>
                  <a:prstClr val="black"/>
                </a:solidFill>
                <a:latin typeface="宋体" panose="02010600030101010101" pitchFamily="2" charset="-122"/>
              </a:rPr>
              <a:t>?</a:t>
            </a:r>
          </a:p>
        </p:txBody>
      </p:sp>
      <p:pic>
        <p:nvPicPr>
          <p:cNvPr id="45074" name="Picture 18" descr="动画图片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2988" y="4005263"/>
            <a:ext cx="752475"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45059"/>
                                        </p:tgtEl>
                                        <p:attrNameLst>
                                          <p:attrName>style.visibility</p:attrName>
                                        </p:attrNameLst>
                                      </p:cBhvr>
                                      <p:to>
                                        <p:strVal val="visible"/>
                                      </p:to>
                                    </p:set>
                                    <p:animEffect transition="in" filter="wipe(left)">
                                      <p:cBhvr>
                                        <p:cTn id="7" dur="75"/>
                                        <p:tgtEl>
                                          <p:spTgt spid="45059"/>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iterate type="lt">
                                    <p:tmPct val="100000"/>
                                  </p:iterate>
                                  <p:childTnLst>
                                    <p:set>
                                      <p:cBhvr>
                                        <p:cTn id="11" dur="1" fill="hold">
                                          <p:stCondLst>
                                            <p:cond delay="0"/>
                                          </p:stCondLst>
                                        </p:cTn>
                                        <p:tgtEl>
                                          <p:spTgt spid="45070"/>
                                        </p:tgtEl>
                                        <p:attrNameLst>
                                          <p:attrName>style.visibility</p:attrName>
                                        </p:attrNameLst>
                                      </p:cBhvr>
                                      <p:to>
                                        <p:strVal val="visible"/>
                                      </p:to>
                                    </p:set>
                                    <p:animEffect transition="in" filter="barn(inHorizontal)">
                                      <p:cBhvr>
                                        <p:cTn id="12" dur="75"/>
                                        <p:tgtEl>
                                          <p:spTgt spid="45070"/>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subTnLst>
                                    <p:audio>
                                      <p:cMediaNode>
                                        <p:cTn display="0" masterRel="sameClick">
                                          <p:stCondLst>
                                            <p:cond evt="begin" delay="0">
                                              <p:tn val="15"/>
                                            </p:cond>
                                          </p:stCondLst>
                                          <p:endCondLst>
                                            <p:cond evt="onStopAudio" delay="0">
                                              <p:tgtEl>
                                                <p:sldTgt/>
                                              </p:tgtEl>
                                            </p:cond>
                                          </p:endCondLst>
                                        </p:cTn>
                                        <p:tgtEl>
                                          <p:sndTgt r:embed="rId3" name="chimes.wav"/>
                                        </p:tgtEl>
                                      </p:cMediaNode>
                                    </p:audio>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45074"/>
                                        </p:tgtEl>
                                        <p:attrNameLst>
                                          <p:attrName>style.visibility</p:attrName>
                                        </p:attrNameLst>
                                      </p:cBhvr>
                                      <p:to>
                                        <p:strVal val="visible"/>
                                      </p:to>
                                    </p:set>
                                    <p:animEffect transition="in" filter="barn(outHorizontal)">
                                      <p:cBhvr>
                                        <p:cTn id="27" dur="500"/>
                                        <p:tgtEl>
                                          <p:spTgt spid="45074"/>
                                        </p:tgtEl>
                                      </p:cBhvr>
                                    </p:animEffect>
                                  </p:childTnLst>
                                  <p:subTnLst>
                                    <p:audio>
                                      <p:cMediaNode>
                                        <p:cTn display="0" masterRel="sameClick">
                                          <p:stCondLst>
                                            <p:cond evt="begin" delay="0">
                                              <p:tn val="25"/>
                                            </p:cond>
                                          </p:stCondLst>
                                          <p:endCondLst>
                                            <p:cond evt="onStopAudio" delay="0">
                                              <p:tgtEl>
                                                <p:sldTgt/>
                                              </p:tgtEl>
                                            </p:cond>
                                          </p:endCondLst>
                                        </p:cTn>
                                        <p:tgtEl>
                                          <p:sndTgt r:embed="rId4" name="laser.wav"/>
                                        </p:tgtEl>
                                      </p:cMediaNode>
                                    </p:audio>
                                  </p:sub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iterate type="lt">
                                    <p:tmPct val="100000"/>
                                  </p:iterate>
                                  <p:childTnLst>
                                    <p:set>
                                      <p:cBhvr>
                                        <p:cTn id="31" dur="1" fill="hold">
                                          <p:stCondLst>
                                            <p:cond delay="0"/>
                                          </p:stCondLst>
                                        </p:cTn>
                                        <p:tgtEl>
                                          <p:spTgt spid="45071"/>
                                        </p:tgtEl>
                                        <p:attrNameLst>
                                          <p:attrName>style.visibility</p:attrName>
                                        </p:attrNameLst>
                                      </p:cBhvr>
                                      <p:to>
                                        <p:strVal val="visible"/>
                                      </p:to>
                                    </p:set>
                                    <p:anim calcmode="lin" valueType="num">
                                      <p:cBhvr>
                                        <p:cTn id="32" dur="75" fill="hold"/>
                                        <p:tgtEl>
                                          <p:spTgt spid="45071"/>
                                        </p:tgtEl>
                                        <p:attrNameLst>
                                          <p:attrName>ppt_w</p:attrName>
                                        </p:attrNameLst>
                                      </p:cBhvr>
                                      <p:tavLst>
                                        <p:tav tm="0">
                                          <p:val>
                                            <p:fltVal val="0"/>
                                          </p:val>
                                        </p:tav>
                                        <p:tav tm="100000">
                                          <p:val>
                                            <p:strVal val="#ppt_w"/>
                                          </p:val>
                                        </p:tav>
                                      </p:tavLst>
                                    </p:anim>
                                    <p:anim calcmode="lin" valueType="num">
                                      <p:cBhvr>
                                        <p:cTn id="33" dur="75" fill="hold"/>
                                        <p:tgtEl>
                                          <p:spTgt spid="4507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0"/>
                                            </p:cond>
                                          </p:stCondLst>
                                          <p:endCondLst>
                                            <p:cond evt="onStopAudio" delay="0">
                                              <p:tgtEl>
                                                <p:sldTgt/>
                                              </p:tgtEl>
                                            </p:cond>
                                          </p:endCondLst>
                                        </p:cTn>
                                        <p:tgtEl>
                                          <p:sndTgt r:embed="rId2" name="type.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iterate type="lt">
                                    <p:tmPct val="100000"/>
                                  </p:iterate>
                                  <p:childTnLst>
                                    <p:set>
                                      <p:cBhvr>
                                        <p:cTn id="37" dur="1" fill="hold">
                                          <p:stCondLst>
                                            <p:cond delay="0"/>
                                          </p:stCondLst>
                                        </p:cTn>
                                        <p:tgtEl>
                                          <p:spTgt spid="45072"/>
                                        </p:tgtEl>
                                        <p:attrNameLst>
                                          <p:attrName>style.visibility</p:attrName>
                                        </p:attrNameLst>
                                      </p:cBhvr>
                                      <p:to>
                                        <p:strVal val="visible"/>
                                      </p:to>
                                    </p:set>
                                    <p:animEffect transition="in" filter="wipe(up)">
                                      <p:cBhvr>
                                        <p:cTn id="38" dur="75"/>
                                        <p:tgtEl>
                                          <p:spTgt spid="45072"/>
                                        </p:tgtEl>
                                      </p:cBhvr>
                                    </p:animEffect>
                                  </p:childTnLst>
                                  <p:subTnLst>
                                    <p:audio>
                                      <p:cMediaNode>
                                        <p:cTn display="0" masterRel="sameClick">
                                          <p:stCondLst>
                                            <p:cond evt="begin" delay="0">
                                              <p:tn val="36"/>
                                            </p:cond>
                                          </p:stCondLst>
                                          <p:endCondLst>
                                            <p:cond evt="onStopAudio" delay="0">
                                              <p:tgtEl>
                                                <p:sldTgt/>
                                              </p:tgtEl>
                                            </p:cond>
                                          </p:endCondLst>
                                        </p:cTn>
                                        <p:tgtEl>
                                          <p:sndTgt r:embed="rId2" name="type.wav"/>
                                        </p:tgtEl>
                                      </p:cMediaNode>
                                    </p:audio>
                                  </p:sub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type="lt">
                                    <p:tmPct val="100000"/>
                                  </p:iterate>
                                  <p:childTnLst>
                                    <p:set>
                                      <p:cBhvr>
                                        <p:cTn id="42" dur="1" fill="hold">
                                          <p:stCondLst>
                                            <p:cond delay="0"/>
                                          </p:stCondLst>
                                        </p:cTn>
                                        <p:tgtEl>
                                          <p:spTgt spid="45073"/>
                                        </p:tgtEl>
                                        <p:attrNameLst>
                                          <p:attrName>style.visibility</p:attrName>
                                        </p:attrNameLst>
                                      </p:cBhvr>
                                      <p:to>
                                        <p:strVal val="visible"/>
                                      </p:to>
                                    </p:set>
                                    <p:anim calcmode="lin" valueType="num">
                                      <p:cBhvr>
                                        <p:cTn id="43" dur="75" fill="hold"/>
                                        <p:tgtEl>
                                          <p:spTgt spid="45073"/>
                                        </p:tgtEl>
                                        <p:attrNameLst>
                                          <p:attrName>ppt_w</p:attrName>
                                        </p:attrNameLst>
                                      </p:cBhvr>
                                      <p:tavLst>
                                        <p:tav tm="0">
                                          <p:val>
                                            <p:fltVal val="0"/>
                                          </p:val>
                                        </p:tav>
                                        <p:tav tm="100000">
                                          <p:val>
                                            <p:strVal val="#ppt_w"/>
                                          </p:val>
                                        </p:tav>
                                      </p:tavLst>
                                    </p:anim>
                                    <p:anim calcmode="lin" valueType="num">
                                      <p:cBhvr>
                                        <p:cTn id="44" dur="75" fill="hold"/>
                                        <p:tgtEl>
                                          <p:spTgt spid="4507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1"/>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70" grpId="0"/>
      <p:bldP spid="45071" grpId="0"/>
      <p:bldP spid="45072" grpId="0"/>
      <p:bldP spid="4507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p:cNvSpPr txBox="1">
            <a:spLocks noChangeArrowheads="1"/>
          </p:cNvSpPr>
          <p:nvPr/>
        </p:nvSpPr>
        <p:spPr bwMode="auto">
          <a:xfrm>
            <a:off x="1476375" y="1235075"/>
            <a:ext cx="271462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x+1=2(y-1)</a:t>
            </a:r>
          </a:p>
          <a:p>
            <a:pPr>
              <a:spcBef>
                <a:spcPct val="50000"/>
              </a:spcBef>
            </a:pPr>
            <a:r>
              <a:rPr lang="en-US" altLang="zh-CN" sz="2400">
                <a:solidFill>
                  <a:prstClr val="black"/>
                </a:solidFill>
              </a:rPr>
              <a:t>3(x+1)=5(y-1)+4</a:t>
            </a:r>
          </a:p>
        </p:txBody>
      </p:sp>
      <p:sp>
        <p:nvSpPr>
          <p:cNvPr id="46084" name="Text Box 4"/>
          <p:cNvSpPr txBox="1">
            <a:spLocks noChangeArrowheads="1"/>
          </p:cNvSpPr>
          <p:nvPr/>
        </p:nvSpPr>
        <p:spPr bwMode="auto">
          <a:xfrm>
            <a:off x="4038600" y="1219200"/>
            <a:ext cx="576263"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①</a:t>
            </a:r>
          </a:p>
          <a:p>
            <a:pPr>
              <a:spcBef>
                <a:spcPct val="50000"/>
              </a:spcBef>
            </a:pPr>
            <a:r>
              <a:rPr lang="en-US" altLang="zh-CN" sz="2400" b="1">
                <a:solidFill>
                  <a:prstClr val="black"/>
                </a:solidFill>
              </a:rPr>
              <a:t>②</a:t>
            </a:r>
          </a:p>
        </p:txBody>
      </p:sp>
      <p:sp>
        <p:nvSpPr>
          <p:cNvPr id="16387" name="AutoShape 5"/>
          <p:cNvSpPr/>
          <p:nvPr/>
        </p:nvSpPr>
        <p:spPr bwMode="auto">
          <a:xfrm>
            <a:off x="1370013" y="1408113"/>
            <a:ext cx="144462" cy="631825"/>
          </a:xfrm>
          <a:prstGeom prst="leftBrace">
            <a:avLst>
              <a:gd name="adj1" fmla="val 36427"/>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6388" name="Text Box 6"/>
          <p:cNvSpPr txBox="1">
            <a:spLocks noChangeArrowheads="1"/>
          </p:cNvSpPr>
          <p:nvPr/>
        </p:nvSpPr>
        <p:spPr bwMode="auto">
          <a:xfrm>
            <a:off x="844550" y="145097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⑴</a:t>
            </a:r>
          </a:p>
        </p:txBody>
      </p:sp>
      <p:sp>
        <p:nvSpPr>
          <p:cNvPr id="16389" name="Text Box 7"/>
          <p:cNvSpPr txBox="1">
            <a:spLocks noChangeArrowheads="1"/>
          </p:cNvSpPr>
          <p:nvPr/>
        </p:nvSpPr>
        <p:spPr bwMode="auto">
          <a:xfrm>
            <a:off x="646113" y="717550"/>
            <a:ext cx="66246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ea typeface="黑体" panose="02010609060101010101" pitchFamily="49" charset="-122"/>
              </a:rPr>
              <a:t>1.</a:t>
            </a:r>
            <a:r>
              <a:rPr lang="zh-CN" altLang="en-US" sz="3200">
                <a:solidFill>
                  <a:prstClr val="black"/>
                </a:solidFill>
                <a:ea typeface="黑体" panose="02010609060101010101" pitchFamily="49" charset="-122"/>
              </a:rPr>
              <a:t>解下列二元一次方程组</a:t>
            </a:r>
            <a:r>
              <a:rPr lang="en-US" altLang="zh-CN" sz="2400">
                <a:solidFill>
                  <a:prstClr val="black"/>
                </a:solidFill>
                <a:ea typeface="黑体" panose="02010609060101010101" pitchFamily="49" charset="-122"/>
              </a:rPr>
              <a:t>(</a:t>
            </a:r>
            <a:r>
              <a:rPr lang="zh-CN" altLang="en-US" sz="2400">
                <a:solidFill>
                  <a:prstClr val="black"/>
                </a:solidFill>
                <a:ea typeface="华文行楷" pitchFamily="2" charset="-122"/>
              </a:rPr>
              <a:t>分组练习</a:t>
            </a:r>
            <a:r>
              <a:rPr lang="en-US" altLang="zh-CN" sz="2400">
                <a:solidFill>
                  <a:prstClr val="black"/>
                </a:solidFill>
                <a:ea typeface="黑体" panose="02010609060101010101" pitchFamily="49" charset="-122"/>
              </a:rPr>
              <a:t>)</a:t>
            </a:r>
          </a:p>
        </p:txBody>
      </p:sp>
      <p:sp>
        <p:nvSpPr>
          <p:cNvPr id="46088" name="Text Box 8"/>
          <p:cNvSpPr txBox="1">
            <a:spLocks noChangeArrowheads="1"/>
          </p:cNvSpPr>
          <p:nvPr/>
        </p:nvSpPr>
        <p:spPr bwMode="auto">
          <a:xfrm>
            <a:off x="2176463" y="2324100"/>
            <a:ext cx="6934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0000FF"/>
                </a:solidFill>
                <a:latin typeface="华文行楷" pitchFamily="2" charset="-122"/>
                <a:ea typeface="华文行楷" pitchFamily="2" charset="-122"/>
              </a:rPr>
              <a:t>可将</a:t>
            </a:r>
            <a:r>
              <a:rPr lang="en-US" altLang="zh-CN" sz="3200" b="1">
                <a:solidFill>
                  <a:srgbClr val="0000FF"/>
                </a:solidFill>
                <a:latin typeface="华文新魏" pitchFamily="2" charset="-122"/>
                <a:ea typeface="华文新魏" pitchFamily="2" charset="-122"/>
              </a:rPr>
              <a:t>(x+1)</a:t>
            </a:r>
            <a:r>
              <a:rPr lang="zh-CN" altLang="en-US" sz="3200" b="1">
                <a:solidFill>
                  <a:srgbClr val="0000FF"/>
                </a:solidFill>
                <a:latin typeface="华文新魏" pitchFamily="2" charset="-122"/>
                <a:ea typeface="华文新魏" pitchFamily="2" charset="-122"/>
              </a:rPr>
              <a:t>、</a:t>
            </a:r>
            <a:r>
              <a:rPr lang="en-US" altLang="zh-CN" sz="3200" b="1">
                <a:solidFill>
                  <a:srgbClr val="0000FF"/>
                </a:solidFill>
                <a:latin typeface="华文新魏" pitchFamily="2" charset="-122"/>
                <a:ea typeface="华文新魏" pitchFamily="2" charset="-122"/>
              </a:rPr>
              <a:t>(y-1)</a:t>
            </a:r>
            <a:r>
              <a:rPr lang="zh-CN" altLang="en-US" sz="3200" b="1">
                <a:solidFill>
                  <a:srgbClr val="0000FF"/>
                </a:solidFill>
                <a:latin typeface="华文行楷" pitchFamily="2" charset="-122"/>
                <a:ea typeface="华文行楷" pitchFamily="2" charset="-122"/>
              </a:rPr>
              <a:t>看作一个整体求解。</a:t>
            </a:r>
            <a:r>
              <a:rPr lang="zh-CN" altLang="en-US">
                <a:solidFill>
                  <a:prstClr val="black"/>
                </a:solidFill>
              </a:rPr>
              <a:t> </a:t>
            </a:r>
          </a:p>
        </p:txBody>
      </p:sp>
      <p:sp>
        <p:nvSpPr>
          <p:cNvPr id="46089" name="Text Box 9"/>
          <p:cNvSpPr txBox="1">
            <a:spLocks noChangeArrowheads="1"/>
          </p:cNvSpPr>
          <p:nvPr/>
        </p:nvSpPr>
        <p:spPr bwMode="auto">
          <a:xfrm>
            <a:off x="539750" y="2924175"/>
            <a:ext cx="1046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ea typeface="华文行楷" pitchFamily="2" charset="-122"/>
              </a:rPr>
              <a:t>解</a:t>
            </a:r>
            <a:r>
              <a:rPr lang="en-US" altLang="zh-CN" sz="4000" b="1">
                <a:solidFill>
                  <a:prstClr val="black"/>
                </a:solidFill>
                <a:latin typeface="华文中宋" pitchFamily="2" charset="-122"/>
                <a:ea typeface="华文中宋" pitchFamily="2" charset="-122"/>
              </a:rPr>
              <a:t>:</a:t>
            </a:r>
            <a:r>
              <a:rPr lang="en-US" altLang="zh-CN">
                <a:solidFill>
                  <a:prstClr val="black"/>
                </a:solidFill>
              </a:rPr>
              <a:t> </a:t>
            </a:r>
          </a:p>
        </p:txBody>
      </p:sp>
      <p:sp>
        <p:nvSpPr>
          <p:cNvPr id="46090" name="Text Box 10"/>
          <p:cNvSpPr txBox="1">
            <a:spLocks noChangeArrowheads="1"/>
          </p:cNvSpPr>
          <p:nvPr/>
        </p:nvSpPr>
        <p:spPr bwMode="auto">
          <a:xfrm>
            <a:off x="1344613" y="2997200"/>
            <a:ext cx="2303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latin typeface="黑体" panose="02010609060101010101" pitchFamily="49" charset="-122"/>
                <a:ea typeface="黑体" panose="02010609060101010101" pitchFamily="49" charset="-122"/>
              </a:rPr>
              <a:t>把</a:t>
            </a:r>
            <a:r>
              <a:rPr lang="en-US" altLang="zh-CN" sz="2800" b="1">
                <a:solidFill>
                  <a:prstClr val="black"/>
                </a:solidFill>
                <a:latin typeface="黑体" panose="02010609060101010101" pitchFamily="49" charset="-122"/>
                <a:ea typeface="黑体" panose="02010609060101010101" pitchFamily="49" charset="-122"/>
              </a:rPr>
              <a:t>①</a:t>
            </a:r>
            <a:r>
              <a:rPr lang="zh-CN" altLang="en-US" sz="2800" b="1">
                <a:solidFill>
                  <a:prstClr val="black"/>
                </a:solidFill>
                <a:latin typeface="黑体" panose="02010609060101010101" pitchFamily="49" charset="-122"/>
                <a:ea typeface="黑体" panose="02010609060101010101" pitchFamily="49" charset="-122"/>
              </a:rPr>
              <a:t>代入</a:t>
            </a:r>
            <a:r>
              <a:rPr lang="en-US" altLang="zh-CN" sz="2800" b="1">
                <a:solidFill>
                  <a:prstClr val="black"/>
                </a:solidFill>
                <a:latin typeface="黑体" panose="02010609060101010101" pitchFamily="49" charset="-122"/>
                <a:ea typeface="黑体" panose="02010609060101010101" pitchFamily="49" charset="-122"/>
              </a:rPr>
              <a:t>②</a:t>
            </a:r>
            <a:r>
              <a:rPr lang="en-US" altLang="zh-CN" b="1">
                <a:solidFill>
                  <a:srgbClr val="006600"/>
                </a:solidFill>
                <a:latin typeface="黑体" panose="02010609060101010101" pitchFamily="49" charset="-122"/>
                <a:ea typeface="黑体" panose="02010609060101010101" pitchFamily="49" charset="-122"/>
              </a:rPr>
              <a:t> </a:t>
            </a:r>
          </a:p>
        </p:txBody>
      </p:sp>
      <p:sp>
        <p:nvSpPr>
          <p:cNvPr id="46091" name="Text Box 11"/>
          <p:cNvSpPr txBox="1">
            <a:spLocks noChangeArrowheads="1"/>
          </p:cNvSpPr>
          <p:nvPr/>
        </p:nvSpPr>
        <p:spPr bwMode="auto">
          <a:xfrm>
            <a:off x="827088" y="3665538"/>
            <a:ext cx="3887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a:t>
            </a:r>
            <a:r>
              <a:rPr lang="en-US" altLang="zh-CN" sz="2800" b="1">
                <a:solidFill>
                  <a:srgbClr val="CC0000"/>
                </a:solidFill>
              </a:rPr>
              <a:t>2(y-1)</a:t>
            </a:r>
            <a:r>
              <a:rPr lang="en-US" altLang="zh-CN" sz="2800" b="1">
                <a:solidFill>
                  <a:prstClr val="black"/>
                </a:solidFill>
              </a:rPr>
              <a:t>= 5(y-1) + 4</a:t>
            </a:r>
            <a:r>
              <a:rPr lang="en-US" altLang="zh-CN" sz="2400">
                <a:solidFill>
                  <a:prstClr val="black"/>
                </a:solidFill>
              </a:rPr>
              <a:t> </a:t>
            </a:r>
          </a:p>
        </p:txBody>
      </p:sp>
      <p:sp>
        <p:nvSpPr>
          <p:cNvPr id="46092" name="Text Box 12"/>
          <p:cNvSpPr txBox="1">
            <a:spLocks noChangeArrowheads="1"/>
          </p:cNvSpPr>
          <p:nvPr/>
        </p:nvSpPr>
        <p:spPr bwMode="auto">
          <a:xfrm>
            <a:off x="844550" y="4365625"/>
            <a:ext cx="309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6(y-1) =5(y-1)+4</a:t>
            </a:r>
            <a:r>
              <a:rPr lang="en-US" altLang="zh-CN" sz="2800">
                <a:solidFill>
                  <a:prstClr val="black"/>
                </a:solidFill>
              </a:rPr>
              <a:t> </a:t>
            </a:r>
          </a:p>
        </p:txBody>
      </p:sp>
      <p:sp>
        <p:nvSpPr>
          <p:cNvPr id="46093" name="Text Box 13"/>
          <p:cNvSpPr txBox="1">
            <a:spLocks noChangeArrowheads="1"/>
          </p:cNvSpPr>
          <p:nvPr/>
        </p:nvSpPr>
        <p:spPr bwMode="auto">
          <a:xfrm>
            <a:off x="1066800" y="4953000"/>
            <a:ext cx="2881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(y-1) = 4    ③</a:t>
            </a:r>
            <a:r>
              <a:rPr lang="en-US" altLang="zh-CN">
                <a:solidFill>
                  <a:prstClr val="black"/>
                </a:solidFill>
              </a:rPr>
              <a:t> </a:t>
            </a:r>
          </a:p>
        </p:txBody>
      </p:sp>
      <p:sp>
        <p:nvSpPr>
          <p:cNvPr id="46094" name="Text Box 14"/>
          <p:cNvSpPr txBox="1">
            <a:spLocks noChangeArrowheads="1"/>
          </p:cNvSpPr>
          <p:nvPr/>
        </p:nvSpPr>
        <p:spPr bwMode="auto">
          <a:xfrm>
            <a:off x="1106488" y="5589588"/>
            <a:ext cx="187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   y = 5</a:t>
            </a:r>
            <a:r>
              <a:rPr lang="en-US" altLang="zh-CN">
                <a:solidFill>
                  <a:prstClr val="black"/>
                </a:solidFill>
              </a:rPr>
              <a:t> </a:t>
            </a:r>
          </a:p>
        </p:txBody>
      </p:sp>
      <p:sp>
        <p:nvSpPr>
          <p:cNvPr id="46095" name="Text Box 15"/>
          <p:cNvSpPr txBox="1">
            <a:spLocks noChangeArrowheads="1"/>
          </p:cNvSpPr>
          <p:nvPr/>
        </p:nvSpPr>
        <p:spPr bwMode="auto">
          <a:xfrm>
            <a:off x="5110163" y="3086100"/>
            <a:ext cx="2198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③</a:t>
            </a:r>
            <a:r>
              <a:rPr lang="zh-CN" altLang="en-US" sz="2800" b="1">
                <a:solidFill>
                  <a:prstClr val="black"/>
                </a:solidFill>
              </a:rPr>
              <a:t>代入</a:t>
            </a:r>
            <a:r>
              <a:rPr lang="en-US" altLang="zh-CN" sz="2800" b="1">
                <a:solidFill>
                  <a:prstClr val="black"/>
                </a:solidFill>
              </a:rPr>
              <a:t>①</a:t>
            </a:r>
          </a:p>
        </p:txBody>
      </p:sp>
      <p:sp>
        <p:nvSpPr>
          <p:cNvPr id="46096" name="Text Box 16"/>
          <p:cNvSpPr txBox="1">
            <a:spLocks noChangeArrowheads="1"/>
          </p:cNvSpPr>
          <p:nvPr/>
        </p:nvSpPr>
        <p:spPr bwMode="auto">
          <a:xfrm>
            <a:off x="5160963" y="3640138"/>
            <a:ext cx="2506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x +1 =8</a:t>
            </a:r>
            <a:endParaRPr lang="en-US" altLang="zh-CN" b="1">
              <a:solidFill>
                <a:srgbClr val="CC0000"/>
              </a:solidFill>
            </a:endParaRPr>
          </a:p>
        </p:txBody>
      </p:sp>
      <p:sp>
        <p:nvSpPr>
          <p:cNvPr id="46097" name="Text Box 17"/>
          <p:cNvSpPr txBox="1">
            <a:spLocks noChangeArrowheads="1"/>
          </p:cNvSpPr>
          <p:nvPr/>
        </p:nvSpPr>
        <p:spPr bwMode="auto">
          <a:xfrm>
            <a:off x="5638800" y="4191000"/>
            <a:ext cx="2087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x = 7</a:t>
            </a:r>
            <a:r>
              <a:rPr lang="en-US" altLang="zh-CN">
                <a:solidFill>
                  <a:prstClr val="black"/>
                </a:solidFill>
              </a:rPr>
              <a:t> </a:t>
            </a:r>
          </a:p>
        </p:txBody>
      </p:sp>
      <p:sp>
        <p:nvSpPr>
          <p:cNvPr id="46098" name="Text Box 18"/>
          <p:cNvSpPr txBox="1">
            <a:spLocks noChangeArrowheads="1"/>
          </p:cNvSpPr>
          <p:nvPr/>
        </p:nvSpPr>
        <p:spPr bwMode="auto">
          <a:xfrm>
            <a:off x="382588" y="2243138"/>
            <a:ext cx="25923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0000FF"/>
                </a:solidFill>
                <a:ea typeface="华文行楷" pitchFamily="2" charset="-122"/>
              </a:rPr>
              <a:t>〖分析〗</a:t>
            </a:r>
            <a:endParaRPr lang="zh-CN" altLang="en-US" sz="4000" b="1">
              <a:solidFill>
                <a:srgbClr val="0000FF"/>
              </a:solidFill>
              <a:latin typeface="华文中宋" pitchFamily="2" charset="-122"/>
              <a:ea typeface="华文行楷" pitchFamily="2" charset="-122"/>
            </a:endParaRPr>
          </a:p>
        </p:txBody>
      </p:sp>
      <p:grpSp>
        <p:nvGrpSpPr>
          <p:cNvPr id="2" name="Group 19"/>
          <p:cNvGrpSpPr/>
          <p:nvPr/>
        </p:nvGrpSpPr>
        <p:grpSpPr bwMode="auto">
          <a:xfrm>
            <a:off x="4267200" y="4648200"/>
            <a:ext cx="4105275" cy="946150"/>
            <a:chOff x="2989" y="3230"/>
            <a:chExt cx="2586" cy="596"/>
          </a:xfrm>
        </p:grpSpPr>
        <p:sp>
          <p:nvSpPr>
            <p:cNvPr id="16402" name="Text Box 20"/>
            <p:cNvSpPr txBox="1">
              <a:spLocks noChangeArrowheads="1"/>
            </p:cNvSpPr>
            <p:nvPr/>
          </p:nvSpPr>
          <p:spPr bwMode="auto">
            <a:xfrm>
              <a:off x="2989" y="3353"/>
              <a:ext cx="19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a:t>
              </a:r>
              <a:r>
                <a:rPr lang="zh-CN" altLang="en-US" sz="2800" b="1">
                  <a:solidFill>
                    <a:prstClr val="black"/>
                  </a:solidFill>
                </a:rPr>
                <a:t>原方程组的解为</a:t>
              </a:r>
            </a:p>
          </p:txBody>
        </p:sp>
        <p:sp>
          <p:nvSpPr>
            <p:cNvPr id="16403" name="Text Box 21"/>
            <p:cNvSpPr txBox="1">
              <a:spLocks noChangeArrowheads="1"/>
            </p:cNvSpPr>
            <p:nvPr/>
          </p:nvSpPr>
          <p:spPr bwMode="auto">
            <a:xfrm>
              <a:off x="4940" y="3230"/>
              <a:ext cx="635"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x=7</a:t>
              </a:r>
            </a:p>
            <a:p>
              <a:r>
                <a:rPr lang="en-US" altLang="zh-CN" sz="2800" b="1">
                  <a:solidFill>
                    <a:prstClr val="black"/>
                  </a:solidFill>
                </a:rPr>
                <a:t>y=5</a:t>
              </a:r>
            </a:p>
          </p:txBody>
        </p:sp>
        <p:sp>
          <p:nvSpPr>
            <p:cNvPr id="16404" name="AutoShape 22"/>
            <p:cNvSpPr/>
            <p:nvPr/>
          </p:nvSpPr>
          <p:spPr bwMode="auto">
            <a:xfrm>
              <a:off x="4865" y="3347"/>
              <a:ext cx="112" cy="408"/>
            </a:xfrm>
            <a:prstGeom prst="leftBrace">
              <a:avLst>
                <a:gd name="adj1" fmla="val 30340"/>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46103" name="AutoShape 23"/>
          <p:cNvSpPr>
            <a:spLocks noChangeArrowheads="1"/>
          </p:cNvSpPr>
          <p:nvPr/>
        </p:nvSpPr>
        <p:spPr bwMode="auto">
          <a:xfrm>
            <a:off x="1476375" y="1268413"/>
            <a:ext cx="647700" cy="360362"/>
          </a:xfrm>
          <a:prstGeom prst="wedgeRoundRectCallout">
            <a:avLst>
              <a:gd name="adj1" fmla="val 36028"/>
              <a:gd name="adj2" fmla="val 114319"/>
              <a:gd name="adj3" fmla="val 16667"/>
            </a:avLst>
          </a:prstGeom>
          <a:solidFill>
            <a:srgbClr val="993300">
              <a:alpha val="39999"/>
            </a:srgbClr>
          </a:solidFill>
          <a:ln w="9525">
            <a:solidFill>
              <a:srgbClr val="FFFF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6104" name="AutoShape 24"/>
          <p:cNvSpPr>
            <a:spLocks noChangeArrowheads="1"/>
          </p:cNvSpPr>
          <p:nvPr/>
        </p:nvSpPr>
        <p:spPr bwMode="auto">
          <a:xfrm>
            <a:off x="1738313" y="1831975"/>
            <a:ext cx="719137" cy="431800"/>
          </a:xfrm>
          <a:prstGeom prst="roundRect">
            <a:avLst>
              <a:gd name="adj" fmla="val 16667"/>
            </a:avLst>
          </a:prstGeom>
          <a:solidFill>
            <a:srgbClr val="FFFF00">
              <a:alpha val="36862"/>
            </a:srgbClr>
          </a:solidFill>
          <a:ln w="9525">
            <a:solidFill>
              <a:srgbClr val="FF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6105" name="AutoShape 25"/>
          <p:cNvSpPr>
            <a:spLocks noChangeArrowheads="1"/>
          </p:cNvSpPr>
          <p:nvPr/>
        </p:nvSpPr>
        <p:spPr bwMode="auto">
          <a:xfrm>
            <a:off x="900113" y="4941888"/>
            <a:ext cx="1157287" cy="696912"/>
          </a:xfrm>
          <a:prstGeom prst="wedgeRoundRectCallout">
            <a:avLst>
              <a:gd name="adj1" fmla="val 104731"/>
              <a:gd name="adj2" fmla="val -511046"/>
              <a:gd name="adj3" fmla="val 16667"/>
            </a:avLst>
          </a:prstGeom>
          <a:solidFill>
            <a:srgbClr val="FF0000">
              <a:alpha val="47058"/>
            </a:srgbClr>
          </a:solidFill>
          <a:ln w="19050">
            <a:solidFill>
              <a:srgbClr val="0000FF"/>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6106" name="AutoShape 26"/>
          <p:cNvSpPr>
            <a:spLocks noChangeArrowheads="1"/>
          </p:cNvSpPr>
          <p:nvPr/>
        </p:nvSpPr>
        <p:spPr bwMode="auto">
          <a:xfrm>
            <a:off x="2411413" y="1268413"/>
            <a:ext cx="647700" cy="431800"/>
          </a:xfrm>
          <a:prstGeom prst="roundRect">
            <a:avLst>
              <a:gd name="adj" fmla="val 16667"/>
            </a:avLst>
          </a:prstGeom>
          <a:solidFill>
            <a:srgbClr val="FFFF00">
              <a:alpha val="32156"/>
            </a:srgbClr>
          </a:solidFill>
          <a:ln w="22225">
            <a:solidFill>
              <a:srgbClr val="0000FF"/>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6107" name="Text Box 27"/>
          <p:cNvSpPr txBox="1">
            <a:spLocks noChangeArrowheads="1"/>
          </p:cNvSpPr>
          <p:nvPr/>
        </p:nvSpPr>
        <p:spPr bwMode="auto">
          <a:xfrm>
            <a:off x="3276600" y="2997200"/>
            <a:ext cx="720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latin typeface="黑体" panose="02010609060101010101" pitchFamily="49" charset="-122"/>
                <a:ea typeface="黑体" panose="02010609060101010101" pitchFamily="49" charset="-122"/>
              </a:rPr>
              <a:t>得</a:t>
            </a:r>
            <a:r>
              <a:rPr lang="zh-CN" altLang="en-US" b="1">
                <a:solidFill>
                  <a:srgbClr val="006600"/>
                </a:solidFill>
                <a:latin typeface="黑体" panose="02010609060101010101" pitchFamily="49" charset="-122"/>
                <a:ea typeface="黑体" panose="02010609060101010101" pitchFamily="49" charset="-122"/>
              </a:rPr>
              <a:t> </a:t>
            </a:r>
          </a:p>
        </p:txBody>
      </p:sp>
      <p:sp>
        <p:nvSpPr>
          <p:cNvPr id="46108" name="Text Box 28"/>
          <p:cNvSpPr txBox="1">
            <a:spLocks noChangeArrowheads="1"/>
          </p:cNvSpPr>
          <p:nvPr/>
        </p:nvSpPr>
        <p:spPr bwMode="auto">
          <a:xfrm>
            <a:off x="7088188" y="3094038"/>
            <a:ext cx="79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p>
        </p:txBody>
      </p:sp>
    </p:spTree>
    <p:extLst>
      <p:ext uri="{BB962C8B-B14F-4D97-AF65-F5344CB8AC3E}">
        <p14:creationId xmlns:p14="http://schemas.microsoft.com/office/powerpoint/2010/main" val="212487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iterate type="lt">
                                    <p:tmPct val="100000"/>
                                  </p:iterate>
                                  <p:childTnLst>
                                    <p:set>
                                      <p:cBhvr>
                                        <p:cTn id="6" dur="1" fill="hold">
                                          <p:stCondLst>
                                            <p:cond delay="0"/>
                                          </p:stCondLst>
                                        </p:cTn>
                                        <p:tgtEl>
                                          <p:spTgt spid="46098"/>
                                        </p:tgtEl>
                                        <p:attrNameLst>
                                          <p:attrName>style.visibility</p:attrName>
                                        </p:attrNameLst>
                                      </p:cBhvr>
                                      <p:to>
                                        <p:strVal val="visible"/>
                                      </p:to>
                                    </p:set>
                                    <p:animEffect transition="in" filter="blinds(horizontal)">
                                      <p:cBhvr>
                                        <p:cTn id="7" dur="75"/>
                                        <p:tgtEl>
                                          <p:spTgt spid="46098"/>
                                        </p:tgtEl>
                                      </p:cBhvr>
                                    </p:animEffect>
                                  </p:childTnLst>
                                  <p:subTnLst>
                                    <p:audio>
                                      <p:cMediaNode>
                                        <p:cTn display="0" masterRel="sameClick">
                                          <p:stCondLst>
                                            <p:cond evt="begin" delay="0">
                                              <p:tn val="5"/>
                                            </p:cond>
                                          </p:stCondLst>
                                          <p:endCondLst>
                                            <p:cond evt="onStopAudio" delay="0">
                                              <p:tgtEl>
                                                <p:sldTgt/>
                                              </p:tgtEl>
                                            </p:cond>
                                          </p:endCondLst>
                                        </p:cTn>
                                        <p:tgtEl>
                                          <p:sndTgt r:embed="rId2" name="laser.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iterate type="lt">
                                    <p:tmPct val="100000"/>
                                  </p:iterate>
                                  <p:childTnLst>
                                    <p:set>
                                      <p:cBhvr>
                                        <p:cTn id="11" dur="1" fill="hold">
                                          <p:stCondLst>
                                            <p:cond delay="0"/>
                                          </p:stCondLst>
                                        </p:cTn>
                                        <p:tgtEl>
                                          <p:spTgt spid="46088"/>
                                        </p:tgtEl>
                                        <p:attrNameLst>
                                          <p:attrName>style.visibility</p:attrName>
                                        </p:attrNameLst>
                                      </p:cBhvr>
                                      <p:to>
                                        <p:strVal val="visible"/>
                                      </p:to>
                                    </p:set>
                                    <p:animEffect transition="in" filter="blinds(horizontal)">
                                      <p:cBhvr>
                                        <p:cTn id="12" dur="75"/>
                                        <p:tgtEl>
                                          <p:spTgt spid="46088"/>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iterate type="lt">
                                    <p:tmPct val="100000"/>
                                  </p:iterate>
                                  <p:childTnLst>
                                    <p:set>
                                      <p:cBhvr>
                                        <p:cTn id="16" dur="1" fill="hold">
                                          <p:stCondLst>
                                            <p:cond delay="0"/>
                                          </p:stCondLst>
                                        </p:cTn>
                                        <p:tgtEl>
                                          <p:spTgt spid="46089"/>
                                        </p:tgtEl>
                                        <p:attrNameLst>
                                          <p:attrName>style.visibility</p:attrName>
                                        </p:attrNameLst>
                                      </p:cBhvr>
                                      <p:to>
                                        <p:strVal val="visible"/>
                                      </p:to>
                                    </p:set>
                                    <p:animEffect transition="in" filter="box(in)">
                                      <p:cBhvr>
                                        <p:cTn id="17" dur="75"/>
                                        <p:tgtEl>
                                          <p:spTgt spid="46089"/>
                                        </p:tgtEl>
                                      </p:cBhvr>
                                    </p:animEffect>
                                  </p:childTnLst>
                                  <p:subTnLst>
                                    <p:audio>
                                      <p:cMediaNode>
                                        <p:cTn display="0" masterRel="sameClick">
                                          <p:stCondLst>
                                            <p:cond evt="begin" delay="0">
                                              <p:tn val="15"/>
                                            </p:cond>
                                          </p:stCondLst>
                                          <p:endCondLst>
                                            <p:cond evt="onStopAudio" delay="0">
                                              <p:tgtEl>
                                                <p:sldTgt/>
                                              </p:tgtEl>
                                            </p:cond>
                                          </p:endCondLst>
                                        </p:cTn>
                                        <p:tgtEl>
                                          <p:sndTgt r:embed="rId4" name="voltag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46084"/>
                                        </p:tgtEl>
                                        <p:attrNameLst>
                                          <p:attrName>style.visibility</p:attrName>
                                        </p:attrNameLst>
                                      </p:cBhvr>
                                      <p:to>
                                        <p:strVal val="visible"/>
                                      </p:to>
                                    </p:set>
                                    <p:animEffect transition="in" filter="wipe(up)">
                                      <p:cBhvr>
                                        <p:cTn id="22" dur="75"/>
                                        <p:tgtEl>
                                          <p:spTgt spid="46084"/>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6090"/>
                                        </p:tgtEl>
                                        <p:attrNameLst>
                                          <p:attrName>style.visibility</p:attrName>
                                        </p:attrNameLst>
                                      </p:cBhvr>
                                      <p:to>
                                        <p:strVal val="visible"/>
                                      </p:to>
                                    </p:set>
                                    <p:animEffect transition="in" filter="checkerboard(across)">
                                      <p:cBhvr>
                                        <p:cTn id="27" dur="500"/>
                                        <p:tgtEl>
                                          <p:spTgt spid="46090"/>
                                        </p:tgtEl>
                                      </p:cBhvr>
                                    </p:animEffect>
                                  </p:childTnLst>
                                  <p:subTnLst>
                                    <p:audio>
                                      <p:cMediaNode>
                                        <p:cTn display="0" masterRel="sameClick">
                                          <p:stCondLst>
                                            <p:cond evt="begin" delay="0">
                                              <p:tn val="25"/>
                                            </p:cond>
                                          </p:stCondLst>
                                          <p:endCondLst>
                                            <p:cond evt="onStopAudio" delay="0">
                                              <p:tgtEl>
                                                <p:sldTgt/>
                                              </p:tgtEl>
                                            </p:cond>
                                          </p:endCondLst>
                                        </p:cTn>
                                        <p:tgtEl>
                                          <p:sndTgt r:embed="rId5"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6103"/>
                                        </p:tgtEl>
                                        <p:attrNameLst>
                                          <p:attrName>style.visibility</p:attrName>
                                        </p:attrNameLst>
                                      </p:cBhvr>
                                      <p:to>
                                        <p:strVal val="visible"/>
                                      </p:to>
                                    </p:set>
                                    <p:animEffect transition="in" filter="wipe(up)">
                                      <p:cBhvr>
                                        <p:cTn id="32" dur="500"/>
                                        <p:tgtEl>
                                          <p:spTgt spid="46103"/>
                                        </p:tgtEl>
                                      </p:cBhvr>
                                    </p:animEffect>
                                  </p:childTnLst>
                                  <p:subTnLst>
                                    <p:set>
                                      <p:cBhvr override="childStyle">
                                        <p:cTn dur="1" fill="hold" display="0" masterRel="nextClick" afterEffect="1"/>
                                        <p:tgtEl>
                                          <p:spTgt spid="46103"/>
                                        </p:tgtEl>
                                        <p:attrNameLst>
                                          <p:attrName>style.visibility</p:attrName>
                                        </p:attrNameLst>
                                      </p:cBhvr>
                                      <p:to>
                                        <p:strVal val="hidden"/>
                                      </p:to>
                                    </p:set>
                                    <p:audio>
                                      <p:cMediaNode>
                                        <p:cTn display="0" masterRel="sameClick">
                                          <p:stCondLst>
                                            <p:cond evt="begin" delay="0">
                                              <p:tn val="30"/>
                                            </p:cond>
                                          </p:stCondLst>
                                          <p:endCondLst>
                                            <p:cond evt="onStopAudio" delay="0">
                                              <p:tgtEl>
                                                <p:sldTgt/>
                                              </p:tgtEl>
                                            </p:cond>
                                          </p:endCondLst>
                                        </p:cTn>
                                        <p:tgtEl>
                                          <p:sndTgt r:embed="rId5" name="chimes.wav"/>
                                        </p:tgtEl>
                                      </p:cMediaNode>
                                    </p:audio>
                                  </p:sub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46104"/>
                                        </p:tgtEl>
                                        <p:attrNameLst>
                                          <p:attrName>style.visibility</p:attrName>
                                        </p:attrNameLst>
                                      </p:cBhvr>
                                      <p:to>
                                        <p:strVal val="visible"/>
                                      </p:to>
                                    </p:set>
                                    <p:animEffect transition="in" filter="wipe(up)">
                                      <p:cBhvr>
                                        <p:cTn id="36" dur="500"/>
                                        <p:tgtEl>
                                          <p:spTgt spid="46104"/>
                                        </p:tgtEl>
                                      </p:cBhvr>
                                    </p:animEffect>
                                  </p:childTnLst>
                                  <p:subTnLst>
                                    <p:set>
                                      <p:cBhvr override="childStyle">
                                        <p:cTn dur="1" fill="hold" display="0" masterRel="nextClick" afterEffect="1"/>
                                        <p:tgtEl>
                                          <p:spTgt spid="46104"/>
                                        </p:tgtEl>
                                        <p:attrNameLst>
                                          <p:attrName>style.visibility</p:attrName>
                                        </p:attrNameLst>
                                      </p:cBhvr>
                                      <p:to>
                                        <p:strVal val="hidden"/>
                                      </p:to>
                                    </p:set>
                                    <p:audio>
                                      <p:cMediaNode>
                                        <p:cTn display="0" masterRel="sameClick">
                                          <p:stCondLst>
                                            <p:cond evt="begin" delay="0">
                                              <p:tn val="34"/>
                                            </p:cond>
                                          </p:stCondLst>
                                          <p:endCondLst>
                                            <p:cond evt="onStopAudio" delay="0">
                                              <p:tgtEl>
                                                <p:sldTgt/>
                                              </p:tgtEl>
                                            </p:cond>
                                          </p:endCondLst>
                                        </p:cTn>
                                        <p:tgtEl>
                                          <p:sndTgt r:embed="rId6" name="wind.wav"/>
                                        </p:tgtEl>
                                      </p:cMediaNode>
                                    </p:audio>
                                  </p:sub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6107"/>
                                        </p:tgtEl>
                                        <p:attrNameLst>
                                          <p:attrName>style.visibility</p:attrName>
                                        </p:attrNameLst>
                                      </p:cBhvr>
                                      <p:to>
                                        <p:strVal val="visible"/>
                                      </p:to>
                                    </p:set>
                                    <p:animEffect transition="in" filter="dissolve">
                                      <p:cBhvr>
                                        <p:cTn id="41" dur="500"/>
                                        <p:tgtEl>
                                          <p:spTgt spid="46107"/>
                                        </p:tgtEl>
                                      </p:cBhvr>
                                    </p:animEffect>
                                  </p:childTnLst>
                                  <p:subTnLst>
                                    <p:audio>
                                      <p:cMediaNode>
                                        <p:cTn display="0" masterRel="sameClick">
                                          <p:stCondLst>
                                            <p:cond evt="begin" delay="0">
                                              <p:tn val="39"/>
                                            </p:cond>
                                          </p:stCondLst>
                                          <p:endCondLst>
                                            <p:cond evt="onStopAudio" delay="0">
                                              <p:tgtEl>
                                                <p:sldTgt/>
                                              </p:tgtEl>
                                            </p:cond>
                                          </p:endCondLst>
                                        </p:cTn>
                                        <p:tgtEl>
                                          <p:sndTgt r:embed="rId2" name="laser.wav"/>
                                        </p:tgtEl>
                                      </p:cMediaNode>
                                    </p:audio>
                                  </p:sub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type="wd">
                                    <p:tmPct val="100000"/>
                                  </p:iterate>
                                  <p:childTnLst>
                                    <p:set>
                                      <p:cBhvr>
                                        <p:cTn id="45" dur="1" fill="hold">
                                          <p:stCondLst>
                                            <p:cond delay="0"/>
                                          </p:stCondLst>
                                        </p:cTn>
                                        <p:tgtEl>
                                          <p:spTgt spid="46091"/>
                                        </p:tgtEl>
                                        <p:attrNameLst>
                                          <p:attrName>style.visibility</p:attrName>
                                        </p:attrNameLst>
                                      </p:cBhvr>
                                      <p:to>
                                        <p:strVal val="visible"/>
                                      </p:to>
                                    </p:set>
                                    <p:anim calcmode="lin" valueType="num">
                                      <p:cBhvr>
                                        <p:cTn id="46" dur="300" fill="hold"/>
                                        <p:tgtEl>
                                          <p:spTgt spid="46091"/>
                                        </p:tgtEl>
                                        <p:attrNameLst>
                                          <p:attrName>ppt_w</p:attrName>
                                        </p:attrNameLst>
                                      </p:cBhvr>
                                      <p:tavLst>
                                        <p:tav tm="0">
                                          <p:val>
                                            <p:fltVal val="0"/>
                                          </p:val>
                                        </p:tav>
                                        <p:tav tm="100000">
                                          <p:val>
                                            <p:strVal val="#ppt_w"/>
                                          </p:val>
                                        </p:tav>
                                      </p:tavLst>
                                    </p:anim>
                                    <p:anim calcmode="lin" valueType="num">
                                      <p:cBhvr>
                                        <p:cTn id="47" dur="300" fill="hold"/>
                                        <p:tgtEl>
                                          <p:spTgt spid="46091"/>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4"/>
                                            </p:cond>
                                          </p:stCondLst>
                                          <p:endCondLst>
                                            <p:cond evt="onStopAudio" delay="0">
                                              <p:tgtEl>
                                                <p:sldTgt/>
                                              </p:tgtEl>
                                            </p:cond>
                                          </p:endCondLst>
                                        </p:cTn>
                                        <p:tgtEl>
                                          <p:sndTgt r:embed="rId4" name="voltag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092"/>
                                        </p:tgtEl>
                                        <p:attrNameLst>
                                          <p:attrName>style.visibility</p:attrName>
                                        </p:attrNameLst>
                                      </p:cBhvr>
                                      <p:to>
                                        <p:strVal val="visible"/>
                                      </p:to>
                                    </p:set>
                                    <p:animEffect transition="in" filter="wipe(left)">
                                      <p:cBhvr>
                                        <p:cTn id="52" dur="500"/>
                                        <p:tgtEl>
                                          <p:spTgt spid="46092"/>
                                        </p:tgtEl>
                                      </p:cBhvr>
                                    </p:animEffect>
                                  </p:childTnLst>
                                  <p:subTnLst>
                                    <p:audio>
                                      <p:cMediaNode>
                                        <p:cTn display="0" masterRel="sameClick">
                                          <p:stCondLst>
                                            <p:cond evt="begin" delay="0">
                                              <p:tn val="50"/>
                                            </p:cond>
                                          </p:stCondLst>
                                          <p:endCondLst>
                                            <p:cond evt="onStopAudio" delay="0">
                                              <p:tgtEl>
                                                <p:sldTgt/>
                                              </p:tgtEl>
                                            </p:cond>
                                          </p:endCondLst>
                                        </p:cTn>
                                        <p:tgtEl>
                                          <p:sndTgt r:embed="rId7" name="cashreg.wav"/>
                                        </p:tgtEl>
                                      </p:cMediaNode>
                                    </p:audio>
                                  </p:subTnLst>
                                </p:cTn>
                              </p:par>
                            </p:childTnLst>
                          </p:cTn>
                        </p:par>
                      </p:childTnLst>
                    </p:cTn>
                  </p:par>
                  <p:par>
                    <p:cTn id="53" fill="hold">
                      <p:stCondLst>
                        <p:cond delay="indefinite"/>
                      </p:stCondLst>
                      <p:childTnLst>
                        <p:par>
                          <p:cTn id="54" fill="hold">
                            <p:stCondLst>
                              <p:cond delay="0"/>
                            </p:stCondLst>
                            <p:childTnLst>
                              <p:par>
                                <p:cTn id="55" presetID="16" presetClass="entr" presetSubtype="42" fill="hold" grpId="0" nodeType="clickEffect">
                                  <p:stCondLst>
                                    <p:cond delay="0"/>
                                  </p:stCondLst>
                                  <p:childTnLst>
                                    <p:set>
                                      <p:cBhvr>
                                        <p:cTn id="56" dur="1" fill="hold">
                                          <p:stCondLst>
                                            <p:cond delay="0"/>
                                          </p:stCondLst>
                                        </p:cTn>
                                        <p:tgtEl>
                                          <p:spTgt spid="46093"/>
                                        </p:tgtEl>
                                        <p:attrNameLst>
                                          <p:attrName>style.visibility</p:attrName>
                                        </p:attrNameLst>
                                      </p:cBhvr>
                                      <p:to>
                                        <p:strVal val="visible"/>
                                      </p:to>
                                    </p:set>
                                    <p:animEffect transition="in" filter="barn(outHorizontal)">
                                      <p:cBhvr>
                                        <p:cTn id="57" dur="500"/>
                                        <p:tgtEl>
                                          <p:spTgt spid="46093"/>
                                        </p:tgtEl>
                                      </p:cBhvr>
                                    </p:animEffect>
                                  </p:childTnLst>
                                  <p:subTnLst>
                                    <p:audio>
                                      <p:cMediaNode>
                                        <p:cTn display="0" masterRel="sameClick">
                                          <p:stCondLst>
                                            <p:cond evt="begin" delay="0">
                                              <p:tn val="55"/>
                                            </p:cond>
                                          </p:stCondLst>
                                          <p:endCondLst>
                                            <p:cond evt="onStopAudio" delay="0">
                                              <p:tgtEl>
                                                <p:sldTgt/>
                                              </p:tgtEl>
                                            </p:cond>
                                          </p:endCondLst>
                                        </p:cTn>
                                        <p:tgtEl>
                                          <p:sndTgt r:embed="rId5" name="chimes.wav"/>
                                        </p:tgtEl>
                                      </p:cMediaNode>
                                    </p:audio>
                                  </p:subTnLst>
                                </p:cTn>
                              </p:par>
                            </p:childTnLst>
                          </p:cTn>
                        </p:par>
                      </p:childTnLst>
                    </p:cTn>
                  </p:par>
                  <p:par>
                    <p:cTn id="58" fill="hold">
                      <p:stCondLst>
                        <p:cond delay="indefinite"/>
                      </p:stCondLst>
                      <p:childTnLst>
                        <p:par>
                          <p:cTn id="59" fill="hold">
                            <p:stCondLst>
                              <p:cond delay="0"/>
                            </p:stCondLst>
                            <p:childTnLst>
                              <p:par>
                                <p:cTn id="60" presetID="17" presetClass="entr" presetSubtype="10" fill="hold" grpId="0" nodeType="clickEffect">
                                  <p:stCondLst>
                                    <p:cond delay="0"/>
                                  </p:stCondLst>
                                  <p:iterate type="lt">
                                    <p:tmPct val="100000"/>
                                  </p:iterate>
                                  <p:childTnLst>
                                    <p:set>
                                      <p:cBhvr>
                                        <p:cTn id="61" dur="1" fill="hold">
                                          <p:stCondLst>
                                            <p:cond delay="0"/>
                                          </p:stCondLst>
                                        </p:cTn>
                                        <p:tgtEl>
                                          <p:spTgt spid="46094"/>
                                        </p:tgtEl>
                                        <p:attrNameLst>
                                          <p:attrName>style.visibility</p:attrName>
                                        </p:attrNameLst>
                                      </p:cBhvr>
                                      <p:to>
                                        <p:strVal val="visible"/>
                                      </p:to>
                                    </p:set>
                                    <p:anim calcmode="lin" valueType="num">
                                      <p:cBhvr>
                                        <p:cTn id="62" dur="75" fill="hold"/>
                                        <p:tgtEl>
                                          <p:spTgt spid="46094"/>
                                        </p:tgtEl>
                                        <p:attrNameLst>
                                          <p:attrName>ppt_w</p:attrName>
                                        </p:attrNameLst>
                                      </p:cBhvr>
                                      <p:tavLst>
                                        <p:tav tm="0">
                                          <p:val>
                                            <p:fltVal val="0"/>
                                          </p:val>
                                        </p:tav>
                                        <p:tav tm="100000">
                                          <p:val>
                                            <p:strVal val="#ppt_w"/>
                                          </p:val>
                                        </p:tav>
                                      </p:tavLst>
                                    </p:anim>
                                    <p:anim calcmode="lin" valueType="num">
                                      <p:cBhvr>
                                        <p:cTn id="63" dur="75" fill="hold"/>
                                        <p:tgtEl>
                                          <p:spTgt spid="4609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60"/>
                                            </p:cond>
                                          </p:stCondLst>
                                          <p:endCondLst>
                                            <p:cond evt="onStopAudio" delay="0">
                                              <p:tgtEl>
                                                <p:sldTgt/>
                                              </p:tgtEl>
                                            </p:cond>
                                          </p:endCondLst>
                                        </p:cTn>
                                        <p:tgtEl>
                                          <p:sndTgt r:embed="rId3" name="type.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46095"/>
                                        </p:tgtEl>
                                        <p:attrNameLst>
                                          <p:attrName>style.visibility</p:attrName>
                                        </p:attrNameLst>
                                      </p:cBhvr>
                                      <p:to>
                                        <p:strVal val="visible"/>
                                      </p:to>
                                    </p:set>
                                    <p:animEffect transition="in" filter="strips(downLeft)">
                                      <p:cBhvr>
                                        <p:cTn id="68" dur="500"/>
                                        <p:tgtEl>
                                          <p:spTgt spid="46095"/>
                                        </p:tgtEl>
                                      </p:cBhvr>
                                    </p:animEffect>
                                  </p:childTnLst>
                                  <p:subTnLst>
                                    <p:audio>
                                      <p:cMediaNode>
                                        <p:cTn display="0" masterRel="sameClick">
                                          <p:stCondLst>
                                            <p:cond evt="begin" delay="0">
                                              <p:tn val="66"/>
                                            </p:cond>
                                          </p:stCondLst>
                                          <p:endCondLst>
                                            <p:cond evt="onStopAudio" delay="0">
                                              <p:tgtEl>
                                                <p:sldTgt/>
                                              </p:tgtEl>
                                            </p:cond>
                                          </p:endCondLst>
                                        </p:cTn>
                                        <p:tgtEl>
                                          <p:sndTgt r:embed="rId5" name="chimes.wav"/>
                                        </p:tgtEl>
                                      </p:cMediaNode>
                                    </p:audio>
                                  </p:subTnLst>
                                </p:cTn>
                              </p:par>
                            </p:childTnLst>
                          </p:cTn>
                        </p:par>
                      </p:childTnLst>
                    </p:cTn>
                  </p:par>
                  <p:par>
                    <p:cTn id="69" fill="hold">
                      <p:stCondLst>
                        <p:cond delay="indefinite"/>
                      </p:stCondLst>
                      <p:childTnLst>
                        <p:par>
                          <p:cTn id="70" fill="hold">
                            <p:stCondLst>
                              <p:cond delay="0"/>
                            </p:stCondLst>
                            <p:childTnLst>
                              <p:par>
                                <p:cTn id="71" presetID="18" presetClass="entr" presetSubtype="3" fill="hold" grpId="0" nodeType="clickEffect">
                                  <p:stCondLst>
                                    <p:cond delay="0"/>
                                  </p:stCondLst>
                                  <p:childTnLst>
                                    <p:set>
                                      <p:cBhvr>
                                        <p:cTn id="72" dur="1" fill="hold">
                                          <p:stCondLst>
                                            <p:cond delay="0"/>
                                          </p:stCondLst>
                                        </p:cTn>
                                        <p:tgtEl>
                                          <p:spTgt spid="46105"/>
                                        </p:tgtEl>
                                        <p:attrNameLst>
                                          <p:attrName>style.visibility</p:attrName>
                                        </p:attrNameLst>
                                      </p:cBhvr>
                                      <p:to>
                                        <p:strVal val="visible"/>
                                      </p:to>
                                    </p:set>
                                    <p:animEffect transition="in" filter="strips(upRight)">
                                      <p:cBhvr>
                                        <p:cTn id="73" dur="2000"/>
                                        <p:tgtEl>
                                          <p:spTgt spid="46105"/>
                                        </p:tgtEl>
                                      </p:cBhvr>
                                    </p:animEffect>
                                  </p:childTnLst>
                                  <p:subTnLst>
                                    <p:set>
                                      <p:cBhvr override="childStyle">
                                        <p:cTn dur="1" fill="hold" display="0" masterRel="nextClick" afterEffect="1"/>
                                        <p:tgtEl>
                                          <p:spTgt spid="46105"/>
                                        </p:tgtEl>
                                        <p:attrNameLst>
                                          <p:attrName>style.visibility</p:attrName>
                                        </p:attrNameLst>
                                      </p:cBhvr>
                                      <p:to>
                                        <p:strVal val="hidden"/>
                                      </p:to>
                                    </p:set>
                                    <p:audio>
                                      <p:cMediaNode>
                                        <p:cTn display="0" masterRel="sameClick">
                                          <p:stCondLst>
                                            <p:cond evt="begin" delay="0">
                                              <p:tn val="71"/>
                                            </p:cond>
                                          </p:stCondLst>
                                          <p:endCondLst>
                                            <p:cond evt="onStopAudio" delay="0">
                                              <p:tgtEl>
                                                <p:sldTgt/>
                                              </p:tgtEl>
                                            </p:cond>
                                          </p:endCondLst>
                                        </p:cTn>
                                        <p:tgtEl>
                                          <p:sndTgt r:embed="rId5" name="chimes.wav"/>
                                        </p:tgtEl>
                                      </p:cMediaNode>
                                    </p:audio>
                                  </p:sub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46106"/>
                                        </p:tgtEl>
                                        <p:attrNameLst>
                                          <p:attrName>style.visibility</p:attrName>
                                        </p:attrNameLst>
                                      </p:cBhvr>
                                      <p:to>
                                        <p:strVal val="visible"/>
                                      </p:to>
                                    </p:set>
                                    <p:animEffect transition="in" filter="wipe(down)">
                                      <p:cBhvr>
                                        <p:cTn id="77" dur="500"/>
                                        <p:tgtEl>
                                          <p:spTgt spid="46106"/>
                                        </p:tgtEl>
                                      </p:cBhvr>
                                    </p:animEffect>
                                  </p:childTnLst>
                                  <p:subTnLst>
                                    <p:set>
                                      <p:cBhvr override="childStyle">
                                        <p:cTn dur="1" fill="hold" display="0" masterRel="nextClick" afterEffect="1"/>
                                        <p:tgtEl>
                                          <p:spTgt spid="46106"/>
                                        </p:tgtEl>
                                        <p:attrNameLst>
                                          <p:attrName>style.visibility</p:attrName>
                                        </p:attrNameLst>
                                      </p:cBhvr>
                                      <p:to>
                                        <p:strVal val="hidden"/>
                                      </p:to>
                                    </p:set>
                                    <p:audio>
                                      <p:cMediaNode>
                                        <p:cTn display="0" masterRel="sameClick">
                                          <p:stCondLst>
                                            <p:cond evt="begin" delay="0">
                                              <p:tn val="75"/>
                                            </p:cond>
                                          </p:stCondLst>
                                          <p:endCondLst>
                                            <p:cond evt="onStopAudio" delay="0">
                                              <p:tgtEl>
                                                <p:sldTgt/>
                                              </p:tgtEl>
                                            </p:cond>
                                          </p:endCondLst>
                                        </p:cTn>
                                        <p:tgtEl>
                                          <p:sndTgt r:embed="rId4" name="voltage.wav"/>
                                        </p:tgtEl>
                                      </p:cMediaNode>
                                    </p:audio>
                                  </p:sub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46108"/>
                                        </p:tgtEl>
                                        <p:attrNameLst>
                                          <p:attrName>style.visibility</p:attrName>
                                        </p:attrNameLst>
                                      </p:cBhvr>
                                      <p:to>
                                        <p:strVal val="visible"/>
                                      </p:to>
                                    </p:set>
                                    <p:animEffect transition="in" filter="box(in)">
                                      <p:cBhvr>
                                        <p:cTn id="82" dur="500"/>
                                        <p:tgtEl>
                                          <p:spTgt spid="46108"/>
                                        </p:tgtEl>
                                      </p:cBhvr>
                                    </p:animEffect>
                                  </p:childTnLst>
                                  <p:subTnLst>
                                    <p:audio>
                                      <p:cMediaNode>
                                        <p:cTn display="0" masterRel="sameClick">
                                          <p:stCondLst>
                                            <p:cond evt="begin" delay="0">
                                              <p:tn val="80"/>
                                            </p:cond>
                                          </p:stCondLst>
                                          <p:endCondLst>
                                            <p:cond evt="onStopAudio" delay="0">
                                              <p:tgtEl>
                                                <p:sldTgt/>
                                              </p:tgtEl>
                                            </p:cond>
                                          </p:endCondLst>
                                        </p:cTn>
                                        <p:tgtEl>
                                          <p:sndTgt r:embed="rId5" name="chimes.wav"/>
                                        </p:tgtEl>
                                      </p:cMediaNode>
                                    </p:audio>
                                  </p:sub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iterate type="lt">
                                    <p:tmPct val="100000"/>
                                  </p:iterate>
                                  <p:childTnLst>
                                    <p:set>
                                      <p:cBhvr>
                                        <p:cTn id="86" dur="1" fill="hold">
                                          <p:stCondLst>
                                            <p:cond delay="0"/>
                                          </p:stCondLst>
                                        </p:cTn>
                                        <p:tgtEl>
                                          <p:spTgt spid="46096"/>
                                        </p:tgtEl>
                                        <p:attrNameLst>
                                          <p:attrName>style.visibility</p:attrName>
                                        </p:attrNameLst>
                                      </p:cBhvr>
                                      <p:to>
                                        <p:strVal val="visible"/>
                                      </p:to>
                                    </p:set>
                                    <p:animEffect transition="in" filter="wipe(left)">
                                      <p:cBhvr>
                                        <p:cTn id="87" dur="75"/>
                                        <p:tgtEl>
                                          <p:spTgt spid="46096"/>
                                        </p:tgtEl>
                                      </p:cBhvr>
                                    </p:animEffect>
                                  </p:childTnLst>
                                  <p:subTnLst>
                                    <p:audio>
                                      <p:cMediaNode>
                                        <p:cTn display="0" masterRel="sameClick">
                                          <p:stCondLst>
                                            <p:cond evt="begin" delay="0">
                                              <p:tn val="85"/>
                                            </p:cond>
                                          </p:stCondLst>
                                          <p:endCondLst>
                                            <p:cond evt="onStopAudio" delay="0">
                                              <p:tgtEl>
                                                <p:sldTgt/>
                                              </p:tgtEl>
                                            </p:cond>
                                          </p:endCondLst>
                                        </p:cTn>
                                        <p:tgtEl>
                                          <p:sndTgt r:embed="rId3" name="type.wav"/>
                                        </p:tgtEl>
                                      </p:cMediaNode>
                                    </p:audio>
                                  </p:subTnLst>
                                </p:cTn>
                              </p:par>
                            </p:childTnLst>
                          </p:cTn>
                        </p:par>
                      </p:childTnLst>
                    </p:cTn>
                  </p:par>
                  <p:par>
                    <p:cTn id="88" fill="hold">
                      <p:stCondLst>
                        <p:cond delay="indefinite"/>
                      </p:stCondLst>
                      <p:childTnLst>
                        <p:par>
                          <p:cTn id="89" fill="hold">
                            <p:stCondLst>
                              <p:cond delay="0"/>
                            </p:stCondLst>
                            <p:childTnLst>
                              <p:par>
                                <p:cTn id="90" presetID="5" presetClass="entr" presetSubtype="10" fill="hold" grpId="0" nodeType="clickEffect">
                                  <p:stCondLst>
                                    <p:cond delay="0"/>
                                  </p:stCondLst>
                                  <p:iterate type="lt">
                                    <p:tmPct val="100000"/>
                                  </p:iterate>
                                  <p:childTnLst>
                                    <p:set>
                                      <p:cBhvr>
                                        <p:cTn id="91" dur="1" fill="hold">
                                          <p:stCondLst>
                                            <p:cond delay="0"/>
                                          </p:stCondLst>
                                        </p:cTn>
                                        <p:tgtEl>
                                          <p:spTgt spid="46097"/>
                                        </p:tgtEl>
                                        <p:attrNameLst>
                                          <p:attrName>style.visibility</p:attrName>
                                        </p:attrNameLst>
                                      </p:cBhvr>
                                      <p:to>
                                        <p:strVal val="visible"/>
                                      </p:to>
                                    </p:set>
                                    <p:animEffect transition="in" filter="checkerboard(across)">
                                      <p:cBhvr>
                                        <p:cTn id="92" dur="75"/>
                                        <p:tgtEl>
                                          <p:spTgt spid="46097"/>
                                        </p:tgtEl>
                                      </p:cBhvr>
                                    </p:animEffect>
                                  </p:childTnLst>
                                  <p:subTnLst>
                                    <p:audio>
                                      <p:cMediaNode>
                                        <p:cTn display="0" masterRel="sameClick">
                                          <p:stCondLst>
                                            <p:cond evt="begin" delay="0">
                                              <p:tn val="90"/>
                                            </p:cond>
                                          </p:stCondLst>
                                          <p:endCondLst>
                                            <p:cond evt="onStopAudio" delay="0">
                                              <p:tgtEl>
                                                <p:sldTgt/>
                                              </p:tgtEl>
                                            </p:cond>
                                          </p:endCondLst>
                                        </p:cTn>
                                        <p:tgtEl>
                                          <p:sndTgt r:embed="rId3" name="type.wav"/>
                                        </p:tgtEl>
                                      </p:cMediaNode>
                                    </p:audio>
                                  </p:sub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left)">
                                      <p:cBhvr>
                                        <p:cTn id="97" dur="500"/>
                                        <p:tgtEl>
                                          <p:spTgt spid="2"/>
                                        </p:tgtEl>
                                      </p:cBhvr>
                                    </p:animEffect>
                                  </p:childTnLst>
                                  <p:subTnLst>
                                    <p:audio>
                                      <p:cMediaNode>
                                        <p:cTn display="0" masterRel="sameClick">
                                          <p:stCondLst>
                                            <p:cond evt="begin" delay="0">
                                              <p:tn val="95"/>
                                            </p:cond>
                                          </p:stCondLst>
                                          <p:endCondLst>
                                            <p:cond evt="onStopAudio" delay="0">
                                              <p:tgtEl>
                                                <p:sldTgt/>
                                              </p:tgtEl>
                                            </p:cond>
                                          </p:endCondLst>
                                        </p:cTn>
                                        <p:tgtEl>
                                          <p:sndTgt r:embed="rId3" name="type.wav"/>
                                        </p:tgtEl>
                                      </p:cMediaNode>
                                    </p:audio>
                                  </p:subTnLst>
                                </p:cTn>
                              </p:par>
                            </p:childTnLst>
                          </p:cTn>
                        </p:par>
                      </p:childTnLst>
                    </p:cTn>
                  </p:par>
                  <p:par>
                    <p:cTn id="98" fill="hold">
                      <p:stCondLst>
                        <p:cond delay="indefinite"/>
                      </p:stCondLst>
                      <p:childTnLst>
                        <p:par>
                          <p:cTn id="99" fill="hold">
                            <p:stCondLst>
                              <p:cond delay="0"/>
                            </p:stCondLst>
                            <p:childTnLst>
                              <p:par>
                                <p:cTn id="100" presetID="18" presetClass="entr" presetSubtype="12" fill="hold" grpId="1" nodeType="clickEffect">
                                  <p:stCondLst>
                                    <p:cond delay="0"/>
                                  </p:stCondLst>
                                  <p:iterate type="lt">
                                    <p:tmAbs val="0"/>
                                  </p:iterate>
                                  <p:childTnLst>
                                    <p:set>
                                      <p:cBhvr>
                                        <p:cTn id="101" dur="1" fill="hold">
                                          <p:stCondLst>
                                            <p:cond delay="0"/>
                                          </p:stCondLst>
                                        </p:cTn>
                                        <p:tgtEl>
                                          <p:spTgt spid="46088"/>
                                        </p:tgtEl>
                                        <p:attrNameLst>
                                          <p:attrName>style.visibility</p:attrName>
                                        </p:attrNameLst>
                                      </p:cBhvr>
                                      <p:to>
                                        <p:strVal val="visible"/>
                                      </p:to>
                                    </p:set>
                                    <p:animEffect transition="in" filter="strips(downLeft)">
                                      <p:cBhvr>
                                        <p:cTn id="102" dur="500"/>
                                        <p:tgtEl>
                                          <p:spTgt spid="46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46088" grpId="0"/>
      <p:bldP spid="46088" grpId="1"/>
      <p:bldP spid="46089" grpId="0"/>
      <p:bldP spid="46090" grpId="0"/>
      <p:bldP spid="46091" grpId="0"/>
      <p:bldP spid="46092" grpId="0"/>
      <p:bldP spid="46093" grpId="0"/>
      <p:bldP spid="46094" grpId="0"/>
      <p:bldP spid="46095" grpId="0"/>
      <p:bldP spid="46096" grpId="0"/>
      <p:bldP spid="46097" grpId="0"/>
      <p:bldP spid="46098" grpId="0"/>
      <p:bldP spid="46103" grpId="0" animBg="1"/>
      <p:bldP spid="46104" grpId="0" animBg="1"/>
      <p:bldP spid="46105" grpId="0" animBg="1"/>
      <p:bldP spid="46106" grpId="0" animBg="1"/>
      <p:bldP spid="46107" grpId="0"/>
      <p:bldP spid="4610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WordArt 2"/>
          <p:cNvSpPr>
            <a:spLocks noChangeArrowheads="1" noChangeShapeType="1" noTextEdit="1"/>
          </p:cNvSpPr>
          <p:nvPr/>
        </p:nvSpPr>
        <p:spPr bwMode="auto">
          <a:xfrm>
            <a:off x="250825" y="260350"/>
            <a:ext cx="3600450" cy="865188"/>
          </a:xfrm>
          <a:prstGeom prst="rect">
            <a:avLst/>
          </a:prstGeom>
        </p:spPr>
        <p:txBody>
          <a:bodyPr wrap="none" fromWordArt="1">
            <a:prstTxWarp prst="textPlain">
              <a:avLst>
                <a:gd name="adj" fmla="val 50000"/>
              </a:avLst>
            </a:prstTxWarp>
          </a:bodyPr>
          <a:lstStyle/>
          <a:p>
            <a:pPr algn="ctr"/>
            <a:r>
              <a:rPr lang="zh-CN" altLang="en-US" sz="4000" b="1" kern="10">
                <a:ln w="12700">
                  <a:solidFill>
                    <a:srgbClr val="EAEAEA"/>
                  </a:solidFill>
                  <a:rou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华文新魏"/>
                <a:ea typeface="华文新魏"/>
              </a:rPr>
              <a:t>学习新知</a:t>
            </a:r>
          </a:p>
        </p:txBody>
      </p:sp>
      <p:sp>
        <p:nvSpPr>
          <p:cNvPr id="11266" name="Text Box 3"/>
          <p:cNvSpPr txBox="1">
            <a:spLocks noChangeArrowheads="1"/>
          </p:cNvSpPr>
          <p:nvPr/>
        </p:nvSpPr>
        <p:spPr bwMode="auto">
          <a:xfrm>
            <a:off x="1311275" y="3160713"/>
            <a:ext cx="18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800" u="sng">
              <a:solidFill>
                <a:prstClr val="black"/>
              </a:solidFill>
            </a:endParaRPr>
          </a:p>
        </p:txBody>
      </p:sp>
      <p:sp>
        <p:nvSpPr>
          <p:cNvPr id="60421" name="Rectangle 5"/>
          <p:cNvSpPr>
            <a:spLocks noChangeArrowheads="1"/>
          </p:cNvSpPr>
          <p:nvPr/>
        </p:nvSpPr>
        <p:spPr bwMode="auto">
          <a:xfrm>
            <a:off x="539750" y="4221163"/>
            <a:ext cx="7812088"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rgbClr val="800080"/>
              </a:buClr>
              <a:buSzPct val="85000"/>
              <a:buFont typeface="Wingdings 2" panose="05020102010507070707" pitchFamily="18" charset="2"/>
              <a:buNone/>
            </a:pPr>
            <a:r>
              <a:rPr lang="en-US" altLang="zh-CN" sz="4800" b="1">
                <a:solidFill>
                  <a:prstClr val="black"/>
                </a:solidFill>
                <a:latin typeface="华文新魏" pitchFamily="2" charset="-122"/>
                <a:ea typeface="华文新魏" pitchFamily="2" charset="-122"/>
              </a:rPr>
              <a:t>        </a:t>
            </a:r>
            <a:r>
              <a:rPr lang="zh-CN" altLang="en-US" sz="4400" b="1">
                <a:solidFill>
                  <a:srgbClr val="000000"/>
                </a:solidFill>
                <a:latin typeface="华文新魏" pitchFamily="2" charset="-122"/>
                <a:ea typeface="华文新魏" pitchFamily="2" charset="-122"/>
              </a:rPr>
              <a:t>把两个二元一次方程合在一起，就组成一个</a:t>
            </a:r>
            <a:r>
              <a:rPr lang="zh-CN" altLang="en-US" sz="4400" b="1" i="1">
                <a:solidFill>
                  <a:srgbClr val="FF0000"/>
                </a:solidFill>
                <a:latin typeface="华文新魏" pitchFamily="2" charset="-122"/>
                <a:ea typeface="华文新魏" pitchFamily="2" charset="-122"/>
              </a:rPr>
              <a:t>二元一次方程组</a:t>
            </a:r>
            <a:r>
              <a:rPr lang="zh-CN" altLang="en-US" sz="4400" b="1">
                <a:solidFill>
                  <a:srgbClr val="FF0000"/>
                </a:solidFill>
                <a:latin typeface="华文新魏" pitchFamily="2" charset="-122"/>
                <a:ea typeface="华文新魏" pitchFamily="2" charset="-122"/>
              </a:rPr>
              <a:t>。</a:t>
            </a:r>
          </a:p>
        </p:txBody>
      </p:sp>
      <p:sp>
        <p:nvSpPr>
          <p:cNvPr id="60422" name="Text Box 6"/>
          <p:cNvSpPr txBox="1">
            <a:spLocks noChangeArrowheads="1"/>
          </p:cNvSpPr>
          <p:nvPr/>
        </p:nvSpPr>
        <p:spPr bwMode="auto">
          <a:xfrm>
            <a:off x="2895600" y="1752600"/>
            <a:ext cx="2419350" cy="823913"/>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zh-CN" sz="4800" b="1">
                <a:solidFill>
                  <a:srgbClr val="000000"/>
                </a:solidFill>
                <a:latin typeface="Times New Roman" panose="02020603050405020304" pitchFamily="18" charset="0"/>
              </a:rPr>
              <a:t>x</a:t>
            </a:r>
            <a:r>
              <a:rPr lang="zh-CN" altLang="en-US" sz="4800" b="1">
                <a:solidFill>
                  <a:srgbClr val="000000"/>
                </a:solidFill>
                <a:latin typeface="Times New Roman" panose="02020603050405020304" pitchFamily="18" charset="0"/>
              </a:rPr>
              <a:t>＋</a:t>
            </a:r>
            <a:r>
              <a:rPr lang="zh-CN" altLang="zh-CN" sz="4800" b="1">
                <a:solidFill>
                  <a:srgbClr val="000000"/>
                </a:solidFill>
                <a:latin typeface="Times New Roman" panose="02020603050405020304" pitchFamily="18" charset="0"/>
              </a:rPr>
              <a:t>y=22</a:t>
            </a:r>
            <a:endParaRPr lang="en-US" altLang="zh-CN" sz="4800" b="1">
              <a:solidFill>
                <a:srgbClr val="000000"/>
              </a:solidFill>
              <a:latin typeface="Times New Roman" panose="02020603050405020304" pitchFamily="18" charset="0"/>
            </a:endParaRPr>
          </a:p>
        </p:txBody>
      </p:sp>
      <p:sp>
        <p:nvSpPr>
          <p:cNvPr id="60423" name="Text Box 7"/>
          <p:cNvSpPr txBox="1">
            <a:spLocks noChangeArrowheads="1"/>
          </p:cNvSpPr>
          <p:nvPr/>
        </p:nvSpPr>
        <p:spPr bwMode="auto">
          <a:xfrm>
            <a:off x="2667000" y="2819400"/>
            <a:ext cx="2957513" cy="823913"/>
          </a:xfrm>
          <a:prstGeom prst="rect">
            <a:avLst/>
          </a:prstGeom>
          <a:noFill/>
          <a:ln w="9525">
            <a:noFill/>
            <a:miter lim="800000"/>
          </a:ln>
          <a:effectLst>
            <a:outerShdw dist="35921" dir="2700000" sy="50000" kx="2115830" algn="bl" rotWithShape="0">
              <a:srgbClr val="C0C0C0">
                <a:alpha val="79999"/>
              </a:srgbClr>
            </a:outerShdw>
          </a:effectLst>
        </p:spPr>
        <p:txBody>
          <a:bodyPr>
            <a:spAutoFit/>
          </a:bodyPr>
          <a:lstStyle/>
          <a:p>
            <a:pPr algn="ctr" eaLnBrk="0" hangingPunct="0">
              <a:defRPr/>
            </a:pPr>
            <a:r>
              <a:rPr lang="zh-CN" altLang="zh-CN" sz="4800" b="1">
                <a:solidFill>
                  <a:srgbClr val="000000"/>
                </a:solidFill>
                <a:latin typeface="Times New Roman" panose="02020603050405020304" pitchFamily="18" charset="0"/>
              </a:rPr>
              <a:t>2x</a:t>
            </a:r>
            <a:r>
              <a:rPr lang="zh-CN" altLang="en-US" sz="4800" b="1">
                <a:solidFill>
                  <a:srgbClr val="000000"/>
                </a:solidFill>
                <a:latin typeface="Times New Roman" panose="02020603050405020304" pitchFamily="18" charset="0"/>
              </a:rPr>
              <a:t>＋</a:t>
            </a:r>
            <a:r>
              <a:rPr lang="zh-CN" altLang="zh-CN" sz="4800" b="1">
                <a:solidFill>
                  <a:srgbClr val="000000"/>
                </a:solidFill>
                <a:latin typeface="Times New Roman" panose="02020603050405020304" pitchFamily="18" charset="0"/>
              </a:rPr>
              <a:t>y=40</a:t>
            </a:r>
            <a:endParaRPr lang="en-US" altLang="zh-CN" sz="4800" b="1">
              <a:solidFill>
                <a:srgbClr val="000000"/>
              </a:solidFill>
              <a:latin typeface="Times New Roman" panose="02020603050405020304" pitchFamily="18" charset="0"/>
            </a:endParaRPr>
          </a:p>
        </p:txBody>
      </p:sp>
      <p:sp>
        <p:nvSpPr>
          <p:cNvPr id="60427" name="AutoShape 11"/>
          <p:cNvSpPr/>
          <p:nvPr/>
        </p:nvSpPr>
        <p:spPr bwMode="auto">
          <a:xfrm>
            <a:off x="2133600" y="1981200"/>
            <a:ext cx="609600" cy="1600200"/>
          </a:xfrm>
          <a:prstGeom prst="leftBrace">
            <a:avLst>
              <a:gd name="adj1" fmla="val 21875"/>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Tree>
    <p:extLst>
      <p:ext uri="{BB962C8B-B14F-4D97-AF65-F5344CB8AC3E}">
        <p14:creationId xmlns:p14="http://schemas.microsoft.com/office/powerpoint/2010/main" val="1836544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22"/>
                                        </p:tgtEl>
                                        <p:attrNameLst>
                                          <p:attrName>style.visibility</p:attrName>
                                        </p:attrNameLst>
                                      </p:cBhvr>
                                      <p:to>
                                        <p:strVal val="visible"/>
                                      </p:to>
                                    </p:set>
                                    <p:anim calcmode="lin" valueType="num">
                                      <p:cBhvr additive="base">
                                        <p:cTn id="7" dur="500" fill="hold"/>
                                        <p:tgtEl>
                                          <p:spTgt spid="60422"/>
                                        </p:tgtEl>
                                        <p:attrNameLst>
                                          <p:attrName>ppt_x</p:attrName>
                                        </p:attrNameLst>
                                      </p:cBhvr>
                                      <p:tavLst>
                                        <p:tav tm="0">
                                          <p:val>
                                            <p:strVal val="#ppt_x"/>
                                          </p:val>
                                        </p:tav>
                                        <p:tav tm="100000">
                                          <p:val>
                                            <p:strVal val="#ppt_x"/>
                                          </p:val>
                                        </p:tav>
                                      </p:tavLst>
                                    </p:anim>
                                    <p:anim calcmode="lin" valueType="num">
                                      <p:cBhvr additive="base">
                                        <p:cTn id="8" dur="500" fill="hold"/>
                                        <p:tgtEl>
                                          <p:spTgt spid="604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423"/>
                                        </p:tgtEl>
                                        <p:attrNameLst>
                                          <p:attrName>style.visibility</p:attrName>
                                        </p:attrNameLst>
                                      </p:cBhvr>
                                      <p:to>
                                        <p:strVal val="visible"/>
                                      </p:to>
                                    </p:set>
                                    <p:anim calcmode="lin" valueType="num">
                                      <p:cBhvr additive="base">
                                        <p:cTn id="13" dur="500" fill="hold"/>
                                        <p:tgtEl>
                                          <p:spTgt spid="60423"/>
                                        </p:tgtEl>
                                        <p:attrNameLst>
                                          <p:attrName>ppt_x</p:attrName>
                                        </p:attrNameLst>
                                      </p:cBhvr>
                                      <p:tavLst>
                                        <p:tav tm="0">
                                          <p:val>
                                            <p:strVal val="#ppt_x"/>
                                          </p:val>
                                        </p:tav>
                                        <p:tav tm="100000">
                                          <p:val>
                                            <p:strVal val="#ppt_x"/>
                                          </p:val>
                                        </p:tav>
                                      </p:tavLst>
                                    </p:anim>
                                    <p:anim calcmode="lin" valueType="num">
                                      <p:cBhvr additive="base">
                                        <p:cTn id="14" dur="500" fill="hold"/>
                                        <p:tgtEl>
                                          <p:spTgt spid="604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0427"/>
                                        </p:tgtEl>
                                        <p:attrNameLst>
                                          <p:attrName>style.visibility</p:attrName>
                                        </p:attrNameLst>
                                      </p:cBhvr>
                                      <p:to>
                                        <p:strVal val="visible"/>
                                      </p:to>
                                    </p:set>
                                    <p:anim calcmode="lin" valueType="num">
                                      <p:cBhvr additive="base">
                                        <p:cTn id="19" dur="500" fill="hold"/>
                                        <p:tgtEl>
                                          <p:spTgt spid="60427"/>
                                        </p:tgtEl>
                                        <p:attrNameLst>
                                          <p:attrName>ppt_x</p:attrName>
                                        </p:attrNameLst>
                                      </p:cBhvr>
                                      <p:tavLst>
                                        <p:tav tm="0">
                                          <p:val>
                                            <p:strVal val="#ppt_x"/>
                                          </p:val>
                                        </p:tav>
                                        <p:tav tm="100000">
                                          <p:val>
                                            <p:strVal val="#ppt_x"/>
                                          </p:val>
                                        </p:tav>
                                      </p:tavLst>
                                    </p:anim>
                                    <p:anim calcmode="lin" valueType="num">
                                      <p:cBhvr additive="base">
                                        <p:cTn id="20" dur="500" fill="hold"/>
                                        <p:tgtEl>
                                          <p:spTgt spid="604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60421"/>
                                        </p:tgtEl>
                                        <p:attrNameLst>
                                          <p:attrName>style.visibility</p:attrName>
                                        </p:attrNameLst>
                                      </p:cBhvr>
                                      <p:to>
                                        <p:strVal val="visible"/>
                                      </p:to>
                                    </p:set>
                                    <p:anim calcmode="lin" valueType="num">
                                      <p:cBhvr>
                                        <p:cTn id="25" dur="500" fill="hold"/>
                                        <p:tgtEl>
                                          <p:spTgt spid="60421"/>
                                        </p:tgtEl>
                                        <p:attrNameLst>
                                          <p:attrName>ppt_w</p:attrName>
                                        </p:attrNameLst>
                                      </p:cBhvr>
                                      <p:tavLst>
                                        <p:tav tm="0">
                                          <p:val>
                                            <p:fltVal val="0"/>
                                          </p:val>
                                        </p:tav>
                                        <p:tav tm="100000">
                                          <p:val>
                                            <p:strVal val="#ppt_w"/>
                                          </p:val>
                                        </p:tav>
                                      </p:tavLst>
                                    </p:anim>
                                    <p:anim calcmode="lin" valueType="num">
                                      <p:cBhvr>
                                        <p:cTn id="26" dur="500" fill="hold"/>
                                        <p:tgtEl>
                                          <p:spTgt spid="604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p:bldP spid="60422" grpId="0"/>
      <p:bldP spid="60423" grpId="0"/>
      <p:bldP spid="604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ext Box 3"/>
          <p:cNvSpPr txBox="1">
            <a:spLocks noChangeArrowheads="1"/>
          </p:cNvSpPr>
          <p:nvPr/>
        </p:nvSpPr>
        <p:spPr bwMode="auto">
          <a:xfrm>
            <a:off x="3200400" y="1524000"/>
            <a:ext cx="528638"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①</a:t>
            </a:r>
          </a:p>
          <a:p>
            <a:pPr>
              <a:spcBef>
                <a:spcPct val="50000"/>
              </a:spcBef>
            </a:pPr>
            <a:r>
              <a:rPr lang="en-US" altLang="zh-CN" sz="2400" b="1">
                <a:solidFill>
                  <a:prstClr val="black"/>
                </a:solidFill>
              </a:rPr>
              <a:t>②</a:t>
            </a:r>
          </a:p>
        </p:txBody>
      </p:sp>
      <p:sp>
        <p:nvSpPr>
          <p:cNvPr id="17410" name="Text Box 4"/>
          <p:cNvSpPr txBox="1">
            <a:spLocks noChangeArrowheads="1"/>
          </p:cNvSpPr>
          <p:nvPr/>
        </p:nvSpPr>
        <p:spPr bwMode="auto">
          <a:xfrm>
            <a:off x="1466850" y="1524000"/>
            <a:ext cx="249555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3x+2y=13</a:t>
            </a:r>
          </a:p>
          <a:p>
            <a:pPr>
              <a:spcBef>
                <a:spcPct val="50000"/>
              </a:spcBef>
            </a:pPr>
            <a:r>
              <a:rPr lang="en-US" altLang="zh-CN" sz="2400">
                <a:solidFill>
                  <a:prstClr val="black"/>
                </a:solidFill>
              </a:rPr>
              <a:t>3x - 2y = 5</a:t>
            </a:r>
          </a:p>
        </p:txBody>
      </p:sp>
      <p:sp>
        <p:nvSpPr>
          <p:cNvPr id="17411" name="AutoShape 5"/>
          <p:cNvSpPr/>
          <p:nvPr/>
        </p:nvSpPr>
        <p:spPr bwMode="auto">
          <a:xfrm>
            <a:off x="1295400" y="1676400"/>
            <a:ext cx="144463" cy="631825"/>
          </a:xfrm>
          <a:prstGeom prst="leftBrace">
            <a:avLst>
              <a:gd name="adj1" fmla="val 36427"/>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7412" name="Text Box 6"/>
          <p:cNvSpPr txBox="1">
            <a:spLocks noChangeArrowheads="1"/>
          </p:cNvSpPr>
          <p:nvPr/>
        </p:nvSpPr>
        <p:spPr bwMode="auto">
          <a:xfrm>
            <a:off x="762000" y="1600200"/>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⑵</a:t>
            </a:r>
          </a:p>
        </p:txBody>
      </p:sp>
      <p:sp>
        <p:nvSpPr>
          <p:cNvPr id="17413" name="Text Box 7"/>
          <p:cNvSpPr txBox="1">
            <a:spLocks noChangeArrowheads="1"/>
          </p:cNvSpPr>
          <p:nvPr/>
        </p:nvSpPr>
        <p:spPr bwMode="auto">
          <a:xfrm>
            <a:off x="838200" y="838200"/>
            <a:ext cx="6624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a:solidFill>
                  <a:prstClr val="black"/>
                </a:solidFill>
                <a:ea typeface="黑体" panose="02010609060101010101" pitchFamily="49" charset="-122"/>
              </a:rPr>
              <a:t>解下列二元一次方程组</a:t>
            </a:r>
            <a:r>
              <a:rPr lang="en-US" altLang="zh-CN" sz="2400">
                <a:solidFill>
                  <a:prstClr val="black"/>
                </a:solidFill>
                <a:ea typeface="黑体" panose="02010609060101010101" pitchFamily="49" charset="-122"/>
              </a:rPr>
              <a:t>(</a:t>
            </a:r>
            <a:r>
              <a:rPr lang="zh-CN" altLang="en-US" sz="2400">
                <a:solidFill>
                  <a:prstClr val="black"/>
                </a:solidFill>
                <a:ea typeface="华文行楷" pitchFamily="2" charset="-122"/>
              </a:rPr>
              <a:t>分组练习</a:t>
            </a:r>
            <a:r>
              <a:rPr lang="en-US" altLang="zh-CN" sz="2400">
                <a:solidFill>
                  <a:prstClr val="black"/>
                </a:solidFill>
                <a:ea typeface="黑体" panose="02010609060101010101" pitchFamily="49" charset="-122"/>
              </a:rPr>
              <a:t>)</a:t>
            </a:r>
          </a:p>
        </p:txBody>
      </p:sp>
      <p:sp>
        <p:nvSpPr>
          <p:cNvPr id="47112" name="Text Box 8"/>
          <p:cNvSpPr txBox="1">
            <a:spLocks noChangeArrowheads="1"/>
          </p:cNvSpPr>
          <p:nvPr/>
        </p:nvSpPr>
        <p:spPr bwMode="auto">
          <a:xfrm>
            <a:off x="611188" y="2636838"/>
            <a:ext cx="2376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b="1">
                <a:solidFill>
                  <a:srgbClr val="0000FF"/>
                </a:solidFill>
                <a:ea typeface="华文行楷" pitchFamily="2" charset="-122"/>
              </a:rPr>
              <a:t>〖分析〗</a:t>
            </a:r>
            <a:r>
              <a:rPr lang="zh-CN" altLang="en-US">
                <a:solidFill>
                  <a:prstClr val="black"/>
                </a:solidFill>
              </a:rPr>
              <a:t> </a:t>
            </a:r>
          </a:p>
        </p:txBody>
      </p:sp>
      <p:sp>
        <p:nvSpPr>
          <p:cNvPr id="47113" name="Text Box 9"/>
          <p:cNvSpPr txBox="1">
            <a:spLocks noChangeArrowheads="1"/>
          </p:cNvSpPr>
          <p:nvPr/>
        </p:nvSpPr>
        <p:spPr bwMode="auto">
          <a:xfrm>
            <a:off x="2590800" y="2708275"/>
            <a:ext cx="5076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华文行楷" pitchFamily="2" charset="-122"/>
                <a:ea typeface="华文行楷" pitchFamily="2" charset="-122"/>
              </a:rPr>
              <a:t>可将</a:t>
            </a:r>
            <a:r>
              <a:rPr lang="en-US" altLang="zh-CN" sz="2800" b="1">
                <a:solidFill>
                  <a:srgbClr val="0000FF"/>
                </a:solidFill>
                <a:latin typeface="宋体" panose="02010600030101010101" pitchFamily="2" charset="-122"/>
              </a:rPr>
              <a:t>2y</a:t>
            </a:r>
            <a:r>
              <a:rPr lang="zh-CN" altLang="en-US" sz="2800" b="1">
                <a:solidFill>
                  <a:srgbClr val="0000FF"/>
                </a:solidFill>
                <a:latin typeface="华文行楷" pitchFamily="2" charset="-122"/>
                <a:ea typeface="华文行楷" pitchFamily="2" charset="-122"/>
              </a:rPr>
              <a:t>看作一个数来求解。</a:t>
            </a:r>
            <a:r>
              <a:rPr lang="zh-CN" altLang="en-US">
                <a:solidFill>
                  <a:prstClr val="black"/>
                </a:solidFill>
              </a:rPr>
              <a:t> </a:t>
            </a:r>
          </a:p>
        </p:txBody>
      </p:sp>
      <p:sp>
        <p:nvSpPr>
          <p:cNvPr id="47114" name="Text Box 10"/>
          <p:cNvSpPr txBox="1">
            <a:spLocks noChangeArrowheads="1"/>
          </p:cNvSpPr>
          <p:nvPr/>
        </p:nvSpPr>
        <p:spPr bwMode="auto">
          <a:xfrm>
            <a:off x="793750" y="3213100"/>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prstClr val="black"/>
                </a:solidFill>
                <a:latin typeface="华文行楷" pitchFamily="2" charset="-122"/>
                <a:ea typeface="华文行楷" pitchFamily="2" charset="-122"/>
              </a:rPr>
              <a:t>解</a:t>
            </a:r>
            <a:r>
              <a:rPr lang="en-US" altLang="zh-CN" sz="4400" b="1">
                <a:solidFill>
                  <a:prstClr val="black"/>
                </a:solidFill>
                <a:latin typeface="华文中宋" pitchFamily="2" charset="-122"/>
                <a:ea typeface="华文中宋" pitchFamily="2" charset="-122"/>
              </a:rPr>
              <a:t>:</a:t>
            </a:r>
            <a:r>
              <a:rPr lang="en-US" altLang="zh-CN">
                <a:solidFill>
                  <a:prstClr val="black"/>
                </a:solidFill>
                <a:latin typeface="华文中宋" pitchFamily="2" charset="-122"/>
                <a:ea typeface="华文中宋" pitchFamily="2" charset="-122"/>
              </a:rPr>
              <a:t> </a:t>
            </a:r>
          </a:p>
        </p:txBody>
      </p:sp>
      <p:sp>
        <p:nvSpPr>
          <p:cNvPr id="47115" name="Text Box 11"/>
          <p:cNvSpPr txBox="1">
            <a:spLocks noChangeArrowheads="1"/>
          </p:cNvSpPr>
          <p:nvPr/>
        </p:nvSpPr>
        <p:spPr bwMode="auto">
          <a:xfrm>
            <a:off x="1547813" y="3429000"/>
            <a:ext cx="1944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由</a:t>
            </a:r>
            <a:r>
              <a:rPr lang="en-US" altLang="zh-CN" sz="2800" b="1">
                <a:solidFill>
                  <a:prstClr val="black"/>
                </a:solidFill>
              </a:rPr>
              <a:t>②</a:t>
            </a:r>
            <a:r>
              <a:rPr lang="zh-CN" altLang="en-US" sz="2800" b="1">
                <a:solidFill>
                  <a:prstClr val="black"/>
                </a:solidFill>
              </a:rPr>
              <a:t>得</a:t>
            </a:r>
            <a:r>
              <a:rPr lang="en-US" altLang="zh-CN" sz="2800" b="1">
                <a:solidFill>
                  <a:prstClr val="black"/>
                </a:solidFill>
              </a:rPr>
              <a:t>:</a:t>
            </a:r>
          </a:p>
        </p:txBody>
      </p:sp>
      <p:sp>
        <p:nvSpPr>
          <p:cNvPr id="47116" name="Text Box 12"/>
          <p:cNvSpPr txBox="1">
            <a:spLocks noChangeArrowheads="1"/>
          </p:cNvSpPr>
          <p:nvPr/>
        </p:nvSpPr>
        <p:spPr bwMode="auto">
          <a:xfrm>
            <a:off x="1250950" y="4411663"/>
            <a:ext cx="245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③</a:t>
            </a:r>
            <a:r>
              <a:rPr lang="zh-CN" altLang="en-US" sz="2800" b="1">
                <a:solidFill>
                  <a:prstClr val="black"/>
                </a:solidFill>
              </a:rPr>
              <a:t>代入</a:t>
            </a:r>
            <a:r>
              <a:rPr lang="en-US" altLang="zh-CN" sz="2800" b="1">
                <a:solidFill>
                  <a:prstClr val="black"/>
                </a:solidFill>
              </a:rPr>
              <a:t>①</a:t>
            </a:r>
            <a:r>
              <a:rPr lang="en-US" altLang="zh-CN">
                <a:solidFill>
                  <a:prstClr val="black"/>
                </a:solidFill>
              </a:rPr>
              <a:t> </a:t>
            </a:r>
          </a:p>
        </p:txBody>
      </p:sp>
      <p:sp>
        <p:nvSpPr>
          <p:cNvPr id="47117" name="Text Box 13"/>
          <p:cNvSpPr txBox="1">
            <a:spLocks noChangeArrowheads="1"/>
          </p:cNvSpPr>
          <p:nvPr/>
        </p:nvSpPr>
        <p:spPr bwMode="auto">
          <a:xfrm>
            <a:off x="1276350" y="4843463"/>
            <a:ext cx="307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3x + </a:t>
            </a:r>
            <a:r>
              <a:rPr lang="en-US" altLang="zh-CN" sz="2800" b="1">
                <a:solidFill>
                  <a:srgbClr val="008000"/>
                </a:solidFill>
              </a:rPr>
              <a:t>(3x – 5)</a:t>
            </a:r>
            <a:r>
              <a:rPr lang="en-US" altLang="zh-CN" sz="2800" b="1">
                <a:solidFill>
                  <a:prstClr val="black"/>
                </a:solidFill>
              </a:rPr>
              <a:t> = 13</a:t>
            </a:r>
            <a:r>
              <a:rPr lang="en-US" altLang="zh-CN" sz="2800">
                <a:solidFill>
                  <a:prstClr val="black"/>
                </a:solidFill>
              </a:rPr>
              <a:t> </a:t>
            </a:r>
          </a:p>
        </p:txBody>
      </p:sp>
      <p:sp>
        <p:nvSpPr>
          <p:cNvPr id="47118" name="Text Box 14"/>
          <p:cNvSpPr txBox="1">
            <a:spLocks noChangeArrowheads="1"/>
          </p:cNvSpPr>
          <p:nvPr/>
        </p:nvSpPr>
        <p:spPr bwMode="auto">
          <a:xfrm>
            <a:off x="2819400" y="5334000"/>
            <a:ext cx="2017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solidFill>
                  <a:prstClr val="black"/>
                </a:solidFill>
              </a:rPr>
              <a:t> </a:t>
            </a:r>
            <a:r>
              <a:rPr lang="en-US" altLang="zh-CN" sz="2800" b="1">
                <a:solidFill>
                  <a:prstClr val="black"/>
                </a:solidFill>
              </a:rPr>
              <a:t>6x = 18</a:t>
            </a:r>
            <a:r>
              <a:rPr lang="en-US" altLang="zh-CN" sz="2800">
                <a:solidFill>
                  <a:prstClr val="black"/>
                </a:solidFill>
              </a:rPr>
              <a:t> </a:t>
            </a:r>
          </a:p>
        </p:txBody>
      </p:sp>
      <p:sp>
        <p:nvSpPr>
          <p:cNvPr id="47119" name="Text Box 15"/>
          <p:cNvSpPr txBox="1">
            <a:spLocks noChangeArrowheads="1"/>
          </p:cNvSpPr>
          <p:nvPr/>
        </p:nvSpPr>
        <p:spPr bwMode="auto">
          <a:xfrm>
            <a:off x="3200400" y="5867400"/>
            <a:ext cx="2519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x = 3</a:t>
            </a:r>
          </a:p>
        </p:txBody>
      </p:sp>
      <p:sp>
        <p:nvSpPr>
          <p:cNvPr id="47120" name="Text Box 16"/>
          <p:cNvSpPr txBox="1">
            <a:spLocks noChangeArrowheads="1"/>
          </p:cNvSpPr>
          <p:nvPr/>
        </p:nvSpPr>
        <p:spPr bwMode="auto">
          <a:xfrm>
            <a:off x="4500563" y="3429000"/>
            <a:ext cx="3095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把</a:t>
            </a:r>
            <a:r>
              <a:rPr lang="en-US" altLang="zh-CN" sz="2800" b="1">
                <a:solidFill>
                  <a:prstClr val="black"/>
                </a:solidFill>
              </a:rPr>
              <a:t>x = 3   </a:t>
            </a:r>
            <a:r>
              <a:rPr lang="zh-CN" altLang="en-US" sz="2800" b="1">
                <a:solidFill>
                  <a:prstClr val="black"/>
                </a:solidFill>
              </a:rPr>
              <a:t>代入</a:t>
            </a:r>
            <a:r>
              <a:rPr lang="en-US" altLang="zh-CN" sz="2800" b="1">
                <a:solidFill>
                  <a:prstClr val="black"/>
                </a:solidFill>
              </a:rPr>
              <a:t>③</a:t>
            </a:r>
          </a:p>
        </p:txBody>
      </p:sp>
      <p:sp>
        <p:nvSpPr>
          <p:cNvPr id="47121" name="Text Box 17"/>
          <p:cNvSpPr txBox="1">
            <a:spLocks noChangeArrowheads="1"/>
          </p:cNvSpPr>
          <p:nvPr/>
        </p:nvSpPr>
        <p:spPr bwMode="auto">
          <a:xfrm>
            <a:off x="4572000" y="4076700"/>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2y = </a:t>
            </a:r>
            <a:r>
              <a:rPr lang="en-US" altLang="zh-CN" sz="2800" b="1">
                <a:solidFill>
                  <a:srgbClr val="006600"/>
                </a:solidFill>
              </a:rPr>
              <a:t>9</a:t>
            </a:r>
            <a:r>
              <a:rPr lang="en-US" altLang="zh-CN" sz="2800" b="1">
                <a:solidFill>
                  <a:prstClr val="black"/>
                </a:solidFill>
              </a:rPr>
              <a:t> – 5 </a:t>
            </a:r>
            <a:endParaRPr lang="en-US" altLang="zh-CN" sz="2400">
              <a:solidFill>
                <a:prstClr val="black"/>
              </a:solidFill>
            </a:endParaRPr>
          </a:p>
        </p:txBody>
      </p:sp>
      <p:sp>
        <p:nvSpPr>
          <p:cNvPr id="47122" name="Text Box 18"/>
          <p:cNvSpPr txBox="1">
            <a:spLocks noChangeArrowheads="1"/>
          </p:cNvSpPr>
          <p:nvPr/>
        </p:nvSpPr>
        <p:spPr bwMode="auto">
          <a:xfrm>
            <a:off x="4876800" y="4648200"/>
            <a:ext cx="352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a:solidFill>
                  <a:prstClr val="black"/>
                </a:solidFill>
              </a:rPr>
              <a:t>y = 2 </a:t>
            </a:r>
          </a:p>
        </p:txBody>
      </p:sp>
      <p:sp>
        <p:nvSpPr>
          <p:cNvPr id="47123" name="Text Box 19"/>
          <p:cNvSpPr txBox="1">
            <a:spLocks noChangeArrowheads="1"/>
          </p:cNvSpPr>
          <p:nvPr/>
        </p:nvSpPr>
        <p:spPr bwMode="auto">
          <a:xfrm>
            <a:off x="1314450" y="3860800"/>
            <a:ext cx="28971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2y = 3x – 5     ③</a:t>
            </a:r>
            <a:r>
              <a:rPr lang="en-US" altLang="zh-CN" sz="2800">
                <a:solidFill>
                  <a:prstClr val="black"/>
                </a:solidFill>
              </a:rPr>
              <a:t> </a:t>
            </a:r>
          </a:p>
        </p:txBody>
      </p:sp>
      <p:grpSp>
        <p:nvGrpSpPr>
          <p:cNvPr id="2" name="Group 20"/>
          <p:cNvGrpSpPr/>
          <p:nvPr/>
        </p:nvGrpSpPr>
        <p:grpSpPr bwMode="auto">
          <a:xfrm>
            <a:off x="4246563" y="5229225"/>
            <a:ext cx="4502150" cy="946150"/>
            <a:chOff x="2835" y="3294"/>
            <a:chExt cx="2811" cy="596"/>
          </a:xfrm>
        </p:grpSpPr>
        <p:sp>
          <p:nvSpPr>
            <p:cNvPr id="17427" name="Text Box 21"/>
            <p:cNvSpPr txBox="1">
              <a:spLocks noChangeArrowheads="1"/>
            </p:cNvSpPr>
            <p:nvPr/>
          </p:nvSpPr>
          <p:spPr bwMode="auto">
            <a:xfrm>
              <a:off x="2835" y="3430"/>
              <a:ext cx="19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rPr>
                <a:t>∴ </a:t>
              </a:r>
              <a:r>
                <a:rPr lang="zh-CN" altLang="en-US" sz="2400" b="1">
                  <a:solidFill>
                    <a:prstClr val="black"/>
                  </a:solidFill>
                </a:rPr>
                <a:t>原方程组的解为</a:t>
              </a:r>
            </a:p>
          </p:txBody>
        </p:sp>
        <p:sp>
          <p:nvSpPr>
            <p:cNvPr id="17428" name="Text Box 22"/>
            <p:cNvSpPr txBox="1">
              <a:spLocks noChangeArrowheads="1"/>
            </p:cNvSpPr>
            <p:nvPr/>
          </p:nvSpPr>
          <p:spPr bwMode="auto">
            <a:xfrm>
              <a:off x="4558" y="3294"/>
              <a:ext cx="108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rPr>
                <a:t>x = 3</a:t>
              </a:r>
            </a:p>
            <a:p>
              <a:r>
                <a:rPr lang="en-US" altLang="zh-CN" sz="2800" b="1">
                  <a:solidFill>
                    <a:prstClr val="black"/>
                  </a:solidFill>
                </a:rPr>
                <a:t>y = 2</a:t>
              </a:r>
            </a:p>
          </p:txBody>
        </p:sp>
        <p:sp>
          <p:nvSpPr>
            <p:cNvPr id="17429" name="AutoShape 23"/>
            <p:cNvSpPr/>
            <p:nvPr/>
          </p:nvSpPr>
          <p:spPr bwMode="auto">
            <a:xfrm>
              <a:off x="4489" y="3430"/>
              <a:ext cx="91" cy="318"/>
            </a:xfrm>
            <a:prstGeom prst="leftBrace">
              <a:avLst>
                <a:gd name="adj1" fmla="val 29105"/>
                <a:gd name="adj2" fmla="val 50000"/>
              </a:avLst>
            </a:prstGeom>
            <a:noFill/>
            <a:ln w="317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47128" name="AutoShape 24"/>
          <p:cNvSpPr>
            <a:spLocks noChangeArrowheads="1"/>
          </p:cNvSpPr>
          <p:nvPr/>
        </p:nvSpPr>
        <p:spPr bwMode="auto">
          <a:xfrm>
            <a:off x="2209800" y="3886200"/>
            <a:ext cx="1008063" cy="457200"/>
          </a:xfrm>
          <a:prstGeom prst="wedgeRoundRectCallout">
            <a:avLst>
              <a:gd name="adj1" fmla="val -45120"/>
              <a:gd name="adj2" fmla="val -430208"/>
              <a:gd name="adj3" fmla="val 16667"/>
            </a:avLst>
          </a:prstGeom>
          <a:solidFill>
            <a:srgbClr val="993300">
              <a:alpha val="45097"/>
            </a:srgbClr>
          </a:solidFill>
          <a:ln w="9525">
            <a:solidFill>
              <a:srgbClr val="FFFF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7129" name="AutoShape 25"/>
          <p:cNvSpPr>
            <a:spLocks noChangeArrowheads="1"/>
          </p:cNvSpPr>
          <p:nvPr/>
        </p:nvSpPr>
        <p:spPr bwMode="auto">
          <a:xfrm>
            <a:off x="3657600" y="5943600"/>
            <a:ext cx="719138" cy="431800"/>
          </a:xfrm>
          <a:prstGeom prst="wedgeEllipseCallout">
            <a:avLst>
              <a:gd name="adj1" fmla="val -126380"/>
              <a:gd name="adj2" fmla="val -414338"/>
            </a:avLst>
          </a:prstGeom>
          <a:solidFill>
            <a:srgbClr val="FFFF00">
              <a:alpha val="47058"/>
            </a:srgbClr>
          </a:solidFill>
          <a:ln w="9525">
            <a:solidFill>
              <a:srgbClr val="008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prstClr val="black"/>
              </a:solidFill>
            </a:endParaRPr>
          </a:p>
        </p:txBody>
      </p:sp>
      <p:sp>
        <p:nvSpPr>
          <p:cNvPr id="47130" name="AutoShape 26"/>
          <p:cNvSpPr>
            <a:spLocks noChangeArrowheads="1"/>
          </p:cNvSpPr>
          <p:nvPr/>
        </p:nvSpPr>
        <p:spPr bwMode="auto">
          <a:xfrm>
            <a:off x="1981200" y="1524000"/>
            <a:ext cx="457200" cy="457200"/>
          </a:xfrm>
          <a:prstGeom prst="roundRect">
            <a:avLst>
              <a:gd name="adj" fmla="val 16667"/>
            </a:avLst>
          </a:prstGeom>
          <a:solidFill>
            <a:srgbClr val="FF0000">
              <a:alpha val="45882"/>
            </a:srgbClr>
          </a:solidFill>
          <a:ln w="19050">
            <a:solidFill>
              <a:srgbClr val="0000FF"/>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7131" name="Text Box 27"/>
          <p:cNvSpPr txBox="1">
            <a:spLocks noChangeArrowheads="1"/>
          </p:cNvSpPr>
          <p:nvPr/>
        </p:nvSpPr>
        <p:spPr bwMode="auto">
          <a:xfrm>
            <a:off x="3203575" y="4437063"/>
            <a:ext cx="792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r>
              <a:rPr lang="en-US" altLang="zh-CN">
                <a:solidFill>
                  <a:prstClr val="black"/>
                </a:solidFill>
              </a:rPr>
              <a:t> </a:t>
            </a:r>
          </a:p>
        </p:txBody>
      </p:sp>
      <p:sp>
        <p:nvSpPr>
          <p:cNvPr id="47132" name="Text Box 28"/>
          <p:cNvSpPr txBox="1">
            <a:spLocks noChangeArrowheads="1"/>
          </p:cNvSpPr>
          <p:nvPr/>
        </p:nvSpPr>
        <p:spPr bwMode="auto">
          <a:xfrm>
            <a:off x="7164388" y="3429000"/>
            <a:ext cx="7191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spcBef>
                <a:spcPct val="50000"/>
              </a:spcBef>
            </a:pPr>
            <a:r>
              <a:rPr lang="zh-CN" altLang="en-US" sz="2800" b="1">
                <a:solidFill>
                  <a:prstClr val="black"/>
                </a:solidFill>
              </a:rPr>
              <a:t>得</a:t>
            </a:r>
            <a:r>
              <a:rPr lang="en-US" altLang="zh-CN" sz="2800" b="1">
                <a:solidFill>
                  <a:prstClr val="black"/>
                </a:solidFill>
              </a:rPr>
              <a:t>:</a:t>
            </a:r>
            <a:r>
              <a:rPr lang="en-US" altLang="zh-CN" sz="2800">
                <a:solidFill>
                  <a:prstClr val="black"/>
                </a:solidFill>
              </a:rPr>
              <a:t> </a:t>
            </a:r>
          </a:p>
        </p:txBody>
      </p:sp>
    </p:spTree>
    <p:extLst>
      <p:ext uri="{BB962C8B-B14F-4D97-AF65-F5344CB8AC3E}">
        <p14:creationId xmlns:p14="http://schemas.microsoft.com/office/powerpoint/2010/main" val="425609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12"/>
                                        </p:tgtEl>
                                        <p:attrNameLst>
                                          <p:attrName>style.visibility</p:attrName>
                                        </p:attrNameLst>
                                      </p:cBhvr>
                                      <p:to>
                                        <p:strVal val="visible"/>
                                      </p:to>
                                    </p:set>
                                    <p:animEffect transition="in" filter="blinds(horizontal)">
                                      <p:cBhvr>
                                        <p:cTn id="7" dur="500"/>
                                        <p:tgtEl>
                                          <p:spTgt spid="47112"/>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47113"/>
                                        </p:tgtEl>
                                        <p:attrNameLst>
                                          <p:attrName>style.visibility</p:attrName>
                                        </p:attrNameLst>
                                      </p:cBhvr>
                                      <p:to>
                                        <p:strVal val="visible"/>
                                      </p:to>
                                    </p:set>
                                    <p:animEffect transition="in" filter="wipe(left)">
                                      <p:cBhvr>
                                        <p:cTn id="12" dur="75"/>
                                        <p:tgtEl>
                                          <p:spTgt spid="47113"/>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114"/>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wind.wav"/>
                                        </p:tgtEl>
                                      </p:cMediaNode>
                                    </p:audio>
                                  </p:sub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iterate type="lt">
                                    <p:tmPct val="100000"/>
                                  </p:iterate>
                                  <p:childTnLst>
                                    <p:set>
                                      <p:cBhvr>
                                        <p:cTn id="20" dur="1" fill="hold">
                                          <p:stCondLst>
                                            <p:cond delay="0"/>
                                          </p:stCondLst>
                                        </p:cTn>
                                        <p:tgtEl>
                                          <p:spTgt spid="47107"/>
                                        </p:tgtEl>
                                        <p:attrNameLst>
                                          <p:attrName>style.visibility</p:attrName>
                                        </p:attrNameLst>
                                      </p:cBhvr>
                                      <p:to>
                                        <p:strVal val="visible"/>
                                      </p:to>
                                    </p:set>
                                    <p:animEffect transition="in" filter="checkerboard(across)">
                                      <p:cBhvr>
                                        <p:cTn id="21" dur="75"/>
                                        <p:tgtEl>
                                          <p:spTgt spid="47107"/>
                                        </p:tgtEl>
                                      </p:cBhvr>
                                    </p:animEffect>
                                  </p:childTnLst>
                                  <p:subTnLst>
                                    <p:audio>
                                      <p:cMediaNode>
                                        <p:cTn display="0" masterRel="sameClick">
                                          <p:stCondLst>
                                            <p:cond evt="begin" delay="0">
                                              <p:tn val="19"/>
                                            </p:cond>
                                          </p:stCondLst>
                                          <p:endCondLst>
                                            <p:cond evt="onStopAudio" delay="0">
                                              <p:tgtEl>
                                                <p:sldTgt/>
                                              </p:tgtEl>
                                            </p:cond>
                                          </p:endCondLst>
                                        </p:cTn>
                                        <p:tgtEl>
                                          <p:sndTgt r:embed="rId2" name="type.wav"/>
                                        </p:tgtEl>
                                      </p:cMediaNode>
                                    </p:audio>
                                  </p:sub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iterate type="lt">
                                    <p:tmPct val="100000"/>
                                  </p:iterate>
                                  <p:childTnLst>
                                    <p:set>
                                      <p:cBhvr>
                                        <p:cTn id="25" dur="1" fill="hold">
                                          <p:stCondLst>
                                            <p:cond delay="0"/>
                                          </p:stCondLst>
                                        </p:cTn>
                                        <p:tgtEl>
                                          <p:spTgt spid="47115"/>
                                        </p:tgtEl>
                                        <p:attrNameLst>
                                          <p:attrName>style.visibility</p:attrName>
                                        </p:attrNameLst>
                                      </p:cBhvr>
                                      <p:to>
                                        <p:strVal val="visible"/>
                                      </p:to>
                                    </p:set>
                                    <p:animEffect transition="in" filter="dissolve">
                                      <p:cBhvr>
                                        <p:cTn id="26" dur="75"/>
                                        <p:tgtEl>
                                          <p:spTgt spid="47115"/>
                                        </p:tgtEl>
                                      </p:cBhvr>
                                    </p:animEffect>
                                  </p:childTnLst>
                                  <p:subTnLst>
                                    <p:audio>
                                      <p:cMediaNode>
                                        <p:cTn display="0" masterRel="sameClick">
                                          <p:stCondLst>
                                            <p:cond evt="begin" delay="0">
                                              <p:tn val="24"/>
                                            </p:cond>
                                          </p:stCondLst>
                                          <p:endCondLst>
                                            <p:cond evt="onStopAudio" delay="0">
                                              <p:tgtEl>
                                                <p:sldTgt/>
                                              </p:tgtEl>
                                            </p:cond>
                                          </p:endCondLst>
                                        </p:cTn>
                                        <p:tgtEl>
                                          <p:sndTgt r:embed="rId2" name="type.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7123"/>
                                        </p:tgtEl>
                                        <p:attrNameLst>
                                          <p:attrName>style.visibility</p:attrName>
                                        </p:attrNameLst>
                                      </p:cBhvr>
                                      <p:to>
                                        <p:strVal val="visible"/>
                                      </p:to>
                                    </p:set>
                                    <p:animEffect transition="in" filter="wipe(left)">
                                      <p:cBhvr>
                                        <p:cTn id="31" dur="500"/>
                                        <p:tgtEl>
                                          <p:spTgt spid="47123"/>
                                        </p:tgtEl>
                                      </p:cBhvr>
                                    </p:animEffect>
                                  </p:childTnLst>
                                  <p:subTnLst>
                                    <p:audio>
                                      <p:cMediaNode>
                                        <p:cTn display="0" masterRel="sameClick">
                                          <p:stCondLst>
                                            <p:cond evt="begin" delay="0">
                                              <p:tn val="29"/>
                                            </p:cond>
                                          </p:stCondLst>
                                          <p:endCondLst>
                                            <p:cond evt="onStopAudio" delay="0">
                                              <p:tgtEl>
                                                <p:sldTgt/>
                                              </p:tgtEl>
                                            </p:cond>
                                          </p:endCondLst>
                                        </p:cTn>
                                        <p:tgtEl>
                                          <p:sndTgt r:embed="rId3" name="wind.wav"/>
                                        </p:tgtEl>
                                      </p:cMediaNode>
                                    </p:audio>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71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7128"/>
                                        </p:tgtEl>
                                        <p:attrNameLst>
                                          <p:attrName>style.visibility</p:attrName>
                                        </p:attrNameLst>
                                      </p:cBhvr>
                                      <p:to>
                                        <p:strVal val="visible"/>
                                      </p:to>
                                    </p:set>
                                    <p:animEffect transition="in" filter="wipe(down)">
                                      <p:cBhvr>
                                        <p:cTn id="40" dur="500"/>
                                        <p:tgtEl>
                                          <p:spTgt spid="47128"/>
                                        </p:tgtEl>
                                      </p:cBhvr>
                                    </p:animEffect>
                                  </p:childTnLst>
                                  <p:subTnLst>
                                    <p:set>
                                      <p:cBhvr override="childStyle">
                                        <p:cTn dur="1" fill="hold" display="0" masterRel="nextClick" afterEffect="1"/>
                                        <p:tgtEl>
                                          <p:spTgt spid="47128"/>
                                        </p:tgtEl>
                                        <p:attrNameLst>
                                          <p:attrName>style.visibility</p:attrName>
                                        </p:attrNameLst>
                                      </p:cBhvr>
                                      <p:to>
                                        <p:strVal val="hidden"/>
                                      </p:to>
                                    </p:set>
                                    <p:audio>
                                      <p:cMediaNode>
                                        <p:cTn display="0" masterRel="sameClick">
                                          <p:stCondLst>
                                            <p:cond evt="begin" delay="0">
                                              <p:tn val="38"/>
                                            </p:cond>
                                          </p:stCondLst>
                                          <p:endCondLst>
                                            <p:cond evt="onStopAudio" delay="0">
                                              <p:tgtEl>
                                                <p:sldTgt/>
                                              </p:tgtEl>
                                            </p:cond>
                                          </p:endCondLst>
                                        </p:cTn>
                                        <p:tgtEl>
                                          <p:sndTgt r:embed="rId4" name="chimes.wav"/>
                                        </p:tgtEl>
                                      </p:cMediaNode>
                                    </p:audio>
                                  </p:sub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7130"/>
                                        </p:tgtEl>
                                        <p:attrNameLst>
                                          <p:attrName>style.visibility</p:attrName>
                                        </p:attrNameLst>
                                      </p:cBhvr>
                                      <p:to>
                                        <p:strVal val="visible"/>
                                      </p:to>
                                    </p:set>
                                    <p:animEffect transition="in" filter="wipe(down)">
                                      <p:cBhvr>
                                        <p:cTn id="44" dur="500"/>
                                        <p:tgtEl>
                                          <p:spTgt spid="47130"/>
                                        </p:tgtEl>
                                      </p:cBhvr>
                                    </p:animEffect>
                                  </p:childTnLst>
                                  <p:subTnLst>
                                    <p:set>
                                      <p:cBhvr override="childStyle">
                                        <p:cTn dur="1" fill="hold" display="0" masterRel="nextClick" afterEffect="1"/>
                                        <p:tgtEl>
                                          <p:spTgt spid="47130"/>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47131"/>
                                        </p:tgtEl>
                                        <p:attrNameLst>
                                          <p:attrName>style.visibility</p:attrName>
                                        </p:attrNameLst>
                                      </p:cBhvr>
                                      <p:to>
                                        <p:strVal val="visible"/>
                                      </p:to>
                                    </p:set>
                                  </p:childTnLst>
                                  <p:subTnLst>
                                    <p:audio>
                                      <p:cMediaNode>
                                        <p:cTn display="0" masterRel="sameClick">
                                          <p:stCondLst>
                                            <p:cond evt="begin" delay="0">
                                              <p:tn val="47"/>
                                            </p:cond>
                                          </p:stCondLst>
                                          <p:endCondLst>
                                            <p:cond evt="onStopAudio" delay="0">
                                              <p:tgtEl>
                                                <p:sldTgt/>
                                              </p:tgtEl>
                                            </p:cond>
                                          </p:endCondLst>
                                        </p:cTn>
                                        <p:tgtEl>
                                          <p:sndTgt r:embed="rId5" name="laser.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7117"/>
                                        </p:tgtEl>
                                        <p:attrNameLst>
                                          <p:attrName>style.visibility</p:attrName>
                                        </p:attrNameLst>
                                      </p:cBhvr>
                                      <p:to>
                                        <p:strVal val="visible"/>
                                      </p:to>
                                    </p:set>
                                    <p:animEffect transition="in" filter="wipe(left)">
                                      <p:cBhvr>
                                        <p:cTn id="53" dur="500"/>
                                        <p:tgtEl>
                                          <p:spTgt spid="47117"/>
                                        </p:tgtEl>
                                      </p:cBhvr>
                                    </p:animEffect>
                                  </p:childTnLst>
                                  <p:subTnLst>
                                    <p:audio>
                                      <p:cMediaNode>
                                        <p:cTn display="0" masterRel="sameClick">
                                          <p:stCondLst>
                                            <p:cond evt="begin" delay="0">
                                              <p:tn val="51"/>
                                            </p:cond>
                                          </p:stCondLst>
                                          <p:endCondLst>
                                            <p:cond evt="onStopAudio" delay="0">
                                              <p:tgtEl>
                                                <p:sldTgt/>
                                              </p:tgtEl>
                                            </p:cond>
                                          </p:endCondLst>
                                        </p:cTn>
                                        <p:tgtEl>
                                          <p:sndTgt r:embed="rId4" name="chimes.wav"/>
                                        </p:tgtEl>
                                      </p:cMediaNode>
                                    </p:audio>
                                  </p:subTnLst>
                                </p:cTn>
                              </p:par>
                            </p:childTnLst>
                          </p:cTn>
                        </p:par>
                      </p:childTnLst>
                    </p:cTn>
                  </p:par>
                  <p:par>
                    <p:cTn id="54" fill="hold">
                      <p:stCondLst>
                        <p:cond delay="indefinite"/>
                      </p:stCondLst>
                      <p:childTnLst>
                        <p:par>
                          <p:cTn id="55" fill="hold">
                            <p:stCondLst>
                              <p:cond delay="0"/>
                            </p:stCondLst>
                            <p:childTnLst>
                              <p:par>
                                <p:cTn id="56" presetID="16" presetClass="entr" presetSubtype="26" fill="hold" grpId="0" nodeType="clickEffect">
                                  <p:stCondLst>
                                    <p:cond delay="0"/>
                                  </p:stCondLst>
                                  <p:iterate type="lt">
                                    <p:tmPct val="100000"/>
                                  </p:iterate>
                                  <p:childTnLst>
                                    <p:set>
                                      <p:cBhvr>
                                        <p:cTn id="57" dur="1" fill="hold">
                                          <p:stCondLst>
                                            <p:cond delay="0"/>
                                          </p:stCondLst>
                                        </p:cTn>
                                        <p:tgtEl>
                                          <p:spTgt spid="47118"/>
                                        </p:tgtEl>
                                        <p:attrNameLst>
                                          <p:attrName>style.visibility</p:attrName>
                                        </p:attrNameLst>
                                      </p:cBhvr>
                                      <p:to>
                                        <p:strVal val="visible"/>
                                      </p:to>
                                    </p:set>
                                    <p:animEffect transition="in" filter="barn(inHorizontal)">
                                      <p:cBhvr>
                                        <p:cTn id="58" dur="75"/>
                                        <p:tgtEl>
                                          <p:spTgt spid="47118"/>
                                        </p:tgtEl>
                                      </p:cBhvr>
                                    </p:animEffect>
                                  </p:childTnLst>
                                  <p:subTnLst>
                                    <p:audio>
                                      <p:cMediaNode>
                                        <p:cTn display="0" masterRel="sameClick">
                                          <p:stCondLst>
                                            <p:cond evt="begin" delay="0">
                                              <p:tn val="56"/>
                                            </p:cond>
                                          </p:stCondLst>
                                          <p:endCondLst>
                                            <p:cond evt="onStopAudio" delay="0">
                                              <p:tgtEl>
                                                <p:sldTgt/>
                                              </p:tgtEl>
                                            </p:cond>
                                          </p:endCondLst>
                                        </p:cTn>
                                        <p:tgtEl>
                                          <p:sndTgt r:embed="rId6" name="click.wav"/>
                                        </p:tgtEl>
                                      </p:cMediaNode>
                                    </p:audio>
                                  </p:subTnLst>
                                </p:cTn>
                              </p:par>
                            </p:childTnLst>
                          </p:cTn>
                        </p:par>
                      </p:childTnLst>
                    </p:cTn>
                  </p:par>
                  <p:par>
                    <p:cTn id="59" fill="hold">
                      <p:stCondLst>
                        <p:cond delay="indefinite"/>
                      </p:stCondLst>
                      <p:childTnLst>
                        <p:par>
                          <p:cTn id="60" fill="hold">
                            <p:stCondLst>
                              <p:cond delay="0"/>
                            </p:stCondLst>
                            <p:childTnLst>
                              <p:par>
                                <p:cTn id="61" presetID="16" presetClass="entr" presetSubtype="26" fill="hold" grpId="0" nodeType="clickEffect">
                                  <p:stCondLst>
                                    <p:cond delay="0"/>
                                  </p:stCondLst>
                                  <p:iterate type="lt">
                                    <p:tmPct val="100000"/>
                                  </p:iterate>
                                  <p:childTnLst>
                                    <p:set>
                                      <p:cBhvr>
                                        <p:cTn id="62" dur="1" fill="hold">
                                          <p:stCondLst>
                                            <p:cond delay="0"/>
                                          </p:stCondLst>
                                        </p:cTn>
                                        <p:tgtEl>
                                          <p:spTgt spid="47119"/>
                                        </p:tgtEl>
                                        <p:attrNameLst>
                                          <p:attrName>style.visibility</p:attrName>
                                        </p:attrNameLst>
                                      </p:cBhvr>
                                      <p:to>
                                        <p:strVal val="visible"/>
                                      </p:to>
                                    </p:set>
                                    <p:animEffect transition="in" filter="barn(inHorizontal)">
                                      <p:cBhvr>
                                        <p:cTn id="63" dur="75"/>
                                        <p:tgtEl>
                                          <p:spTgt spid="47119"/>
                                        </p:tgtEl>
                                      </p:cBhvr>
                                    </p:animEffect>
                                  </p:childTnLst>
                                  <p:subTnLst>
                                    <p:audio>
                                      <p:cMediaNode>
                                        <p:cTn display="0" masterRel="sameClick">
                                          <p:stCondLst>
                                            <p:cond evt="begin" delay="0">
                                              <p:tn val="61"/>
                                            </p:cond>
                                          </p:stCondLst>
                                          <p:endCondLst>
                                            <p:cond evt="onStopAudio" delay="0">
                                              <p:tgtEl>
                                                <p:sldTgt/>
                                              </p:tgtEl>
                                            </p:cond>
                                          </p:endCondLst>
                                        </p:cTn>
                                        <p:tgtEl>
                                          <p:sndTgt r:embed="rId6" name="click.wav"/>
                                        </p:tgtEl>
                                      </p:cMediaNode>
                                    </p:audio>
                                  </p:subTnLst>
                                </p:cTn>
                              </p:par>
                            </p:childTnLst>
                          </p:cTn>
                        </p:par>
                      </p:childTnLst>
                    </p:cTn>
                  </p:par>
                  <p:par>
                    <p:cTn id="64" fill="hold">
                      <p:stCondLst>
                        <p:cond delay="indefinite"/>
                      </p:stCondLst>
                      <p:childTnLst>
                        <p:par>
                          <p:cTn id="65" fill="hold">
                            <p:stCondLst>
                              <p:cond delay="0"/>
                            </p:stCondLst>
                            <p:childTnLst>
                              <p:par>
                                <p:cTn id="66" presetID="16" presetClass="entr" presetSubtype="26" fill="hold" grpId="0" nodeType="clickEffect">
                                  <p:stCondLst>
                                    <p:cond delay="0"/>
                                  </p:stCondLst>
                                  <p:childTnLst>
                                    <p:set>
                                      <p:cBhvr>
                                        <p:cTn id="67" dur="1" fill="hold">
                                          <p:stCondLst>
                                            <p:cond delay="0"/>
                                          </p:stCondLst>
                                        </p:cTn>
                                        <p:tgtEl>
                                          <p:spTgt spid="47120"/>
                                        </p:tgtEl>
                                        <p:attrNameLst>
                                          <p:attrName>style.visibility</p:attrName>
                                        </p:attrNameLst>
                                      </p:cBhvr>
                                      <p:to>
                                        <p:strVal val="visible"/>
                                      </p:to>
                                    </p:set>
                                    <p:animEffect transition="in" filter="barn(inHorizontal)">
                                      <p:cBhvr>
                                        <p:cTn id="68" dur="500"/>
                                        <p:tgtEl>
                                          <p:spTgt spid="47120"/>
                                        </p:tgtEl>
                                      </p:cBhvr>
                                    </p:animEffect>
                                  </p:childTnLst>
                                  <p:subTnLst>
                                    <p:audio>
                                      <p:cMediaNode>
                                        <p:cTn display="0" masterRel="sameClick">
                                          <p:stCondLst>
                                            <p:cond evt="begin" delay="0">
                                              <p:tn val="66"/>
                                            </p:cond>
                                          </p:stCondLst>
                                          <p:endCondLst>
                                            <p:cond evt="onStopAudio" delay="0">
                                              <p:tgtEl>
                                                <p:sldTgt/>
                                              </p:tgtEl>
                                            </p:cond>
                                          </p:endCondLst>
                                        </p:cTn>
                                        <p:tgtEl>
                                          <p:sndTgt r:embed="rId4" name="chimes.wav"/>
                                        </p:tgtEl>
                                      </p:cMediaNode>
                                    </p:audio>
                                  </p:sub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7129"/>
                                        </p:tgtEl>
                                        <p:attrNameLst>
                                          <p:attrName>style.visibility</p:attrName>
                                        </p:attrNameLst>
                                      </p:cBhvr>
                                      <p:to>
                                        <p:strVal val="visible"/>
                                      </p:to>
                                    </p:set>
                                    <p:animEffect transition="in" filter="wipe(down)">
                                      <p:cBhvr>
                                        <p:cTn id="73" dur="500"/>
                                        <p:tgtEl>
                                          <p:spTgt spid="47129"/>
                                        </p:tgtEl>
                                      </p:cBhvr>
                                    </p:animEffect>
                                  </p:childTnLst>
                                  <p:subTnLst>
                                    <p:set>
                                      <p:cBhvr override="childStyle">
                                        <p:cTn dur="1" fill="hold" display="0" masterRel="nextClick" afterEffect="1"/>
                                        <p:tgtEl>
                                          <p:spTgt spid="47129"/>
                                        </p:tgtEl>
                                        <p:attrNameLst>
                                          <p:attrName>style.visibility</p:attrName>
                                        </p:attrNameLst>
                                      </p:cBhvr>
                                      <p:to>
                                        <p:strVal val="hidden"/>
                                      </p:to>
                                    </p:set>
                                    <p:audio>
                                      <p:cMediaNode>
                                        <p:cTn display="0" masterRel="sameClick">
                                          <p:stCondLst>
                                            <p:cond evt="begin" delay="0">
                                              <p:tn val="71"/>
                                            </p:cond>
                                          </p:stCondLst>
                                          <p:endCondLst>
                                            <p:cond evt="onStopAudio" delay="0">
                                              <p:tgtEl>
                                                <p:sldTgt/>
                                              </p:tgtEl>
                                            </p:cond>
                                          </p:endCondLst>
                                        </p:cTn>
                                        <p:tgtEl>
                                          <p:sndTgt r:embed="rId3" name="wind.wav"/>
                                        </p:tgtEl>
                                      </p:cMediaNode>
                                    </p:audio>
                                  </p:sub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4713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wind.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121"/>
                                        </p:tgtEl>
                                        <p:attrNameLst>
                                          <p:attrName>style.visibility</p:attrName>
                                        </p:attrNameLst>
                                      </p:cBhvr>
                                      <p:to>
                                        <p:strVal val="visible"/>
                                      </p:to>
                                    </p:set>
                                    <p:animEffect transition="in" filter="wipe(left)">
                                      <p:cBhvr>
                                        <p:cTn id="82" dur="500"/>
                                        <p:tgtEl>
                                          <p:spTgt spid="47121"/>
                                        </p:tgtEl>
                                      </p:cBhvr>
                                    </p:animEffect>
                                  </p:childTnLst>
                                  <p:subTnLst>
                                    <p:audio>
                                      <p:cMediaNode>
                                        <p:cTn display="0" masterRel="sameClick">
                                          <p:stCondLst>
                                            <p:cond evt="begin" delay="0">
                                              <p:tn val="80"/>
                                            </p:cond>
                                          </p:stCondLst>
                                          <p:endCondLst>
                                            <p:cond evt="onStopAudio" delay="0">
                                              <p:tgtEl>
                                                <p:sldTgt/>
                                              </p:tgtEl>
                                            </p:cond>
                                          </p:endCondLst>
                                        </p:cTn>
                                        <p:tgtEl>
                                          <p:sndTgt r:embed="rId4" name="chimes.wav"/>
                                        </p:tgtEl>
                                      </p:cMediaNode>
                                    </p:audio>
                                  </p:sub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iterate type="lt">
                                    <p:tmPct val="100000"/>
                                  </p:iterate>
                                  <p:childTnLst>
                                    <p:set>
                                      <p:cBhvr>
                                        <p:cTn id="86" dur="1" fill="hold">
                                          <p:stCondLst>
                                            <p:cond delay="0"/>
                                          </p:stCondLst>
                                        </p:cTn>
                                        <p:tgtEl>
                                          <p:spTgt spid="47122"/>
                                        </p:tgtEl>
                                        <p:attrNameLst>
                                          <p:attrName>style.visibility</p:attrName>
                                        </p:attrNameLst>
                                      </p:cBhvr>
                                      <p:to>
                                        <p:strVal val="visible"/>
                                      </p:to>
                                    </p:set>
                                    <p:animEffect transition="in" filter="blinds(horizontal)">
                                      <p:cBhvr>
                                        <p:cTn id="87" dur="75"/>
                                        <p:tgtEl>
                                          <p:spTgt spid="47122"/>
                                        </p:tgtEl>
                                      </p:cBhvr>
                                    </p:animEffect>
                                  </p:childTnLst>
                                  <p:subTnLst>
                                    <p:audio>
                                      <p:cMediaNode>
                                        <p:cTn display="0" masterRel="sameClick">
                                          <p:stCondLst>
                                            <p:cond evt="begin" delay="0">
                                              <p:tn val="85"/>
                                            </p:cond>
                                          </p:stCondLst>
                                          <p:endCondLst>
                                            <p:cond evt="onStopAudio" delay="0">
                                              <p:tgtEl>
                                                <p:sldTgt/>
                                              </p:tgtEl>
                                            </p:cond>
                                          </p:endCondLst>
                                        </p:cTn>
                                        <p:tgtEl>
                                          <p:sndTgt r:embed="rId6" name="click.wav"/>
                                        </p:tgtEl>
                                      </p:cMediaNode>
                                    </p:audio>
                                  </p:sub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wipe(left)">
                                      <p:cBhvr>
                                        <p:cTn id="92" dur="500"/>
                                        <p:tgtEl>
                                          <p:spTgt spid="2"/>
                                        </p:tgtEl>
                                      </p:cBhvr>
                                    </p:animEffect>
                                  </p:childTnLst>
                                  <p:subTnLst>
                                    <p:audio>
                                      <p:cMediaNode>
                                        <p:cTn display="0" masterRel="sameClick">
                                          <p:stCondLst>
                                            <p:cond evt="begin" delay="0">
                                              <p:tn val="9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12" grpId="0"/>
      <p:bldP spid="47113" grpId="0"/>
      <p:bldP spid="47114" grpId="0"/>
      <p:bldP spid="47115" grpId="0"/>
      <p:bldP spid="47116" grpId="0"/>
      <p:bldP spid="47117" grpId="0"/>
      <p:bldP spid="47118" grpId="0"/>
      <p:bldP spid="47119" grpId="0"/>
      <p:bldP spid="47120" grpId="0"/>
      <p:bldP spid="47121" grpId="0"/>
      <p:bldP spid="47122" grpId="0"/>
      <p:bldP spid="47123" grpId="0"/>
      <p:bldP spid="47128" grpId="0" animBg="1"/>
      <p:bldP spid="47129" grpId="0" animBg="1"/>
      <p:bldP spid="47130" grpId="0" animBg="1"/>
      <p:bldP spid="47131" grpId="0"/>
      <p:bldP spid="471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ChangeArrowheads="1"/>
          </p:cNvSpPr>
          <p:nvPr/>
        </p:nvSpPr>
        <p:spPr bwMode="auto">
          <a:xfrm>
            <a:off x="914400" y="190500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黑体" panose="02010609060101010101" pitchFamily="49" charset="-122"/>
                <a:ea typeface="黑体" panose="02010609060101010101" pitchFamily="49" charset="-122"/>
              </a:rPr>
              <a:t>用整体代入法解方程组</a:t>
            </a:r>
            <a:r>
              <a:rPr lang="en-US" altLang="zh-CN" sz="2800" b="1">
                <a:solidFill>
                  <a:prstClr val="black"/>
                </a:solidFill>
                <a:latin typeface="黑体" panose="02010609060101010101" pitchFamily="49" charset="-122"/>
                <a:ea typeface="黑体" panose="02010609060101010101" pitchFamily="49" charset="-122"/>
              </a:rPr>
              <a:t>:</a:t>
            </a:r>
          </a:p>
        </p:txBody>
      </p:sp>
      <p:grpSp>
        <p:nvGrpSpPr>
          <p:cNvPr id="2" name="Group 4"/>
          <p:cNvGrpSpPr/>
          <p:nvPr/>
        </p:nvGrpSpPr>
        <p:grpSpPr bwMode="auto">
          <a:xfrm>
            <a:off x="914400" y="2438400"/>
            <a:ext cx="3600450" cy="1354138"/>
            <a:chOff x="576" y="1632"/>
            <a:chExt cx="2268" cy="853"/>
          </a:xfrm>
        </p:grpSpPr>
        <p:graphicFrame>
          <p:nvGraphicFramePr>
            <p:cNvPr id="18435" name="Object 5"/>
            <p:cNvGraphicFramePr/>
            <p:nvPr/>
          </p:nvGraphicFramePr>
          <p:xfrm>
            <a:off x="1440" y="1632"/>
            <a:ext cx="1404" cy="853"/>
          </p:xfrm>
          <a:graphic>
            <a:graphicData uri="http://schemas.openxmlformats.org/presentationml/2006/ole">
              <mc:AlternateContent xmlns:mc="http://schemas.openxmlformats.org/markup-compatibility/2006">
                <mc:Choice xmlns:v="urn:schemas-microsoft-com:vml" Requires="v">
                  <p:oleObj r:id="rId3" imgW="774065" imgH="405765" progId="">
                    <p:embed/>
                  </p:oleObj>
                </mc:Choice>
                <mc:Fallback>
                  <p:oleObj r:id="rId3" imgW="774065" imgH="405765"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1632"/>
                          <a:ext cx="1404" cy="8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6" name="AutoShape 6"/>
            <p:cNvSpPr/>
            <p:nvPr/>
          </p:nvSpPr>
          <p:spPr bwMode="auto">
            <a:xfrm>
              <a:off x="1225" y="1688"/>
              <a:ext cx="119" cy="702"/>
            </a:xfrm>
            <a:prstGeom prst="leftBrace">
              <a:avLst>
                <a:gd name="adj1" fmla="val 49132"/>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37" name="Text Box 7"/>
            <p:cNvSpPr txBox="1">
              <a:spLocks noChangeArrowheads="1"/>
            </p:cNvSpPr>
            <p:nvPr/>
          </p:nvSpPr>
          <p:spPr bwMode="auto">
            <a:xfrm>
              <a:off x="576" y="1865"/>
              <a:ext cx="7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prstClr val="black"/>
                  </a:solidFill>
                </a:rPr>
                <a:t>（</a:t>
              </a:r>
              <a:r>
                <a:rPr lang="en-US" altLang="zh-CN" sz="2800" b="1">
                  <a:solidFill>
                    <a:prstClr val="black"/>
                  </a:solidFill>
                </a:rPr>
                <a:t>1</a:t>
              </a:r>
              <a:r>
                <a:rPr lang="zh-CN" altLang="en-US" sz="2800" b="1">
                  <a:solidFill>
                    <a:prstClr val="black"/>
                  </a:solidFill>
                </a:rPr>
                <a:t>）</a:t>
              </a:r>
            </a:p>
          </p:txBody>
        </p:sp>
      </p:grpSp>
      <p:grpSp>
        <p:nvGrpSpPr>
          <p:cNvPr id="3" name="Group 14"/>
          <p:cNvGrpSpPr/>
          <p:nvPr/>
        </p:nvGrpSpPr>
        <p:grpSpPr bwMode="auto">
          <a:xfrm>
            <a:off x="5638800" y="2209800"/>
            <a:ext cx="1189038" cy="1955800"/>
            <a:chOff x="3504" y="1488"/>
            <a:chExt cx="749" cy="1232"/>
          </a:xfrm>
        </p:grpSpPr>
        <p:graphicFrame>
          <p:nvGraphicFramePr>
            <p:cNvPr id="18439" name="Object 15"/>
            <p:cNvGraphicFramePr/>
            <p:nvPr/>
          </p:nvGraphicFramePr>
          <p:xfrm>
            <a:off x="3696" y="1488"/>
            <a:ext cx="557" cy="1232"/>
          </p:xfrm>
          <a:graphic>
            <a:graphicData uri="http://schemas.openxmlformats.org/presentationml/2006/ole">
              <mc:AlternateContent xmlns:mc="http://schemas.openxmlformats.org/markup-compatibility/2006">
                <mc:Choice xmlns:v="urn:schemas-microsoft-com:vml" Requires="v">
                  <p:oleObj r:id="rId5" imgW="381000" imgH="812165" progId="">
                    <p:embed/>
                  </p:oleObj>
                </mc:Choice>
                <mc:Fallback>
                  <p:oleObj r:id="rId5" imgW="381000" imgH="812165"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 y="1488"/>
                          <a:ext cx="557" cy="1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0" name="AutoShape 16"/>
            <p:cNvSpPr/>
            <p:nvPr/>
          </p:nvSpPr>
          <p:spPr bwMode="auto">
            <a:xfrm>
              <a:off x="3504" y="1776"/>
              <a:ext cx="119" cy="702"/>
            </a:xfrm>
            <a:prstGeom prst="leftBrace">
              <a:avLst>
                <a:gd name="adj1" fmla="val 49132"/>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4" name="Group 17"/>
          <p:cNvGrpSpPr/>
          <p:nvPr/>
        </p:nvGrpSpPr>
        <p:grpSpPr bwMode="auto">
          <a:xfrm>
            <a:off x="755650" y="3789363"/>
            <a:ext cx="4860925" cy="1600200"/>
            <a:chOff x="576" y="2448"/>
            <a:chExt cx="2880" cy="1008"/>
          </a:xfrm>
        </p:grpSpPr>
        <p:sp>
          <p:nvSpPr>
            <p:cNvPr id="18442" name="AutoShape 18"/>
            <p:cNvSpPr/>
            <p:nvPr/>
          </p:nvSpPr>
          <p:spPr bwMode="auto">
            <a:xfrm>
              <a:off x="1344" y="2592"/>
              <a:ext cx="59" cy="617"/>
            </a:xfrm>
            <a:prstGeom prst="leftBrace">
              <a:avLst>
                <a:gd name="adj1" fmla="val 87098"/>
                <a:gd name="adj2" fmla="val 50000"/>
              </a:avLst>
            </a:prstGeom>
            <a:noFill/>
            <a:ln w="254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8443" name="Text Box 19"/>
            <p:cNvSpPr txBox="1">
              <a:spLocks noChangeArrowheads="1"/>
            </p:cNvSpPr>
            <p:nvPr/>
          </p:nvSpPr>
          <p:spPr bwMode="auto">
            <a:xfrm>
              <a:off x="576" y="2688"/>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prstClr val="black"/>
                  </a:solidFill>
                </a:rPr>
                <a:t>(2)</a:t>
              </a:r>
            </a:p>
          </p:txBody>
        </p:sp>
        <p:graphicFrame>
          <p:nvGraphicFramePr>
            <p:cNvPr id="18444" name="Object 20"/>
            <p:cNvGraphicFramePr/>
            <p:nvPr/>
          </p:nvGraphicFramePr>
          <p:xfrm>
            <a:off x="1488" y="2448"/>
            <a:ext cx="1968" cy="1008"/>
          </p:xfrm>
          <a:graphic>
            <a:graphicData uri="http://schemas.openxmlformats.org/presentationml/2006/ole">
              <mc:AlternateContent xmlns:mc="http://schemas.openxmlformats.org/markup-compatibility/2006">
                <mc:Choice xmlns:v="urn:schemas-microsoft-com:vml" Requires="v">
                  <p:oleObj r:id="rId7" imgW="1308100" imgH="609600" progId="">
                    <p:embed/>
                  </p:oleObj>
                </mc:Choice>
                <mc:Fallback>
                  <p:oleObj r:id="rId7" imgW="1308100" imgH="60960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448"/>
                          <a:ext cx="1968" cy="1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21"/>
          <p:cNvGrpSpPr/>
          <p:nvPr/>
        </p:nvGrpSpPr>
        <p:grpSpPr bwMode="auto">
          <a:xfrm>
            <a:off x="5943600" y="4114800"/>
            <a:ext cx="1187450" cy="1371600"/>
            <a:chOff x="3744" y="2592"/>
            <a:chExt cx="748" cy="864"/>
          </a:xfrm>
        </p:grpSpPr>
        <p:graphicFrame>
          <p:nvGraphicFramePr>
            <p:cNvPr id="18446" name="Object 22"/>
            <p:cNvGraphicFramePr/>
            <p:nvPr/>
          </p:nvGraphicFramePr>
          <p:xfrm>
            <a:off x="3888" y="2592"/>
            <a:ext cx="604" cy="864"/>
          </p:xfrm>
          <a:graphic>
            <a:graphicData uri="http://schemas.openxmlformats.org/presentationml/2006/ole">
              <mc:AlternateContent xmlns:mc="http://schemas.openxmlformats.org/markup-compatibility/2006">
                <mc:Choice xmlns:v="urn:schemas-microsoft-com:vml" Requires="v">
                  <p:oleObj r:id="rId9" imgW="469900" imgH="635000" progId="">
                    <p:embed/>
                  </p:oleObj>
                </mc:Choice>
                <mc:Fallback>
                  <p:oleObj r:id="rId9" imgW="469900" imgH="635000" progId="">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 y="2592"/>
                          <a:ext cx="604" cy="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7" name="AutoShape 23"/>
            <p:cNvSpPr/>
            <p:nvPr/>
          </p:nvSpPr>
          <p:spPr bwMode="auto">
            <a:xfrm>
              <a:off x="3744" y="2880"/>
              <a:ext cx="48" cy="480"/>
            </a:xfrm>
            <a:prstGeom prst="leftBrace">
              <a:avLst>
                <a:gd name="adj1" fmla="val 8328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Tree>
    <p:extLst>
      <p:ext uri="{BB962C8B-B14F-4D97-AF65-F5344CB8AC3E}">
        <p14:creationId xmlns:p14="http://schemas.microsoft.com/office/powerpoint/2010/main" val="109551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Effect transition="in" filter="slide(fromBottom)">
                                      <p:cBhvr>
                                        <p:cTn id="7" dur="500"/>
                                        <p:tgtEl>
                                          <p:spTgt spid="4915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out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4"/>
          <p:cNvSpPr txBox="1">
            <a:spLocks noChangeArrowheads="1"/>
          </p:cNvSpPr>
          <p:nvPr/>
        </p:nvSpPr>
        <p:spPr bwMode="auto">
          <a:xfrm>
            <a:off x="827088" y="1628775"/>
            <a:ext cx="7273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9458" name="Text Box 5"/>
          <p:cNvSpPr txBox="1">
            <a:spLocks noChangeArrowheads="1"/>
          </p:cNvSpPr>
          <p:nvPr/>
        </p:nvSpPr>
        <p:spPr bwMode="auto">
          <a:xfrm>
            <a:off x="611188" y="1700213"/>
            <a:ext cx="7200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19459" name="WordArt 7"/>
          <p:cNvSpPr>
            <a:spLocks noChangeArrowheads="1" noChangeShapeType="1" noTextEdit="1"/>
          </p:cNvSpPr>
          <p:nvPr/>
        </p:nvSpPr>
        <p:spPr bwMode="auto">
          <a:xfrm>
            <a:off x="611188" y="404813"/>
            <a:ext cx="1800225" cy="1050925"/>
          </a:xfrm>
          <a:prstGeom prst="rect">
            <a:avLst/>
          </a:prstGeom>
        </p:spPr>
        <p:txBody>
          <a:bodyPr wrap="none" fromWordArt="1">
            <a:prstTxWarp prst="textDoubleWave1">
              <a:avLst>
                <a:gd name="adj1" fmla="val 6500"/>
                <a:gd name="adj2" fmla="val 0"/>
              </a:avLst>
            </a:prstTxWarp>
          </a:bodyPr>
          <a:lstStyle/>
          <a:p>
            <a:pPr algn="ctr"/>
            <a:r>
              <a:rPr lang="zh-CN" altLang="en-US" sz="3600" kern="10" spc="-360">
                <a:ln w="12700">
                  <a:solidFill>
                    <a:srgbClr val="000099"/>
                  </a:solidFill>
                  <a:round/>
                </a:ln>
                <a:solidFill>
                  <a:srgbClr val="33CCFF"/>
                </a:solidFill>
                <a:effectLst>
                  <a:outerShdw dist="125724" dir="18900000" algn="ctr" rotWithShape="0">
                    <a:srgbClr val="000099"/>
                  </a:outerShdw>
                </a:effectLst>
                <a:latin typeface="宋体" panose="02010600030101010101" pitchFamily="2" charset="-122"/>
              </a:rPr>
              <a:t>思考</a:t>
            </a:r>
          </a:p>
        </p:txBody>
      </p:sp>
      <p:sp>
        <p:nvSpPr>
          <p:cNvPr id="19460" name="Text Box 8"/>
          <p:cNvSpPr txBox="1">
            <a:spLocks noChangeArrowheads="1"/>
          </p:cNvSpPr>
          <p:nvPr/>
        </p:nvSpPr>
        <p:spPr bwMode="auto">
          <a:xfrm>
            <a:off x="755650" y="1628775"/>
            <a:ext cx="83883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solidFill>
                  <a:prstClr val="black"/>
                </a:solidFill>
              </a:rPr>
              <a:t>１，</a:t>
            </a:r>
            <a:r>
              <a:rPr lang="zh-CN" altLang="en-US" sz="4000" b="1">
                <a:solidFill>
                  <a:prstClr val="black"/>
                </a:solidFill>
              </a:rPr>
              <a:t>已知</a:t>
            </a:r>
            <a:r>
              <a:rPr lang="en-US" altLang="zh-CN" sz="4000" b="1">
                <a:solidFill>
                  <a:prstClr val="black"/>
                </a:solidFill>
              </a:rPr>
              <a:t>x=t-2,y=2t+1,</a:t>
            </a:r>
            <a:r>
              <a:rPr lang="zh-CN" altLang="en-US" sz="4000" b="1">
                <a:solidFill>
                  <a:prstClr val="black"/>
                </a:solidFill>
              </a:rPr>
              <a:t>用含</a:t>
            </a:r>
            <a:r>
              <a:rPr lang="en-US" altLang="zh-CN" sz="4000" b="1">
                <a:solidFill>
                  <a:prstClr val="black"/>
                </a:solidFill>
              </a:rPr>
              <a:t>x</a:t>
            </a:r>
            <a:r>
              <a:rPr lang="zh-CN" altLang="en-US" sz="4000" b="1">
                <a:solidFill>
                  <a:prstClr val="black"/>
                </a:solidFill>
              </a:rPr>
              <a:t>的式子表示</a:t>
            </a:r>
            <a:r>
              <a:rPr lang="en-US" altLang="zh-CN" sz="4000" b="1">
                <a:solidFill>
                  <a:prstClr val="black"/>
                </a:solidFill>
              </a:rPr>
              <a:t>y</a:t>
            </a:r>
            <a:r>
              <a:rPr lang="zh-CN" altLang="en-US" sz="4000" b="1">
                <a:solidFill>
                  <a:prstClr val="black"/>
                </a:solidFill>
              </a:rPr>
              <a:t>：</a:t>
            </a:r>
            <a:r>
              <a:rPr lang="zh-CN" altLang="en-US" sz="4000" b="1" u="sng">
                <a:solidFill>
                  <a:prstClr val="black"/>
                </a:solidFill>
              </a:rPr>
              <a:t>　　　　　</a:t>
            </a:r>
            <a:r>
              <a:rPr lang="zh-CN" altLang="en-US" sz="4000" b="1">
                <a:solidFill>
                  <a:prstClr val="black"/>
                </a:solidFill>
              </a:rPr>
              <a:t>．用含</a:t>
            </a:r>
            <a:r>
              <a:rPr lang="en-US" altLang="zh-CN" sz="4000" b="1">
                <a:solidFill>
                  <a:prstClr val="black"/>
                </a:solidFill>
              </a:rPr>
              <a:t>y</a:t>
            </a:r>
            <a:r>
              <a:rPr lang="zh-CN" altLang="en-US" sz="4000" b="1">
                <a:solidFill>
                  <a:prstClr val="black"/>
                </a:solidFill>
              </a:rPr>
              <a:t>的式子表示</a:t>
            </a:r>
            <a:r>
              <a:rPr lang="en-US" altLang="zh-CN" sz="4000" b="1">
                <a:solidFill>
                  <a:prstClr val="black"/>
                </a:solidFill>
              </a:rPr>
              <a:t>x</a:t>
            </a:r>
            <a:r>
              <a:rPr lang="zh-CN" altLang="en-US" sz="4000" b="1">
                <a:solidFill>
                  <a:prstClr val="black"/>
                </a:solidFill>
              </a:rPr>
              <a:t>：</a:t>
            </a:r>
            <a:r>
              <a:rPr lang="zh-CN" altLang="en-US" sz="4000" b="1" u="sng">
                <a:solidFill>
                  <a:prstClr val="black"/>
                </a:solidFill>
              </a:rPr>
              <a:t>　　　　　</a:t>
            </a:r>
            <a:r>
              <a:rPr lang="zh-CN" altLang="en-US" sz="4000" b="1">
                <a:solidFill>
                  <a:prstClr val="black"/>
                </a:solidFill>
              </a:rPr>
              <a:t>．　</a:t>
            </a:r>
          </a:p>
        </p:txBody>
      </p:sp>
      <p:sp>
        <p:nvSpPr>
          <p:cNvPr id="19461" name="Text Box 9"/>
          <p:cNvSpPr txBox="1">
            <a:spLocks noChangeArrowheads="1"/>
          </p:cNvSpPr>
          <p:nvPr/>
        </p:nvSpPr>
        <p:spPr bwMode="auto">
          <a:xfrm>
            <a:off x="468313" y="3933825"/>
            <a:ext cx="867568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rPr>
              <a:t>２，若方程组　　　　　　的解</a:t>
            </a:r>
            <a:r>
              <a:rPr lang="en-US" altLang="zh-CN" sz="4000" b="1">
                <a:solidFill>
                  <a:prstClr val="black"/>
                </a:solidFill>
              </a:rPr>
              <a:t>x</a:t>
            </a:r>
            <a:r>
              <a:rPr lang="zh-CN" altLang="en-US" sz="4000" b="1">
                <a:solidFill>
                  <a:prstClr val="black"/>
                </a:solidFill>
              </a:rPr>
              <a:t>与</a:t>
            </a:r>
            <a:r>
              <a:rPr lang="en-US" altLang="zh-CN" sz="4000" b="1">
                <a:solidFill>
                  <a:prstClr val="black"/>
                </a:solidFill>
              </a:rPr>
              <a:t>y</a:t>
            </a:r>
            <a:r>
              <a:rPr lang="zh-CN" altLang="en-US" sz="4000" b="1">
                <a:solidFill>
                  <a:prstClr val="black"/>
                </a:solidFill>
              </a:rPr>
              <a:t>相等，则</a:t>
            </a:r>
            <a:r>
              <a:rPr lang="en-US" altLang="zh-CN" sz="4000" b="1">
                <a:solidFill>
                  <a:prstClr val="black"/>
                </a:solidFill>
              </a:rPr>
              <a:t>a</a:t>
            </a:r>
            <a:r>
              <a:rPr lang="zh-CN" altLang="en-US" sz="4000" b="1">
                <a:solidFill>
                  <a:prstClr val="black"/>
                </a:solidFill>
              </a:rPr>
              <a:t>的值等于（　）</a:t>
            </a:r>
          </a:p>
          <a:p>
            <a:pPr>
              <a:spcBef>
                <a:spcPct val="50000"/>
              </a:spcBef>
            </a:pPr>
            <a:r>
              <a:rPr lang="en-US" altLang="zh-CN" sz="4000" b="1">
                <a:solidFill>
                  <a:prstClr val="black"/>
                </a:solidFill>
              </a:rPr>
              <a:t>A.4       B.10        C.11        D.12</a:t>
            </a:r>
          </a:p>
        </p:txBody>
      </p:sp>
      <p:graphicFrame>
        <p:nvGraphicFramePr>
          <p:cNvPr id="19462" name="Object 11"/>
          <p:cNvGraphicFramePr/>
          <p:nvPr/>
        </p:nvGraphicFramePr>
        <p:xfrm>
          <a:off x="3635375" y="3573463"/>
          <a:ext cx="2808288" cy="1152525"/>
        </p:xfrm>
        <a:graphic>
          <a:graphicData uri="http://schemas.openxmlformats.org/presentationml/2006/ole">
            <mc:AlternateContent xmlns:mc="http://schemas.openxmlformats.org/markup-compatibility/2006">
              <mc:Choice xmlns:v="urn:schemas-microsoft-com:vml" Requires="v">
                <p:oleObj r:id="rId2" imgW="1079500" imgH="457200" progId="Equations">
                  <p:embed/>
                </p:oleObj>
              </mc:Choice>
              <mc:Fallback>
                <p:oleObj r:id="rId2" imgW="1079500"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573463"/>
                        <a:ext cx="2808288"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463" name="Picture 12" descr="图片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225" y="333375"/>
            <a:ext cx="15430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336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685800" y="685800"/>
            <a:ext cx="8077200" cy="1371600"/>
            <a:chOff x="432" y="432"/>
            <a:chExt cx="5088" cy="864"/>
          </a:xfrm>
        </p:grpSpPr>
        <p:sp>
          <p:nvSpPr>
            <p:cNvPr id="20482" name="Text Box 4"/>
            <p:cNvSpPr txBox="1">
              <a:spLocks noChangeArrowheads="1"/>
            </p:cNvSpPr>
            <p:nvPr/>
          </p:nvSpPr>
          <p:spPr bwMode="auto">
            <a:xfrm>
              <a:off x="432" y="663"/>
              <a:ext cx="508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3</a:t>
              </a:r>
              <a:r>
                <a:rPr lang="zh-CN" altLang="en-US" sz="2400" b="1">
                  <a:solidFill>
                    <a:prstClr val="black"/>
                  </a:solidFill>
                  <a:latin typeface="Times New Roman" panose="02020603050405020304" pitchFamily="18" charset="0"/>
                </a:rPr>
                <a:t>、若方程组                        的解与方程组  </a:t>
              </a:r>
            </a:p>
            <a:p>
              <a:pPr>
                <a:spcBef>
                  <a:spcPct val="50000"/>
                </a:spcBef>
              </a:pPr>
              <a:r>
                <a:rPr lang="zh-CN" altLang="en-US" sz="2400" b="1">
                  <a:solidFill>
                    <a:prstClr val="black"/>
                  </a:solidFill>
                  <a:latin typeface="Times New Roman" panose="02020603050405020304" pitchFamily="18" charset="0"/>
                </a:rPr>
                <a:t>     的解相同，求</a:t>
              </a:r>
              <a:r>
                <a:rPr lang="en-US" altLang="zh-CN" sz="2400" b="1">
                  <a:solidFill>
                    <a:prstClr val="black"/>
                  </a:solidFill>
                  <a:latin typeface="Times New Roman" panose="02020603050405020304" pitchFamily="18" charset="0"/>
                </a:rPr>
                <a:t>a </a:t>
              </a:r>
              <a:r>
                <a:rPr lang="zh-CN" altLang="en-US" sz="2400" b="1">
                  <a:solidFill>
                    <a:prstClr val="black"/>
                  </a:solidFill>
                  <a:latin typeface="Times New Roman" panose="02020603050405020304" pitchFamily="18" charset="0"/>
                </a:rPr>
                <a:t>、</a:t>
              </a:r>
              <a:r>
                <a:rPr lang="en-US" altLang="zh-CN" sz="2400" b="1">
                  <a:solidFill>
                    <a:prstClr val="black"/>
                  </a:solidFill>
                  <a:latin typeface="Times New Roman" panose="02020603050405020304" pitchFamily="18" charset="0"/>
                </a:rPr>
                <a:t>b</a:t>
              </a:r>
              <a:r>
                <a:rPr lang="zh-CN" altLang="en-US" sz="2400" b="1">
                  <a:solidFill>
                    <a:prstClr val="black"/>
                  </a:solidFill>
                  <a:latin typeface="Times New Roman" panose="02020603050405020304" pitchFamily="18" charset="0"/>
                </a:rPr>
                <a:t>的值</a:t>
              </a:r>
              <a:r>
                <a:rPr lang="en-US" altLang="zh-CN" sz="2400" b="1">
                  <a:solidFill>
                    <a:prstClr val="black"/>
                  </a:solidFill>
                  <a:latin typeface="Times New Roman" panose="02020603050405020304" pitchFamily="18" charset="0"/>
                </a:rPr>
                <a:t>.  </a:t>
              </a:r>
            </a:p>
          </p:txBody>
        </p:sp>
        <p:grpSp>
          <p:nvGrpSpPr>
            <p:cNvPr id="20483" name="Group 5"/>
            <p:cNvGrpSpPr/>
            <p:nvPr/>
          </p:nvGrpSpPr>
          <p:grpSpPr bwMode="auto">
            <a:xfrm>
              <a:off x="1392" y="432"/>
              <a:ext cx="1584" cy="528"/>
              <a:chOff x="2160" y="3177"/>
              <a:chExt cx="1584" cy="528"/>
            </a:xfrm>
          </p:grpSpPr>
          <p:sp>
            <p:nvSpPr>
              <p:cNvPr id="20484" name="Text Box 6"/>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prstClr val="black"/>
                    </a:solidFill>
                    <a:latin typeface="Times New Roman" panose="02020603050405020304" pitchFamily="18" charset="0"/>
                  </a:rPr>
                  <a:t>2x - y = 3</a:t>
                </a:r>
              </a:p>
            </p:txBody>
          </p:sp>
          <p:sp>
            <p:nvSpPr>
              <p:cNvPr id="20485" name="Text Box 7"/>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prstClr val="black"/>
                    </a:solidFill>
                    <a:latin typeface="Times New Roman" panose="02020603050405020304" pitchFamily="18" charset="0"/>
                  </a:rPr>
                  <a:t>3x + 2y = 8</a:t>
                </a:r>
              </a:p>
            </p:txBody>
          </p:sp>
          <p:sp>
            <p:nvSpPr>
              <p:cNvPr id="20486" name="AutoShape 8"/>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20487" name="Group 9"/>
            <p:cNvGrpSpPr/>
            <p:nvPr/>
          </p:nvGrpSpPr>
          <p:grpSpPr bwMode="auto">
            <a:xfrm>
              <a:off x="3648" y="432"/>
              <a:ext cx="1584" cy="528"/>
              <a:chOff x="2160" y="3177"/>
              <a:chExt cx="1584" cy="528"/>
            </a:xfrm>
          </p:grpSpPr>
          <p:sp>
            <p:nvSpPr>
              <p:cNvPr id="20488" name="Text Box 10"/>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prstClr val="black"/>
                    </a:solidFill>
                    <a:latin typeface="Times New Roman" panose="02020603050405020304" pitchFamily="18" charset="0"/>
                  </a:rPr>
                  <a:t> ax + by = 1</a:t>
                </a:r>
              </a:p>
            </p:txBody>
          </p:sp>
          <p:sp>
            <p:nvSpPr>
              <p:cNvPr id="20489" name="Text Box 11"/>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prstClr val="black"/>
                    </a:solidFill>
                    <a:latin typeface="Times New Roman" panose="02020603050405020304" pitchFamily="18" charset="0"/>
                  </a:rPr>
                  <a:t>bx + 3y = a</a:t>
                </a:r>
              </a:p>
            </p:txBody>
          </p:sp>
          <p:sp>
            <p:nvSpPr>
              <p:cNvPr id="20490" name="AutoShape 12"/>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sp>
        <p:nvSpPr>
          <p:cNvPr id="50189" name="Text Box 13"/>
          <p:cNvSpPr txBox="1">
            <a:spLocks noChangeArrowheads="1"/>
          </p:cNvSpPr>
          <p:nvPr/>
        </p:nvSpPr>
        <p:spPr bwMode="auto">
          <a:xfrm>
            <a:off x="0" y="215265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解：</a:t>
            </a:r>
          </a:p>
        </p:txBody>
      </p:sp>
      <p:grpSp>
        <p:nvGrpSpPr>
          <p:cNvPr id="5" name="Group 14"/>
          <p:cNvGrpSpPr/>
          <p:nvPr/>
        </p:nvGrpSpPr>
        <p:grpSpPr bwMode="auto">
          <a:xfrm>
            <a:off x="914400" y="1981200"/>
            <a:ext cx="2514600" cy="838200"/>
            <a:chOff x="2160" y="3177"/>
            <a:chExt cx="1584" cy="528"/>
          </a:xfrm>
        </p:grpSpPr>
        <p:sp>
          <p:nvSpPr>
            <p:cNvPr id="20493" name="Text Box 15"/>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2x - y = 3</a:t>
              </a:r>
            </a:p>
          </p:txBody>
        </p:sp>
        <p:sp>
          <p:nvSpPr>
            <p:cNvPr id="20494" name="Text Box 16"/>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3x + 2y = 8</a:t>
              </a:r>
            </a:p>
          </p:txBody>
        </p:sp>
        <p:sp>
          <p:nvSpPr>
            <p:cNvPr id="20495" name="AutoShape 17"/>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50194" name="Text Box 18"/>
          <p:cNvSpPr txBox="1">
            <a:spLocks noChangeArrowheads="1"/>
          </p:cNvSpPr>
          <p:nvPr/>
        </p:nvSpPr>
        <p:spPr bwMode="auto">
          <a:xfrm>
            <a:off x="2895600" y="1981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①</a:t>
            </a:r>
          </a:p>
        </p:txBody>
      </p:sp>
      <p:sp>
        <p:nvSpPr>
          <p:cNvPr id="50195" name="Text Box 19"/>
          <p:cNvSpPr txBox="1">
            <a:spLocks noChangeArrowheads="1"/>
          </p:cNvSpPr>
          <p:nvPr/>
        </p:nvSpPr>
        <p:spPr bwMode="auto">
          <a:xfrm>
            <a:off x="2895600" y="2362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②</a:t>
            </a:r>
          </a:p>
        </p:txBody>
      </p:sp>
      <p:sp>
        <p:nvSpPr>
          <p:cNvPr id="50196" name="Text Box 20"/>
          <p:cNvSpPr txBox="1">
            <a:spLocks noChangeArrowheads="1"/>
          </p:cNvSpPr>
          <p:nvPr/>
        </p:nvSpPr>
        <p:spPr bwMode="auto">
          <a:xfrm>
            <a:off x="468313" y="2819400"/>
            <a:ext cx="1665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由</a:t>
            </a:r>
            <a:r>
              <a:rPr lang="en-US" altLang="zh-CN" sz="2400" b="1">
                <a:solidFill>
                  <a:srgbClr val="C0504D"/>
                </a:solidFill>
                <a:latin typeface="Times New Roman" panose="02020603050405020304" pitchFamily="18" charset="0"/>
              </a:rPr>
              <a:t>①</a:t>
            </a:r>
            <a:r>
              <a:rPr lang="zh-CN" altLang="en-US" sz="2400" b="1">
                <a:solidFill>
                  <a:srgbClr val="C0504D"/>
                </a:solidFill>
                <a:latin typeface="Times New Roman" panose="02020603050405020304" pitchFamily="18" charset="0"/>
              </a:rPr>
              <a:t>得：</a:t>
            </a:r>
          </a:p>
        </p:txBody>
      </p:sp>
      <p:sp>
        <p:nvSpPr>
          <p:cNvPr id="50197" name="Text Box 21"/>
          <p:cNvSpPr txBox="1">
            <a:spLocks noChangeArrowheads="1"/>
          </p:cNvSpPr>
          <p:nvPr/>
        </p:nvSpPr>
        <p:spPr bwMode="auto">
          <a:xfrm>
            <a:off x="2057400" y="2819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2x - 3</a:t>
            </a:r>
          </a:p>
        </p:txBody>
      </p:sp>
      <p:sp>
        <p:nvSpPr>
          <p:cNvPr id="50198" name="Text Box 22"/>
          <p:cNvSpPr txBox="1">
            <a:spLocks noChangeArrowheads="1"/>
          </p:cNvSpPr>
          <p:nvPr/>
        </p:nvSpPr>
        <p:spPr bwMode="auto">
          <a:xfrm>
            <a:off x="3429000" y="2819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③</a:t>
            </a:r>
          </a:p>
        </p:txBody>
      </p:sp>
      <p:sp>
        <p:nvSpPr>
          <p:cNvPr id="50199" name="Text Box 23"/>
          <p:cNvSpPr txBox="1">
            <a:spLocks noChangeArrowheads="1"/>
          </p:cNvSpPr>
          <p:nvPr/>
        </p:nvSpPr>
        <p:spPr bwMode="auto">
          <a:xfrm>
            <a:off x="1331913" y="3141663"/>
            <a:ext cx="2503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把</a:t>
            </a:r>
            <a:r>
              <a:rPr lang="en-US" altLang="zh-CN" sz="2400" b="1">
                <a:solidFill>
                  <a:srgbClr val="C0504D"/>
                </a:solidFill>
                <a:latin typeface="Times New Roman" panose="02020603050405020304" pitchFamily="18" charset="0"/>
              </a:rPr>
              <a:t>③</a:t>
            </a:r>
            <a:r>
              <a:rPr lang="zh-CN" altLang="en-US" sz="2400" b="1">
                <a:solidFill>
                  <a:srgbClr val="C0504D"/>
                </a:solidFill>
                <a:latin typeface="Times New Roman" panose="02020603050405020304" pitchFamily="18" charset="0"/>
              </a:rPr>
              <a:t>代入</a:t>
            </a:r>
            <a:r>
              <a:rPr lang="en-US" altLang="zh-CN" sz="2400" b="1">
                <a:solidFill>
                  <a:srgbClr val="C0504D"/>
                </a:solidFill>
                <a:latin typeface="Times New Roman" panose="02020603050405020304" pitchFamily="18" charset="0"/>
              </a:rPr>
              <a:t>②</a:t>
            </a:r>
            <a:r>
              <a:rPr lang="zh-CN" altLang="en-US" sz="2400" b="1">
                <a:solidFill>
                  <a:srgbClr val="C0504D"/>
                </a:solidFill>
                <a:latin typeface="Times New Roman" panose="02020603050405020304" pitchFamily="18" charset="0"/>
              </a:rPr>
              <a:t>得：</a:t>
            </a:r>
          </a:p>
        </p:txBody>
      </p:sp>
      <p:sp>
        <p:nvSpPr>
          <p:cNvPr id="50200" name="Text Box 24"/>
          <p:cNvSpPr txBox="1">
            <a:spLocks noChangeArrowheads="1"/>
          </p:cNvSpPr>
          <p:nvPr/>
        </p:nvSpPr>
        <p:spPr bwMode="auto">
          <a:xfrm>
            <a:off x="990600" y="36576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3x + 2</a:t>
            </a:r>
            <a:r>
              <a:rPr lang="zh-CN" altLang="en-US" sz="2400" b="1">
                <a:solidFill>
                  <a:srgbClr val="C0504D"/>
                </a:solidFill>
                <a:latin typeface="Times New Roman" panose="02020603050405020304" pitchFamily="18" charset="0"/>
              </a:rPr>
              <a:t>（</a:t>
            </a:r>
            <a:r>
              <a:rPr lang="en-US" altLang="zh-CN" sz="2400" b="1">
                <a:solidFill>
                  <a:srgbClr val="C0504D"/>
                </a:solidFill>
                <a:latin typeface="Times New Roman" panose="02020603050405020304" pitchFamily="18" charset="0"/>
              </a:rPr>
              <a:t>2x – 3</a:t>
            </a:r>
            <a:r>
              <a:rPr lang="zh-CN" altLang="en-US" sz="2400" b="1">
                <a:solidFill>
                  <a:srgbClr val="C0504D"/>
                </a:solidFill>
                <a:latin typeface="Times New Roman" panose="02020603050405020304" pitchFamily="18" charset="0"/>
              </a:rPr>
              <a:t>）</a:t>
            </a:r>
            <a:r>
              <a:rPr lang="en-US" altLang="zh-CN" sz="2400" b="1">
                <a:solidFill>
                  <a:srgbClr val="C0504D"/>
                </a:solidFill>
                <a:latin typeface="Times New Roman" panose="02020603050405020304" pitchFamily="18" charset="0"/>
              </a:rPr>
              <a:t>= 8</a:t>
            </a:r>
          </a:p>
        </p:txBody>
      </p:sp>
      <p:sp>
        <p:nvSpPr>
          <p:cNvPr id="50201" name="Text Box 25"/>
          <p:cNvSpPr txBox="1">
            <a:spLocks noChangeArrowheads="1"/>
          </p:cNvSpPr>
          <p:nvPr/>
        </p:nvSpPr>
        <p:spPr bwMode="auto">
          <a:xfrm>
            <a:off x="1143000" y="4038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3x + 4x – 6 = 8</a:t>
            </a:r>
          </a:p>
        </p:txBody>
      </p:sp>
      <p:sp>
        <p:nvSpPr>
          <p:cNvPr id="50202" name="Text Box 26"/>
          <p:cNvSpPr txBox="1">
            <a:spLocks noChangeArrowheads="1"/>
          </p:cNvSpPr>
          <p:nvPr/>
        </p:nvSpPr>
        <p:spPr bwMode="auto">
          <a:xfrm>
            <a:off x="1143000" y="43434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3x + 4x = 8 + 6</a:t>
            </a:r>
          </a:p>
        </p:txBody>
      </p:sp>
      <p:sp>
        <p:nvSpPr>
          <p:cNvPr id="50203" name="Text Box 27"/>
          <p:cNvSpPr txBox="1">
            <a:spLocks noChangeArrowheads="1"/>
          </p:cNvSpPr>
          <p:nvPr/>
        </p:nvSpPr>
        <p:spPr bwMode="auto">
          <a:xfrm>
            <a:off x="1828800" y="46482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7x = 14</a:t>
            </a:r>
          </a:p>
        </p:txBody>
      </p:sp>
      <p:sp>
        <p:nvSpPr>
          <p:cNvPr id="50204" name="Text Box 28"/>
          <p:cNvSpPr txBox="1">
            <a:spLocks noChangeArrowheads="1"/>
          </p:cNvSpPr>
          <p:nvPr/>
        </p:nvSpPr>
        <p:spPr bwMode="auto">
          <a:xfrm>
            <a:off x="2057400" y="49530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50205" name="Text Box 29"/>
          <p:cNvSpPr txBox="1">
            <a:spLocks noChangeArrowheads="1"/>
          </p:cNvSpPr>
          <p:nvPr/>
        </p:nvSpPr>
        <p:spPr bwMode="auto">
          <a:xfrm>
            <a:off x="762000" y="5334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把</a:t>
            </a:r>
            <a:r>
              <a:rPr lang="en-US" altLang="zh-CN" sz="2400" b="1">
                <a:solidFill>
                  <a:srgbClr val="C0504D"/>
                </a:solidFill>
                <a:latin typeface="Times New Roman" panose="02020603050405020304" pitchFamily="18" charset="0"/>
              </a:rPr>
              <a:t>x = 2 </a:t>
            </a:r>
            <a:r>
              <a:rPr lang="zh-CN" altLang="en-US" sz="2400" b="1">
                <a:solidFill>
                  <a:srgbClr val="C0504D"/>
                </a:solidFill>
                <a:latin typeface="Times New Roman" panose="02020603050405020304" pitchFamily="18" charset="0"/>
              </a:rPr>
              <a:t>代入</a:t>
            </a:r>
            <a:r>
              <a:rPr lang="en-US" altLang="zh-CN" sz="2400" b="1">
                <a:solidFill>
                  <a:srgbClr val="C0504D"/>
                </a:solidFill>
                <a:latin typeface="Times New Roman" panose="02020603050405020304" pitchFamily="18" charset="0"/>
              </a:rPr>
              <a:t>③</a:t>
            </a:r>
            <a:r>
              <a:rPr lang="zh-CN" altLang="en-US" sz="2400" b="1">
                <a:solidFill>
                  <a:srgbClr val="C0504D"/>
                </a:solidFill>
                <a:latin typeface="Times New Roman" panose="02020603050405020304" pitchFamily="18" charset="0"/>
              </a:rPr>
              <a:t>，得：</a:t>
            </a:r>
          </a:p>
        </p:txBody>
      </p:sp>
      <p:sp>
        <p:nvSpPr>
          <p:cNvPr id="50206" name="Text Box 30"/>
          <p:cNvSpPr txBox="1">
            <a:spLocks noChangeArrowheads="1"/>
          </p:cNvSpPr>
          <p:nvPr/>
        </p:nvSpPr>
        <p:spPr bwMode="auto">
          <a:xfrm>
            <a:off x="914400" y="5638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2x - 3</a:t>
            </a:r>
          </a:p>
        </p:txBody>
      </p:sp>
      <p:sp>
        <p:nvSpPr>
          <p:cNvPr id="50207" name="Text Box 31"/>
          <p:cNvSpPr txBox="1">
            <a:spLocks noChangeArrowheads="1"/>
          </p:cNvSpPr>
          <p:nvPr/>
        </p:nvSpPr>
        <p:spPr bwMode="auto">
          <a:xfrm>
            <a:off x="2209800" y="56388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 2×2 - 3</a:t>
            </a:r>
          </a:p>
        </p:txBody>
      </p:sp>
      <p:sp>
        <p:nvSpPr>
          <p:cNvPr id="50208" name="Text Box 32"/>
          <p:cNvSpPr txBox="1">
            <a:spLocks noChangeArrowheads="1"/>
          </p:cNvSpPr>
          <p:nvPr/>
        </p:nvSpPr>
        <p:spPr bwMode="auto">
          <a:xfrm>
            <a:off x="3581400" y="5638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=1</a:t>
            </a:r>
          </a:p>
        </p:txBody>
      </p:sp>
      <p:grpSp>
        <p:nvGrpSpPr>
          <p:cNvPr id="6" name="Group 33"/>
          <p:cNvGrpSpPr/>
          <p:nvPr/>
        </p:nvGrpSpPr>
        <p:grpSpPr bwMode="auto">
          <a:xfrm>
            <a:off x="1066800" y="5943600"/>
            <a:ext cx="2057400" cy="838200"/>
            <a:chOff x="672" y="3744"/>
            <a:chExt cx="1296" cy="528"/>
          </a:xfrm>
        </p:grpSpPr>
        <p:sp>
          <p:nvSpPr>
            <p:cNvPr id="20512" name="Text Box 34"/>
            <p:cNvSpPr txBox="1">
              <a:spLocks noChangeArrowheads="1"/>
            </p:cNvSpPr>
            <p:nvPr/>
          </p:nvSpPr>
          <p:spPr bwMode="auto">
            <a:xfrm>
              <a:off x="672" y="384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a:t>
              </a:r>
            </a:p>
          </p:txBody>
        </p:sp>
        <p:sp>
          <p:nvSpPr>
            <p:cNvPr id="20513" name="Text Box 35"/>
            <p:cNvSpPr txBox="1">
              <a:spLocks noChangeArrowheads="1"/>
            </p:cNvSpPr>
            <p:nvPr/>
          </p:nvSpPr>
          <p:spPr bwMode="auto">
            <a:xfrm>
              <a:off x="1152" y="374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20514" name="Text Box 36"/>
            <p:cNvSpPr txBox="1">
              <a:spLocks noChangeArrowheads="1"/>
            </p:cNvSpPr>
            <p:nvPr/>
          </p:nvSpPr>
          <p:spPr bwMode="auto">
            <a:xfrm>
              <a:off x="1152" y="398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1</a:t>
              </a:r>
            </a:p>
          </p:txBody>
        </p:sp>
        <p:sp>
          <p:nvSpPr>
            <p:cNvPr id="20515" name="AutoShape 37"/>
            <p:cNvSpPr/>
            <p:nvPr/>
          </p:nvSpPr>
          <p:spPr bwMode="auto">
            <a:xfrm>
              <a:off x="1104" y="3888"/>
              <a:ext cx="48" cy="288"/>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7" name="Group 38"/>
          <p:cNvGrpSpPr/>
          <p:nvPr/>
        </p:nvGrpSpPr>
        <p:grpSpPr bwMode="auto">
          <a:xfrm>
            <a:off x="4343400" y="1828800"/>
            <a:ext cx="4419600" cy="1524000"/>
            <a:chOff x="2736" y="1152"/>
            <a:chExt cx="2784" cy="960"/>
          </a:xfrm>
        </p:grpSpPr>
        <p:sp>
          <p:nvSpPr>
            <p:cNvPr id="20517" name="Text Box 39"/>
            <p:cNvSpPr txBox="1">
              <a:spLocks noChangeArrowheads="1"/>
            </p:cNvSpPr>
            <p:nvPr/>
          </p:nvSpPr>
          <p:spPr bwMode="auto">
            <a:xfrm>
              <a:off x="2736" y="1392"/>
              <a:ext cx="278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 </a:t>
              </a:r>
              <a:r>
                <a:rPr lang="zh-CN" altLang="en-US" sz="2400" b="1">
                  <a:solidFill>
                    <a:srgbClr val="C0504D"/>
                  </a:solidFill>
                  <a:latin typeface="Times New Roman" panose="02020603050405020304" pitchFamily="18" charset="0"/>
                </a:rPr>
                <a:t>方程组                        的解与</a:t>
              </a:r>
            </a:p>
            <a:p>
              <a:pPr>
                <a:spcBef>
                  <a:spcPct val="50000"/>
                </a:spcBef>
              </a:pPr>
              <a:r>
                <a:rPr lang="zh-CN" altLang="en-US" sz="2400" b="1">
                  <a:solidFill>
                    <a:srgbClr val="C0504D"/>
                  </a:solidFill>
                  <a:latin typeface="Times New Roman" panose="02020603050405020304" pitchFamily="18" charset="0"/>
                </a:rPr>
                <a:t>方程组                          的解相同  </a:t>
              </a:r>
            </a:p>
          </p:txBody>
        </p:sp>
        <p:grpSp>
          <p:nvGrpSpPr>
            <p:cNvPr id="20518" name="Group 40"/>
            <p:cNvGrpSpPr/>
            <p:nvPr/>
          </p:nvGrpSpPr>
          <p:grpSpPr bwMode="auto">
            <a:xfrm>
              <a:off x="3456" y="1152"/>
              <a:ext cx="1584" cy="528"/>
              <a:chOff x="2160" y="3177"/>
              <a:chExt cx="1584" cy="528"/>
            </a:xfrm>
          </p:grpSpPr>
          <p:sp>
            <p:nvSpPr>
              <p:cNvPr id="20519" name="Text Box 41"/>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2x - y = 3</a:t>
                </a:r>
              </a:p>
            </p:txBody>
          </p:sp>
          <p:sp>
            <p:nvSpPr>
              <p:cNvPr id="20520" name="Text Box 42"/>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3x + 2y = 8</a:t>
                </a:r>
              </a:p>
            </p:txBody>
          </p:sp>
          <p:sp>
            <p:nvSpPr>
              <p:cNvPr id="20521" name="AutoShape 43"/>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20522" name="Group 44"/>
            <p:cNvGrpSpPr/>
            <p:nvPr/>
          </p:nvGrpSpPr>
          <p:grpSpPr bwMode="auto">
            <a:xfrm>
              <a:off x="3216" y="1584"/>
              <a:ext cx="1584" cy="528"/>
              <a:chOff x="2160" y="3177"/>
              <a:chExt cx="1584" cy="528"/>
            </a:xfrm>
          </p:grpSpPr>
          <p:sp>
            <p:nvSpPr>
              <p:cNvPr id="20523" name="Text Box 45"/>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 ax + by = 1</a:t>
                </a:r>
              </a:p>
            </p:txBody>
          </p:sp>
          <p:sp>
            <p:nvSpPr>
              <p:cNvPr id="20524" name="Text Box 46"/>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bx + 3y = a</a:t>
                </a:r>
              </a:p>
            </p:txBody>
          </p:sp>
          <p:sp>
            <p:nvSpPr>
              <p:cNvPr id="20525" name="AutoShape 47"/>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grpSp>
        <p:nvGrpSpPr>
          <p:cNvPr id="10" name="Group 48"/>
          <p:cNvGrpSpPr/>
          <p:nvPr/>
        </p:nvGrpSpPr>
        <p:grpSpPr bwMode="auto">
          <a:xfrm>
            <a:off x="4419600" y="3352800"/>
            <a:ext cx="4038600" cy="1524000"/>
            <a:chOff x="2784" y="2112"/>
            <a:chExt cx="2544" cy="960"/>
          </a:xfrm>
        </p:grpSpPr>
        <p:sp>
          <p:nvSpPr>
            <p:cNvPr id="20527" name="Text Box 49"/>
            <p:cNvSpPr txBox="1">
              <a:spLocks noChangeArrowheads="1"/>
            </p:cNvSpPr>
            <p:nvPr/>
          </p:nvSpPr>
          <p:spPr bwMode="auto">
            <a:xfrm>
              <a:off x="2784" y="2256"/>
              <a:ext cx="2544"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a:t>
              </a:r>
              <a:r>
                <a:rPr lang="zh-CN" altLang="en-US" sz="2400" b="1">
                  <a:solidFill>
                    <a:srgbClr val="C0504D"/>
                  </a:solidFill>
                  <a:latin typeface="Times New Roman" panose="02020603050405020304" pitchFamily="18" charset="0"/>
                </a:rPr>
                <a:t>把             代入方程组</a:t>
              </a:r>
            </a:p>
            <a:p>
              <a:pPr>
                <a:spcBef>
                  <a:spcPct val="50000"/>
                </a:spcBef>
              </a:pPr>
              <a:r>
                <a:rPr lang="zh-CN" altLang="en-US" sz="2400" b="1">
                  <a:solidFill>
                    <a:srgbClr val="C0504D"/>
                  </a:solidFill>
                  <a:latin typeface="Times New Roman" panose="02020603050405020304" pitchFamily="18" charset="0"/>
                </a:rPr>
                <a:t>                             得：</a:t>
              </a:r>
            </a:p>
          </p:txBody>
        </p:sp>
        <p:grpSp>
          <p:nvGrpSpPr>
            <p:cNvPr id="20528" name="Group 50"/>
            <p:cNvGrpSpPr/>
            <p:nvPr/>
          </p:nvGrpSpPr>
          <p:grpSpPr bwMode="auto">
            <a:xfrm>
              <a:off x="2832" y="2112"/>
              <a:ext cx="1296" cy="528"/>
              <a:chOff x="672" y="3744"/>
              <a:chExt cx="1296" cy="528"/>
            </a:xfrm>
          </p:grpSpPr>
          <p:sp>
            <p:nvSpPr>
              <p:cNvPr id="20529" name="Text Box 51"/>
              <p:cNvSpPr txBox="1">
                <a:spLocks noChangeArrowheads="1"/>
              </p:cNvSpPr>
              <p:nvPr/>
            </p:nvSpPr>
            <p:spPr bwMode="auto">
              <a:xfrm>
                <a:off x="672" y="384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sz="2400" b="1">
                  <a:solidFill>
                    <a:srgbClr val="C0504D"/>
                  </a:solidFill>
                  <a:latin typeface="Times New Roman" panose="02020603050405020304" pitchFamily="18" charset="0"/>
                </a:endParaRPr>
              </a:p>
            </p:txBody>
          </p:sp>
          <p:sp>
            <p:nvSpPr>
              <p:cNvPr id="20530" name="Text Box 52"/>
              <p:cNvSpPr txBox="1">
                <a:spLocks noChangeArrowheads="1"/>
              </p:cNvSpPr>
              <p:nvPr/>
            </p:nvSpPr>
            <p:spPr bwMode="auto">
              <a:xfrm>
                <a:off x="1152" y="374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20531" name="Text Box 53"/>
              <p:cNvSpPr txBox="1">
                <a:spLocks noChangeArrowheads="1"/>
              </p:cNvSpPr>
              <p:nvPr/>
            </p:nvSpPr>
            <p:spPr bwMode="auto">
              <a:xfrm>
                <a:off x="1152" y="398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1</a:t>
                </a:r>
              </a:p>
            </p:txBody>
          </p:sp>
          <p:sp>
            <p:nvSpPr>
              <p:cNvPr id="20532" name="AutoShape 54"/>
              <p:cNvSpPr/>
              <p:nvPr/>
            </p:nvSpPr>
            <p:spPr bwMode="auto">
              <a:xfrm>
                <a:off x="1104" y="3888"/>
                <a:ext cx="48" cy="288"/>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20533" name="Group 55"/>
            <p:cNvGrpSpPr/>
            <p:nvPr/>
          </p:nvGrpSpPr>
          <p:grpSpPr bwMode="auto">
            <a:xfrm>
              <a:off x="2784" y="2544"/>
              <a:ext cx="1584" cy="528"/>
              <a:chOff x="2160" y="3177"/>
              <a:chExt cx="1584" cy="528"/>
            </a:xfrm>
          </p:grpSpPr>
          <p:sp>
            <p:nvSpPr>
              <p:cNvPr id="20534" name="Text Box 56"/>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 ax + by = 1</a:t>
                </a:r>
              </a:p>
            </p:txBody>
          </p:sp>
          <p:sp>
            <p:nvSpPr>
              <p:cNvPr id="20535" name="Text Box 57"/>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bx + 3y = a</a:t>
                </a:r>
              </a:p>
            </p:txBody>
          </p:sp>
          <p:sp>
            <p:nvSpPr>
              <p:cNvPr id="20536" name="AutoShape 58"/>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grpSp>
        <p:nvGrpSpPr>
          <p:cNvPr id="13" name="Group 59"/>
          <p:cNvGrpSpPr/>
          <p:nvPr/>
        </p:nvGrpSpPr>
        <p:grpSpPr bwMode="auto">
          <a:xfrm>
            <a:off x="4419600" y="4800600"/>
            <a:ext cx="2514600" cy="838200"/>
            <a:chOff x="2160" y="3177"/>
            <a:chExt cx="1584" cy="528"/>
          </a:xfrm>
        </p:grpSpPr>
        <p:sp>
          <p:nvSpPr>
            <p:cNvPr id="20538" name="Text Box 60"/>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 2a + b = 1</a:t>
              </a:r>
            </a:p>
          </p:txBody>
        </p:sp>
        <p:sp>
          <p:nvSpPr>
            <p:cNvPr id="20539" name="Text Box 61"/>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2b + 3 = a</a:t>
              </a:r>
            </a:p>
          </p:txBody>
        </p:sp>
        <p:sp>
          <p:nvSpPr>
            <p:cNvPr id="20540" name="AutoShape 62"/>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50239" name="Text Box 63"/>
          <p:cNvSpPr txBox="1">
            <a:spLocks noChangeArrowheads="1"/>
          </p:cNvSpPr>
          <p:nvPr/>
        </p:nvSpPr>
        <p:spPr bwMode="auto">
          <a:xfrm>
            <a:off x="6553200" y="4800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④</a:t>
            </a:r>
          </a:p>
        </p:txBody>
      </p:sp>
      <p:sp>
        <p:nvSpPr>
          <p:cNvPr id="50240" name="Text Box 64"/>
          <p:cNvSpPr txBox="1">
            <a:spLocks noChangeArrowheads="1"/>
          </p:cNvSpPr>
          <p:nvPr/>
        </p:nvSpPr>
        <p:spPr bwMode="auto">
          <a:xfrm>
            <a:off x="6553200" y="518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⑤</a:t>
            </a:r>
          </a:p>
        </p:txBody>
      </p:sp>
      <p:sp>
        <p:nvSpPr>
          <p:cNvPr id="50241" name="Text Box 65"/>
          <p:cNvSpPr txBox="1">
            <a:spLocks noChangeArrowheads="1"/>
          </p:cNvSpPr>
          <p:nvPr/>
        </p:nvSpPr>
        <p:spPr bwMode="auto">
          <a:xfrm>
            <a:off x="4572000" y="5867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解得：</a:t>
            </a:r>
          </a:p>
        </p:txBody>
      </p:sp>
      <p:sp>
        <p:nvSpPr>
          <p:cNvPr id="50242" name="Text Box 66"/>
          <p:cNvSpPr txBox="1">
            <a:spLocks noChangeArrowheads="1"/>
          </p:cNvSpPr>
          <p:nvPr/>
        </p:nvSpPr>
        <p:spPr bwMode="auto">
          <a:xfrm>
            <a:off x="5562600" y="56388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a = 1</a:t>
            </a:r>
          </a:p>
        </p:txBody>
      </p:sp>
      <p:sp>
        <p:nvSpPr>
          <p:cNvPr id="50243" name="Text Box 67"/>
          <p:cNvSpPr txBox="1">
            <a:spLocks noChangeArrowheads="1"/>
          </p:cNvSpPr>
          <p:nvPr/>
        </p:nvSpPr>
        <p:spPr bwMode="auto">
          <a:xfrm>
            <a:off x="5562600" y="6172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b = -1</a:t>
            </a:r>
          </a:p>
        </p:txBody>
      </p:sp>
      <p:sp>
        <p:nvSpPr>
          <p:cNvPr id="50244" name="AutoShape 68"/>
          <p:cNvSpPr/>
          <p:nvPr/>
        </p:nvSpPr>
        <p:spPr bwMode="auto">
          <a:xfrm>
            <a:off x="5486400" y="5943600"/>
            <a:ext cx="76200" cy="457200"/>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50245" name="Line 69"/>
          <p:cNvSpPr>
            <a:spLocks noChangeShapeType="1"/>
          </p:cNvSpPr>
          <p:nvPr/>
        </p:nvSpPr>
        <p:spPr bwMode="auto">
          <a:xfrm>
            <a:off x="4191000" y="2209800"/>
            <a:ext cx="0" cy="4419600"/>
          </a:xfrm>
          <a:prstGeom prst="line">
            <a:avLst/>
          </a:prstGeom>
          <a:noFill/>
          <a:ln w="57150">
            <a:solidFill>
              <a:schemeClr val="accent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96191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018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5019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01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wd">
                                    <p:tmAbs val="300"/>
                                  </p:iterate>
                                  <p:childTnLst>
                                    <p:set>
                                      <p:cBhvr>
                                        <p:cTn id="27" dur="1" fill="hold">
                                          <p:stCondLst>
                                            <p:cond delay="299"/>
                                          </p:stCondLst>
                                        </p:cTn>
                                        <p:tgtEl>
                                          <p:spTgt spid="501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501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5019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type="wd">
                                    <p:tmAbs val="300"/>
                                  </p:iterate>
                                  <p:childTnLst>
                                    <p:set>
                                      <p:cBhvr>
                                        <p:cTn id="39" dur="1" fill="hold">
                                          <p:stCondLst>
                                            <p:cond delay="299"/>
                                          </p:stCondLst>
                                        </p:cTn>
                                        <p:tgtEl>
                                          <p:spTgt spid="5019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wd">
                                    <p:tmAbs val="300"/>
                                  </p:iterate>
                                  <p:childTnLst>
                                    <p:set>
                                      <p:cBhvr>
                                        <p:cTn id="43" dur="1" fill="hold">
                                          <p:stCondLst>
                                            <p:cond delay="299"/>
                                          </p:stCondLst>
                                        </p:cTn>
                                        <p:tgtEl>
                                          <p:spTgt spid="5020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type="wd">
                                    <p:tmAbs val="300"/>
                                  </p:iterate>
                                  <p:childTnLst>
                                    <p:set>
                                      <p:cBhvr>
                                        <p:cTn id="47" dur="1" fill="hold">
                                          <p:stCondLst>
                                            <p:cond delay="299"/>
                                          </p:stCondLst>
                                        </p:cTn>
                                        <p:tgtEl>
                                          <p:spTgt spid="5020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wd">
                                    <p:tmAbs val="300"/>
                                  </p:iterate>
                                  <p:childTnLst>
                                    <p:set>
                                      <p:cBhvr>
                                        <p:cTn id="51" dur="1" fill="hold">
                                          <p:stCondLst>
                                            <p:cond delay="299"/>
                                          </p:stCondLst>
                                        </p:cTn>
                                        <p:tgtEl>
                                          <p:spTgt spid="5020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wd">
                                    <p:tmAbs val="300"/>
                                  </p:iterate>
                                  <p:childTnLst>
                                    <p:set>
                                      <p:cBhvr>
                                        <p:cTn id="55" dur="1" fill="hold">
                                          <p:stCondLst>
                                            <p:cond delay="299"/>
                                          </p:stCondLst>
                                        </p:cTn>
                                        <p:tgtEl>
                                          <p:spTgt spid="5020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wd">
                                    <p:tmAbs val="300"/>
                                  </p:iterate>
                                  <p:childTnLst>
                                    <p:set>
                                      <p:cBhvr>
                                        <p:cTn id="59" dur="1" fill="hold">
                                          <p:stCondLst>
                                            <p:cond delay="299"/>
                                          </p:stCondLst>
                                        </p:cTn>
                                        <p:tgtEl>
                                          <p:spTgt spid="5020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wd">
                                    <p:tmAbs val="300"/>
                                  </p:iterate>
                                  <p:childTnLst>
                                    <p:set>
                                      <p:cBhvr>
                                        <p:cTn id="63" dur="1" fill="hold">
                                          <p:stCondLst>
                                            <p:cond delay="299"/>
                                          </p:stCondLst>
                                        </p:cTn>
                                        <p:tgtEl>
                                          <p:spTgt spid="5020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wd">
                                    <p:tmAbs val="300"/>
                                  </p:iterate>
                                  <p:childTnLst>
                                    <p:set>
                                      <p:cBhvr>
                                        <p:cTn id="67" dur="1" fill="hold">
                                          <p:stCondLst>
                                            <p:cond delay="299"/>
                                          </p:stCondLst>
                                        </p:cTn>
                                        <p:tgtEl>
                                          <p:spTgt spid="5020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type="wd">
                                    <p:tmAbs val="300"/>
                                  </p:iterate>
                                  <p:childTnLst>
                                    <p:set>
                                      <p:cBhvr>
                                        <p:cTn id="71" dur="1" fill="hold">
                                          <p:stCondLst>
                                            <p:cond delay="299"/>
                                          </p:stCondLst>
                                        </p:cTn>
                                        <p:tgtEl>
                                          <p:spTgt spid="5020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type="wd">
                                    <p:tmAbs val="300"/>
                                  </p:iterate>
                                  <p:childTnLst>
                                    <p:set>
                                      <p:cBhvr>
                                        <p:cTn id="75" dur="1" fill="hold">
                                          <p:stCondLst>
                                            <p:cond delay="299"/>
                                          </p:stCondLst>
                                        </p:cTn>
                                        <p:tgtEl>
                                          <p:spTgt spid="5020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499"/>
                                          </p:stCondLst>
                                        </p:cTn>
                                        <p:tgtEl>
                                          <p:spTgt spid="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50245"/>
                                        </p:tgtEl>
                                        <p:attrNameLst>
                                          <p:attrName>style.visibility</p:attrName>
                                        </p:attrNameLst>
                                      </p:cBhvr>
                                      <p:to>
                                        <p:strVal val="visible"/>
                                      </p:to>
                                    </p:set>
                                    <p:animEffect transition="in" filter="wipe(up)">
                                      <p:cBhvr>
                                        <p:cTn id="84" dur="500"/>
                                        <p:tgtEl>
                                          <p:spTgt spid="5024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wipe(left)">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499"/>
                                          </p:stCondLst>
                                        </p:cTn>
                                        <p:tgtEl>
                                          <p:spTgt spid="1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023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5024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type="wd">
                                    <p:tmAbs val="300"/>
                                  </p:iterate>
                                  <p:childTnLst>
                                    <p:set>
                                      <p:cBhvr>
                                        <p:cTn id="110" dur="1" fill="hold">
                                          <p:stCondLst>
                                            <p:cond delay="299"/>
                                          </p:stCondLst>
                                        </p:cTn>
                                        <p:tgtEl>
                                          <p:spTgt spid="5024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type="wd">
                                    <p:tmAbs val="300"/>
                                  </p:iterate>
                                  <p:childTnLst>
                                    <p:set>
                                      <p:cBhvr>
                                        <p:cTn id="114" dur="1" fill="hold">
                                          <p:stCondLst>
                                            <p:cond delay="299"/>
                                          </p:stCondLst>
                                        </p:cTn>
                                        <p:tgtEl>
                                          <p:spTgt spid="502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iterate type="wd">
                                    <p:tmAbs val="300"/>
                                  </p:iterate>
                                  <p:childTnLst>
                                    <p:set>
                                      <p:cBhvr>
                                        <p:cTn id="118" dur="1" fill="hold">
                                          <p:stCondLst>
                                            <p:cond delay="299"/>
                                          </p:stCondLst>
                                        </p:cTn>
                                        <p:tgtEl>
                                          <p:spTgt spid="5024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5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p:bldP spid="50194" grpId="0"/>
      <p:bldP spid="50195" grpId="0"/>
      <p:bldP spid="50196" grpId="0"/>
      <p:bldP spid="50197" grpId="0"/>
      <p:bldP spid="50198" grpId="0"/>
      <p:bldP spid="50199" grpId="0"/>
      <p:bldP spid="50200" grpId="0"/>
      <p:bldP spid="50201" grpId="0"/>
      <p:bldP spid="50202" grpId="0"/>
      <p:bldP spid="50203" grpId="0"/>
      <p:bldP spid="50204" grpId="0"/>
      <p:bldP spid="50205" grpId="0"/>
      <p:bldP spid="50206" grpId="0"/>
      <p:bldP spid="50207" grpId="0"/>
      <p:bldP spid="50208" grpId="0"/>
      <p:bldP spid="50239" grpId="0"/>
      <p:bldP spid="50240" grpId="0"/>
      <p:bldP spid="50241" grpId="0"/>
      <p:bldP spid="50242" grpId="0"/>
      <p:bldP spid="50243" grpId="0"/>
      <p:bldP spid="50244" grpId="0" animBg="1"/>
      <p:bldP spid="5024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609600" y="9144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prstClr val="black"/>
                </a:solidFill>
                <a:latin typeface="Times New Roman" panose="02020603050405020304" pitchFamily="18" charset="0"/>
              </a:rPr>
              <a:t>4</a:t>
            </a:r>
            <a:r>
              <a:rPr lang="zh-CN" altLang="en-US" sz="2400" b="1">
                <a:solidFill>
                  <a:prstClr val="black"/>
                </a:solidFill>
                <a:latin typeface="Times New Roman" panose="02020603050405020304" pitchFamily="18" charset="0"/>
              </a:rPr>
              <a:t>、如果</a:t>
            </a:r>
            <a:r>
              <a:rPr lang="en-US" altLang="zh-CN" sz="2400" b="1">
                <a:solidFill>
                  <a:prstClr val="black"/>
                </a:solidFill>
                <a:latin typeface="Times New Roman" panose="02020603050405020304" pitchFamily="18" charset="0"/>
              </a:rPr>
              <a:t>∣y + 3x - 2∣+∣5x + 2y -2∣= 0</a:t>
            </a:r>
            <a:r>
              <a:rPr lang="zh-CN" altLang="en-US" sz="2400" b="1">
                <a:solidFill>
                  <a:prstClr val="black"/>
                </a:solidFill>
                <a:latin typeface="Times New Roman" panose="02020603050405020304" pitchFamily="18" charset="0"/>
              </a:rPr>
              <a:t>，求 </a:t>
            </a:r>
            <a:r>
              <a:rPr lang="en-US" altLang="zh-CN" sz="2400" b="1">
                <a:solidFill>
                  <a:prstClr val="black"/>
                </a:solidFill>
                <a:latin typeface="Times New Roman" panose="02020603050405020304" pitchFamily="18" charset="0"/>
              </a:rPr>
              <a:t>x </a:t>
            </a:r>
            <a:r>
              <a:rPr lang="zh-CN" altLang="en-US" sz="2400" b="1">
                <a:solidFill>
                  <a:prstClr val="black"/>
                </a:solidFill>
                <a:latin typeface="Times New Roman" panose="02020603050405020304" pitchFamily="18" charset="0"/>
              </a:rPr>
              <a:t>、</a:t>
            </a:r>
            <a:r>
              <a:rPr lang="en-US" altLang="zh-CN" sz="2400" b="1">
                <a:solidFill>
                  <a:prstClr val="black"/>
                </a:solidFill>
                <a:latin typeface="Times New Roman" panose="02020603050405020304" pitchFamily="18" charset="0"/>
              </a:rPr>
              <a:t>y </a:t>
            </a:r>
            <a:r>
              <a:rPr lang="zh-CN" altLang="en-US" sz="2400" b="1">
                <a:solidFill>
                  <a:prstClr val="black"/>
                </a:solidFill>
                <a:latin typeface="Times New Roman" panose="02020603050405020304" pitchFamily="18" charset="0"/>
              </a:rPr>
              <a:t>的值</a:t>
            </a:r>
            <a:r>
              <a:rPr lang="en-US" altLang="zh-CN" sz="2400" b="1">
                <a:solidFill>
                  <a:prstClr val="black"/>
                </a:solidFill>
                <a:latin typeface="Times New Roman" panose="02020603050405020304" pitchFamily="18" charset="0"/>
              </a:rPr>
              <a:t>.</a:t>
            </a:r>
          </a:p>
        </p:txBody>
      </p:sp>
      <p:sp>
        <p:nvSpPr>
          <p:cNvPr id="51204" name="Text Box 4"/>
          <p:cNvSpPr txBox="1">
            <a:spLocks noChangeArrowheads="1"/>
          </p:cNvSpPr>
          <p:nvPr/>
        </p:nvSpPr>
        <p:spPr bwMode="auto">
          <a:xfrm>
            <a:off x="323850" y="1412875"/>
            <a:ext cx="935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解：</a:t>
            </a:r>
          </a:p>
        </p:txBody>
      </p:sp>
      <p:sp>
        <p:nvSpPr>
          <p:cNvPr id="51205" name="Text Box 5"/>
          <p:cNvSpPr txBox="1">
            <a:spLocks noChangeArrowheads="1"/>
          </p:cNvSpPr>
          <p:nvPr/>
        </p:nvSpPr>
        <p:spPr bwMode="auto">
          <a:xfrm>
            <a:off x="1295400" y="1447800"/>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根据已知条件，得：</a:t>
            </a:r>
          </a:p>
        </p:txBody>
      </p:sp>
      <p:grpSp>
        <p:nvGrpSpPr>
          <p:cNvPr id="2" name="Group 6"/>
          <p:cNvGrpSpPr/>
          <p:nvPr/>
        </p:nvGrpSpPr>
        <p:grpSpPr bwMode="auto">
          <a:xfrm>
            <a:off x="914400" y="1905000"/>
            <a:ext cx="2514600" cy="838200"/>
            <a:chOff x="2160" y="3177"/>
            <a:chExt cx="1584" cy="528"/>
          </a:xfrm>
        </p:grpSpPr>
        <p:sp>
          <p:nvSpPr>
            <p:cNvPr id="21509" name="Text Box 7"/>
            <p:cNvSpPr txBox="1">
              <a:spLocks noChangeArrowheads="1"/>
            </p:cNvSpPr>
            <p:nvPr/>
          </p:nvSpPr>
          <p:spPr bwMode="auto">
            <a:xfrm>
              <a:off x="2208" y="317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  y + 3x – 2 = 0</a:t>
              </a:r>
            </a:p>
          </p:txBody>
        </p:sp>
        <p:sp>
          <p:nvSpPr>
            <p:cNvPr id="21510" name="Text Box 8"/>
            <p:cNvSpPr txBox="1">
              <a:spLocks noChangeArrowheads="1"/>
            </p:cNvSpPr>
            <p:nvPr/>
          </p:nvSpPr>
          <p:spPr bwMode="auto">
            <a:xfrm>
              <a:off x="2160" y="341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en-US" altLang="zh-CN" sz="2400" b="1">
                  <a:solidFill>
                    <a:srgbClr val="C0504D"/>
                  </a:solidFill>
                  <a:latin typeface="Times New Roman" panose="02020603050405020304" pitchFamily="18" charset="0"/>
                </a:rPr>
                <a:t>     5x + 2y – 2 = 0</a:t>
              </a:r>
            </a:p>
          </p:txBody>
        </p:sp>
        <p:sp>
          <p:nvSpPr>
            <p:cNvPr id="21511" name="AutoShape 9"/>
            <p:cNvSpPr/>
            <p:nvPr/>
          </p:nvSpPr>
          <p:spPr bwMode="auto">
            <a:xfrm>
              <a:off x="2400" y="3312"/>
              <a:ext cx="48" cy="336"/>
            </a:xfrm>
            <a:prstGeom prst="leftBrace">
              <a:avLst>
                <a:gd name="adj1" fmla="val 58301"/>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51210" name="Text Box 10"/>
          <p:cNvSpPr txBox="1">
            <a:spLocks noChangeArrowheads="1"/>
          </p:cNvSpPr>
          <p:nvPr/>
        </p:nvSpPr>
        <p:spPr bwMode="auto">
          <a:xfrm>
            <a:off x="3276600" y="19050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①</a:t>
            </a:r>
          </a:p>
        </p:txBody>
      </p:sp>
      <p:sp>
        <p:nvSpPr>
          <p:cNvPr id="51211" name="Text Box 11"/>
          <p:cNvSpPr txBox="1">
            <a:spLocks noChangeArrowheads="1"/>
          </p:cNvSpPr>
          <p:nvPr/>
        </p:nvSpPr>
        <p:spPr bwMode="auto">
          <a:xfrm>
            <a:off x="3276600" y="2286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②</a:t>
            </a:r>
          </a:p>
        </p:txBody>
      </p:sp>
      <p:sp>
        <p:nvSpPr>
          <p:cNvPr id="51212" name="Text Box 12"/>
          <p:cNvSpPr txBox="1">
            <a:spLocks noChangeArrowheads="1"/>
          </p:cNvSpPr>
          <p:nvPr/>
        </p:nvSpPr>
        <p:spPr bwMode="auto">
          <a:xfrm>
            <a:off x="838200" y="2819400"/>
            <a:ext cx="1430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由</a:t>
            </a:r>
            <a:r>
              <a:rPr lang="en-US" altLang="zh-CN" sz="2400" b="1">
                <a:solidFill>
                  <a:srgbClr val="C0504D"/>
                </a:solidFill>
                <a:latin typeface="Times New Roman" panose="02020603050405020304" pitchFamily="18" charset="0"/>
              </a:rPr>
              <a:t>①</a:t>
            </a:r>
            <a:r>
              <a:rPr lang="zh-CN" altLang="en-US" sz="2400" b="1">
                <a:solidFill>
                  <a:srgbClr val="C0504D"/>
                </a:solidFill>
                <a:latin typeface="Times New Roman" panose="02020603050405020304" pitchFamily="18" charset="0"/>
              </a:rPr>
              <a:t>得：</a:t>
            </a:r>
          </a:p>
        </p:txBody>
      </p:sp>
      <p:sp>
        <p:nvSpPr>
          <p:cNvPr id="51213" name="Text Box 13"/>
          <p:cNvSpPr txBox="1">
            <a:spLocks noChangeArrowheads="1"/>
          </p:cNvSpPr>
          <p:nvPr/>
        </p:nvSpPr>
        <p:spPr bwMode="auto">
          <a:xfrm>
            <a:off x="2057400" y="28194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2 – 3x</a:t>
            </a:r>
          </a:p>
        </p:txBody>
      </p:sp>
      <p:sp>
        <p:nvSpPr>
          <p:cNvPr id="51214" name="Text Box 14"/>
          <p:cNvSpPr txBox="1">
            <a:spLocks noChangeArrowheads="1"/>
          </p:cNvSpPr>
          <p:nvPr/>
        </p:nvSpPr>
        <p:spPr bwMode="auto">
          <a:xfrm>
            <a:off x="1187450" y="3284538"/>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把</a:t>
            </a:r>
            <a:r>
              <a:rPr lang="en-US" altLang="zh-CN" sz="2400" b="1">
                <a:solidFill>
                  <a:srgbClr val="C0504D"/>
                </a:solidFill>
                <a:latin typeface="Times New Roman" panose="02020603050405020304" pitchFamily="18" charset="0"/>
              </a:rPr>
              <a:t>③</a:t>
            </a:r>
            <a:r>
              <a:rPr lang="zh-CN" altLang="en-US" sz="2400" b="1">
                <a:solidFill>
                  <a:srgbClr val="C0504D"/>
                </a:solidFill>
                <a:latin typeface="Times New Roman" panose="02020603050405020304" pitchFamily="18" charset="0"/>
              </a:rPr>
              <a:t>代入</a:t>
            </a:r>
            <a:r>
              <a:rPr lang="en-US" altLang="zh-CN" sz="2400" b="1">
                <a:solidFill>
                  <a:srgbClr val="C0504D"/>
                </a:solidFill>
                <a:latin typeface="Times New Roman" panose="02020603050405020304" pitchFamily="18" charset="0"/>
              </a:rPr>
              <a:t>②</a:t>
            </a:r>
            <a:r>
              <a:rPr lang="zh-CN" altLang="en-US" sz="2400" b="1">
                <a:solidFill>
                  <a:srgbClr val="C0504D"/>
                </a:solidFill>
                <a:latin typeface="Times New Roman" panose="02020603050405020304" pitchFamily="18" charset="0"/>
              </a:rPr>
              <a:t>得：</a:t>
            </a:r>
          </a:p>
        </p:txBody>
      </p:sp>
      <p:sp>
        <p:nvSpPr>
          <p:cNvPr id="51215" name="Text Box 15"/>
          <p:cNvSpPr txBox="1">
            <a:spLocks noChangeArrowheads="1"/>
          </p:cNvSpPr>
          <p:nvPr/>
        </p:nvSpPr>
        <p:spPr bwMode="auto">
          <a:xfrm>
            <a:off x="3505200" y="28194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③</a:t>
            </a:r>
          </a:p>
        </p:txBody>
      </p:sp>
      <p:sp>
        <p:nvSpPr>
          <p:cNvPr id="51216" name="Text Box 16"/>
          <p:cNvSpPr txBox="1">
            <a:spLocks noChangeArrowheads="1"/>
          </p:cNvSpPr>
          <p:nvPr/>
        </p:nvSpPr>
        <p:spPr bwMode="auto">
          <a:xfrm>
            <a:off x="1066800" y="38100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5x + 2</a:t>
            </a:r>
            <a:r>
              <a:rPr lang="zh-CN" altLang="en-US" sz="2400" b="1">
                <a:solidFill>
                  <a:srgbClr val="C0504D"/>
                </a:solidFill>
                <a:latin typeface="Times New Roman" panose="02020603050405020304" pitchFamily="18" charset="0"/>
              </a:rPr>
              <a:t>（</a:t>
            </a:r>
            <a:r>
              <a:rPr lang="en-US" altLang="zh-CN" sz="2400" b="1">
                <a:solidFill>
                  <a:srgbClr val="C0504D"/>
                </a:solidFill>
                <a:latin typeface="Times New Roman" panose="02020603050405020304" pitchFamily="18" charset="0"/>
              </a:rPr>
              <a:t>2 – 3x</a:t>
            </a:r>
            <a:r>
              <a:rPr lang="zh-CN" altLang="en-US" sz="2400" b="1">
                <a:solidFill>
                  <a:srgbClr val="C0504D"/>
                </a:solidFill>
                <a:latin typeface="Times New Roman" panose="02020603050405020304" pitchFamily="18" charset="0"/>
              </a:rPr>
              <a:t>）</a:t>
            </a:r>
            <a:r>
              <a:rPr lang="en-US" altLang="zh-CN" sz="2400" b="1">
                <a:solidFill>
                  <a:srgbClr val="C0504D"/>
                </a:solidFill>
                <a:latin typeface="Times New Roman" panose="02020603050405020304" pitchFamily="18" charset="0"/>
              </a:rPr>
              <a:t>- 2 = 0</a:t>
            </a:r>
          </a:p>
        </p:txBody>
      </p:sp>
      <p:sp>
        <p:nvSpPr>
          <p:cNvPr id="51217" name="Text Box 17"/>
          <p:cNvSpPr txBox="1">
            <a:spLocks noChangeArrowheads="1"/>
          </p:cNvSpPr>
          <p:nvPr/>
        </p:nvSpPr>
        <p:spPr bwMode="auto">
          <a:xfrm>
            <a:off x="1143000" y="4343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5x + 4 – 6x – 2 = 0</a:t>
            </a:r>
          </a:p>
        </p:txBody>
      </p:sp>
      <p:sp>
        <p:nvSpPr>
          <p:cNvPr id="51218" name="Text Box 18"/>
          <p:cNvSpPr txBox="1">
            <a:spLocks noChangeArrowheads="1"/>
          </p:cNvSpPr>
          <p:nvPr/>
        </p:nvSpPr>
        <p:spPr bwMode="auto">
          <a:xfrm>
            <a:off x="1371600" y="4800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5x – 6x = 2 - 4</a:t>
            </a:r>
          </a:p>
        </p:txBody>
      </p:sp>
      <p:sp>
        <p:nvSpPr>
          <p:cNvPr id="51219" name="Text Box 19"/>
          <p:cNvSpPr txBox="1">
            <a:spLocks noChangeArrowheads="1"/>
          </p:cNvSpPr>
          <p:nvPr/>
        </p:nvSpPr>
        <p:spPr bwMode="auto">
          <a:xfrm>
            <a:off x="1981200" y="53340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51220" name="Text Box 20"/>
          <p:cNvSpPr txBox="1">
            <a:spLocks noChangeArrowheads="1"/>
          </p:cNvSpPr>
          <p:nvPr/>
        </p:nvSpPr>
        <p:spPr bwMode="auto">
          <a:xfrm>
            <a:off x="2133600" y="57912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51221" name="Text Box 21"/>
          <p:cNvSpPr txBox="1">
            <a:spLocks noChangeArrowheads="1"/>
          </p:cNvSpPr>
          <p:nvPr/>
        </p:nvSpPr>
        <p:spPr bwMode="auto">
          <a:xfrm>
            <a:off x="5257800" y="15240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把</a:t>
            </a:r>
            <a:r>
              <a:rPr lang="en-US" altLang="zh-CN" sz="2400" b="1">
                <a:solidFill>
                  <a:srgbClr val="C0504D"/>
                </a:solidFill>
                <a:latin typeface="Times New Roman" panose="02020603050405020304" pitchFamily="18" charset="0"/>
              </a:rPr>
              <a:t>x = 2 </a:t>
            </a:r>
            <a:r>
              <a:rPr lang="zh-CN" altLang="en-US" sz="2400" b="1">
                <a:solidFill>
                  <a:srgbClr val="C0504D"/>
                </a:solidFill>
                <a:latin typeface="Times New Roman" panose="02020603050405020304" pitchFamily="18" charset="0"/>
              </a:rPr>
              <a:t>代入</a:t>
            </a:r>
            <a:r>
              <a:rPr lang="en-US" altLang="zh-CN" sz="2400" b="1">
                <a:solidFill>
                  <a:srgbClr val="C0504D"/>
                </a:solidFill>
                <a:latin typeface="Times New Roman" panose="02020603050405020304" pitchFamily="18" charset="0"/>
              </a:rPr>
              <a:t>③</a:t>
            </a:r>
            <a:r>
              <a:rPr lang="zh-CN" altLang="en-US" sz="2400" b="1">
                <a:solidFill>
                  <a:srgbClr val="C0504D"/>
                </a:solidFill>
                <a:latin typeface="Times New Roman" panose="02020603050405020304" pitchFamily="18" charset="0"/>
              </a:rPr>
              <a:t>，得：</a:t>
            </a:r>
          </a:p>
        </p:txBody>
      </p:sp>
      <p:sp>
        <p:nvSpPr>
          <p:cNvPr id="51222" name="Text Box 22"/>
          <p:cNvSpPr txBox="1">
            <a:spLocks noChangeArrowheads="1"/>
          </p:cNvSpPr>
          <p:nvPr/>
        </p:nvSpPr>
        <p:spPr bwMode="auto">
          <a:xfrm>
            <a:off x="5562600" y="19812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2 – 3x</a:t>
            </a:r>
          </a:p>
        </p:txBody>
      </p:sp>
      <p:sp>
        <p:nvSpPr>
          <p:cNvPr id="51223" name="Text Box 23"/>
          <p:cNvSpPr txBox="1">
            <a:spLocks noChangeArrowheads="1"/>
          </p:cNvSpPr>
          <p:nvPr/>
        </p:nvSpPr>
        <p:spPr bwMode="auto">
          <a:xfrm>
            <a:off x="5791200" y="25146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 2 - 3×2</a:t>
            </a:r>
          </a:p>
        </p:txBody>
      </p:sp>
      <p:sp>
        <p:nvSpPr>
          <p:cNvPr id="51224" name="Text Box 24"/>
          <p:cNvSpPr txBox="1">
            <a:spLocks noChangeArrowheads="1"/>
          </p:cNvSpPr>
          <p:nvPr/>
        </p:nvSpPr>
        <p:spPr bwMode="auto">
          <a:xfrm>
            <a:off x="7162800" y="25146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 -4</a:t>
            </a:r>
          </a:p>
        </p:txBody>
      </p:sp>
      <p:grpSp>
        <p:nvGrpSpPr>
          <p:cNvPr id="3" name="Group 25"/>
          <p:cNvGrpSpPr/>
          <p:nvPr/>
        </p:nvGrpSpPr>
        <p:grpSpPr bwMode="auto">
          <a:xfrm>
            <a:off x="5257800" y="3048000"/>
            <a:ext cx="2057400" cy="838200"/>
            <a:chOff x="672" y="3744"/>
            <a:chExt cx="1296" cy="528"/>
          </a:xfrm>
        </p:grpSpPr>
        <p:sp>
          <p:nvSpPr>
            <p:cNvPr id="21528" name="Text Box 26"/>
            <p:cNvSpPr txBox="1">
              <a:spLocks noChangeArrowheads="1"/>
            </p:cNvSpPr>
            <p:nvPr/>
          </p:nvSpPr>
          <p:spPr bwMode="auto">
            <a:xfrm>
              <a:off x="672" y="384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a:t>
              </a:r>
            </a:p>
          </p:txBody>
        </p:sp>
        <p:sp>
          <p:nvSpPr>
            <p:cNvPr id="21529" name="Text Box 27"/>
            <p:cNvSpPr txBox="1">
              <a:spLocks noChangeArrowheads="1"/>
            </p:cNvSpPr>
            <p:nvPr/>
          </p:nvSpPr>
          <p:spPr bwMode="auto">
            <a:xfrm>
              <a:off x="1152" y="3744"/>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x = 2</a:t>
              </a:r>
            </a:p>
          </p:txBody>
        </p:sp>
        <p:sp>
          <p:nvSpPr>
            <p:cNvPr id="21530" name="Text Box 28"/>
            <p:cNvSpPr txBox="1">
              <a:spLocks noChangeArrowheads="1"/>
            </p:cNvSpPr>
            <p:nvPr/>
          </p:nvSpPr>
          <p:spPr bwMode="auto">
            <a:xfrm>
              <a:off x="1152" y="398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C0504D"/>
                  </a:solidFill>
                  <a:latin typeface="Times New Roman" panose="02020603050405020304" pitchFamily="18" charset="0"/>
                </a:rPr>
                <a:t>y = -4</a:t>
              </a:r>
            </a:p>
          </p:txBody>
        </p:sp>
        <p:sp>
          <p:nvSpPr>
            <p:cNvPr id="21531" name="AutoShape 29"/>
            <p:cNvSpPr/>
            <p:nvPr/>
          </p:nvSpPr>
          <p:spPr bwMode="auto">
            <a:xfrm>
              <a:off x="1104" y="3888"/>
              <a:ext cx="48" cy="288"/>
            </a:xfrm>
            <a:prstGeom prst="leftBrace">
              <a:avLst>
                <a:gd name="adj1" fmla="val 50000"/>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51230" name="Text Box 30"/>
          <p:cNvSpPr txBox="1">
            <a:spLocks noChangeArrowheads="1"/>
          </p:cNvSpPr>
          <p:nvPr/>
        </p:nvSpPr>
        <p:spPr bwMode="auto">
          <a:xfrm>
            <a:off x="4953000" y="4267200"/>
            <a:ext cx="3581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400" b="1">
                <a:solidFill>
                  <a:srgbClr val="C0504D"/>
                </a:solidFill>
                <a:latin typeface="Times New Roman" panose="02020603050405020304" pitchFamily="18" charset="0"/>
              </a:rPr>
              <a:t>答：</a:t>
            </a:r>
            <a:r>
              <a:rPr lang="en-US" altLang="zh-CN" sz="2400" b="1">
                <a:solidFill>
                  <a:srgbClr val="C0504D"/>
                </a:solidFill>
                <a:latin typeface="Times New Roman" panose="02020603050405020304" pitchFamily="18" charset="0"/>
              </a:rPr>
              <a:t>x </a:t>
            </a:r>
            <a:r>
              <a:rPr lang="zh-CN" altLang="en-US" sz="2400" b="1">
                <a:solidFill>
                  <a:srgbClr val="C0504D"/>
                </a:solidFill>
                <a:latin typeface="Times New Roman" panose="02020603050405020304" pitchFamily="18" charset="0"/>
              </a:rPr>
              <a:t>的值是</a:t>
            </a:r>
            <a:r>
              <a:rPr lang="en-US" altLang="zh-CN" sz="2400" b="1">
                <a:solidFill>
                  <a:srgbClr val="C0504D"/>
                </a:solidFill>
                <a:latin typeface="Times New Roman" panose="02020603050405020304" pitchFamily="18" charset="0"/>
              </a:rPr>
              <a:t>2</a:t>
            </a:r>
            <a:r>
              <a:rPr lang="zh-CN" altLang="en-US" sz="2400" b="1">
                <a:solidFill>
                  <a:srgbClr val="C0504D"/>
                </a:solidFill>
                <a:latin typeface="Times New Roman" panose="02020603050405020304" pitchFamily="18" charset="0"/>
              </a:rPr>
              <a:t>，</a:t>
            </a:r>
            <a:r>
              <a:rPr lang="en-US" altLang="zh-CN" sz="2400" b="1">
                <a:solidFill>
                  <a:srgbClr val="C0504D"/>
                </a:solidFill>
                <a:latin typeface="Times New Roman" panose="02020603050405020304" pitchFamily="18" charset="0"/>
              </a:rPr>
              <a:t>y </a:t>
            </a:r>
            <a:r>
              <a:rPr lang="zh-CN" altLang="en-US" sz="2400" b="1">
                <a:solidFill>
                  <a:srgbClr val="C0504D"/>
                </a:solidFill>
                <a:latin typeface="Times New Roman" panose="02020603050405020304" pitchFamily="18" charset="0"/>
              </a:rPr>
              <a:t>的值是</a:t>
            </a:r>
            <a:r>
              <a:rPr lang="en-US" altLang="zh-CN" sz="2400" b="1">
                <a:solidFill>
                  <a:srgbClr val="C0504D"/>
                </a:solidFill>
                <a:latin typeface="Times New Roman" panose="02020603050405020304" pitchFamily="18" charset="0"/>
              </a:rPr>
              <a:t>-4.</a:t>
            </a:r>
          </a:p>
        </p:txBody>
      </p:sp>
      <p:sp>
        <p:nvSpPr>
          <p:cNvPr id="51231" name="Line 31"/>
          <p:cNvSpPr>
            <a:spLocks noChangeShapeType="1"/>
          </p:cNvSpPr>
          <p:nvPr/>
        </p:nvSpPr>
        <p:spPr bwMode="auto">
          <a:xfrm>
            <a:off x="4572000" y="1524000"/>
            <a:ext cx="0" cy="4572000"/>
          </a:xfrm>
          <a:prstGeom prst="line">
            <a:avLst/>
          </a:prstGeom>
          <a:noFill/>
          <a:ln w="57150">
            <a:solidFill>
              <a:schemeClr val="accent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412999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wipe(left)">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5120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wd">
                                    <p:tmAbs val="300"/>
                                  </p:iterate>
                                  <p:childTnLst>
                                    <p:set>
                                      <p:cBhvr>
                                        <p:cTn id="15" dur="1" fill="hold">
                                          <p:stCondLst>
                                            <p:cond delay="299"/>
                                          </p:stCondLst>
                                        </p:cTn>
                                        <p:tgtEl>
                                          <p:spTgt spid="512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512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512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type="wd">
                                    <p:tmAbs val="300"/>
                                  </p:iterate>
                                  <p:childTnLst>
                                    <p:set>
                                      <p:cBhvr>
                                        <p:cTn id="31" dur="1" fill="hold">
                                          <p:stCondLst>
                                            <p:cond delay="299"/>
                                          </p:stCondLst>
                                        </p:cTn>
                                        <p:tgtEl>
                                          <p:spTgt spid="512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wd">
                                    <p:tmAbs val="300"/>
                                  </p:iterate>
                                  <p:childTnLst>
                                    <p:set>
                                      <p:cBhvr>
                                        <p:cTn id="35" dur="1" fill="hold">
                                          <p:stCondLst>
                                            <p:cond delay="299"/>
                                          </p:stCondLst>
                                        </p:cTn>
                                        <p:tgtEl>
                                          <p:spTgt spid="512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512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wd">
                                    <p:tmAbs val="300"/>
                                  </p:iterate>
                                  <p:childTnLst>
                                    <p:set>
                                      <p:cBhvr>
                                        <p:cTn id="43" dur="1" fill="hold">
                                          <p:stCondLst>
                                            <p:cond delay="299"/>
                                          </p:stCondLst>
                                        </p:cTn>
                                        <p:tgtEl>
                                          <p:spTgt spid="512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type="wd">
                                    <p:tmAbs val="300"/>
                                  </p:iterate>
                                  <p:childTnLst>
                                    <p:set>
                                      <p:cBhvr>
                                        <p:cTn id="47" dur="1" fill="hold">
                                          <p:stCondLst>
                                            <p:cond delay="299"/>
                                          </p:stCondLst>
                                        </p:cTn>
                                        <p:tgtEl>
                                          <p:spTgt spid="512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wd">
                                    <p:tmAbs val="300"/>
                                  </p:iterate>
                                  <p:childTnLst>
                                    <p:set>
                                      <p:cBhvr>
                                        <p:cTn id="51" dur="1" fill="hold">
                                          <p:stCondLst>
                                            <p:cond delay="299"/>
                                          </p:stCondLst>
                                        </p:cTn>
                                        <p:tgtEl>
                                          <p:spTgt spid="512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wd">
                                    <p:tmAbs val="300"/>
                                  </p:iterate>
                                  <p:childTnLst>
                                    <p:set>
                                      <p:cBhvr>
                                        <p:cTn id="55" dur="1" fill="hold">
                                          <p:stCondLst>
                                            <p:cond delay="299"/>
                                          </p:stCondLst>
                                        </p:cTn>
                                        <p:tgtEl>
                                          <p:spTgt spid="5121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wd">
                                    <p:tmAbs val="300"/>
                                  </p:iterate>
                                  <p:childTnLst>
                                    <p:set>
                                      <p:cBhvr>
                                        <p:cTn id="59" dur="1" fill="hold">
                                          <p:stCondLst>
                                            <p:cond delay="299"/>
                                          </p:stCondLst>
                                        </p:cTn>
                                        <p:tgtEl>
                                          <p:spTgt spid="5121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wd">
                                    <p:tmAbs val="300"/>
                                  </p:iterate>
                                  <p:childTnLst>
                                    <p:set>
                                      <p:cBhvr>
                                        <p:cTn id="63" dur="1" fill="hold">
                                          <p:stCondLst>
                                            <p:cond delay="299"/>
                                          </p:stCondLst>
                                        </p:cTn>
                                        <p:tgtEl>
                                          <p:spTgt spid="5122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7" presetClass="entr" presetSubtype="1" fill="hold" grpId="0" nodeType="clickEffect">
                                  <p:stCondLst>
                                    <p:cond delay="0"/>
                                  </p:stCondLst>
                                  <p:childTnLst>
                                    <p:set>
                                      <p:cBhvr>
                                        <p:cTn id="67" dur="1" fill="hold">
                                          <p:stCondLst>
                                            <p:cond delay="0"/>
                                          </p:stCondLst>
                                        </p:cTn>
                                        <p:tgtEl>
                                          <p:spTgt spid="51231"/>
                                        </p:tgtEl>
                                        <p:attrNameLst>
                                          <p:attrName>style.visibility</p:attrName>
                                        </p:attrNameLst>
                                      </p:cBhvr>
                                      <p:to>
                                        <p:strVal val="visible"/>
                                      </p:to>
                                    </p:set>
                                    <p:anim calcmode="lin" valueType="num">
                                      <p:cBhvr>
                                        <p:cTn id="68" dur="500" fill="hold"/>
                                        <p:tgtEl>
                                          <p:spTgt spid="51231"/>
                                        </p:tgtEl>
                                        <p:attrNameLst>
                                          <p:attrName>ppt_x</p:attrName>
                                        </p:attrNameLst>
                                      </p:cBhvr>
                                      <p:tavLst>
                                        <p:tav tm="0">
                                          <p:val>
                                            <p:strVal val="#ppt_x"/>
                                          </p:val>
                                        </p:tav>
                                        <p:tav tm="100000">
                                          <p:val>
                                            <p:strVal val="#ppt_x"/>
                                          </p:val>
                                        </p:tav>
                                      </p:tavLst>
                                    </p:anim>
                                    <p:anim calcmode="lin" valueType="num">
                                      <p:cBhvr>
                                        <p:cTn id="69" dur="500" fill="hold"/>
                                        <p:tgtEl>
                                          <p:spTgt spid="51231"/>
                                        </p:tgtEl>
                                        <p:attrNameLst>
                                          <p:attrName>ppt_y</p:attrName>
                                        </p:attrNameLst>
                                      </p:cBhvr>
                                      <p:tavLst>
                                        <p:tav tm="0">
                                          <p:val>
                                            <p:strVal val="#ppt_y-#ppt_h/2"/>
                                          </p:val>
                                        </p:tav>
                                        <p:tav tm="100000">
                                          <p:val>
                                            <p:strVal val="#ppt_y"/>
                                          </p:val>
                                        </p:tav>
                                      </p:tavLst>
                                    </p:anim>
                                    <p:anim calcmode="lin" valueType="num">
                                      <p:cBhvr>
                                        <p:cTn id="70" dur="500" fill="hold"/>
                                        <p:tgtEl>
                                          <p:spTgt spid="51231"/>
                                        </p:tgtEl>
                                        <p:attrNameLst>
                                          <p:attrName>ppt_w</p:attrName>
                                        </p:attrNameLst>
                                      </p:cBhvr>
                                      <p:tavLst>
                                        <p:tav tm="0">
                                          <p:val>
                                            <p:strVal val="#ppt_w"/>
                                          </p:val>
                                        </p:tav>
                                        <p:tav tm="100000">
                                          <p:val>
                                            <p:strVal val="#ppt_w"/>
                                          </p:val>
                                        </p:tav>
                                      </p:tavLst>
                                    </p:anim>
                                    <p:anim calcmode="lin" valueType="num">
                                      <p:cBhvr>
                                        <p:cTn id="71" dur="500" fill="hold"/>
                                        <p:tgtEl>
                                          <p:spTgt spid="51231"/>
                                        </p:tgtEl>
                                        <p:attrNameLst>
                                          <p:attrName>ppt_h</p:attrName>
                                        </p:attrNameLst>
                                      </p:cBhvr>
                                      <p:tavLst>
                                        <p:tav tm="0">
                                          <p:val>
                                            <p:fltVal val="0"/>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type="wd">
                                    <p:tmAbs val="300"/>
                                  </p:iterate>
                                  <p:childTnLst>
                                    <p:set>
                                      <p:cBhvr>
                                        <p:cTn id="75" dur="1" fill="hold">
                                          <p:stCondLst>
                                            <p:cond delay="299"/>
                                          </p:stCondLst>
                                        </p:cTn>
                                        <p:tgtEl>
                                          <p:spTgt spid="5122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type="wd">
                                    <p:tmAbs val="300"/>
                                  </p:iterate>
                                  <p:childTnLst>
                                    <p:set>
                                      <p:cBhvr>
                                        <p:cTn id="79" dur="1" fill="hold">
                                          <p:stCondLst>
                                            <p:cond delay="299"/>
                                          </p:stCondLst>
                                        </p:cTn>
                                        <p:tgtEl>
                                          <p:spTgt spid="512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type="wd">
                                    <p:tmAbs val="300"/>
                                  </p:iterate>
                                  <p:childTnLst>
                                    <p:set>
                                      <p:cBhvr>
                                        <p:cTn id="83" dur="1" fill="hold">
                                          <p:stCondLst>
                                            <p:cond delay="299"/>
                                          </p:stCondLst>
                                        </p:cTn>
                                        <p:tgtEl>
                                          <p:spTgt spid="5122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5122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499"/>
                                          </p:stCondLst>
                                        </p:cTn>
                                        <p:tgtEl>
                                          <p:spTgt spid="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type="wd">
                                    <p:tmAbs val="300"/>
                                  </p:iterate>
                                  <p:childTnLst>
                                    <p:set>
                                      <p:cBhvr>
                                        <p:cTn id="95" dur="1" fill="hold">
                                          <p:stCondLst>
                                            <p:cond delay="299"/>
                                          </p:stCondLst>
                                        </p:cTn>
                                        <p:tgtEl>
                                          <p:spTgt spid="51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p:bldP spid="51204" grpId="0"/>
      <p:bldP spid="51205" grpId="0"/>
      <p:bldP spid="51210" grpId="0"/>
      <p:bldP spid="51211" grpId="0"/>
      <p:bldP spid="51212" grpId="0"/>
      <p:bldP spid="51213" grpId="0"/>
      <p:bldP spid="51214" grpId="0"/>
      <p:bldP spid="51215" grpId="0"/>
      <p:bldP spid="51216" grpId="0"/>
      <p:bldP spid="51217" grpId="0"/>
      <p:bldP spid="51218" grpId="0"/>
      <p:bldP spid="51219" grpId="0"/>
      <p:bldP spid="51220" grpId="0"/>
      <p:bldP spid="51221" grpId="0"/>
      <p:bldP spid="51222" grpId="0"/>
      <p:bldP spid="51223" grpId="0"/>
      <p:bldP spid="51224" grpId="0"/>
      <p:bldP spid="51230" grpId="0"/>
      <p:bldP spid="512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4"/>
          <p:cNvGrpSpPr/>
          <p:nvPr/>
        </p:nvGrpSpPr>
        <p:grpSpPr bwMode="auto">
          <a:xfrm>
            <a:off x="1187450" y="692150"/>
            <a:ext cx="5976938" cy="1017588"/>
            <a:chOff x="1156" y="1751"/>
            <a:chExt cx="3765" cy="641"/>
          </a:xfrm>
        </p:grpSpPr>
        <p:sp>
          <p:nvSpPr>
            <p:cNvPr id="22530" name="Text Box 5"/>
            <p:cNvSpPr txBox="1">
              <a:spLocks noChangeArrowheads="1"/>
            </p:cNvSpPr>
            <p:nvPr/>
          </p:nvSpPr>
          <p:spPr bwMode="auto">
            <a:xfrm>
              <a:off x="1156" y="1797"/>
              <a:ext cx="37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解方程组</a:t>
              </a:r>
              <a:r>
                <a:rPr lang="en-US" altLang="zh-CN" sz="2800" b="1">
                  <a:solidFill>
                    <a:prstClr val="black"/>
                  </a:solidFill>
                </a:rPr>
                <a:t>:</a:t>
              </a:r>
            </a:p>
          </p:txBody>
        </p:sp>
        <p:graphicFrame>
          <p:nvGraphicFramePr>
            <p:cNvPr id="22531" name="Object 6"/>
            <p:cNvGraphicFramePr/>
            <p:nvPr/>
          </p:nvGraphicFramePr>
          <p:xfrm>
            <a:off x="2335" y="1751"/>
            <a:ext cx="1229" cy="641"/>
          </p:xfrm>
          <a:graphic>
            <a:graphicData uri="http://schemas.openxmlformats.org/presentationml/2006/ole">
              <mc:AlternateContent xmlns:mc="http://schemas.openxmlformats.org/markup-compatibility/2006">
                <mc:Choice xmlns:v="urn:schemas-microsoft-com:vml" Requires="v">
                  <p:oleObj r:id="rId2" imgW="876300" imgH="457200" progId="Equations">
                    <p:embed/>
                  </p:oleObj>
                </mc:Choice>
                <mc:Fallback>
                  <p:oleObj r:id="rId2" imgW="876300"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 y="1751"/>
                          <a:ext cx="1229" cy="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9639" name="Text Box 7"/>
          <p:cNvSpPr txBox="1">
            <a:spLocks noChangeArrowheads="1"/>
          </p:cNvSpPr>
          <p:nvPr/>
        </p:nvSpPr>
        <p:spPr bwMode="auto">
          <a:xfrm>
            <a:off x="1042988" y="1989138"/>
            <a:ext cx="741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400" b="1">
                <a:solidFill>
                  <a:srgbClr val="6600CC"/>
                </a:solidFill>
                <a:latin typeface="方正姚体" pitchFamily="2" charset="-122"/>
                <a:ea typeface="方正姚体" pitchFamily="2" charset="-122"/>
              </a:rPr>
              <a:t>如果把这两个方程的左边与左边相减</a:t>
            </a:r>
            <a:r>
              <a:rPr lang="en-US" altLang="zh-CN" sz="2400" b="1">
                <a:solidFill>
                  <a:srgbClr val="6600CC"/>
                </a:solidFill>
                <a:latin typeface="方正姚体" pitchFamily="2" charset="-122"/>
                <a:ea typeface="方正姚体" pitchFamily="2" charset="-122"/>
              </a:rPr>
              <a:t>,</a:t>
            </a:r>
            <a:r>
              <a:rPr lang="zh-CN" altLang="en-US" sz="2400" b="1">
                <a:solidFill>
                  <a:srgbClr val="6600CC"/>
                </a:solidFill>
                <a:latin typeface="方正姚体" pitchFamily="2" charset="-122"/>
                <a:ea typeface="方正姚体" pitchFamily="2" charset="-122"/>
              </a:rPr>
              <a:t>右边与右边相减</a:t>
            </a:r>
            <a:r>
              <a:rPr lang="en-US" altLang="zh-CN" sz="2400" b="1">
                <a:solidFill>
                  <a:srgbClr val="6600CC"/>
                </a:solidFill>
                <a:latin typeface="方正姚体" pitchFamily="2" charset="-122"/>
                <a:ea typeface="方正姚体" pitchFamily="2" charset="-122"/>
              </a:rPr>
              <a:t>,</a:t>
            </a:r>
            <a:r>
              <a:rPr lang="zh-CN" altLang="en-US" sz="2400" b="1">
                <a:solidFill>
                  <a:srgbClr val="6600CC"/>
                </a:solidFill>
                <a:latin typeface="方正姚体" pitchFamily="2" charset="-122"/>
                <a:ea typeface="方正姚体" pitchFamily="2" charset="-122"/>
              </a:rPr>
              <a:t>能得到什么结果</a:t>
            </a:r>
            <a:r>
              <a:rPr lang="en-US" altLang="zh-CN" sz="2400" b="1">
                <a:solidFill>
                  <a:srgbClr val="6600CC"/>
                </a:solidFill>
                <a:latin typeface="方正姚体" pitchFamily="2" charset="-122"/>
                <a:ea typeface="方正姚体" pitchFamily="2" charset="-122"/>
              </a:rPr>
              <a:t>?</a:t>
            </a:r>
          </a:p>
        </p:txBody>
      </p:sp>
      <p:grpSp>
        <p:nvGrpSpPr>
          <p:cNvPr id="3" name="Group 8"/>
          <p:cNvGrpSpPr/>
          <p:nvPr/>
        </p:nvGrpSpPr>
        <p:grpSpPr bwMode="auto">
          <a:xfrm>
            <a:off x="5651500" y="692150"/>
            <a:ext cx="1152525" cy="457200"/>
            <a:chOff x="3424" y="300"/>
            <a:chExt cx="726" cy="288"/>
          </a:xfrm>
        </p:grpSpPr>
        <p:sp>
          <p:nvSpPr>
            <p:cNvPr id="22534" name="Text Box 9"/>
            <p:cNvSpPr txBox="1">
              <a:spLocks noChangeArrowheads="1"/>
            </p:cNvSpPr>
            <p:nvPr/>
          </p:nvSpPr>
          <p:spPr bwMode="auto">
            <a:xfrm>
              <a:off x="3742" y="300"/>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①</a:t>
              </a:r>
            </a:p>
          </p:txBody>
        </p:sp>
        <p:sp>
          <p:nvSpPr>
            <p:cNvPr id="22535" name="Line 10"/>
            <p:cNvSpPr>
              <a:spLocks noChangeShapeType="1"/>
            </p:cNvSpPr>
            <p:nvPr/>
          </p:nvSpPr>
          <p:spPr bwMode="auto">
            <a:xfrm>
              <a:off x="3424" y="482"/>
              <a:ext cx="3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4" name="Group 11"/>
          <p:cNvGrpSpPr/>
          <p:nvPr/>
        </p:nvGrpSpPr>
        <p:grpSpPr bwMode="auto">
          <a:xfrm>
            <a:off x="5651500" y="1196975"/>
            <a:ext cx="1081088" cy="457200"/>
            <a:chOff x="3424" y="618"/>
            <a:chExt cx="681" cy="288"/>
          </a:xfrm>
        </p:grpSpPr>
        <p:sp>
          <p:nvSpPr>
            <p:cNvPr id="22537" name="Text Box 12"/>
            <p:cNvSpPr txBox="1">
              <a:spLocks noChangeArrowheads="1"/>
            </p:cNvSpPr>
            <p:nvPr/>
          </p:nvSpPr>
          <p:spPr bwMode="auto">
            <a:xfrm>
              <a:off x="3742" y="618"/>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②</a:t>
              </a:r>
            </a:p>
          </p:txBody>
        </p:sp>
        <p:sp>
          <p:nvSpPr>
            <p:cNvPr id="22538" name="Line 13"/>
            <p:cNvSpPr>
              <a:spLocks noChangeShapeType="1"/>
            </p:cNvSpPr>
            <p:nvPr/>
          </p:nvSpPr>
          <p:spPr bwMode="auto">
            <a:xfrm>
              <a:off x="3424" y="799"/>
              <a:ext cx="3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69646" name="Text Box 14"/>
          <p:cNvSpPr txBox="1">
            <a:spLocks noChangeArrowheads="1"/>
          </p:cNvSpPr>
          <p:nvPr/>
        </p:nvSpPr>
        <p:spPr bwMode="auto">
          <a:xfrm>
            <a:off x="755650" y="3213100"/>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分析</a:t>
            </a:r>
            <a:r>
              <a:rPr lang="en-US" altLang="zh-CN" sz="2800" b="1">
                <a:solidFill>
                  <a:prstClr val="black"/>
                </a:solidFill>
              </a:rPr>
              <a:t>:</a:t>
            </a:r>
          </a:p>
        </p:txBody>
      </p:sp>
      <p:sp>
        <p:nvSpPr>
          <p:cNvPr id="69647" name="Line 15"/>
          <p:cNvSpPr>
            <a:spLocks noChangeShapeType="1"/>
          </p:cNvSpPr>
          <p:nvPr/>
        </p:nvSpPr>
        <p:spPr bwMode="auto">
          <a:xfrm>
            <a:off x="3203575" y="1123950"/>
            <a:ext cx="1081088" cy="0"/>
          </a:xfrm>
          <a:prstGeom prst="line">
            <a:avLst/>
          </a:prstGeom>
          <a:noFill/>
          <a:ln w="38100">
            <a:solidFill>
              <a:srgbClr val="993366"/>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23566" name="Object 16"/>
          <p:cNvGraphicFramePr/>
          <p:nvPr/>
        </p:nvGraphicFramePr>
        <p:xfrm>
          <a:off x="1979613" y="3213100"/>
          <a:ext cx="1584325" cy="585788"/>
        </p:xfrm>
        <a:graphic>
          <a:graphicData uri="http://schemas.openxmlformats.org/presentationml/2006/ole">
            <mc:AlternateContent xmlns:mc="http://schemas.openxmlformats.org/markup-compatibility/2006">
              <mc:Choice xmlns:v="urn:schemas-microsoft-com:vml" Requires="v">
                <p:oleObj r:id="rId4" imgW="583565" imgH="215900" progId="Equations">
                  <p:embed/>
                </p:oleObj>
              </mc:Choice>
              <mc:Fallback>
                <p:oleObj r:id="rId4" imgW="583565" imgH="2159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3213100"/>
                        <a:ext cx="1584325"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9" name="Line 17"/>
          <p:cNvSpPr>
            <a:spLocks noChangeShapeType="1"/>
          </p:cNvSpPr>
          <p:nvPr/>
        </p:nvSpPr>
        <p:spPr bwMode="auto">
          <a:xfrm>
            <a:off x="2051050" y="3789363"/>
            <a:ext cx="1439863" cy="0"/>
          </a:xfrm>
          <a:prstGeom prst="line">
            <a:avLst/>
          </a:prstGeom>
          <a:noFill/>
          <a:ln w="38100">
            <a:solidFill>
              <a:srgbClr val="993366"/>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9650" name="Line 18"/>
          <p:cNvSpPr>
            <a:spLocks noChangeShapeType="1"/>
          </p:cNvSpPr>
          <p:nvPr/>
        </p:nvSpPr>
        <p:spPr bwMode="auto">
          <a:xfrm>
            <a:off x="3203575" y="1628775"/>
            <a:ext cx="1081088"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9651" name="Line 19"/>
          <p:cNvSpPr>
            <a:spLocks noChangeShapeType="1"/>
          </p:cNvSpPr>
          <p:nvPr/>
        </p:nvSpPr>
        <p:spPr bwMode="auto">
          <a:xfrm>
            <a:off x="4067175" y="3789363"/>
            <a:ext cx="1368425"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23570" name="Object 20"/>
          <p:cNvGraphicFramePr/>
          <p:nvPr/>
        </p:nvGraphicFramePr>
        <p:xfrm>
          <a:off x="3924300" y="3213100"/>
          <a:ext cx="1655763" cy="611188"/>
        </p:xfrm>
        <a:graphic>
          <a:graphicData uri="http://schemas.openxmlformats.org/presentationml/2006/ole">
            <mc:AlternateContent xmlns:mc="http://schemas.openxmlformats.org/markup-compatibility/2006">
              <mc:Choice xmlns:v="urn:schemas-microsoft-com:vml" Requires="v">
                <p:oleObj r:id="rId6" imgW="583565" imgH="215900" progId="Equations">
                  <p:embed/>
                </p:oleObj>
              </mc:Choice>
              <mc:Fallback>
                <p:oleObj r:id="rId6" imgW="583565" imgH="2159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3213100"/>
                        <a:ext cx="1655763"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53" name="Text Box 21"/>
          <p:cNvSpPr txBox="1">
            <a:spLocks noChangeArrowheads="1"/>
          </p:cNvSpPr>
          <p:nvPr/>
        </p:nvSpPr>
        <p:spPr bwMode="auto">
          <a:xfrm>
            <a:off x="5580063" y="3213100"/>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4000" b="1">
                <a:solidFill>
                  <a:prstClr val="black"/>
                </a:solidFill>
              </a:rPr>
              <a:t>=</a:t>
            </a:r>
          </a:p>
        </p:txBody>
      </p:sp>
      <p:sp>
        <p:nvSpPr>
          <p:cNvPr id="69654" name="Line 22"/>
          <p:cNvSpPr>
            <a:spLocks noChangeShapeType="1"/>
          </p:cNvSpPr>
          <p:nvPr/>
        </p:nvSpPr>
        <p:spPr bwMode="auto">
          <a:xfrm>
            <a:off x="4572000" y="1123950"/>
            <a:ext cx="28733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9655" name="Line 23"/>
          <p:cNvSpPr>
            <a:spLocks noChangeShapeType="1"/>
          </p:cNvSpPr>
          <p:nvPr/>
        </p:nvSpPr>
        <p:spPr bwMode="auto">
          <a:xfrm>
            <a:off x="4643438" y="1628775"/>
            <a:ext cx="288925"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23574" name="Object 24"/>
          <p:cNvGraphicFramePr/>
          <p:nvPr/>
        </p:nvGraphicFramePr>
        <p:xfrm>
          <a:off x="6227763" y="3213100"/>
          <a:ext cx="393700" cy="614363"/>
        </p:xfrm>
        <a:graphic>
          <a:graphicData uri="http://schemas.openxmlformats.org/presentationml/2006/ole">
            <mc:AlternateContent xmlns:mc="http://schemas.openxmlformats.org/markup-compatibility/2006">
              <mc:Choice xmlns:v="urn:schemas-microsoft-com:vml" Requires="v">
                <p:oleObj r:id="rId8" imgW="114300" imgH="177800" progId="Equations">
                  <p:embed/>
                </p:oleObj>
              </mc:Choice>
              <mc:Fallback>
                <p:oleObj r:id="rId8" imgW="114300" imgH="1778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7763" y="3213100"/>
                        <a:ext cx="393700"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57" name="Line 25"/>
          <p:cNvSpPr>
            <a:spLocks noChangeShapeType="1"/>
          </p:cNvSpPr>
          <p:nvPr/>
        </p:nvSpPr>
        <p:spPr bwMode="auto">
          <a:xfrm>
            <a:off x="6156325" y="3789363"/>
            <a:ext cx="50323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23576" name="Object 26"/>
          <p:cNvGraphicFramePr/>
          <p:nvPr/>
        </p:nvGraphicFramePr>
        <p:xfrm>
          <a:off x="7451725" y="3213100"/>
          <a:ext cx="642938" cy="600075"/>
        </p:xfrm>
        <a:graphic>
          <a:graphicData uri="http://schemas.openxmlformats.org/presentationml/2006/ole">
            <mc:AlternateContent xmlns:mc="http://schemas.openxmlformats.org/markup-compatibility/2006">
              <mc:Choice xmlns:v="urn:schemas-microsoft-com:vml" Requires="v">
                <p:oleObj r:id="rId10" imgW="189865" imgH="177800" progId="Equations">
                  <p:embed/>
                </p:oleObj>
              </mc:Choice>
              <mc:Fallback>
                <p:oleObj r:id="rId10" imgW="189865" imgH="1778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1725" y="3213100"/>
                        <a:ext cx="642938"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59" name="Line 27"/>
          <p:cNvSpPr>
            <a:spLocks noChangeShapeType="1"/>
          </p:cNvSpPr>
          <p:nvPr/>
        </p:nvSpPr>
        <p:spPr bwMode="auto">
          <a:xfrm>
            <a:off x="7451725" y="3789363"/>
            <a:ext cx="720725"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69660" name="Rectangle 28"/>
          <p:cNvSpPr>
            <a:spLocks noChangeArrowheads="1"/>
          </p:cNvSpPr>
          <p:nvPr/>
        </p:nvSpPr>
        <p:spPr bwMode="auto">
          <a:xfrm>
            <a:off x="2482850" y="42926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①</a:t>
            </a:r>
            <a:r>
              <a:rPr lang="zh-CN" altLang="en-US" sz="2400" b="1">
                <a:solidFill>
                  <a:srgbClr val="000000"/>
                </a:solidFill>
                <a:latin typeface="Times New Roman" panose="02020603050405020304" pitchFamily="18" charset="0"/>
              </a:rPr>
              <a:t>左边</a:t>
            </a:r>
          </a:p>
        </p:txBody>
      </p:sp>
      <p:sp>
        <p:nvSpPr>
          <p:cNvPr id="69661" name="Rectangle 29"/>
          <p:cNvSpPr>
            <a:spLocks noChangeArrowheads="1"/>
          </p:cNvSpPr>
          <p:nvPr/>
        </p:nvSpPr>
        <p:spPr bwMode="auto">
          <a:xfrm>
            <a:off x="4283075" y="42926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②</a:t>
            </a:r>
            <a:r>
              <a:rPr lang="zh-CN" altLang="en-US" sz="2400" b="1">
                <a:solidFill>
                  <a:srgbClr val="000000"/>
                </a:solidFill>
                <a:latin typeface="Times New Roman" panose="02020603050405020304" pitchFamily="18" charset="0"/>
              </a:rPr>
              <a:t>左边</a:t>
            </a:r>
          </a:p>
        </p:txBody>
      </p:sp>
      <p:sp>
        <p:nvSpPr>
          <p:cNvPr id="69662" name="Rectangle 30"/>
          <p:cNvSpPr>
            <a:spLocks noChangeArrowheads="1"/>
          </p:cNvSpPr>
          <p:nvPr/>
        </p:nvSpPr>
        <p:spPr bwMode="auto">
          <a:xfrm>
            <a:off x="5938838" y="42926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①</a:t>
            </a:r>
            <a:r>
              <a:rPr lang="zh-CN" altLang="en-US" sz="2400" b="1">
                <a:solidFill>
                  <a:srgbClr val="000000"/>
                </a:solidFill>
                <a:latin typeface="Times New Roman" panose="02020603050405020304" pitchFamily="18" charset="0"/>
              </a:rPr>
              <a:t>右边</a:t>
            </a:r>
          </a:p>
        </p:txBody>
      </p:sp>
      <p:sp>
        <p:nvSpPr>
          <p:cNvPr id="69663" name="Rectangle 31"/>
          <p:cNvSpPr>
            <a:spLocks noChangeArrowheads="1"/>
          </p:cNvSpPr>
          <p:nvPr/>
        </p:nvSpPr>
        <p:spPr bwMode="auto">
          <a:xfrm>
            <a:off x="7235825" y="42926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②</a:t>
            </a:r>
            <a:r>
              <a:rPr lang="zh-CN" altLang="en-US" sz="2400" b="1">
                <a:solidFill>
                  <a:srgbClr val="000000"/>
                </a:solidFill>
                <a:latin typeface="Times New Roman" panose="02020603050405020304" pitchFamily="18" charset="0"/>
              </a:rPr>
              <a:t>右边</a:t>
            </a:r>
          </a:p>
        </p:txBody>
      </p:sp>
      <p:sp>
        <p:nvSpPr>
          <p:cNvPr id="69664" name="Text Box 32"/>
          <p:cNvSpPr txBox="1">
            <a:spLocks noChangeArrowheads="1"/>
          </p:cNvSpPr>
          <p:nvPr/>
        </p:nvSpPr>
        <p:spPr bwMode="auto">
          <a:xfrm>
            <a:off x="5578475" y="4292600"/>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800" b="1">
                <a:solidFill>
                  <a:prstClr val="black"/>
                </a:solidFill>
              </a:rPr>
              <a:t>=</a:t>
            </a:r>
          </a:p>
        </p:txBody>
      </p:sp>
      <p:graphicFrame>
        <p:nvGraphicFramePr>
          <p:cNvPr id="23583" name="Object 33"/>
          <p:cNvGraphicFramePr/>
          <p:nvPr/>
        </p:nvGraphicFramePr>
        <p:xfrm>
          <a:off x="3492500" y="3429000"/>
          <a:ext cx="431800" cy="260350"/>
        </p:xfrm>
        <a:graphic>
          <a:graphicData uri="http://schemas.openxmlformats.org/presentationml/2006/ole">
            <mc:AlternateContent xmlns:mc="http://schemas.openxmlformats.org/markup-compatibility/2006">
              <mc:Choice xmlns:v="urn:schemas-microsoft-com:vml" Requires="v">
                <p:oleObj r:id="rId12" imgW="126365" imgH="76200" progId="Equations">
                  <p:embed/>
                </p:oleObj>
              </mc:Choice>
              <mc:Fallback>
                <p:oleObj r:id="rId12"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2500" y="3429000"/>
                        <a:ext cx="43180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84" name="Object 34"/>
          <p:cNvGraphicFramePr/>
          <p:nvPr/>
        </p:nvGraphicFramePr>
        <p:xfrm>
          <a:off x="3708400" y="4437063"/>
          <a:ext cx="431800" cy="260350"/>
        </p:xfrm>
        <a:graphic>
          <a:graphicData uri="http://schemas.openxmlformats.org/presentationml/2006/ole">
            <mc:AlternateContent xmlns:mc="http://schemas.openxmlformats.org/markup-compatibility/2006">
              <mc:Choice xmlns:v="urn:schemas-microsoft-com:vml" Requires="v">
                <p:oleObj r:id="rId14" imgW="126365" imgH="76200" progId="Equations">
                  <p:embed/>
                </p:oleObj>
              </mc:Choice>
              <mc:Fallback>
                <p:oleObj r:id="rId14"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8400" y="4437063"/>
                        <a:ext cx="43180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85" name="Object 35"/>
          <p:cNvGraphicFramePr/>
          <p:nvPr/>
        </p:nvGraphicFramePr>
        <p:xfrm>
          <a:off x="6875463" y="3429000"/>
          <a:ext cx="431800" cy="260350"/>
        </p:xfrm>
        <a:graphic>
          <a:graphicData uri="http://schemas.openxmlformats.org/presentationml/2006/ole">
            <mc:AlternateContent xmlns:mc="http://schemas.openxmlformats.org/markup-compatibility/2006">
              <mc:Choice xmlns:v="urn:schemas-microsoft-com:vml" Requires="v">
                <p:oleObj r:id="rId15" imgW="126365" imgH="76200" progId="Equations">
                  <p:embed/>
                </p:oleObj>
              </mc:Choice>
              <mc:Fallback>
                <p:oleObj r:id="rId15"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75463" y="3429000"/>
                        <a:ext cx="43180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86" name="Object 36"/>
          <p:cNvGraphicFramePr/>
          <p:nvPr/>
        </p:nvGraphicFramePr>
        <p:xfrm>
          <a:off x="6948488" y="4437063"/>
          <a:ext cx="431800" cy="260350"/>
        </p:xfrm>
        <a:graphic>
          <a:graphicData uri="http://schemas.openxmlformats.org/presentationml/2006/ole">
            <mc:AlternateContent xmlns:mc="http://schemas.openxmlformats.org/markup-compatibility/2006">
              <mc:Choice xmlns:v="urn:schemas-microsoft-com:vml" Requires="v">
                <p:oleObj r:id="rId16" imgW="126365" imgH="76200" progId="Equations">
                  <p:embed/>
                </p:oleObj>
              </mc:Choice>
              <mc:Fallback>
                <p:oleObj r:id="rId16"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8488" y="4437063"/>
                        <a:ext cx="431800"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62" name="Picture 37" descr="576811269"/>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43888" y="5876925"/>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70" name="Text Box 38"/>
          <p:cNvSpPr txBox="1">
            <a:spLocks noChangeArrowheads="1"/>
          </p:cNvSpPr>
          <p:nvPr/>
        </p:nvSpPr>
        <p:spPr bwMode="auto">
          <a:xfrm>
            <a:off x="900113" y="5013325"/>
            <a:ext cx="741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C0504D"/>
                </a:solidFill>
                <a:latin typeface="Rockwell Extra Bold" pitchFamily="18" charset="0"/>
                <a:ea typeface="黑体" panose="02010609060101010101" pitchFamily="49" charset="-122"/>
              </a:rPr>
              <a:t>左边与左边相减所得到的代数式</a:t>
            </a:r>
            <a:r>
              <a:rPr lang="zh-CN" altLang="en-US" sz="2800" b="1">
                <a:solidFill>
                  <a:prstClr val="black"/>
                </a:solidFill>
              </a:rPr>
              <a:t>和</a:t>
            </a:r>
            <a:r>
              <a:rPr lang="zh-CN" altLang="en-US" sz="2800" b="1">
                <a:solidFill>
                  <a:srgbClr val="C0504D"/>
                </a:solidFill>
                <a:ea typeface="黑体" panose="02010609060101010101" pitchFamily="49" charset="-122"/>
              </a:rPr>
              <a:t>右边与右边相减所得到的代数式</a:t>
            </a:r>
            <a:r>
              <a:rPr lang="zh-CN" altLang="en-US" sz="2800" b="1">
                <a:solidFill>
                  <a:prstClr val="black"/>
                </a:solidFill>
              </a:rPr>
              <a:t>有什么关系？</a:t>
            </a:r>
          </a:p>
        </p:txBody>
      </p:sp>
      <p:sp>
        <p:nvSpPr>
          <p:cNvPr id="69671" name="Rectangle 39"/>
          <p:cNvSpPr>
            <a:spLocks noChangeArrowheads="1"/>
          </p:cNvSpPr>
          <p:nvPr/>
        </p:nvSpPr>
        <p:spPr bwMode="auto">
          <a:xfrm>
            <a:off x="1908175" y="2924175"/>
            <a:ext cx="3743325" cy="1225550"/>
          </a:xfrm>
          <a:prstGeom prst="rect">
            <a:avLst/>
          </a:prstGeom>
          <a:noFill/>
          <a:ln w="25400">
            <a:solidFill>
              <a:srgbClr val="339966"/>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69672" name="Rectangle 40"/>
          <p:cNvSpPr>
            <a:spLocks noChangeArrowheads="1"/>
          </p:cNvSpPr>
          <p:nvPr/>
        </p:nvSpPr>
        <p:spPr bwMode="auto">
          <a:xfrm>
            <a:off x="6083300" y="2924175"/>
            <a:ext cx="2305050" cy="1225550"/>
          </a:xfrm>
          <a:prstGeom prst="rect">
            <a:avLst/>
          </a:prstGeom>
          <a:noFill/>
          <a:ln w="25400">
            <a:solidFill>
              <a:srgbClr val="FF6600"/>
            </a:solidFill>
            <a:miter lim="800000"/>
          </a:ln>
          <a:extLst>
            <a:ext uri="{909E8E84-426E-40DD-AFC4-6F175D3DCCD1}">
              <a14:hiddenFill xmlns:a14="http://schemas.microsoft.com/office/drawing/2010/main">
                <a:solidFill>
                  <a:srgbClr val="FFFFFF"/>
                </a:solidFill>
              </a14:hiddenFill>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Tree>
    <p:extLst>
      <p:ext uri="{BB962C8B-B14F-4D97-AF65-F5344CB8AC3E}">
        <p14:creationId xmlns:p14="http://schemas.microsoft.com/office/powerpoint/2010/main" val="164674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9639"/>
                                        </p:tgtEl>
                                        <p:attrNameLst>
                                          <p:attrName>style.visibility</p:attrName>
                                        </p:attrNameLst>
                                      </p:cBhvr>
                                      <p:to>
                                        <p:strVal val="visible"/>
                                      </p:to>
                                    </p:set>
                                    <p:anim calcmode="lin" valueType="num">
                                      <p:cBhvr additive="base">
                                        <p:cTn id="17" dur="500" fill="hold"/>
                                        <p:tgtEl>
                                          <p:spTgt spid="69639"/>
                                        </p:tgtEl>
                                        <p:attrNameLst>
                                          <p:attrName>ppt_x</p:attrName>
                                        </p:attrNameLst>
                                      </p:cBhvr>
                                      <p:tavLst>
                                        <p:tav tm="0">
                                          <p:val>
                                            <p:strVal val="0-#ppt_w/2"/>
                                          </p:val>
                                        </p:tav>
                                        <p:tav tm="100000">
                                          <p:val>
                                            <p:strVal val="#ppt_x"/>
                                          </p:val>
                                        </p:tav>
                                      </p:tavLst>
                                    </p:anim>
                                    <p:anim calcmode="lin" valueType="num">
                                      <p:cBhvr additive="base">
                                        <p:cTn id="18" dur="500" fill="hold"/>
                                        <p:tgtEl>
                                          <p:spTgt spid="6963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9646"/>
                                        </p:tgtEl>
                                        <p:attrNameLst>
                                          <p:attrName>style.visibility</p:attrName>
                                        </p:attrNameLst>
                                      </p:cBhvr>
                                      <p:to>
                                        <p:strVal val="visible"/>
                                      </p:to>
                                    </p:set>
                                    <p:animEffect transition="in" filter="blinds(horizontal)">
                                      <p:cBhvr>
                                        <p:cTn id="23" dur="500"/>
                                        <p:tgtEl>
                                          <p:spTgt spid="6964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69647"/>
                                        </p:tgtEl>
                                        <p:attrNameLst>
                                          <p:attrName>style.visibility</p:attrName>
                                        </p:attrNameLst>
                                      </p:cBhvr>
                                      <p:to>
                                        <p:strVal val="visible"/>
                                      </p:to>
                                    </p:set>
                                    <p:animEffect transition="in" filter="box(in)">
                                      <p:cBhvr>
                                        <p:cTn id="28" dur="500"/>
                                        <p:tgtEl>
                                          <p:spTgt spid="6964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9660"/>
                                        </p:tgtEl>
                                        <p:attrNameLst>
                                          <p:attrName>style.visibility</p:attrName>
                                        </p:attrNameLst>
                                      </p:cBhvr>
                                      <p:to>
                                        <p:strVal val="visible"/>
                                      </p:to>
                                    </p:set>
                                    <p:animEffect transition="in" filter="blinds(horizontal)">
                                      <p:cBhvr>
                                        <p:cTn id="33" dur="500"/>
                                        <p:tgtEl>
                                          <p:spTgt spid="69660"/>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3566"/>
                                        </p:tgtEl>
                                        <p:attrNameLst>
                                          <p:attrName>style.visibility</p:attrName>
                                        </p:attrNameLst>
                                      </p:cBhvr>
                                      <p:to>
                                        <p:strVal val="visible"/>
                                      </p:to>
                                    </p:set>
                                    <p:animEffect transition="in" filter="box(in)">
                                      <p:cBhvr>
                                        <p:cTn id="38" dur="500"/>
                                        <p:tgtEl>
                                          <p:spTgt spid="23566"/>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69649"/>
                                        </p:tgtEl>
                                        <p:attrNameLst>
                                          <p:attrName>style.visibility</p:attrName>
                                        </p:attrNameLst>
                                      </p:cBhvr>
                                      <p:to>
                                        <p:strVal val="visible"/>
                                      </p:to>
                                    </p:set>
                                    <p:animEffect transition="in" filter="box(in)">
                                      <p:cBhvr>
                                        <p:cTn id="43" dur="500"/>
                                        <p:tgtEl>
                                          <p:spTgt spid="6964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3584"/>
                                        </p:tgtEl>
                                        <p:attrNameLst>
                                          <p:attrName>style.visibility</p:attrName>
                                        </p:attrNameLst>
                                      </p:cBhvr>
                                      <p:to>
                                        <p:strVal val="visible"/>
                                      </p:to>
                                    </p:set>
                                    <p:animEffect transition="in" filter="blinds(horizontal)">
                                      <p:cBhvr>
                                        <p:cTn id="48" dur="500"/>
                                        <p:tgtEl>
                                          <p:spTgt spid="23584"/>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nodeType="clickEffect">
                                  <p:stCondLst>
                                    <p:cond delay="0"/>
                                  </p:stCondLst>
                                  <p:childTnLst>
                                    <p:set>
                                      <p:cBhvr>
                                        <p:cTn id="52" dur="1" fill="hold">
                                          <p:stCondLst>
                                            <p:cond delay="0"/>
                                          </p:stCondLst>
                                        </p:cTn>
                                        <p:tgtEl>
                                          <p:spTgt spid="23583"/>
                                        </p:tgtEl>
                                        <p:attrNameLst>
                                          <p:attrName>style.visibility</p:attrName>
                                        </p:attrNameLst>
                                      </p:cBhvr>
                                      <p:to>
                                        <p:strVal val="visible"/>
                                      </p:to>
                                    </p:set>
                                    <p:animEffect transition="in" filter="checkerboard(across)">
                                      <p:cBhvr>
                                        <p:cTn id="53" dur="500"/>
                                        <p:tgtEl>
                                          <p:spTgt spid="23583"/>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69650"/>
                                        </p:tgtEl>
                                        <p:attrNameLst>
                                          <p:attrName>style.visibility</p:attrName>
                                        </p:attrNameLst>
                                      </p:cBhvr>
                                      <p:to>
                                        <p:strVal val="visible"/>
                                      </p:to>
                                    </p:set>
                                    <p:animEffect transition="in" filter="box(in)">
                                      <p:cBhvr>
                                        <p:cTn id="58" dur="500"/>
                                        <p:tgtEl>
                                          <p:spTgt spid="6965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69661"/>
                                        </p:tgtEl>
                                        <p:attrNameLst>
                                          <p:attrName>style.visibility</p:attrName>
                                        </p:attrNameLst>
                                      </p:cBhvr>
                                      <p:to>
                                        <p:strVal val="visible"/>
                                      </p:to>
                                    </p:set>
                                    <p:animEffect transition="in" filter="blinds(horizontal)">
                                      <p:cBhvr>
                                        <p:cTn id="63" dur="500"/>
                                        <p:tgtEl>
                                          <p:spTgt spid="69661"/>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nodeType="clickEffect">
                                  <p:stCondLst>
                                    <p:cond delay="0"/>
                                  </p:stCondLst>
                                  <p:childTnLst>
                                    <p:set>
                                      <p:cBhvr>
                                        <p:cTn id="67" dur="1" fill="hold">
                                          <p:stCondLst>
                                            <p:cond delay="0"/>
                                          </p:stCondLst>
                                        </p:cTn>
                                        <p:tgtEl>
                                          <p:spTgt spid="23570"/>
                                        </p:tgtEl>
                                        <p:attrNameLst>
                                          <p:attrName>style.visibility</p:attrName>
                                        </p:attrNameLst>
                                      </p:cBhvr>
                                      <p:to>
                                        <p:strVal val="visible"/>
                                      </p:to>
                                    </p:set>
                                    <p:animEffect transition="in" filter="checkerboard(across)">
                                      <p:cBhvr>
                                        <p:cTn id="68" dur="500"/>
                                        <p:tgtEl>
                                          <p:spTgt spid="23570"/>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69651"/>
                                        </p:tgtEl>
                                        <p:attrNameLst>
                                          <p:attrName>style.visibility</p:attrName>
                                        </p:attrNameLst>
                                      </p:cBhvr>
                                      <p:to>
                                        <p:strVal val="visible"/>
                                      </p:to>
                                    </p:set>
                                    <p:animEffect transition="in" filter="box(in)">
                                      <p:cBhvr>
                                        <p:cTn id="73" dur="500"/>
                                        <p:tgtEl>
                                          <p:spTgt spid="69651"/>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69654"/>
                                        </p:tgtEl>
                                        <p:attrNameLst>
                                          <p:attrName>style.visibility</p:attrName>
                                        </p:attrNameLst>
                                      </p:cBhvr>
                                      <p:to>
                                        <p:strVal val="visible"/>
                                      </p:to>
                                    </p:set>
                                    <p:animEffect transition="in" filter="box(in)">
                                      <p:cBhvr>
                                        <p:cTn id="78" dur="500"/>
                                        <p:tgtEl>
                                          <p:spTgt spid="69654"/>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grpId="0" nodeType="clickEffect">
                                  <p:stCondLst>
                                    <p:cond delay="0"/>
                                  </p:stCondLst>
                                  <p:childTnLst>
                                    <p:set>
                                      <p:cBhvr>
                                        <p:cTn id="82" dur="1" fill="hold">
                                          <p:stCondLst>
                                            <p:cond delay="0"/>
                                          </p:stCondLst>
                                        </p:cTn>
                                        <p:tgtEl>
                                          <p:spTgt spid="69662"/>
                                        </p:tgtEl>
                                        <p:attrNameLst>
                                          <p:attrName>style.visibility</p:attrName>
                                        </p:attrNameLst>
                                      </p:cBhvr>
                                      <p:to>
                                        <p:strVal val="visible"/>
                                      </p:to>
                                    </p:set>
                                    <p:animEffect transition="in" filter="box(in)">
                                      <p:cBhvr>
                                        <p:cTn id="83" dur="500"/>
                                        <p:tgtEl>
                                          <p:spTgt spid="69662"/>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23574"/>
                                        </p:tgtEl>
                                        <p:attrNameLst>
                                          <p:attrName>style.visibility</p:attrName>
                                        </p:attrNameLst>
                                      </p:cBhvr>
                                      <p:to>
                                        <p:strVal val="visible"/>
                                      </p:to>
                                    </p:set>
                                    <p:animEffect transition="in" filter="blinds(horizontal)">
                                      <p:cBhvr>
                                        <p:cTn id="88" dur="500"/>
                                        <p:tgtEl>
                                          <p:spTgt spid="23574"/>
                                        </p:tgtEl>
                                      </p:cBhvr>
                                    </p:animEffect>
                                  </p:childTnLst>
                                </p:cTn>
                              </p:par>
                            </p:childTnLst>
                          </p:cTn>
                        </p:par>
                      </p:childTnLst>
                    </p:cTn>
                  </p:par>
                  <p:par>
                    <p:cTn id="89" fill="hold">
                      <p:stCondLst>
                        <p:cond delay="indefinite"/>
                      </p:stCondLst>
                      <p:childTnLst>
                        <p:par>
                          <p:cTn id="90" fill="hold">
                            <p:stCondLst>
                              <p:cond delay="0"/>
                            </p:stCondLst>
                            <p:childTnLst>
                              <p:par>
                                <p:cTn id="91" presetID="5" presetClass="entr" presetSubtype="10" fill="hold" grpId="0" nodeType="clickEffect">
                                  <p:stCondLst>
                                    <p:cond delay="0"/>
                                  </p:stCondLst>
                                  <p:childTnLst>
                                    <p:set>
                                      <p:cBhvr>
                                        <p:cTn id="92" dur="1" fill="hold">
                                          <p:stCondLst>
                                            <p:cond delay="0"/>
                                          </p:stCondLst>
                                        </p:cTn>
                                        <p:tgtEl>
                                          <p:spTgt spid="69657"/>
                                        </p:tgtEl>
                                        <p:attrNameLst>
                                          <p:attrName>style.visibility</p:attrName>
                                        </p:attrNameLst>
                                      </p:cBhvr>
                                      <p:to>
                                        <p:strVal val="visible"/>
                                      </p:to>
                                    </p:set>
                                    <p:animEffect transition="in" filter="checkerboard(across)">
                                      <p:cBhvr>
                                        <p:cTn id="93" dur="500"/>
                                        <p:tgtEl>
                                          <p:spTgt spid="69657"/>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23586"/>
                                        </p:tgtEl>
                                        <p:attrNameLst>
                                          <p:attrName>style.visibility</p:attrName>
                                        </p:attrNameLst>
                                      </p:cBhvr>
                                      <p:to>
                                        <p:strVal val="visible"/>
                                      </p:to>
                                    </p:set>
                                    <p:animEffect transition="in" filter="blinds(horizontal)">
                                      <p:cBhvr>
                                        <p:cTn id="98" dur="500"/>
                                        <p:tgtEl>
                                          <p:spTgt spid="23586"/>
                                        </p:tgtEl>
                                      </p:cBhvr>
                                    </p:animEffect>
                                  </p:childTnLst>
                                </p:cTn>
                              </p:par>
                            </p:childTnLst>
                          </p:cTn>
                        </p:par>
                      </p:childTnLst>
                    </p:cTn>
                  </p:par>
                  <p:par>
                    <p:cTn id="99" fill="hold">
                      <p:stCondLst>
                        <p:cond delay="indefinite"/>
                      </p:stCondLst>
                      <p:childTnLst>
                        <p:par>
                          <p:cTn id="100" fill="hold">
                            <p:stCondLst>
                              <p:cond delay="0"/>
                            </p:stCondLst>
                            <p:childTnLst>
                              <p:par>
                                <p:cTn id="101" presetID="5" presetClass="entr" presetSubtype="10" fill="hold" nodeType="clickEffect">
                                  <p:stCondLst>
                                    <p:cond delay="0"/>
                                  </p:stCondLst>
                                  <p:childTnLst>
                                    <p:set>
                                      <p:cBhvr>
                                        <p:cTn id="102" dur="1" fill="hold">
                                          <p:stCondLst>
                                            <p:cond delay="0"/>
                                          </p:stCondLst>
                                        </p:cTn>
                                        <p:tgtEl>
                                          <p:spTgt spid="23585"/>
                                        </p:tgtEl>
                                        <p:attrNameLst>
                                          <p:attrName>style.visibility</p:attrName>
                                        </p:attrNameLst>
                                      </p:cBhvr>
                                      <p:to>
                                        <p:strVal val="visible"/>
                                      </p:to>
                                    </p:set>
                                    <p:animEffect transition="in" filter="checkerboard(across)">
                                      <p:cBhvr>
                                        <p:cTn id="103" dur="500"/>
                                        <p:tgtEl>
                                          <p:spTgt spid="23585"/>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69655"/>
                                        </p:tgtEl>
                                        <p:attrNameLst>
                                          <p:attrName>style.visibility</p:attrName>
                                        </p:attrNameLst>
                                      </p:cBhvr>
                                      <p:to>
                                        <p:strVal val="visible"/>
                                      </p:to>
                                    </p:set>
                                    <p:animEffect transition="in" filter="box(in)">
                                      <p:cBhvr>
                                        <p:cTn id="108" dur="500"/>
                                        <p:tgtEl>
                                          <p:spTgt spid="69655"/>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26" fill="hold" grpId="0" nodeType="clickEffect">
                                  <p:stCondLst>
                                    <p:cond delay="0"/>
                                  </p:stCondLst>
                                  <p:childTnLst>
                                    <p:set>
                                      <p:cBhvr>
                                        <p:cTn id="112" dur="1" fill="hold">
                                          <p:stCondLst>
                                            <p:cond delay="0"/>
                                          </p:stCondLst>
                                        </p:cTn>
                                        <p:tgtEl>
                                          <p:spTgt spid="69663"/>
                                        </p:tgtEl>
                                        <p:attrNameLst>
                                          <p:attrName>style.visibility</p:attrName>
                                        </p:attrNameLst>
                                      </p:cBhvr>
                                      <p:to>
                                        <p:strVal val="visible"/>
                                      </p:to>
                                    </p:set>
                                    <p:animEffect transition="in" filter="barn(inHorizontal)">
                                      <p:cBhvr>
                                        <p:cTn id="113" dur="500"/>
                                        <p:tgtEl>
                                          <p:spTgt spid="69663"/>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6" fill="hold" nodeType="clickEffect">
                                  <p:stCondLst>
                                    <p:cond delay="0"/>
                                  </p:stCondLst>
                                  <p:childTnLst>
                                    <p:set>
                                      <p:cBhvr>
                                        <p:cTn id="117" dur="1" fill="hold">
                                          <p:stCondLst>
                                            <p:cond delay="0"/>
                                          </p:stCondLst>
                                        </p:cTn>
                                        <p:tgtEl>
                                          <p:spTgt spid="23576"/>
                                        </p:tgtEl>
                                        <p:attrNameLst>
                                          <p:attrName>style.visibility</p:attrName>
                                        </p:attrNameLst>
                                      </p:cBhvr>
                                      <p:to>
                                        <p:strVal val="visible"/>
                                      </p:to>
                                    </p:set>
                                    <p:animEffect transition="in" filter="barn(inHorizontal)">
                                      <p:cBhvr>
                                        <p:cTn id="118" dur="500"/>
                                        <p:tgtEl>
                                          <p:spTgt spid="23576"/>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69659"/>
                                        </p:tgtEl>
                                        <p:attrNameLst>
                                          <p:attrName>style.visibility</p:attrName>
                                        </p:attrNameLst>
                                      </p:cBhvr>
                                      <p:to>
                                        <p:strVal val="visible"/>
                                      </p:to>
                                    </p:set>
                                    <p:animEffect transition="in" filter="blinds(horizontal)">
                                      <p:cBhvr>
                                        <p:cTn id="123" dur="500"/>
                                        <p:tgtEl>
                                          <p:spTgt spid="69659"/>
                                        </p:tgtEl>
                                      </p:cBhvr>
                                    </p:animEffect>
                                  </p:childTnLst>
                                </p:cTn>
                              </p:par>
                            </p:childTnLst>
                          </p:cTn>
                        </p:par>
                      </p:childTnLst>
                    </p:cTn>
                  </p:par>
                  <p:par>
                    <p:cTn id="124" fill="hold">
                      <p:stCondLst>
                        <p:cond delay="indefinite"/>
                      </p:stCondLst>
                      <p:childTnLst>
                        <p:par>
                          <p:cTn id="125" fill="hold">
                            <p:stCondLst>
                              <p:cond delay="0"/>
                            </p:stCondLst>
                            <p:childTnLst>
                              <p:par>
                                <p:cTn id="126" presetID="40" presetClass="entr" presetSubtype="0" fill="hold" grpId="0" nodeType="clickEffect">
                                  <p:stCondLst>
                                    <p:cond delay="0"/>
                                  </p:stCondLst>
                                  <p:iterate type="lt">
                                    <p:tmPct val="10000"/>
                                  </p:iterate>
                                  <p:childTnLst>
                                    <p:set>
                                      <p:cBhvr>
                                        <p:cTn id="127" dur="1" fill="hold">
                                          <p:stCondLst>
                                            <p:cond delay="0"/>
                                          </p:stCondLst>
                                        </p:cTn>
                                        <p:tgtEl>
                                          <p:spTgt spid="69670"/>
                                        </p:tgtEl>
                                        <p:attrNameLst>
                                          <p:attrName>style.visibility</p:attrName>
                                        </p:attrNameLst>
                                      </p:cBhvr>
                                      <p:to>
                                        <p:strVal val="visible"/>
                                      </p:to>
                                    </p:set>
                                    <p:animEffect transition="in" filter="fade">
                                      <p:cBhvr>
                                        <p:cTn id="128" dur="1000"/>
                                        <p:tgtEl>
                                          <p:spTgt spid="69670"/>
                                        </p:tgtEl>
                                      </p:cBhvr>
                                    </p:animEffect>
                                    <p:anim calcmode="lin" valueType="num">
                                      <p:cBhvr>
                                        <p:cTn id="129" dur="1000" fill="hold"/>
                                        <p:tgtEl>
                                          <p:spTgt spid="69670"/>
                                        </p:tgtEl>
                                        <p:attrNameLst>
                                          <p:attrName>ppt_x</p:attrName>
                                        </p:attrNameLst>
                                      </p:cBhvr>
                                      <p:tavLst>
                                        <p:tav tm="0">
                                          <p:val>
                                            <p:strVal val="#ppt_x-.1"/>
                                          </p:val>
                                        </p:tav>
                                        <p:tav tm="100000">
                                          <p:val>
                                            <p:strVal val="#ppt_x"/>
                                          </p:val>
                                        </p:tav>
                                      </p:tavLst>
                                    </p:anim>
                                    <p:anim calcmode="lin" valueType="num">
                                      <p:cBhvr>
                                        <p:cTn id="130" dur="1000" fill="hold"/>
                                        <p:tgtEl>
                                          <p:spTgt spid="69670"/>
                                        </p:tgtEl>
                                        <p:attrNameLst>
                                          <p:attrName>ppt_y</p:attrName>
                                        </p:attrNameLst>
                                      </p:cBhvr>
                                      <p:tavLst>
                                        <p:tav tm="0">
                                          <p:val>
                                            <p:strVal val="#ppt_y"/>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69671"/>
                                        </p:tgtEl>
                                        <p:attrNameLst>
                                          <p:attrName>style.visibility</p:attrName>
                                        </p:attrNameLst>
                                      </p:cBhvr>
                                      <p:to>
                                        <p:strVal val="visible"/>
                                      </p:to>
                                    </p:set>
                                    <p:animEffect transition="in" filter="wipe(down)">
                                      <p:cBhvr>
                                        <p:cTn id="135" dur="500"/>
                                        <p:tgtEl>
                                          <p:spTgt spid="69671"/>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69672"/>
                                        </p:tgtEl>
                                        <p:attrNameLst>
                                          <p:attrName>style.visibility</p:attrName>
                                        </p:attrNameLst>
                                      </p:cBhvr>
                                      <p:to>
                                        <p:strVal val="visible"/>
                                      </p:to>
                                    </p:set>
                                    <p:animEffect transition="in" filter="wipe(down)">
                                      <p:cBhvr>
                                        <p:cTn id="140" dur="500"/>
                                        <p:tgtEl>
                                          <p:spTgt spid="69672"/>
                                        </p:tgtEl>
                                      </p:cBhvr>
                                    </p:animEffect>
                                  </p:childTnLst>
                                </p:cTn>
                              </p:par>
                            </p:childTnLst>
                          </p:cTn>
                        </p:par>
                      </p:childTnLst>
                    </p:cTn>
                  </p:par>
                  <p:par>
                    <p:cTn id="141" fill="hold">
                      <p:stCondLst>
                        <p:cond delay="indefinite"/>
                      </p:stCondLst>
                      <p:childTnLst>
                        <p:par>
                          <p:cTn id="142" fill="hold">
                            <p:stCondLst>
                              <p:cond delay="0"/>
                            </p:stCondLst>
                            <p:childTnLst>
                              <p:par>
                                <p:cTn id="143" presetID="4" presetClass="entr" presetSubtype="16" fill="hold" grpId="0" nodeType="clickEffect">
                                  <p:stCondLst>
                                    <p:cond delay="0"/>
                                  </p:stCondLst>
                                  <p:childTnLst>
                                    <p:set>
                                      <p:cBhvr>
                                        <p:cTn id="144" dur="1" fill="hold">
                                          <p:stCondLst>
                                            <p:cond delay="0"/>
                                          </p:stCondLst>
                                        </p:cTn>
                                        <p:tgtEl>
                                          <p:spTgt spid="69664"/>
                                        </p:tgtEl>
                                        <p:attrNameLst>
                                          <p:attrName>style.visibility</p:attrName>
                                        </p:attrNameLst>
                                      </p:cBhvr>
                                      <p:to>
                                        <p:strVal val="visible"/>
                                      </p:to>
                                    </p:set>
                                    <p:animEffect transition="in" filter="box(in)">
                                      <p:cBhvr>
                                        <p:cTn id="145" dur="500"/>
                                        <p:tgtEl>
                                          <p:spTgt spid="69664"/>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69653"/>
                                        </p:tgtEl>
                                        <p:attrNameLst>
                                          <p:attrName>style.visibility</p:attrName>
                                        </p:attrNameLst>
                                      </p:cBhvr>
                                      <p:to>
                                        <p:strVal val="visible"/>
                                      </p:to>
                                    </p:set>
                                    <p:animEffect transition="in" filter="blinds(horizontal)">
                                      <p:cBhvr>
                                        <p:cTn id="150" dur="500"/>
                                        <p:tgtEl>
                                          <p:spTgt spid="69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p:bldP spid="69646" grpId="0"/>
      <p:bldP spid="69647" grpId="0" animBg="1"/>
      <p:bldP spid="69649" grpId="0" animBg="1"/>
      <p:bldP spid="69650" grpId="0" animBg="1"/>
      <p:bldP spid="69651" grpId="0" animBg="1"/>
      <p:bldP spid="69653" grpId="0"/>
      <p:bldP spid="69654" grpId="0" animBg="1"/>
      <p:bldP spid="69655" grpId="0" animBg="1"/>
      <p:bldP spid="69657" grpId="0" animBg="1"/>
      <p:bldP spid="69659" grpId="0" animBg="1"/>
      <p:bldP spid="69660" grpId="0"/>
      <p:bldP spid="69661" grpId="0"/>
      <p:bldP spid="69662" grpId="0"/>
      <p:bldP spid="69663" grpId="0"/>
      <p:bldP spid="69664" grpId="0"/>
      <p:bldP spid="69670" grpId="0"/>
      <p:bldP spid="69671" grpId="0" animBg="1"/>
      <p:bldP spid="6967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Group 2"/>
          <p:cNvGrpSpPr/>
          <p:nvPr/>
        </p:nvGrpSpPr>
        <p:grpSpPr bwMode="auto">
          <a:xfrm>
            <a:off x="971550" y="476250"/>
            <a:ext cx="5976938" cy="1017588"/>
            <a:chOff x="1156" y="1751"/>
            <a:chExt cx="3765" cy="641"/>
          </a:xfrm>
        </p:grpSpPr>
        <p:sp>
          <p:nvSpPr>
            <p:cNvPr id="23554" name="Text Box 3"/>
            <p:cNvSpPr txBox="1">
              <a:spLocks noChangeArrowheads="1"/>
            </p:cNvSpPr>
            <p:nvPr/>
          </p:nvSpPr>
          <p:spPr bwMode="auto">
            <a:xfrm>
              <a:off x="1156" y="1797"/>
              <a:ext cx="37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解方程组</a:t>
              </a:r>
              <a:r>
                <a:rPr lang="en-US" altLang="zh-CN" sz="2800" b="1">
                  <a:solidFill>
                    <a:prstClr val="black"/>
                  </a:solidFill>
                </a:rPr>
                <a:t>:</a:t>
              </a:r>
            </a:p>
          </p:txBody>
        </p:sp>
        <p:graphicFrame>
          <p:nvGraphicFramePr>
            <p:cNvPr id="23555" name="Object 4"/>
            <p:cNvGraphicFramePr/>
            <p:nvPr/>
          </p:nvGraphicFramePr>
          <p:xfrm>
            <a:off x="2335" y="1751"/>
            <a:ext cx="1229" cy="641"/>
          </p:xfrm>
          <a:graphic>
            <a:graphicData uri="http://schemas.openxmlformats.org/presentationml/2006/ole">
              <mc:AlternateContent xmlns:mc="http://schemas.openxmlformats.org/markup-compatibility/2006">
                <mc:Choice xmlns:v="urn:schemas-microsoft-com:vml" Requires="v">
                  <p:oleObj r:id="rId2" imgW="876300" imgH="457200" progId="Equations">
                    <p:embed/>
                  </p:oleObj>
                </mc:Choice>
                <mc:Fallback>
                  <p:oleObj r:id="rId2" imgW="876300"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 y="1751"/>
                          <a:ext cx="1229" cy="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56" name="Text Box 5"/>
          <p:cNvSpPr txBox="1">
            <a:spLocks noChangeArrowheads="1"/>
          </p:cNvSpPr>
          <p:nvPr/>
        </p:nvSpPr>
        <p:spPr bwMode="auto">
          <a:xfrm>
            <a:off x="5940425" y="981075"/>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②</a:t>
            </a:r>
          </a:p>
        </p:txBody>
      </p:sp>
      <p:sp>
        <p:nvSpPr>
          <p:cNvPr id="23557" name="Text Box 6"/>
          <p:cNvSpPr txBox="1">
            <a:spLocks noChangeArrowheads="1"/>
          </p:cNvSpPr>
          <p:nvPr/>
        </p:nvSpPr>
        <p:spPr bwMode="auto">
          <a:xfrm>
            <a:off x="5940425" y="476250"/>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①</a:t>
            </a:r>
          </a:p>
        </p:txBody>
      </p:sp>
      <p:sp>
        <p:nvSpPr>
          <p:cNvPr id="23558" name="Line 7"/>
          <p:cNvSpPr>
            <a:spLocks noChangeShapeType="1"/>
          </p:cNvSpPr>
          <p:nvPr/>
        </p:nvSpPr>
        <p:spPr bwMode="auto">
          <a:xfrm>
            <a:off x="5435600" y="765175"/>
            <a:ext cx="5762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59" name="Line 8"/>
          <p:cNvSpPr>
            <a:spLocks noChangeShapeType="1"/>
          </p:cNvSpPr>
          <p:nvPr/>
        </p:nvSpPr>
        <p:spPr bwMode="auto">
          <a:xfrm>
            <a:off x="5435600" y="1268413"/>
            <a:ext cx="5762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60" name="Line 9"/>
          <p:cNvSpPr>
            <a:spLocks noChangeShapeType="1"/>
          </p:cNvSpPr>
          <p:nvPr/>
        </p:nvSpPr>
        <p:spPr bwMode="auto">
          <a:xfrm>
            <a:off x="2987675" y="908050"/>
            <a:ext cx="1081088" cy="0"/>
          </a:xfrm>
          <a:prstGeom prst="line">
            <a:avLst/>
          </a:prstGeom>
          <a:noFill/>
          <a:ln w="38100">
            <a:solidFill>
              <a:srgbClr val="993366"/>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61" name="Line 10"/>
          <p:cNvSpPr>
            <a:spLocks noChangeShapeType="1"/>
          </p:cNvSpPr>
          <p:nvPr/>
        </p:nvSpPr>
        <p:spPr bwMode="auto">
          <a:xfrm>
            <a:off x="2987675" y="1412875"/>
            <a:ext cx="1081088"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62" name="Line 11"/>
          <p:cNvSpPr>
            <a:spLocks noChangeShapeType="1"/>
          </p:cNvSpPr>
          <p:nvPr/>
        </p:nvSpPr>
        <p:spPr bwMode="auto">
          <a:xfrm>
            <a:off x="4356100" y="908050"/>
            <a:ext cx="28733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3563" name="Line 12"/>
          <p:cNvSpPr>
            <a:spLocks noChangeShapeType="1"/>
          </p:cNvSpPr>
          <p:nvPr/>
        </p:nvSpPr>
        <p:spPr bwMode="auto">
          <a:xfrm>
            <a:off x="4427538" y="1412875"/>
            <a:ext cx="288925"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3" name="Group 13"/>
          <p:cNvGrpSpPr/>
          <p:nvPr/>
        </p:nvGrpSpPr>
        <p:grpSpPr bwMode="auto">
          <a:xfrm>
            <a:off x="1763713" y="2924175"/>
            <a:ext cx="5903912" cy="684213"/>
            <a:chOff x="1111" y="1842"/>
            <a:chExt cx="3719" cy="431"/>
          </a:xfrm>
        </p:grpSpPr>
        <p:grpSp>
          <p:nvGrpSpPr>
            <p:cNvPr id="23565" name="Group 14"/>
            <p:cNvGrpSpPr/>
            <p:nvPr/>
          </p:nvGrpSpPr>
          <p:grpSpPr bwMode="auto">
            <a:xfrm>
              <a:off x="1111" y="1888"/>
              <a:ext cx="998" cy="369"/>
              <a:chOff x="1111" y="1888"/>
              <a:chExt cx="998" cy="369"/>
            </a:xfrm>
          </p:grpSpPr>
          <p:graphicFrame>
            <p:nvGraphicFramePr>
              <p:cNvPr id="23566" name="Object 15"/>
              <p:cNvGraphicFramePr/>
              <p:nvPr/>
            </p:nvGraphicFramePr>
            <p:xfrm>
              <a:off x="1111" y="1888"/>
              <a:ext cx="998" cy="369"/>
            </p:xfrm>
            <a:graphic>
              <a:graphicData uri="http://schemas.openxmlformats.org/presentationml/2006/ole">
                <mc:AlternateContent xmlns:mc="http://schemas.openxmlformats.org/markup-compatibility/2006">
                  <mc:Choice xmlns:v="urn:schemas-microsoft-com:vml" Requires="v">
                    <p:oleObj r:id="rId4" imgW="583565" imgH="215900" progId="Equations">
                      <p:embed/>
                    </p:oleObj>
                  </mc:Choice>
                  <mc:Fallback>
                    <p:oleObj r:id="rId4" imgW="583565" imgH="2159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 y="1888"/>
                            <a:ext cx="998" cy="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7" name="Line 16"/>
              <p:cNvSpPr>
                <a:spLocks noChangeShapeType="1"/>
              </p:cNvSpPr>
              <p:nvPr/>
            </p:nvSpPr>
            <p:spPr bwMode="auto">
              <a:xfrm>
                <a:off x="1202" y="2251"/>
                <a:ext cx="907" cy="0"/>
              </a:xfrm>
              <a:prstGeom prst="line">
                <a:avLst/>
              </a:prstGeom>
              <a:noFill/>
              <a:ln w="38100">
                <a:solidFill>
                  <a:srgbClr val="993366"/>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23568" name="Group 17"/>
            <p:cNvGrpSpPr/>
            <p:nvPr/>
          </p:nvGrpSpPr>
          <p:grpSpPr bwMode="auto">
            <a:xfrm>
              <a:off x="2290" y="1888"/>
              <a:ext cx="1043" cy="385"/>
              <a:chOff x="2290" y="1888"/>
              <a:chExt cx="1043" cy="385"/>
            </a:xfrm>
          </p:grpSpPr>
          <p:sp>
            <p:nvSpPr>
              <p:cNvPr id="23569" name="Line 18"/>
              <p:cNvSpPr>
                <a:spLocks noChangeShapeType="1"/>
              </p:cNvSpPr>
              <p:nvPr/>
            </p:nvSpPr>
            <p:spPr bwMode="auto">
              <a:xfrm>
                <a:off x="2426" y="2251"/>
                <a:ext cx="862" cy="0"/>
              </a:xfrm>
              <a:prstGeom prst="line">
                <a:avLst/>
              </a:prstGeom>
              <a:noFill/>
              <a:ln w="38100">
                <a:solidFill>
                  <a:srgbClr val="FF66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23570" name="Object 19"/>
              <p:cNvGraphicFramePr/>
              <p:nvPr/>
            </p:nvGraphicFramePr>
            <p:xfrm>
              <a:off x="2290" y="1888"/>
              <a:ext cx="1043" cy="385"/>
            </p:xfrm>
            <a:graphic>
              <a:graphicData uri="http://schemas.openxmlformats.org/presentationml/2006/ole">
                <mc:AlternateContent xmlns:mc="http://schemas.openxmlformats.org/markup-compatibility/2006">
                  <mc:Choice xmlns:v="urn:schemas-microsoft-com:vml" Requires="v">
                    <p:oleObj r:id="rId6" imgW="583565" imgH="215900" progId="Equations">
                      <p:embed/>
                    </p:oleObj>
                  </mc:Choice>
                  <mc:Fallback>
                    <p:oleObj r:id="rId6" imgW="583565" imgH="2159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0" y="1888"/>
                            <a:ext cx="1043"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3571" name="Text Box 20"/>
            <p:cNvSpPr txBox="1">
              <a:spLocks noChangeArrowheads="1"/>
            </p:cNvSpPr>
            <p:nvPr/>
          </p:nvSpPr>
          <p:spPr bwMode="auto">
            <a:xfrm>
              <a:off x="3334" y="1933"/>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800" b="1">
                  <a:solidFill>
                    <a:prstClr val="black"/>
                  </a:solidFill>
                </a:rPr>
                <a:t>=</a:t>
              </a:r>
            </a:p>
          </p:txBody>
        </p:sp>
        <p:grpSp>
          <p:nvGrpSpPr>
            <p:cNvPr id="23572" name="Group 21"/>
            <p:cNvGrpSpPr/>
            <p:nvPr/>
          </p:nvGrpSpPr>
          <p:grpSpPr bwMode="auto">
            <a:xfrm>
              <a:off x="3560" y="1842"/>
              <a:ext cx="317" cy="409"/>
              <a:chOff x="3469" y="1842"/>
              <a:chExt cx="317" cy="409"/>
            </a:xfrm>
          </p:grpSpPr>
          <p:graphicFrame>
            <p:nvGraphicFramePr>
              <p:cNvPr id="23573" name="Object 22"/>
              <p:cNvGraphicFramePr/>
              <p:nvPr/>
            </p:nvGraphicFramePr>
            <p:xfrm>
              <a:off x="3515" y="1842"/>
              <a:ext cx="248" cy="387"/>
            </p:xfrm>
            <a:graphic>
              <a:graphicData uri="http://schemas.openxmlformats.org/presentationml/2006/ole">
                <mc:AlternateContent xmlns:mc="http://schemas.openxmlformats.org/markup-compatibility/2006">
                  <mc:Choice xmlns:v="urn:schemas-microsoft-com:vml" Requires="v">
                    <p:oleObj r:id="rId8" imgW="114300" imgH="177800" progId="Equations">
                      <p:embed/>
                    </p:oleObj>
                  </mc:Choice>
                  <mc:Fallback>
                    <p:oleObj r:id="rId8" imgW="114300" imgH="1778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5" y="1842"/>
                            <a:ext cx="248" cy="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4" name="Line 23"/>
              <p:cNvSpPr>
                <a:spLocks noChangeShapeType="1"/>
              </p:cNvSpPr>
              <p:nvPr/>
            </p:nvSpPr>
            <p:spPr bwMode="auto">
              <a:xfrm>
                <a:off x="3469" y="2251"/>
                <a:ext cx="317"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23575" name="Group 24"/>
            <p:cNvGrpSpPr/>
            <p:nvPr/>
          </p:nvGrpSpPr>
          <p:grpSpPr bwMode="auto">
            <a:xfrm>
              <a:off x="4376" y="1842"/>
              <a:ext cx="454" cy="409"/>
              <a:chOff x="4376" y="1842"/>
              <a:chExt cx="454" cy="409"/>
            </a:xfrm>
          </p:grpSpPr>
          <p:graphicFrame>
            <p:nvGraphicFramePr>
              <p:cNvPr id="23576" name="Object 25"/>
              <p:cNvGraphicFramePr/>
              <p:nvPr/>
            </p:nvGraphicFramePr>
            <p:xfrm>
              <a:off x="4422" y="1842"/>
              <a:ext cx="405" cy="378"/>
            </p:xfrm>
            <a:graphic>
              <a:graphicData uri="http://schemas.openxmlformats.org/presentationml/2006/ole">
                <mc:AlternateContent xmlns:mc="http://schemas.openxmlformats.org/markup-compatibility/2006">
                  <mc:Choice xmlns:v="urn:schemas-microsoft-com:vml" Requires="v">
                    <p:oleObj r:id="rId10" imgW="189865" imgH="177800" progId="Equations">
                      <p:embed/>
                    </p:oleObj>
                  </mc:Choice>
                  <mc:Fallback>
                    <p:oleObj r:id="rId10" imgW="189865" imgH="1778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2" y="1842"/>
                            <a:ext cx="405" cy="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77" name="Line 26"/>
              <p:cNvSpPr>
                <a:spLocks noChangeShapeType="1"/>
              </p:cNvSpPr>
              <p:nvPr/>
            </p:nvSpPr>
            <p:spPr bwMode="auto">
              <a:xfrm>
                <a:off x="4376" y="2251"/>
                <a:ext cx="454" cy="0"/>
              </a:xfrm>
              <a:prstGeom prst="line">
                <a:avLst/>
              </a:prstGeom>
              <a:noFill/>
              <a:ln w="38100">
                <a:solidFill>
                  <a:srgbClr val="0080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aphicFrame>
          <p:nvGraphicFramePr>
            <p:cNvPr id="23578" name="Object 27"/>
            <p:cNvGraphicFramePr/>
            <p:nvPr/>
          </p:nvGraphicFramePr>
          <p:xfrm>
            <a:off x="2064" y="2024"/>
            <a:ext cx="272" cy="164"/>
          </p:xfrm>
          <a:graphic>
            <a:graphicData uri="http://schemas.openxmlformats.org/presentationml/2006/ole">
              <mc:AlternateContent xmlns:mc="http://schemas.openxmlformats.org/markup-compatibility/2006">
                <mc:Choice xmlns:v="urn:schemas-microsoft-com:vml" Requires="v">
                  <p:oleObj r:id="rId12" imgW="126365" imgH="76200" progId="Equations">
                    <p:embed/>
                  </p:oleObj>
                </mc:Choice>
                <mc:Fallback>
                  <p:oleObj r:id="rId12"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64" y="2024"/>
                          <a:ext cx="272"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79" name="Object 28"/>
            <p:cNvGraphicFramePr/>
            <p:nvPr/>
          </p:nvGraphicFramePr>
          <p:xfrm>
            <a:off x="3969" y="1979"/>
            <a:ext cx="272" cy="164"/>
          </p:xfrm>
          <a:graphic>
            <a:graphicData uri="http://schemas.openxmlformats.org/presentationml/2006/ole">
              <mc:AlternateContent xmlns:mc="http://schemas.openxmlformats.org/markup-compatibility/2006">
                <mc:Choice xmlns:v="urn:schemas-microsoft-com:vml" Requires="v">
                  <p:oleObj r:id="rId14" imgW="126365" imgH="76200" progId="Equations">
                    <p:embed/>
                  </p:oleObj>
                </mc:Choice>
                <mc:Fallback>
                  <p:oleObj r:id="rId14"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1979"/>
                          <a:ext cx="272"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29"/>
          <p:cNvGrpSpPr/>
          <p:nvPr/>
        </p:nvGrpSpPr>
        <p:grpSpPr bwMode="auto">
          <a:xfrm>
            <a:off x="611188" y="1989138"/>
            <a:ext cx="7075487" cy="590550"/>
            <a:chOff x="385" y="1253"/>
            <a:chExt cx="4457" cy="372"/>
          </a:xfrm>
        </p:grpSpPr>
        <p:sp>
          <p:nvSpPr>
            <p:cNvPr id="23581" name="Text Box 30"/>
            <p:cNvSpPr txBox="1">
              <a:spLocks noChangeArrowheads="1"/>
            </p:cNvSpPr>
            <p:nvPr/>
          </p:nvSpPr>
          <p:spPr bwMode="auto">
            <a:xfrm>
              <a:off x="385" y="1253"/>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分析</a:t>
              </a:r>
              <a:r>
                <a:rPr lang="en-US" altLang="zh-CN" sz="2800" b="1">
                  <a:solidFill>
                    <a:prstClr val="black"/>
                  </a:solidFill>
                </a:rPr>
                <a:t>:</a:t>
              </a:r>
            </a:p>
          </p:txBody>
        </p:sp>
        <p:sp>
          <p:nvSpPr>
            <p:cNvPr id="23582" name="Rectangle 31"/>
            <p:cNvSpPr>
              <a:spLocks noChangeArrowheads="1"/>
            </p:cNvSpPr>
            <p:nvPr/>
          </p:nvSpPr>
          <p:spPr bwMode="auto">
            <a:xfrm>
              <a:off x="1156" y="1298"/>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①</a:t>
              </a:r>
              <a:r>
                <a:rPr lang="zh-CN" altLang="en-US" sz="2400" b="1">
                  <a:solidFill>
                    <a:srgbClr val="000000"/>
                  </a:solidFill>
                  <a:latin typeface="Times New Roman" panose="02020603050405020304" pitchFamily="18" charset="0"/>
                </a:rPr>
                <a:t>左边</a:t>
              </a:r>
            </a:p>
          </p:txBody>
        </p:sp>
        <p:sp>
          <p:nvSpPr>
            <p:cNvPr id="23583" name="Rectangle 32"/>
            <p:cNvSpPr>
              <a:spLocks noChangeArrowheads="1"/>
            </p:cNvSpPr>
            <p:nvPr/>
          </p:nvSpPr>
          <p:spPr bwMode="auto">
            <a:xfrm>
              <a:off x="2290" y="1298"/>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②</a:t>
              </a:r>
              <a:r>
                <a:rPr lang="zh-CN" altLang="en-US" sz="2400" b="1">
                  <a:solidFill>
                    <a:srgbClr val="000000"/>
                  </a:solidFill>
                  <a:latin typeface="Times New Roman" panose="02020603050405020304" pitchFamily="18" charset="0"/>
                </a:rPr>
                <a:t>左边</a:t>
              </a:r>
            </a:p>
          </p:txBody>
        </p:sp>
        <p:sp>
          <p:nvSpPr>
            <p:cNvPr id="23584" name="Rectangle 33"/>
            <p:cNvSpPr>
              <a:spLocks noChangeArrowheads="1"/>
            </p:cNvSpPr>
            <p:nvPr/>
          </p:nvSpPr>
          <p:spPr bwMode="auto">
            <a:xfrm>
              <a:off x="3333" y="1298"/>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①</a:t>
              </a:r>
              <a:r>
                <a:rPr lang="zh-CN" altLang="en-US" sz="2400" b="1">
                  <a:solidFill>
                    <a:srgbClr val="000000"/>
                  </a:solidFill>
                  <a:latin typeface="Times New Roman" panose="02020603050405020304" pitchFamily="18" charset="0"/>
                </a:rPr>
                <a:t>右边</a:t>
              </a:r>
            </a:p>
          </p:txBody>
        </p:sp>
        <p:sp>
          <p:nvSpPr>
            <p:cNvPr id="23585" name="Rectangle 34"/>
            <p:cNvSpPr>
              <a:spLocks noChangeArrowheads="1"/>
            </p:cNvSpPr>
            <p:nvPr/>
          </p:nvSpPr>
          <p:spPr bwMode="auto">
            <a:xfrm>
              <a:off x="4150" y="1298"/>
              <a:ext cx="6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000000"/>
                  </a:solidFill>
                  <a:latin typeface="Times New Roman" panose="02020603050405020304" pitchFamily="18" charset="0"/>
                </a:rPr>
                <a:t>②</a:t>
              </a:r>
              <a:r>
                <a:rPr lang="zh-CN" altLang="en-US" sz="2400" b="1">
                  <a:solidFill>
                    <a:srgbClr val="000000"/>
                  </a:solidFill>
                  <a:latin typeface="Times New Roman" panose="02020603050405020304" pitchFamily="18" charset="0"/>
                </a:rPr>
                <a:t>右边</a:t>
              </a:r>
            </a:p>
          </p:txBody>
        </p:sp>
        <p:sp>
          <p:nvSpPr>
            <p:cNvPr id="23586" name="Text Box 35"/>
            <p:cNvSpPr txBox="1">
              <a:spLocks noChangeArrowheads="1"/>
            </p:cNvSpPr>
            <p:nvPr/>
          </p:nvSpPr>
          <p:spPr bwMode="auto">
            <a:xfrm>
              <a:off x="3016" y="1298"/>
              <a:ext cx="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800" b="1">
                  <a:solidFill>
                    <a:prstClr val="black"/>
                  </a:solidFill>
                </a:rPr>
                <a:t>=</a:t>
              </a:r>
            </a:p>
          </p:txBody>
        </p:sp>
        <p:graphicFrame>
          <p:nvGraphicFramePr>
            <p:cNvPr id="23587" name="Object 36"/>
            <p:cNvGraphicFramePr/>
            <p:nvPr/>
          </p:nvGraphicFramePr>
          <p:xfrm>
            <a:off x="1928" y="1389"/>
            <a:ext cx="272" cy="164"/>
          </p:xfrm>
          <a:graphic>
            <a:graphicData uri="http://schemas.openxmlformats.org/presentationml/2006/ole">
              <mc:AlternateContent xmlns:mc="http://schemas.openxmlformats.org/markup-compatibility/2006">
                <mc:Choice xmlns:v="urn:schemas-microsoft-com:vml" Requires="v">
                  <p:oleObj r:id="rId15" imgW="126365" imgH="76200" progId="Equations">
                    <p:embed/>
                  </p:oleObj>
                </mc:Choice>
                <mc:Fallback>
                  <p:oleObj r:id="rId15"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8" y="1389"/>
                          <a:ext cx="272"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88" name="Object 37"/>
            <p:cNvGraphicFramePr/>
            <p:nvPr/>
          </p:nvGraphicFramePr>
          <p:xfrm>
            <a:off x="3969" y="1389"/>
            <a:ext cx="272" cy="164"/>
          </p:xfrm>
          <a:graphic>
            <a:graphicData uri="http://schemas.openxmlformats.org/presentationml/2006/ole">
              <mc:AlternateContent xmlns:mc="http://schemas.openxmlformats.org/markup-compatibility/2006">
                <mc:Choice xmlns:v="urn:schemas-microsoft-com:vml" Requires="v">
                  <p:oleObj r:id="rId16" imgW="126365" imgH="76200" progId="Equations">
                    <p:embed/>
                  </p:oleObj>
                </mc:Choice>
                <mc:Fallback>
                  <p:oleObj r:id="rId16" imgW="126365" imgH="76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69" y="1389"/>
                          <a:ext cx="272" cy="1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614" name="Object 38"/>
          <p:cNvGraphicFramePr/>
          <p:nvPr/>
        </p:nvGraphicFramePr>
        <p:xfrm>
          <a:off x="2627313" y="3789363"/>
          <a:ext cx="3673475" cy="511175"/>
        </p:xfrm>
        <a:graphic>
          <a:graphicData uri="http://schemas.openxmlformats.org/presentationml/2006/ole">
            <mc:AlternateContent xmlns:mc="http://schemas.openxmlformats.org/markup-compatibility/2006">
              <mc:Choice xmlns:v="urn:schemas-microsoft-com:vml" Requires="v">
                <p:oleObj r:id="rId17" imgW="1459230" imgH="203200" progId="Equations">
                  <p:embed/>
                </p:oleObj>
              </mc:Choice>
              <mc:Fallback>
                <p:oleObj r:id="rId17" imgW="1459230" imgH="203200" progId="Equations">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313" y="3789363"/>
                        <a:ext cx="367347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15" name="Object 39"/>
          <p:cNvGraphicFramePr/>
          <p:nvPr/>
        </p:nvGraphicFramePr>
        <p:xfrm>
          <a:off x="4787900" y="4292600"/>
          <a:ext cx="1512888" cy="515938"/>
        </p:xfrm>
        <a:graphic>
          <a:graphicData uri="http://schemas.openxmlformats.org/presentationml/2006/ole">
            <mc:AlternateContent xmlns:mc="http://schemas.openxmlformats.org/markup-compatibility/2006">
              <mc:Choice xmlns:v="urn:schemas-microsoft-com:vml" Requires="v">
                <p:oleObj r:id="rId19" imgW="596265" imgH="203200" progId="Equations">
                  <p:embed/>
                </p:oleObj>
              </mc:Choice>
              <mc:Fallback>
                <p:oleObj r:id="rId19" imgW="596265" imgH="203200" progId="Equations">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87900" y="4292600"/>
                        <a:ext cx="1512888"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16" name="Object 40"/>
          <p:cNvGraphicFramePr/>
          <p:nvPr/>
        </p:nvGraphicFramePr>
        <p:xfrm>
          <a:off x="4932363" y="4797425"/>
          <a:ext cx="1127125" cy="515938"/>
        </p:xfrm>
        <a:graphic>
          <a:graphicData uri="http://schemas.openxmlformats.org/presentationml/2006/ole">
            <mc:AlternateContent xmlns:mc="http://schemas.openxmlformats.org/markup-compatibility/2006">
              <mc:Choice xmlns:v="urn:schemas-microsoft-com:vml" Requires="v">
                <p:oleObj r:id="rId21" imgW="443865" imgH="203200" progId="Equations">
                  <p:embed/>
                </p:oleObj>
              </mc:Choice>
              <mc:Fallback>
                <p:oleObj r:id="rId21" imgW="443865" imgH="203200" progId="Equations">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32363" y="4797425"/>
                        <a:ext cx="1127125"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45" name="Text Box 41"/>
          <p:cNvSpPr txBox="1">
            <a:spLocks noChangeArrowheads="1"/>
          </p:cNvSpPr>
          <p:nvPr/>
        </p:nvSpPr>
        <p:spPr bwMode="auto">
          <a:xfrm>
            <a:off x="1258888" y="5229225"/>
            <a:ext cx="4392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将</a:t>
            </a:r>
            <a:r>
              <a:rPr lang="en-US" altLang="zh-CN" sz="2800" b="1">
                <a:solidFill>
                  <a:prstClr val="black"/>
                </a:solidFill>
              </a:rPr>
              <a:t>y=-2</a:t>
            </a:r>
            <a:r>
              <a:rPr lang="zh-CN" altLang="en-US" sz="2800" b="1">
                <a:solidFill>
                  <a:prstClr val="black"/>
                </a:solidFill>
              </a:rPr>
              <a:t>代入</a:t>
            </a:r>
            <a:r>
              <a:rPr lang="en-US" altLang="zh-CN" sz="2800" b="1">
                <a:solidFill>
                  <a:prstClr val="black"/>
                </a:solidFill>
                <a:latin typeface="宋体" panose="02010600030101010101" pitchFamily="2" charset="-122"/>
              </a:rPr>
              <a:t>①,</a:t>
            </a:r>
            <a:r>
              <a:rPr lang="zh-CN" altLang="en-US" sz="2800" b="1">
                <a:solidFill>
                  <a:prstClr val="black"/>
                </a:solidFill>
                <a:latin typeface="宋体" panose="02010600030101010101" pitchFamily="2" charset="-122"/>
              </a:rPr>
              <a:t>得</a:t>
            </a:r>
          </a:p>
        </p:txBody>
      </p:sp>
      <p:graphicFrame>
        <p:nvGraphicFramePr>
          <p:cNvPr id="24618" name="Object 42"/>
          <p:cNvGraphicFramePr/>
          <p:nvPr/>
        </p:nvGraphicFramePr>
        <p:xfrm>
          <a:off x="4067175" y="5300663"/>
          <a:ext cx="2665413" cy="490537"/>
        </p:xfrm>
        <a:graphic>
          <a:graphicData uri="http://schemas.openxmlformats.org/presentationml/2006/ole">
            <mc:AlternateContent xmlns:mc="http://schemas.openxmlformats.org/markup-compatibility/2006">
              <mc:Choice xmlns:v="urn:schemas-microsoft-com:vml" Requires="v">
                <p:oleObj r:id="rId23" imgW="1014730" imgH="215900" progId="Equations">
                  <p:embed/>
                </p:oleObj>
              </mc:Choice>
              <mc:Fallback>
                <p:oleObj r:id="rId23" imgW="1014730" imgH="215900" progId="Equations">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67175" y="5300663"/>
                        <a:ext cx="2665413"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619" name="Object 43"/>
          <p:cNvGraphicFramePr/>
          <p:nvPr/>
        </p:nvGraphicFramePr>
        <p:xfrm>
          <a:off x="5148263" y="5805488"/>
          <a:ext cx="863600" cy="447675"/>
        </p:xfrm>
        <a:graphic>
          <a:graphicData uri="http://schemas.openxmlformats.org/presentationml/2006/ole">
            <mc:AlternateContent xmlns:mc="http://schemas.openxmlformats.org/markup-compatibility/2006">
              <mc:Choice xmlns:v="urn:schemas-microsoft-com:vml" Requires="v">
                <p:oleObj r:id="rId25" imgW="342265" imgH="177800" progId="Equations">
                  <p:embed/>
                </p:oleObj>
              </mc:Choice>
              <mc:Fallback>
                <p:oleObj r:id="rId25" imgW="342265" imgH="177800" progId="Equations">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48263" y="5805488"/>
                        <a:ext cx="86360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595" name="Picture 44" descr="576811269"/>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027988" y="5661025"/>
            <a:ext cx="952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491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4614"/>
                                        </p:tgtEl>
                                        <p:attrNameLst>
                                          <p:attrName>style.visibility</p:attrName>
                                        </p:attrNameLst>
                                      </p:cBhvr>
                                      <p:to>
                                        <p:strVal val="visible"/>
                                      </p:to>
                                    </p:set>
                                    <p:animEffect transition="in" filter="box(in)">
                                      <p:cBhvr>
                                        <p:cTn id="17" dur="500"/>
                                        <p:tgtEl>
                                          <p:spTgt spid="246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615"/>
                                        </p:tgtEl>
                                        <p:attrNameLst>
                                          <p:attrName>style.visibility</p:attrName>
                                        </p:attrNameLst>
                                      </p:cBhvr>
                                      <p:to>
                                        <p:strVal val="visible"/>
                                      </p:to>
                                    </p:set>
                                    <p:animEffect transition="in" filter="box(in)">
                                      <p:cBhvr>
                                        <p:cTn id="22" dur="500"/>
                                        <p:tgtEl>
                                          <p:spTgt spid="2461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4616"/>
                                        </p:tgtEl>
                                        <p:attrNameLst>
                                          <p:attrName>style.visibility</p:attrName>
                                        </p:attrNameLst>
                                      </p:cBhvr>
                                      <p:to>
                                        <p:strVal val="visible"/>
                                      </p:to>
                                    </p:set>
                                    <p:animEffect transition="in" filter="box(in)">
                                      <p:cBhvr>
                                        <p:cTn id="27" dur="500"/>
                                        <p:tgtEl>
                                          <p:spTgt spid="246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745"/>
                                        </p:tgtEl>
                                        <p:attrNameLst>
                                          <p:attrName>style.visibility</p:attrName>
                                        </p:attrNameLst>
                                      </p:cBhvr>
                                      <p:to>
                                        <p:strVal val="visible"/>
                                      </p:to>
                                    </p:set>
                                    <p:animEffect transition="in" filter="blinds(horizontal)">
                                      <p:cBhvr>
                                        <p:cTn id="32" dur="500"/>
                                        <p:tgtEl>
                                          <p:spTgt spid="7274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618"/>
                                        </p:tgtEl>
                                        <p:attrNameLst>
                                          <p:attrName>style.visibility</p:attrName>
                                        </p:attrNameLst>
                                      </p:cBhvr>
                                      <p:to>
                                        <p:strVal val="visible"/>
                                      </p:to>
                                    </p:set>
                                    <p:animEffect transition="in" filter="blinds(horizontal)">
                                      <p:cBhvr>
                                        <p:cTn id="37" dur="500"/>
                                        <p:tgtEl>
                                          <p:spTgt spid="2461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4619"/>
                                        </p:tgtEl>
                                        <p:attrNameLst>
                                          <p:attrName>style.visibility</p:attrName>
                                        </p:attrNameLst>
                                      </p:cBhvr>
                                      <p:to>
                                        <p:strVal val="visible"/>
                                      </p:to>
                                    </p:set>
                                    <p:animEffect transition="in" filter="blinds(horizontal)">
                                      <p:cBhvr>
                                        <p:cTn id="42" dur="500"/>
                                        <p:tgtEl>
                                          <p:spTgt spid="2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Group 2"/>
          <p:cNvGrpSpPr/>
          <p:nvPr/>
        </p:nvGrpSpPr>
        <p:grpSpPr bwMode="auto">
          <a:xfrm>
            <a:off x="1763713" y="188913"/>
            <a:ext cx="5976937" cy="1017587"/>
            <a:chOff x="1156" y="1751"/>
            <a:chExt cx="3765" cy="641"/>
          </a:xfrm>
        </p:grpSpPr>
        <p:sp>
          <p:nvSpPr>
            <p:cNvPr id="24578" name="Text Box 3"/>
            <p:cNvSpPr txBox="1">
              <a:spLocks noChangeArrowheads="1"/>
            </p:cNvSpPr>
            <p:nvPr/>
          </p:nvSpPr>
          <p:spPr bwMode="auto">
            <a:xfrm>
              <a:off x="1156" y="1797"/>
              <a:ext cx="37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解方程组</a:t>
              </a:r>
              <a:r>
                <a:rPr lang="en-US" altLang="zh-CN" sz="2800" b="1">
                  <a:solidFill>
                    <a:prstClr val="black"/>
                  </a:solidFill>
                </a:rPr>
                <a:t>:</a:t>
              </a:r>
            </a:p>
          </p:txBody>
        </p:sp>
        <p:graphicFrame>
          <p:nvGraphicFramePr>
            <p:cNvPr id="24579" name="Object 4"/>
            <p:cNvGraphicFramePr/>
            <p:nvPr/>
          </p:nvGraphicFramePr>
          <p:xfrm>
            <a:off x="2335" y="1751"/>
            <a:ext cx="1229" cy="641"/>
          </p:xfrm>
          <a:graphic>
            <a:graphicData uri="http://schemas.openxmlformats.org/presentationml/2006/ole">
              <mc:AlternateContent xmlns:mc="http://schemas.openxmlformats.org/markup-compatibility/2006">
                <mc:Choice xmlns:v="urn:schemas-microsoft-com:vml" Requires="v">
                  <p:oleObj r:id="rId2" imgW="876300" imgH="457200" progId="Equations">
                    <p:embed/>
                  </p:oleObj>
                </mc:Choice>
                <mc:Fallback>
                  <p:oleObj r:id="rId2" imgW="876300"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 y="1751"/>
                          <a:ext cx="1229" cy="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580" name="Text Box 5"/>
          <p:cNvSpPr txBox="1">
            <a:spLocks noChangeArrowheads="1"/>
          </p:cNvSpPr>
          <p:nvPr/>
        </p:nvSpPr>
        <p:spPr bwMode="auto">
          <a:xfrm>
            <a:off x="6443663" y="69373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②</a:t>
            </a:r>
          </a:p>
        </p:txBody>
      </p:sp>
      <p:sp>
        <p:nvSpPr>
          <p:cNvPr id="24581" name="Text Box 6"/>
          <p:cNvSpPr txBox="1">
            <a:spLocks noChangeArrowheads="1"/>
          </p:cNvSpPr>
          <p:nvPr/>
        </p:nvSpPr>
        <p:spPr bwMode="auto">
          <a:xfrm>
            <a:off x="6443663" y="188913"/>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①</a:t>
            </a:r>
          </a:p>
        </p:txBody>
      </p:sp>
      <p:sp>
        <p:nvSpPr>
          <p:cNvPr id="24582" name="Line 7"/>
          <p:cNvSpPr>
            <a:spLocks noChangeShapeType="1"/>
          </p:cNvSpPr>
          <p:nvPr/>
        </p:nvSpPr>
        <p:spPr bwMode="auto">
          <a:xfrm>
            <a:off x="5938838" y="477838"/>
            <a:ext cx="576262"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4583" name="Line 8"/>
          <p:cNvSpPr>
            <a:spLocks noChangeShapeType="1"/>
          </p:cNvSpPr>
          <p:nvPr/>
        </p:nvSpPr>
        <p:spPr bwMode="auto">
          <a:xfrm>
            <a:off x="5938838" y="981075"/>
            <a:ext cx="576262"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73737" name="Rectangle 9"/>
          <p:cNvSpPr>
            <a:spLocks noChangeArrowheads="1"/>
          </p:cNvSpPr>
          <p:nvPr/>
        </p:nvSpPr>
        <p:spPr bwMode="auto">
          <a:xfrm>
            <a:off x="1187450" y="1341438"/>
            <a:ext cx="457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9900"/>
                </a:solidFill>
                <a:latin typeface="Times New Roman" panose="02020603050405020304" pitchFamily="18" charset="0"/>
              </a:rPr>
              <a:t>解</a:t>
            </a:r>
            <a:r>
              <a:rPr lang="en-US" altLang="zh-CN" sz="2800" b="1">
                <a:solidFill>
                  <a:srgbClr val="009900"/>
                </a:solidFill>
                <a:latin typeface="Times New Roman" panose="02020603050405020304" pitchFamily="18" charset="0"/>
              </a:rPr>
              <a:t>:</a:t>
            </a:r>
            <a:r>
              <a:rPr lang="zh-CN" altLang="en-US" sz="2800" b="1">
                <a:solidFill>
                  <a:srgbClr val="009900"/>
                </a:solidFill>
                <a:latin typeface="Times New Roman" panose="02020603050405020304" pitchFamily="18" charset="0"/>
              </a:rPr>
              <a:t>由</a:t>
            </a:r>
            <a:r>
              <a:rPr lang="en-US" altLang="zh-CN" sz="2800" b="1">
                <a:solidFill>
                  <a:srgbClr val="009900"/>
                </a:solidFill>
                <a:latin typeface="Times New Roman" panose="02020603050405020304" pitchFamily="18" charset="0"/>
              </a:rPr>
              <a:t>①-②</a:t>
            </a:r>
            <a:r>
              <a:rPr lang="zh-CN" altLang="en-US" sz="2800" b="1">
                <a:solidFill>
                  <a:srgbClr val="009900"/>
                </a:solidFill>
                <a:latin typeface="Times New Roman" panose="02020603050405020304" pitchFamily="18" charset="0"/>
              </a:rPr>
              <a:t>得</a:t>
            </a:r>
            <a:r>
              <a:rPr lang="en-US" altLang="zh-CN" sz="2800" b="1">
                <a:solidFill>
                  <a:srgbClr val="009900"/>
                </a:solidFill>
                <a:latin typeface="Times New Roman" panose="02020603050405020304" pitchFamily="18" charset="0"/>
              </a:rPr>
              <a:t>:</a:t>
            </a:r>
            <a:endParaRPr lang="en-US" altLang="zh-CN" sz="2800">
              <a:solidFill>
                <a:srgbClr val="009900"/>
              </a:solidFill>
              <a:latin typeface="Times New Roman" panose="02020603050405020304" pitchFamily="18" charset="0"/>
            </a:endParaRPr>
          </a:p>
        </p:txBody>
      </p:sp>
      <p:graphicFrame>
        <p:nvGraphicFramePr>
          <p:cNvPr id="25610" name="Object 10"/>
          <p:cNvGraphicFramePr/>
          <p:nvPr/>
        </p:nvGraphicFramePr>
        <p:xfrm>
          <a:off x="4067175" y="1773238"/>
          <a:ext cx="3673475" cy="511175"/>
        </p:xfrm>
        <a:graphic>
          <a:graphicData uri="http://schemas.openxmlformats.org/presentationml/2006/ole">
            <mc:AlternateContent xmlns:mc="http://schemas.openxmlformats.org/markup-compatibility/2006">
              <mc:Choice xmlns:v="urn:schemas-microsoft-com:vml" Requires="v">
                <p:oleObj r:id="rId4" imgW="1459230" imgH="203200" progId="Equations">
                  <p:embed/>
                </p:oleObj>
              </mc:Choice>
              <mc:Fallback>
                <p:oleObj r:id="rId4" imgW="1459230" imgH="203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175" y="1773238"/>
                        <a:ext cx="367347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1" name="Object 11"/>
          <p:cNvGraphicFramePr/>
          <p:nvPr/>
        </p:nvGraphicFramePr>
        <p:xfrm>
          <a:off x="6227763" y="2205038"/>
          <a:ext cx="1512887" cy="515937"/>
        </p:xfrm>
        <a:graphic>
          <a:graphicData uri="http://schemas.openxmlformats.org/presentationml/2006/ole">
            <mc:AlternateContent xmlns:mc="http://schemas.openxmlformats.org/markup-compatibility/2006">
              <mc:Choice xmlns:v="urn:schemas-microsoft-com:vml" Requires="v">
                <p:oleObj r:id="rId6" imgW="596265" imgH="203200" progId="Equations">
                  <p:embed/>
                </p:oleObj>
              </mc:Choice>
              <mc:Fallback>
                <p:oleObj r:id="rId6" imgW="596265" imgH="2032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763" y="2205038"/>
                        <a:ext cx="1512887"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2" name="Object 12"/>
          <p:cNvGraphicFramePr/>
          <p:nvPr/>
        </p:nvGraphicFramePr>
        <p:xfrm>
          <a:off x="6443663" y="2636838"/>
          <a:ext cx="1127125" cy="515937"/>
        </p:xfrm>
        <a:graphic>
          <a:graphicData uri="http://schemas.openxmlformats.org/presentationml/2006/ole">
            <mc:AlternateContent xmlns:mc="http://schemas.openxmlformats.org/markup-compatibility/2006">
              <mc:Choice xmlns:v="urn:schemas-microsoft-com:vml" Requires="v">
                <p:oleObj r:id="rId8" imgW="443865" imgH="203200" progId="Equations">
                  <p:embed/>
                </p:oleObj>
              </mc:Choice>
              <mc:Fallback>
                <p:oleObj r:id="rId8" imgW="443865" imgH="2032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3663" y="2636838"/>
                        <a:ext cx="1127125"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1" name="Text Box 13"/>
          <p:cNvSpPr txBox="1">
            <a:spLocks noChangeArrowheads="1"/>
          </p:cNvSpPr>
          <p:nvPr/>
        </p:nvSpPr>
        <p:spPr bwMode="auto">
          <a:xfrm>
            <a:off x="1476375" y="3213100"/>
            <a:ext cx="4392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009900"/>
                </a:solidFill>
                <a:latin typeface="宋体" panose="02010600030101010101" pitchFamily="2" charset="-122"/>
              </a:rPr>
              <a:t>将</a:t>
            </a:r>
            <a:r>
              <a:rPr lang="en-US" altLang="zh-CN" sz="2800" b="1">
                <a:solidFill>
                  <a:srgbClr val="009900"/>
                </a:solidFill>
                <a:latin typeface="宋体" panose="02010600030101010101" pitchFamily="2" charset="-122"/>
              </a:rPr>
              <a:t>y=-2</a:t>
            </a:r>
            <a:r>
              <a:rPr lang="zh-CN" altLang="en-US" sz="2800" b="1">
                <a:solidFill>
                  <a:srgbClr val="009900"/>
                </a:solidFill>
                <a:latin typeface="宋体" panose="02010600030101010101" pitchFamily="2" charset="-122"/>
              </a:rPr>
              <a:t>代入</a:t>
            </a:r>
            <a:r>
              <a:rPr lang="en-US" altLang="zh-CN" sz="2800" b="1">
                <a:solidFill>
                  <a:srgbClr val="009900"/>
                </a:solidFill>
                <a:latin typeface="宋体" panose="02010600030101010101" pitchFamily="2" charset="-122"/>
              </a:rPr>
              <a:t>①,</a:t>
            </a:r>
            <a:r>
              <a:rPr lang="zh-CN" altLang="en-US" sz="2800" b="1">
                <a:solidFill>
                  <a:srgbClr val="009900"/>
                </a:solidFill>
                <a:latin typeface="宋体" panose="02010600030101010101" pitchFamily="2" charset="-122"/>
              </a:rPr>
              <a:t>得</a:t>
            </a:r>
            <a:r>
              <a:rPr lang="en-US" altLang="zh-CN" sz="2800" b="1">
                <a:solidFill>
                  <a:srgbClr val="009900"/>
                </a:solidFill>
                <a:latin typeface="宋体" panose="02010600030101010101" pitchFamily="2" charset="-122"/>
              </a:rPr>
              <a:t>:</a:t>
            </a:r>
          </a:p>
        </p:txBody>
      </p:sp>
      <p:graphicFrame>
        <p:nvGraphicFramePr>
          <p:cNvPr id="25614" name="Object 14"/>
          <p:cNvGraphicFramePr/>
          <p:nvPr/>
        </p:nvGraphicFramePr>
        <p:xfrm>
          <a:off x="4572000" y="3213100"/>
          <a:ext cx="2701925" cy="573088"/>
        </p:xfrm>
        <a:graphic>
          <a:graphicData uri="http://schemas.openxmlformats.org/presentationml/2006/ole">
            <mc:AlternateContent xmlns:mc="http://schemas.openxmlformats.org/markup-compatibility/2006">
              <mc:Choice xmlns:v="urn:schemas-microsoft-com:vml" Requires="v">
                <p:oleObj r:id="rId10" imgW="1014730" imgH="215900" progId="Equations">
                  <p:embed/>
                </p:oleObj>
              </mc:Choice>
              <mc:Fallback>
                <p:oleObj r:id="rId10" imgW="1014730" imgH="2159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3213100"/>
                        <a:ext cx="2701925"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5" name="Object 15"/>
          <p:cNvGraphicFramePr/>
          <p:nvPr/>
        </p:nvGraphicFramePr>
        <p:xfrm>
          <a:off x="6299200" y="4797425"/>
          <a:ext cx="1008063" cy="522288"/>
        </p:xfrm>
        <a:graphic>
          <a:graphicData uri="http://schemas.openxmlformats.org/presentationml/2006/ole">
            <mc:AlternateContent xmlns:mc="http://schemas.openxmlformats.org/markup-compatibility/2006">
              <mc:Choice xmlns:v="urn:schemas-microsoft-com:vml" Requires="v">
                <p:oleObj r:id="rId12" imgW="342265" imgH="177800" progId="Equations">
                  <p:embed/>
                </p:oleObj>
              </mc:Choice>
              <mc:Fallback>
                <p:oleObj r:id="rId12" imgW="342265" imgH="1778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99200" y="4797425"/>
                        <a:ext cx="1008063"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6" name="Object 16"/>
          <p:cNvGraphicFramePr/>
          <p:nvPr/>
        </p:nvGraphicFramePr>
        <p:xfrm>
          <a:off x="5435600" y="3644900"/>
          <a:ext cx="1824038" cy="471488"/>
        </p:xfrm>
        <a:graphic>
          <a:graphicData uri="http://schemas.openxmlformats.org/presentationml/2006/ole">
            <mc:AlternateContent xmlns:mc="http://schemas.openxmlformats.org/markup-compatibility/2006">
              <mc:Choice xmlns:v="urn:schemas-microsoft-com:vml" Requires="v">
                <p:oleObj r:id="rId14" imgW="684530" imgH="177800" progId="Equations">
                  <p:embed/>
                </p:oleObj>
              </mc:Choice>
              <mc:Fallback>
                <p:oleObj r:id="rId14" imgW="684530" imgH="177800" progId="Equations">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35600" y="3644900"/>
                        <a:ext cx="18240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7" name="Object 17"/>
          <p:cNvGraphicFramePr/>
          <p:nvPr/>
        </p:nvGraphicFramePr>
        <p:xfrm>
          <a:off x="6154738" y="4005263"/>
          <a:ext cx="1824037" cy="471487"/>
        </p:xfrm>
        <a:graphic>
          <a:graphicData uri="http://schemas.openxmlformats.org/presentationml/2006/ole">
            <mc:AlternateContent xmlns:mc="http://schemas.openxmlformats.org/markup-compatibility/2006">
              <mc:Choice xmlns:v="urn:schemas-microsoft-com:vml" Requires="v">
                <p:oleObj r:id="rId16" imgW="684530" imgH="177800" progId="Equations">
                  <p:embed/>
                </p:oleObj>
              </mc:Choice>
              <mc:Fallback>
                <p:oleObj r:id="rId16" imgW="684530" imgH="177800" progId="Equations">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54738" y="4005263"/>
                        <a:ext cx="1824037"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18" name="Object 18"/>
          <p:cNvGraphicFramePr/>
          <p:nvPr/>
        </p:nvGraphicFramePr>
        <p:xfrm>
          <a:off x="6154738" y="4437063"/>
          <a:ext cx="1282700" cy="471487"/>
        </p:xfrm>
        <a:graphic>
          <a:graphicData uri="http://schemas.openxmlformats.org/presentationml/2006/ole">
            <mc:AlternateContent xmlns:mc="http://schemas.openxmlformats.org/markup-compatibility/2006">
              <mc:Choice xmlns:v="urn:schemas-microsoft-com:vml" Requires="v">
                <p:oleObj r:id="rId18" imgW="481965" imgH="177800" progId="Equations">
                  <p:embed/>
                </p:oleObj>
              </mc:Choice>
              <mc:Fallback>
                <p:oleObj r:id="rId18" imgW="481965" imgH="177800" progId="Equations">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54738" y="4437063"/>
                        <a:ext cx="128270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47" name="Text Box 19"/>
          <p:cNvSpPr txBox="1">
            <a:spLocks noChangeArrowheads="1"/>
          </p:cNvSpPr>
          <p:nvPr/>
        </p:nvSpPr>
        <p:spPr bwMode="auto">
          <a:xfrm>
            <a:off x="5508625" y="2636838"/>
            <a:ext cx="1511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即</a:t>
            </a:r>
          </a:p>
        </p:txBody>
      </p:sp>
      <p:sp>
        <p:nvSpPr>
          <p:cNvPr id="73748" name="Text Box 20"/>
          <p:cNvSpPr txBox="1">
            <a:spLocks noChangeArrowheads="1"/>
          </p:cNvSpPr>
          <p:nvPr/>
        </p:nvSpPr>
        <p:spPr bwMode="auto">
          <a:xfrm>
            <a:off x="5580063" y="4797425"/>
            <a:ext cx="1511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即</a:t>
            </a:r>
          </a:p>
        </p:txBody>
      </p:sp>
      <p:sp>
        <p:nvSpPr>
          <p:cNvPr id="73749" name="Text Box 21"/>
          <p:cNvSpPr txBox="1">
            <a:spLocks noChangeArrowheads="1"/>
          </p:cNvSpPr>
          <p:nvPr/>
        </p:nvSpPr>
        <p:spPr bwMode="auto">
          <a:xfrm>
            <a:off x="1762125" y="5589588"/>
            <a:ext cx="3887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009900"/>
                </a:solidFill>
              </a:rPr>
              <a:t>所以方程组的解是</a:t>
            </a:r>
          </a:p>
        </p:txBody>
      </p:sp>
      <p:graphicFrame>
        <p:nvGraphicFramePr>
          <p:cNvPr id="25622" name="Object 22"/>
          <p:cNvGraphicFramePr/>
          <p:nvPr/>
        </p:nvGraphicFramePr>
        <p:xfrm>
          <a:off x="5003800" y="5300663"/>
          <a:ext cx="1441450" cy="1265237"/>
        </p:xfrm>
        <a:graphic>
          <a:graphicData uri="http://schemas.openxmlformats.org/presentationml/2006/ole">
            <mc:AlternateContent xmlns:mc="http://schemas.openxmlformats.org/markup-compatibility/2006">
              <mc:Choice xmlns:v="urn:schemas-microsoft-com:vml" Requires="v">
                <p:oleObj r:id="rId20" imgW="520700" imgH="457200" progId="Equations">
                  <p:embed/>
                </p:oleObj>
              </mc:Choice>
              <mc:Fallback>
                <p:oleObj r:id="rId20" imgW="520700" imgH="457200" progId="Equations">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03800" y="5300663"/>
                        <a:ext cx="1441450" cy="126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23" name="Object 23"/>
          <p:cNvGraphicFramePr/>
          <p:nvPr/>
        </p:nvGraphicFramePr>
        <p:xfrm>
          <a:off x="3635375" y="1341438"/>
          <a:ext cx="4392613" cy="501650"/>
        </p:xfrm>
        <a:graphic>
          <a:graphicData uri="http://schemas.openxmlformats.org/presentationml/2006/ole">
            <mc:AlternateContent xmlns:mc="http://schemas.openxmlformats.org/markup-compatibility/2006">
              <mc:Choice xmlns:v="urn:schemas-microsoft-com:vml" Requires="v">
                <p:oleObj r:id="rId22" imgW="1776730" imgH="203200" progId="">
                  <p:embed/>
                </p:oleObj>
              </mc:Choice>
              <mc:Fallback>
                <p:oleObj r:id="rId22" imgW="1776730" imgH="203200" progId="">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35375" y="1341438"/>
                        <a:ext cx="4392613"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932822"/>
      </p:ext>
    </p:extLst>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7"/>
                                        </p:tgtEl>
                                        <p:attrNameLst>
                                          <p:attrName>style.visibility</p:attrName>
                                        </p:attrNameLst>
                                      </p:cBhvr>
                                      <p:to>
                                        <p:strVal val="visible"/>
                                      </p:to>
                                    </p:set>
                                    <p:anim calcmode="lin" valueType="num">
                                      <p:cBhvr additive="base">
                                        <p:cTn id="7" dur="500" fill="hold"/>
                                        <p:tgtEl>
                                          <p:spTgt spid="73737"/>
                                        </p:tgtEl>
                                        <p:attrNameLst>
                                          <p:attrName>ppt_x</p:attrName>
                                        </p:attrNameLst>
                                      </p:cBhvr>
                                      <p:tavLst>
                                        <p:tav tm="0">
                                          <p:val>
                                            <p:strVal val="0-#ppt_w/2"/>
                                          </p:val>
                                        </p:tav>
                                        <p:tav tm="100000">
                                          <p:val>
                                            <p:strVal val="#ppt_x"/>
                                          </p:val>
                                        </p:tav>
                                      </p:tavLst>
                                    </p:anim>
                                    <p:anim calcmode="lin" valueType="num">
                                      <p:cBhvr additive="base">
                                        <p:cTn id="8" dur="500" fill="hold"/>
                                        <p:tgtEl>
                                          <p:spTgt spid="737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5623"/>
                                        </p:tgtEl>
                                        <p:attrNameLst>
                                          <p:attrName>style.visibility</p:attrName>
                                        </p:attrNameLst>
                                      </p:cBhvr>
                                      <p:to>
                                        <p:strVal val="visible"/>
                                      </p:to>
                                    </p:set>
                                    <p:animEffect transition="in" filter="box(in)">
                                      <p:cBhvr>
                                        <p:cTn id="13" dur="500"/>
                                        <p:tgtEl>
                                          <p:spTgt spid="2562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5610"/>
                                        </p:tgtEl>
                                        <p:attrNameLst>
                                          <p:attrName>style.visibility</p:attrName>
                                        </p:attrNameLst>
                                      </p:cBhvr>
                                      <p:to>
                                        <p:strVal val="visible"/>
                                      </p:to>
                                    </p:set>
                                    <p:animEffect transition="in" filter="box(in)">
                                      <p:cBhvr>
                                        <p:cTn id="18" dur="500"/>
                                        <p:tgtEl>
                                          <p:spTgt spid="25610"/>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5611"/>
                                        </p:tgtEl>
                                        <p:attrNameLst>
                                          <p:attrName>style.visibility</p:attrName>
                                        </p:attrNameLst>
                                      </p:cBhvr>
                                      <p:to>
                                        <p:strVal val="visible"/>
                                      </p:to>
                                    </p:set>
                                    <p:animEffect transition="in" filter="box(in)">
                                      <p:cBhvr>
                                        <p:cTn id="23" dur="500"/>
                                        <p:tgtEl>
                                          <p:spTgt spid="2561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73747"/>
                                        </p:tgtEl>
                                        <p:attrNameLst>
                                          <p:attrName>style.visibility</p:attrName>
                                        </p:attrNameLst>
                                      </p:cBhvr>
                                      <p:to>
                                        <p:strVal val="visible"/>
                                      </p:to>
                                    </p:set>
                                    <p:animEffect transition="in" filter="strips(downLeft)">
                                      <p:cBhvr>
                                        <p:cTn id="28" dur="500"/>
                                        <p:tgtEl>
                                          <p:spTgt spid="73747"/>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25612"/>
                                        </p:tgtEl>
                                        <p:attrNameLst>
                                          <p:attrName>style.visibility</p:attrName>
                                        </p:attrNameLst>
                                      </p:cBhvr>
                                      <p:to>
                                        <p:strVal val="visible"/>
                                      </p:to>
                                    </p:set>
                                    <p:animEffect transition="in" filter="strips(downLeft)">
                                      <p:cBhvr>
                                        <p:cTn id="33" dur="500"/>
                                        <p:tgtEl>
                                          <p:spTgt spid="2561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73741"/>
                                        </p:tgtEl>
                                        <p:attrNameLst>
                                          <p:attrName>style.visibility</p:attrName>
                                        </p:attrNameLst>
                                      </p:cBhvr>
                                      <p:to>
                                        <p:strVal val="visible"/>
                                      </p:to>
                                    </p:set>
                                    <p:animEffect transition="in" filter="box(in)">
                                      <p:cBhvr>
                                        <p:cTn id="38" dur="500"/>
                                        <p:tgtEl>
                                          <p:spTgt spid="7374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5614"/>
                                        </p:tgtEl>
                                        <p:attrNameLst>
                                          <p:attrName>style.visibility</p:attrName>
                                        </p:attrNameLst>
                                      </p:cBhvr>
                                      <p:to>
                                        <p:strVal val="visible"/>
                                      </p:to>
                                    </p:set>
                                    <p:animEffect transition="in" filter="box(in)">
                                      <p:cBhvr>
                                        <p:cTn id="43" dur="500"/>
                                        <p:tgtEl>
                                          <p:spTgt spid="25614"/>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25616"/>
                                        </p:tgtEl>
                                        <p:attrNameLst>
                                          <p:attrName>style.visibility</p:attrName>
                                        </p:attrNameLst>
                                      </p:cBhvr>
                                      <p:to>
                                        <p:strVal val="visible"/>
                                      </p:to>
                                    </p:set>
                                    <p:animEffect transition="in" filter="box(in)">
                                      <p:cBhvr>
                                        <p:cTn id="48" dur="500"/>
                                        <p:tgtEl>
                                          <p:spTgt spid="2561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25617"/>
                                        </p:tgtEl>
                                        <p:attrNameLst>
                                          <p:attrName>style.visibility</p:attrName>
                                        </p:attrNameLst>
                                      </p:cBhvr>
                                      <p:to>
                                        <p:strVal val="visible"/>
                                      </p:to>
                                    </p:set>
                                    <p:animEffect transition="in" filter="box(in)">
                                      <p:cBhvr>
                                        <p:cTn id="53" dur="500"/>
                                        <p:tgtEl>
                                          <p:spTgt spid="25617"/>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25618"/>
                                        </p:tgtEl>
                                        <p:attrNameLst>
                                          <p:attrName>style.visibility</p:attrName>
                                        </p:attrNameLst>
                                      </p:cBhvr>
                                      <p:to>
                                        <p:strVal val="visible"/>
                                      </p:to>
                                    </p:set>
                                    <p:animEffect transition="in" filter="box(in)">
                                      <p:cBhvr>
                                        <p:cTn id="58" dur="500"/>
                                        <p:tgtEl>
                                          <p:spTgt spid="25618"/>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73748"/>
                                        </p:tgtEl>
                                        <p:attrNameLst>
                                          <p:attrName>style.visibility</p:attrName>
                                        </p:attrNameLst>
                                      </p:cBhvr>
                                      <p:to>
                                        <p:strVal val="visible"/>
                                      </p:to>
                                    </p:set>
                                    <p:animEffect transition="in" filter="box(in)">
                                      <p:cBhvr>
                                        <p:cTn id="63" dur="500"/>
                                        <p:tgtEl>
                                          <p:spTgt spid="73748"/>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1" fill="hold">
                                          <p:stCondLst>
                                            <p:cond delay="0"/>
                                          </p:stCondLst>
                                        </p:cTn>
                                        <p:tgtEl>
                                          <p:spTgt spid="25615"/>
                                        </p:tgtEl>
                                        <p:attrNameLst>
                                          <p:attrName>style.visibility</p:attrName>
                                        </p:attrNameLst>
                                      </p:cBhvr>
                                      <p:to>
                                        <p:strVal val="visible"/>
                                      </p:to>
                                    </p:set>
                                    <p:animEffect transition="in" filter="box(in)">
                                      <p:cBhvr>
                                        <p:cTn id="68" dur="500"/>
                                        <p:tgtEl>
                                          <p:spTgt spid="25615"/>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73749"/>
                                        </p:tgtEl>
                                        <p:attrNameLst>
                                          <p:attrName>style.visibility</p:attrName>
                                        </p:attrNameLst>
                                      </p:cBhvr>
                                      <p:to>
                                        <p:strVal val="visible"/>
                                      </p:to>
                                    </p:set>
                                    <p:animEffect transition="in" filter="strips(downLeft)">
                                      <p:cBhvr>
                                        <p:cTn id="73" dur="500"/>
                                        <p:tgtEl>
                                          <p:spTgt spid="73749"/>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25622"/>
                                        </p:tgtEl>
                                        <p:attrNameLst>
                                          <p:attrName>style.visibility</p:attrName>
                                        </p:attrNameLst>
                                      </p:cBhvr>
                                      <p:to>
                                        <p:strVal val="visible"/>
                                      </p:to>
                                    </p:set>
                                    <p:animEffect transition="in" filter="box(in)">
                                      <p:cBhvr>
                                        <p:cTn id="78" dur="500"/>
                                        <p:tgtEl>
                                          <p:spTgt spid="2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7" grpId="0"/>
      <p:bldP spid="73741" grpId="0"/>
      <p:bldP spid="73747" grpId="0"/>
      <p:bldP spid="73748" grpId="0"/>
      <p:bldP spid="737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2"/>
          <p:cNvSpPr txBox="1">
            <a:spLocks noChangeArrowheads="1"/>
          </p:cNvSpPr>
          <p:nvPr/>
        </p:nvSpPr>
        <p:spPr bwMode="auto">
          <a:xfrm>
            <a:off x="1116013" y="1196975"/>
            <a:ext cx="5976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解方程组</a:t>
            </a:r>
            <a:r>
              <a:rPr lang="en-US" altLang="zh-CN" sz="2800" b="1">
                <a:solidFill>
                  <a:prstClr val="black"/>
                </a:solidFill>
              </a:rPr>
              <a:t>:</a:t>
            </a:r>
          </a:p>
        </p:txBody>
      </p:sp>
      <p:graphicFrame>
        <p:nvGraphicFramePr>
          <p:cNvPr id="25602" name="Object 3"/>
          <p:cNvGraphicFramePr/>
          <p:nvPr/>
        </p:nvGraphicFramePr>
        <p:xfrm>
          <a:off x="3059113" y="908050"/>
          <a:ext cx="1781175" cy="1017588"/>
        </p:xfrm>
        <a:graphic>
          <a:graphicData uri="http://schemas.openxmlformats.org/presentationml/2006/ole">
            <mc:AlternateContent xmlns:mc="http://schemas.openxmlformats.org/markup-compatibility/2006">
              <mc:Choice xmlns:v="urn:schemas-microsoft-com:vml" Requires="v">
                <p:oleObj r:id="rId2" imgW="799465" imgH="457200" progId="Equations">
                  <p:embed/>
                </p:oleObj>
              </mc:Choice>
              <mc:Fallback>
                <p:oleObj r:id="rId2" imgW="799465"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908050"/>
                        <a:ext cx="17811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6" name="Rectangle 4"/>
          <p:cNvSpPr>
            <a:spLocks noChangeArrowheads="1"/>
          </p:cNvSpPr>
          <p:nvPr/>
        </p:nvSpPr>
        <p:spPr bwMode="auto">
          <a:xfrm>
            <a:off x="827088" y="3933825"/>
            <a:ext cx="72009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3600" b="1">
                <a:solidFill>
                  <a:srgbClr val="008000"/>
                </a:solidFill>
                <a:latin typeface="楷体_GB2312" panose="02010609030101010101" pitchFamily="49" charset="-122"/>
                <a:ea typeface="楷体_GB2312" panose="02010609030101010101" pitchFamily="49" charset="-122"/>
              </a:rPr>
              <a:t>分析：可以发现</a:t>
            </a:r>
            <a:r>
              <a:rPr lang="en-US" altLang="zh-CN" sz="3600" b="1">
                <a:solidFill>
                  <a:srgbClr val="008000"/>
                </a:solidFill>
                <a:latin typeface="楷体_GB2312" panose="02010609030101010101" pitchFamily="49" charset="-122"/>
                <a:ea typeface="楷体_GB2312" panose="02010609030101010101" pitchFamily="49" charset="-122"/>
              </a:rPr>
              <a:t>7y</a:t>
            </a:r>
            <a:r>
              <a:rPr lang="zh-CN" altLang="en-US" sz="3600" b="1">
                <a:solidFill>
                  <a:srgbClr val="008000"/>
                </a:solidFill>
                <a:latin typeface="楷体_GB2312" panose="02010609030101010101" pitchFamily="49" charset="-122"/>
                <a:ea typeface="楷体_GB2312" panose="02010609030101010101" pitchFamily="49" charset="-122"/>
              </a:rPr>
              <a:t>与</a:t>
            </a:r>
            <a:r>
              <a:rPr lang="en-US" altLang="zh-CN" sz="3600" b="1">
                <a:solidFill>
                  <a:srgbClr val="008000"/>
                </a:solidFill>
                <a:latin typeface="楷体_GB2312" panose="02010609030101010101" pitchFamily="49" charset="-122"/>
                <a:ea typeface="楷体_GB2312" panose="02010609030101010101" pitchFamily="49" charset="-122"/>
              </a:rPr>
              <a:t>-7y</a:t>
            </a:r>
            <a:r>
              <a:rPr lang="zh-CN" altLang="en-US" sz="3600" b="1">
                <a:solidFill>
                  <a:srgbClr val="008000"/>
                </a:solidFill>
                <a:latin typeface="楷体_GB2312" panose="02010609030101010101" pitchFamily="49" charset="-122"/>
                <a:ea typeface="楷体_GB2312" panose="02010609030101010101" pitchFamily="49" charset="-122"/>
              </a:rPr>
              <a:t>互为相反数，若把两个方程的左边与左边相加</a:t>
            </a:r>
            <a:r>
              <a:rPr lang="en-US" altLang="zh-CN" sz="3600" b="1">
                <a:solidFill>
                  <a:srgbClr val="008000"/>
                </a:solidFill>
                <a:latin typeface="楷体_GB2312" panose="02010609030101010101" pitchFamily="49" charset="-122"/>
                <a:ea typeface="楷体_GB2312" panose="02010609030101010101" pitchFamily="49" charset="-122"/>
              </a:rPr>
              <a:t>,</a:t>
            </a:r>
            <a:r>
              <a:rPr lang="zh-CN" altLang="en-US" sz="3600" b="1">
                <a:solidFill>
                  <a:srgbClr val="008000"/>
                </a:solidFill>
                <a:latin typeface="楷体_GB2312" panose="02010609030101010101" pitchFamily="49" charset="-122"/>
                <a:ea typeface="楷体_GB2312" panose="02010609030101010101" pitchFamily="49" charset="-122"/>
              </a:rPr>
              <a:t>右边与右边相加，就可以消去未知数</a:t>
            </a:r>
            <a:r>
              <a:rPr lang="en-US" altLang="zh-CN" sz="3600" b="1">
                <a:solidFill>
                  <a:srgbClr val="008000"/>
                </a:solidFill>
                <a:latin typeface="楷体_GB2312" panose="02010609030101010101" pitchFamily="49" charset="-122"/>
                <a:ea typeface="楷体_GB2312" panose="02010609030101010101" pitchFamily="49" charset="-122"/>
              </a:rPr>
              <a:t>y</a:t>
            </a:r>
          </a:p>
        </p:txBody>
      </p:sp>
      <p:sp>
        <p:nvSpPr>
          <p:cNvPr id="74757" name="AutoShape 5"/>
          <p:cNvSpPr>
            <a:spLocks noChangeArrowheads="1"/>
          </p:cNvSpPr>
          <p:nvPr/>
        </p:nvSpPr>
        <p:spPr bwMode="auto">
          <a:xfrm>
            <a:off x="4716463" y="2276475"/>
            <a:ext cx="3313112" cy="1439863"/>
          </a:xfrm>
          <a:prstGeom prst="wedgeEllipseCallout">
            <a:avLst>
              <a:gd name="adj1" fmla="val -59968"/>
              <a:gd name="adj2" fmla="val -70176"/>
            </a:avLst>
          </a:prstGeom>
          <a:solidFill>
            <a:srgbClr val="99CC00">
              <a:alpha val="50195"/>
            </a:srgbClr>
          </a:solidFill>
          <a:ln w="15875">
            <a:solidFill>
              <a:srgbClr val="CC99FF"/>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b="1">
                <a:solidFill>
                  <a:srgbClr val="6600CC"/>
                </a:solidFill>
              </a:rPr>
              <a:t>用什么方法可以消去一个未知数</a:t>
            </a:r>
            <a:r>
              <a:rPr lang="en-US" altLang="zh-CN" sz="2000" b="1">
                <a:solidFill>
                  <a:srgbClr val="6600CC"/>
                </a:solidFill>
              </a:rPr>
              <a:t>?</a:t>
            </a:r>
            <a:r>
              <a:rPr lang="zh-CN" altLang="en-US" sz="2000" b="1">
                <a:solidFill>
                  <a:srgbClr val="6600CC"/>
                </a:solidFill>
              </a:rPr>
              <a:t>先消去哪一个比较方便</a:t>
            </a:r>
            <a:r>
              <a:rPr lang="en-US" altLang="zh-CN" sz="2000" b="1">
                <a:solidFill>
                  <a:srgbClr val="6600CC"/>
                </a:solidFill>
              </a:rPr>
              <a:t>?</a:t>
            </a:r>
          </a:p>
        </p:txBody>
      </p:sp>
    </p:spTree>
    <p:extLst>
      <p:ext uri="{BB962C8B-B14F-4D97-AF65-F5344CB8AC3E}">
        <p14:creationId xmlns:p14="http://schemas.microsoft.com/office/powerpoint/2010/main" val="2064358604"/>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4757"/>
                                        </p:tgtEl>
                                        <p:attrNameLst>
                                          <p:attrName>style.visibility</p:attrName>
                                        </p:attrNameLst>
                                      </p:cBhvr>
                                      <p:to>
                                        <p:strVal val="visible"/>
                                      </p:to>
                                    </p:set>
                                    <p:animEffect transition="in" filter="box(in)">
                                      <p:cBhvr>
                                        <p:cTn id="7" dur="500"/>
                                        <p:tgtEl>
                                          <p:spTgt spid="7475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diamond(in)">
                                      <p:cBhvr>
                                        <p:cTn id="12" dur="2000"/>
                                        <p:tgtEl>
                                          <p:spTgt spid="74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2"/>
          <p:cNvSpPr txBox="1">
            <a:spLocks noChangeArrowheads="1"/>
          </p:cNvSpPr>
          <p:nvPr/>
        </p:nvSpPr>
        <p:spPr bwMode="auto">
          <a:xfrm>
            <a:off x="1187450" y="620713"/>
            <a:ext cx="59769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prstClr val="black"/>
                </a:solidFill>
              </a:rPr>
              <a:t>解方程组</a:t>
            </a:r>
            <a:r>
              <a:rPr lang="en-US" altLang="zh-CN" sz="2800" b="1">
                <a:solidFill>
                  <a:prstClr val="black"/>
                </a:solidFill>
              </a:rPr>
              <a:t>:</a:t>
            </a:r>
          </a:p>
        </p:txBody>
      </p:sp>
      <p:graphicFrame>
        <p:nvGraphicFramePr>
          <p:cNvPr id="26626" name="Object 3"/>
          <p:cNvGraphicFramePr/>
          <p:nvPr/>
        </p:nvGraphicFramePr>
        <p:xfrm>
          <a:off x="3130550" y="331788"/>
          <a:ext cx="1781175" cy="1017587"/>
        </p:xfrm>
        <a:graphic>
          <a:graphicData uri="http://schemas.openxmlformats.org/presentationml/2006/ole">
            <mc:AlternateContent xmlns:mc="http://schemas.openxmlformats.org/markup-compatibility/2006">
              <mc:Choice xmlns:v="urn:schemas-microsoft-com:vml" Requires="v">
                <p:oleObj r:id="rId2" imgW="799465" imgH="457200" progId="Equations">
                  <p:embed/>
                </p:oleObj>
              </mc:Choice>
              <mc:Fallback>
                <p:oleObj r:id="rId2" imgW="799465"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331788"/>
                        <a:ext cx="1781175"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0" name="Rectangle 4"/>
          <p:cNvSpPr>
            <a:spLocks noChangeArrowheads="1"/>
          </p:cNvSpPr>
          <p:nvPr/>
        </p:nvSpPr>
        <p:spPr bwMode="auto">
          <a:xfrm>
            <a:off x="827088" y="1412875"/>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009900"/>
                </a:solidFill>
                <a:latin typeface="Times New Roman" panose="02020603050405020304" pitchFamily="18" charset="0"/>
              </a:rPr>
              <a:t>解</a:t>
            </a:r>
            <a:r>
              <a:rPr lang="en-US" altLang="zh-CN" sz="2800" b="1">
                <a:solidFill>
                  <a:srgbClr val="009900"/>
                </a:solidFill>
                <a:latin typeface="Times New Roman" panose="02020603050405020304" pitchFamily="18" charset="0"/>
              </a:rPr>
              <a:t>:</a:t>
            </a:r>
            <a:r>
              <a:rPr lang="zh-CN" altLang="en-US" sz="2800" b="1">
                <a:solidFill>
                  <a:srgbClr val="009900"/>
                </a:solidFill>
                <a:latin typeface="Times New Roman" panose="02020603050405020304" pitchFamily="18" charset="0"/>
              </a:rPr>
              <a:t>由</a:t>
            </a:r>
            <a:r>
              <a:rPr lang="en-US" altLang="zh-CN" sz="2800" b="1">
                <a:solidFill>
                  <a:srgbClr val="009900"/>
                </a:solidFill>
                <a:latin typeface="Times New Roman" panose="02020603050405020304" pitchFamily="18" charset="0"/>
              </a:rPr>
              <a:t>①+②</a:t>
            </a:r>
            <a:r>
              <a:rPr lang="zh-CN" altLang="en-US" sz="2800" b="1">
                <a:solidFill>
                  <a:srgbClr val="009900"/>
                </a:solidFill>
                <a:latin typeface="Times New Roman" panose="02020603050405020304" pitchFamily="18" charset="0"/>
              </a:rPr>
              <a:t>得</a:t>
            </a:r>
            <a:r>
              <a:rPr lang="en-US" altLang="zh-CN" sz="2800" b="1">
                <a:solidFill>
                  <a:srgbClr val="009900"/>
                </a:solidFill>
                <a:latin typeface="Times New Roman" panose="02020603050405020304" pitchFamily="18" charset="0"/>
              </a:rPr>
              <a:t>:</a:t>
            </a:r>
            <a:endParaRPr lang="en-US" altLang="zh-CN" sz="2800">
              <a:solidFill>
                <a:srgbClr val="009900"/>
              </a:solidFill>
              <a:latin typeface="Times New Roman" panose="02020603050405020304" pitchFamily="18" charset="0"/>
            </a:endParaRPr>
          </a:p>
        </p:txBody>
      </p:sp>
      <p:graphicFrame>
        <p:nvGraphicFramePr>
          <p:cNvPr id="75781" name="Object 5"/>
          <p:cNvGraphicFramePr/>
          <p:nvPr/>
        </p:nvGraphicFramePr>
        <p:xfrm>
          <a:off x="3276600" y="1484313"/>
          <a:ext cx="3382963" cy="428625"/>
        </p:xfrm>
        <a:graphic>
          <a:graphicData uri="http://schemas.openxmlformats.org/presentationml/2006/ole">
            <mc:AlternateContent xmlns:mc="http://schemas.openxmlformats.org/markup-compatibility/2006">
              <mc:Choice xmlns:v="urn:schemas-microsoft-com:vml" Requires="v">
                <p:oleObj r:id="rId4" imgW="1699895" imgH="215900" progId="Equations">
                  <p:embed/>
                </p:oleObj>
              </mc:Choice>
              <mc:Fallback>
                <p:oleObj r:id="rId4" imgW="1699895" imgH="2159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484313"/>
                        <a:ext cx="33829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2" name="Object 6"/>
          <p:cNvGraphicFramePr/>
          <p:nvPr/>
        </p:nvGraphicFramePr>
        <p:xfrm>
          <a:off x="3452813" y="2073275"/>
          <a:ext cx="3030537" cy="403225"/>
        </p:xfrm>
        <a:graphic>
          <a:graphicData uri="http://schemas.openxmlformats.org/presentationml/2006/ole">
            <mc:AlternateContent xmlns:mc="http://schemas.openxmlformats.org/markup-compatibility/2006">
              <mc:Choice xmlns:v="urn:schemas-microsoft-com:vml" Requires="v">
                <p:oleObj r:id="rId6" imgW="1522730" imgH="203200" progId="Equations">
                  <p:embed/>
                </p:oleObj>
              </mc:Choice>
              <mc:Fallback>
                <p:oleObj r:id="rId6" imgW="1522730" imgH="203200"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813" y="2073275"/>
                        <a:ext cx="3030537"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3" name="Object 7"/>
          <p:cNvGraphicFramePr/>
          <p:nvPr/>
        </p:nvGraphicFramePr>
        <p:xfrm>
          <a:off x="5219700" y="2563813"/>
          <a:ext cx="985838" cy="352425"/>
        </p:xfrm>
        <a:graphic>
          <a:graphicData uri="http://schemas.openxmlformats.org/presentationml/2006/ole">
            <mc:AlternateContent xmlns:mc="http://schemas.openxmlformats.org/markup-compatibility/2006">
              <mc:Choice xmlns:v="urn:schemas-microsoft-com:vml" Requires="v">
                <p:oleObj r:id="rId8" imgW="494665" imgH="177800" progId="Equations">
                  <p:embed/>
                </p:oleObj>
              </mc:Choice>
              <mc:Fallback>
                <p:oleObj r:id="rId8" imgW="494665" imgH="177800" progId="Equations">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2563813"/>
                        <a:ext cx="985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4" name="Object 8"/>
          <p:cNvGraphicFramePr/>
          <p:nvPr/>
        </p:nvGraphicFramePr>
        <p:xfrm>
          <a:off x="5435600" y="2924175"/>
          <a:ext cx="708025" cy="352425"/>
        </p:xfrm>
        <a:graphic>
          <a:graphicData uri="http://schemas.openxmlformats.org/presentationml/2006/ole">
            <mc:AlternateContent xmlns:mc="http://schemas.openxmlformats.org/markup-compatibility/2006">
              <mc:Choice xmlns:v="urn:schemas-microsoft-com:vml" Requires="v">
                <p:oleObj r:id="rId10" imgW="354965" imgH="177800" progId="Equations">
                  <p:embed/>
                </p:oleObj>
              </mc:Choice>
              <mc:Fallback>
                <p:oleObj r:id="rId10" imgW="354965" imgH="177800" progId="Equations">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5600" y="2924175"/>
                        <a:ext cx="7080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5" name="Text Box 9"/>
          <p:cNvSpPr txBox="1">
            <a:spLocks noChangeArrowheads="1"/>
          </p:cNvSpPr>
          <p:nvPr/>
        </p:nvSpPr>
        <p:spPr bwMode="auto">
          <a:xfrm>
            <a:off x="538163" y="3068638"/>
            <a:ext cx="439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009900"/>
                </a:solidFill>
                <a:latin typeface="宋体" panose="02010600030101010101" pitchFamily="2" charset="-122"/>
              </a:rPr>
              <a:t>将</a:t>
            </a:r>
            <a:r>
              <a:rPr lang="en-US" altLang="zh-CN" sz="2800" b="1">
                <a:solidFill>
                  <a:srgbClr val="009900"/>
                </a:solidFill>
                <a:latin typeface="宋体" panose="02010600030101010101" pitchFamily="2" charset="-122"/>
              </a:rPr>
              <a:t>x=2</a:t>
            </a:r>
            <a:r>
              <a:rPr lang="zh-CN" altLang="en-US" sz="2800" b="1">
                <a:solidFill>
                  <a:srgbClr val="009900"/>
                </a:solidFill>
                <a:latin typeface="宋体" panose="02010600030101010101" pitchFamily="2" charset="-122"/>
              </a:rPr>
              <a:t>代入</a:t>
            </a:r>
            <a:r>
              <a:rPr lang="en-US" altLang="zh-CN" sz="2800" b="1">
                <a:solidFill>
                  <a:srgbClr val="009900"/>
                </a:solidFill>
                <a:latin typeface="宋体" panose="02010600030101010101" pitchFamily="2" charset="-122"/>
              </a:rPr>
              <a:t>①,</a:t>
            </a:r>
            <a:r>
              <a:rPr lang="zh-CN" altLang="en-US" sz="2800" b="1">
                <a:solidFill>
                  <a:srgbClr val="009900"/>
                </a:solidFill>
                <a:latin typeface="宋体" panose="02010600030101010101" pitchFamily="2" charset="-122"/>
              </a:rPr>
              <a:t>得</a:t>
            </a:r>
            <a:r>
              <a:rPr lang="en-US" altLang="zh-CN" sz="2800" b="1">
                <a:solidFill>
                  <a:srgbClr val="009900"/>
                </a:solidFill>
                <a:latin typeface="宋体" panose="02010600030101010101" pitchFamily="2" charset="-122"/>
              </a:rPr>
              <a:t>:</a:t>
            </a:r>
          </a:p>
        </p:txBody>
      </p:sp>
      <p:graphicFrame>
        <p:nvGraphicFramePr>
          <p:cNvPr id="75786" name="Object 10"/>
          <p:cNvGraphicFramePr/>
          <p:nvPr/>
        </p:nvGraphicFramePr>
        <p:xfrm>
          <a:off x="3419475" y="3213100"/>
          <a:ext cx="1787525" cy="433388"/>
        </p:xfrm>
        <a:graphic>
          <a:graphicData uri="http://schemas.openxmlformats.org/presentationml/2006/ole">
            <mc:AlternateContent xmlns:mc="http://schemas.openxmlformats.org/markup-compatibility/2006">
              <mc:Choice xmlns:v="urn:schemas-microsoft-com:vml" Requires="v">
                <p:oleObj r:id="rId12" imgW="837565" imgH="203200" progId="Equations">
                  <p:embed/>
                </p:oleObj>
              </mc:Choice>
              <mc:Fallback>
                <p:oleObj r:id="rId12" imgW="837565" imgH="203200" progId="Equations">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9475" y="3213100"/>
                        <a:ext cx="17875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7" name="Object 11"/>
          <p:cNvGraphicFramePr/>
          <p:nvPr/>
        </p:nvGraphicFramePr>
        <p:xfrm>
          <a:off x="3851275" y="3573463"/>
          <a:ext cx="1381125" cy="433387"/>
        </p:xfrm>
        <a:graphic>
          <a:graphicData uri="http://schemas.openxmlformats.org/presentationml/2006/ole">
            <mc:AlternateContent xmlns:mc="http://schemas.openxmlformats.org/markup-compatibility/2006">
              <mc:Choice xmlns:v="urn:schemas-microsoft-com:vml" Requires="v">
                <p:oleObj r:id="rId14" imgW="647065" imgH="203200" progId="Equations">
                  <p:embed/>
                </p:oleObj>
              </mc:Choice>
              <mc:Fallback>
                <p:oleObj r:id="rId14" imgW="647065" imgH="203200" progId="Equations">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1275" y="3573463"/>
                        <a:ext cx="1381125"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8" name="Object 12"/>
          <p:cNvGraphicFramePr/>
          <p:nvPr/>
        </p:nvGraphicFramePr>
        <p:xfrm>
          <a:off x="4283075" y="3933825"/>
          <a:ext cx="1381125" cy="433388"/>
        </p:xfrm>
        <a:graphic>
          <a:graphicData uri="http://schemas.openxmlformats.org/presentationml/2006/ole">
            <mc:AlternateContent xmlns:mc="http://schemas.openxmlformats.org/markup-compatibility/2006">
              <mc:Choice xmlns:v="urn:schemas-microsoft-com:vml" Requires="v">
                <p:oleObj r:id="rId16" imgW="647065" imgH="203200" progId="Equations">
                  <p:embed/>
                </p:oleObj>
              </mc:Choice>
              <mc:Fallback>
                <p:oleObj r:id="rId16" imgW="647065" imgH="203200" progId="Equations">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83075" y="3933825"/>
                        <a:ext cx="13811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9" name="Object 13"/>
          <p:cNvGraphicFramePr/>
          <p:nvPr/>
        </p:nvGraphicFramePr>
        <p:xfrm>
          <a:off x="4354513" y="4365625"/>
          <a:ext cx="920750" cy="433388"/>
        </p:xfrm>
        <a:graphic>
          <a:graphicData uri="http://schemas.openxmlformats.org/presentationml/2006/ole">
            <mc:AlternateContent xmlns:mc="http://schemas.openxmlformats.org/markup-compatibility/2006">
              <mc:Choice xmlns:v="urn:schemas-microsoft-com:vml" Requires="v">
                <p:oleObj r:id="rId18" imgW="431165" imgH="203200" progId="Equations">
                  <p:embed/>
                </p:oleObj>
              </mc:Choice>
              <mc:Fallback>
                <p:oleObj r:id="rId18" imgW="431165" imgH="203200" progId="Equations">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54513" y="4365625"/>
                        <a:ext cx="92075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0" name="Object 14"/>
          <p:cNvGraphicFramePr/>
          <p:nvPr/>
        </p:nvGraphicFramePr>
        <p:xfrm>
          <a:off x="4427538" y="4725988"/>
          <a:ext cx="839787" cy="839787"/>
        </p:xfrm>
        <a:graphic>
          <a:graphicData uri="http://schemas.openxmlformats.org/presentationml/2006/ole">
            <mc:AlternateContent xmlns:mc="http://schemas.openxmlformats.org/markup-compatibility/2006">
              <mc:Choice xmlns:v="urn:schemas-microsoft-com:vml" Requires="v">
                <p:oleObj r:id="rId20" imgW="393700" imgH="393700" progId="Equations">
                  <p:embed/>
                </p:oleObj>
              </mc:Choice>
              <mc:Fallback>
                <p:oleObj r:id="rId20" imgW="393700" imgH="393700" progId="Equations">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27538" y="4725988"/>
                        <a:ext cx="839787"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91" name="Text Box 15"/>
          <p:cNvSpPr txBox="1">
            <a:spLocks noChangeArrowheads="1"/>
          </p:cNvSpPr>
          <p:nvPr/>
        </p:nvSpPr>
        <p:spPr bwMode="auto">
          <a:xfrm>
            <a:off x="898525" y="5589588"/>
            <a:ext cx="3887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009900"/>
                </a:solidFill>
              </a:rPr>
              <a:t>所以方程组的解是</a:t>
            </a:r>
          </a:p>
        </p:txBody>
      </p:sp>
      <p:graphicFrame>
        <p:nvGraphicFramePr>
          <p:cNvPr id="75792" name="Object 16"/>
          <p:cNvGraphicFramePr/>
          <p:nvPr/>
        </p:nvGraphicFramePr>
        <p:xfrm>
          <a:off x="3995738" y="5373688"/>
          <a:ext cx="909637" cy="1277937"/>
        </p:xfrm>
        <a:graphic>
          <a:graphicData uri="http://schemas.openxmlformats.org/presentationml/2006/ole">
            <mc:AlternateContent xmlns:mc="http://schemas.openxmlformats.org/markup-compatibility/2006">
              <mc:Choice xmlns:v="urn:schemas-microsoft-com:vml" Requires="v">
                <p:oleObj r:id="rId22" imgW="469900" imgH="660400" progId="Equations">
                  <p:embed/>
                </p:oleObj>
              </mc:Choice>
              <mc:Fallback>
                <p:oleObj r:id="rId22" imgW="469900" imgH="660400" progId="Equations">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95738" y="5373688"/>
                        <a:ext cx="909637" cy="1277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7"/>
          <p:cNvGrpSpPr/>
          <p:nvPr/>
        </p:nvGrpSpPr>
        <p:grpSpPr bwMode="auto">
          <a:xfrm>
            <a:off x="5938838" y="188913"/>
            <a:ext cx="1152525" cy="457200"/>
            <a:chOff x="3741" y="119"/>
            <a:chExt cx="726" cy="288"/>
          </a:xfrm>
        </p:grpSpPr>
        <p:sp>
          <p:nvSpPr>
            <p:cNvPr id="26641" name="Text Box 18"/>
            <p:cNvSpPr txBox="1">
              <a:spLocks noChangeArrowheads="1"/>
            </p:cNvSpPr>
            <p:nvPr/>
          </p:nvSpPr>
          <p:spPr bwMode="auto">
            <a:xfrm>
              <a:off x="4059" y="119"/>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①</a:t>
              </a:r>
            </a:p>
          </p:txBody>
        </p:sp>
        <p:sp>
          <p:nvSpPr>
            <p:cNvPr id="26642" name="Line 19"/>
            <p:cNvSpPr>
              <a:spLocks noChangeShapeType="1"/>
            </p:cNvSpPr>
            <p:nvPr/>
          </p:nvSpPr>
          <p:spPr bwMode="auto">
            <a:xfrm>
              <a:off x="3741" y="301"/>
              <a:ext cx="3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3" name="Group 20"/>
          <p:cNvGrpSpPr/>
          <p:nvPr/>
        </p:nvGrpSpPr>
        <p:grpSpPr bwMode="auto">
          <a:xfrm>
            <a:off x="5938838" y="693738"/>
            <a:ext cx="1081087" cy="457200"/>
            <a:chOff x="3741" y="437"/>
            <a:chExt cx="681" cy="288"/>
          </a:xfrm>
        </p:grpSpPr>
        <p:sp>
          <p:nvSpPr>
            <p:cNvPr id="26644" name="Text Box 21"/>
            <p:cNvSpPr txBox="1">
              <a:spLocks noChangeArrowheads="1"/>
            </p:cNvSpPr>
            <p:nvPr/>
          </p:nvSpPr>
          <p:spPr bwMode="auto">
            <a:xfrm>
              <a:off x="4059" y="437"/>
              <a:ext cx="36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en-US" altLang="zh-CN" sz="2400" b="1">
                  <a:solidFill>
                    <a:srgbClr val="C0504D"/>
                  </a:solidFill>
                </a:rPr>
                <a:t>②</a:t>
              </a:r>
            </a:p>
          </p:txBody>
        </p:sp>
        <p:sp>
          <p:nvSpPr>
            <p:cNvPr id="26645" name="Line 22"/>
            <p:cNvSpPr>
              <a:spLocks noChangeShapeType="1"/>
            </p:cNvSpPr>
            <p:nvPr/>
          </p:nvSpPr>
          <p:spPr bwMode="auto">
            <a:xfrm>
              <a:off x="3741" y="618"/>
              <a:ext cx="363"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186788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5780"/>
                                        </p:tgtEl>
                                        <p:attrNameLst>
                                          <p:attrName>style.visibility</p:attrName>
                                        </p:attrNameLst>
                                      </p:cBhvr>
                                      <p:to>
                                        <p:strVal val="visible"/>
                                      </p:to>
                                    </p:set>
                                    <p:anim calcmode="lin" valueType="num">
                                      <p:cBhvr additive="base">
                                        <p:cTn id="17" dur="500" fill="hold"/>
                                        <p:tgtEl>
                                          <p:spTgt spid="75780"/>
                                        </p:tgtEl>
                                        <p:attrNameLst>
                                          <p:attrName>ppt_x</p:attrName>
                                        </p:attrNameLst>
                                      </p:cBhvr>
                                      <p:tavLst>
                                        <p:tav tm="0">
                                          <p:val>
                                            <p:strVal val="0-#ppt_w/2"/>
                                          </p:val>
                                        </p:tav>
                                        <p:tav tm="100000">
                                          <p:val>
                                            <p:strVal val="#ppt_x"/>
                                          </p:val>
                                        </p:tav>
                                      </p:tavLst>
                                    </p:anim>
                                    <p:anim calcmode="lin" valueType="num">
                                      <p:cBhvr additive="base">
                                        <p:cTn id="18"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75781"/>
                                        </p:tgtEl>
                                        <p:attrNameLst>
                                          <p:attrName>style.visibility</p:attrName>
                                        </p:attrNameLst>
                                      </p:cBhvr>
                                      <p:to>
                                        <p:strVal val="visible"/>
                                      </p:to>
                                    </p:set>
                                    <p:animEffect transition="in" filter="strips(downLeft)">
                                      <p:cBhvr>
                                        <p:cTn id="23" dur="500"/>
                                        <p:tgtEl>
                                          <p:spTgt spid="7578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nodeType="clickEffect">
                                  <p:stCondLst>
                                    <p:cond delay="0"/>
                                  </p:stCondLst>
                                  <p:childTnLst>
                                    <p:set>
                                      <p:cBhvr>
                                        <p:cTn id="27" dur="1" fill="hold">
                                          <p:stCondLst>
                                            <p:cond delay="0"/>
                                          </p:stCondLst>
                                        </p:cTn>
                                        <p:tgtEl>
                                          <p:spTgt spid="75782"/>
                                        </p:tgtEl>
                                        <p:attrNameLst>
                                          <p:attrName>style.visibility</p:attrName>
                                        </p:attrNameLst>
                                      </p:cBhvr>
                                      <p:to>
                                        <p:strVal val="visible"/>
                                      </p:to>
                                    </p:set>
                                    <p:animEffect transition="in" filter="strips(downLeft)">
                                      <p:cBhvr>
                                        <p:cTn id="28" dur="500"/>
                                        <p:tgtEl>
                                          <p:spTgt spid="75782"/>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75783"/>
                                        </p:tgtEl>
                                        <p:attrNameLst>
                                          <p:attrName>style.visibility</p:attrName>
                                        </p:attrNameLst>
                                      </p:cBhvr>
                                      <p:to>
                                        <p:strVal val="visible"/>
                                      </p:to>
                                    </p:set>
                                    <p:animEffect transition="in" filter="strips(downLeft)">
                                      <p:cBhvr>
                                        <p:cTn id="33" dur="500"/>
                                        <p:tgtEl>
                                          <p:spTgt spid="7578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75784"/>
                                        </p:tgtEl>
                                        <p:attrNameLst>
                                          <p:attrName>style.visibility</p:attrName>
                                        </p:attrNameLst>
                                      </p:cBhvr>
                                      <p:to>
                                        <p:strVal val="visible"/>
                                      </p:to>
                                    </p:set>
                                    <p:animEffect transition="in" filter="strips(downLeft)">
                                      <p:cBhvr>
                                        <p:cTn id="38" dur="500"/>
                                        <p:tgtEl>
                                          <p:spTgt spid="75784"/>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75785"/>
                                        </p:tgtEl>
                                        <p:attrNameLst>
                                          <p:attrName>style.visibility</p:attrName>
                                        </p:attrNameLst>
                                      </p:cBhvr>
                                      <p:to>
                                        <p:strVal val="visible"/>
                                      </p:to>
                                    </p:set>
                                    <p:animEffect transition="in" filter="box(in)">
                                      <p:cBhvr>
                                        <p:cTn id="43" dur="500"/>
                                        <p:tgtEl>
                                          <p:spTgt spid="75785"/>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75786"/>
                                        </p:tgtEl>
                                        <p:attrNameLst>
                                          <p:attrName>style.visibility</p:attrName>
                                        </p:attrNameLst>
                                      </p:cBhvr>
                                      <p:to>
                                        <p:strVal val="visible"/>
                                      </p:to>
                                    </p:set>
                                    <p:animEffect transition="in" filter="box(in)">
                                      <p:cBhvr>
                                        <p:cTn id="48" dur="500"/>
                                        <p:tgtEl>
                                          <p:spTgt spid="7578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nodeType="clickEffect">
                                  <p:stCondLst>
                                    <p:cond delay="0"/>
                                  </p:stCondLst>
                                  <p:childTnLst>
                                    <p:set>
                                      <p:cBhvr>
                                        <p:cTn id="52" dur="1" fill="hold">
                                          <p:stCondLst>
                                            <p:cond delay="0"/>
                                          </p:stCondLst>
                                        </p:cTn>
                                        <p:tgtEl>
                                          <p:spTgt spid="75787"/>
                                        </p:tgtEl>
                                        <p:attrNameLst>
                                          <p:attrName>style.visibility</p:attrName>
                                        </p:attrNameLst>
                                      </p:cBhvr>
                                      <p:to>
                                        <p:strVal val="visible"/>
                                      </p:to>
                                    </p:set>
                                    <p:animEffect transition="in" filter="box(in)">
                                      <p:cBhvr>
                                        <p:cTn id="53" dur="500"/>
                                        <p:tgtEl>
                                          <p:spTgt spid="75787"/>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75788"/>
                                        </p:tgtEl>
                                        <p:attrNameLst>
                                          <p:attrName>style.visibility</p:attrName>
                                        </p:attrNameLst>
                                      </p:cBhvr>
                                      <p:to>
                                        <p:strVal val="visible"/>
                                      </p:to>
                                    </p:set>
                                    <p:animEffect transition="in" filter="box(in)">
                                      <p:cBhvr>
                                        <p:cTn id="58" dur="500"/>
                                        <p:tgtEl>
                                          <p:spTgt spid="75788"/>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75789"/>
                                        </p:tgtEl>
                                        <p:attrNameLst>
                                          <p:attrName>style.visibility</p:attrName>
                                        </p:attrNameLst>
                                      </p:cBhvr>
                                      <p:to>
                                        <p:strVal val="visible"/>
                                      </p:to>
                                    </p:set>
                                    <p:animEffect transition="in" filter="box(in)">
                                      <p:cBhvr>
                                        <p:cTn id="63" dur="500"/>
                                        <p:tgtEl>
                                          <p:spTgt spid="75789"/>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nodeType="clickEffect">
                                  <p:stCondLst>
                                    <p:cond delay="0"/>
                                  </p:stCondLst>
                                  <p:childTnLst>
                                    <p:set>
                                      <p:cBhvr>
                                        <p:cTn id="67" dur="1" fill="hold">
                                          <p:stCondLst>
                                            <p:cond delay="0"/>
                                          </p:stCondLst>
                                        </p:cTn>
                                        <p:tgtEl>
                                          <p:spTgt spid="75790"/>
                                        </p:tgtEl>
                                        <p:attrNameLst>
                                          <p:attrName>style.visibility</p:attrName>
                                        </p:attrNameLst>
                                      </p:cBhvr>
                                      <p:to>
                                        <p:strVal val="visible"/>
                                      </p:to>
                                    </p:set>
                                    <p:animEffect transition="in" filter="box(in)">
                                      <p:cBhvr>
                                        <p:cTn id="68" dur="500"/>
                                        <p:tgtEl>
                                          <p:spTgt spid="75790"/>
                                        </p:tgtEl>
                                      </p:cBhvr>
                                    </p:animEffect>
                                  </p:childTnLst>
                                </p:cTn>
                              </p:par>
                            </p:childTnLst>
                          </p:cTn>
                        </p:par>
                      </p:childTnLst>
                    </p:cTn>
                  </p:par>
                  <p:par>
                    <p:cTn id="69" fill="hold">
                      <p:stCondLst>
                        <p:cond delay="indefinite"/>
                      </p:stCondLst>
                      <p:childTnLst>
                        <p:par>
                          <p:cTn id="70" fill="hold">
                            <p:stCondLst>
                              <p:cond delay="0"/>
                            </p:stCondLst>
                            <p:childTnLst>
                              <p:par>
                                <p:cTn id="71" presetID="8" presetClass="entr" presetSubtype="16" fill="hold" grpId="0" nodeType="clickEffect">
                                  <p:stCondLst>
                                    <p:cond delay="0"/>
                                  </p:stCondLst>
                                  <p:childTnLst>
                                    <p:set>
                                      <p:cBhvr>
                                        <p:cTn id="72" dur="1" fill="hold">
                                          <p:stCondLst>
                                            <p:cond delay="0"/>
                                          </p:stCondLst>
                                        </p:cTn>
                                        <p:tgtEl>
                                          <p:spTgt spid="75791"/>
                                        </p:tgtEl>
                                        <p:attrNameLst>
                                          <p:attrName>style.visibility</p:attrName>
                                        </p:attrNameLst>
                                      </p:cBhvr>
                                      <p:to>
                                        <p:strVal val="visible"/>
                                      </p:to>
                                    </p:set>
                                    <p:animEffect transition="in" filter="diamond(in)">
                                      <p:cBhvr>
                                        <p:cTn id="73" dur="2000"/>
                                        <p:tgtEl>
                                          <p:spTgt spid="75791"/>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ntr" presetSubtype="16" fill="hold" nodeType="clickEffect">
                                  <p:stCondLst>
                                    <p:cond delay="0"/>
                                  </p:stCondLst>
                                  <p:childTnLst>
                                    <p:set>
                                      <p:cBhvr>
                                        <p:cTn id="77" dur="1" fill="hold">
                                          <p:stCondLst>
                                            <p:cond delay="0"/>
                                          </p:stCondLst>
                                        </p:cTn>
                                        <p:tgtEl>
                                          <p:spTgt spid="75792"/>
                                        </p:tgtEl>
                                        <p:attrNameLst>
                                          <p:attrName>style.visibility</p:attrName>
                                        </p:attrNameLst>
                                      </p:cBhvr>
                                      <p:to>
                                        <p:strVal val="visible"/>
                                      </p:to>
                                    </p:set>
                                    <p:animEffect transition="in" filter="diamond(in)">
                                      <p:cBhvr>
                                        <p:cTn id="78" dur="2000"/>
                                        <p:tgtEl>
                                          <p:spTgt spid="75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p:bldP spid="75785" grpId="0"/>
      <p:bldP spid="757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Rot="1" noChangeArrowheads="1"/>
          </p:cNvSpPr>
          <p:nvPr>
            <p:ph type="title" idx="4294967295"/>
          </p:nvPr>
        </p:nvSpPr>
        <p:spPr/>
        <p:txBody>
          <a:bodyPr/>
          <a:lstStyle/>
          <a:p>
            <a:r>
              <a:rPr lang="zh-CN" altLang="en-US" sz="6000" b="1">
                <a:solidFill>
                  <a:srgbClr val="FF00FF"/>
                </a:solidFill>
              </a:rPr>
              <a:t>二元一次方程组</a:t>
            </a:r>
          </a:p>
        </p:txBody>
      </p:sp>
      <p:sp>
        <p:nvSpPr>
          <p:cNvPr id="61443" name="Text Box 3"/>
          <p:cNvSpPr txBox="1">
            <a:spLocks noChangeArrowheads="1"/>
          </p:cNvSpPr>
          <p:nvPr/>
        </p:nvSpPr>
        <p:spPr bwMode="auto">
          <a:xfrm>
            <a:off x="0" y="3886200"/>
            <a:ext cx="91440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000000"/>
                </a:solidFill>
                <a:latin typeface="黑体" panose="02010609060101010101" pitchFamily="49" charset="-122"/>
                <a:ea typeface="黑体" panose="02010609060101010101" pitchFamily="49" charset="-122"/>
              </a:rPr>
              <a:t>1.</a:t>
            </a:r>
            <a:r>
              <a:rPr lang="zh-CN" altLang="en-US" sz="3600" b="1">
                <a:solidFill>
                  <a:srgbClr val="000000"/>
                </a:solidFill>
                <a:latin typeface="黑体" panose="02010609060101010101" pitchFamily="49" charset="-122"/>
                <a:ea typeface="黑体" panose="02010609060101010101" pitchFamily="49" charset="-122"/>
              </a:rPr>
              <a:t>方程组中有两个未知数</a:t>
            </a:r>
            <a:r>
              <a:rPr lang="en-US" altLang="zh-CN" sz="3600" b="1">
                <a:solidFill>
                  <a:srgbClr val="000000"/>
                </a:solidFill>
                <a:latin typeface="黑体" panose="02010609060101010101" pitchFamily="49" charset="-122"/>
                <a:ea typeface="黑体" panose="02010609060101010101" pitchFamily="49" charset="-122"/>
              </a:rPr>
              <a:t>.(     )</a:t>
            </a:r>
          </a:p>
        </p:txBody>
      </p:sp>
      <p:sp>
        <p:nvSpPr>
          <p:cNvPr id="61444" name="Rectangle 4"/>
          <p:cNvSpPr>
            <a:spLocks noChangeArrowheads="1"/>
          </p:cNvSpPr>
          <p:nvPr/>
        </p:nvSpPr>
        <p:spPr bwMode="auto">
          <a:xfrm>
            <a:off x="5638800" y="3810000"/>
            <a:ext cx="1301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400" b="1">
                <a:solidFill>
                  <a:srgbClr val="FF0000"/>
                </a:solidFill>
                <a:latin typeface="Times New Roman" panose="02020603050405020304" pitchFamily="18" charset="0"/>
                <a:ea typeface="华文行楷" pitchFamily="2" charset="-122"/>
              </a:rPr>
              <a:t>二元</a:t>
            </a:r>
          </a:p>
        </p:txBody>
      </p:sp>
      <p:sp>
        <p:nvSpPr>
          <p:cNvPr id="61445" name="Rectangle 5"/>
          <p:cNvSpPr>
            <a:spLocks noChangeArrowheads="1"/>
          </p:cNvSpPr>
          <p:nvPr/>
        </p:nvSpPr>
        <p:spPr bwMode="auto">
          <a:xfrm>
            <a:off x="6705600" y="49530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srgbClr val="FF0000"/>
                </a:solidFill>
                <a:latin typeface="华文行楷" pitchFamily="2" charset="-122"/>
                <a:ea typeface="华文行楷" pitchFamily="2" charset="-122"/>
              </a:rPr>
              <a:t>一次</a:t>
            </a:r>
          </a:p>
        </p:txBody>
      </p:sp>
      <p:sp>
        <p:nvSpPr>
          <p:cNvPr id="61446" name="Rectangle 6"/>
          <p:cNvSpPr>
            <a:spLocks noChangeArrowheads="1"/>
          </p:cNvSpPr>
          <p:nvPr/>
        </p:nvSpPr>
        <p:spPr bwMode="auto">
          <a:xfrm>
            <a:off x="4572000" y="6019800"/>
            <a:ext cx="220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b="1">
                <a:solidFill>
                  <a:srgbClr val="FF0000"/>
                </a:solidFill>
                <a:latin typeface="华文行楷" pitchFamily="2" charset="-122"/>
                <a:ea typeface="华文行楷" pitchFamily="2" charset="-122"/>
              </a:rPr>
              <a:t>方程组</a:t>
            </a:r>
          </a:p>
        </p:txBody>
      </p:sp>
      <p:graphicFrame>
        <p:nvGraphicFramePr>
          <p:cNvPr id="12294" name="Object 7"/>
          <p:cNvGraphicFramePr>
            <a:graphicFrameLocks noGrp="1"/>
          </p:cNvGraphicFramePr>
          <p:nvPr>
            <p:ph idx="4294967295"/>
          </p:nvPr>
        </p:nvGraphicFramePr>
        <p:xfrm>
          <a:off x="1911350" y="1412875"/>
          <a:ext cx="4095750" cy="2303463"/>
        </p:xfrm>
        <a:graphic>
          <a:graphicData uri="http://schemas.openxmlformats.org/presentationml/2006/ole">
            <mc:AlternateContent xmlns:mc="http://schemas.openxmlformats.org/markup-compatibility/2006">
              <mc:Choice xmlns:v="urn:schemas-microsoft-com:vml" Requires="v">
                <p:oleObj r:id="rId4" imgW="812165" imgH="457200" progId="Equations">
                  <p:embed/>
                </p:oleObj>
              </mc:Choice>
              <mc:Fallback>
                <p:oleObj r:id="rId4" imgW="812165" imgH="457200"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350" y="1412875"/>
                        <a:ext cx="4095750" cy="230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5" name="WordArt 8"/>
          <p:cNvSpPr>
            <a:spLocks noChangeArrowheads="1" noChangeShapeType="1" noTextEdit="1"/>
          </p:cNvSpPr>
          <p:nvPr/>
        </p:nvSpPr>
        <p:spPr bwMode="auto">
          <a:xfrm rot="5400000">
            <a:off x="-324643" y="1123156"/>
            <a:ext cx="2592388" cy="1152525"/>
          </a:xfrm>
          <a:prstGeom prst="rect">
            <a:avLst/>
          </a:prstGeom>
          <a:extLst>
            <a:ext uri="{91240B29-F687-4F45-9708-019B960494DF}">
              <a14:hiddenLine xmlns:a14="http://schemas.microsoft.com/office/drawing/2010/main" w="9525">
                <a:solidFill>
                  <a:srgbClr val="000000"/>
                </a:solidFill>
                <a:round/>
              </a14:hiddenLine>
            </a:ext>
          </a:extLst>
        </p:spPr>
        <p:txBody>
          <a:bodyPr vert="eaVert" wrap="none" fromWordArt="1">
            <a:prstTxWarp prst="textPlain">
              <a:avLst>
                <a:gd name="adj" fmla="val 50000"/>
              </a:avLst>
            </a:prstTxWarp>
          </a:bodyPr>
          <a:lstStyle/>
          <a:p>
            <a:pPr algn="ctr"/>
            <a:r>
              <a:rPr lang="zh-CN" altLang="en-US" sz="6600" b="1">
                <a:gradFill rotWithShape="1">
                  <a:gsLst>
                    <a:gs pos="0">
                      <a:srgbClr val="57C8FB"/>
                    </a:gs>
                    <a:gs pos="50000">
                      <a:srgbClr val="0000FF"/>
                    </a:gs>
                    <a:gs pos="100000">
                      <a:srgbClr val="57C8FB"/>
                    </a:gs>
                  </a:gsLst>
                  <a:lin ang="18900000" scaled="1"/>
                </a:gradFill>
                <a:effectLst>
                  <a:outerShdw dist="35921" dir="2700000" algn="ctr" rotWithShape="0">
                    <a:srgbClr val="C0C0C0">
                      <a:alpha val="79999"/>
                    </a:srgbClr>
                  </a:outerShdw>
                </a:effectLst>
                <a:latin typeface="隶书"/>
                <a:ea typeface="隶书"/>
              </a:rPr>
              <a:t>探讨交流</a:t>
            </a:r>
          </a:p>
        </p:txBody>
      </p:sp>
      <p:sp>
        <p:nvSpPr>
          <p:cNvPr id="61449" name="Rectangle 9"/>
          <p:cNvSpPr>
            <a:spLocks noChangeArrowheads="1"/>
          </p:cNvSpPr>
          <p:nvPr/>
        </p:nvSpPr>
        <p:spPr bwMode="auto">
          <a:xfrm>
            <a:off x="0" y="4876800"/>
            <a:ext cx="8748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000000"/>
                </a:solidFill>
                <a:latin typeface="黑体" panose="02010609060101010101" pitchFamily="49" charset="-122"/>
                <a:ea typeface="黑体" panose="02010609060101010101" pitchFamily="49" charset="-122"/>
              </a:rPr>
              <a:t>2.</a:t>
            </a:r>
            <a:r>
              <a:rPr lang="zh-CN" altLang="en-US" sz="3600" b="1">
                <a:solidFill>
                  <a:srgbClr val="000000"/>
                </a:solidFill>
                <a:latin typeface="黑体" panose="02010609060101010101" pitchFamily="49" charset="-122"/>
                <a:ea typeface="黑体" panose="02010609060101010101" pitchFamily="49" charset="-122"/>
              </a:rPr>
              <a:t>方程组中未知数的指数都为</a:t>
            </a:r>
            <a:r>
              <a:rPr lang="en-US" altLang="zh-CN" sz="3600" b="1">
                <a:solidFill>
                  <a:srgbClr val="000000"/>
                </a:solidFill>
                <a:latin typeface="黑体" panose="02010609060101010101" pitchFamily="49" charset="-122"/>
                <a:ea typeface="黑体" panose="02010609060101010101" pitchFamily="49" charset="-122"/>
              </a:rPr>
              <a:t>1.(     )</a:t>
            </a:r>
          </a:p>
        </p:txBody>
      </p:sp>
      <p:sp>
        <p:nvSpPr>
          <p:cNvPr id="61450" name="Rectangle 10"/>
          <p:cNvSpPr>
            <a:spLocks noChangeArrowheads="1"/>
          </p:cNvSpPr>
          <p:nvPr/>
        </p:nvSpPr>
        <p:spPr bwMode="auto">
          <a:xfrm>
            <a:off x="0" y="5980113"/>
            <a:ext cx="6616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srgbClr val="000000"/>
                </a:solidFill>
                <a:latin typeface="黑体" panose="02010609060101010101" pitchFamily="49" charset="-122"/>
                <a:ea typeface="黑体" panose="02010609060101010101" pitchFamily="49" charset="-122"/>
              </a:rPr>
              <a:t>3.</a:t>
            </a:r>
            <a:r>
              <a:rPr lang="zh-CN" altLang="en-US" sz="3600" b="1">
                <a:solidFill>
                  <a:srgbClr val="000000"/>
                </a:solidFill>
                <a:latin typeface="黑体" panose="02010609060101010101" pitchFamily="49" charset="-122"/>
                <a:ea typeface="黑体" panose="02010609060101010101" pitchFamily="49" charset="-122"/>
              </a:rPr>
              <a:t>两个一次方程组成</a:t>
            </a:r>
            <a:r>
              <a:rPr lang="en-US" altLang="zh-CN" sz="3600" b="1">
                <a:solidFill>
                  <a:srgbClr val="000000"/>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291655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linds(horizontal)">
                                      <p:cBhvr>
                                        <p:cTn id="7" dur="500"/>
                                        <p:tgtEl>
                                          <p:spTgt spid="6144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61444"/>
                                        </p:tgtEl>
                                        <p:attrNameLst>
                                          <p:attrName>style.visibility</p:attrName>
                                        </p:attrNameLst>
                                      </p:cBhvr>
                                      <p:to>
                                        <p:strVal val="visible"/>
                                      </p:to>
                                    </p:set>
                                    <p:anim calcmode="lin" valueType="num">
                                      <p:cBhvr additive="base">
                                        <p:cTn id="12" dur="500" fill="hold"/>
                                        <p:tgtEl>
                                          <p:spTgt spid="61444"/>
                                        </p:tgtEl>
                                        <p:attrNameLst>
                                          <p:attrName>ppt_x</p:attrName>
                                        </p:attrNameLst>
                                      </p:cBhvr>
                                      <p:tavLst>
                                        <p:tav tm="0">
                                          <p:val>
                                            <p:strVal val="1+#ppt_w/2"/>
                                          </p:val>
                                        </p:tav>
                                        <p:tav tm="100000">
                                          <p:val>
                                            <p:strVal val="#ppt_x"/>
                                          </p:val>
                                        </p:tav>
                                      </p:tavLst>
                                    </p:anim>
                                    <p:anim calcmode="lin" valueType="num">
                                      <p:cBhvr additive="base">
                                        <p:cTn id="13" dur="500" fill="hold"/>
                                        <p:tgtEl>
                                          <p:spTgt spid="614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1449"/>
                                        </p:tgtEl>
                                        <p:attrNameLst>
                                          <p:attrName>style.visibility</p:attrName>
                                        </p:attrNameLst>
                                      </p:cBhvr>
                                      <p:to>
                                        <p:strVal val="visible"/>
                                      </p:to>
                                    </p:set>
                                    <p:animEffect transition="in" filter="blinds(horizontal)">
                                      <p:cBhvr>
                                        <p:cTn id="18" dur="500"/>
                                        <p:tgtEl>
                                          <p:spTgt spid="61449"/>
                                        </p:tgtEl>
                                      </p:cBhvr>
                                    </p:animEffect>
                                  </p:childTnLst>
                                  <p:subTnLst>
                                    <p:audio>
                                      <p:cMediaNode>
                                        <p:cTn display="0" masterRel="sameClick">
                                          <p:stCondLst>
                                            <p:cond evt="begin" delay="0">
                                              <p:tn val="16"/>
                                            </p:cond>
                                          </p:stCondLst>
                                          <p:endCondLst>
                                            <p:cond evt="onStopAudio" delay="0">
                                              <p:tgtEl>
                                                <p:sldTgt/>
                                              </p:tgtEl>
                                            </p:cond>
                                          </p:endCondLst>
                                        </p:cTn>
                                        <p:tgtEl>
                                          <p:sndTgt r:embed="rId2" name="type.wav"/>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1445"/>
                                        </p:tgtEl>
                                        <p:attrNameLst>
                                          <p:attrName>style.visibility</p:attrName>
                                        </p:attrNameLst>
                                      </p:cBhvr>
                                      <p:to>
                                        <p:strVal val="visible"/>
                                      </p:to>
                                    </p:set>
                                    <p:anim calcmode="lin" valueType="num">
                                      <p:cBhvr additive="base">
                                        <p:cTn id="23" dur="500" fill="hold"/>
                                        <p:tgtEl>
                                          <p:spTgt spid="61445"/>
                                        </p:tgtEl>
                                        <p:attrNameLst>
                                          <p:attrName>ppt_x</p:attrName>
                                        </p:attrNameLst>
                                      </p:cBhvr>
                                      <p:tavLst>
                                        <p:tav tm="0">
                                          <p:val>
                                            <p:strVal val="1+#ppt_w/2"/>
                                          </p:val>
                                        </p:tav>
                                        <p:tav tm="100000">
                                          <p:val>
                                            <p:strVal val="#ppt_x"/>
                                          </p:val>
                                        </p:tav>
                                      </p:tavLst>
                                    </p:anim>
                                    <p:anim calcmode="lin" valueType="num">
                                      <p:cBhvr additive="base">
                                        <p:cTn id="24" dur="500" fill="hold"/>
                                        <p:tgtEl>
                                          <p:spTgt spid="6144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61450"/>
                                        </p:tgtEl>
                                        <p:attrNameLst>
                                          <p:attrName>style.visibility</p:attrName>
                                        </p:attrNameLst>
                                      </p:cBhvr>
                                      <p:to>
                                        <p:strVal val="visible"/>
                                      </p:to>
                                    </p:set>
                                    <p:animEffect transition="in" filter="blinds(horizontal)">
                                      <p:cBhvr>
                                        <p:cTn id="29" dur="500"/>
                                        <p:tgtEl>
                                          <p:spTgt spid="61450"/>
                                        </p:tgtEl>
                                      </p:cBhvr>
                                    </p:animEffect>
                                  </p:childTnLst>
                                  <p:subTnLst>
                                    <p:audio>
                                      <p:cMediaNode>
                                        <p:cTn display="0" masterRel="sameClick">
                                          <p:stCondLst>
                                            <p:cond evt="begin" delay="0">
                                              <p:tn val="27"/>
                                            </p:cond>
                                          </p:stCondLst>
                                          <p:endCondLst>
                                            <p:cond evt="onStopAudio" delay="0">
                                              <p:tgtEl>
                                                <p:sldTgt/>
                                              </p:tgtEl>
                                            </p:cond>
                                          </p:endCondLst>
                                        </p:cTn>
                                        <p:tgtEl>
                                          <p:sndTgt r:embed="rId2" name="type.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61446"/>
                                        </p:tgtEl>
                                        <p:attrNameLst>
                                          <p:attrName>style.visibility</p:attrName>
                                        </p:attrNameLst>
                                      </p:cBhvr>
                                      <p:to>
                                        <p:strVal val="visible"/>
                                      </p:to>
                                    </p:set>
                                    <p:anim calcmode="lin" valueType="num">
                                      <p:cBhvr additive="base">
                                        <p:cTn id="34" dur="500" fill="hold"/>
                                        <p:tgtEl>
                                          <p:spTgt spid="61446"/>
                                        </p:tgtEl>
                                        <p:attrNameLst>
                                          <p:attrName>ppt_x</p:attrName>
                                        </p:attrNameLst>
                                      </p:cBhvr>
                                      <p:tavLst>
                                        <p:tav tm="0">
                                          <p:val>
                                            <p:strVal val="1+#ppt_w/2"/>
                                          </p:val>
                                        </p:tav>
                                        <p:tav tm="100000">
                                          <p:val>
                                            <p:strVal val="#ppt_x"/>
                                          </p:val>
                                        </p:tav>
                                      </p:tavLst>
                                    </p:anim>
                                    <p:anim calcmode="lin" valueType="num">
                                      <p:cBhvr additive="base">
                                        <p:cTn id="35" dur="500" fill="hold"/>
                                        <p:tgtEl>
                                          <p:spTgt spid="614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nimBg="1"/>
      <p:bldP spid="61444" grpId="0"/>
      <p:bldP spid="61445" grpId="0"/>
      <p:bldP spid="61446" grpId="0"/>
      <p:bldP spid="61449" grpId="0"/>
      <p:bldP spid="6145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250825" y="476250"/>
            <a:ext cx="867568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4000" b="1">
                <a:solidFill>
                  <a:srgbClr val="009900"/>
                </a:solidFill>
                <a:ea typeface="楷体_GB2312" panose="02010609030101010101" pitchFamily="49" charset="-122"/>
              </a:rPr>
              <a:t>通过将两个方程相加（或相减）消去一个未知数，将方程组转化为一元一次方程来解的解法叫做</a:t>
            </a:r>
            <a:r>
              <a:rPr lang="zh-CN" altLang="en-US" sz="4000" b="1">
                <a:solidFill>
                  <a:srgbClr val="9933FF"/>
                </a:solidFill>
                <a:ea typeface="幼圆" pitchFamily="49" charset="-122"/>
              </a:rPr>
              <a:t>加减消元法</a:t>
            </a:r>
            <a:r>
              <a:rPr lang="zh-CN" altLang="en-US" sz="4000" b="1">
                <a:solidFill>
                  <a:srgbClr val="009900"/>
                </a:solidFill>
              </a:rPr>
              <a:t>，</a:t>
            </a:r>
            <a:r>
              <a:rPr lang="zh-CN" altLang="en-US" sz="4000" b="1">
                <a:solidFill>
                  <a:srgbClr val="009900"/>
                </a:solidFill>
                <a:ea typeface="楷体_GB2312" panose="02010609030101010101" pitchFamily="49" charset="-122"/>
              </a:rPr>
              <a:t>简称</a:t>
            </a:r>
            <a:r>
              <a:rPr lang="zh-CN" altLang="en-US" sz="4000" b="1">
                <a:solidFill>
                  <a:srgbClr val="9933FF"/>
                </a:solidFill>
                <a:ea typeface="幼圆" pitchFamily="49" charset="-122"/>
              </a:rPr>
              <a:t>加减法</a:t>
            </a:r>
            <a:r>
              <a:rPr lang="zh-CN" altLang="en-US" sz="4000" b="1">
                <a:solidFill>
                  <a:srgbClr val="009900"/>
                </a:solidFill>
              </a:rPr>
              <a:t>。</a:t>
            </a:r>
          </a:p>
        </p:txBody>
      </p:sp>
      <p:sp>
        <p:nvSpPr>
          <p:cNvPr id="76803" name="Text Box 3"/>
          <p:cNvSpPr txBox="1">
            <a:spLocks noChangeArrowheads="1"/>
          </p:cNvSpPr>
          <p:nvPr/>
        </p:nvSpPr>
        <p:spPr bwMode="auto">
          <a:xfrm>
            <a:off x="179388" y="3719513"/>
            <a:ext cx="864076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3600" b="1">
                <a:solidFill>
                  <a:srgbClr val="C0504D"/>
                </a:solidFill>
                <a:ea typeface="黑体" panose="02010609060101010101" pitchFamily="49" charset="-122"/>
              </a:rPr>
              <a:t>当</a:t>
            </a:r>
            <a:r>
              <a:rPr lang="zh-CN" altLang="en-US" sz="3600" b="1">
                <a:solidFill>
                  <a:srgbClr val="FF3399"/>
                </a:solidFill>
                <a:ea typeface="黑体" panose="02010609060101010101" pitchFamily="49" charset="-122"/>
              </a:rPr>
              <a:t>同一个</a:t>
            </a:r>
            <a:r>
              <a:rPr lang="zh-CN" altLang="en-US" sz="3600" b="1">
                <a:solidFill>
                  <a:srgbClr val="C0504D"/>
                </a:solidFill>
                <a:ea typeface="黑体" panose="02010609060101010101" pitchFamily="49" charset="-122"/>
              </a:rPr>
              <a:t>未知数的系数</a:t>
            </a:r>
            <a:r>
              <a:rPr lang="zh-CN" altLang="en-US" sz="3600" b="1">
                <a:solidFill>
                  <a:srgbClr val="FF3399"/>
                </a:solidFill>
                <a:ea typeface="黑体" panose="02010609060101010101" pitchFamily="49" charset="-122"/>
              </a:rPr>
              <a:t>相同</a:t>
            </a:r>
            <a:r>
              <a:rPr lang="zh-CN" altLang="en-US" sz="3600" b="1">
                <a:solidFill>
                  <a:srgbClr val="C0504D"/>
                </a:solidFill>
                <a:ea typeface="黑体" panose="02010609060101010101" pitchFamily="49" charset="-122"/>
              </a:rPr>
              <a:t>时，用</a:t>
            </a:r>
            <a:r>
              <a:rPr lang="zh-CN" altLang="en-US" sz="3600" b="1">
                <a:solidFill>
                  <a:srgbClr val="6600CC"/>
                </a:solidFill>
                <a:ea typeface="楷体_GB2312" panose="02010609030101010101" pitchFamily="49" charset="-122"/>
              </a:rPr>
              <a:t>减法</a:t>
            </a:r>
            <a:r>
              <a:rPr lang="zh-CN" altLang="en-US" sz="3600" b="1">
                <a:solidFill>
                  <a:srgbClr val="C0504D"/>
                </a:solidFill>
                <a:ea typeface="黑体" panose="02010609060101010101" pitchFamily="49" charset="-122"/>
              </a:rPr>
              <a:t>；</a:t>
            </a:r>
          </a:p>
          <a:p>
            <a:pPr algn="just">
              <a:spcBef>
                <a:spcPct val="50000"/>
              </a:spcBef>
            </a:pPr>
            <a:r>
              <a:rPr lang="zh-CN" altLang="en-US" sz="3600" b="1">
                <a:solidFill>
                  <a:srgbClr val="C0504D"/>
                </a:solidFill>
                <a:ea typeface="黑体" panose="02010609060101010101" pitchFamily="49" charset="-122"/>
              </a:rPr>
              <a:t>当</a:t>
            </a:r>
            <a:r>
              <a:rPr lang="zh-CN" altLang="en-US" sz="3600" b="1">
                <a:solidFill>
                  <a:srgbClr val="DA7608"/>
                </a:solidFill>
                <a:ea typeface="黑体" panose="02010609060101010101" pitchFamily="49" charset="-122"/>
              </a:rPr>
              <a:t>同一个</a:t>
            </a:r>
            <a:r>
              <a:rPr lang="zh-CN" altLang="en-US" sz="3600" b="1">
                <a:solidFill>
                  <a:srgbClr val="C0504D"/>
                </a:solidFill>
                <a:ea typeface="黑体" panose="02010609060101010101" pitchFamily="49" charset="-122"/>
              </a:rPr>
              <a:t>未知数的系数</a:t>
            </a:r>
            <a:r>
              <a:rPr lang="zh-CN" altLang="en-US" sz="3600" b="1">
                <a:solidFill>
                  <a:srgbClr val="DA7608"/>
                </a:solidFill>
                <a:ea typeface="黑体" panose="02010609060101010101" pitchFamily="49" charset="-122"/>
              </a:rPr>
              <a:t>互为相反数</a:t>
            </a:r>
            <a:r>
              <a:rPr lang="zh-CN" altLang="en-US" sz="3600" b="1">
                <a:solidFill>
                  <a:srgbClr val="C0504D"/>
                </a:solidFill>
                <a:ea typeface="黑体" panose="02010609060101010101" pitchFamily="49" charset="-122"/>
              </a:rPr>
              <a:t>时，用</a:t>
            </a:r>
            <a:r>
              <a:rPr lang="zh-CN" altLang="en-US" sz="3600" b="1">
                <a:solidFill>
                  <a:srgbClr val="6600CC"/>
                </a:solidFill>
                <a:ea typeface="楷体_GB2312" panose="02010609030101010101" pitchFamily="49" charset="-122"/>
              </a:rPr>
              <a:t>加法</a:t>
            </a:r>
            <a:r>
              <a:rPr lang="zh-CN" altLang="en-US" sz="3600" b="1">
                <a:solidFill>
                  <a:srgbClr val="C0504D"/>
                </a:solidFill>
                <a:ea typeface="黑体" panose="02010609060101010101" pitchFamily="49" charset="-122"/>
              </a:rPr>
              <a:t>。</a:t>
            </a:r>
          </a:p>
        </p:txBody>
      </p:sp>
    </p:spTree>
    <p:extLst>
      <p:ext uri="{BB962C8B-B14F-4D97-AF65-F5344CB8AC3E}">
        <p14:creationId xmlns:p14="http://schemas.microsoft.com/office/powerpoint/2010/main" val="18774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76802"/>
                                        </p:tgtEl>
                                        <p:attrNameLst>
                                          <p:attrName>style.visibility</p:attrName>
                                        </p:attrNameLst>
                                      </p:cBhvr>
                                      <p:to>
                                        <p:strVal val="visible"/>
                                      </p:to>
                                    </p:set>
                                    <p:anim calcmode="discrete" valueType="clr">
                                      <p:cBhvr override="childStyle">
                                        <p:cTn id="7" dur="80"/>
                                        <p:tgtEl>
                                          <p:spTgt spid="76802"/>
                                        </p:tgtEl>
                                        <p:attrNameLst>
                                          <p:attrName>style.color</p:attrName>
                                        </p:attrNameLst>
                                      </p:cBhvr>
                                      <p:tavLst>
                                        <p:tav tm="0">
                                          <p:val>
                                            <p:clrVal>
                                              <a:srgbClr val="FFFF00"/>
                                            </p:clrVal>
                                          </p:val>
                                        </p:tav>
                                        <p:tav tm="50000">
                                          <p:val>
                                            <p:clrVal>
                                              <a:srgbClr val="CC66FF"/>
                                            </p:clrVal>
                                          </p:val>
                                        </p:tav>
                                      </p:tavLst>
                                    </p:anim>
                                    <p:anim calcmode="discrete" valueType="clr">
                                      <p:cBhvr>
                                        <p:cTn id="8" dur="80"/>
                                        <p:tgtEl>
                                          <p:spTgt spid="76802"/>
                                        </p:tgtEl>
                                        <p:attrNameLst>
                                          <p:attrName>fillcolor</p:attrName>
                                        </p:attrNameLst>
                                      </p:cBhvr>
                                      <p:tavLst>
                                        <p:tav tm="0">
                                          <p:val>
                                            <p:clrVal>
                                              <a:schemeClr val="accent2"/>
                                            </p:clrVal>
                                          </p:val>
                                        </p:tav>
                                        <p:tav tm="50000">
                                          <p:val>
                                            <p:clrVal>
                                              <a:schemeClr val="hlink"/>
                                            </p:clrVal>
                                          </p:val>
                                        </p:tav>
                                      </p:tavLst>
                                    </p:anim>
                                    <p:set>
                                      <p:cBhvr>
                                        <p:cTn id="9" dur="80"/>
                                        <p:tgtEl>
                                          <p:spTgt spid="7680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76803">
                                            <p:txEl>
                                              <p:pRg st="0" end="0"/>
                                            </p:txEl>
                                          </p:spTgt>
                                        </p:tgtEl>
                                        <p:attrNameLst>
                                          <p:attrName>style.visibility</p:attrName>
                                        </p:attrNameLst>
                                      </p:cBhvr>
                                      <p:to>
                                        <p:strVal val="visible"/>
                                      </p:to>
                                    </p:set>
                                    <p:animEffect transition="in" filter="wipe(up)">
                                      <p:cBhvr>
                                        <p:cTn id="14" dur="500"/>
                                        <p:tgtEl>
                                          <p:spTgt spid="7680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6803">
                                            <p:txEl>
                                              <p:pRg st="1" end="1"/>
                                            </p:txEl>
                                          </p:spTgt>
                                        </p:tgtEl>
                                        <p:attrNameLst>
                                          <p:attrName>style.visibility</p:attrName>
                                        </p:attrNameLst>
                                      </p:cBhvr>
                                      <p:to>
                                        <p:strVal val="visible"/>
                                      </p:to>
                                    </p:set>
                                    <p:animEffect transition="in" filter="wipe(down)">
                                      <p:cBhvr>
                                        <p:cTn id="19" dur="500"/>
                                        <p:tgtEl>
                                          <p:spTgt spid="768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1835150" y="2528888"/>
            <a:ext cx="21415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Times New Roman" panose="02020603050405020304" pitchFamily="18" charset="0"/>
              </a:rPr>
              <a:t>分别相加</a:t>
            </a:r>
          </a:p>
        </p:txBody>
      </p:sp>
      <p:sp>
        <p:nvSpPr>
          <p:cNvPr id="77827" name="Rectangle 3"/>
          <p:cNvSpPr>
            <a:spLocks noChangeArrowheads="1"/>
          </p:cNvSpPr>
          <p:nvPr/>
        </p:nvSpPr>
        <p:spPr bwMode="auto">
          <a:xfrm>
            <a:off x="7019925" y="24574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y</a:t>
            </a:r>
          </a:p>
        </p:txBody>
      </p:sp>
      <p:sp>
        <p:nvSpPr>
          <p:cNvPr id="28675" name="Text Box 4"/>
          <p:cNvSpPr txBox="1">
            <a:spLocks noChangeArrowheads="1"/>
          </p:cNvSpPr>
          <p:nvPr/>
        </p:nvSpPr>
        <p:spPr bwMode="auto">
          <a:xfrm>
            <a:off x="323850" y="1438275"/>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已知方程组</a:t>
            </a:r>
          </a:p>
        </p:txBody>
      </p:sp>
      <p:sp>
        <p:nvSpPr>
          <p:cNvPr id="28676" name="AutoShape 5"/>
          <p:cNvSpPr/>
          <p:nvPr/>
        </p:nvSpPr>
        <p:spPr bwMode="auto">
          <a:xfrm>
            <a:off x="2914650" y="1362075"/>
            <a:ext cx="304800" cy="838200"/>
          </a:xfrm>
          <a:prstGeom prst="leftBrace">
            <a:avLst>
              <a:gd name="adj1" fmla="val 2290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8677" name="Rectangle 6"/>
          <p:cNvSpPr>
            <a:spLocks noChangeArrowheads="1"/>
          </p:cNvSpPr>
          <p:nvPr/>
        </p:nvSpPr>
        <p:spPr bwMode="auto">
          <a:xfrm>
            <a:off x="3219450" y="981075"/>
            <a:ext cx="1663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x+3y=17</a:t>
            </a:r>
          </a:p>
        </p:txBody>
      </p:sp>
      <p:sp>
        <p:nvSpPr>
          <p:cNvPr id="28678" name="Rectangle 7"/>
          <p:cNvSpPr>
            <a:spLocks noChangeArrowheads="1"/>
          </p:cNvSpPr>
          <p:nvPr/>
        </p:nvSpPr>
        <p:spPr bwMode="auto">
          <a:xfrm>
            <a:off x="3203575" y="1881188"/>
            <a:ext cx="15668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2x-3y=6</a:t>
            </a:r>
          </a:p>
        </p:txBody>
      </p:sp>
      <p:sp>
        <p:nvSpPr>
          <p:cNvPr id="28679" name="Rectangle 8"/>
          <p:cNvSpPr>
            <a:spLocks noChangeArrowheads="1"/>
          </p:cNvSpPr>
          <p:nvPr/>
        </p:nvSpPr>
        <p:spPr bwMode="auto">
          <a:xfrm>
            <a:off x="4819650" y="1514475"/>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两个方程</a:t>
            </a:r>
          </a:p>
        </p:txBody>
      </p:sp>
      <p:sp>
        <p:nvSpPr>
          <p:cNvPr id="28680" name="Rectangle 9"/>
          <p:cNvSpPr>
            <a:spLocks noChangeArrowheads="1"/>
          </p:cNvSpPr>
          <p:nvPr/>
        </p:nvSpPr>
        <p:spPr bwMode="auto">
          <a:xfrm>
            <a:off x="3600450" y="2600325"/>
            <a:ext cx="3435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就可以消去未知数</a:t>
            </a:r>
          </a:p>
        </p:txBody>
      </p:sp>
      <p:grpSp>
        <p:nvGrpSpPr>
          <p:cNvPr id="28681" name="Group 10"/>
          <p:cNvGrpSpPr/>
          <p:nvPr/>
        </p:nvGrpSpPr>
        <p:grpSpPr bwMode="auto">
          <a:xfrm>
            <a:off x="1908175" y="3105150"/>
            <a:ext cx="5486400" cy="0"/>
            <a:chOff x="636" y="2166"/>
            <a:chExt cx="3456" cy="0"/>
          </a:xfrm>
        </p:grpSpPr>
        <p:sp>
          <p:nvSpPr>
            <p:cNvPr id="28682" name="Line 11"/>
            <p:cNvSpPr>
              <a:spLocks noChangeShapeType="1"/>
            </p:cNvSpPr>
            <p:nvPr/>
          </p:nvSpPr>
          <p:spPr bwMode="auto">
            <a:xfrm>
              <a:off x="3852" y="2166"/>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8683" name="Line 12"/>
            <p:cNvSpPr>
              <a:spLocks noChangeShapeType="1"/>
            </p:cNvSpPr>
            <p:nvPr/>
          </p:nvSpPr>
          <p:spPr bwMode="auto">
            <a:xfrm>
              <a:off x="636" y="2166"/>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77837" name="Rectangle 13"/>
          <p:cNvSpPr>
            <a:spLocks noChangeArrowheads="1"/>
          </p:cNvSpPr>
          <p:nvPr/>
        </p:nvSpPr>
        <p:spPr bwMode="auto">
          <a:xfrm>
            <a:off x="2051050" y="4976813"/>
            <a:ext cx="180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Times New Roman" panose="02020603050405020304" pitchFamily="18" charset="0"/>
              </a:rPr>
              <a:t>分别相减</a:t>
            </a:r>
          </a:p>
        </p:txBody>
      </p:sp>
      <p:sp>
        <p:nvSpPr>
          <p:cNvPr id="28685" name="Line 14"/>
          <p:cNvSpPr>
            <a:spLocks noChangeShapeType="1"/>
          </p:cNvSpPr>
          <p:nvPr/>
        </p:nvSpPr>
        <p:spPr bwMode="auto">
          <a:xfrm>
            <a:off x="7019925" y="5553075"/>
            <a:ext cx="381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8686" name="Text Box 15"/>
          <p:cNvSpPr txBox="1">
            <a:spLocks noChangeArrowheads="1"/>
          </p:cNvSpPr>
          <p:nvPr/>
        </p:nvSpPr>
        <p:spPr bwMode="auto">
          <a:xfrm>
            <a:off x="358775" y="4119563"/>
            <a:ext cx="274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已知方程组</a:t>
            </a:r>
          </a:p>
        </p:txBody>
      </p:sp>
      <p:sp>
        <p:nvSpPr>
          <p:cNvPr id="28687" name="AutoShape 16"/>
          <p:cNvSpPr/>
          <p:nvPr/>
        </p:nvSpPr>
        <p:spPr bwMode="auto">
          <a:xfrm>
            <a:off x="2873375" y="3841750"/>
            <a:ext cx="457200" cy="1017588"/>
          </a:xfrm>
          <a:prstGeom prst="leftBrace">
            <a:avLst>
              <a:gd name="adj1" fmla="val 185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8688" name="Rectangle 17"/>
          <p:cNvSpPr>
            <a:spLocks noChangeArrowheads="1"/>
          </p:cNvSpPr>
          <p:nvPr/>
        </p:nvSpPr>
        <p:spPr bwMode="auto">
          <a:xfrm>
            <a:off x="3384550" y="3500438"/>
            <a:ext cx="19732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25x-7y=16</a:t>
            </a:r>
          </a:p>
        </p:txBody>
      </p:sp>
      <p:sp>
        <p:nvSpPr>
          <p:cNvPr id="28689" name="Rectangle 18"/>
          <p:cNvSpPr>
            <a:spLocks noChangeArrowheads="1"/>
          </p:cNvSpPr>
          <p:nvPr/>
        </p:nvSpPr>
        <p:spPr bwMode="auto">
          <a:xfrm>
            <a:off x="3330575" y="4451350"/>
            <a:ext cx="2070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25x+6y=10</a:t>
            </a:r>
          </a:p>
        </p:txBody>
      </p:sp>
      <p:sp>
        <p:nvSpPr>
          <p:cNvPr id="28690" name="Rectangle 19"/>
          <p:cNvSpPr>
            <a:spLocks noChangeArrowheads="1"/>
          </p:cNvSpPr>
          <p:nvPr/>
        </p:nvSpPr>
        <p:spPr bwMode="auto">
          <a:xfrm>
            <a:off x="5311775" y="4070350"/>
            <a:ext cx="180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两个方程</a:t>
            </a:r>
          </a:p>
        </p:txBody>
      </p:sp>
      <p:sp>
        <p:nvSpPr>
          <p:cNvPr id="28691" name="Rectangle 20"/>
          <p:cNvSpPr>
            <a:spLocks noChangeArrowheads="1"/>
          </p:cNvSpPr>
          <p:nvPr/>
        </p:nvSpPr>
        <p:spPr bwMode="auto">
          <a:xfrm>
            <a:off x="3708400" y="5049838"/>
            <a:ext cx="3435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就可以消去未知数</a:t>
            </a:r>
          </a:p>
        </p:txBody>
      </p:sp>
      <p:sp>
        <p:nvSpPr>
          <p:cNvPr id="28692" name="Line 21"/>
          <p:cNvSpPr>
            <a:spLocks noChangeShapeType="1"/>
          </p:cNvSpPr>
          <p:nvPr/>
        </p:nvSpPr>
        <p:spPr bwMode="auto">
          <a:xfrm>
            <a:off x="2087563" y="5553075"/>
            <a:ext cx="1752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28693" name="Rectangle 22"/>
          <p:cNvSpPr>
            <a:spLocks noChangeArrowheads="1"/>
          </p:cNvSpPr>
          <p:nvPr/>
        </p:nvSpPr>
        <p:spPr bwMode="auto">
          <a:xfrm>
            <a:off x="7092950" y="4941888"/>
            <a:ext cx="184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3200" b="1">
              <a:solidFill>
                <a:srgbClr val="FF0000"/>
              </a:solidFill>
              <a:latin typeface="Times New Roman" panose="02020603050405020304" pitchFamily="18" charset="0"/>
            </a:endParaRPr>
          </a:p>
        </p:txBody>
      </p:sp>
      <p:sp>
        <p:nvSpPr>
          <p:cNvPr id="77847" name="Rectangle 23"/>
          <p:cNvSpPr>
            <a:spLocks noChangeArrowheads="1"/>
          </p:cNvSpPr>
          <p:nvPr/>
        </p:nvSpPr>
        <p:spPr bwMode="auto">
          <a:xfrm>
            <a:off x="7019925" y="4976813"/>
            <a:ext cx="387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x</a:t>
            </a:r>
          </a:p>
        </p:txBody>
      </p:sp>
      <p:sp>
        <p:nvSpPr>
          <p:cNvPr id="28695" name="Text Box 25"/>
          <p:cNvSpPr txBox="1">
            <a:spLocks noChangeArrowheads="1"/>
          </p:cNvSpPr>
          <p:nvPr/>
        </p:nvSpPr>
        <p:spPr bwMode="auto">
          <a:xfrm>
            <a:off x="0" y="2636838"/>
            <a:ext cx="2195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3200" b="1">
                <a:solidFill>
                  <a:prstClr val="black"/>
                </a:solidFill>
                <a:latin typeface="Times New Roman" panose="02020603050405020304" pitchFamily="18" charset="0"/>
              </a:rPr>
              <a:t>只要两边</a:t>
            </a:r>
          </a:p>
        </p:txBody>
      </p:sp>
      <p:sp>
        <p:nvSpPr>
          <p:cNvPr id="28696" name="Text Box 26"/>
          <p:cNvSpPr txBox="1">
            <a:spLocks noChangeArrowheads="1"/>
          </p:cNvSpPr>
          <p:nvPr/>
        </p:nvSpPr>
        <p:spPr bwMode="auto">
          <a:xfrm>
            <a:off x="250825" y="4976813"/>
            <a:ext cx="2124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3200" b="1">
                <a:solidFill>
                  <a:prstClr val="black"/>
                </a:solidFill>
                <a:latin typeface="Times New Roman" panose="02020603050405020304" pitchFamily="18" charset="0"/>
              </a:rPr>
              <a:t>只要两边</a:t>
            </a:r>
          </a:p>
        </p:txBody>
      </p:sp>
      <p:pic>
        <p:nvPicPr>
          <p:cNvPr id="28697" name="Picture 27" descr="200472123242911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7573963" y="66675"/>
            <a:ext cx="12192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8" name="Text Box 28"/>
          <p:cNvSpPr txBox="1">
            <a:spLocks noChangeArrowheads="1"/>
          </p:cNvSpPr>
          <p:nvPr/>
        </p:nvSpPr>
        <p:spPr bwMode="auto">
          <a:xfrm>
            <a:off x="7740650" y="549275"/>
            <a:ext cx="936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50000"/>
              </a:spcBef>
            </a:pPr>
            <a:r>
              <a:rPr lang="zh-CN" altLang="en-US" sz="2800" b="1">
                <a:solidFill>
                  <a:srgbClr val="0066FF"/>
                </a:solidFill>
              </a:rPr>
              <a:t>练习</a:t>
            </a:r>
          </a:p>
        </p:txBody>
      </p:sp>
    </p:spTree>
    <p:extLst>
      <p:ext uri="{BB962C8B-B14F-4D97-AF65-F5344CB8AC3E}">
        <p14:creationId xmlns:p14="http://schemas.microsoft.com/office/powerpoint/2010/main" val="403373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horizontal)">
                                      <p:cBhvr>
                                        <p:cTn id="7" dur="500"/>
                                        <p:tgtEl>
                                          <p:spTgt spid="778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7827"/>
                                        </p:tgtEl>
                                        <p:attrNameLst>
                                          <p:attrName>style.visibility</p:attrName>
                                        </p:attrNameLst>
                                      </p:cBhvr>
                                      <p:to>
                                        <p:strVal val="visible"/>
                                      </p:to>
                                    </p:set>
                                    <p:animEffect transition="in" filter="randombar(horizontal)">
                                      <p:cBhvr>
                                        <p:cTn id="12" dur="500"/>
                                        <p:tgtEl>
                                          <p:spTgt spid="778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837"/>
                                        </p:tgtEl>
                                        <p:attrNameLst>
                                          <p:attrName>style.visibility</p:attrName>
                                        </p:attrNameLst>
                                      </p:cBhvr>
                                      <p:to>
                                        <p:strVal val="visible"/>
                                      </p:to>
                                    </p:set>
                                    <p:animEffect transition="in" filter="blinds(horizontal)">
                                      <p:cBhvr>
                                        <p:cTn id="17" dur="500"/>
                                        <p:tgtEl>
                                          <p:spTgt spid="7783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7847"/>
                                        </p:tgtEl>
                                        <p:attrNameLst>
                                          <p:attrName>style.visibility</p:attrName>
                                        </p:attrNameLst>
                                      </p:cBhvr>
                                      <p:to>
                                        <p:strVal val="visible"/>
                                      </p:to>
                                    </p:set>
                                    <p:animEffect transition="in" filter="randombar(horizontal)">
                                      <p:cBhvr>
                                        <p:cTn id="22" dur="500"/>
                                        <p:tgtEl>
                                          <p:spTgt spid="77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p:bldP spid="77837" grpId="0"/>
      <p:bldP spid="7784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3132138" y="836613"/>
            <a:ext cx="3959225" cy="1409700"/>
            <a:chOff x="431" y="954"/>
            <a:chExt cx="2494" cy="888"/>
          </a:xfrm>
        </p:grpSpPr>
        <p:graphicFrame>
          <p:nvGraphicFramePr>
            <p:cNvPr id="29698" name="Object 5"/>
            <p:cNvGraphicFramePr/>
            <p:nvPr/>
          </p:nvGraphicFramePr>
          <p:xfrm>
            <a:off x="431" y="954"/>
            <a:ext cx="1678" cy="888"/>
          </p:xfrm>
          <a:graphic>
            <a:graphicData uri="http://schemas.openxmlformats.org/presentationml/2006/ole">
              <mc:AlternateContent xmlns:mc="http://schemas.openxmlformats.org/markup-compatibility/2006">
                <mc:Choice xmlns:v="urn:schemas-microsoft-com:vml" Requires="v">
                  <p:oleObj r:id="rId2" imgW="862965" imgH="457200" progId="Equations">
                    <p:embed/>
                  </p:oleObj>
                </mc:Choice>
                <mc:Fallback>
                  <p:oleObj r:id="rId2" imgW="862965" imgH="457200"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954"/>
                          <a:ext cx="1678" cy="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699" name="Text Box 6"/>
            <p:cNvSpPr txBox="1">
              <a:spLocks noChangeArrowheads="1"/>
            </p:cNvSpPr>
            <p:nvPr/>
          </p:nvSpPr>
          <p:spPr bwMode="auto">
            <a:xfrm>
              <a:off x="2516" y="1010"/>
              <a:ext cx="4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lang="en-US" altLang="zh-CN" sz="3000" b="1">
                  <a:solidFill>
                    <a:prstClr val="black"/>
                  </a:solidFill>
                  <a:latin typeface="Times New Roman" panose="02020603050405020304" pitchFamily="18" charset="0"/>
                </a:rPr>
                <a:t>①</a:t>
              </a:r>
            </a:p>
          </p:txBody>
        </p:sp>
        <p:sp>
          <p:nvSpPr>
            <p:cNvPr id="29700" name="Rectangle 7"/>
            <p:cNvSpPr>
              <a:spLocks noChangeArrowheads="1"/>
            </p:cNvSpPr>
            <p:nvPr/>
          </p:nvSpPr>
          <p:spPr bwMode="auto">
            <a:xfrm>
              <a:off x="2517" y="1464"/>
              <a:ext cx="3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pPr>
              <a:r>
                <a:rPr lang="en-US" altLang="zh-CN" sz="3000" b="1">
                  <a:solidFill>
                    <a:prstClr val="black"/>
                  </a:solidFill>
                  <a:latin typeface="Times New Roman" panose="02020603050405020304" pitchFamily="18" charset="0"/>
                </a:rPr>
                <a:t>②</a:t>
              </a:r>
            </a:p>
          </p:txBody>
        </p:sp>
      </p:grpSp>
      <p:sp>
        <p:nvSpPr>
          <p:cNvPr id="29701" name="Rectangle 8"/>
          <p:cNvSpPr>
            <a:spLocks noChangeArrowheads="1"/>
          </p:cNvSpPr>
          <p:nvPr/>
        </p:nvSpPr>
        <p:spPr bwMode="auto">
          <a:xfrm>
            <a:off x="323850" y="1196975"/>
            <a:ext cx="2809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4000" b="1">
                <a:solidFill>
                  <a:prstClr val="black"/>
                </a:solidFill>
              </a:rPr>
              <a:t>3.</a:t>
            </a:r>
            <a:r>
              <a:rPr lang="zh-CN" altLang="en-US" sz="4000" b="1">
                <a:solidFill>
                  <a:prstClr val="black"/>
                </a:solidFill>
              </a:rPr>
              <a:t>解方程组</a:t>
            </a:r>
            <a:r>
              <a:rPr lang="en-US" altLang="zh-CN" sz="4000" b="1">
                <a:solidFill>
                  <a:prstClr val="black"/>
                </a:solidFill>
              </a:rPr>
              <a:t>:</a:t>
            </a:r>
          </a:p>
        </p:txBody>
      </p:sp>
    </p:spTree>
    <p:extLst>
      <p:ext uri="{BB962C8B-B14F-4D97-AF65-F5344CB8AC3E}">
        <p14:creationId xmlns:p14="http://schemas.microsoft.com/office/powerpoint/2010/main" val="115219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9"/>
          <p:cNvGraphicFramePr>
            <a:graphicFrameLocks noGrp="1" noChangeAspect="1"/>
          </p:cNvGraphicFramePr>
          <p:nvPr>
            <p:ph idx="4294967295"/>
          </p:nvPr>
        </p:nvGraphicFramePr>
        <p:xfrm>
          <a:off x="395288" y="836613"/>
          <a:ext cx="8351837" cy="1955800"/>
        </p:xfrm>
        <a:graphic>
          <a:graphicData uri="http://schemas.openxmlformats.org/presentationml/2006/ole">
            <mc:AlternateContent xmlns:mc="http://schemas.openxmlformats.org/markup-compatibility/2006">
              <mc:Choice xmlns:v="urn:schemas-microsoft-com:vml" Requires="v">
                <p:oleObj name="公式" r:id="rId2" imgW="3035300" imgH="711200" progId="Equations">
                  <p:embed/>
                </p:oleObj>
              </mc:Choice>
              <mc:Fallback>
                <p:oleObj name="公式" r:id="rId2" imgW="3035300" imgH="711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836613"/>
                        <a:ext cx="8351837" cy="195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69377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7"/>
          <p:cNvGraphicFramePr>
            <a:graphicFrameLocks noGrp="1" noChangeAspect="1"/>
          </p:cNvGraphicFramePr>
          <p:nvPr>
            <p:ph sz="half" idx="4294967295"/>
          </p:nvPr>
        </p:nvGraphicFramePr>
        <p:xfrm>
          <a:off x="439738" y="836613"/>
          <a:ext cx="8081962" cy="1752600"/>
        </p:xfrm>
        <a:graphic>
          <a:graphicData uri="http://schemas.openxmlformats.org/presentationml/2006/ole">
            <mc:AlternateContent xmlns:mc="http://schemas.openxmlformats.org/markup-compatibility/2006">
              <mc:Choice xmlns:v="urn:schemas-microsoft-com:vml" Requires="v">
                <p:oleObj name="公式" r:id="rId2" imgW="3162300" imgH="685800" progId="Equations">
                  <p:embed/>
                </p:oleObj>
              </mc:Choice>
              <mc:Fallback>
                <p:oleObj name="公式" r:id="rId2" imgW="3162300" imgH="685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36613"/>
                        <a:ext cx="8081962"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98" name="Object 22"/>
          <p:cNvGraphicFramePr>
            <a:graphicFrameLocks noGrp="1" noChangeAspect="1"/>
          </p:cNvGraphicFramePr>
          <p:nvPr>
            <p:ph sz="half" idx="4294967295"/>
          </p:nvPr>
        </p:nvGraphicFramePr>
        <p:xfrm>
          <a:off x="328613" y="3213100"/>
          <a:ext cx="8275637" cy="1479550"/>
        </p:xfrm>
        <a:graphic>
          <a:graphicData uri="http://schemas.openxmlformats.org/presentationml/2006/ole">
            <mc:AlternateContent xmlns:mc="http://schemas.openxmlformats.org/markup-compatibility/2006">
              <mc:Choice xmlns:v="urn:schemas-microsoft-com:vml" Requires="v">
                <p:oleObj name="公式" r:id="rId4" imgW="5118100" imgH="914400" progId="Equations">
                  <p:embed/>
                </p:oleObj>
              </mc:Choice>
              <mc:Fallback>
                <p:oleObj name="公式" r:id="rId4" imgW="5118100" imgH="9144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3" y="3213100"/>
                        <a:ext cx="8275637" cy="1479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6444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03798"/>
                                        </p:tgtEl>
                                        <p:attrNameLst>
                                          <p:attrName>style.visibility</p:attrName>
                                        </p:attrNameLst>
                                      </p:cBhvr>
                                      <p:to>
                                        <p:strVal val="visible"/>
                                      </p:to>
                                    </p:set>
                                    <p:animEffect transition="in" filter="fade">
                                      <p:cBhvr>
                                        <p:cTn id="7" dur="800" decel="100000"/>
                                        <p:tgtEl>
                                          <p:spTgt spid="203798"/>
                                        </p:tgtEl>
                                      </p:cBhvr>
                                    </p:animEffect>
                                    <p:anim calcmode="lin" valueType="num">
                                      <p:cBhvr>
                                        <p:cTn id="8" dur="800" decel="100000" fill="hold"/>
                                        <p:tgtEl>
                                          <p:spTgt spid="203798"/>
                                        </p:tgtEl>
                                        <p:attrNameLst>
                                          <p:attrName>style.rotation</p:attrName>
                                        </p:attrNameLst>
                                      </p:cBhvr>
                                      <p:tavLst>
                                        <p:tav tm="0">
                                          <p:val>
                                            <p:fltVal val="-90"/>
                                          </p:val>
                                        </p:tav>
                                        <p:tav tm="100000">
                                          <p:val>
                                            <p:fltVal val="0"/>
                                          </p:val>
                                        </p:tav>
                                      </p:tavLst>
                                    </p:anim>
                                    <p:anim calcmode="lin" valueType="num">
                                      <p:cBhvr>
                                        <p:cTn id="9" dur="800" decel="100000" fill="hold"/>
                                        <p:tgtEl>
                                          <p:spTgt spid="203798"/>
                                        </p:tgtEl>
                                        <p:attrNameLst>
                                          <p:attrName>ppt_x</p:attrName>
                                        </p:attrNameLst>
                                      </p:cBhvr>
                                      <p:tavLst>
                                        <p:tav tm="0">
                                          <p:val>
                                            <p:strVal val="#ppt_x+0.4"/>
                                          </p:val>
                                        </p:tav>
                                        <p:tav tm="100000">
                                          <p:val>
                                            <p:strVal val="#ppt_x-0.05"/>
                                          </p:val>
                                        </p:tav>
                                      </p:tavLst>
                                    </p:anim>
                                    <p:anim calcmode="lin" valueType="num">
                                      <p:cBhvr>
                                        <p:cTn id="10" dur="800" decel="100000" fill="hold"/>
                                        <p:tgtEl>
                                          <p:spTgt spid="20379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379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379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Grp="1" noChangeAspect="1"/>
          </p:cNvGraphicFramePr>
          <p:nvPr>
            <p:ph idx="4294967295"/>
          </p:nvPr>
        </p:nvGraphicFramePr>
        <p:xfrm>
          <a:off x="323850" y="746125"/>
          <a:ext cx="8351838" cy="5326063"/>
        </p:xfrm>
        <a:graphic>
          <a:graphicData uri="http://schemas.openxmlformats.org/presentationml/2006/ole">
            <mc:AlternateContent xmlns:mc="http://schemas.openxmlformats.org/markup-compatibility/2006">
              <mc:Choice xmlns:v="urn:schemas-microsoft-com:vml" Requires="v">
                <p:oleObj name="公式" r:id="rId2" imgW="2946400" imgH="1879600" progId="Equations">
                  <p:embed/>
                </p:oleObj>
              </mc:Choice>
              <mc:Fallback>
                <p:oleObj name="公式" r:id="rId2" imgW="2946400" imgH="18796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746125"/>
                        <a:ext cx="8351838" cy="532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9366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8" name="Object 28"/>
          <p:cNvGraphicFramePr>
            <a:graphicFrameLocks noChangeAspect="1"/>
          </p:cNvGraphicFramePr>
          <p:nvPr/>
        </p:nvGraphicFramePr>
        <p:xfrm>
          <a:off x="260350" y="836613"/>
          <a:ext cx="8266113" cy="1765300"/>
        </p:xfrm>
        <a:graphic>
          <a:graphicData uri="http://schemas.openxmlformats.org/presentationml/2006/ole">
            <mc:AlternateContent xmlns:mc="http://schemas.openxmlformats.org/markup-compatibility/2006">
              <mc:Choice xmlns:v="urn:schemas-microsoft-com:vml" Requires="v">
                <p:oleObj name="公式" r:id="rId2" imgW="3022600" imgH="711200" progId="Equations">
                  <p:embed/>
                </p:oleObj>
              </mc:Choice>
              <mc:Fallback>
                <p:oleObj name="公式" r:id="rId2" imgW="3022600" imgH="711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836613"/>
                        <a:ext cx="8266113"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29" name="Object 29"/>
          <p:cNvGraphicFramePr>
            <a:graphicFrameLocks noGrp="1" noChangeAspect="1"/>
          </p:cNvGraphicFramePr>
          <p:nvPr>
            <p:ph idx="4294967295"/>
          </p:nvPr>
        </p:nvGraphicFramePr>
        <p:xfrm>
          <a:off x="504825" y="2719388"/>
          <a:ext cx="7866063" cy="2085975"/>
        </p:xfrm>
        <a:graphic>
          <a:graphicData uri="http://schemas.openxmlformats.org/presentationml/2006/ole">
            <mc:AlternateContent xmlns:mc="http://schemas.openxmlformats.org/markup-compatibility/2006">
              <mc:Choice xmlns:v="urn:schemas-microsoft-com:vml" Requires="v">
                <p:oleObj name="公式" r:id="rId4" imgW="4165600" imgH="952500" progId="Equations">
                  <p:embed/>
                </p:oleObj>
              </mc:Choice>
              <mc:Fallback>
                <p:oleObj name="公式" r:id="rId4" imgW="4165600" imgH="9525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2719388"/>
                        <a:ext cx="7866063"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5488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04828"/>
                                        </p:tgtEl>
                                        <p:attrNameLst>
                                          <p:attrName>style.visibility</p:attrName>
                                        </p:attrNameLst>
                                      </p:cBhvr>
                                      <p:to>
                                        <p:strVal val="visible"/>
                                      </p:to>
                                    </p:set>
                                    <p:animEffect transition="in" filter="fade">
                                      <p:cBhvr>
                                        <p:cTn id="7" dur="800" decel="100000"/>
                                        <p:tgtEl>
                                          <p:spTgt spid="204828"/>
                                        </p:tgtEl>
                                      </p:cBhvr>
                                    </p:animEffect>
                                    <p:anim calcmode="lin" valueType="num">
                                      <p:cBhvr>
                                        <p:cTn id="8" dur="800" decel="100000" fill="hold"/>
                                        <p:tgtEl>
                                          <p:spTgt spid="204828"/>
                                        </p:tgtEl>
                                        <p:attrNameLst>
                                          <p:attrName>style.rotation</p:attrName>
                                        </p:attrNameLst>
                                      </p:cBhvr>
                                      <p:tavLst>
                                        <p:tav tm="0">
                                          <p:val>
                                            <p:fltVal val="-90"/>
                                          </p:val>
                                        </p:tav>
                                        <p:tav tm="100000">
                                          <p:val>
                                            <p:fltVal val="0"/>
                                          </p:val>
                                        </p:tav>
                                      </p:tavLst>
                                    </p:anim>
                                    <p:anim calcmode="lin" valueType="num">
                                      <p:cBhvr>
                                        <p:cTn id="9" dur="800" decel="100000" fill="hold"/>
                                        <p:tgtEl>
                                          <p:spTgt spid="204828"/>
                                        </p:tgtEl>
                                        <p:attrNameLst>
                                          <p:attrName>ppt_x</p:attrName>
                                        </p:attrNameLst>
                                      </p:cBhvr>
                                      <p:tavLst>
                                        <p:tav tm="0">
                                          <p:val>
                                            <p:strVal val="#ppt_x+0.4"/>
                                          </p:val>
                                        </p:tav>
                                        <p:tav tm="100000">
                                          <p:val>
                                            <p:strVal val="#ppt_x-0.05"/>
                                          </p:val>
                                        </p:tav>
                                      </p:tavLst>
                                    </p:anim>
                                    <p:anim calcmode="lin" valueType="num">
                                      <p:cBhvr>
                                        <p:cTn id="10" dur="800" decel="100000" fill="hold"/>
                                        <p:tgtEl>
                                          <p:spTgt spid="2048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48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4828"/>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8" presetClass="entr" presetSubtype="0" fill="hold" nodeType="clickEffect">
                                  <p:stCondLst>
                                    <p:cond delay="0"/>
                                  </p:stCondLst>
                                  <p:childTnLst>
                                    <p:set>
                                      <p:cBhvr>
                                        <p:cTn id="16" dur="1" fill="hold">
                                          <p:stCondLst>
                                            <p:cond delay="0"/>
                                          </p:stCondLst>
                                        </p:cTn>
                                        <p:tgtEl>
                                          <p:spTgt spid="204829"/>
                                        </p:tgtEl>
                                        <p:attrNameLst>
                                          <p:attrName>style.visibility</p:attrName>
                                        </p:attrNameLst>
                                      </p:cBhvr>
                                      <p:to>
                                        <p:strVal val="visible"/>
                                      </p:to>
                                    </p:set>
                                    <p:anim calcmode="lin" valueType="num">
                                      <p:cBhvr>
                                        <p:cTn id="17" dur="15000" fill="hold"/>
                                        <p:tgtEl>
                                          <p:spTgt spid="204829"/>
                                        </p:tgtEl>
                                        <p:attrNameLst>
                                          <p:attrName>ppt_x</p:attrName>
                                        </p:attrNameLst>
                                      </p:cBhvr>
                                      <p:tavLst>
                                        <p:tav tm="0">
                                          <p:val>
                                            <p:strVal val="#ppt_x"/>
                                          </p:val>
                                        </p:tav>
                                        <p:tav tm="100000">
                                          <p:val>
                                            <p:strVal val="#ppt_x"/>
                                          </p:val>
                                        </p:tav>
                                      </p:tavLst>
                                    </p:anim>
                                    <p:anim calcmode="lin" valueType="num">
                                      <p:cBhvr>
                                        <p:cTn id="18" dur="15000" fill="hold"/>
                                        <p:tgtEl>
                                          <p:spTgt spid="204829"/>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15"/>
          <p:cNvGrpSpPr/>
          <p:nvPr/>
        </p:nvGrpSpPr>
        <p:grpSpPr bwMode="auto">
          <a:xfrm>
            <a:off x="-900113" y="-315913"/>
            <a:ext cx="6400801" cy="2078038"/>
            <a:chOff x="672" y="1440"/>
            <a:chExt cx="4032" cy="1151"/>
          </a:xfrm>
        </p:grpSpPr>
        <p:sp>
          <p:nvSpPr>
            <p:cNvPr id="7171" name="Text Box 16"/>
            <p:cNvSpPr txBox="1">
              <a:spLocks noChangeArrowheads="1"/>
            </p:cNvSpPr>
            <p:nvPr/>
          </p:nvSpPr>
          <p:spPr bwMode="auto">
            <a:xfrm>
              <a:off x="672" y="1440"/>
              <a:ext cx="403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endParaRPr kumimoji="1" lang="en-US" altLang="zh-CN" sz="2800">
                <a:solidFill>
                  <a:srgbClr val="009999"/>
                </a:solidFill>
                <a:latin typeface="Tahoma" panose="020B0604030504040204" pitchFamily="34" charset="0"/>
              </a:endParaRPr>
            </a:p>
            <a:p>
              <a:pPr>
                <a:spcBef>
                  <a:spcPct val="50000"/>
                </a:spcBef>
              </a:pPr>
              <a:r>
                <a:rPr kumimoji="1" lang="en-US" altLang="zh-CN" sz="2800">
                  <a:solidFill>
                    <a:srgbClr val="009999"/>
                  </a:solidFill>
                  <a:latin typeface="Tahoma" panose="020B0604030504040204" pitchFamily="34" charset="0"/>
                </a:rPr>
                <a:t>               </a:t>
              </a:r>
            </a:p>
          </p:txBody>
        </p:sp>
        <p:sp>
          <p:nvSpPr>
            <p:cNvPr id="7172" name="AutoShape 17"/>
            <p:cNvSpPr/>
            <p:nvPr/>
          </p:nvSpPr>
          <p:spPr bwMode="auto">
            <a:xfrm>
              <a:off x="2064" y="1968"/>
              <a:ext cx="48" cy="528"/>
            </a:xfrm>
            <a:prstGeom prst="leftBrace">
              <a:avLst>
                <a:gd name="adj1" fmla="val 91667"/>
                <a:gd name="adj2" fmla="val 50000"/>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a typeface="华文新魏" pitchFamily="2" charset="-122"/>
              </a:endParaRPr>
            </a:p>
          </p:txBody>
        </p:sp>
        <p:sp>
          <p:nvSpPr>
            <p:cNvPr id="7173" name="Text Box 18"/>
            <p:cNvSpPr txBox="1">
              <a:spLocks noChangeArrowheads="1"/>
            </p:cNvSpPr>
            <p:nvPr/>
          </p:nvSpPr>
          <p:spPr bwMode="auto">
            <a:xfrm>
              <a:off x="2064" y="1824"/>
              <a:ext cx="17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a:solidFill>
                    <a:prstClr val="black"/>
                  </a:solidFill>
                  <a:latin typeface="Tahoma" panose="020B0604030504040204" pitchFamily="34" charset="0"/>
                </a:rPr>
                <a:t>2x+3y=16   ①</a:t>
              </a:r>
              <a:r>
                <a:rPr kumimoji="1" lang="en-US" altLang="zh-CN" sz="2800">
                  <a:solidFill>
                    <a:srgbClr val="000000"/>
                  </a:solidFill>
                  <a:latin typeface="Tahoma" panose="020B0604030504040204" pitchFamily="34" charset="0"/>
                </a:rPr>
                <a:t> </a:t>
              </a:r>
            </a:p>
          </p:txBody>
        </p:sp>
        <p:sp>
          <p:nvSpPr>
            <p:cNvPr id="7174" name="Text Box 19"/>
            <p:cNvSpPr txBox="1">
              <a:spLocks noChangeArrowheads="1"/>
            </p:cNvSpPr>
            <p:nvPr/>
          </p:nvSpPr>
          <p:spPr bwMode="auto">
            <a:xfrm>
              <a:off x="1968" y="2304"/>
              <a:ext cx="172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a:solidFill>
                    <a:prstClr val="black"/>
                  </a:solidFill>
                  <a:latin typeface="Tahoma" panose="020B0604030504040204" pitchFamily="34" charset="0"/>
                </a:rPr>
                <a:t>  </a:t>
              </a:r>
              <a:r>
                <a:rPr kumimoji="1" lang="en-US" altLang="zh-CN" sz="2800">
                  <a:solidFill>
                    <a:prstClr val="black"/>
                  </a:solidFill>
                  <a:latin typeface="Tahoma" panose="020B0604030504040204" pitchFamily="34" charset="0"/>
                </a:rPr>
                <a:t>x+4y=13     ②</a:t>
              </a:r>
              <a:r>
                <a:rPr kumimoji="1" lang="en-US" altLang="zh-CN" sz="2800">
                  <a:solidFill>
                    <a:srgbClr val="000000"/>
                  </a:solidFill>
                  <a:latin typeface="Tahoma" panose="020B0604030504040204" pitchFamily="34" charset="0"/>
                </a:rPr>
                <a:t>  </a:t>
              </a:r>
            </a:p>
          </p:txBody>
        </p:sp>
      </p:grpSp>
      <p:sp>
        <p:nvSpPr>
          <p:cNvPr id="225300" name="Text Box 20"/>
          <p:cNvSpPr txBox="1">
            <a:spLocks noChangeArrowheads="1"/>
          </p:cNvSpPr>
          <p:nvPr/>
        </p:nvSpPr>
        <p:spPr bwMode="auto">
          <a:xfrm>
            <a:off x="212725" y="1968500"/>
            <a:ext cx="67818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009999"/>
                </a:solidFill>
                <a:latin typeface="Tahoma" panose="020B0604030504040204" pitchFamily="34" charset="0"/>
              </a:rPr>
              <a:t>解：由② ，得  </a:t>
            </a:r>
          </a:p>
          <a:p>
            <a:pPr>
              <a:spcBef>
                <a:spcPct val="50000"/>
              </a:spcBef>
            </a:pPr>
            <a:r>
              <a:rPr kumimoji="1" lang="zh-CN" altLang="en-US" sz="2400" b="1">
                <a:solidFill>
                  <a:srgbClr val="009999"/>
                </a:solidFill>
                <a:latin typeface="Tahoma" panose="020B0604030504040204" pitchFamily="34" charset="0"/>
              </a:rPr>
              <a:t>              </a:t>
            </a:r>
            <a:r>
              <a:rPr kumimoji="1" lang="en-US" altLang="zh-CN" sz="2400" b="1">
                <a:solidFill>
                  <a:srgbClr val="009999"/>
                </a:solidFill>
                <a:latin typeface="Tahoma" panose="020B0604030504040204" pitchFamily="34" charset="0"/>
              </a:rPr>
              <a:t>x=13</a:t>
            </a:r>
            <a:r>
              <a:rPr kumimoji="1" lang="en-US" altLang="zh-CN" sz="3200" b="1">
                <a:solidFill>
                  <a:srgbClr val="009999"/>
                </a:solidFill>
                <a:latin typeface="Tahoma" panose="020B0604030504040204" pitchFamily="34" charset="0"/>
              </a:rPr>
              <a:t> - </a:t>
            </a:r>
            <a:r>
              <a:rPr kumimoji="1" lang="en-US" altLang="zh-CN" sz="2400" b="1">
                <a:solidFill>
                  <a:srgbClr val="009999"/>
                </a:solidFill>
                <a:latin typeface="Tahoma" panose="020B0604030504040204" pitchFamily="34" charset="0"/>
              </a:rPr>
              <a:t>4y     ③ </a:t>
            </a:r>
          </a:p>
          <a:p>
            <a:pPr>
              <a:spcBef>
                <a:spcPct val="50000"/>
              </a:spcBef>
            </a:pPr>
            <a:r>
              <a:rPr kumimoji="1" lang="en-US" altLang="zh-CN" sz="2400" b="1">
                <a:solidFill>
                  <a:srgbClr val="009999"/>
                </a:solidFill>
                <a:latin typeface="Tahoma" panose="020B0604030504040204" pitchFamily="34" charset="0"/>
              </a:rPr>
              <a:t>   </a:t>
            </a:r>
            <a:r>
              <a:rPr kumimoji="1" lang="zh-CN" altLang="en-US" sz="2400" b="1">
                <a:solidFill>
                  <a:srgbClr val="009999"/>
                </a:solidFill>
                <a:latin typeface="Tahoma" panose="020B0604030504040204" pitchFamily="34" charset="0"/>
              </a:rPr>
              <a:t>将③代入</a:t>
            </a:r>
            <a:r>
              <a:rPr kumimoji="1" lang="zh-CN" altLang="en-US" sz="2800" b="1">
                <a:solidFill>
                  <a:srgbClr val="009999"/>
                </a:solidFill>
                <a:latin typeface="Tahoma" panose="020B0604030504040204" pitchFamily="34" charset="0"/>
              </a:rPr>
              <a:t>①</a:t>
            </a:r>
            <a:r>
              <a:rPr kumimoji="1" lang="zh-CN" altLang="en-US" sz="2400" b="1">
                <a:solidFill>
                  <a:srgbClr val="009999"/>
                </a:solidFill>
                <a:latin typeface="Tahoma" panose="020B0604030504040204" pitchFamily="34" charset="0"/>
              </a:rPr>
              <a:t> ，得    </a:t>
            </a:r>
          </a:p>
          <a:p>
            <a:pPr>
              <a:spcBef>
                <a:spcPct val="50000"/>
              </a:spcBef>
            </a:pPr>
            <a:r>
              <a:rPr kumimoji="1" lang="zh-CN" altLang="en-US" sz="2400" b="1">
                <a:solidFill>
                  <a:srgbClr val="009999"/>
                </a:solidFill>
                <a:latin typeface="Tahoma" panose="020B0604030504040204" pitchFamily="34" charset="0"/>
              </a:rPr>
              <a:t>           </a:t>
            </a:r>
            <a:r>
              <a:rPr kumimoji="1" lang="en-US" altLang="zh-CN" sz="2400" b="1">
                <a:solidFill>
                  <a:srgbClr val="009999"/>
                </a:solidFill>
                <a:latin typeface="Tahoma" panose="020B0604030504040204" pitchFamily="34" charset="0"/>
              </a:rPr>
              <a:t>2</a:t>
            </a:r>
            <a:r>
              <a:rPr kumimoji="1" lang="zh-CN" altLang="en-US" sz="2400" b="1">
                <a:solidFill>
                  <a:srgbClr val="009999"/>
                </a:solidFill>
                <a:latin typeface="Tahoma" panose="020B0604030504040204" pitchFamily="34" charset="0"/>
              </a:rPr>
              <a:t>（</a:t>
            </a:r>
            <a:r>
              <a:rPr kumimoji="1" lang="en-US" altLang="zh-CN" sz="2400" b="1">
                <a:solidFill>
                  <a:srgbClr val="009999"/>
                </a:solidFill>
                <a:latin typeface="Tahoma" panose="020B0604030504040204" pitchFamily="34" charset="0"/>
              </a:rPr>
              <a:t>13 - 4y</a:t>
            </a:r>
            <a:r>
              <a:rPr kumimoji="1" lang="zh-CN" altLang="en-US" sz="2400" b="1">
                <a:solidFill>
                  <a:srgbClr val="009999"/>
                </a:solidFill>
                <a:latin typeface="Tahoma" panose="020B0604030504040204" pitchFamily="34" charset="0"/>
              </a:rPr>
              <a:t>）</a:t>
            </a:r>
            <a:r>
              <a:rPr kumimoji="1" lang="en-US" altLang="zh-CN" sz="2400" b="1">
                <a:solidFill>
                  <a:srgbClr val="009999"/>
                </a:solidFill>
                <a:latin typeface="Tahoma" panose="020B0604030504040204" pitchFamily="34" charset="0"/>
              </a:rPr>
              <a:t>+3y=16</a:t>
            </a:r>
          </a:p>
          <a:p>
            <a:pPr>
              <a:spcBef>
                <a:spcPct val="50000"/>
              </a:spcBef>
            </a:pPr>
            <a:r>
              <a:rPr kumimoji="1" lang="en-US" altLang="zh-CN" sz="2400" b="1">
                <a:solidFill>
                  <a:srgbClr val="009999"/>
                </a:solidFill>
                <a:latin typeface="Tahoma" panose="020B0604030504040204" pitchFamily="34" charset="0"/>
              </a:rPr>
              <a:t>               y=2</a:t>
            </a:r>
          </a:p>
        </p:txBody>
      </p:sp>
      <p:sp>
        <p:nvSpPr>
          <p:cNvPr id="225302" name="Text Box 22"/>
          <p:cNvSpPr txBox="1">
            <a:spLocks noChangeArrowheads="1"/>
          </p:cNvSpPr>
          <p:nvPr/>
        </p:nvSpPr>
        <p:spPr bwMode="auto">
          <a:xfrm>
            <a:off x="149225" y="4868863"/>
            <a:ext cx="5791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8080"/>
                </a:solidFill>
                <a:latin typeface="Tahoma" panose="020B0604030504040204" pitchFamily="34" charset="0"/>
              </a:rPr>
              <a:t>  </a:t>
            </a:r>
            <a:r>
              <a:rPr kumimoji="1" lang="zh-CN" altLang="en-US" sz="2400" b="1">
                <a:solidFill>
                  <a:srgbClr val="008080"/>
                </a:solidFill>
                <a:latin typeface="Tahoma" panose="020B0604030504040204" pitchFamily="34" charset="0"/>
              </a:rPr>
              <a:t>将</a:t>
            </a:r>
            <a:r>
              <a:rPr kumimoji="1" lang="en-US" altLang="zh-CN" sz="2400" b="1">
                <a:solidFill>
                  <a:srgbClr val="008080"/>
                </a:solidFill>
                <a:latin typeface="Tahoma" panose="020B0604030504040204" pitchFamily="34" charset="0"/>
              </a:rPr>
              <a:t>y=2</a:t>
            </a:r>
            <a:r>
              <a:rPr kumimoji="1" lang="zh-CN" altLang="en-US" sz="2400" b="1">
                <a:solidFill>
                  <a:srgbClr val="008080"/>
                </a:solidFill>
                <a:latin typeface="Tahoma" panose="020B0604030504040204" pitchFamily="34" charset="0"/>
              </a:rPr>
              <a:t>代入③ ，得  </a:t>
            </a:r>
          </a:p>
          <a:p>
            <a:pPr>
              <a:spcBef>
                <a:spcPct val="50000"/>
              </a:spcBef>
            </a:pPr>
            <a:r>
              <a:rPr kumimoji="1" lang="zh-CN" altLang="en-US" sz="2400" b="1">
                <a:solidFill>
                  <a:srgbClr val="008080"/>
                </a:solidFill>
                <a:latin typeface="Tahoma" panose="020B0604030504040204" pitchFamily="34" charset="0"/>
              </a:rPr>
              <a:t>               </a:t>
            </a:r>
            <a:r>
              <a:rPr kumimoji="1" lang="en-US" altLang="zh-CN" sz="2400" b="1">
                <a:solidFill>
                  <a:srgbClr val="008080"/>
                </a:solidFill>
                <a:latin typeface="Tahoma" panose="020B0604030504040204" pitchFamily="34" charset="0"/>
              </a:rPr>
              <a:t>x=5</a:t>
            </a:r>
          </a:p>
          <a:p>
            <a:pPr>
              <a:spcBef>
                <a:spcPct val="50000"/>
              </a:spcBef>
            </a:pPr>
            <a:endParaRPr kumimoji="1" lang="en-US" altLang="zh-CN" sz="2400" b="1">
              <a:solidFill>
                <a:srgbClr val="008080"/>
              </a:solidFill>
              <a:latin typeface="Tahoma" panose="020B0604030504040204" pitchFamily="34" charset="0"/>
            </a:endParaRPr>
          </a:p>
        </p:txBody>
      </p:sp>
      <p:sp>
        <p:nvSpPr>
          <p:cNvPr id="225303" name="AutoShape 23"/>
          <p:cNvSpPr/>
          <p:nvPr/>
        </p:nvSpPr>
        <p:spPr bwMode="auto">
          <a:xfrm>
            <a:off x="1476375" y="5886450"/>
            <a:ext cx="76200" cy="838200"/>
          </a:xfrm>
          <a:prstGeom prst="leftBrace">
            <a:avLst>
              <a:gd name="adj1" fmla="val 91667"/>
              <a:gd name="adj2" fmla="val 50000"/>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a typeface="华文新魏" pitchFamily="2" charset="-122"/>
            </a:endParaRPr>
          </a:p>
        </p:txBody>
      </p:sp>
      <p:sp>
        <p:nvSpPr>
          <p:cNvPr id="225304" name="Text Box 24"/>
          <p:cNvSpPr txBox="1">
            <a:spLocks noChangeArrowheads="1"/>
          </p:cNvSpPr>
          <p:nvPr/>
        </p:nvSpPr>
        <p:spPr bwMode="auto">
          <a:xfrm>
            <a:off x="1671638" y="5808663"/>
            <a:ext cx="16764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8080"/>
                </a:solidFill>
                <a:latin typeface="Tahoma" panose="020B0604030504040204" pitchFamily="34" charset="0"/>
              </a:rPr>
              <a:t>x=5</a:t>
            </a:r>
          </a:p>
          <a:p>
            <a:pPr>
              <a:spcBef>
                <a:spcPct val="50000"/>
              </a:spcBef>
            </a:pPr>
            <a:r>
              <a:rPr kumimoji="1" lang="en-US" altLang="zh-CN" sz="2400" b="1">
                <a:solidFill>
                  <a:srgbClr val="008080"/>
                </a:solidFill>
                <a:latin typeface="Tahoma" panose="020B0604030504040204" pitchFamily="34" charset="0"/>
              </a:rPr>
              <a:t>y=2</a:t>
            </a:r>
          </a:p>
        </p:txBody>
      </p:sp>
      <p:sp>
        <p:nvSpPr>
          <p:cNvPr id="225306" name="Text Box 26"/>
          <p:cNvSpPr txBox="1">
            <a:spLocks noChangeArrowheads="1"/>
          </p:cNvSpPr>
          <p:nvPr/>
        </p:nvSpPr>
        <p:spPr bwMode="auto">
          <a:xfrm>
            <a:off x="647700" y="602456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ea typeface="华文新魏" pitchFamily="2" charset="-122"/>
              </a:rPr>
              <a:t>∴</a:t>
            </a:r>
          </a:p>
        </p:txBody>
      </p:sp>
      <p:sp>
        <p:nvSpPr>
          <p:cNvPr id="225307" name="Text Box 27"/>
          <p:cNvSpPr txBox="1">
            <a:spLocks noChangeArrowheads="1"/>
          </p:cNvSpPr>
          <p:nvPr/>
        </p:nvSpPr>
        <p:spPr bwMode="auto">
          <a:xfrm>
            <a:off x="4821238" y="1773238"/>
            <a:ext cx="6781800"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0000FF"/>
                </a:solidFill>
                <a:latin typeface="Tahoma" panose="020B0604030504040204" pitchFamily="34" charset="0"/>
              </a:rPr>
              <a:t>解：由②</a:t>
            </a:r>
            <a:r>
              <a:rPr kumimoji="1" lang="en-US" altLang="zh-CN" sz="2400" b="1">
                <a:solidFill>
                  <a:srgbClr val="0000FF"/>
                </a:solidFill>
                <a:latin typeface="Tahoma" panose="020B0604030504040204" pitchFamily="34" charset="0"/>
              </a:rPr>
              <a:t>×2 </a:t>
            </a:r>
            <a:r>
              <a:rPr kumimoji="1" lang="zh-CN" altLang="en-US" sz="2400" b="1">
                <a:solidFill>
                  <a:srgbClr val="0000FF"/>
                </a:solidFill>
                <a:latin typeface="Tahoma" panose="020B0604030504040204" pitchFamily="34" charset="0"/>
              </a:rPr>
              <a:t>，得  </a:t>
            </a:r>
          </a:p>
          <a:p>
            <a:pPr>
              <a:spcBef>
                <a:spcPct val="50000"/>
              </a:spcBef>
            </a:pPr>
            <a:r>
              <a:rPr kumimoji="1" lang="zh-CN" altLang="en-US" sz="2400" b="1">
                <a:solidFill>
                  <a:srgbClr val="0000FF"/>
                </a:solidFill>
                <a:latin typeface="Tahoma" panose="020B0604030504040204" pitchFamily="34" charset="0"/>
              </a:rPr>
              <a:t>              </a:t>
            </a:r>
            <a:r>
              <a:rPr kumimoji="1" lang="en-US" altLang="zh-CN" sz="2400" b="1">
                <a:solidFill>
                  <a:srgbClr val="0000FF"/>
                </a:solidFill>
                <a:latin typeface="Tahoma" panose="020B0604030504040204" pitchFamily="34" charset="0"/>
              </a:rPr>
              <a:t>2x+8y=26     ③ </a:t>
            </a:r>
          </a:p>
          <a:p>
            <a:pPr>
              <a:spcBef>
                <a:spcPct val="50000"/>
              </a:spcBef>
            </a:pPr>
            <a:r>
              <a:rPr kumimoji="1" lang="zh-CN" altLang="en-US" sz="2400" b="1">
                <a:solidFill>
                  <a:srgbClr val="0000FF"/>
                </a:solidFill>
                <a:latin typeface="Tahoma" panose="020B0604030504040204" pitchFamily="34" charset="0"/>
              </a:rPr>
              <a:t>将③</a:t>
            </a:r>
            <a:r>
              <a:rPr kumimoji="1" lang="en-US" altLang="zh-CN" sz="2400" b="1">
                <a:solidFill>
                  <a:srgbClr val="0000FF"/>
                </a:solidFill>
                <a:latin typeface="Tahoma" panose="020B0604030504040204" pitchFamily="34" charset="0"/>
              </a:rPr>
              <a:t>-</a:t>
            </a:r>
            <a:r>
              <a:rPr kumimoji="1" lang="en-US" altLang="zh-CN" sz="2800" b="1">
                <a:solidFill>
                  <a:srgbClr val="0000FF"/>
                </a:solidFill>
                <a:latin typeface="Tahoma" panose="020B0604030504040204" pitchFamily="34" charset="0"/>
              </a:rPr>
              <a:t>①</a:t>
            </a:r>
            <a:r>
              <a:rPr kumimoji="1" lang="en-US" altLang="zh-CN" sz="2400" b="1">
                <a:solidFill>
                  <a:srgbClr val="0000FF"/>
                </a:solidFill>
                <a:latin typeface="Tahoma" panose="020B0604030504040204" pitchFamily="34" charset="0"/>
              </a:rPr>
              <a:t> </a:t>
            </a:r>
            <a:r>
              <a:rPr kumimoji="1" lang="zh-CN" altLang="en-US" sz="2400" b="1">
                <a:solidFill>
                  <a:srgbClr val="0000FF"/>
                </a:solidFill>
                <a:latin typeface="Tahoma" panose="020B0604030504040204" pitchFamily="34" charset="0"/>
              </a:rPr>
              <a:t>，得    </a:t>
            </a:r>
          </a:p>
          <a:p>
            <a:pPr>
              <a:spcBef>
                <a:spcPct val="50000"/>
              </a:spcBef>
            </a:pPr>
            <a:r>
              <a:rPr kumimoji="1" lang="zh-CN" altLang="en-US" sz="2400" b="1">
                <a:solidFill>
                  <a:srgbClr val="0000FF"/>
                </a:solidFill>
                <a:latin typeface="Tahoma" panose="020B0604030504040204" pitchFamily="34" charset="0"/>
              </a:rPr>
              <a:t>           </a:t>
            </a:r>
            <a:r>
              <a:rPr kumimoji="1" lang="en-US" altLang="zh-CN" sz="2400" b="1">
                <a:solidFill>
                  <a:srgbClr val="0000FF"/>
                </a:solidFill>
                <a:latin typeface="Tahoma" panose="020B0604030504040204" pitchFamily="34" charset="0"/>
              </a:rPr>
              <a:t>5y=10</a:t>
            </a:r>
          </a:p>
          <a:p>
            <a:pPr>
              <a:spcBef>
                <a:spcPct val="50000"/>
              </a:spcBef>
            </a:pPr>
            <a:r>
              <a:rPr kumimoji="1" lang="en-US" altLang="zh-CN" sz="2400" b="1">
                <a:solidFill>
                  <a:srgbClr val="0000FF"/>
                </a:solidFill>
                <a:latin typeface="Tahoma" panose="020B0604030504040204" pitchFamily="34" charset="0"/>
              </a:rPr>
              <a:t>               y=2</a:t>
            </a:r>
          </a:p>
        </p:txBody>
      </p:sp>
      <p:sp>
        <p:nvSpPr>
          <p:cNvPr id="225308" name="Text Box 28"/>
          <p:cNvSpPr txBox="1">
            <a:spLocks noChangeArrowheads="1"/>
          </p:cNvSpPr>
          <p:nvPr/>
        </p:nvSpPr>
        <p:spPr bwMode="auto">
          <a:xfrm>
            <a:off x="4902200" y="4673600"/>
            <a:ext cx="57912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0000FF"/>
                </a:solidFill>
                <a:latin typeface="Tahoma" panose="020B0604030504040204" pitchFamily="34" charset="0"/>
              </a:rPr>
              <a:t>将</a:t>
            </a:r>
            <a:r>
              <a:rPr kumimoji="1" lang="en-US" altLang="zh-CN" sz="2400" b="1">
                <a:solidFill>
                  <a:srgbClr val="0000FF"/>
                </a:solidFill>
                <a:latin typeface="Tahoma" panose="020B0604030504040204" pitchFamily="34" charset="0"/>
              </a:rPr>
              <a:t>y=2</a:t>
            </a:r>
            <a:r>
              <a:rPr kumimoji="1" lang="zh-CN" altLang="en-US" sz="2400" b="1">
                <a:solidFill>
                  <a:srgbClr val="0000FF"/>
                </a:solidFill>
                <a:latin typeface="Tahoma" panose="020B0604030504040204" pitchFamily="34" charset="0"/>
              </a:rPr>
              <a:t>代入② ，得  </a:t>
            </a:r>
          </a:p>
          <a:p>
            <a:pPr>
              <a:spcBef>
                <a:spcPct val="50000"/>
              </a:spcBef>
            </a:pPr>
            <a:r>
              <a:rPr kumimoji="1" lang="zh-CN" altLang="en-US" sz="2400" b="1">
                <a:solidFill>
                  <a:srgbClr val="0000FF"/>
                </a:solidFill>
                <a:latin typeface="Tahoma" panose="020B0604030504040204" pitchFamily="34" charset="0"/>
              </a:rPr>
              <a:t>             </a:t>
            </a:r>
            <a:r>
              <a:rPr kumimoji="1" lang="en-US" altLang="zh-CN" sz="2400" b="1">
                <a:solidFill>
                  <a:srgbClr val="0000FF"/>
                </a:solidFill>
                <a:latin typeface="Tahoma" panose="020B0604030504040204" pitchFamily="34" charset="0"/>
              </a:rPr>
              <a:t>x=5</a:t>
            </a:r>
          </a:p>
          <a:p>
            <a:pPr>
              <a:spcBef>
                <a:spcPct val="50000"/>
              </a:spcBef>
            </a:pPr>
            <a:endParaRPr kumimoji="1" lang="en-US" altLang="zh-CN" sz="2400" b="1">
              <a:solidFill>
                <a:srgbClr val="0000FF"/>
              </a:solidFill>
              <a:latin typeface="Tahoma" panose="020B0604030504040204" pitchFamily="34" charset="0"/>
            </a:endParaRPr>
          </a:p>
        </p:txBody>
      </p:sp>
      <p:sp>
        <p:nvSpPr>
          <p:cNvPr id="225309" name="AutoShape 29"/>
          <p:cNvSpPr/>
          <p:nvPr/>
        </p:nvSpPr>
        <p:spPr bwMode="auto">
          <a:xfrm>
            <a:off x="5503863" y="5816600"/>
            <a:ext cx="76200" cy="838200"/>
          </a:xfrm>
          <a:prstGeom prst="leftBrace">
            <a:avLst>
              <a:gd name="adj1" fmla="val 91667"/>
              <a:gd name="adj2" fmla="val 50000"/>
            </a:avLst>
          </a:prstGeom>
          <a:noFill/>
          <a:ln w="1270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800">
              <a:solidFill>
                <a:prstClr val="black"/>
              </a:solidFill>
              <a:ea typeface="华文新魏" pitchFamily="2" charset="-122"/>
            </a:endParaRPr>
          </a:p>
        </p:txBody>
      </p:sp>
      <p:sp>
        <p:nvSpPr>
          <p:cNvPr id="225310" name="Text Box 30"/>
          <p:cNvSpPr txBox="1">
            <a:spLocks noChangeArrowheads="1"/>
          </p:cNvSpPr>
          <p:nvPr/>
        </p:nvSpPr>
        <p:spPr bwMode="auto">
          <a:xfrm>
            <a:off x="5703888" y="5664200"/>
            <a:ext cx="1676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0000FF"/>
                </a:solidFill>
                <a:latin typeface="Tahoma" panose="020B0604030504040204" pitchFamily="34" charset="0"/>
              </a:rPr>
              <a:t>x=5</a:t>
            </a:r>
          </a:p>
          <a:p>
            <a:pPr>
              <a:spcBef>
                <a:spcPct val="50000"/>
              </a:spcBef>
            </a:pPr>
            <a:r>
              <a:rPr kumimoji="1" lang="en-US" altLang="zh-CN" sz="2400" b="1">
                <a:solidFill>
                  <a:srgbClr val="0000FF"/>
                </a:solidFill>
                <a:latin typeface="Tahoma" panose="020B0604030504040204" pitchFamily="34" charset="0"/>
              </a:rPr>
              <a:t>y=2</a:t>
            </a:r>
          </a:p>
        </p:txBody>
      </p:sp>
      <p:sp>
        <p:nvSpPr>
          <p:cNvPr id="225311" name="Text Box 31"/>
          <p:cNvSpPr txBox="1">
            <a:spLocks noChangeArrowheads="1"/>
          </p:cNvSpPr>
          <p:nvPr/>
        </p:nvSpPr>
        <p:spPr bwMode="auto">
          <a:xfrm>
            <a:off x="4824413" y="5935663"/>
            <a:ext cx="539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ea typeface="华文新魏" pitchFamily="2" charset="-122"/>
              </a:rPr>
              <a:t>∴</a:t>
            </a:r>
          </a:p>
        </p:txBody>
      </p:sp>
      <p:sp>
        <p:nvSpPr>
          <p:cNvPr id="225312" name="WordArt 32"/>
          <p:cNvSpPr>
            <a:spLocks noChangeArrowheads="1" noChangeShapeType="1" noTextEdit="1"/>
          </p:cNvSpPr>
          <p:nvPr/>
        </p:nvSpPr>
        <p:spPr bwMode="auto">
          <a:xfrm>
            <a:off x="179388" y="549275"/>
            <a:ext cx="914400" cy="1028700"/>
          </a:xfrm>
          <a:prstGeom prst="rect">
            <a:avLst/>
          </a:prstGeom>
        </p:spPr>
        <p:txBody>
          <a:bodyPr wrap="none" fromWordArt="1">
            <a:prstTxWarp prst="textSlantUp">
              <a:avLst>
                <a:gd name="adj" fmla="val 32056"/>
              </a:avLst>
            </a:prstTxWarp>
          </a:bodyPr>
          <a:lstStyle/>
          <a:p>
            <a:pPr algn="ctr">
              <a:defRPr/>
            </a:pPr>
            <a:r>
              <a:rPr lang="zh-CN" altLang="en-US" sz="3600"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rPr>
              <a:t>例题</a:t>
            </a:r>
            <a:r>
              <a:rPr lang="en-US" altLang="zh-CN" sz="3600"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rPr>
              <a:t>5</a:t>
            </a:r>
            <a:endParaRPr lang="zh-CN" altLang="en-US" sz="3600"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endParaRPr>
          </a:p>
        </p:txBody>
      </p:sp>
    </p:spTree>
    <p:extLst>
      <p:ext uri="{BB962C8B-B14F-4D97-AF65-F5344CB8AC3E}">
        <p14:creationId xmlns:p14="http://schemas.microsoft.com/office/powerpoint/2010/main" val="95954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25300">
                                            <p:txEl>
                                              <p:pRg st="0" end="0"/>
                                            </p:txEl>
                                          </p:spTgt>
                                        </p:tgtEl>
                                        <p:attrNameLst>
                                          <p:attrName>style.visibility</p:attrName>
                                        </p:attrNameLst>
                                      </p:cBhvr>
                                      <p:to>
                                        <p:strVal val="visible"/>
                                      </p:to>
                                    </p:set>
                                    <p:animEffect transition="in" filter="fade">
                                      <p:cBhvr>
                                        <p:cTn id="7" dur="800" decel="100000"/>
                                        <p:tgtEl>
                                          <p:spTgt spid="225300">
                                            <p:txEl>
                                              <p:pRg st="0" end="0"/>
                                            </p:txEl>
                                          </p:spTgt>
                                        </p:tgtEl>
                                      </p:cBhvr>
                                    </p:animEffect>
                                    <p:anim calcmode="lin" valueType="num">
                                      <p:cBhvr>
                                        <p:cTn id="8" dur="800" decel="100000" fill="hold"/>
                                        <p:tgtEl>
                                          <p:spTgt spid="225300">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225300">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25300">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25300">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25300">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225300">
                                            <p:txEl>
                                              <p:pRg st="1" end="1"/>
                                            </p:txEl>
                                          </p:spTgt>
                                        </p:tgtEl>
                                        <p:attrNameLst>
                                          <p:attrName>style.visibility</p:attrName>
                                        </p:attrNameLst>
                                      </p:cBhvr>
                                      <p:to>
                                        <p:strVal val="visible"/>
                                      </p:to>
                                    </p:set>
                                    <p:animEffect transition="in" filter="fade">
                                      <p:cBhvr>
                                        <p:cTn id="17" dur="800" decel="100000"/>
                                        <p:tgtEl>
                                          <p:spTgt spid="225300">
                                            <p:txEl>
                                              <p:pRg st="1" end="1"/>
                                            </p:txEl>
                                          </p:spTgt>
                                        </p:tgtEl>
                                      </p:cBhvr>
                                    </p:animEffect>
                                    <p:anim calcmode="lin" valueType="num">
                                      <p:cBhvr>
                                        <p:cTn id="18" dur="800" decel="100000" fill="hold"/>
                                        <p:tgtEl>
                                          <p:spTgt spid="225300">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225300">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225300">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25300">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25300">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225300">
                                            <p:txEl>
                                              <p:pRg st="2" end="2"/>
                                            </p:txEl>
                                          </p:spTgt>
                                        </p:tgtEl>
                                        <p:attrNameLst>
                                          <p:attrName>style.visibility</p:attrName>
                                        </p:attrNameLst>
                                      </p:cBhvr>
                                      <p:to>
                                        <p:strVal val="visible"/>
                                      </p:to>
                                    </p:set>
                                    <p:animEffect transition="in" filter="fade">
                                      <p:cBhvr>
                                        <p:cTn id="27" dur="800" decel="100000"/>
                                        <p:tgtEl>
                                          <p:spTgt spid="225300">
                                            <p:txEl>
                                              <p:pRg st="2" end="2"/>
                                            </p:txEl>
                                          </p:spTgt>
                                        </p:tgtEl>
                                      </p:cBhvr>
                                    </p:animEffect>
                                    <p:anim calcmode="lin" valueType="num">
                                      <p:cBhvr>
                                        <p:cTn id="28" dur="800" decel="100000" fill="hold"/>
                                        <p:tgtEl>
                                          <p:spTgt spid="225300">
                                            <p:txEl>
                                              <p:pRg st="2" end="2"/>
                                            </p:txEl>
                                          </p:spTgt>
                                        </p:tgtEl>
                                        <p:attrNameLst>
                                          <p:attrName>style.rotation</p:attrName>
                                        </p:attrNameLst>
                                      </p:cBhvr>
                                      <p:tavLst>
                                        <p:tav tm="0">
                                          <p:val>
                                            <p:fltVal val="-90"/>
                                          </p:val>
                                        </p:tav>
                                        <p:tav tm="100000">
                                          <p:val>
                                            <p:fltVal val="0"/>
                                          </p:val>
                                        </p:tav>
                                      </p:tavLst>
                                    </p:anim>
                                    <p:anim calcmode="lin" valueType="num">
                                      <p:cBhvr>
                                        <p:cTn id="29" dur="800" decel="100000" fill="hold"/>
                                        <p:tgtEl>
                                          <p:spTgt spid="225300">
                                            <p:txEl>
                                              <p:pRg st="2" end="2"/>
                                            </p:tx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225300">
                                            <p:txEl>
                                              <p:pRg st="2" end="2"/>
                                            </p:tx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225300">
                                            <p:txEl>
                                              <p:pRg st="2" end="2"/>
                                            </p:tx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225300">
                                            <p:txEl>
                                              <p:pRg st="2" end="2"/>
                                            </p:txEl>
                                          </p:spTgt>
                                        </p:tgtEl>
                                        <p:attrNameLst>
                                          <p:attrName>ppt_y</p:attrName>
                                        </p:attrNameLst>
                                      </p:cBhvr>
                                      <p:tavLst>
                                        <p:tav tm="0">
                                          <p:val>
                                            <p:strVal val="#ppt_y+0.1"/>
                                          </p:val>
                                        </p:tav>
                                        <p:tav tm="100000">
                                          <p:val>
                                            <p:strVal val="#ppt_y"/>
                                          </p:val>
                                        </p:tav>
                                      </p:tavLst>
                                    </p:anim>
                                  </p:childTnLst>
                                </p:cTn>
                              </p:par>
                              <p:par>
                                <p:cTn id="33" presetID="30" presetClass="entr" presetSubtype="0" fill="hold" nodeType="withEffect">
                                  <p:stCondLst>
                                    <p:cond delay="0"/>
                                  </p:stCondLst>
                                  <p:childTnLst>
                                    <p:set>
                                      <p:cBhvr>
                                        <p:cTn id="34" dur="1" fill="hold">
                                          <p:stCondLst>
                                            <p:cond delay="0"/>
                                          </p:stCondLst>
                                        </p:cTn>
                                        <p:tgtEl>
                                          <p:spTgt spid="225300">
                                            <p:txEl>
                                              <p:pRg st="3" end="3"/>
                                            </p:txEl>
                                          </p:spTgt>
                                        </p:tgtEl>
                                        <p:attrNameLst>
                                          <p:attrName>style.visibility</p:attrName>
                                        </p:attrNameLst>
                                      </p:cBhvr>
                                      <p:to>
                                        <p:strVal val="visible"/>
                                      </p:to>
                                    </p:set>
                                    <p:animEffect transition="in" filter="fade">
                                      <p:cBhvr>
                                        <p:cTn id="35" dur="800" decel="100000"/>
                                        <p:tgtEl>
                                          <p:spTgt spid="225300">
                                            <p:txEl>
                                              <p:pRg st="3" end="3"/>
                                            </p:txEl>
                                          </p:spTgt>
                                        </p:tgtEl>
                                      </p:cBhvr>
                                    </p:animEffect>
                                    <p:anim calcmode="lin" valueType="num">
                                      <p:cBhvr>
                                        <p:cTn id="36" dur="800" decel="100000" fill="hold"/>
                                        <p:tgtEl>
                                          <p:spTgt spid="225300">
                                            <p:txEl>
                                              <p:pRg st="3" end="3"/>
                                            </p:txEl>
                                          </p:spTgt>
                                        </p:tgtEl>
                                        <p:attrNameLst>
                                          <p:attrName>style.rotation</p:attrName>
                                        </p:attrNameLst>
                                      </p:cBhvr>
                                      <p:tavLst>
                                        <p:tav tm="0">
                                          <p:val>
                                            <p:fltVal val="-90"/>
                                          </p:val>
                                        </p:tav>
                                        <p:tav tm="100000">
                                          <p:val>
                                            <p:fltVal val="0"/>
                                          </p:val>
                                        </p:tav>
                                      </p:tavLst>
                                    </p:anim>
                                    <p:anim calcmode="lin" valueType="num">
                                      <p:cBhvr>
                                        <p:cTn id="37" dur="800" decel="100000" fill="hold"/>
                                        <p:tgtEl>
                                          <p:spTgt spid="225300">
                                            <p:txEl>
                                              <p:pRg st="3" end="3"/>
                                            </p:txEl>
                                          </p:spTgt>
                                        </p:tgtEl>
                                        <p:attrNameLst>
                                          <p:attrName>ppt_x</p:attrName>
                                        </p:attrNameLst>
                                      </p:cBhvr>
                                      <p:tavLst>
                                        <p:tav tm="0">
                                          <p:val>
                                            <p:strVal val="#ppt_x+0.4"/>
                                          </p:val>
                                        </p:tav>
                                        <p:tav tm="100000">
                                          <p:val>
                                            <p:strVal val="#ppt_x-0.05"/>
                                          </p:val>
                                        </p:tav>
                                      </p:tavLst>
                                    </p:anim>
                                    <p:anim calcmode="lin" valueType="num">
                                      <p:cBhvr>
                                        <p:cTn id="38" dur="800" decel="100000" fill="hold"/>
                                        <p:tgtEl>
                                          <p:spTgt spid="225300">
                                            <p:txEl>
                                              <p:pRg st="3" end="3"/>
                                            </p:txEl>
                                          </p:spTgt>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225300">
                                            <p:txEl>
                                              <p:pRg st="3" end="3"/>
                                            </p:txEl>
                                          </p:spTgt>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225300">
                                            <p:txEl>
                                              <p:pRg st="3" end="3"/>
                                            </p:txEl>
                                          </p:spTgt>
                                        </p:tgtEl>
                                        <p:attrNameLst>
                                          <p:attrName>ppt_y</p:attrName>
                                        </p:attrNameLst>
                                      </p:cBhvr>
                                      <p:tavLst>
                                        <p:tav tm="0">
                                          <p:val>
                                            <p:strVal val="#ppt_y+0.1"/>
                                          </p:val>
                                        </p:tav>
                                        <p:tav tm="100000">
                                          <p:val>
                                            <p:strVal val="#ppt_y"/>
                                          </p:val>
                                        </p:tav>
                                      </p:tavLst>
                                    </p:anim>
                                  </p:childTnLst>
                                </p:cTn>
                              </p:par>
                              <p:par>
                                <p:cTn id="41" presetID="30" presetClass="entr" presetSubtype="0" fill="hold" nodeType="withEffect">
                                  <p:stCondLst>
                                    <p:cond delay="0"/>
                                  </p:stCondLst>
                                  <p:childTnLst>
                                    <p:set>
                                      <p:cBhvr>
                                        <p:cTn id="42" dur="1" fill="hold">
                                          <p:stCondLst>
                                            <p:cond delay="0"/>
                                          </p:stCondLst>
                                        </p:cTn>
                                        <p:tgtEl>
                                          <p:spTgt spid="225300">
                                            <p:txEl>
                                              <p:pRg st="4" end="4"/>
                                            </p:txEl>
                                          </p:spTgt>
                                        </p:tgtEl>
                                        <p:attrNameLst>
                                          <p:attrName>style.visibility</p:attrName>
                                        </p:attrNameLst>
                                      </p:cBhvr>
                                      <p:to>
                                        <p:strVal val="visible"/>
                                      </p:to>
                                    </p:set>
                                    <p:animEffect transition="in" filter="fade">
                                      <p:cBhvr>
                                        <p:cTn id="43" dur="800" decel="100000"/>
                                        <p:tgtEl>
                                          <p:spTgt spid="225300">
                                            <p:txEl>
                                              <p:pRg st="4" end="4"/>
                                            </p:txEl>
                                          </p:spTgt>
                                        </p:tgtEl>
                                      </p:cBhvr>
                                    </p:animEffect>
                                    <p:anim calcmode="lin" valueType="num">
                                      <p:cBhvr>
                                        <p:cTn id="44" dur="800" decel="100000" fill="hold"/>
                                        <p:tgtEl>
                                          <p:spTgt spid="225300">
                                            <p:txEl>
                                              <p:pRg st="4" end="4"/>
                                            </p:txEl>
                                          </p:spTgt>
                                        </p:tgtEl>
                                        <p:attrNameLst>
                                          <p:attrName>style.rotation</p:attrName>
                                        </p:attrNameLst>
                                      </p:cBhvr>
                                      <p:tavLst>
                                        <p:tav tm="0">
                                          <p:val>
                                            <p:fltVal val="-90"/>
                                          </p:val>
                                        </p:tav>
                                        <p:tav tm="100000">
                                          <p:val>
                                            <p:fltVal val="0"/>
                                          </p:val>
                                        </p:tav>
                                      </p:tavLst>
                                    </p:anim>
                                    <p:anim calcmode="lin" valueType="num">
                                      <p:cBhvr>
                                        <p:cTn id="45" dur="800" decel="100000" fill="hold"/>
                                        <p:tgtEl>
                                          <p:spTgt spid="225300">
                                            <p:txEl>
                                              <p:pRg st="4" end="4"/>
                                            </p:txEl>
                                          </p:spTgt>
                                        </p:tgtEl>
                                        <p:attrNameLst>
                                          <p:attrName>ppt_x</p:attrName>
                                        </p:attrNameLst>
                                      </p:cBhvr>
                                      <p:tavLst>
                                        <p:tav tm="0">
                                          <p:val>
                                            <p:strVal val="#ppt_x+0.4"/>
                                          </p:val>
                                        </p:tav>
                                        <p:tav tm="100000">
                                          <p:val>
                                            <p:strVal val="#ppt_x-0.05"/>
                                          </p:val>
                                        </p:tav>
                                      </p:tavLst>
                                    </p:anim>
                                    <p:anim calcmode="lin" valueType="num">
                                      <p:cBhvr>
                                        <p:cTn id="46" dur="800" decel="100000" fill="hold"/>
                                        <p:tgtEl>
                                          <p:spTgt spid="225300">
                                            <p:txEl>
                                              <p:pRg st="4" end="4"/>
                                            </p:txEl>
                                          </p:spTgt>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225300">
                                            <p:txEl>
                                              <p:pRg st="4" end="4"/>
                                            </p:txEl>
                                          </p:spTgt>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225300">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0" presetClass="entr" presetSubtype="0" fill="hold" nodeType="clickEffect">
                                  <p:stCondLst>
                                    <p:cond delay="0"/>
                                  </p:stCondLst>
                                  <p:childTnLst>
                                    <p:set>
                                      <p:cBhvr>
                                        <p:cTn id="52" dur="1" fill="hold">
                                          <p:stCondLst>
                                            <p:cond delay="0"/>
                                          </p:stCondLst>
                                        </p:cTn>
                                        <p:tgtEl>
                                          <p:spTgt spid="225302">
                                            <p:txEl>
                                              <p:pRg st="0" end="0"/>
                                            </p:txEl>
                                          </p:spTgt>
                                        </p:tgtEl>
                                        <p:attrNameLst>
                                          <p:attrName>style.visibility</p:attrName>
                                        </p:attrNameLst>
                                      </p:cBhvr>
                                      <p:to>
                                        <p:strVal val="visible"/>
                                      </p:to>
                                    </p:set>
                                    <p:animEffect transition="in" filter="fade">
                                      <p:cBhvr>
                                        <p:cTn id="53" dur="800" decel="100000"/>
                                        <p:tgtEl>
                                          <p:spTgt spid="225302">
                                            <p:txEl>
                                              <p:pRg st="0" end="0"/>
                                            </p:txEl>
                                          </p:spTgt>
                                        </p:tgtEl>
                                      </p:cBhvr>
                                    </p:animEffect>
                                    <p:anim calcmode="lin" valueType="num">
                                      <p:cBhvr>
                                        <p:cTn id="54" dur="800" decel="100000" fill="hold"/>
                                        <p:tgtEl>
                                          <p:spTgt spid="225302">
                                            <p:txEl>
                                              <p:pRg st="0" end="0"/>
                                            </p:txEl>
                                          </p:spTgt>
                                        </p:tgtEl>
                                        <p:attrNameLst>
                                          <p:attrName>style.rotation</p:attrName>
                                        </p:attrNameLst>
                                      </p:cBhvr>
                                      <p:tavLst>
                                        <p:tav tm="0">
                                          <p:val>
                                            <p:fltVal val="-90"/>
                                          </p:val>
                                        </p:tav>
                                        <p:tav tm="100000">
                                          <p:val>
                                            <p:fltVal val="0"/>
                                          </p:val>
                                        </p:tav>
                                      </p:tavLst>
                                    </p:anim>
                                    <p:anim calcmode="lin" valueType="num">
                                      <p:cBhvr>
                                        <p:cTn id="55" dur="800" decel="100000" fill="hold"/>
                                        <p:tgtEl>
                                          <p:spTgt spid="225302">
                                            <p:txEl>
                                              <p:pRg st="0" end="0"/>
                                            </p:txEl>
                                          </p:spTgt>
                                        </p:tgtEl>
                                        <p:attrNameLst>
                                          <p:attrName>ppt_x</p:attrName>
                                        </p:attrNameLst>
                                      </p:cBhvr>
                                      <p:tavLst>
                                        <p:tav tm="0">
                                          <p:val>
                                            <p:strVal val="#ppt_x+0.4"/>
                                          </p:val>
                                        </p:tav>
                                        <p:tav tm="100000">
                                          <p:val>
                                            <p:strVal val="#ppt_x-0.05"/>
                                          </p:val>
                                        </p:tav>
                                      </p:tavLst>
                                    </p:anim>
                                    <p:anim calcmode="lin" valueType="num">
                                      <p:cBhvr>
                                        <p:cTn id="56" dur="800" decel="100000" fill="hold"/>
                                        <p:tgtEl>
                                          <p:spTgt spid="225302">
                                            <p:txEl>
                                              <p:pRg st="0" end="0"/>
                                            </p:txEl>
                                          </p:spTgt>
                                        </p:tgtEl>
                                        <p:attrNameLst>
                                          <p:attrName>ppt_y</p:attrName>
                                        </p:attrNameLst>
                                      </p:cBhvr>
                                      <p:tavLst>
                                        <p:tav tm="0">
                                          <p:val>
                                            <p:strVal val="#ppt_y-0.4"/>
                                          </p:val>
                                        </p:tav>
                                        <p:tav tm="100000">
                                          <p:val>
                                            <p:strVal val="#ppt_y+0.1"/>
                                          </p:val>
                                        </p:tav>
                                      </p:tavLst>
                                    </p:anim>
                                    <p:anim calcmode="lin" valueType="num">
                                      <p:cBhvr>
                                        <p:cTn id="57" dur="200" accel="100000" fill="hold">
                                          <p:stCondLst>
                                            <p:cond delay="800"/>
                                          </p:stCondLst>
                                        </p:cTn>
                                        <p:tgtEl>
                                          <p:spTgt spid="225302">
                                            <p:txEl>
                                              <p:pRg st="0" end="0"/>
                                            </p:txEl>
                                          </p:spTgt>
                                        </p:tgtEl>
                                        <p:attrNameLst>
                                          <p:attrName>ppt_x</p:attrName>
                                        </p:attrNameLst>
                                      </p:cBhvr>
                                      <p:tavLst>
                                        <p:tav tm="0">
                                          <p:val>
                                            <p:strVal val="#ppt_x-0.05"/>
                                          </p:val>
                                        </p:tav>
                                        <p:tav tm="100000">
                                          <p:val>
                                            <p:strVal val="#ppt_x"/>
                                          </p:val>
                                        </p:tav>
                                      </p:tavLst>
                                    </p:anim>
                                    <p:anim calcmode="lin" valueType="num">
                                      <p:cBhvr>
                                        <p:cTn id="58" dur="200" accel="100000" fill="hold">
                                          <p:stCondLst>
                                            <p:cond delay="800"/>
                                          </p:stCondLst>
                                        </p:cTn>
                                        <p:tgtEl>
                                          <p:spTgt spid="225302">
                                            <p:txEl>
                                              <p:pRg st="0" end="0"/>
                                            </p:txEl>
                                          </p:spTgt>
                                        </p:tgtEl>
                                        <p:attrNameLst>
                                          <p:attrName>ppt_y</p:attrName>
                                        </p:attrNameLst>
                                      </p:cBhvr>
                                      <p:tavLst>
                                        <p:tav tm="0">
                                          <p:val>
                                            <p:strVal val="#ppt_y+0.1"/>
                                          </p:val>
                                        </p:tav>
                                        <p:tav tm="100000">
                                          <p:val>
                                            <p:strVal val="#ppt_y"/>
                                          </p:val>
                                        </p:tav>
                                      </p:tavLst>
                                    </p:anim>
                                  </p:childTnLst>
                                </p:cTn>
                              </p:par>
                              <p:par>
                                <p:cTn id="59" presetID="30" presetClass="entr" presetSubtype="0" fill="hold" nodeType="withEffect">
                                  <p:stCondLst>
                                    <p:cond delay="0"/>
                                  </p:stCondLst>
                                  <p:childTnLst>
                                    <p:set>
                                      <p:cBhvr>
                                        <p:cTn id="60" dur="1" fill="hold">
                                          <p:stCondLst>
                                            <p:cond delay="0"/>
                                          </p:stCondLst>
                                        </p:cTn>
                                        <p:tgtEl>
                                          <p:spTgt spid="225302">
                                            <p:txEl>
                                              <p:pRg st="1" end="1"/>
                                            </p:txEl>
                                          </p:spTgt>
                                        </p:tgtEl>
                                        <p:attrNameLst>
                                          <p:attrName>style.visibility</p:attrName>
                                        </p:attrNameLst>
                                      </p:cBhvr>
                                      <p:to>
                                        <p:strVal val="visible"/>
                                      </p:to>
                                    </p:set>
                                    <p:animEffect transition="in" filter="fade">
                                      <p:cBhvr>
                                        <p:cTn id="61" dur="800" decel="100000"/>
                                        <p:tgtEl>
                                          <p:spTgt spid="225302">
                                            <p:txEl>
                                              <p:pRg st="1" end="1"/>
                                            </p:txEl>
                                          </p:spTgt>
                                        </p:tgtEl>
                                      </p:cBhvr>
                                    </p:animEffect>
                                    <p:anim calcmode="lin" valueType="num">
                                      <p:cBhvr>
                                        <p:cTn id="62" dur="800" decel="100000" fill="hold"/>
                                        <p:tgtEl>
                                          <p:spTgt spid="225302">
                                            <p:txEl>
                                              <p:pRg st="1" end="1"/>
                                            </p:txEl>
                                          </p:spTgt>
                                        </p:tgtEl>
                                        <p:attrNameLst>
                                          <p:attrName>style.rotation</p:attrName>
                                        </p:attrNameLst>
                                      </p:cBhvr>
                                      <p:tavLst>
                                        <p:tav tm="0">
                                          <p:val>
                                            <p:fltVal val="-90"/>
                                          </p:val>
                                        </p:tav>
                                        <p:tav tm="100000">
                                          <p:val>
                                            <p:fltVal val="0"/>
                                          </p:val>
                                        </p:tav>
                                      </p:tavLst>
                                    </p:anim>
                                    <p:anim calcmode="lin" valueType="num">
                                      <p:cBhvr>
                                        <p:cTn id="63" dur="800" decel="100000" fill="hold"/>
                                        <p:tgtEl>
                                          <p:spTgt spid="225302">
                                            <p:txEl>
                                              <p:pRg st="1" end="1"/>
                                            </p:txEl>
                                          </p:spTgt>
                                        </p:tgtEl>
                                        <p:attrNameLst>
                                          <p:attrName>ppt_x</p:attrName>
                                        </p:attrNameLst>
                                      </p:cBhvr>
                                      <p:tavLst>
                                        <p:tav tm="0">
                                          <p:val>
                                            <p:strVal val="#ppt_x+0.4"/>
                                          </p:val>
                                        </p:tav>
                                        <p:tav tm="100000">
                                          <p:val>
                                            <p:strVal val="#ppt_x-0.05"/>
                                          </p:val>
                                        </p:tav>
                                      </p:tavLst>
                                    </p:anim>
                                    <p:anim calcmode="lin" valueType="num">
                                      <p:cBhvr>
                                        <p:cTn id="64" dur="800" decel="100000" fill="hold"/>
                                        <p:tgtEl>
                                          <p:spTgt spid="225302">
                                            <p:txEl>
                                              <p:pRg st="1" end="1"/>
                                            </p:txEl>
                                          </p:spTgt>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225302">
                                            <p:txEl>
                                              <p:pRg st="1" end="1"/>
                                            </p:txEl>
                                          </p:spTgt>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225302">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0" presetClass="entr" presetSubtype="0" fill="hold" grpId="0" nodeType="clickEffect">
                                  <p:stCondLst>
                                    <p:cond delay="0"/>
                                  </p:stCondLst>
                                  <p:childTnLst>
                                    <p:set>
                                      <p:cBhvr>
                                        <p:cTn id="70" dur="1" fill="hold">
                                          <p:stCondLst>
                                            <p:cond delay="0"/>
                                          </p:stCondLst>
                                        </p:cTn>
                                        <p:tgtEl>
                                          <p:spTgt spid="225306"/>
                                        </p:tgtEl>
                                        <p:attrNameLst>
                                          <p:attrName>style.visibility</p:attrName>
                                        </p:attrNameLst>
                                      </p:cBhvr>
                                      <p:to>
                                        <p:strVal val="visible"/>
                                      </p:to>
                                    </p:set>
                                    <p:animEffect transition="in" filter="fade">
                                      <p:cBhvr>
                                        <p:cTn id="71" dur="800" decel="100000"/>
                                        <p:tgtEl>
                                          <p:spTgt spid="225306"/>
                                        </p:tgtEl>
                                      </p:cBhvr>
                                    </p:animEffect>
                                    <p:anim calcmode="lin" valueType="num">
                                      <p:cBhvr>
                                        <p:cTn id="72" dur="800" decel="100000" fill="hold"/>
                                        <p:tgtEl>
                                          <p:spTgt spid="225306"/>
                                        </p:tgtEl>
                                        <p:attrNameLst>
                                          <p:attrName>style.rotation</p:attrName>
                                        </p:attrNameLst>
                                      </p:cBhvr>
                                      <p:tavLst>
                                        <p:tav tm="0">
                                          <p:val>
                                            <p:fltVal val="-90"/>
                                          </p:val>
                                        </p:tav>
                                        <p:tav tm="100000">
                                          <p:val>
                                            <p:fltVal val="0"/>
                                          </p:val>
                                        </p:tav>
                                      </p:tavLst>
                                    </p:anim>
                                    <p:anim calcmode="lin" valueType="num">
                                      <p:cBhvr>
                                        <p:cTn id="73" dur="800" decel="100000" fill="hold"/>
                                        <p:tgtEl>
                                          <p:spTgt spid="225306"/>
                                        </p:tgtEl>
                                        <p:attrNameLst>
                                          <p:attrName>ppt_x</p:attrName>
                                        </p:attrNameLst>
                                      </p:cBhvr>
                                      <p:tavLst>
                                        <p:tav tm="0">
                                          <p:val>
                                            <p:strVal val="#ppt_x+0.4"/>
                                          </p:val>
                                        </p:tav>
                                        <p:tav tm="100000">
                                          <p:val>
                                            <p:strVal val="#ppt_x-0.05"/>
                                          </p:val>
                                        </p:tav>
                                      </p:tavLst>
                                    </p:anim>
                                    <p:anim calcmode="lin" valueType="num">
                                      <p:cBhvr>
                                        <p:cTn id="74" dur="800" decel="100000" fill="hold"/>
                                        <p:tgtEl>
                                          <p:spTgt spid="225306"/>
                                        </p:tgtEl>
                                        <p:attrNameLst>
                                          <p:attrName>ppt_y</p:attrName>
                                        </p:attrNameLst>
                                      </p:cBhvr>
                                      <p:tavLst>
                                        <p:tav tm="0">
                                          <p:val>
                                            <p:strVal val="#ppt_y-0.4"/>
                                          </p:val>
                                        </p:tav>
                                        <p:tav tm="100000">
                                          <p:val>
                                            <p:strVal val="#ppt_y+0.1"/>
                                          </p:val>
                                        </p:tav>
                                      </p:tavLst>
                                    </p:anim>
                                    <p:anim calcmode="lin" valueType="num">
                                      <p:cBhvr>
                                        <p:cTn id="75" dur="200" accel="100000" fill="hold">
                                          <p:stCondLst>
                                            <p:cond delay="800"/>
                                          </p:stCondLst>
                                        </p:cTn>
                                        <p:tgtEl>
                                          <p:spTgt spid="225306"/>
                                        </p:tgtEl>
                                        <p:attrNameLst>
                                          <p:attrName>ppt_x</p:attrName>
                                        </p:attrNameLst>
                                      </p:cBhvr>
                                      <p:tavLst>
                                        <p:tav tm="0">
                                          <p:val>
                                            <p:strVal val="#ppt_x-0.05"/>
                                          </p:val>
                                        </p:tav>
                                        <p:tav tm="100000">
                                          <p:val>
                                            <p:strVal val="#ppt_x"/>
                                          </p:val>
                                        </p:tav>
                                      </p:tavLst>
                                    </p:anim>
                                    <p:anim calcmode="lin" valueType="num">
                                      <p:cBhvr>
                                        <p:cTn id="76" dur="200" accel="100000" fill="hold">
                                          <p:stCondLst>
                                            <p:cond delay="800"/>
                                          </p:stCondLst>
                                        </p:cTn>
                                        <p:tgtEl>
                                          <p:spTgt spid="225306"/>
                                        </p:tgtEl>
                                        <p:attrNameLst>
                                          <p:attrName>ppt_y</p:attrName>
                                        </p:attrNameLst>
                                      </p:cBhvr>
                                      <p:tavLst>
                                        <p:tav tm="0">
                                          <p:val>
                                            <p:strVal val="#ppt_y+0.1"/>
                                          </p:val>
                                        </p:tav>
                                        <p:tav tm="100000">
                                          <p:val>
                                            <p:strVal val="#ppt_y"/>
                                          </p:val>
                                        </p:tav>
                                      </p:tavLst>
                                    </p:anim>
                                  </p:childTnLst>
                                </p:cTn>
                              </p:par>
                              <p:par>
                                <p:cTn id="77" presetID="30" presetClass="entr" presetSubtype="0" fill="hold" grpId="0" nodeType="withEffect">
                                  <p:stCondLst>
                                    <p:cond delay="0"/>
                                  </p:stCondLst>
                                  <p:childTnLst>
                                    <p:set>
                                      <p:cBhvr>
                                        <p:cTn id="78" dur="1" fill="hold">
                                          <p:stCondLst>
                                            <p:cond delay="0"/>
                                          </p:stCondLst>
                                        </p:cTn>
                                        <p:tgtEl>
                                          <p:spTgt spid="225303"/>
                                        </p:tgtEl>
                                        <p:attrNameLst>
                                          <p:attrName>style.visibility</p:attrName>
                                        </p:attrNameLst>
                                      </p:cBhvr>
                                      <p:to>
                                        <p:strVal val="visible"/>
                                      </p:to>
                                    </p:set>
                                    <p:animEffect transition="in" filter="fade">
                                      <p:cBhvr>
                                        <p:cTn id="79" dur="800" decel="100000"/>
                                        <p:tgtEl>
                                          <p:spTgt spid="225303"/>
                                        </p:tgtEl>
                                      </p:cBhvr>
                                    </p:animEffect>
                                    <p:anim calcmode="lin" valueType="num">
                                      <p:cBhvr>
                                        <p:cTn id="80" dur="800" decel="100000" fill="hold"/>
                                        <p:tgtEl>
                                          <p:spTgt spid="225303"/>
                                        </p:tgtEl>
                                        <p:attrNameLst>
                                          <p:attrName>style.rotation</p:attrName>
                                        </p:attrNameLst>
                                      </p:cBhvr>
                                      <p:tavLst>
                                        <p:tav tm="0">
                                          <p:val>
                                            <p:fltVal val="-90"/>
                                          </p:val>
                                        </p:tav>
                                        <p:tav tm="100000">
                                          <p:val>
                                            <p:fltVal val="0"/>
                                          </p:val>
                                        </p:tav>
                                      </p:tavLst>
                                    </p:anim>
                                    <p:anim calcmode="lin" valueType="num">
                                      <p:cBhvr>
                                        <p:cTn id="81" dur="800" decel="100000" fill="hold"/>
                                        <p:tgtEl>
                                          <p:spTgt spid="225303"/>
                                        </p:tgtEl>
                                        <p:attrNameLst>
                                          <p:attrName>ppt_x</p:attrName>
                                        </p:attrNameLst>
                                      </p:cBhvr>
                                      <p:tavLst>
                                        <p:tav tm="0">
                                          <p:val>
                                            <p:strVal val="#ppt_x+0.4"/>
                                          </p:val>
                                        </p:tav>
                                        <p:tav tm="100000">
                                          <p:val>
                                            <p:strVal val="#ppt_x-0.05"/>
                                          </p:val>
                                        </p:tav>
                                      </p:tavLst>
                                    </p:anim>
                                    <p:anim calcmode="lin" valueType="num">
                                      <p:cBhvr>
                                        <p:cTn id="82" dur="800" decel="100000" fill="hold"/>
                                        <p:tgtEl>
                                          <p:spTgt spid="225303"/>
                                        </p:tgtEl>
                                        <p:attrNameLst>
                                          <p:attrName>ppt_y</p:attrName>
                                        </p:attrNameLst>
                                      </p:cBhvr>
                                      <p:tavLst>
                                        <p:tav tm="0">
                                          <p:val>
                                            <p:strVal val="#ppt_y-0.4"/>
                                          </p:val>
                                        </p:tav>
                                        <p:tav tm="100000">
                                          <p:val>
                                            <p:strVal val="#ppt_y+0.1"/>
                                          </p:val>
                                        </p:tav>
                                      </p:tavLst>
                                    </p:anim>
                                    <p:anim calcmode="lin" valueType="num">
                                      <p:cBhvr>
                                        <p:cTn id="83" dur="200" accel="100000" fill="hold">
                                          <p:stCondLst>
                                            <p:cond delay="800"/>
                                          </p:stCondLst>
                                        </p:cTn>
                                        <p:tgtEl>
                                          <p:spTgt spid="225303"/>
                                        </p:tgtEl>
                                        <p:attrNameLst>
                                          <p:attrName>ppt_x</p:attrName>
                                        </p:attrNameLst>
                                      </p:cBhvr>
                                      <p:tavLst>
                                        <p:tav tm="0">
                                          <p:val>
                                            <p:strVal val="#ppt_x-0.05"/>
                                          </p:val>
                                        </p:tav>
                                        <p:tav tm="100000">
                                          <p:val>
                                            <p:strVal val="#ppt_x"/>
                                          </p:val>
                                        </p:tav>
                                      </p:tavLst>
                                    </p:anim>
                                    <p:anim calcmode="lin" valueType="num">
                                      <p:cBhvr>
                                        <p:cTn id="84" dur="200" accel="100000" fill="hold">
                                          <p:stCondLst>
                                            <p:cond delay="800"/>
                                          </p:stCondLst>
                                        </p:cTn>
                                        <p:tgtEl>
                                          <p:spTgt spid="225303"/>
                                        </p:tgtEl>
                                        <p:attrNameLst>
                                          <p:attrName>ppt_y</p:attrName>
                                        </p:attrNameLst>
                                      </p:cBhvr>
                                      <p:tavLst>
                                        <p:tav tm="0">
                                          <p:val>
                                            <p:strVal val="#ppt_y+0.1"/>
                                          </p:val>
                                        </p:tav>
                                        <p:tav tm="100000">
                                          <p:val>
                                            <p:strVal val="#ppt_y"/>
                                          </p:val>
                                        </p:tav>
                                      </p:tavLst>
                                    </p:anim>
                                  </p:childTnLst>
                                </p:cTn>
                              </p:par>
                              <p:par>
                                <p:cTn id="85" presetID="30" presetClass="entr" presetSubtype="0" fill="hold" grpId="0" nodeType="withEffect">
                                  <p:stCondLst>
                                    <p:cond delay="0"/>
                                  </p:stCondLst>
                                  <p:childTnLst>
                                    <p:set>
                                      <p:cBhvr>
                                        <p:cTn id="86" dur="1" fill="hold">
                                          <p:stCondLst>
                                            <p:cond delay="0"/>
                                          </p:stCondLst>
                                        </p:cTn>
                                        <p:tgtEl>
                                          <p:spTgt spid="225304"/>
                                        </p:tgtEl>
                                        <p:attrNameLst>
                                          <p:attrName>style.visibility</p:attrName>
                                        </p:attrNameLst>
                                      </p:cBhvr>
                                      <p:to>
                                        <p:strVal val="visible"/>
                                      </p:to>
                                    </p:set>
                                    <p:animEffect transition="in" filter="fade">
                                      <p:cBhvr>
                                        <p:cTn id="87" dur="800" decel="100000"/>
                                        <p:tgtEl>
                                          <p:spTgt spid="225304"/>
                                        </p:tgtEl>
                                      </p:cBhvr>
                                    </p:animEffect>
                                    <p:anim calcmode="lin" valueType="num">
                                      <p:cBhvr>
                                        <p:cTn id="88" dur="800" decel="100000" fill="hold"/>
                                        <p:tgtEl>
                                          <p:spTgt spid="225304"/>
                                        </p:tgtEl>
                                        <p:attrNameLst>
                                          <p:attrName>style.rotation</p:attrName>
                                        </p:attrNameLst>
                                      </p:cBhvr>
                                      <p:tavLst>
                                        <p:tav tm="0">
                                          <p:val>
                                            <p:fltVal val="-90"/>
                                          </p:val>
                                        </p:tav>
                                        <p:tav tm="100000">
                                          <p:val>
                                            <p:fltVal val="0"/>
                                          </p:val>
                                        </p:tav>
                                      </p:tavLst>
                                    </p:anim>
                                    <p:anim calcmode="lin" valueType="num">
                                      <p:cBhvr>
                                        <p:cTn id="89" dur="800" decel="100000" fill="hold"/>
                                        <p:tgtEl>
                                          <p:spTgt spid="225304"/>
                                        </p:tgtEl>
                                        <p:attrNameLst>
                                          <p:attrName>ppt_x</p:attrName>
                                        </p:attrNameLst>
                                      </p:cBhvr>
                                      <p:tavLst>
                                        <p:tav tm="0">
                                          <p:val>
                                            <p:strVal val="#ppt_x+0.4"/>
                                          </p:val>
                                        </p:tav>
                                        <p:tav tm="100000">
                                          <p:val>
                                            <p:strVal val="#ppt_x-0.05"/>
                                          </p:val>
                                        </p:tav>
                                      </p:tavLst>
                                    </p:anim>
                                    <p:anim calcmode="lin" valueType="num">
                                      <p:cBhvr>
                                        <p:cTn id="90" dur="800" decel="100000" fill="hold"/>
                                        <p:tgtEl>
                                          <p:spTgt spid="225304"/>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225304"/>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225304"/>
                                        </p:tgtEl>
                                        <p:attrNameLst>
                                          <p:attrName>ppt_y</p:attrName>
                                        </p:attrNameLst>
                                      </p:cBhvr>
                                      <p:tavLst>
                                        <p:tav tm="0">
                                          <p:val>
                                            <p:strVal val="#ppt_y+0.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2" presetClass="entr" presetSubtype="4" fill="hold" nodeType="clickEffect">
                                  <p:stCondLst>
                                    <p:cond delay="0"/>
                                  </p:stCondLst>
                                  <p:childTnLst>
                                    <p:set>
                                      <p:cBhvr>
                                        <p:cTn id="96" dur="1" fill="hold">
                                          <p:stCondLst>
                                            <p:cond delay="0"/>
                                          </p:stCondLst>
                                        </p:cTn>
                                        <p:tgtEl>
                                          <p:spTgt spid="225307">
                                            <p:txEl>
                                              <p:pRg st="0" end="0"/>
                                            </p:txEl>
                                          </p:spTgt>
                                        </p:tgtEl>
                                        <p:attrNameLst>
                                          <p:attrName>style.visibility</p:attrName>
                                        </p:attrNameLst>
                                      </p:cBhvr>
                                      <p:to>
                                        <p:strVal val="visible"/>
                                      </p:to>
                                    </p:set>
                                    <p:animEffect transition="in" filter="slide(fromBottom)">
                                      <p:cBhvr>
                                        <p:cTn id="97" dur="500"/>
                                        <p:tgtEl>
                                          <p:spTgt spid="225307">
                                            <p:txEl>
                                              <p:pRg st="0" end="0"/>
                                            </p:txEl>
                                          </p:spTgt>
                                        </p:tgtEl>
                                      </p:cBhvr>
                                    </p:animEffect>
                                  </p:childTnLst>
                                </p:cTn>
                              </p:par>
                              <p:par>
                                <p:cTn id="98" presetID="12" presetClass="entr" presetSubtype="4" fill="hold" nodeType="withEffect">
                                  <p:stCondLst>
                                    <p:cond delay="0"/>
                                  </p:stCondLst>
                                  <p:childTnLst>
                                    <p:set>
                                      <p:cBhvr>
                                        <p:cTn id="99" dur="1" fill="hold">
                                          <p:stCondLst>
                                            <p:cond delay="0"/>
                                          </p:stCondLst>
                                        </p:cTn>
                                        <p:tgtEl>
                                          <p:spTgt spid="225307">
                                            <p:txEl>
                                              <p:pRg st="1" end="1"/>
                                            </p:txEl>
                                          </p:spTgt>
                                        </p:tgtEl>
                                        <p:attrNameLst>
                                          <p:attrName>style.visibility</p:attrName>
                                        </p:attrNameLst>
                                      </p:cBhvr>
                                      <p:to>
                                        <p:strVal val="visible"/>
                                      </p:to>
                                    </p:set>
                                    <p:animEffect transition="in" filter="slide(fromBottom)">
                                      <p:cBhvr>
                                        <p:cTn id="100" dur="500"/>
                                        <p:tgtEl>
                                          <p:spTgt spid="225307">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4" fill="hold" nodeType="clickEffect">
                                  <p:stCondLst>
                                    <p:cond delay="0"/>
                                  </p:stCondLst>
                                  <p:childTnLst>
                                    <p:set>
                                      <p:cBhvr>
                                        <p:cTn id="104" dur="1" fill="hold">
                                          <p:stCondLst>
                                            <p:cond delay="0"/>
                                          </p:stCondLst>
                                        </p:cTn>
                                        <p:tgtEl>
                                          <p:spTgt spid="225307">
                                            <p:txEl>
                                              <p:pRg st="2" end="2"/>
                                            </p:txEl>
                                          </p:spTgt>
                                        </p:tgtEl>
                                        <p:attrNameLst>
                                          <p:attrName>style.visibility</p:attrName>
                                        </p:attrNameLst>
                                      </p:cBhvr>
                                      <p:to>
                                        <p:strVal val="visible"/>
                                      </p:to>
                                    </p:set>
                                    <p:animEffect transition="in" filter="slide(fromBottom)">
                                      <p:cBhvr>
                                        <p:cTn id="105" dur="500"/>
                                        <p:tgtEl>
                                          <p:spTgt spid="225307">
                                            <p:txEl>
                                              <p:pRg st="2" end="2"/>
                                            </p:txEl>
                                          </p:spTgt>
                                        </p:tgtEl>
                                      </p:cBhvr>
                                    </p:animEffect>
                                  </p:childTnLst>
                                </p:cTn>
                              </p:par>
                              <p:par>
                                <p:cTn id="106" presetID="12" presetClass="entr" presetSubtype="4" fill="hold" nodeType="withEffect">
                                  <p:stCondLst>
                                    <p:cond delay="0"/>
                                  </p:stCondLst>
                                  <p:childTnLst>
                                    <p:set>
                                      <p:cBhvr>
                                        <p:cTn id="107" dur="1" fill="hold">
                                          <p:stCondLst>
                                            <p:cond delay="0"/>
                                          </p:stCondLst>
                                        </p:cTn>
                                        <p:tgtEl>
                                          <p:spTgt spid="225307">
                                            <p:txEl>
                                              <p:pRg st="3" end="3"/>
                                            </p:txEl>
                                          </p:spTgt>
                                        </p:tgtEl>
                                        <p:attrNameLst>
                                          <p:attrName>style.visibility</p:attrName>
                                        </p:attrNameLst>
                                      </p:cBhvr>
                                      <p:to>
                                        <p:strVal val="visible"/>
                                      </p:to>
                                    </p:set>
                                    <p:animEffect transition="in" filter="slide(fromBottom)">
                                      <p:cBhvr>
                                        <p:cTn id="108" dur="500"/>
                                        <p:tgtEl>
                                          <p:spTgt spid="225307">
                                            <p:txEl>
                                              <p:pRg st="3" end="3"/>
                                            </p:txEl>
                                          </p:spTgt>
                                        </p:tgtEl>
                                      </p:cBhvr>
                                    </p:animEffect>
                                  </p:childTnLst>
                                </p:cTn>
                              </p:par>
                              <p:par>
                                <p:cTn id="109" presetID="12" presetClass="entr" presetSubtype="4" fill="hold" nodeType="withEffect">
                                  <p:stCondLst>
                                    <p:cond delay="0"/>
                                  </p:stCondLst>
                                  <p:childTnLst>
                                    <p:set>
                                      <p:cBhvr>
                                        <p:cTn id="110" dur="1" fill="hold">
                                          <p:stCondLst>
                                            <p:cond delay="0"/>
                                          </p:stCondLst>
                                        </p:cTn>
                                        <p:tgtEl>
                                          <p:spTgt spid="225307">
                                            <p:txEl>
                                              <p:pRg st="4" end="4"/>
                                            </p:txEl>
                                          </p:spTgt>
                                        </p:tgtEl>
                                        <p:attrNameLst>
                                          <p:attrName>style.visibility</p:attrName>
                                        </p:attrNameLst>
                                      </p:cBhvr>
                                      <p:to>
                                        <p:strVal val="visible"/>
                                      </p:to>
                                    </p:set>
                                    <p:animEffect transition="in" filter="slide(fromBottom)">
                                      <p:cBhvr>
                                        <p:cTn id="111" dur="500"/>
                                        <p:tgtEl>
                                          <p:spTgt spid="225307">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2" presetClass="entr" presetSubtype="4" fill="hold" nodeType="clickEffect">
                                  <p:stCondLst>
                                    <p:cond delay="0"/>
                                  </p:stCondLst>
                                  <p:childTnLst>
                                    <p:set>
                                      <p:cBhvr>
                                        <p:cTn id="115" dur="1" fill="hold">
                                          <p:stCondLst>
                                            <p:cond delay="0"/>
                                          </p:stCondLst>
                                        </p:cTn>
                                        <p:tgtEl>
                                          <p:spTgt spid="225308">
                                            <p:txEl>
                                              <p:pRg st="0" end="0"/>
                                            </p:txEl>
                                          </p:spTgt>
                                        </p:tgtEl>
                                        <p:attrNameLst>
                                          <p:attrName>style.visibility</p:attrName>
                                        </p:attrNameLst>
                                      </p:cBhvr>
                                      <p:to>
                                        <p:strVal val="visible"/>
                                      </p:to>
                                    </p:set>
                                    <p:animEffect transition="in" filter="slide(fromBottom)">
                                      <p:cBhvr>
                                        <p:cTn id="116" dur="500"/>
                                        <p:tgtEl>
                                          <p:spTgt spid="225308">
                                            <p:txEl>
                                              <p:pRg st="0" end="0"/>
                                            </p:txEl>
                                          </p:spTgt>
                                        </p:tgtEl>
                                      </p:cBhvr>
                                    </p:animEffect>
                                  </p:childTnLst>
                                </p:cTn>
                              </p:par>
                              <p:par>
                                <p:cTn id="117" presetID="12" presetClass="entr" presetSubtype="4" fill="hold" nodeType="withEffect">
                                  <p:stCondLst>
                                    <p:cond delay="0"/>
                                  </p:stCondLst>
                                  <p:childTnLst>
                                    <p:set>
                                      <p:cBhvr>
                                        <p:cTn id="118" dur="1" fill="hold">
                                          <p:stCondLst>
                                            <p:cond delay="0"/>
                                          </p:stCondLst>
                                        </p:cTn>
                                        <p:tgtEl>
                                          <p:spTgt spid="225308">
                                            <p:txEl>
                                              <p:pRg st="1" end="1"/>
                                            </p:txEl>
                                          </p:spTgt>
                                        </p:tgtEl>
                                        <p:attrNameLst>
                                          <p:attrName>style.visibility</p:attrName>
                                        </p:attrNameLst>
                                      </p:cBhvr>
                                      <p:to>
                                        <p:strVal val="visible"/>
                                      </p:to>
                                    </p:set>
                                    <p:animEffect transition="in" filter="slide(fromBottom)">
                                      <p:cBhvr>
                                        <p:cTn id="119" dur="500"/>
                                        <p:tgtEl>
                                          <p:spTgt spid="225308">
                                            <p:txEl>
                                              <p:pRg st="1" end="1"/>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2" presetClass="entr" presetSubtype="4" fill="hold" grpId="0" nodeType="clickEffect">
                                  <p:stCondLst>
                                    <p:cond delay="0"/>
                                  </p:stCondLst>
                                  <p:childTnLst>
                                    <p:set>
                                      <p:cBhvr>
                                        <p:cTn id="123" dur="1" fill="hold">
                                          <p:stCondLst>
                                            <p:cond delay="0"/>
                                          </p:stCondLst>
                                        </p:cTn>
                                        <p:tgtEl>
                                          <p:spTgt spid="225311"/>
                                        </p:tgtEl>
                                        <p:attrNameLst>
                                          <p:attrName>style.visibility</p:attrName>
                                        </p:attrNameLst>
                                      </p:cBhvr>
                                      <p:to>
                                        <p:strVal val="visible"/>
                                      </p:to>
                                    </p:set>
                                    <p:animEffect transition="in" filter="slide(fromBottom)">
                                      <p:cBhvr>
                                        <p:cTn id="124" dur="500"/>
                                        <p:tgtEl>
                                          <p:spTgt spid="225311"/>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225309"/>
                                        </p:tgtEl>
                                        <p:attrNameLst>
                                          <p:attrName>style.visibility</p:attrName>
                                        </p:attrNameLst>
                                      </p:cBhvr>
                                      <p:to>
                                        <p:strVal val="visible"/>
                                      </p:to>
                                    </p:set>
                                    <p:animEffect transition="in" filter="slide(fromBottom)">
                                      <p:cBhvr>
                                        <p:cTn id="127" dur="500"/>
                                        <p:tgtEl>
                                          <p:spTgt spid="225309"/>
                                        </p:tgtEl>
                                      </p:cBhvr>
                                    </p:animEffect>
                                  </p:childTnLst>
                                </p:cTn>
                              </p:par>
                              <p:par>
                                <p:cTn id="128" presetID="12" presetClass="entr" presetSubtype="4" fill="hold" grpId="0" nodeType="withEffect">
                                  <p:stCondLst>
                                    <p:cond delay="0"/>
                                  </p:stCondLst>
                                  <p:childTnLst>
                                    <p:set>
                                      <p:cBhvr>
                                        <p:cTn id="129" dur="1" fill="hold">
                                          <p:stCondLst>
                                            <p:cond delay="0"/>
                                          </p:stCondLst>
                                        </p:cTn>
                                        <p:tgtEl>
                                          <p:spTgt spid="225310"/>
                                        </p:tgtEl>
                                        <p:attrNameLst>
                                          <p:attrName>style.visibility</p:attrName>
                                        </p:attrNameLst>
                                      </p:cBhvr>
                                      <p:to>
                                        <p:strVal val="visible"/>
                                      </p:to>
                                    </p:set>
                                    <p:animEffect transition="in" filter="slide(fromBottom)">
                                      <p:cBhvr>
                                        <p:cTn id="130" dur="500"/>
                                        <p:tgtEl>
                                          <p:spTgt spid="225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3" grpId="0" animBg="1"/>
      <p:bldP spid="225304" grpId="0"/>
      <p:bldP spid="225306" grpId="0"/>
      <p:bldP spid="225309" grpId="0" animBg="1"/>
      <p:bldP spid="225310" grpId="0"/>
      <p:bldP spid="2253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4"/>
          <p:cNvGraphicFramePr>
            <a:graphicFrameLocks noGrp="1" noChangeAspect="1"/>
          </p:cNvGraphicFramePr>
          <p:nvPr>
            <p:ph sz="half" idx="4294967295"/>
          </p:nvPr>
        </p:nvGraphicFramePr>
        <p:xfrm>
          <a:off x="1116013" y="549275"/>
          <a:ext cx="4321175" cy="2524125"/>
        </p:xfrm>
        <a:graphic>
          <a:graphicData uri="http://schemas.openxmlformats.org/presentationml/2006/ole">
            <mc:AlternateContent xmlns:mc="http://schemas.openxmlformats.org/markup-compatibility/2006">
              <mc:Choice xmlns:v="urn:schemas-microsoft-com:vml" Requires="v">
                <p:oleObj name="公式" r:id="rId2" imgW="1435100" imgH="838200" progId="Equations">
                  <p:embed/>
                </p:oleObj>
              </mc:Choice>
              <mc:Fallback>
                <p:oleObj name="公式" r:id="rId2" imgW="1435100" imgH="838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549275"/>
                        <a:ext cx="4321175" cy="252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0" name="Object 6"/>
          <p:cNvGraphicFramePr>
            <a:graphicFrameLocks noGrp="1" noChangeAspect="1"/>
          </p:cNvGraphicFramePr>
          <p:nvPr>
            <p:ph sz="half" idx="4294967295"/>
          </p:nvPr>
        </p:nvGraphicFramePr>
        <p:xfrm>
          <a:off x="395288" y="3213100"/>
          <a:ext cx="6129337" cy="1219200"/>
        </p:xfrm>
        <a:graphic>
          <a:graphicData uri="http://schemas.openxmlformats.org/presentationml/2006/ole">
            <mc:AlternateContent xmlns:mc="http://schemas.openxmlformats.org/markup-compatibility/2006">
              <mc:Choice xmlns:v="urn:schemas-microsoft-com:vml" Requires="v">
                <p:oleObj name="公式" r:id="rId4" imgW="2298700" imgH="457200" progId="Equations">
                  <p:embed/>
                </p:oleObj>
              </mc:Choice>
              <mc:Fallback>
                <p:oleObj name="公式" r:id="rId4" imgW="2298700" imgH="457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3213100"/>
                        <a:ext cx="612933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76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wipe(down)">
                                      <p:cBhvr>
                                        <p:cTn id="7" dur="580">
                                          <p:stCondLst>
                                            <p:cond delay="0"/>
                                          </p:stCondLst>
                                        </p:cTn>
                                        <p:tgtEl>
                                          <p:spTgt spid="226310"/>
                                        </p:tgtEl>
                                      </p:cBhvr>
                                    </p:animEffect>
                                    <p:anim calcmode="lin" valueType="num">
                                      <p:cBhvr>
                                        <p:cTn id="8" dur="1822" tmFilter="0,0; 0.14,0.36; 0.43,0.73; 0.71,0.91; 1.0,1.0">
                                          <p:stCondLst>
                                            <p:cond delay="0"/>
                                          </p:stCondLst>
                                        </p:cTn>
                                        <p:tgtEl>
                                          <p:spTgt spid="2263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63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63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63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6310"/>
                                        </p:tgtEl>
                                        <p:attrNameLst>
                                          <p:attrName>ppt_y</p:attrName>
                                        </p:attrNameLst>
                                      </p:cBhvr>
                                      <p:tavLst>
                                        <p:tav tm="0" fmla="#ppt_y-sin(pi*$)/81">
                                          <p:val>
                                            <p:fltVal val="0"/>
                                          </p:val>
                                        </p:tav>
                                        <p:tav tm="100000">
                                          <p:val>
                                            <p:fltVal val="1"/>
                                          </p:val>
                                        </p:tav>
                                      </p:tavLst>
                                    </p:anim>
                                    <p:animScale>
                                      <p:cBhvr>
                                        <p:cTn id="13" dur="26">
                                          <p:stCondLst>
                                            <p:cond delay="650"/>
                                          </p:stCondLst>
                                        </p:cTn>
                                        <p:tgtEl>
                                          <p:spTgt spid="226310"/>
                                        </p:tgtEl>
                                      </p:cBhvr>
                                      <p:to x="100000" y="60000"/>
                                    </p:animScale>
                                    <p:animScale>
                                      <p:cBhvr>
                                        <p:cTn id="14" dur="166" decel="50000">
                                          <p:stCondLst>
                                            <p:cond delay="676"/>
                                          </p:stCondLst>
                                        </p:cTn>
                                        <p:tgtEl>
                                          <p:spTgt spid="226310"/>
                                        </p:tgtEl>
                                      </p:cBhvr>
                                      <p:to x="100000" y="100000"/>
                                    </p:animScale>
                                    <p:animScale>
                                      <p:cBhvr>
                                        <p:cTn id="15" dur="26">
                                          <p:stCondLst>
                                            <p:cond delay="1312"/>
                                          </p:stCondLst>
                                        </p:cTn>
                                        <p:tgtEl>
                                          <p:spTgt spid="226310"/>
                                        </p:tgtEl>
                                      </p:cBhvr>
                                      <p:to x="100000" y="80000"/>
                                    </p:animScale>
                                    <p:animScale>
                                      <p:cBhvr>
                                        <p:cTn id="16" dur="166" decel="50000">
                                          <p:stCondLst>
                                            <p:cond delay="1338"/>
                                          </p:stCondLst>
                                        </p:cTn>
                                        <p:tgtEl>
                                          <p:spTgt spid="226310"/>
                                        </p:tgtEl>
                                      </p:cBhvr>
                                      <p:to x="100000" y="100000"/>
                                    </p:animScale>
                                    <p:animScale>
                                      <p:cBhvr>
                                        <p:cTn id="17" dur="26">
                                          <p:stCondLst>
                                            <p:cond delay="1642"/>
                                          </p:stCondLst>
                                        </p:cTn>
                                        <p:tgtEl>
                                          <p:spTgt spid="226310"/>
                                        </p:tgtEl>
                                      </p:cBhvr>
                                      <p:to x="100000" y="90000"/>
                                    </p:animScale>
                                    <p:animScale>
                                      <p:cBhvr>
                                        <p:cTn id="18" dur="166" decel="50000">
                                          <p:stCondLst>
                                            <p:cond delay="1668"/>
                                          </p:stCondLst>
                                        </p:cTn>
                                        <p:tgtEl>
                                          <p:spTgt spid="226310"/>
                                        </p:tgtEl>
                                      </p:cBhvr>
                                      <p:to x="100000" y="100000"/>
                                    </p:animScale>
                                    <p:animScale>
                                      <p:cBhvr>
                                        <p:cTn id="19" dur="26">
                                          <p:stCondLst>
                                            <p:cond delay="1808"/>
                                          </p:stCondLst>
                                        </p:cTn>
                                        <p:tgtEl>
                                          <p:spTgt spid="226310"/>
                                        </p:tgtEl>
                                      </p:cBhvr>
                                      <p:to x="100000" y="95000"/>
                                    </p:animScale>
                                    <p:animScale>
                                      <p:cBhvr>
                                        <p:cTn id="20" dur="166" decel="50000">
                                          <p:stCondLst>
                                            <p:cond delay="1834"/>
                                          </p:stCondLst>
                                        </p:cTn>
                                        <p:tgtEl>
                                          <p:spTgt spid="2263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381000" y="333375"/>
            <a:ext cx="2895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4800" b="1">
                <a:solidFill>
                  <a:srgbClr val="9933FF"/>
                </a:solidFill>
                <a:latin typeface="Times New Roman" panose="02020603050405020304" pitchFamily="18" charset="0"/>
              </a:rPr>
              <a:t>三</a:t>
            </a:r>
            <a:r>
              <a:rPr kumimoji="1" lang="en-US" altLang="zh-CN" sz="4800" b="1">
                <a:solidFill>
                  <a:srgbClr val="9933FF"/>
                </a:solidFill>
                <a:latin typeface="Times New Roman" panose="02020603050405020304" pitchFamily="18" charset="0"/>
              </a:rPr>
              <a:t>.</a:t>
            </a:r>
            <a:r>
              <a:rPr kumimoji="1" lang="zh-CN" altLang="en-US" sz="4800" b="1">
                <a:solidFill>
                  <a:srgbClr val="9933FF"/>
                </a:solidFill>
                <a:latin typeface="Times New Roman" panose="02020603050405020304" pitchFamily="18" charset="0"/>
              </a:rPr>
              <a:t>解答题</a:t>
            </a:r>
          </a:p>
        </p:txBody>
      </p:sp>
      <p:graphicFrame>
        <p:nvGraphicFramePr>
          <p:cNvPr id="209926" name="Object 6"/>
          <p:cNvGraphicFramePr>
            <a:graphicFrameLocks noGrp="1" noChangeAspect="1"/>
          </p:cNvGraphicFramePr>
          <p:nvPr>
            <p:ph sz="half" idx="4294967295"/>
          </p:nvPr>
        </p:nvGraphicFramePr>
        <p:xfrm>
          <a:off x="468313" y="1035050"/>
          <a:ext cx="7416800" cy="1889125"/>
        </p:xfrm>
        <a:graphic>
          <a:graphicData uri="http://schemas.openxmlformats.org/presentationml/2006/ole">
            <mc:AlternateContent xmlns:mc="http://schemas.openxmlformats.org/markup-compatibility/2006">
              <mc:Choice xmlns:v="urn:schemas-microsoft-com:vml" Requires="v">
                <p:oleObj name="公式" r:id="rId2" imgW="2692400" imgH="685800" progId="Equations">
                  <p:embed/>
                </p:oleObj>
              </mc:Choice>
              <mc:Fallback>
                <p:oleObj name="公式" r:id="rId2" imgW="2692400" imgH="6858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035050"/>
                        <a:ext cx="7416800" cy="188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28" name="Object 8"/>
          <p:cNvGraphicFramePr>
            <a:graphicFrameLocks noGrp="1" noChangeAspect="1"/>
          </p:cNvGraphicFramePr>
          <p:nvPr>
            <p:ph sz="quarter" idx="4294967295"/>
          </p:nvPr>
        </p:nvGraphicFramePr>
        <p:xfrm>
          <a:off x="395288" y="2819400"/>
          <a:ext cx="7848600" cy="1765300"/>
        </p:xfrm>
        <a:graphic>
          <a:graphicData uri="http://schemas.openxmlformats.org/presentationml/2006/ole">
            <mc:AlternateContent xmlns:mc="http://schemas.openxmlformats.org/markup-compatibility/2006">
              <mc:Choice xmlns:v="urn:schemas-microsoft-com:vml" Requires="v">
                <p:oleObj name="公式" r:id="rId4" imgW="2870200" imgH="711200" progId="Equations">
                  <p:embed/>
                </p:oleObj>
              </mc:Choice>
              <mc:Fallback>
                <p:oleObj name="公式" r:id="rId4" imgW="2870200" imgH="7112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2819400"/>
                        <a:ext cx="7848600"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9931" name="Object 11"/>
          <p:cNvGraphicFramePr>
            <a:graphicFrameLocks noGrp="1" noChangeAspect="1"/>
          </p:cNvGraphicFramePr>
          <p:nvPr>
            <p:ph sz="quarter" idx="4294967295"/>
          </p:nvPr>
        </p:nvGraphicFramePr>
        <p:xfrm>
          <a:off x="539750" y="4724400"/>
          <a:ext cx="7921625" cy="1673225"/>
        </p:xfrm>
        <a:graphic>
          <a:graphicData uri="http://schemas.openxmlformats.org/presentationml/2006/ole">
            <mc:AlternateContent xmlns:mc="http://schemas.openxmlformats.org/markup-compatibility/2006">
              <mc:Choice xmlns:v="urn:schemas-microsoft-com:vml" Requires="v">
                <p:oleObj name="公式" r:id="rId6" imgW="3098800" imgH="685800" progId="Equations">
                  <p:embed/>
                </p:oleObj>
              </mc:Choice>
              <mc:Fallback>
                <p:oleObj name="公式" r:id="rId6" imgW="3098800" imgH="685800" progId="Equations">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4724400"/>
                        <a:ext cx="7921625" cy="167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824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09926"/>
                                        </p:tgtEl>
                                        <p:attrNameLst>
                                          <p:attrName>style.visibility</p:attrName>
                                        </p:attrNameLst>
                                      </p:cBhvr>
                                      <p:to>
                                        <p:strVal val="visible"/>
                                      </p:to>
                                    </p:set>
                                    <p:animEffect transition="in" filter="fade">
                                      <p:cBhvr>
                                        <p:cTn id="7" dur="800" decel="100000"/>
                                        <p:tgtEl>
                                          <p:spTgt spid="209926"/>
                                        </p:tgtEl>
                                      </p:cBhvr>
                                    </p:animEffect>
                                    <p:anim calcmode="lin" valueType="num">
                                      <p:cBhvr>
                                        <p:cTn id="8" dur="800" decel="100000" fill="hold"/>
                                        <p:tgtEl>
                                          <p:spTgt spid="209926"/>
                                        </p:tgtEl>
                                        <p:attrNameLst>
                                          <p:attrName>style.rotation</p:attrName>
                                        </p:attrNameLst>
                                      </p:cBhvr>
                                      <p:tavLst>
                                        <p:tav tm="0">
                                          <p:val>
                                            <p:fltVal val="-90"/>
                                          </p:val>
                                        </p:tav>
                                        <p:tav tm="100000">
                                          <p:val>
                                            <p:fltVal val="0"/>
                                          </p:val>
                                        </p:tav>
                                      </p:tavLst>
                                    </p:anim>
                                    <p:anim calcmode="lin" valueType="num">
                                      <p:cBhvr>
                                        <p:cTn id="9" dur="800" decel="100000" fill="hold"/>
                                        <p:tgtEl>
                                          <p:spTgt spid="209926"/>
                                        </p:tgtEl>
                                        <p:attrNameLst>
                                          <p:attrName>ppt_x</p:attrName>
                                        </p:attrNameLst>
                                      </p:cBhvr>
                                      <p:tavLst>
                                        <p:tav tm="0">
                                          <p:val>
                                            <p:strVal val="#ppt_x+0.4"/>
                                          </p:val>
                                        </p:tav>
                                        <p:tav tm="100000">
                                          <p:val>
                                            <p:strVal val="#ppt_x-0.05"/>
                                          </p:val>
                                        </p:tav>
                                      </p:tavLst>
                                    </p:anim>
                                    <p:anim calcmode="lin" valueType="num">
                                      <p:cBhvr>
                                        <p:cTn id="10" dur="800" decel="100000" fill="hold"/>
                                        <p:tgtEl>
                                          <p:spTgt spid="2099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99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992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209928"/>
                                        </p:tgtEl>
                                        <p:attrNameLst>
                                          <p:attrName>style.visibility</p:attrName>
                                        </p:attrNameLst>
                                      </p:cBhvr>
                                      <p:to>
                                        <p:strVal val="visible"/>
                                      </p:to>
                                    </p:set>
                                    <p:animEffect transition="in" filter="fade">
                                      <p:cBhvr>
                                        <p:cTn id="17" dur="800" decel="100000"/>
                                        <p:tgtEl>
                                          <p:spTgt spid="209928"/>
                                        </p:tgtEl>
                                      </p:cBhvr>
                                    </p:animEffect>
                                    <p:anim calcmode="lin" valueType="num">
                                      <p:cBhvr>
                                        <p:cTn id="18" dur="800" decel="100000" fill="hold"/>
                                        <p:tgtEl>
                                          <p:spTgt spid="209928"/>
                                        </p:tgtEl>
                                        <p:attrNameLst>
                                          <p:attrName>style.rotation</p:attrName>
                                        </p:attrNameLst>
                                      </p:cBhvr>
                                      <p:tavLst>
                                        <p:tav tm="0">
                                          <p:val>
                                            <p:fltVal val="-90"/>
                                          </p:val>
                                        </p:tav>
                                        <p:tav tm="100000">
                                          <p:val>
                                            <p:fltVal val="0"/>
                                          </p:val>
                                        </p:tav>
                                      </p:tavLst>
                                    </p:anim>
                                    <p:anim calcmode="lin" valueType="num">
                                      <p:cBhvr>
                                        <p:cTn id="19" dur="800" decel="100000" fill="hold"/>
                                        <p:tgtEl>
                                          <p:spTgt spid="209928"/>
                                        </p:tgtEl>
                                        <p:attrNameLst>
                                          <p:attrName>ppt_x</p:attrName>
                                        </p:attrNameLst>
                                      </p:cBhvr>
                                      <p:tavLst>
                                        <p:tav tm="0">
                                          <p:val>
                                            <p:strVal val="#ppt_x+0.4"/>
                                          </p:val>
                                        </p:tav>
                                        <p:tav tm="100000">
                                          <p:val>
                                            <p:strVal val="#ppt_x-0.05"/>
                                          </p:val>
                                        </p:tav>
                                      </p:tavLst>
                                    </p:anim>
                                    <p:anim calcmode="lin" valueType="num">
                                      <p:cBhvr>
                                        <p:cTn id="20" dur="800" decel="100000" fill="hold"/>
                                        <p:tgtEl>
                                          <p:spTgt spid="209928"/>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09928"/>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09928"/>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209931"/>
                                        </p:tgtEl>
                                        <p:attrNameLst>
                                          <p:attrName>style.visibility</p:attrName>
                                        </p:attrNameLst>
                                      </p:cBhvr>
                                      <p:to>
                                        <p:strVal val="visible"/>
                                      </p:to>
                                    </p:set>
                                    <p:animEffect transition="in" filter="fade">
                                      <p:cBhvr>
                                        <p:cTn id="27" dur="800" decel="100000"/>
                                        <p:tgtEl>
                                          <p:spTgt spid="209931"/>
                                        </p:tgtEl>
                                      </p:cBhvr>
                                    </p:animEffect>
                                    <p:anim calcmode="lin" valueType="num">
                                      <p:cBhvr>
                                        <p:cTn id="28" dur="800" decel="100000" fill="hold"/>
                                        <p:tgtEl>
                                          <p:spTgt spid="209931"/>
                                        </p:tgtEl>
                                        <p:attrNameLst>
                                          <p:attrName>style.rotation</p:attrName>
                                        </p:attrNameLst>
                                      </p:cBhvr>
                                      <p:tavLst>
                                        <p:tav tm="0">
                                          <p:val>
                                            <p:fltVal val="-90"/>
                                          </p:val>
                                        </p:tav>
                                        <p:tav tm="100000">
                                          <p:val>
                                            <p:fltVal val="0"/>
                                          </p:val>
                                        </p:tav>
                                      </p:tavLst>
                                    </p:anim>
                                    <p:anim calcmode="lin" valueType="num">
                                      <p:cBhvr>
                                        <p:cTn id="29" dur="800" decel="100000" fill="hold"/>
                                        <p:tgtEl>
                                          <p:spTgt spid="209931"/>
                                        </p:tgtEl>
                                        <p:attrNameLst>
                                          <p:attrName>ppt_x</p:attrName>
                                        </p:attrNameLst>
                                      </p:cBhvr>
                                      <p:tavLst>
                                        <p:tav tm="0">
                                          <p:val>
                                            <p:strVal val="#ppt_x+0.4"/>
                                          </p:val>
                                        </p:tav>
                                        <p:tav tm="100000">
                                          <p:val>
                                            <p:strVal val="#ppt_x-0.05"/>
                                          </p:val>
                                        </p:tav>
                                      </p:tavLst>
                                    </p:anim>
                                    <p:anim calcmode="lin" valueType="num">
                                      <p:cBhvr>
                                        <p:cTn id="30" dur="800" decel="100000" fill="hold"/>
                                        <p:tgtEl>
                                          <p:spTgt spid="209931"/>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209931"/>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20993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2"/>
          <p:cNvSpPr txBox="1">
            <a:spLocks noChangeArrowheads="1"/>
          </p:cNvSpPr>
          <p:nvPr/>
        </p:nvSpPr>
        <p:spPr bwMode="auto">
          <a:xfrm>
            <a:off x="0" y="685800"/>
            <a:ext cx="93726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6289675" algn="l"/>
              </a:tabLst>
              <a:defRPr>
                <a:solidFill>
                  <a:schemeClr val="tx1"/>
                </a:solidFill>
                <a:latin typeface="Arial" panose="020B0604020202020204" pitchFamily="34" charset="0"/>
                <a:ea typeface="宋体" panose="02010600030101010101" pitchFamily="2" charset="-122"/>
              </a:defRPr>
            </a:lvl1pPr>
            <a:lvl2pPr>
              <a:tabLst>
                <a:tab pos="6289675" algn="l"/>
              </a:tabLst>
              <a:defRPr>
                <a:solidFill>
                  <a:schemeClr val="tx1"/>
                </a:solidFill>
                <a:latin typeface="Arial" panose="020B0604020202020204" pitchFamily="34" charset="0"/>
                <a:ea typeface="宋体" panose="02010600030101010101" pitchFamily="2" charset="-122"/>
              </a:defRPr>
            </a:lvl2pPr>
            <a:lvl3pPr>
              <a:tabLst>
                <a:tab pos="6289675" algn="l"/>
              </a:tabLst>
              <a:defRPr>
                <a:solidFill>
                  <a:schemeClr val="tx1"/>
                </a:solidFill>
                <a:latin typeface="Arial" panose="020B0604020202020204" pitchFamily="34" charset="0"/>
                <a:ea typeface="宋体" panose="02010600030101010101" pitchFamily="2" charset="-122"/>
              </a:defRPr>
            </a:lvl3pPr>
            <a:lvl4pPr>
              <a:tabLst>
                <a:tab pos="6289675" algn="l"/>
              </a:tabLst>
              <a:defRPr>
                <a:solidFill>
                  <a:schemeClr val="tx1"/>
                </a:solidFill>
                <a:latin typeface="Arial" panose="020B0604020202020204" pitchFamily="34" charset="0"/>
                <a:ea typeface="宋体" panose="02010600030101010101" pitchFamily="2" charset="-122"/>
              </a:defRPr>
            </a:lvl4pPr>
            <a:lvl5pPr>
              <a:tabLst>
                <a:tab pos="6289675"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6289675"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6289675"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6289675"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6289675" algn="l"/>
              </a:tabLst>
              <a:defRPr>
                <a:solidFill>
                  <a:schemeClr val="tx1"/>
                </a:solidFill>
                <a:latin typeface="Arial" panose="020B0604020202020204" pitchFamily="34" charset="0"/>
                <a:ea typeface="宋体" panose="02010600030101010101" pitchFamily="2" charset="-122"/>
              </a:defRPr>
            </a:lvl9pPr>
          </a:lstStyle>
          <a:p>
            <a:pPr>
              <a:spcBef>
                <a:spcPct val="50000"/>
              </a:spcBef>
            </a:pPr>
            <a:endParaRPr lang="en-US" altLang="zh-CN" sz="2400" b="1">
              <a:solidFill>
                <a:prstClr val="black"/>
              </a:solidFill>
              <a:latin typeface="Times New Roman" panose="02020603050405020304" pitchFamily="18" charset="0"/>
            </a:endParaRPr>
          </a:p>
          <a:p>
            <a:pPr>
              <a:spcBef>
                <a:spcPct val="50000"/>
              </a:spcBef>
            </a:pPr>
            <a:r>
              <a:rPr lang="zh-CN" altLang="en-US" sz="2400" b="1">
                <a:solidFill>
                  <a:prstClr val="black"/>
                </a:solidFill>
                <a:latin typeface="Times New Roman" panose="02020603050405020304" pitchFamily="18" charset="0"/>
              </a:rPr>
              <a:t>下列方程组中，是二元一次方程组的有（                          ）</a:t>
            </a:r>
          </a:p>
          <a:p>
            <a:pPr>
              <a:spcBef>
                <a:spcPct val="50000"/>
              </a:spcBef>
            </a:pP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                                    （</a:t>
            </a: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a:t>
            </a:r>
          </a:p>
          <a:p>
            <a:pPr>
              <a:spcBef>
                <a:spcPct val="50000"/>
              </a:spcBef>
            </a:pPr>
            <a:endParaRPr lang="zh-CN" altLang="en-US" sz="3200" b="1">
              <a:solidFill>
                <a:prstClr val="black"/>
              </a:solidFill>
              <a:latin typeface="Times New Roman" panose="02020603050405020304" pitchFamily="18" charset="0"/>
            </a:endParaRPr>
          </a:p>
          <a:p>
            <a:pPr>
              <a:spcBef>
                <a:spcPct val="50000"/>
              </a:spcBef>
            </a:pPr>
            <a:endParaRPr lang="zh-CN" altLang="en-US" sz="3200" b="1">
              <a:solidFill>
                <a:prstClr val="black"/>
              </a:solidFill>
              <a:latin typeface="Times New Roman" panose="02020603050405020304" pitchFamily="18" charset="0"/>
            </a:endParaRPr>
          </a:p>
          <a:p>
            <a:pPr>
              <a:spcBef>
                <a:spcPct val="50000"/>
              </a:spcBef>
            </a:pPr>
            <a:r>
              <a:rPr lang="zh-CN" altLang="en-US" sz="2800" b="1">
                <a:solidFill>
                  <a:prstClr val="black"/>
                </a:solidFill>
                <a:latin typeface="Times New Roman" panose="02020603050405020304" pitchFamily="18" charset="0"/>
              </a:rPr>
              <a:t>（</a:t>
            </a:r>
            <a:r>
              <a:rPr lang="en-US" altLang="zh-CN" sz="2800" b="1">
                <a:solidFill>
                  <a:prstClr val="black"/>
                </a:solidFill>
                <a:latin typeface="Times New Roman" panose="02020603050405020304" pitchFamily="18" charset="0"/>
              </a:rPr>
              <a:t>3</a:t>
            </a:r>
            <a:r>
              <a:rPr lang="zh-CN" altLang="en-US" sz="2800" b="1">
                <a:solidFill>
                  <a:prstClr val="black"/>
                </a:solidFill>
                <a:latin typeface="Times New Roman" panose="02020603050405020304" pitchFamily="18" charset="0"/>
              </a:rPr>
              <a:t>）                                           （</a:t>
            </a:r>
            <a:r>
              <a:rPr lang="en-US" altLang="zh-CN" sz="2800" b="1">
                <a:solidFill>
                  <a:prstClr val="black"/>
                </a:solidFill>
                <a:latin typeface="Times New Roman" panose="02020603050405020304" pitchFamily="18" charset="0"/>
              </a:rPr>
              <a:t>4</a:t>
            </a:r>
            <a:r>
              <a:rPr lang="zh-CN" altLang="en-US" sz="2800" b="1">
                <a:solidFill>
                  <a:prstClr val="black"/>
                </a:solidFill>
                <a:latin typeface="Times New Roman" panose="02020603050405020304" pitchFamily="18" charset="0"/>
              </a:rPr>
              <a:t>）</a:t>
            </a:r>
          </a:p>
          <a:p>
            <a:pPr>
              <a:spcBef>
                <a:spcPct val="50000"/>
              </a:spcBef>
            </a:pPr>
            <a:endParaRPr lang="zh-CN" altLang="en-US" sz="2800" b="1">
              <a:solidFill>
                <a:prstClr val="black"/>
              </a:solidFill>
              <a:latin typeface="Times New Roman" panose="02020603050405020304" pitchFamily="18" charset="0"/>
            </a:endParaRPr>
          </a:p>
          <a:p>
            <a:pPr>
              <a:spcBef>
                <a:spcPct val="50000"/>
              </a:spcBef>
            </a:pPr>
            <a:endParaRPr lang="zh-CN" altLang="en-US" sz="2800" b="1">
              <a:solidFill>
                <a:prstClr val="black"/>
              </a:solidFill>
              <a:latin typeface="Times New Roman" panose="02020603050405020304" pitchFamily="18" charset="0"/>
            </a:endParaRPr>
          </a:p>
          <a:p>
            <a:pPr>
              <a:spcBef>
                <a:spcPct val="50000"/>
              </a:spcBef>
            </a:pPr>
            <a:r>
              <a:rPr lang="zh-CN" altLang="en-US" sz="2800" b="1">
                <a:solidFill>
                  <a:prstClr val="black"/>
                </a:solidFill>
                <a:latin typeface="Times New Roman" panose="02020603050405020304" pitchFamily="18" charset="0"/>
              </a:rPr>
              <a:t>（</a:t>
            </a:r>
            <a:r>
              <a:rPr lang="en-US" altLang="zh-CN" sz="2800" b="1">
                <a:solidFill>
                  <a:prstClr val="black"/>
                </a:solidFill>
                <a:latin typeface="Times New Roman" panose="02020603050405020304" pitchFamily="18" charset="0"/>
              </a:rPr>
              <a:t>5</a:t>
            </a:r>
            <a:r>
              <a:rPr lang="zh-CN" altLang="en-US" sz="2800" b="1">
                <a:solidFill>
                  <a:prstClr val="black"/>
                </a:solidFill>
                <a:latin typeface="Times New Roman" panose="02020603050405020304" pitchFamily="18" charset="0"/>
              </a:rPr>
              <a:t>）                                           （</a:t>
            </a:r>
            <a:r>
              <a:rPr lang="en-US" altLang="zh-CN" sz="2800" b="1">
                <a:solidFill>
                  <a:prstClr val="black"/>
                </a:solidFill>
                <a:latin typeface="Times New Roman" panose="02020603050405020304" pitchFamily="18" charset="0"/>
              </a:rPr>
              <a:t>6</a:t>
            </a:r>
            <a:r>
              <a:rPr lang="zh-CN" altLang="en-US" sz="2800" b="1">
                <a:solidFill>
                  <a:prstClr val="black"/>
                </a:solidFill>
                <a:latin typeface="Times New Roman" panose="02020603050405020304" pitchFamily="18" charset="0"/>
              </a:rPr>
              <a:t>）</a:t>
            </a:r>
          </a:p>
        </p:txBody>
      </p:sp>
      <p:graphicFrame>
        <p:nvGraphicFramePr>
          <p:cNvPr id="13314" name="Object 3"/>
          <p:cNvGraphicFramePr/>
          <p:nvPr/>
        </p:nvGraphicFramePr>
        <p:xfrm>
          <a:off x="1219200" y="1981200"/>
          <a:ext cx="3352800" cy="1295400"/>
        </p:xfrm>
        <a:graphic>
          <a:graphicData uri="http://schemas.openxmlformats.org/presentationml/2006/ole">
            <mc:AlternateContent xmlns:mc="http://schemas.openxmlformats.org/markup-compatibility/2006">
              <mc:Choice xmlns:v="urn:schemas-microsoft-com:vml" Requires="v">
                <p:oleObj r:id="rId3" imgW="723900" imgH="431800" progId="Equations">
                  <p:embed/>
                </p:oleObj>
              </mc:Choice>
              <mc:Fallback>
                <p:oleObj r:id="rId3" imgW="723900" imgH="4318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81200"/>
                        <a:ext cx="335280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5" name="AutoShape 4"/>
          <p:cNvSpPr/>
          <p:nvPr/>
        </p:nvSpPr>
        <p:spPr bwMode="auto">
          <a:xfrm>
            <a:off x="6096000" y="1981200"/>
            <a:ext cx="152400" cy="990600"/>
          </a:xfrm>
          <a:prstGeom prst="leftBrace">
            <a:avLst>
              <a:gd name="adj1" fmla="val 541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a:solidFill>
                <a:srgbClr val="1F497D"/>
              </a:solidFill>
              <a:latin typeface="Times New Roman" panose="02020603050405020304" pitchFamily="18" charset="0"/>
            </a:endParaRPr>
          </a:p>
          <a:p>
            <a:pPr algn="ctr"/>
            <a:endParaRPr lang="en-US" altLang="zh-CN" sz="2400">
              <a:solidFill>
                <a:prstClr val="black"/>
              </a:solidFill>
              <a:latin typeface="Times New Roman" panose="02020603050405020304" pitchFamily="18" charset="0"/>
            </a:endParaRPr>
          </a:p>
        </p:txBody>
      </p:sp>
      <p:graphicFrame>
        <p:nvGraphicFramePr>
          <p:cNvPr id="13316" name="Object 5"/>
          <p:cNvGraphicFramePr/>
          <p:nvPr/>
        </p:nvGraphicFramePr>
        <p:xfrm>
          <a:off x="6324600" y="1828800"/>
          <a:ext cx="2032000" cy="1219200"/>
        </p:xfrm>
        <a:graphic>
          <a:graphicData uri="http://schemas.openxmlformats.org/presentationml/2006/ole">
            <mc:AlternateContent xmlns:mc="http://schemas.openxmlformats.org/markup-compatibility/2006">
              <mc:Choice xmlns:v="urn:schemas-microsoft-com:vml" Requires="v">
                <p:oleObj r:id="rId5" imgW="862965" imgH="431800" progId="Equations">
                  <p:embed/>
                </p:oleObj>
              </mc:Choice>
              <mc:Fallback>
                <p:oleObj r:id="rId5" imgW="862965" imgH="4318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1828800"/>
                        <a:ext cx="2032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7" name="AutoShape 6"/>
          <p:cNvSpPr/>
          <p:nvPr/>
        </p:nvSpPr>
        <p:spPr bwMode="auto">
          <a:xfrm>
            <a:off x="1143000" y="2133600"/>
            <a:ext cx="152400" cy="938213"/>
          </a:xfrm>
          <a:prstGeom prst="leftBrace">
            <a:avLst>
              <a:gd name="adj1" fmla="val 5127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a:solidFill>
                <a:srgbClr val="1F497D"/>
              </a:solidFill>
              <a:latin typeface="Times New Roman" panose="02020603050405020304" pitchFamily="18" charset="0"/>
            </a:endParaRPr>
          </a:p>
          <a:p>
            <a:pPr algn="ctr"/>
            <a:endParaRPr lang="en-US" altLang="zh-CN" sz="2400">
              <a:solidFill>
                <a:prstClr val="black"/>
              </a:solidFill>
              <a:latin typeface="Times New Roman" panose="02020603050405020304" pitchFamily="18" charset="0"/>
            </a:endParaRPr>
          </a:p>
        </p:txBody>
      </p:sp>
      <p:graphicFrame>
        <p:nvGraphicFramePr>
          <p:cNvPr id="13318" name="Object 7"/>
          <p:cNvGraphicFramePr/>
          <p:nvPr/>
        </p:nvGraphicFramePr>
        <p:xfrm>
          <a:off x="1447800" y="3581400"/>
          <a:ext cx="2590800" cy="1631950"/>
        </p:xfrm>
        <a:graphic>
          <a:graphicData uri="http://schemas.openxmlformats.org/presentationml/2006/ole">
            <mc:AlternateContent xmlns:mc="http://schemas.openxmlformats.org/markup-compatibility/2006">
              <mc:Choice xmlns:v="urn:schemas-microsoft-com:vml" Requires="v">
                <p:oleObj r:id="rId7" imgW="596900" imgH="635000" progId="Equations">
                  <p:embed/>
                </p:oleObj>
              </mc:Choice>
              <mc:Fallback>
                <p:oleObj r:id="rId7" imgW="596900" imgH="635000" progId="Equations">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3581400"/>
                        <a:ext cx="2590800" cy="163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AutoShape 8"/>
          <p:cNvSpPr/>
          <p:nvPr/>
        </p:nvSpPr>
        <p:spPr bwMode="auto">
          <a:xfrm>
            <a:off x="1219200" y="3962400"/>
            <a:ext cx="152400" cy="990600"/>
          </a:xfrm>
          <a:prstGeom prst="leftBrace">
            <a:avLst>
              <a:gd name="adj1" fmla="val 541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a:solidFill>
                <a:srgbClr val="1F497D"/>
              </a:solidFill>
              <a:latin typeface="Times New Roman" panose="02020603050405020304" pitchFamily="18" charset="0"/>
            </a:endParaRPr>
          </a:p>
          <a:p>
            <a:pPr algn="ctr"/>
            <a:endParaRPr lang="en-US" altLang="zh-CN" sz="2400">
              <a:solidFill>
                <a:prstClr val="black"/>
              </a:solidFill>
              <a:latin typeface="Times New Roman" panose="02020603050405020304" pitchFamily="18" charset="0"/>
            </a:endParaRPr>
          </a:p>
        </p:txBody>
      </p:sp>
      <p:graphicFrame>
        <p:nvGraphicFramePr>
          <p:cNvPr id="13320" name="Object 9"/>
          <p:cNvGraphicFramePr/>
          <p:nvPr/>
        </p:nvGraphicFramePr>
        <p:xfrm>
          <a:off x="6248400" y="3810000"/>
          <a:ext cx="1720850" cy="1143000"/>
        </p:xfrm>
        <a:graphic>
          <a:graphicData uri="http://schemas.openxmlformats.org/presentationml/2006/ole">
            <mc:AlternateContent xmlns:mc="http://schemas.openxmlformats.org/markup-compatibility/2006">
              <mc:Choice xmlns:v="urn:schemas-microsoft-com:vml" Requires="v">
                <p:oleObj r:id="rId9" imgW="697865" imgH="405765" progId="Equations">
                  <p:embed/>
                </p:oleObj>
              </mc:Choice>
              <mc:Fallback>
                <p:oleObj r:id="rId9" imgW="697865" imgH="405765" progId="Equations">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3810000"/>
                        <a:ext cx="172085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1" name="AutoShape 10"/>
          <p:cNvSpPr/>
          <p:nvPr/>
        </p:nvSpPr>
        <p:spPr bwMode="auto">
          <a:xfrm>
            <a:off x="5943600" y="3962400"/>
            <a:ext cx="152400" cy="990600"/>
          </a:xfrm>
          <a:prstGeom prst="leftBrace">
            <a:avLst>
              <a:gd name="adj1" fmla="val 5413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sz="4400">
              <a:solidFill>
                <a:srgbClr val="1F497D"/>
              </a:solidFill>
              <a:latin typeface="Times New Roman" panose="02020603050405020304" pitchFamily="18" charset="0"/>
            </a:endParaRPr>
          </a:p>
          <a:p>
            <a:pPr algn="ctr"/>
            <a:endParaRPr lang="en-US" altLang="zh-CN" sz="2400">
              <a:solidFill>
                <a:prstClr val="black"/>
              </a:solidFill>
              <a:latin typeface="Times New Roman" panose="02020603050405020304" pitchFamily="18" charset="0"/>
            </a:endParaRPr>
          </a:p>
        </p:txBody>
      </p:sp>
      <p:graphicFrame>
        <p:nvGraphicFramePr>
          <p:cNvPr id="13322" name="Object 11"/>
          <p:cNvGraphicFramePr/>
          <p:nvPr/>
        </p:nvGraphicFramePr>
        <p:xfrm>
          <a:off x="1371600" y="5410200"/>
          <a:ext cx="1295400" cy="1193800"/>
        </p:xfrm>
        <a:graphic>
          <a:graphicData uri="http://schemas.openxmlformats.org/presentationml/2006/ole">
            <mc:AlternateContent xmlns:mc="http://schemas.openxmlformats.org/markup-compatibility/2006">
              <mc:Choice xmlns:v="urn:schemas-microsoft-com:vml" Requires="v">
                <p:oleObj r:id="rId11" imgW="368300" imgH="431800" progId="Equations">
                  <p:embed/>
                </p:oleObj>
              </mc:Choice>
              <mc:Fallback>
                <p:oleObj r:id="rId11" imgW="368300" imgH="431800" progId="Equations">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71600" y="5410200"/>
                        <a:ext cx="1295400" cy="119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3" name="AutoShape 12"/>
          <p:cNvSpPr/>
          <p:nvPr/>
        </p:nvSpPr>
        <p:spPr bwMode="auto">
          <a:xfrm>
            <a:off x="1219200" y="5638800"/>
            <a:ext cx="152400" cy="762000"/>
          </a:xfrm>
          <a:prstGeom prst="leftBrace">
            <a:avLst>
              <a:gd name="adj1" fmla="val 41644"/>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3324" name="AutoShape 13"/>
          <p:cNvSpPr/>
          <p:nvPr/>
        </p:nvSpPr>
        <p:spPr bwMode="auto">
          <a:xfrm>
            <a:off x="5867400" y="5562600"/>
            <a:ext cx="228600" cy="990600"/>
          </a:xfrm>
          <a:prstGeom prst="leftBrace">
            <a:avLst>
              <a:gd name="adj1" fmla="val 3609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aphicFrame>
        <p:nvGraphicFramePr>
          <p:cNvPr id="13325" name="Object 14"/>
          <p:cNvGraphicFramePr/>
          <p:nvPr/>
        </p:nvGraphicFramePr>
        <p:xfrm>
          <a:off x="6096000" y="5334000"/>
          <a:ext cx="2057400" cy="1227138"/>
        </p:xfrm>
        <a:graphic>
          <a:graphicData uri="http://schemas.openxmlformats.org/presentationml/2006/ole">
            <mc:AlternateContent xmlns:mc="http://schemas.openxmlformats.org/markup-compatibility/2006">
              <mc:Choice xmlns:v="urn:schemas-microsoft-com:vml" Requires="v">
                <p:oleObj r:id="rId13" imgW="723900" imgH="431800" progId="Equations">
                  <p:embed/>
                </p:oleObj>
              </mc:Choice>
              <mc:Fallback>
                <p:oleObj r:id="rId13" imgW="723900" imgH="431800" progId="Equations">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0" y="5334000"/>
                        <a:ext cx="2057400" cy="1227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84" name="Text Box 20"/>
          <p:cNvSpPr txBox="1">
            <a:spLocks noChangeArrowheads="1"/>
          </p:cNvSpPr>
          <p:nvPr/>
        </p:nvSpPr>
        <p:spPr bwMode="auto">
          <a:xfrm>
            <a:off x="5435600" y="1196975"/>
            <a:ext cx="2592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FF3300"/>
                </a:solidFill>
              </a:rPr>
              <a:t>（</a:t>
            </a:r>
            <a:r>
              <a:rPr lang="en-US" altLang="zh-CN" sz="2800" b="1">
                <a:solidFill>
                  <a:srgbClr val="FF3300"/>
                </a:solidFill>
              </a:rPr>
              <a:t>2</a:t>
            </a:r>
            <a:r>
              <a:rPr lang="zh-CN" altLang="en-US" sz="2800" b="1">
                <a:solidFill>
                  <a:srgbClr val="FF3300"/>
                </a:solidFill>
              </a:rPr>
              <a:t>）、（</a:t>
            </a:r>
            <a:r>
              <a:rPr lang="en-US" altLang="zh-CN" sz="2800" b="1">
                <a:solidFill>
                  <a:srgbClr val="FF3300"/>
                </a:solidFill>
              </a:rPr>
              <a:t>5</a:t>
            </a:r>
            <a:r>
              <a:rPr lang="zh-CN" altLang="en-US" sz="2800" b="1">
                <a:solidFill>
                  <a:srgbClr val="FF3300"/>
                </a:solidFill>
              </a:rPr>
              <a:t>）</a:t>
            </a:r>
          </a:p>
        </p:txBody>
      </p:sp>
      <p:sp>
        <p:nvSpPr>
          <p:cNvPr id="13327" name="Text Box 21"/>
          <p:cNvSpPr txBox="1">
            <a:spLocks noChangeArrowheads="1"/>
          </p:cNvSpPr>
          <p:nvPr/>
        </p:nvSpPr>
        <p:spPr bwMode="auto">
          <a:xfrm>
            <a:off x="533400" y="381000"/>
            <a:ext cx="480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srgbClr val="FF0000"/>
                </a:solidFill>
                <a:ea typeface="隶书" pitchFamily="49" charset="-122"/>
              </a:rPr>
              <a:t>试一试</a:t>
            </a:r>
            <a:r>
              <a:rPr lang="en-US" altLang="zh-CN" sz="4000" b="1">
                <a:solidFill>
                  <a:srgbClr val="FF0000"/>
                </a:solidFill>
                <a:ea typeface="隶书" pitchFamily="49" charset="-122"/>
              </a:rPr>
              <a:t>,</a:t>
            </a:r>
            <a:r>
              <a:rPr lang="zh-CN" altLang="en-US" sz="4000" b="1">
                <a:solidFill>
                  <a:srgbClr val="FF0000"/>
                </a:solidFill>
                <a:ea typeface="隶书" pitchFamily="49" charset="-122"/>
              </a:rPr>
              <a:t>你会了吗</a:t>
            </a:r>
          </a:p>
        </p:txBody>
      </p:sp>
    </p:spTree>
    <p:extLst>
      <p:ext uri="{BB962C8B-B14F-4D97-AF65-F5344CB8AC3E}">
        <p14:creationId xmlns:p14="http://schemas.microsoft.com/office/powerpoint/2010/main" val="3341266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484"/>
                                        </p:tgtEl>
                                        <p:attrNameLst>
                                          <p:attrName>style.visibility</p:attrName>
                                        </p:attrNameLst>
                                      </p:cBhvr>
                                      <p:to>
                                        <p:strVal val="visible"/>
                                      </p:to>
                                    </p:set>
                                    <p:animEffect transition="in" filter="blinds(horizontal)">
                                      <p:cBhvr>
                                        <p:cTn id="7" dur="500"/>
                                        <p:tgtEl>
                                          <p:spTgt spid="62484"/>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04800" y="1828800"/>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endParaRPr lang="en-US" altLang="zh-CN" sz="2800" b="1">
              <a:solidFill>
                <a:prstClr val="black"/>
              </a:solidFill>
              <a:latin typeface="Times New Roman" panose="02020603050405020304" pitchFamily="18" charset="0"/>
            </a:endParaRPr>
          </a:p>
          <a:p>
            <a:pPr>
              <a:spcBef>
                <a:spcPct val="20000"/>
              </a:spcBef>
              <a:buClr>
                <a:prstClr val="black"/>
              </a:buClr>
              <a:buFontTx/>
              <a:buAutoNum type="arabicPeriod"/>
            </a:pPr>
            <a:r>
              <a:rPr lang="zh-CN" altLang="en-US" sz="2800" b="1">
                <a:solidFill>
                  <a:prstClr val="black"/>
                </a:solidFill>
                <a:latin typeface="Times New Roman" panose="02020603050405020304" pitchFamily="18" charset="0"/>
              </a:rPr>
              <a:t>知道用加减消元法解二元一次方程；</a:t>
            </a:r>
          </a:p>
          <a:p>
            <a:pPr>
              <a:spcBef>
                <a:spcPct val="20000"/>
              </a:spcBef>
              <a:buClr>
                <a:prstClr val="black"/>
              </a:buClr>
              <a:buFontTx/>
              <a:buAutoNum type="arabicPeriod"/>
            </a:pPr>
            <a:r>
              <a:rPr lang="zh-CN" altLang="en-US" sz="2800" b="1">
                <a:solidFill>
                  <a:prstClr val="black"/>
                </a:solidFill>
                <a:latin typeface="Times New Roman" panose="02020603050405020304" pitchFamily="18" charset="0"/>
              </a:rPr>
              <a:t>通过分析实际问题中数量关系的过程，体会现实世界中的等量关系，加深理解二元一次方程组的解的含义</a:t>
            </a:r>
          </a:p>
          <a:p>
            <a:pPr>
              <a:spcBef>
                <a:spcPct val="20000"/>
              </a:spcBef>
              <a:buClr>
                <a:prstClr val="black"/>
              </a:buClr>
              <a:buFontTx/>
              <a:buAutoNum type="arabicPeriod"/>
            </a:pPr>
            <a:r>
              <a:rPr lang="zh-CN" altLang="en-US" sz="2800" b="1">
                <a:solidFill>
                  <a:prstClr val="black"/>
                </a:solidFill>
                <a:latin typeface="Times New Roman" panose="02020603050405020304" pitchFamily="18" charset="0"/>
              </a:rPr>
              <a:t>认识等量关系在现实世界中的作用，在合作、交流探讨过程中充满着探索性质和创造性。</a:t>
            </a:r>
          </a:p>
        </p:txBody>
      </p:sp>
      <p:sp>
        <p:nvSpPr>
          <p:cNvPr id="3075" name="WordArt 3"/>
          <p:cNvSpPr>
            <a:spLocks noChangeArrowheads="1" noChangeShapeType="1" noTextEdit="1"/>
          </p:cNvSpPr>
          <p:nvPr/>
        </p:nvSpPr>
        <p:spPr bwMode="auto">
          <a:xfrm>
            <a:off x="1905000" y="304800"/>
            <a:ext cx="4683125" cy="1252538"/>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zh-CN" altLang="en-US" sz="3600" kern="10">
                <a:ln w="9525">
                  <a:round/>
                </a:ln>
                <a:gradFill rotWithShape="1">
                  <a:gsLst>
                    <a:gs pos="0">
                      <a:srgbClr val="FFFFCC"/>
                    </a:gs>
                    <a:gs pos="100000">
                      <a:srgbClr val="FF9999"/>
                    </a:gs>
                  </a:gsLst>
                  <a:lin ang="5400000" scaled="1"/>
                </a:gradFill>
                <a:latin typeface="宋体" panose="02010600030101010101" pitchFamily="2" charset="-122"/>
              </a:rPr>
              <a:t>一、课标要求：</a:t>
            </a:r>
          </a:p>
        </p:txBody>
      </p:sp>
    </p:spTree>
    <p:extLst>
      <p:ext uri="{BB962C8B-B14F-4D97-AF65-F5344CB8AC3E}">
        <p14:creationId xmlns:p14="http://schemas.microsoft.com/office/powerpoint/2010/main" val="3231200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10"/>
          <p:cNvGraphicFramePr>
            <a:graphicFrameLocks noChangeAspect="1"/>
          </p:cNvGraphicFramePr>
          <p:nvPr/>
        </p:nvGraphicFramePr>
        <p:xfrm>
          <a:off x="0" y="1557338"/>
          <a:ext cx="7127875" cy="1223962"/>
        </p:xfrm>
        <a:graphic>
          <a:graphicData uri="http://schemas.openxmlformats.org/presentationml/2006/ole">
            <mc:AlternateContent xmlns:mc="http://schemas.openxmlformats.org/markup-compatibility/2006">
              <mc:Choice xmlns:v="urn:schemas-microsoft-com:vml" Requires="v">
                <p:oleObj name="公式" r:id="rId3" imgW="5232400" imgH="876300" progId="Equations">
                  <p:embed/>
                </p:oleObj>
              </mc:Choice>
              <mc:Fallback>
                <p:oleObj name="公式" r:id="rId3" imgW="5232400" imgH="8763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57338"/>
                        <a:ext cx="7127875" cy="1223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9" name="WordArt 9"/>
          <p:cNvSpPr>
            <a:spLocks noChangeArrowheads="1" noChangeShapeType="1" noTextEdit="1"/>
          </p:cNvSpPr>
          <p:nvPr/>
        </p:nvSpPr>
        <p:spPr bwMode="auto">
          <a:xfrm>
            <a:off x="2133600" y="304800"/>
            <a:ext cx="3733800" cy="1219200"/>
          </a:xfrm>
          <a:prstGeom prst="rect">
            <a:avLst/>
          </a:prstGeom>
        </p:spPr>
        <p:txBody>
          <a:bodyPr wrap="none" fromWordArt="1">
            <a:prstTxWarp prst="textTriangle">
              <a:avLst>
                <a:gd name="adj" fmla="val 50000"/>
              </a:avLst>
            </a:prstTxWarp>
            <a:scene3d>
              <a:camera prst="legacyObliqueTopLeft"/>
              <a:lightRig rig="legacyNormal3" dir="r"/>
            </a:scene3d>
            <a:sp3d extrusionH="201600" prstMaterial="legacyMatte">
              <a:extrusionClr>
                <a:srgbClr val="0066CC"/>
              </a:extrusionClr>
            </a:sp3d>
          </a:bodyPr>
          <a:lstStyle/>
          <a:p>
            <a:pPr algn="ctr"/>
            <a:r>
              <a:rPr lang="zh-CN" altLang="en-US" sz="3600" kern="10">
                <a:ln w="9525">
                  <a:round/>
                </a:ln>
                <a:gradFill rotWithShape="1">
                  <a:gsLst>
                    <a:gs pos="0">
                      <a:srgbClr val="FFFFCC"/>
                    </a:gs>
                    <a:gs pos="100000">
                      <a:srgbClr val="FF9999"/>
                    </a:gs>
                  </a:gsLst>
                  <a:lin ang="5400000" scaled="1"/>
                </a:gradFill>
                <a:latin typeface="宋体" panose="02010600030101010101" pitchFamily="2" charset="-122"/>
              </a:rPr>
              <a:t>二、轻松入门</a:t>
            </a:r>
          </a:p>
        </p:txBody>
      </p:sp>
      <p:sp>
        <p:nvSpPr>
          <p:cNvPr id="4100" name="Line 13"/>
          <p:cNvSpPr>
            <a:spLocks noChangeShapeType="1"/>
          </p:cNvSpPr>
          <p:nvPr/>
        </p:nvSpPr>
        <p:spPr bwMode="auto">
          <a:xfrm>
            <a:off x="6875463" y="2492375"/>
            <a:ext cx="2268537" cy="71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aphicFrame>
        <p:nvGraphicFramePr>
          <p:cNvPr id="9230" name="Object 14"/>
          <p:cNvGraphicFramePr>
            <a:graphicFrameLocks noGrp="1" noChangeAspect="1"/>
          </p:cNvGraphicFramePr>
          <p:nvPr>
            <p:ph sz="half" idx="4294967295"/>
          </p:nvPr>
        </p:nvGraphicFramePr>
        <p:xfrm>
          <a:off x="7621588" y="1412875"/>
          <a:ext cx="1279525" cy="1079500"/>
        </p:xfrm>
        <a:graphic>
          <a:graphicData uri="http://schemas.openxmlformats.org/presentationml/2006/ole">
            <mc:AlternateContent xmlns:mc="http://schemas.openxmlformats.org/markup-compatibility/2006">
              <mc:Choice xmlns:v="urn:schemas-microsoft-com:vml" Requires="v">
                <p:oleObj name="公式" r:id="rId5" imgW="1219200" imgH="1028700" progId="Equations">
                  <p:embed/>
                </p:oleObj>
              </mc:Choice>
              <mc:Fallback>
                <p:oleObj name="公式" r:id="rId5" imgW="1219200" imgH="10287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1588" y="1412875"/>
                        <a:ext cx="1279525"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18"/>
          <p:cNvGraphicFramePr>
            <a:graphicFrameLocks noGrp="1" noChangeAspect="1"/>
          </p:cNvGraphicFramePr>
          <p:nvPr>
            <p:ph sz="half" idx="4294967295"/>
          </p:nvPr>
        </p:nvGraphicFramePr>
        <p:xfrm>
          <a:off x="584200" y="2905125"/>
          <a:ext cx="3805238" cy="554038"/>
        </p:xfrm>
        <a:graphic>
          <a:graphicData uri="http://schemas.openxmlformats.org/presentationml/2006/ole">
            <mc:AlternateContent xmlns:mc="http://schemas.openxmlformats.org/markup-compatibility/2006">
              <mc:Choice xmlns:v="urn:schemas-microsoft-com:vml" Requires="v">
                <p:oleObj name="公式" r:id="rId7" imgW="2540000" imgH="355600" progId="Equations">
                  <p:embed/>
                </p:oleObj>
              </mc:Choice>
              <mc:Fallback>
                <p:oleObj name="公式" r:id="rId7" imgW="2540000" imgH="355600" progId="Equations">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200" y="2905125"/>
                        <a:ext cx="3805238"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3" name="Line 21"/>
          <p:cNvSpPr>
            <a:spLocks noChangeShapeType="1"/>
          </p:cNvSpPr>
          <p:nvPr/>
        </p:nvSpPr>
        <p:spPr bwMode="auto">
          <a:xfrm>
            <a:off x="4572000" y="3716338"/>
            <a:ext cx="201612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4104" name="Text Box 22"/>
          <p:cNvSpPr txBox="1">
            <a:spLocks noChangeArrowheads="1"/>
          </p:cNvSpPr>
          <p:nvPr/>
        </p:nvSpPr>
        <p:spPr bwMode="auto">
          <a:xfrm>
            <a:off x="4572000" y="32131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latin typeface="Times New Roman" panose="02020603050405020304" pitchFamily="18" charset="0"/>
              </a:rPr>
              <a:t>		</a:t>
            </a:r>
            <a:r>
              <a:rPr lang="zh-CN" altLang="en-US" sz="2800" b="1">
                <a:solidFill>
                  <a:srgbClr val="C0504D"/>
                </a:solidFill>
                <a:latin typeface="Times New Roman" panose="02020603050405020304" pitchFamily="18" charset="0"/>
              </a:rPr>
              <a:t>，</a:t>
            </a:r>
            <a:r>
              <a:rPr lang="zh-CN" altLang="en-US" sz="2800" b="1">
                <a:solidFill>
                  <a:srgbClr val="1F497D"/>
                </a:solidFill>
                <a:latin typeface="Times New Roman" panose="02020603050405020304" pitchFamily="18" charset="0"/>
              </a:rPr>
              <a:t>首先用</a:t>
            </a:r>
            <a:r>
              <a:rPr lang="zh-CN" altLang="en-US" sz="2800" b="1">
                <a:solidFill>
                  <a:srgbClr val="1F497D"/>
                </a:solidFill>
                <a:latin typeface="宋体" panose="02010600030101010101" pitchFamily="2" charset="-122"/>
              </a:rPr>
              <a:t>①</a:t>
            </a:r>
          </a:p>
        </p:txBody>
      </p:sp>
      <p:sp>
        <p:nvSpPr>
          <p:cNvPr id="4105" name="Text Box 24"/>
          <p:cNvSpPr txBox="1">
            <a:spLocks noChangeArrowheads="1"/>
          </p:cNvSpPr>
          <p:nvPr/>
        </p:nvSpPr>
        <p:spPr bwMode="auto">
          <a:xfrm>
            <a:off x="827088" y="4076700"/>
            <a:ext cx="83169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u="sng">
                <a:solidFill>
                  <a:srgbClr val="1F497D"/>
                </a:solidFill>
                <a:latin typeface="Times New Roman" panose="02020603050405020304" pitchFamily="18" charset="0"/>
              </a:rPr>
              <a:t>		</a:t>
            </a:r>
            <a:r>
              <a:rPr lang="en-US" altLang="zh-CN" sz="3200" b="1">
                <a:solidFill>
                  <a:srgbClr val="1F497D"/>
                </a:solidFill>
                <a:latin typeface="Times New Roman" panose="02020603050405020304" pitchFamily="18" charset="0"/>
              </a:rPr>
              <a:t>②</a:t>
            </a:r>
            <a:r>
              <a:rPr lang="zh-CN" altLang="en-US" sz="3200" b="1">
                <a:solidFill>
                  <a:srgbClr val="1F497D"/>
                </a:solidFill>
                <a:latin typeface="Times New Roman" panose="02020603050405020304" pitchFamily="18" charset="0"/>
              </a:rPr>
              <a:t>，求出</a:t>
            </a:r>
            <a:r>
              <a:rPr lang="zh-CN" altLang="en-US" sz="3200" b="1" u="sng">
                <a:solidFill>
                  <a:srgbClr val="1F497D"/>
                </a:solidFill>
                <a:latin typeface="Times New Roman" panose="02020603050405020304" pitchFamily="18" charset="0"/>
              </a:rPr>
              <a:t>		</a:t>
            </a:r>
            <a:r>
              <a:rPr lang="zh-CN" altLang="en-US" sz="3200" b="1">
                <a:solidFill>
                  <a:srgbClr val="1F497D"/>
                </a:solidFill>
                <a:latin typeface="Times New Roman" panose="02020603050405020304" pitchFamily="18" charset="0"/>
              </a:rPr>
              <a:t>，再求出	</a:t>
            </a:r>
            <a:r>
              <a:rPr lang="zh-CN" altLang="en-US" sz="3200" b="1" u="sng">
                <a:solidFill>
                  <a:srgbClr val="1F497D"/>
                </a:solidFill>
                <a:latin typeface="Times New Roman" panose="02020603050405020304" pitchFamily="18" charset="0"/>
              </a:rPr>
              <a:t>	</a:t>
            </a:r>
            <a:r>
              <a:rPr lang="zh-CN" altLang="en-US" sz="3200" b="1">
                <a:solidFill>
                  <a:srgbClr val="1F497D"/>
                </a:solidFill>
                <a:latin typeface="Times New Roman" panose="02020603050405020304" pitchFamily="18" charset="0"/>
              </a:rPr>
              <a:t>。</a:t>
            </a:r>
          </a:p>
        </p:txBody>
      </p:sp>
      <p:sp>
        <p:nvSpPr>
          <p:cNvPr id="9241" name="Text Box 25"/>
          <p:cNvSpPr txBox="1">
            <a:spLocks noChangeArrowheads="1"/>
          </p:cNvSpPr>
          <p:nvPr/>
        </p:nvSpPr>
        <p:spPr bwMode="auto">
          <a:xfrm>
            <a:off x="1547813" y="4005263"/>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C0504D"/>
                </a:solidFill>
                <a:latin typeface="Times New Roman" panose="02020603050405020304" pitchFamily="18" charset="0"/>
              </a:rPr>
              <a:t>减去</a:t>
            </a:r>
          </a:p>
        </p:txBody>
      </p:sp>
      <p:sp>
        <p:nvSpPr>
          <p:cNvPr id="9242" name="Text Box 26"/>
          <p:cNvSpPr txBox="1">
            <a:spLocks noChangeArrowheads="1"/>
          </p:cNvSpPr>
          <p:nvPr/>
        </p:nvSpPr>
        <p:spPr bwMode="auto">
          <a:xfrm>
            <a:off x="4643438" y="40259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latin typeface="Times New Roman" panose="02020603050405020304" pitchFamily="18" charset="0"/>
              </a:rPr>
              <a:t>x</a:t>
            </a:r>
          </a:p>
        </p:txBody>
      </p:sp>
      <p:sp>
        <p:nvSpPr>
          <p:cNvPr id="9243" name="Text Box 27"/>
          <p:cNvSpPr txBox="1">
            <a:spLocks noChangeArrowheads="1"/>
          </p:cNvSpPr>
          <p:nvPr/>
        </p:nvSpPr>
        <p:spPr bwMode="auto">
          <a:xfrm>
            <a:off x="7524750" y="4025900"/>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C0504D"/>
                </a:solidFill>
                <a:latin typeface="Times New Roman" panose="02020603050405020304" pitchFamily="18" charset="0"/>
              </a:rPr>
              <a:t>y</a:t>
            </a:r>
          </a:p>
        </p:txBody>
      </p:sp>
      <p:sp>
        <p:nvSpPr>
          <p:cNvPr id="9244" name="Text Box 28"/>
          <p:cNvSpPr txBox="1">
            <a:spLocks noChangeArrowheads="1"/>
          </p:cNvSpPr>
          <p:nvPr/>
        </p:nvSpPr>
        <p:spPr bwMode="auto">
          <a:xfrm>
            <a:off x="4643438" y="3141663"/>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C0504D"/>
                </a:solidFill>
                <a:latin typeface="Times New Roman" panose="02020603050405020304" pitchFamily="18" charset="0"/>
              </a:rPr>
              <a:t>加减消元法</a:t>
            </a:r>
          </a:p>
        </p:txBody>
      </p:sp>
    </p:spTree>
    <p:extLst>
      <p:ext uri="{BB962C8B-B14F-4D97-AF65-F5344CB8AC3E}">
        <p14:creationId xmlns:p14="http://schemas.microsoft.com/office/powerpoint/2010/main" val="228157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8" presetClass="entr" presetSubtype="0" accel="100000" fill="hold" nodeType="clickEffect">
                                  <p:stCondLst>
                                    <p:cond delay="0"/>
                                  </p:stCondLst>
                                  <p:childTnLst>
                                    <p:set>
                                      <p:cBhvr>
                                        <p:cTn id="6" dur="1" fill="hold">
                                          <p:stCondLst>
                                            <p:cond delay="0"/>
                                          </p:stCondLst>
                                        </p:cTn>
                                        <p:tgtEl>
                                          <p:spTgt spid="9230"/>
                                        </p:tgtEl>
                                        <p:attrNameLst>
                                          <p:attrName>style.visibility</p:attrName>
                                        </p:attrNameLst>
                                      </p:cBhvr>
                                      <p:to>
                                        <p:strVal val="visible"/>
                                      </p:to>
                                    </p:set>
                                    <p:anim calcmode="lin" valueType="num">
                                      <p:cBhvr>
                                        <p:cTn id="7" dur="500" fill="hold"/>
                                        <p:tgtEl>
                                          <p:spTgt spid="9230"/>
                                        </p:tgtEl>
                                        <p:attrNameLst>
                                          <p:attrName>ppt_w</p:attrName>
                                        </p:attrNameLst>
                                      </p:cBhvr>
                                      <p:tavLst>
                                        <p:tav tm="0">
                                          <p:val>
                                            <p:strVal val="#ppt_w*2.5"/>
                                          </p:val>
                                        </p:tav>
                                        <p:tav tm="100000">
                                          <p:val>
                                            <p:strVal val="#ppt_w"/>
                                          </p:val>
                                        </p:tav>
                                      </p:tavLst>
                                    </p:anim>
                                    <p:anim calcmode="lin" valueType="num">
                                      <p:cBhvr>
                                        <p:cTn id="8" dur="500" fill="hold"/>
                                        <p:tgtEl>
                                          <p:spTgt spid="9230"/>
                                        </p:tgtEl>
                                        <p:attrNameLst>
                                          <p:attrName>ppt_h</p:attrName>
                                        </p:attrNameLst>
                                      </p:cBhvr>
                                      <p:tavLst>
                                        <p:tav tm="0">
                                          <p:val>
                                            <p:strVal val="#ppt_h*0.01"/>
                                          </p:val>
                                        </p:tav>
                                        <p:tav tm="100000">
                                          <p:val>
                                            <p:strVal val="#ppt_h"/>
                                          </p:val>
                                        </p:tav>
                                      </p:tavLst>
                                    </p:anim>
                                    <p:anim calcmode="lin" valueType="num">
                                      <p:cBhvr>
                                        <p:cTn id="9" dur="500" fill="hold"/>
                                        <p:tgtEl>
                                          <p:spTgt spid="9230"/>
                                        </p:tgtEl>
                                        <p:attrNameLst>
                                          <p:attrName>ppt_x</p:attrName>
                                        </p:attrNameLst>
                                      </p:cBhvr>
                                      <p:tavLst>
                                        <p:tav tm="0">
                                          <p:val>
                                            <p:strVal val="#ppt_x"/>
                                          </p:val>
                                        </p:tav>
                                        <p:tav tm="100000">
                                          <p:val>
                                            <p:strVal val="#ppt_x"/>
                                          </p:val>
                                        </p:tav>
                                      </p:tavLst>
                                    </p:anim>
                                    <p:anim calcmode="lin" valueType="num">
                                      <p:cBhvr>
                                        <p:cTn id="10" dur="500" fill="hold"/>
                                        <p:tgtEl>
                                          <p:spTgt spid="9230"/>
                                        </p:tgtEl>
                                        <p:attrNameLst>
                                          <p:attrName>ppt_y</p:attrName>
                                        </p:attrNameLst>
                                      </p:cBhvr>
                                      <p:tavLst>
                                        <p:tav tm="0">
                                          <p:val>
                                            <p:strVal val="#ppt_h+1"/>
                                          </p:val>
                                        </p:tav>
                                        <p:tav tm="100000">
                                          <p:val>
                                            <p:strVal val="#ppt_y"/>
                                          </p:val>
                                        </p:tav>
                                      </p:tavLst>
                                    </p:anim>
                                    <p:animEffect transition="in" filter="fade">
                                      <p:cBhvr>
                                        <p:cTn id="11" dur="500"/>
                                        <p:tgtEl>
                                          <p:spTgt spid="9230"/>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12" fill="hold">
                      <p:stCondLst>
                        <p:cond delay="indefinite"/>
                      </p:stCondLst>
                      <p:childTnLst>
                        <p:par>
                          <p:cTn id="13" fill="hold">
                            <p:stCondLst>
                              <p:cond delay="0"/>
                            </p:stCondLst>
                            <p:childTnLst>
                              <p:par>
                                <p:cTn id="14" presetID="29" presetClass="entr" presetSubtype="0" fill="hold" grpId="0" nodeType="clickEffect">
                                  <p:stCondLst>
                                    <p:cond delay="0"/>
                                  </p:stCondLst>
                                  <p:childTnLst>
                                    <p:set>
                                      <p:cBhvr>
                                        <p:cTn id="15" dur="1" fill="hold">
                                          <p:stCondLst>
                                            <p:cond delay="0"/>
                                          </p:stCondLst>
                                        </p:cTn>
                                        <p:tgtEl>
                                          <p:spTgt spid="9244"/>
                                        </p:tgtEl>
                                        <p:attrNameLst>
                                          <p:attrName>style.visibility</p:attrName>
                                        </p:attrNameLst>
                                      </p:cBhvr>
                                      <p:to>
                                        <p:strVal val="visible"/>
                                      </p:to>
                                    </p:set>
                                    <p:anim calcmode="lin" valueType="num">
                                      <p:cBhvr>
                                        <p:cTn id="16" dur="1000" fill="hold"/>
                                        <p:tgtEl>
                                          <p:spTgt spid="9244"/>
                                        </p:tgtEl>
                                        <p:attrNameLst>
                                          <p:attrName>ppt_x</p:attrName>
                                        </p:attrNameLst>
                                      </p:cBhvr>
                                      <p:tavLst>
                                        <p:tav tm="0">
                                          <p:val>
                                            <p:strVal val="#ppt_x-.2"/>
                                          </p:val>
                                        </p:tav>
                                        <p:tav tm="100000">
                                          <p:val>
                                            <p:strVal val="#ppt_x"/>
                                          </p:val>
                                        </p:tav>
                                      </p:tavLst>
                                    </p:anim>
                                    <p:anim calcmode="lin" valueType="num">
                                      <p:cBhvr>
                                        <p:cTn id="17" dur="1000" fill="hold"/>
                                        <p:tgtEl>
                                          <p:spTgt spid="9244"/>
                                        </p:tgtEl>
                                        <p:attrNameLst>
                                          <p:attrName>ppt_y</p:attrName>
                                        </p:attrNameLst>
                                      </p:cBhvr>
                                      <p:tavLst>
                                        <p:tav tm="0">
                                          <p:val>
                                            <p:strVal val="#ppt_y"/>
                                          </p:val>
                                        </p:tav>
                                        <p:tav tm="100000">
                                          <p:val>
                                            <p:strVal val="#ppt_y"/>
                                          </p:val>
                                        </p:tav>
                                      </p:tavLst>
                                    </p:anim>
                                    <p:animEffect transition="in" filter="wipe(right)" prLst="gradientSize: 0.1">
                                      <p:cBhvr>
                                        <p:cTn id="18" dur="1000"/>
                                        <p:tgtEl>
                                          <p:spTgt spid="9244"/>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9241"/>
                                        </p:tgtEl>
                                        <p:attrNameLst>
                                          <p:attrName>style.visibility</p:attrName>
                                        </p:attrNameLst>
                                      </p:cBhvr>
                                      <p:to>
                                        <p:strVal val="visible"/>
                                      </p:to>
                                    </p:set>
                                    <p:animEffect transition="in" filter="slide(fromLeft)">
                                      <p:cBhvr>
                                        <p:cTn id="23" dur="500"/>
                                        <p:tgtEl>
                                          <p:spTgt spid="9241"/>
                                        </p:tgtEl>
                                      </p:cBhvr>
                                    </p:animEffect>
                                  </p:childTnLst>
                                  <p:subTnLst>
                                    <p:audio>
                                      <p:cMediaNode>
                                        <p:cTn display="0" masterRel="sameClick">
                                          <p:stCondLst>
                                            <p:cond evt="begin" delay="0">
                                              <p:tn val="21"/>
                                            </p:cond>
                                          </p:stCondLst>
                                          <p:endCondLst>
                                            <p:cond evt="onStopAudio" delay="0">
                                              <p:tgtEl>
                                                <p:sldTgt/>
                                              </p:tgtEl>
                                            </p:cond>
                                          </p:endCondLst>
                                        </p:cTn>
                                        <p:tgtEl>
                                          <p:sndTgt r:embed="rId2" name="chimes.wav"/>
                                        </p:tgtEl>
                                      </p:cMediaNode>
                                    </p:audio>
                                  </p:sub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9242"/>
                                        </p:tgtEl>
                                        <p:attrNameLst>
                                          <p:attrName>style.visibility</p:attrName>
                                        </p:attrNameLst>
                                      </p:cBhvr>
                                      <p:to>
                                        <p:strVal val="visible"/>
                                      </p:to>
                                    </p:set>
                                    <p:anim calcmode="lin" valueType="num">
                                      <p:cBhvr additive="base">
                                        <p:cTn id="28" dur="500" fill="hold"/>
                                        <p:tgtEl>
                                          <p:spTgt spid="9242"/>
                                        </p:tgtEl>
                                        <p:attrNameLst>
                                          <p:attrName>ppt_x</p:attrName>
                                        </p:attrNameLst>
                                      </p:cBhvr>
                                      <p:tavLst>
                                        <p:tav tm="0">
                                          <p:val>
                                            <p:strVal val="1+#ppt_w/2"/>
                                          </p:val>
                                        </p:tav>
                                        <p:tav tm="100000">
                                          <p:val>
                                            <p:strVal val="#ppt_x"/>
                                          </p:val>
                                        </p:tav>
                                      </p:tavLst>
                                    </p:anim>
                                    <p:anim calcmode="lin" valueType="num">
                                      <p:cBhvr additive="base">
                                        <p:cTn id="29" dur="500" fill="hold"/>
                                        <p:tgtEl>
                                          <p:spTgt spid="92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6"/>
                                            </p:cond>
                                          </p:stCondLst>
                                          <p:endCondLst>
                                            <p:cond evt="onStopAudio" delay="0">
                                              <p:tgtEl>
                                                <p:sldTgt/>
                                              </p:tgtEl>
                                            </p:cond>
                                          </p:endCondLst>
                                        </p:cTn>
                                        <p:tgtEl>
                                          <p:sndTgt r:embed="rId2" name="chimes.wav"/>
                                        </p:tgtEl>
                                      </p:cMediaNode>
                                    </p:audio>
                                  </p:sub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9243"/>
                                        </p:tgtEl>
                                        <p:attrNameLst>
                                          <p:attrName>style.visibility</p:attrName>
                                        </p:attrNameLst>
                                      </p:cBhvr>
                                      <p:to>
                                        <p:strVal val="visible"/>
                                      </p:to>
                                    </p:set>
                                    <p:anim calcmode="lin" valueType="num">
                                      <p:cBhvr additive="base">
                                        <p:cTn id="34" dur="500" fill="hold"/>
                                        <p:tgtEl>
                                          <p:spTgt spid="9243"/>
                                        </p:tgtEl>
                                        <p:attrNameLst>
                                          <p:attrName>ppt_x</p:attrName>
                                        </p:attrNameLst>
                                      </p:cBhvr>
                                      <p:tavLst>
                                        <p:tav tm="0">
                                          <p:val>
                                            <p:strVal val="1+#ppt_w/2"/>
                                          </p:val>
                                        </p:tav>
                                        <p:tav tm="100000">
                                          <p:val>
                                            <p:strVal val="#ppt_x"/>
                                          </p:val>
                                        </p:tav>
                                      </p:tavLst>
                                    </p:anim>
                                    <p:anim calcmode="lin" valueType="num">
                                      <p:cBhvr additive="base">
                                        <p:cTn id="35" dur="500" fill="hold"/>
                                        <p:tgtEl>
                                          <p:spTgt spid="92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2"/>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1" grpId="0"/>
      <p:bldP spid="9242" grpId="0"/>
      <p:bldP spid="9243" grpId="0"/>
      <p:bldP spid="924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sz="half" idx="4294967295"/>
          </p:nvPr>
        </p:nvSpPr>
        <p:spPr>
          <a:xfrm>
            <a:off x="457200" y="404813"/>
            <a:ext cx="8686800" cy="4525962"/>
          </a:xfrm>
        </p:spPr>
        <p:txBody>
          <a:bodyPr/>
          <a:lstStyle/>
          <a:p>
            <a:pPr marL="533400" indent="-533400">
              <a:buFontTx/>
              <a:buAutoNum type="arabicPeriod" startAt="2"/>
            </a:pPr>
            <a:r>
              <a:rPr lang="zh-CN" altLang="en-US" sz="3600" b="0">
                <a:solidFill>
                  <a:schemeClr val="tx2"/>
                </a:solidFill>
              </a:rPr>
              <a:t>解方程组</a:t>
            </a:r>
            <a:r>
              <a:rPr lang="zh-CN" altLang="en-US" b="0">
                <a:solidFill>
                  <a:schemeClr val="tx2"/>
                </a:solidFill>
              </a:rPr>
              <a:t>：</a:t>
            </a:r>
          </a:p>
        </p:txBody>
      </p:sp>
      <p:graphicFrame>
        <p:nvGraphicFramePr>
          <p:cNvPr id="5123" name="Object 3"/>
          <p:cNvGraphicFramePr>
            <a:graphicFrameLocks noGrp="1" noChangeAspect="1"/>
          </p:cNvGraphicFramePr>
          <p:nvPr>
            <p:ph sz="quarter" idx="4294967295"/>
          </p:nvPr>
        </p:nvGraphicFramePr>
        <p:xfrm>
          <a:off x="395288" y="1773238"/>
          <a:ext cx="3313112" cy="3311525"/>
        </p:xfrm>
        <a:graphic>
          <a:graphicData uri="http://schemas.openxmlformats.org/presentationml/2006/ole">
            <mc:AlternateContent xmlns:mc="http://schemas.openxmlformats.org/markup-compatibility/2006">
              <mc:Choice xmlns:v="urn:schemas-microsoft-com:vml" Requires="v">
                <p:oleObj name="公式" r:id="rId2" imgW="2133600" imgH="1854200" progId="Equations">
                  <p:embed/>
                </p:oleObj>
              </mc:Choice>
              <mc:Fallback>
                <p:oleObj name="公式" r:id="rId2" imgW="2133600" imgH="18542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3313112" cy="331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7"/>
          <p:cNvGraphicFramePr>
            <a:graphicFrameLocks noGrp="1" noChangeAspect="1"/>
          </p:cNvGraphicFramePr>
          <p:nvPr>
            <p:ph sz="quarter" idx="4294967295"/>
          </p:nvPr>
        </p:nvGraphicFramePr>
        <p:xfrm>
          <a:off x="4211638" y="1739900"/>
          <a:ext cx="4392612" cy="3736975"/>
        </p:xfrm>
        <a:graphic>
          <a:graphicData uri="http://schemas.openxmlformats.org/presentationml/2006/ole">
            <mc:AlternateContent xmlns:mc="http://schemas.openxmlformats.org/markup-compatibility/2006">
              <mc:Choice xmlns:v="urn:schemas-microsoft-com:vml" Requires="v">
                <p:oleObj name="公式" r:id="rId4" imgW="4165600" imgH="3543300" progId="Equations">
                  <p:embed/>
                </p:oleObj>
              </mc:Choice>
              <mc:Fallback>
                <p:oleObj name="公式" r:id="rId4" imgW="4165600" imgH="35433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739900"/>
                        <a:ext cx="4392612" cy="373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19757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0"/>
          <p:cNvGraphicFramePr>
            <a:graphicFrameLocks noGrp="1" noChangeAspect="1"/>
          </p:cNvGraphicFramePr>
          <p:nvPr>
            <p:ph idx="4294967295"/>
          </p:nvPr>
        </p:nvGraphicFramePr>
        <p:xfrm>
          <a:off x="900113" y="1557338"/>
          <a:ext cx="6767512" cy="4513262"/>
        </p:xfrm>
        <a:graphic>
          <a:graphicData uri="http://schemas.openxmlformats.org/presentationml/2006/ole">
            <mc:AlternateContent xmlns:mc="http://schemas.openxmlformats.org/markup-compatibility/2006">
              <mc:Choice xmlns:v="urn:schemas-microsoft-com:vml" Requires="v">
                <p:oleObj name="公式" r:id="rId2" imgW="3987800" imgH="3086100" progId="Equations">
                  <p:embed/>
                </p:oleObj>
              </mc:Choice>
              <mc:Fallback>
                <p:oleObj name="公式" r:id="rId2" imgW="3987800" imgH="3086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6767512" cy="451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5201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WordArt 3"/>
          <p:cNvSpPr>
            <a:spLocks noChangeArrowheads="1" noChangeShapeType="1" noTextEdit="1"/>
          </p:cNvSpPr>
          <p:nvPr/>
        </p:nvSpPr>
        <p:spPr bwMode="auto">
          <a:xfrm>
            <a:off x="684213" y="476250"/>
            <a:ext cx="3960812" cy="720725"/>
          </a:xfrm>
          <a:prstGeom prst="rect">
            <a:avLst/>
          </a:prstGeom>
        </p:spPr>
        <p:txBody>
          <a:bodyPr wrap="none" fromWordArt="1">
            <a:prstTxWarp prst="textDoubleWave1">
              <a:avLst>
                <a:gd name="adj1" fmla="val 6500"/>
                <a:gd name="adj2" fmla="val 0"/>
              </a:avLst>
            </a:prstTxWarp>
          </a:bodyPr>
          <a:lstStyle/>
          <a:p>
            <a:pPr algn="ctr"/>
            <a:r>
              <a:rPr lang="zh-CN" altLang="en-US" sz="3600" kern="10" spc="-360">
                <a:ln w="12700">
                  <a:solidFill>
                    <a:srgbClr val="000099"/>
                  </a:solidFill>
                  <a:round/>
                </a:ln>
                <a:solidFill>
                  <a:srgbClr val="33CCFF"/>
                </a:solidFill>
                <a:effectLst>
                  <a:outerShdw dist="125724" dir="18900000" algn="ctr" rotWithShape="0">
                    <a:srgbClr val="000099"/>
                  </a:outerShdw>
                </a:effectLst>
                <a:latin typeface="宋体" panose="02010600030101010101" pitchFamily="2" charset="-122"/>
              </a:rPr>
              <a:t>三、快乐晋阶</a:t>
            </a:r>
          </a:p>
        </p:txBody>
      </p:sp>
      <p:graphicFrame>
        <p:nvGraphicFramePr>
          <p:cNvPr id="7171" name="Object 4"/>
          <p:cNvGraphicFramePr>
            <a:graphicFrameLocks noGrp="1" noChangeAspect="1"/>
          </p:cNvGraphicFramePr>
          <p:nvPr>
            <p:ph idx="4294967295"/>
          </p:nvPr>
        </p:nvGraphicFramePr>
        <p:xfrm>
          <a:off x="755650" y="1341438"/>
          <a:ext cx="7632700" cy="2016125"/>
        </p:xfrm>
        <a:graphic>
          <a:graphicData uri="http://schemas.openxmlformats.org/presentationml/2006/ole">
            <mc:AlternateContent xmlns:mc="http://schemas.openxmlformats.org/markup-compatibility/2006">
              <mc:Choice xmlns:v="urn:schemas-microsoft-com:vml" Requires="v">
                <p:oleObj name="公式" r:id="rId3" imgW="6997700" imgH="2197100" progId="Equations">
                  <p:embed/>
                </p:oleObj>
              </mc:Choice>
              <mc:Fallback>
                <p:oleObj name="公式" r:id="rId3" imgW="6997700" imgH="2197100" progId="Equations">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341438"/>
                        <a:ext cx="7632700" cy="201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9" name="Object 7"/>
          <p:cNvGraphicFramePr>
            <a:graphicFrameLocks noChangeAspect="1"/>
          </p:cNvGraphicFramePr>
          <p:nvPr/>
        </p:nvGraphicFramePr>
        <p:xfrm>
          <a:off x="611188" y="3716338"/>
          <a:ext cx="7993062" cy="2854325"/>
        </p:xfrm>
        <a:graphic>
          <a:graphicData uri="http://schemas.openxmlformats.org/presentationml/2006/ole">
            <mc:AlternateContent xmlns:mc="http://schemas.openxmlformats.org/markup-compatibility/2006">
              <mc:Choice xmlns:v="urn:schemas-microsoft-com:vml" Requires="v">
                <p:oleObj name="公式" r:id="rId5" imgW="5257800" imgH="2349500" progId="Equations">
                  <p:embed/>
                </p:oleObj>
              </mc:Choice>
              <mc:Fallback>
                <p:oleObj name="公式" r:id="rId5" imgW="5257800" imgH="2349500" progId="Equations">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716338"/>
                        <a:ext cx="7993062" cy="2854325"/>
                      </a:xfrm>
                      <a:prstGeom prst="rect">
                        <a:avLst/>
                      </a:prstGeom>
                      <a:solidFill>
                        <a:srgbClr val="FFFF66"/>
                      </a:solidFill>
                      <a:ln w="57150">
                        <a:solidFill>
                          <a:srgbClr val="FF00FF"/>
                        </a:solidFill>
                        <a:prstDash val="lgDashDot"/>
                        <a:miter lim="800000"/>
                        <a:headEnd/>
                        <a:tailEnd/>
                      </a:ln>
                    </p:spPr>
                  </p:pic>
                </p:oleObj>
              </mc:Fallback>
            </mc:AlternateContent>
          </a:graphicData>
        </a:graphic>
      </p:graphicFrame>
    </p:spTree>
    <p:extLst>
      <p:ext uri="{BB962C8B-B14F-4D97-AF65-F5344CB8AC3E}">
        <p14:creationId xmlns:p14="http://schemas.microsoft.com/office/powerpoint/2010/main" val="361139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3319"/>
                                        </p:tgtEl>
                                        <p:attrNameLst>
                                          <p:attrName>style.visibility</p:attrName>
                                        </p:attrNameLst>
                                      </p:cBhvr>
                                      <p:to>
                                        <p:strVal val="visible"/>
                                      </p:to>
                                    </p:set>
                                    <p:anim calcmode="lin" valueType="num">
                                      <p:cBhvr>
                                        <p:cTn id="7" dur="500" fill="hold"/>
                                        <p:tgtEl>
                                          <p:spTgt spid="13319"/>
                                        </p:tgtEl>
                                        <p:attrNameLst>
                                          <p:attrName>ppt_w</p:attrName>
                                        </p:attrNameLst>
                                      </p:cBhvr>
                                      <p:tavLst>
                                        <p:tav tm="0">
                                          <p:val>
                                            <p:fltVal val="0"/>
                                          </p:val>
                                        </p:tav>
                                        <p:tav tm="100000">
                                          <p:val>
                                            <p:strVal val="#ppt_w"/>
                                          </p:val>
                                        </p:tav>
                                      </p:tavLst>
                                    </p:anim>
                                    <p:anim calcmode="lin" valueType="num">
                                      <p:cBhvr>
                                        <p:cTn id="8" dur="500" fill="hold"/>
                                        <p:tgtEl>
                                          <p:spTgt spid="1331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4"/>
          <p:cNvGraphicFramePr>
            <a:graphicFrameLocks noGrp="1" noChangeAspect="1"/>
          </p:cNvGraphicFramePr>
          <p:nvPr>
            <p:ph sz="half" idx="4294967295"/>
          </p:nvPr>
        </p:nvGraphicFramePr>
        <p:xfrm>
          <a:off x="1042988" y="1773238"/>
          <a:ext cx="6769100" cy="2232025"/>
        </p:xfrm>
        <a:graphic>
          <a:graphicData uri="http://schemas.openxmlformats.org/presentationml/2006/ole">
            <mc:AlternateContent xmlns:mc="http://schemas.openxmlformats.org/markup-compatibility/2006">
              <mc:Choice xmlns:v="urn:schemas-microsoft-com:vml" Requires="v">
                <p:oleObj name="公式" r:id="rId2" imgW="5194300" imgH="1689100" progId="Equations">
                  <p:embed/>
                </p:oleObj>
              </mc:Choice>
              <mc:Fallback>
                <p:oleObj name="公式" r:id="rId2" imgW="5194300" imgH="1689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73238"/>
                        <a:ext cx="6769100"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5" name="Picture 7" descr="2usice4">
            <a:hlinkClick r:id="rId4" action="ppaction://hlinksldjump" highlightClick="1">
              <a:snd r:embed="rId5" name="drumroll.wav"/>
            </a:hlinkClick>
            <a:hlinkHover r:id="" action="ppaction://hlinkshowjump?jump=nextslide"/>
          </p:cNvPr>
          <p:cNvPicPr>
            <a:picLocks noGrp="1" noChangeAspect="1" noChangeArrowheads="1" noCrop="1"/>
          </p:cNvPicPr>
          <p:nvPr>
            <p:ph sz="half" idx="4294967295"/>
          </p:nvPr>
        </p:nvPicPr>
        <p:blipFill>
          <a:blip r:embed="rId6" cstate="print">
            <a:extLst>
              <a:ext uri="{28A0092B-C50C-407E-A947-70E740481C1C}">
                <a14:useLocalDpi xmlns:a14="http://schemas.microsoft.com/office/drawing/2010/main" val="0"/>
              </a:ext>
            </a:extLst>
          </a:blip>
          <a:srcRect/>
          <a:stretch>
            <a:fillRect/>
          </a:stretch>
        </p:blipFill>
        <p:spPr>
          <a:xfrm>
            <a:off x="5940425" y="5516563"/>
            <a:ext cx="971550" cy="1076325"/>
          </a:xfrm>
        </p:spPr>
      </p:pic>
    </p:spTree>
    <p:extLst>
      <p:ext uri="{BB962C8B-B14F-4D97-AF65-F5344CB8AC3E}">
        <p14:creationId xmlns:p14="http://schemas.microsoft.com/office/powerpoint/2010/main" val="269867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3"/>
          <p:cNvGraphicFramePr>
            <a:graphicFrameLocks noGrp="1" noChangeAspect="1"/>
          </p:cNvGraphicFramePr>
          <p:nvPr>
            <p:ph sz="half" idx="4294967295"/>
          </p:nvPr>
        </p:nvGraphicFramePr>
        <p:xfrm>
          <a:off x="1042988" y="1773238"/>
          <a:ext cx="6769100" cy="2232025"/>
        </p:xfrm>
        <a:graphic>
          <a:graphicData uri="http://schemas.openxmlformats.org/presentationml/2006/ole">
            <mc:AlternateContent xmlns:mc="http://schemas.openxmlformats.org/markup-compatibility/2006">
              <mc:Choice xmlns:v="urn:schemas-microsoft-com:vml" Requires="v">
                <p:oleObj name="公式" r:id="rId2" imgW="5194300" imgH="1689100" progId="Equations">
                  <p:embed/>
                </p:oleObj>
              </mc:Choice>
              <mc:Fallback>
                <p:oleObj name="公式" r:id="rId2" imgW="5194300" imgH="1689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73238"/>
                        <a:ext cx="6769100"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19" name="Picture 4" descr="2usice4">
            <a:hlinkClick r:id="rId4" action="ppaction://hlinksldjump" highlightClick="1">
              <a:snd r:embed="rId5" name="drumroll.wav"/>
            </a:hlinkClick>
            <a:hlinkHover r:id="" action="ppaction://hlinkshowjump?jump=previousslide"/>
          </p:cNvPr>
          <p:cNvPicPr>
            <a:picLocks noGrp="1" noChangeAspect="1" noChangeArrowheads="1" noCrop="1"/>
          </p:cNvPicPr>
          <p:nvPr>
            <p:ph sz="half" idx="4294967295"/>
          </p:nvPr>
        </p:nvPicPr>
        <p:blipFill>
          <a:blip r:embed="rId6" cstate="print">
            <a:extLst>
              <a:ext uri="{28A0092B-C50C-407E-A947-70E740481C1C}">
                <a14:useLocalDpi xmlns:a14="http://schemas.microsoft.com/office/drawing/2010/main" val="0"/>
              </a:ext>
            </a:extLst>
          </a:blip>
          <a:srcRect/>
          <a:stretch>
            <a:fillRect/>
          </a:stretch>
        </p:blipFill>
        <p:spPr>
          <a:xfrm>
            <a:off x="5940425" y="5516563"/>
            <a:ext cx="971550" cy="1076325"/>
          </a:xfrm>
        </p:spPr>
      </p:pic>
      <p:sp>
        <p:nvSpPr>
          <p:cNvPr id="9220" name="WordArt 5"/>
          <p:cNvSpPr>
            <a:spLocks noChangeArrowheads="1" noChangeShapeType="1" noTextEdit="1"/>
          </p:cNvSpPr>
          <p:nvPr/>
        </p:nvSpPr>
        <p:spPr bwMode="auto">
          <a:xfrm>
            <a:off x="5148263" y="4797425"/>
            <a:ext cx="2519362" cy="720725"/>
          </a:xfrm>
          <a:prstGeom prst="rect">
            <a:avLst/>
          </a:prstGeom>
        </p:spPr>
        <p:txBody>
          <a:bodyPr wrap="none" fromWordArt="1">
            <a:prstTxWarp prst="textDoubleWave1">
              <a:avLst>
                <a:gd name="adj1" fmla="val 6500"/>
                <a:gd name="adj2" fmla="val 0"/>
              </a:avLst>
            </a:prstTxWarp>
          </a:bodyPr>
          <a:lstStyle/>
          <a:p>
            <a:pPr algn="ctr"/>
            <a:r>
              <a:rPr lang="zh-CN" altLang="en-US" sz="3600" kern="10" spc="-360">
                <a:ln w="12700">
                  <a:solidFill>
                    <a:srgbClr val="000099"/>
                  </a:solidFill>
                  <a:round/>
                </a:ln>
                <a:solidFill>
                  <a:srgbClr val="006600"/>
                </a:solidFill>
                <a:effectLst>
                  <a:outerShdw dist="125724" dir="18900000" algn="ctr" rotWithShape="0">
                    <a:srgbClr val="000099"/>
                  </a:outerShdw>
                </a:effectLst>
                <a:latin typeface="宋体" panose="02010600030101010101" pitchFamily="2" charset="-122"/>
              </a:rPr>
              <a:t>公布答案吗？</a:t>
            </a:r>
          </a:p>
        </p:txBody>
      </p:sp>
    </p:spTree>
    <p:extLst>
      <p:ext uri="{BB962C8B-B14F-4D97-AF65-F5344CB8AC3E}">
        <p14:creationId xmlns:p14="http://schemas.microsoft.com/office/powerpoint/2010/main" val="2363508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Rot="1" noChangeArrowheads="1"/>
          </p:cNvSpPr>
          <p:nvPr>
            <p:ph type="body" idx="4294967295"/>
          </p:nvPr>
        </p:nvSpPr>
        <p:spPr>
          <a:xfrm>
            <a:off x="755650" y="2492375"/>
            <a:ext cx="7772400" cy="4114800"/>
          </a:xfrm>
        </p:spPr>
        <p:txBody>
          <a:bodyPr/>
          <a:lstStyle/>
          <a:p>
            <a:pPr>
              <a:buFontTx/>
              <a:buNone/>
            </a:pPr>
            <a:r>
              <a:rPr lang="zh-CN" altLang="en-US" b="0">
                <a:solidFill>
                  <a:schemeClr val="tx2"/>
                </a:solidFill>
              </a:rPr>
              <a:t>解：由方程</a:t>
            </a:r>
            <a:r>
              <a:rPr lang="zh-CN" altLang="en-US" b="0">
                <a:solidFill>
                  <a:schemeClr val="tx2"/>
                </a:solidFill>
                <a:latin typeface="宋体" panose="02010600030101010101" pitchFamily="2" charset="-122"/>
              </a:rPr>
              <a:t>①－②得：							－</a:t>
            </a:r>
            <a:r>
              <a:rPr lang="en-US" altLang="zh-CN" b="0">
                <a:solidFill>
                  <a:schemeClr val="tx2"/>
                </a:solidFill>
                <a:latin typeface="宋体" panose="02010600030101010101" pitchFamily="2" charset="-122"/>
              </a:rPr>
              <a:t>x+y=-3</a:t>
            </a:r>
            <a:r>
              <a:rPr lang="zh-CN" altLang="en-US" b="0">
                <a:solidFill>
                  <a:schemeClr val="tx2"/>
                </a:solidFill>
                <a:latin typeface="宋体" panose="02010600030101010101" pitchFamily="2" charset="-122"/>
              </a:rPr>
              <a:t>，即							</a:t>
            </a:r>
            <a:r>
              <a:rPr lang="en-US" altLang="zh-CN" b="0">
                <a:solidFill>
                  <a:schemeClr val="tx2"/>
                </a:solidFill>
                <a:latin typeface="宋体" panose="02010600030101010101" pitchFamily="2" charset="-122"/>
              </a:rPr>
              <a:t>x-y=3;			</a:t>
            </a:r>
            <a:r>
              <a:rPr lang="zh-CN" altLang="en-US" b="0">
                <a:solidFill>
                  <a:schemeClr val="tx2"/>
                </a:solidFill>
                <a:latin typeface="宋体" panose="02010600030101010101" pitchFamily="2" charset="-122"/>
              </a:rPr>
              <a:t>由方程①＋②得：							</a:t>
            </a:r>
            <a:r>
              <a:rPr lang="en-US" altLang="zh-CN" b="0">
                <a:solidFill>
                  <a:schemeClr val="tx2"/>
                </a:solidFill>
                <a:latin typeface="宋体" panose="02010600030101010101" pitchFamily="2" charset="-122"/>
              </a:rPr>
              <a:t>4009x+4009y=4009,</a:t>
            </a:r>
            <a:r>
              <a:rPr lang="zh-CN" altLang="en-US" b="0">
                <a:solidFill>
                  <a:schemeClr val="tx2"/>
                </a:solidFill>
                <a:latin typeface="宋体" panose="02010600030101010101" pitchFamily="2" charset="-122"/>
              </a:rPr>
              <a:t>即					</a:t>
            </a:r>
            <a:r>
              <a:rPr lang="en-US" altLang="zh-CN" b="0">
                <a:solidFill>
                  <a:schemeClr val="tx2"/>
                </a:solidFill>
                <a:latin typeface="宋体" panose="02010600030101010101" pitchFamily="2" charset="-122"/>
              </a:rPr>
              <a:t>x+y=1;		</a:t>
            </a:r>
            <a:r>
              <a:rPr lang="zh-CN" altLang="en-US" b="0">
                <a:solidFill>
                  <a:schemeClr val="tx2"/>
                </a:solidFill>
                <a:latin typeface="宋体" panose="02010600030101010101" pitchFamily="2" charset="-122"/>
              </a:rPr>
              <a:t>　　∴</a:t>
            </a:r>
          </a:p>
        </p:txBody>
      </p:sp>
      <p:graphicFrame>
        <p:nvGraphicFramePr>
          <p:cNvPr id="10243" name="Object 4"/>
          <p:cNvGraphicFramePr>
            <a:graphicFrameLocks noGrp="1" noChangeAspect="1"/>
          </p:cNvGraphicFramePr>
          <p:nvPr>
            <p:ph type="title" idx="4294967295"/>
          </p:nvPr>
        </p:nvGraphicFramePr>
        <p:xfrm>
          <a:off x="0" y="404813"/>
          <a:ext cx="9144000" cy="1657350"/>
        </p:xfrm>
        <a:graphic>
          <a:graphicData uri="http://schemas.openxmlformats.org/presentationml/2006/ole">
            <mc:AlternateContent xmlns:mc="http://schemas.openxmlformats.org/markup-compatibility/2006">
              <mc:Choice xmlns:v="urn:schemas-microsoft-com:vml" Requires="v">
                <p:oleObj name="公式" r:id="rId2" imgW="5194300" imgH="1689100" progId="Equations">
                  <p:embed/>
                </p:oleObj>
              </mc:Choice>
              <mc:Fallback>
                <p:oleObj name="公式" r:id="rId2" imgW="5194300" imgH="16891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4813"/>
                        <a:ext cx="9144000" cy="165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5"/>
          <p:cNvGraphicFramePr>
            <a:graphicFrameLocks noChangeAspect="1"/>
          </p:cNvGraphicFramePr>
          <p:nvPr/>
        </p:nvGraphicFramePr>
        <p:xfrm>
          <a:off x="1835150" y="5516563"/>
          <a:ext cx="6011863" cy="576262"/>
        </p:xfrm>
        <a:graphic>
          <a:graphicData uri="http://schemas.openxmlformats.org/presentationml/2006/ole">
            <mc:AlternateContent xmlns:mc="http://schemas.openxmlformats.org/markup-compatibility/2006">
              <mc:Choice xmlns:v="urn:schemas-microsoft-com:vml" Requires="v">
                <p:oleObj name="公式" r:id="rId4" imgW="4838700" imgH="533400" progId="Equations">
                  <p:embed/>
                </p:oleObj>
              </mc:Choice>
              <mc:Fallback>
                <p:oleObj name="公式" r:id="rId4" imgW="4838700" imgH="533400" progId="Equations">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516563"/>
                        <a:ext cx="6011863"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732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slide(fromBottom)">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8677"/>
                                        </p:tgtEl>
                                        <p:attrNameLst>
                                          <p:attrName>style.visibility</p:attrName>
                                        </p:attrNameLst>
                                      </p:cBhvr>
                                      <p:to>
                                        <p:strVal val="visible"/>
                                      </p:to>
                                    </p:set>
                                    <p:animEffect transition="in" filter="slide(fromBottom)">
                                      <p:cBhvr>
                                        <p:cTn id="12"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WordArt 5"/>
          <p:cNvSpPr>
            <a:spLocks noChangeArrowheads="1" noChangeShapeType="1" noTextEdit="1"/>
          </p:cNvSpPr>
          <p:nvPr/>
        </p:nvSpPr>
        <p:spPr bwMode="auto">
          <a:xfrm>
            <a:off x="2743200" y="0"/>
            <a:ext cx="3352800" cy="1219200"/>
          </a:xfrm>
          <a:prstGeom prst="rect">
            <a:avLst/>
          </a:prstGeom>
        </p:spPr>
        <p:txBody>
          <a:bodyPr wrap="none" fromWordArt="1">
            <a:prstTxWarp prst="textFadeUp">
              <a:avLst>
                <a:gd name="adj" fmla="val 9991"/>
              </a:avLst>
            </a:prstTxWarp>
          </a:bodyPr>
          <a:lstStyle/>
          <a:p>
            <a:pPr algn="ctr"/>
            <a:r>
              <a:rPr lang="zh-CN" altLang="en-US" sz="3600" kern="10">
                <a:ln w="12700">
                  <a:solidFill>
                    <a:srgbClr val="006600"/>
                  </a:solidFill>
                  <a:round/>
                </a:ln>
                <a:solidFill>
                  <a:srgbClr val="006600"/>
                </a:solidFill>
                <a:effectLst>
                  <a:outerShdw dist="35921" dir="2700000" sy="50000" rotWithShape="0">
                    <a:srgbClr val="875B0D">
                      <a:alpha val="70000"/>
                    </a:srgbClr>
                  </a:outerShdw>
                </a:effectLst>
                <a:latin typeface="宋体" panose="02010600030101010101" pitchFamily="2" charset="-122"/>
              </a:rPr>
              <a:t>四、能力训练</a:t>
            </a:r>
          </a:p>
        </p:txBody>
      </p:sp>
      <p:graphicFrame>
        <p:nvGraphicFramePr>
          <p:cNvPr id="11267" name="Object 39"/>
          <p:cNvGraphicFramePr>
            <a:graphicFrameLocks noGrp="1" noChangeAspect="1"/>
          </p:cNvGraphicFramePr>
          <p:nvPr>
            <p:ph sz="half" idx="4294967295"/>
          </p:nvPr>
        </p:nvGraphicFramePr>
        <p:xfrm>
          <a:off x="611188" y="1341438"/>
          <a:ext cx="7921625" cy="2735262"/>
        </p:xfrm>
        <a:graphic>
          <a:graphicData uri="http://schemas.openxmlformats.org/presentationml/2006/ole">
            <mc:AlternateContent xmlns:mc="http://schemas.openxmlformats.org/markup-compatibility/2006">
              <mc:Choice xmlns:v="urn:schemas-microsoft-com:vml" Requires="v">
                <p:oleObj name="公式" r:id="rId2" imgW="8102600" imgH="3187700" progId="Equations">
                  <p:embed/>
                </p:oleObj>
              </mc:Choice>
              <mc:Fallback>
                <p:oleObj name="公式" r:id="rId2" imgW="8102600" imgH="31877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7921625" cy="2735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268" name="Picture 44" descr="2usice4">
            <a:hlinkClick r:id="rId4" action="ppaction://hlinksldjump" highlightClick="1">
              <a:snd r:embed="rId5" name="drumroll.wav"/>
            </a:hlinkClick>
            <a:hlinkHover r:id="" action="ppaction://hlinkshowjump?jump=nextslide"/>
          </p:cNvPr>
          <p:cNvPicPr>
            <a:picLocks noGrp="1" noChangeAspect="1" noChangeArrowheads="1" noCrop="1"/>
          </p:cNvPicPr>
          <p:nvPr>
            <p:ph sz="half" idx="4294967295"/>
          </p:nvPr>
        </p:nvPicPr>
        <p:blipFill>
          <a:blip r:embed="rId6" cstate="print">
            <a:extLst>
              <a:ext uri="{28A0092B-C50C-407E-A947-70E740481C1C}">
                <a14:useLocalDpi xmlns:a14="http://schemas.microsoft.com/office/drawing/2010/main" val="0"/>
              </a:ext>
            </a:extLst>
          </a:blip>
          <a:srcRect/>
          <a:stretch>
            <a:fillRect/>
          </a:stretch>
        </p:blipFill>
        <p:spPr>
          <a:xfrm>
            <a:off x="3635375" y="5013325"/>
            <a:ext cx="1441450" cy="1363663"/>
          </a:xfrm>
        </p:spPr>
      </p:pic>
    </p:spTree>
    <p:extLst>
      <p:ext uri="{BB962C8B-B14F-4D97-AF65-F5344CB8AC3E}">
        <p14:creationId xmlns:p14="http://schemas.microsoft.com/office/powerpoint/2010/main" val="1260443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2" name="Object 4"/>
          <p:cNvGraphicFramePr>
            <a:graphicFrameLocks noGrp="1" noChangeAspect="1"/>
          </p:cNvGraphicFramePr>
          <p:nvPr>
            <p:ph idx="4294967295"/>
          </p:nvPr>
        </p:nvGraphicFramePr>
        <p:xfrm>
          <a:off x="1000125" y="2587625"/>
          <a:ext cx="4862513" cy="2497138"/>
        </p:xfrm>
        <a:graphic>
          <a:graphicData uri="http://schemas.openxmlformats.org/presentationml/2006/ole">
            <mc:AlternateContent xmlns:mc="http://schemas.openxmlformats.org/markup-compatibility/2006">
              <mc:Choice xmlns:v="urn:schemas-microsoft-com:vml" Requires="v">
                <p:oleObj name="公式" r:id="rId2" imgW="3251200" imgH="1879600" progId="Equations">
                  <p:embed/>
                </p:oleObj>
              </mc:Choice>
              <mc:Fallback>
                <p:oleObj name="公式" r:id="rId2" imgW="3251200" imgH="18796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2587625"/>
                        <a:ext cx="4862513" cy="2497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1" name="WordArt 7"/>
          <p:cNvSpPr>
            <a:spLocks noChangeArrowheads="1" noChangeShapeType="1" noTextEdit="1"/>
          </p:cNvSpPr>
          <p:nvPr/>
        </p:nvSpPr>
        <p:spPr bwMode="auto">
          <a:xfrm>
            <a:off x="827088" y="0"/>
            <a:ext cx="3352800" cy="1219200"/>
          </a:xfrm>
          <a:prstGeom prst="rect">
            <a:avLst/>
          </a:prstGeom>
        </p:spPr>
        <p:txBody>
          <a:bodyPr wrap="none" fromWordArt="1">
            <a:prstTxWarp prst="textFadeUp">
              <a:avLst>
                <a:gd name="adj" fmla="val 9991"/>
              </a:avLst>
            </a:prstTxWarp>
          </a:bodyPr>
          <a:lstStyle/>
          <a:p>
            <a:pPr algn="ctr"/>
            <a:r>
              <a:rPr lang="zh-CN" altLang="en-US" sz="3600" kern="10">
                <a:ln w="12700">
                  <a:solidFill>
                    <a:srgbClr val="006600"/>
                  </a:solidFill>
                  <a:round/>
                </a:ln>
                <a:solidFill>
                  <a:srgbClr val="006600"/>
                </a:solidFill>
                <a:effectLst>
                  <a:outerShdw dist="35921" dir="2700000" sy="50000" rotWithShape="0">
                    <a:srgbClr val="875B0D">
                      <a:alpha val="70000"/>
                    </a:srgbClr>
                  </a:outerShdw>
                </a:effectLst>
                <a:latin typeface="宋体" panose="02010600030101010101" pitchFamily="2" charset="-122"/>
              </a:rPr>
              <a:t>四、能力训练</a:t>
            </a:r>
          </a:p>
        </p:txBody>
      </p:sp>
      <p:sp>
        <p:nvSpPr>
          <p:cNvPr id="12292" name="Text Box 8"/>
          <p:cNvSpPr txBox="1">
            <a:spLocks noChangeArrowheads="1"/>
          </p:cNvSpPr>
          <p:nvPr/>
        </p:nvSpPr>
        <p:spPr bwMode="auto">
          <a:xfrm>
            <a:off x="1116013" y="1622425"/>
            <a:ext cx="4314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解三元一次方程组：</a:t>
            </a:r>
          </a:p>
        </p:txBody>
      </p:sp>
    </p:spTree>
    <p:extLst>
      <p:ext uri="{BB962C8B-B14F-4D97-AF65-F5344CB8AC3E}">
        <p14:creationId xmlns:p14="http://schemas.microsoft.com/office/powerpoint/2010/main" val="349486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additive="base">
                                        <p:cTn id="7" dur="500" fill="hold"/>
                                        <p:tgtEl>
                                          <p:spTgt spid="43012"/>
                                        </p:tgtEl>
                                        <p:attrNameLst>
                                          <p:attrName>ppt_x</p:attrName>
                                        </p:attrNameLst>
                                      </p:cBhvr>
                                      <p:tavLst>
                                        <p:tav tm="0">
                                          <p:val>
                                            <p:strVal val="1+#ppt_w/2"/>
                                          </p:val>
                                        </p:tav>
                                        <p:tav tm="100000">
                                          <p:val>
                                            <p:strVal val="#ppt_x"/>
                                          </p:val>
                                        </p:tav>
                                      </p:tavLst>
                                    </p:anim>
                                    <p:anim calcmode="lin" valueType="num">
                                      <p:cBhvr additive="base">
                                        <p:cTn id="8" dur="500" fill="hold"/>
                                        <p:tgtEl>
                                          <p:spTgt spid="430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5" name="Picture 2" descr="QT90"/>
          <p:cNvPicPr>
            <a:picLocks noChangeAspect="1" noChangeArrowheads="1"/>
          </p:cNvPicPr>
          <p:nvPr/>
        </p:nvPicPr>
        <p:blipFill>
          <a:blip r:embed="rId5" cstate="print">
            <a:lum bright="48000" contrast="-54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ext Box 3"/>
          <p:cNvSpPr txBox="1">
            <a:spLocks noChangeArrowheads="1"/>
          </p:cNvSpPr>
          <p:nvPr/>
        </p:nvSpPr>
        <p:spPr bwMode="auto">
          <a:xfrm>
            <a:off x="539750" y="1484313"/>
            <a:ext cx="80645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ea typeface="华文新魏" pitchFamily="2" charset="-122"/>
              </a:rPr>
              <a:t>        </a:t>
            </a:r>
            <a:r>
              <a:rPr lang="zh-CN" altLang="en-US" sz="3200" b="1">
                <a:solidFill>
                  <a:prstClr val="black"/>
                </a:solidFill>
                <a:ea typeface="华文新魏" pitchFamily="2" charset="-122"/>
              </a:rPr>
              <a:t>二元一次方程的解和一元一次方程的解有什么区别？</a:t>
            </a:r>
          </a:p>
        </p:txBody>
      </p:sp>
      <p:graphicFrame>
        <p:nvGraphicFramePr>
          <p:cNvPr id="16388" name="内容占位符 16387"/>
          <p:cNvGraphicFramePr>
            <a:graphicFrameLocks noGrp="1"/>
          </p:cNvGraphicFramePr>
          <p:nvPr>
            <p:ph idx="4294967295"/>
          </p:nvPr>
        </p:nvGraphicFramePr>
        <p:xfrm>
          <a:off x="763588" y="2557463"/>
          <a:ext cx="7285037" cy="3048000"/>
        </p:xfrm>
        <a:graphic>
          <a:graphicData uri="http://schemas.openxmlformats.org/drawingml/2006/table">
            <a:tbl>
              <a:tblPr/>
              <a:tblGrid>
                <a:gridCol w="3671887">
                  <a:extLst>
                    <a:ext uri="{9D8B030D-6E8A-4147-A177-3AD203B41FA5}">
                      <a16:colId xmlns:a16="http://schemas.microsoft.com/office/drawing/2014/main" val="20000"/>
                    </a:ext>
                  </a:extLst>
                </a:gridCol>
                <a:gridCol w="3613150">
                  <a:extLst>
                    <a:ext uri="{9D8B030D-6E8A-4147-A177-3AD203B41FA5}">
                      <a16:colId xmlns:a16="http://schemas.microsoft.com/office/drawing/2014/main" val="20001"/>
                    </a:ext>
                  </a:extLst>
                </a:gridCol>
              </a:tblGrid>
              <a:tr h="1038225">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zh-CN" altLang="en-US" sz="3200" b="0" dirty="0"/>
                        <a:t>一元一次方程的解</a:t>
                      </a: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rgbClr val="CCCCFF">
                        <a:alpha val="50195"/>
                      </a:srgbClr>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zh-CN" altLang="en-US" sz="3200" b="0" dirty="0"/>
                        <a:t>二元一次方程的解</a:t>
                      </a:r>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chemeClr val="accent1">
                        <a:alpha val="50195"/>
                      </a:schemeClr>
                    </a:solidFill>
                  </a:tcPr>
                </a:tc>
                <a:extLst>
                  <a:ext uri="{0D108BD9-81ED-4DB2-BD59-A6C34878D82A}">
                    <a16:rowId xmlns:a16="http://schemas.microsoft.com/office/drawing/2014/main" val="10000"/>
                  </a:ext>
                </a:extLst>
              </a:tr>
              <a:tr h="1011238">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3200" b="0" dirty="0"/>
                        <a:t>         </a:t>
                      </a:r>
                      <a:endParaRPr lang="zh-CN" altLang="en-US" sz="3200" b="0" dirty="0"/>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rgbClr val="CCCCFF">
                        <a:alpha val="50195"/>
                      </a:srgbClr>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3200" b="0" dirty="0"/>
                        <a:t>       </a:t>
                      </a:r>
                      <a:endParaRPr lang="zh-CN" altLang="en-US" sz="3200" b="0" dirty="0"/>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chemeClr val="accent1">
                        <a:alpha val="50195"/>
                      </a:schemeClr>
                    </a:solidFill>
                  </a:tcPr>
                </a:tc>
                <a:extLst>
                  <a:ext uri="{0D108BD9-81ED-4DB2-BD59-A6C34878D82A}">
                    <a16:rowId xmlns:a16="http://schemas.microsoft.com/office/drawing/2014/main" val="10001"/>
                  </a:ext>
                </a:extLst>
              </a:tr>
              <a:tr h="998537">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3200" b="0" dirty="0"/>
                        <a:t>  </a:t>
                      </a:r>
                      <a:endParaRPr lang="zh-CN" altLang="en-US" sz="3200" b="0" dirty="0"/>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rgbClr val="CCCCFF">
                        <a:alpha val="50195"/>
                      </a:srgbClr>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1" i="0" u="none" kern="1200" baseline="0">
                          <a:solidFill>
                            <a:srgbClr val="0000FF"/>
                          </a:solidFill>
                          <a:latin typeface="Arial" panose="020B0604020202020204" pitchFamily="34" charset="0"/>
                          <a:ea typeface="楷体_GB2312" panose="02010609030101010101" pitchFamily="49" charset="-122"/>
                        </a:defRPr>
                      </a:lvl1pPr>
                      <a:lvl2pPr marL="742950" lvl="1" indent="-285750">
                        <a:defRPr sz="2400" kern="1200">
                          <a:solidFill>
                            <a:schemeClr val="tx1"/>
                          </a:solidFill>
                        </a:defRPr>
                      </a:lvl2pPr>
                      <a:lvl3pPr marL="1143000" lvl="2" indent="-228600">
                        <a:defRPr sz="2000" kern="1200"/>
                      </a:lvl3pPr>
                      <a:lvl4pPr marL="1600200" lvl="3" indent="-228600">
                        <a:defRPr sz="1800" kern="1200"/>
                      </a:lvl4pPr>
                      <a:lvl5pPr marL="2057400" lvl="4" indent="-228600">
                        <a:defRPr sz="1800" kern="1200"/>
                      </a:lvl5pPr>
                    </a:lstStyle>
                    <a:p>
                      <a:pPr marL="0" lvl="0" indent="0">
                        <a:spcBef>
                          <a:spcPct val="0"/>
                        </a:spcBef>
                        <a:buNone/>
                      </a:pPr>
                      <a:r>
                        <a:rPr lang="en-US" altLang="zh-CN" sz="3200" b="0" dirty="0"/>
                        <a:t>  </a:t>
                      </a:r>
                      <a:endParaRPr lang="zh-CN" altLang="en-US" sz="3200" b="0" dirty="0"/>
                    </a:p>
                  </a:txBody>
                  <a:tcPr anchor="ctr">
                    <a:lnL w="38100" cap="flat" cmpd="sng">
                      <a:solidFill>
                        <a:schemeClr val="tx1"/>
                      </a:solidFill>
                      <a:prstDash val="solid"/>
                      <a:headEnd type="none" w="med" len="med"/>
                      <a:tailEnd type="none" w="med" len="med"/>
                    </a:lnL>
                    <a:lnR w="38100" cap="flat" cmpd="sng">
                      <a:solidFill>
                        <a:schemeClr val="tx1"/>
                      </a:solidFill>
                      <a:prstDash val="solid"/>
                      <a:headEnd type="none" w="med" len="med"/>
                      <a:tailEnd type="none" w="med" len="med"/>
                    </a:lnR>
                    <a:lnT w="38100" cap="flat" cmpd="sng">
                      <a:solidFill>
                        <a:schemeClr val="tx1"/>
                      </a:solidFill>
                      <a:prstDash val="solid"/>
                      <a:headEnd type="none" w="med" len="med"/>
                      <a:tailEnd type="none" w="med" len="med"/>
                    </a:lnT>
                    <a:lnB w="38100" cap="flat" cmpd="sng">
                      <a:solidFill>
                        <a:schemeClr val="tx1"/>
                      </a:solidFill>
                      <a:prstDash val="solid"/>
                      <a:headEnd type="none" w="med" len="med"/>
                      <a:tailEnd type="none" w="med" len="med"/>
                    </a:lnB>
                    <a:lnTlToBr>
                      <a:noFill/>
                    </a:lnTlToBr>
                    <a:lnBlToTr>
                      <a:noFill/>
                    </a:lnBlToTr>
                    <a:solidFill>
                      <a:schemeClr val="accent1">
                        <a:alpha val="50195"/>
                      </a:schemeClr>
                    </a:solidFill>
                  </a:tcPr>
                </a:tc>
                <a:extLst>
                  <a:ext uri="{0D108BD9-81ED-4DB2-BD59-A6C34878D82A}">
                    <a16:rowId xmlns:a16="http://schemas.microsoft.com/office/drawing/2014/main" val="10002"/>
                  </a:ext>
                </a:extLst>
              </a:tr>
            </a:tbl>
          </a:graphicData>
        </a:graphic>
      </p:graphicFrame>
      <p:sp>
        <p:nvSpPr>
          <p:cNvPr id="16401" name="Text Box 20"/>
          <p:cNvSpPr txBox="1">
            <a:spLocks noChangeArrowheads="1"/>
          </p:cNvSpPr>
          <p:nvPr/>
        </p:nvSpPr>
        <p:spPr bwMode="auto">
          <a:xfrm>
            <a:off x="1828800" y="41910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zh-CN">
              <a:solidFill>
                <a:prstClr val="black"/>
              </a:solidFill>
            </a:endParaRPr>
          </a:p>
        </p:txBody>
      </p:sp>
      <p:sp>
        <p:nvSpPr>
          <p:cNvPr id="68629" name="Text Box 21"/>
          <p:cNvSpPr txBox="1">
            <a:spLocks noChangeArrowheads="1"/>
          </p:cNvSpPr>
          <p:nvPr/>
        </p:nvSpPr>
        <p:spPr bwMode="auto">
          <a:xfrm>
            <a:off x="1763713" y="3860800"/>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FF3300"/>
                </a:solidFill>
              </a:rPr>
              <a:t>一个</a:t>
            </a:r>
          </a:p>
        </p:txBody>
      </p:sp>
      <p:sp>
        <p:nvSpPr>
          <p:cNvPr id="68630" name="Text Box 22"/>
          <p:cNvSpPr txBox="1">
            <a:spLocks noChangeArrowheads="1"/>
          </p:cNvSpPr>
          <p:nvPr/>
        </p:nvSpPr>
        <p:spPr bwMode="auto">
          <a:xfrm>
            <a:off x="5435600" y="3860800"/>
            <a:ext cx="190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FF3300"/>
                </a:solidFill>
              </a:rPr>
              <a:t>无数个</a:t>
            </a:r>
          </a:p>
        </p:txBody>
      </p:sp>
      <p:sp>
        <p:nvSpPr>
          <p:cNvPr id="68631" name="Text Box 23"/>
          <p:cNvSpPr txBox="1">
            <a:spLocks noChangeArrowheads="1"/>
          </p:cNvSpPr>
          <p:nvPr/>
        </p:nvSpPr>
        <p:spPr bwMode="auto">
          <a:xfrm>
            <a:off x="1042988" y="4724400"/>
            <a:ext cx="335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FF3300"/>
                </a:solidFill>
              </a:rPr>
              <a:t>一个</a:t>
            </a:r>
            <a:r>
              <a:rPr lang="zh-CN" altLang="en-US" sz="3200" b="1">
                <a:solidFill>
                  <a:prstClr val="black"/>
                </a:solidFill>
              </a:rPr>
              <a:t>未知数的值</a:t>
            </a:r>
          </a:p>
        </p:txBody>
      </p:sp>
      <p:sp>
        <p:nvSpPr>
          <p:cNvPr id="68632" name="Text Box 24"/>
          <p:cNvSpPr txBox="1">
            <a:spLocks noChangeArrowheads="1"/>
          </p:cNvSpPr>
          <p:nvPr/>
        </p:nvSpPr>
        <p:spPr bwMode="auto">
          <a:xfrm>
            <a:off x="4716463" y="4797425"/>
            <a:ext cx="335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FF3300"/>
                </a:solidFill>
              </a:rPr>
              <a:t>一对</a:t>
            </a:r>
            <a:r>
              <a:rPr lang="zh-CN" altLang="en-US" sz="3200" b="1">
                <a:solidFill>
                  <a:prstClr val="black"/>
                </a:solidFill>
              </a:rPr>
              <a:t>未知数的值</a:t>
            </a:r>
          </a:p>
        </p:txBody>
      </p:sp>
      <p:sp>
        <p:nvSpPr>
          <p:cNvPr id="16406" name="WordArt 25"/>
          <p:cNvSpPr>
            <a:spLocks noChangeArrowheads="1" noChangeShapeType="1" noTextEdit="1"/>
          </p:cNvSpPr>
          <p:nvPr/>
        </p:nvSpPr>
        <p:spPr bwMode="auto">
          <a:xfrm>
            <a:off x="684213" y="404813"/>
            <a:ext cx="2543175" cy="836612"/>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6600" b="1">
                <a:gradFill rotWithShape="1">
                  <a:gsLst>
                    <a:gs pos="0">
                      <a:srgbClr val="57C8FB"/>
                    </a:gs>
                    <a:gs pos="50000">
                      <a:srgbClr val="0000FF"/>
                    </a:gs>
                    <a:gs pos="100000">
                      <a:srgbClr val="57C8FB"/>
                    </a:gs>
                  </a:gsLst>
                  <a:lin ang="18900000" scaled="1"/>
                </a:gradFill>
                <a:effectLst>
                  <a:outerShdw dist="35921" dir="2700000" algn="ctr" rotWithShape="0">
                    <a:srgbClr val="C0C0C0">
                      <a:alpha val="79999"/>
                    </a:srgbClr>
                  </a:outerShdw>
                </a:effectLst>
                <a:latin typeface="隶书"/>
                <a:ea typeface="隶书"/>
              </a:rPr>
              <a:t>议一议</a:t>
            </a:r>
          </a:p>
        </p:txBody>
      </p:sp>
      <p:sp>
        <p:nvSpPr>
          <p:cNvPr id="68634" name="Text Box 26"/>
          <p:cNvSpPr txBox="1">
            <a:spLocks noChangeArrowheads="1"/>
          </p:cNvSpPr>
          <p:nvPr/>
        </p:nvSpPr>
        <p:spPr bwMode="auto">
          <a:xfrm>
            <a:off x="323850" y="5734050"/>
            <a:ext cx="85899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400" b="1">
                <a:solidFill>
                  <a:prstClr val="black"/>
                </a:solidFill>
                <a:ea typeface="隶书" pitchFamily="49" charset="-122"/>
              </a:rPr>
              <a:t>结论：二元一次方程有</a:t>
            </a:r>
            <a:r>
              <a:rPr lang="zh-CN" altLang="en-US" sz="4400" b="1">
                <a:solidFill>
                  <a:srgbClr val="FF3300"/>
                </a:solidFill>
                <a:ea typeface="隶书" pitchFamily="49" charset="-122"/>
              </a:rPr>
              <a:t>无数个解。</a:t>
            </a:r>
            <a:endParaRPr lang="zh-CN" altLang="en-US" sz="4400" b="1">
              <a:solidFill>
                <a:prstClr val="black"/>
              </a:solidFill>
              <a:ea typeface="隶书" pitchFamily="49" charset="-122"/>
            </a:endParaRPr>
          </a:p>
        </p:txBody>
      </p:sp>
    </p:spTree>
    <p:extLst>
      <p:ext uri="{BB962C8B-B14F-4D97-AF65-F5344CB8AC3E}">
        <p14:creationId xmlns:p14="http://schemas.microsoft.com/office/powerpoint/2010/main" val="645926730"/>
      </p:ext>
    </p:extLst>
  </p:cSld>
  <p:clrMapOvr>
    <a:masterClrMapping/>
  </p:clrMapOvr>
  <p:transition spd="slow">
    <p:blind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629"/>
                                        </p:tgtEl>
                                        <p:attrNameLst>
                                          <p:attrName>style.visibility</p:attrName>
                                        </p:attrNameLst>
                                      </p:cBhvr>
                                      <p:to>
                                        <p:strVal val="visible"/>
                                      </p:to>
                                    </p:set>
                                    <p:anim calcmode="lin" valueType="num">
                                      <p:cBhvr additive="base">
                                        <p:cTn id="7" dur="500" fill="hold"/>
                                        <p:tgtEl>
                                          <p:spTgt spid="68629"/>
                                        </p:tgtEl>
                                        <p:attrNameLst>
                                          <p:attrName>ppt_x</p:attrName>
                                        </p:attrNameLst>
                                      </p:cBhvr>
                                      <p:tavLst>
                                        <p:tav tm="0">
                                          <p:val>
                                            <p:strVal val="0-#ppt_w/2"/>
                                          </p:val>
                                        </p:tav>
                                        <p:tav tm="100000">
                                          <p:val>
                                            <p:strVal val="#ppt_x"/>
                                          </p:val>
                                        </p:tav>
                                      </p:tavLst>
                                    </p:anim>
                                    <p:anim calcmode="lin" valueType="num">
                                      <p:cBhvr additive="base">
                                        <p:cTn id="8" dur="500" fill="hold"/>
                                        <p:tgtEl>
                                          <p:spTgt spid="6862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8630"/>
                                        </p:tgtEl>
                                        <p:attrNameLst>
                                          <p:attrName>style.visibility</p:attrName>
                                        </p:attrNameLst>
                                      </p:cBhvr>
                                      <p:to>
                                        <p:strVal val="visible"/>
                                      </p:to>
                                    </p:set>
                                    <p:anim calcmode="lin" valueType="num">
                                      <p:cBhvr additive="base">
                                        <p:cTn id="13" dur="500" fill="hold"/>
                                        <p:tgtEl>
                                          <p:spTgt spid="68630"/>
                                        </p:tgtEl>
                                        <p:attrNameLst>
                                          <p:attrName>ppt_x</p:attrName>
                                        </p:attrNameLst>
                                      </p:cBhvr>
                                      <p:tavLst>
                                        <p:tav tm="0">
                                          <p:val>
                                            <p:strVal val="0-#ppt_w/2"/>
                                          </p:val>
                                        </p:tav>
                                        <p:tav tm="100000">
                                          <p:val>
                                            <p:strVal val="#ppt_x"/>
                                          </p:val>
                                        </p:tav>
                                      </p:tavLst>
                                    </p:anim>
                                    <p:anim calcmode="lin" valueType="num">
                                      <p:cBhvr additive="base">
                                        <p:cTn id="14" dur="500" fill="hold"/>
                                        <p:tgtEl>
                                          <p:spTgt spid="686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typ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8631"/>
                                        </p:tgtEl>
                                        <p:attrNameLst>
                                          <p:attrName>style.visibility</p:attrName>
                                        </p:attrNameLst>
                                      </p:cBhvr>
                                      <p:to>
                                        <p:strVal val="visible"/>
                                      </p:to>
                                    </p:set>
                                    <p:anim calcmode="lin" valueType="num">
                                      <p:cBhvr additive="base">
                                        <p:cTn id="19" dur="500" fill="hold"/>
                                        <p:tgtEl>
                                          <p:spTgt spid="68631"/>
                                        </p:tgtEl>
                                        <p:attrNameLst>
                                          <p:attrName>ppt_x</p:attrName>
                                        </p:attrNameLst>
                                      </p:cBhvr>
                                      <p:tavLst>
                                        <p:tav tm="0">
                                          <p:val>
                                            <p:strVal val="0-#ppt_w/2"/>
                                          </p:val>
                                        </p:tav>
                                        <p:tav tm="100000">
                                          <p:val>
                                            <p:strVal val="#ppt_x"/>
                                          </p:val>
                                        </p:tav>
                                      </p:tavLst>
                                    </p:anim>
                                    <p:anim calcmode="lin" valueType="num">
                                      <p:cBhvr additive="base">
                                        <p:cTn id="20" dur="500" fill="hold"/>
                                        <p:tgtEl>
                                          <p:spTgt spid="686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yp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8632"/>
                                        </p:tgtEl>
                                        <p:attrNameLst>
                                          <p:attrName>style.visibility</p:attrName>
                                        </p:attrNameLst>
                                      </p:cBhvr>
                                      <p:to>
                                        <p:strVal val="visible"/>
                                      </p:to>
                                    </p:set>
                                    <p:anim calcmode="lin" valueType="num">
                                      <p:cBhvr additive="base">
                                        <p:cTn id="25" dur="500" fill="hold"/>
                                        <p:tgtEl>
                                          <p:spTgt spid="68632"/>
                                        </p:tgtEl>
                                        <p:attrNameLst>
                                          <p:attrName>ppt_x</p:attrName>
                                        </p:attrNameLst>
                                      </p:cBhvr>
                                      <p:tavLst>
                                        <p:tav tm="0">
                                          <p:val>
                                            <p:strVal val="0-#ppt_w/2"/>
                                          </p:val>
                                        </p:tav>
                                        <p:tav tm="100000">
                                          <p:val>
                                            <p:strVal val="#ppt_x"/>
                                          </p:val>
                                        </p:tav>
                                      </p:tavLst>
                                    </p:anim>
                                    <p:anim calcmode="lin" valueType="num">
                                      <p:cBhvr additive="base">
                                        <p:cTn id="26" dur="500" fill="hold"/>
                                        <p:tgtEl>
                                          <p:spTgt spid="686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typ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8634"/>
                                        </p:tgtEl>
                                        <p:attrNameLst>
                                          <p:attrName>style.visibility</p:attrName>
                                        </p:attrNameLst>
                                      </p:cBhvr>
                                      <p:to>
                                        <p:strVal val="visible"/>
                                      </p:to>
                                    </p:set>
                                    <p:anim calcmode="lin" valueType="num">
                                      <p:cBhvr additive="base">
                                        <p:cTn id="31" dur="500" fill="hold"/>
                                        <p:tgtEl>
                                          <p:spTgt spid="68634"/>
                                        </p:tgtEl>
                                        <p:attrNameLst>
                                          <p:attrName>ppt_x</p:attrName>
                                        </p:attrNameLst>
                                      </p:cBhvr>
                                      <p:tavLst>
                                        <p:tav tm="0">
                                          <p:val>
                                            <p:strVal val="#ppt_x"/>
                                          </p:val>
                                        </p:tav>
                                        <p:tav tm="100000">
                                          <p:val>
                                            <p:strVal val="#ppt_x"/>
                                          </p:val>
                                        </p:tav>
                                      </p:tavLst>
                                    </p:anim>
                                    <p:anim calcmode="lin" valueType="num">
                                      <p:cBhvr additive="base">
                                        <p:cTn id="32" dur="500" fill="hold"/>
                                        <p:tgtEl>
                                          <p:spTgt spid="6863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9" grpId="0"/>
      <p:bldP spid="68630" grpId="0"/>
      <p:bldP spid="68631" grpId="0"/>
      <p:bldP spid="68632" grpId="0"/>
      <p:bldP spid="686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3"/>
          <p:cNvGraphicFramePr>
            <a:graphicFrameLocks noGrp="1" noChangeAspect="1"/>
          </p:cNvGraphicFramePr>
          <p:nvPr>
            <p:ph sz="half" idx="4294967295"/>
          </p:nvPr>
        </p:nvGraphicFramePr>
        <p:xfrm>
          <a:off x="611188" y="1341438"/>
          <a:ext cx="7921625" cy="2735262"/>
        </p:xfrm>
        <a:graphic>
          <a:graphicData uri="http://schemas.openxmlformats.org/presentationml/2006/ole">
            <mc:AlternateContent xmlns:mc="http://schemas.openxmlformats.org/markup-compatibility/2006">
              <mc:Choice xmlns:v="urn:schemas-microsoft-com:vml" Requires="v">
                <p:oleObj name="公式" r:id="rId2" imgW="8102600" imgH="3187700" progId="Equations">
                  <p:embed/>
                </p:oleObj>
              </mc:Choice>
              <mc:Fallback>
                <p:oleObj name="公式" r:id="rId2" imgW="8102600" imgH="31877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341438"/>
                        <a:ext cx="7921625" cy="2735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15" name="Picture 4" descr="2usice4">
            <a:hlinkClick r:id="rId4" action="ppaction://hlinksldjump" highlightClick="1">
              <a:snd r:embed="rId5" name="drumroll.wav"/>
            </a:hlinkClick>
            <a:hlinkHover r:id="" action="ppaction://hlinkshowjump?jump=previousslide"/>
          </p:cNvPr>
          <p:cNvPicPr>
            <a:picLocks noGrp="1" noChangeAspect="1" noChangeArrowheads="1" noCrop="1"/>
          </p:cNvPicPr>
          <p:nvPr>
            <p:ph sz="half" idx="4294967295"/>
          </p:nvPr>
        </p:nvPicPr>
        <p:blipFill>
          <a:blip r:embed="rId6" cstate="print">
            <a:extLst>
              <a:ext uri="{28A0092B-C50C-407E-A947-70E740481C1C}">
                <a14:useLocalDpi xmlns:a14="http://schemas.microsoft.com/office/drawing/2010/main" val="0"/>
              </a:ext>
            </a:extLst>
          </a:blip>
          <a:srcRect/>
          <a:stretch>
            <a:fillRect/>
          </a:stretch>
        </p:blipFill>
        <p:spPr>
          <a:xfrm>
            <a:off x="3635375" y="4292600"/>
            <a:ext cx="1944688" cy="2084388"/>
          </a:xfrm>
        </p:spPr>
      </p:pic>
      <p:sp>
        <p:nvSpPr>
          <p:cNvPr id="13316" name="WordArt 5"/>
          <p:cNvSpPr>
            <a:spLocks noChangeArrowheads="1" noChangeShapeType="1" noTextEdit="1"/>
          </p:cNvSpPr>
          <p:nvPr/>
        </p:nvSpPr>
        <p:spPr bwMode="auto">
          <a:xfrm>
            <a:off x="5292725" y="4365625"/>
            <a:ext cx="2519363" cy="720725"/>
          </a:xfrm>
          <a:prstGeom prst="rect">
            <a:avLst/>
          </a:prstGeom>
        </p:spPr>
        <p:txBody>
          <a:bodyPr wrap="none" fromWordArt="1">
            <a:prstTxWarp prst="textDoubleWave1">
              <a:avLst>
                <a:gd name="adj1" fmla="val 6500"/>
                <a:gd name="adj2" fmla="val 0"/>
              </a:avLst>
            </a:prstTxWarp>
          </a:bodyPr>
          <a:lstStyle/>
          <a:p>
            <a:pPr algn="ctr"/>
            <a:r>
              <a:rPr lang="zh-CN" altLang="en-US" sz="3600" kern="10" spc="-360">
                <a:ln w="12700">
                  <a:solidFill>
                    <a:srgbClr val="000099"/>
                  </a:solidFill>
                  <a:round/>
                </a:ln>
                <a:solidFill>
                  <a:srgbClr val="33CCFF"/>
                </a:solidFill>
                <a:effectLst>
                  <a:outerShdw dist="125724" dir="18900000" algn="ctr" rotWithShape="0">
                    <a:srgbClr val="000099"/>
                  </a:outerShdw>
                </a:effectLst>
                <a:latin typeface="宋体" panose="02010600030101010101" pitchFamily="2" charset="-122"/>
              </a:rPr>
              <a:t>公布答案吗？</a:t>
            </a:r>
          </a:p>
        </p:txBody>
      </p:sp>
    </p:spTree>
    <p:extLst>
      <p:ext uri="{BB962C8B-B14F-4D97-AF65-F5344CB8AC3E}">
        <p14:creationId xmlns:p14="http://schemas.microsoft.com/office/powerpoint/2010/main" val="13052361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1"/>
          <p:cNvSpPr txBox="1">
            <a:spLocks noChangeArrowheads="1"/>
          </p:cNvSpPr>
          <p:nvPr/>
        </p:nvSpPr>
        <p:spPr bwMode="auto">
          <a:xfrm>
            <a:off x="1816100" y="24923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graphicFrame>
        <p:nvGraphicFramePr>
          <p:cNvPr id="14339" name="Object 12"/>
          <p:cNvGraphicFramePr>
            <a:graphicFrameLocks noGrp="1" noChangeAspect="1"/>
          </p:cNvGraphicFramePr>
          <p:nvPr>
            <p:ph idx="4294967295"/>
          </p:nvPr>
        </p:nvGraphicFramePr>
        <p:xfrm>
          <a:off x="1152525" y="2112963"/>
          <a:ext cx="6784975" cy="1187450"/>
        </p:xfrm>
        <a:graphic>
          <a:graphicData uri="http://schemas.openxmlformats.org/presentationml/2006/ole">
            <mc:AlternateContent xmlns:mc="http://schemas.openxmlformats.org/markup-compatibility/2006">
              <mc:Choice xmlns:v="urn:schemas-microsoft-com:vml" Requires="v">
                <p:oleObj name="公式" r:id="rId2" imgW="5334000" imgH="1016000" progId="Equations">
                  <p:embed/>
                </p:oleObj>
              </mc:Choice>
              <mc:Fallback>
                <p:oleObj name="公式" r:id="rId2" imgW="5334000" imgH="1016000" progId="Equations">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2112963"/>
                        <a:ext cx="6784975" cy="118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02627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rrowheads="1"/>
          </p:cNvSpPr>
          <p:nvPr/>
        </p:nvSpPr>
        <p:spPr bwMode="auto">
          <a:xfrm>
            <a:off x="2971800" y="1143000"/>
            <a:ext cx="609600" cy="457200"/>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sp>
        <p:nvSpPr>
          <p:cNvPr id="15363" name="Oval 3"/>
          <p:cNvSpPr>
            <a:spLocks noChangeArrowheads="1"/>
          </p:cNvSpPr>
          <p:nvPr/>
        </p:nvSpPr>
        <p:spPr bwMode="auto">
          <a:xfrm>
            <a:off x="2362200" y="1143000"/>
            <a:ext cx="609600" cy="457200"/>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sp>
        <p:nvSpPr>
          <p:cNvPr id="15364" name="Oval 4"/>
          <p:cNvSpPr>
            <a:spLocks noChangeArrowheads="1"/>
          </p:cNvSpPr>
          <p:nvPr/>
        </p:nvSpPr>
        <p:spPr bwMode="auto">
          <a:xfrm>
            <a:off x="1752600" y="1143000"/>
            <a:ext cx="609600" cy="457200"/>
          </a:xfrm>
          <a:prstGeom prst="ellipse">
            <a:avLst/>
          </a:prstGeom>
          <a:solidFill>
            <a:srgbClr val="CCFFCC"/>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sp>
        <p:nvSpPr>
          <p:cNvPr id="15365" name="Oval 5"/>
          <p:cNvSpPr>
            <a:spLocks noChangeArrowheads="1"/>
          </p:cNvSpPr>
          <p:nvPr/>
        </p:nvSpPr>
        <p:spPr bwMode="auto">
          <a:xfrm>
            <a:off x="1219200" y="1066800"/>
            <a:ext cx="609600" cy="457200"/>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sz="2400">
              <a:solidFill>
                <a:prstClr val="black"/>
              </a:solidFill>
              <a:latin typeface="Times New Roman" panose="02020603050405020304" pitchFamily="18" charset="0"/>
            </a:endParaRPr>
          </a:p>
        </p:txBody>
      </p:sp>
      <p:sp>
        <p:nvSpPr>
          <p:cNvPr id="15366" name="Rectangle 6"/>
          <p:cNvSpPr>
            <a:spLocks noGrp="1" noChangeArrowheads="1"/>
          </p:cNvSpPr>
          <p:nvPr>
            <p:ph type="title" idx="4294967295"/>
          </p:nvPr>
        </p:nvSpPr>
        <p:spPr>
          <a:xfrm>
            <a:off x="-1189038" y="765175"/>
            <a:ext cx="7772401" cy="1143000"/>
          </a:xfrm>
        </p:spPr>
        <p:txBody>
          <a:bodyPr/>
          <a:lstStyle/>
          <a:p>
            <a:r>
              <a:rPr lang="zh-CN" altLang="en-US" b="1"/>
              <a:t>课堂小结：</a:t>
            </a:r>
          </a:p>
        </p:txBody>
      </p:sp>
      <p:sp>
        <p:nvSpPr>
          <p:cNvPr id="19463" name="Text Box 7"/>
          <p:cNvSpPr txBox="1">
            <a:spLocks noChangeArrowheads="1"/>
          </p:cNvSpPr>
          <p:nvPr/>
        </p:nvSpPr>
        <p:spPr bwMode="auto">
          <a:xfrm>
            <a:off x="755650" y="1844675"/>
            <a:ext cx="4259263"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arabicPeriod"/>
            </a:pPr>
            <a:r>
              <a:rPr lang="zh-CN" altLang="en-US" sz="2800" b="1">
                <a:solidFill>
                  <a:prstClr val="black"/>
                </a:solidFill>
                <a:latin typeface="Tahoma" panose="020B0604030504040204" pitchFamily="34" charset="0"/>
              </a:rPr>
              <a:t>本节主要学习了二元一次方程组的消元方法：加减消元法；</a:t>
            </a:r>
          </a:p>
          <a:p>
            <a:pPr>
              <a:buFontTx/>
              <a:buAutoNum type="arabicPeriod" startAt="2"/>
            </a:pPr>
            <a:r>
              <a:rPr lang="zh-CN" altLang="en-US" sz="2800" b="1">
                <a:solidFill>
                  <a:prstClr val="black"/>
                </a:solidFill>
                <a:latin typeface="Tahoma" panose="020B0604030504040204" pitchFamily="34" charset="0"/>
              </a:rPr>
              <a:t>在学习过程中注意对问题的体会、比较、总结；</a:t>
            </a:r>
          </a:p>
          <a:p>
            <a:pPr>
              <a:buFontTx/>
              <a:buAutoNum type="arabicPeriod" startAt="3"/>
            </a:pPr>
            <a:r>
              <a:rPr lang="zh-CN" altLang="en-US" sz="2800" b="1">
                <a:solidFill>
                  <a:prstClr val="black"/>
                </a:solidFill>
                <a:latin typeface="Tahoma" panose="020B0604030504040204" pitchFamily="34" charset="0"/>
              </a:rPr>
              <a:t>在学习过程中注意归化思想的应用。</a:t>
            </a:r>
          </a:p>
        </p:txBody>
      </p:sp>
    </p:spTree>
    <p:extLst>
      <p:ext uri="{BB962C8B-B14F-4D97-AF65-F5344CB8AC3E}">
        <p14:creationId xmlns:p14="http://schemas.microsoft.com/office/powerpoint/2010/main" val="3437798073"/>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9463">
                                            <p:txEl>
                                              <p:pRg st="0" end="0"/>
                                            </p:txEl>
                                          </p:spTgt>
                                        </p:tgtEl>
                                        <p:attrNameLst>
                                          <p:attrName>style.visibility</p:attrName>
                                        </p:attrNameLst>
                                      </p:cBhvr>
                                      <p:to>
                                        <p:strVal val="visible"/>
                                      </p:to>
                                    </p:set>
                                    <p:anim calcmode="lin" valueType="num">
                                      <p:cBhvr>
                                        <p:cTn id="7" dur="1000" fill="hold"/>
                                        <p:tgtEl>
                                          <p:spTgt spid="1946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1946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1946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19463">
                                            <p:txEl>
                                              <p:pRg st="1" end="1"/>
                                            </p:txEl>
                                          </p:spTgt>
                                        </p:tgtEl>
                                        <p:attrNameLst>
                                          <p:attrName>style.visibility</p:attrName>
                                        </p:attrNameLst>
                                      </p:cBhvr>
                                      <p:to>
                                        <p:strVal val="visible"/>
                                      </p:to>
                                    </p:set>
                                    <p:anim calcmode="lin" valueType="num">
                                      <p:cBhvr>
                                        <p:cTn id="14" dur="1000" fill="hold"/>
                                        <p:tgtEl>
                                          <p:spTgt spid="19463">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1946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946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grpId="0" nodeType="clickEffect">
                                  <p:stCondLst>
                                    <p:cond delay="0"/>
                                  </p:stCondLst>
                                  <p:childTnLst>
                                    <p:set>
                                      <p:cBhvr>
                                        <p:cTn id="20" dur="1" fill="hold">
                                          <p:stCondLst>
                                            <p:cond delay="0"/>
                                          </p:stCondLst>
                                        </p:cTn>
                                        <p:tgtEl>
                                          <p:spTgt spid="19463">
                                            <p:txEl>
                                              <p:pRg st="2" end="2"/>
                                            </p:txEl>
                                          </p:spTgt>
                                        </p:tgtEl>
                                        <p:attrNameLst>
                                          <p:attrName>style.visibility</p:attrName>
                                        </p:attrNameLst>
                                      </p:cBhvr>
                                      <p:to>
                                        <p:strVal val="visible"/>
                                      </p:to>
                                    </p:set>
                                    <p:anim calcmode="lin" valueType="num">
                                      <p:cBhvr>
                                        <p:cTn id="21" dur="1000" fill="hold"/>
                                        <p:tgtEl>
                                          <p:spTgt spid="19463">
                                            <p:txEl>
                                              <p:pRg st="2" end="2"/>
                                            </p:txEl>
                                          </p:spTgt>
                                        </p:tgtEl>
                                        <p:attrNameLst>
                                          <p:attrName>ppt_x</p:attrName>
                                        </p:attrNameLst>
                                      </p:cBhvr>
                                      <p:tavLst>
                                        <p:tav tm="0">
                                          <p:val>
                                            <p:strVal val="#ppt_x-.2"/>
                                          </p:val>
                                        </p:tav>
                                        <p:tav tm="100000">
                                          <p:val>
                                            <p:strVal val="#ppt_x"/>
                                          </p:val>
                                        </p:tav>
                                      </p:tavLst>
                                    </p:anim>
                                    <p:anim calcmode="lin" valueType="num">
                                      <p:cBhvr>
                                        <p:cTn id="22" dur="1000" fill="hold"/>
                                        <p:tgtEl>
                                          <p:spTgt spid="1946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9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文本框 3073"/>
          <p:cNvSpPr txBox="1">
            <a:spLocks noChangeArrowheads="1"/>
          </p:cNvSpPr>
          <p:nvPr/>
        </p:nvSpPr>
        <p:spPr bwMode="auto">
          <a:xfrm>
            <a:off x="3059113" y="1196975"/>
            <a:ext cx="2233612"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8800">
                <a:solidFill>
                  <a:prstClr val="black"/>
                </a:solidFill>
                <a:latin typeface="Times New Roman" panose="02020603050405020304" pitchFamily="18" charset="0"/>
                <a:cs typeface="Times New Roman" panose="02020603050405020304" pitchFamily="18" charset="0"/>
              </a:rPr>
              <a:t>{</a:t>
            </a:r>
          </a:p>
        </p:txBody>
      </p:sp>
      <p:grpSp>
        <p:nvGrpSpPr>
          <p:cNvPr id="3074" name="组合 3074"/>
          <p:cNvGrpSpPr/>
          <p:nvPr/>
        </p:nvGrpSpPr>
        <p:grpSpPr bwMode="auto">
          <a:xfrm>
            <a:off x="3635375" y="1052513"/>
            <a:ext cx="4824413" cy="1760537"/>
            <a:chOff x="2381" y="1797"/>
            <a:chExt cx="3039" cy="1109"/>
          </a:xfrm>
        </p:grpSpPr>
        <p:sp>
          <p:nvSpPr>
            <p:cNvPr id="3075" name="文本框 3075"/>
            <p:cNvSpPr txBox="1">
              <a:spLocks noChangeArrowheads="1"/>
            </p:cNvSpPr>
            <p:nvPr/>
          </p:nvSpPr>
          <p:spPr bwMode="auto">
            <a:xfrm>
              <a:off x="2426" y="1797"/>
              <a:ext cx="245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800">
                  <a:solidFill>
                    <a:prstClr val="black"/>
                  </a:solidFill>
                  <a:latin typeface="Times New Roman" panose="02020603050405020304" pitchFamily="18" charset="0"/>
                </a:rPr>
                <a:t>x+y=22</a:t>
              </a:r>
            </a:p>
          </p:txBody>
        </p:sp>
        <p:sp>
          <p:nvSpPr>
            <p:cNvPr id="3076" name="文本框 3076"/>
            <p:cNvSpPr txBox="1">
              <a:spLocks noChangeArrowheads="1"/>
            </p:cNvSpPr>
            <p:nvPr/>
          </p:nvSpPr>
          <p:spPr bwMode="auto">
            <a:xfrm>
              <a:off x="2381" y="2387"/>
              <a:ext cx="3039"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800">
                  <a:solidFill>
                    <a:prstClr val="black"/>
                  </a:solidFill>
                  <a:latin typeface="Times New Roman" panose="02020603050405020304" pitchFamily="18" charset="0"/>
                </a:rPr>
                <a:t>2x+y=40</a:t>
              </a:r>
            </a:p>
          </p:txBody>
        </p:sp>
      </p:grpSp>
      <p:sp>
        <p:nvSpPr>
          <p:cNvPr id="3077" name="文本框 3077"/>
          <p:cNvSpPr txBox="1">
            <a:spLocks noChangeArrowheads="1"/>
          </p:cNvSpPr>
          <p:nvPr/>
        </p:nvSpPr>
        <p:spPr bwMode="auto">
          <a:xfrm>
            <a:off x="2374900" y="3141663"/>
            <a:ext cx="676910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a:solidFill>
                  <a:prstClr val="black"/>
                </a:solidFill>
                <a:latin typeface="Times New Roman" panose="02020603050405020304" pitchFamily="18" charset="0"/>
              </a:rPr>
              <a:t>思考：</a:t>
            </a:r>
            <a:r>
              <a:rPr lang="en-US" altLang="zh-CN" sz="3600">
                <a:solidFill>
                  <a:prstClr val="black"/>
                </a:solidFill>
                <a:latin typeface="Times New Roman" panose="02020603050405020304" pitchFamily="18" charset="0"/>
              </a:rPr>
              <a:t>1</a:t>
            </a:r>
            <a:r>
              <a:rPr lang="zh-CN" altLang="en-US" sz="3600">
                <a:solidFill>
                  <a:prstClr val="black"/>
                </a:solidFill>
                <a:latin typeface="Times New Roman" panose="02020603050405020304" pitchFamily="18" charset="0"/>
              </a:rPr>
              <a:t>、用代入消元法怎么解此方程组</a:t>
            </a:r>
          </a:p>
          <a:p>
            <a:pPr>
              <a:spcBef>
                <a:spcPct val="50000"/>
              </a:spcBef>
            </a:pPr>
            <a:r>
              <a:rPr lang="zh-CN" altLang="en-US" sz="3600">
                <a:solidFill>
                  <a:prstClr val="black"/>
                </a:solidFill>
                <a:latin typeface="Times New Roman" panose="02020603050405020304" pitchFamily="18" charset="0"/>
              </a:rPr>
              <a:t>            </a:t>
            </a:r>
            <a:r>
              <a:rPr lang="en-US" altLang="zh-CN" sz="3600">
                <a:solidFill>
                  <a:prstClr val="black"/>
                </a:solidFill>
                <a:latin typeface="Times New Roman" panose="02020603050405020304" pitchFamily="18" charset="0"/>
              </a:rPr>
              <a:t>2</a:t>
            </a:r>
            <a:r>
              <a:rPr lang="zh-CN" altLang="en-US" sz="3600">
                <a:solidFill>
                  <a:prstClr val="black"/>
                </a:solidFill>
                <a:latin typeface="Times New Roman" panose="02020603050405020304" pitchFamily="18" charset="0"/>
              </a:rPr>
              <a:t>、观察</a:t>
            </a:r>
            <a:r>
              <a:rPr lang="en-US" altLang="zh-CN" sz="3600">
                <a:solidFill>
                  <a:prstClr val="black"/>
                </a:solidFill>
                <a:latin typeface="Times New Roman" panose="02020603050405020304" pitchFamily="18" charset="0"/>
              </a:rPr>
              <a:t>y</a:t>
            </a:r>
            <a:r>
              <a:rPr lang="zh-CN" altLang="en-US" sz="3600">
                <a:solidFill>
                  <a:prstClr val="black"/>
                </a:solidFill>
                <a:latin typeface="Times New Roman" panose="02020603050405020304" pitchFamily="18" charset="0"/>
              </a:rPr>
              <a:t>的系数，能否找出新的消元方法呢？</a:t>
            </a:r>
          </a:p>
        </p:txBody>
      </p:sp>
      <p:sp>
        <p:nvSpPr>
          <p:cNvPr id="3078" name="文本框 3078"/>
          <p:cNvSpPr txBox="1">
            <a:spLocks noChangeArrowheads="1"/>
          </p:cNvSpPr>
          <p:nvPr/>
        </p:nvSpPr>
        <p:spPr bwMode="auto">
          <a:xfrm>
            <a:off x="2771775" y="260350"/>
            <a:ext cx="2978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400">
                <a:solidFill>
                  <a:prstClr val="black"/>
                </a:solidFill>
                <a:latin typeface="Times New Roman" panose="02020603050405020304" pitchFamily="18" charset="0"/>
              </a:rPr>
              <a:t>知识导学：</a:t>
            </a:r>
          </a:p>
        </p:txBody>
      </p:sp>
    </p:spTree>
    <p:extLst>
      <p:ext uri="{BB962C8B-B14F-4D97-AF65-F5344CB8AC3E}">
        <p14:creationId xmlns:p14="http://schemas.microsoft.com/office/powerpoint/2010/main" val="169233184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4097"/>
          <p:cNvSpPr>
            <a:spLocks noChangeArrowheads="1"/>
          </p:cNvSpPr>
          <p:nvPr/>
        </p:nvSpPr>
        <p:spPr bwMode="auto">
          <a:xfrm>
            <a:off x="3132138" y="1484313"/>
            <a:ext cx="395287" cy="1620837"/>
          </a:xfrm>
          <a:prstGeom prst="rect">
            <a:avLst/>
          </a:prstGeom>
          <a:solidFill>
            <a:srgbClr val="FFFFFF"/>
          </a:solidFill>
          <a:ln w="38100">
            <a:solidFill>
              <a:srgbClr val="FF33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pic>
        <p:nvPicPr>
          <p:cNvPr id="2" name="图片 4098" descr="201"/>
          <p:cNvPicPr>
            <a:picLocks noChangeAspect="1" noChangeArrowheads="1"/>
          </p:cNvPicPr>
          <p:nvPr/>
        </p:nvPicPr>
        <p:blipFill>
          <a:blip r:embed="rId2" cstate="print">
            <a:extLst>
              <a:ext uri="{28A0092B-C50C-407E-A947-70E740481C1C}">
                <a14:useLocalDpi xmlns:a14="http://schemas.microsoft.com/office/drawing/2010/main" val="0"/>
              </a:ext>
            </a:extLst>
          </a:blip>
          <a:srcRect l="848" t="4701" r="83871" b="49739"/>
          <a:stretch>
            <a:fillRect/>
          </a:stretch>
        </p:blipFill>
        <p:spPr bwMode="auto">
          <a:xfrm>
            <a:off x="0" y="296863"/>
            <a:ext cx="13716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文本框 4099"/>
          <p:cNvSpPr txBox="1">
            <a:spLocks noChangeArrowheads="1"/>
          </p:cNvSpPr>
          <p:nvPr/>
        </p:nvSpPr>
        <p:spPr bwMode="auto">
          <a:xfrm>
            <a:off x="3132138" y="1484313"/>
            <a:ext cx="377983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a:solidFill>
                  <a:prstClr val="black"/>
                </a:solidFill>
              </a:rPr>
              <a:t>2x-5y=7	 </a:t>
            </a:r>
            <a:r>
              <a:rPr lang="en-US" altLang="zh-CN" sz="2400" b="1">
                <a:solidFill>
                  <a:prstClr val="black"/>
                </a:solidFill>
              </a:rPr>
              <a:t>①</a:t>
            </a:r>
            <a:endParaRPr lang="en-US" altLang="zh-CN" sz="4800" b="1">
              <a:solidFill>
                <a:prstClr val="black"/>
              </a:solidFill>
            </a:endParaRPr>
          </a:p>
          <a:p>
            <a:pPr>
              <a:spcBef>
                <a:spcPct val="50000"/>
              </a:spcBef>
            </a:pPr>
            <a:r>
              <a:rPr lang="en-US" altLang="zh-CN" sz="4000">
                <a:solidFill>
                  <a:prstClr val="black"/>
                </a:solidFill>
              </a:rPr>
              <a:t>2x+3y=-1 </a:t>
            </a:r>
            <a:r>
              <a:rPr lang="en-US" altLang="zh-CN" sz="2800" b="1">
                <a:solidFill>
                  <a:prstClr val="black"/>
                </a:solidFill>
              </a:rPr>
              <a:t>②</a:t>
            </a:r>
          </a:p>
        </p:txBody>
      </p:sp>
      <p:sp>
        <p:nvSpPr>
          <p:cNvPr id="4100" name="左大括号 4100"/>
          <p:cNvSpPr/>
          <p:nvPr/>
        </p:nvSpPr>
        <p:spPr bwMode="auto">
          <a:xfrm>
            <a:off x="2916238" y="1808163"/>
            <a:ext cx="161925" cy="1189037"/>
          </a:xfrm>
          <a:prstGeom prst="leftBrace">
            <a:avLst>
              <a:gd name="adj1" fmla="val 6115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4101" name="文本框 4101"/>
          <p:cNvSpPr txBox="1">
            <a:spLocks noChangeArrowheads="1"/>
          </p:cNvSpPr>
          <p:nvPr/>
        </p:nvSpPr>
        <p:spPr bwMode="auto">
          <a:xfrm>
            <a:off x="2806700" y="3716338"/>
            <a:ext cx="63373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8800">
                <a:solidFill>
                  <a:prstClr val="black"/>
                </a:solidFill>
                <a:latin typeface="Times New Roman" panose="02020603050405020304" pitchFamily="18" charset="0"/>
                <a:cs typeface="Times New Roman" panose="02020603050405020304" pitchFamily="18" charset="0"/>
              </a:rPr>
              <a:t>{</a:t>
            </a:r>
          </a:p>
        </p:txBody>
      </p:sp>
      <p:sp>
        <p:nvSpPr>
          <p:cNvPr id="4103" name="矩形 4102"/>
          <p:cNvSpPr>
            <a:spLocks noChangeArrowheads="1"/>
          </p:cNvSpPr>
          <p:nvPr/>
        </p:nvSpPr>
        <p:spPr bwMode="auto">
          <a:xfrm>
            <a:off x="3995738" y="3716338"/>
            <a:ext cx="720725" cy="1620837"/>
          </a:xfrm>
          <a:prstGeom prst="rect">
            <a:avLst/>
          </a:prstGeom>
          <a:solidFill>
            <a:srgbClr val="FFFFFF"/>
          </a:solidFill>
          <a:ln w="38100">
            <a:solidFill>
              <a:srgbClr val="FF33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 name="文本框 4103"/>
          <p:cNvSpPr txBox="1">
            <a:spLocks noChangeArrowheads="1"/>
          </p:cNvSpPr>
          <p:nvPr/>
        </p:nvSpPr>
        <p:spPr bwMode="auto">
          <a:xfrm>
            <a:off x="3276600" y="4581525"/>
            <a:ext cx="45370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a:solidFill>
                  <a:prstClr val="black"/>
                </a:solidFill>
                <a:latin typeface="Times New Roman" panose="02020603050405020304" pitchFamily="18" charset="0"/>
              </a:rPr>
              <a:t>15x -10y=8</a:t>
            </a:r>
            <a:r>
              <a:rPr lang="en-US" altLang="zh-CN" sz="4000">
                <a:solidFill>
                  <a:prstClr val="black"/>
                </a:solidFill>
                <a:latin typeface="Times New Roman" panose="02020603050405020304" pitchFamily="18" charset="0"/>
              </a:rPr>
              <a:t>  </a:t>
            </a:r>
            <a:r>
              <a:rPr lang="en-US" altLang="zh-CN" sz="3200" b="1">
                <a:solidFill>
                  <a:prstClr val="black"/>
                </a:solidFill>
                <a:latin typeface="Times New Roman" panose="02020603050405020304" pitchFamily="18" charset="0"/>
              </a:rPr>
              <a:t>②</a:t>
            </a:r>
            <a:r>
              <a:rPr lang="en-US" altLang="zh-CN" sz="4000">
                <a:solidFill>
                  <a:prstClr val="black"/>
                </a:solidFill>
                <a:latin typeface="Times New Roman" panose="02020603050405020304" pitchFamily="18" charset="0"/>
              </a:rPr>
              <a:t> </a:t>
            </a:r>
          </a:p>
        </p:txBody>
      </p:sp>
      <p:sp>
        <p:nvSpPr>
          <p:cNvPr id="4104" name="矩形 4104"/>
          <p:cNvSpPr>
            <a:spLocks noChangeArrowheads="1"/>
          </p:cNvSpPr>
          <p:nvPr/>
        </p:nvSpPr>
        <p:spPr bwMode="auto">
          <a:xfrm>
            <a:off x="3348038" y="3716338"/>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a:solidFill>
                  <a:prstClr val="black"/>
                </a:solidFill>
                <a:latin typeface="Times New Roman" panose="02020603050405020304" pitchFamily="18" charset="0"/>
              </a:rPr>
              <a:t>4x +10y=3.6 </a:t>
            </a:r>
            <a:r>
              <a:rPr lang="en-US" altLang="zh-CN" sz="3200" b="1">
                <a:solidFill>
                  <a:prstClr val="black"/>
                </a:solidFill>
                <a:latin typeface="Times New Roman" panose="02020603050405020304" pitchFamily="18" charset="0"/>
              </a:rPr>
              <a:t>①</a:t>
            </a:r>
          </a:p>
        </p:txBody>
      </p:sp>
      <p:sp>
        <p:nvSpPr>
          <p:cNvPr id="4105" name="矩形 4105"/>
          <p:cNvSpPr>
            <a:spLocks noChangeArrowheads="1"/>
          </p:cNvSpPr>
          <p:nvPr/>
        </p:nvSpPr>
        <p:spPr bwMode="auto">
          <a:xfrm>
            <a:off x="3059113" y="112713"/>
            <a:ext cx="169068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prstClr val="black"/>
                </a:solidFill>
                <a:latin typeface="Times New Roman" panose="02020603050405020304" pitchFamily="18" charset="0"/>
              </a:rPr>
              <a:t>思考</a:t>
            </a:r>
            <a:r>
              <a:rPr lang="en-US" altLang="zh-CN" sz="4400" b="1">
                <a:solidFill>
                  <a:prstClr val="black"/>
                </a:solidFill>
                <a:latin typeface="Times New Roman" panose="02020603050405020304" pitchFamily="18" charset="0"/>
              </a:rPr>
              <a:t>:</a:t>
            </a:r>
            <a:r>
              <a:rPr lang="en-US" altLang="zh-CN" sz="3200">
                <a:solidFill>
                  <a:prstClr val="black"/>
                </a:solidFill>
                <a:latin typeface="Times New Roman" panose="02020603050405020304" pitchFamily="18" charset="0"/>
              </a:rPr>
              <a:t>  </a:t>
            </a:r>
          </a:p>
        </p:txBody>
      </p:sp>
      <p:sp>
        <p:nvSpPr>
          <p:cNvPr id="4107" name="文本框 4106"/>
          <p:cNvSpPr txBox="1">
            <a:spLocks noChangeArrowheads="1"/>
          </p:cNvSpPr>
          <p:nvPr/>
        </p:nvSpPr>
        <p:spPr bwMode="auto">
          <a:xfrm>
            <a:off x="6156325" y="1916113"/>
            <a:ext cx="252095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FF3300"/>
                </a:solidFill>
                <a:latin typeface="Times New Roman" panose="02020603050405020304" pitchFamily="18" charset="0"/>
              </a:rPr>
              <a:t>①-②</a:t>
            </a:r>
            <a:r>
              <a:rPr lang="zh-CN" altLang="en-US" sz="3200" b="1">
                <a:solidFill>
                  <a:prstClr val="black"/>
                </a:solidFill>
                <a:latin typeface="Times New Roman" panose="02020603050405020304" pitchFamily="18" charset="0"/>
              </a:rPr>
              <a:t>消去</a:t>
            </a:r>
            <a:r>
              <a:rPr lang="en-US" altLang="zh-CN" sz="3200" b="1">
                <a:solidFill>
                  <a:srgbClr val="FF3300"/>
                </a:solidFill>
                <a:latin typeface="Times New Roman" panose="02020603050405020304" pitchFamily="18" charset="0"/>
              </a:rPr>
              <a:t>x</a:t>
            </a:r>
          </a:p>
          <a:p>
            <a:pPr>
              <a:spcBef>
                <a:spcPct val="50000"/>
              </a:spcBef>
            </a:pPr>
            <a:endParaRPr lang="en-US" altLang="zh-CN" sz="3200" b="1">
              <a:solidFill>
                <a:prstClr val="black"/>
              </a:solidFill>
              <a:latin typeface="Times New Roman" panose="02020603050405020304" pitchFamily="18" charset="0"/>
            </a:endParaRPr>
          </a:p>
          <a:p>
            <a:pPr>
              <a:spcBef>
                <a:spcPct val="50000"/>
              </a:spcBef>
            </a:pPr>
            <a:endParaRPr lang="en-US" altLang="zh-CN" sz="3200">
              <a:solidFill>
                <a:prstClr val="black"/>
              </a:solidFill>
              <a:latin typeface="Times New Roman" panose="02020603050405020304" pitchFamily="18" charset="0"/>
            </a:endParaRPr>
          </a:p>
        </p:txBody>
      </p:sp>
      <p:sp>
        <p:nvSpPr>
          <p:cNvPr id="4108" name="矩形 4107"/>
          <p:cNvSpPr>
            <a:spLocks noChangeArrowheads="1"/>
          </p:cNvSpPr>
          <p:nvPr/>
        </p:nvSpPr>
        <p:spPr bwMode="auto">
          <a:xfrm>
            <a:off x="6588125" y="4149725"/>
            <a:ext cx="2244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srgbClr val="FF3300"/>
                </a:solidFill>
                <a:latin typeface="Times New Roman" panose="02020603050405020304" pitchFamily="18" charset="0"/>
              </a:rPr>
              <a:t>①+②</a:t>
            </a:r>
            <a:r>
              <a:rPr lang="zh-CN" altLang="en-US" sz="3200" b="1">
                <a:solidFill>
                  <a:prstClr val="black"/>
                </a:solidFill>
                <a:latin typeface="Times New Roman" panose="02020603050405020304" pitchFamily="18" charset="0"/>
              </a:rPr>
              <a:t>消去</a:t>
            </a:r>
            <a:r>
              <a:rPr lang="en-US" altLang="zh-CN" sz="3200" b="1">
                <a:solidFill>
                  <a:srgbClr val="FF3300"/>
                </a:solidFill>
                <a:latin typeface="Times New Roman" panose="02020603050405020304" pitchFamily="18" charset="0"/>
              </a:rPr>
              <a:t>y</a:t>
            </a:r>
          </a:p>
        </p:txBody>
      </p:sp>
    </p:spTree>
    <p:extLst>
      <p:ext uri="{BB962C8B-B14F-4D97-AF65-F5344CB8AC3E}">
        <p14:creationId xmlns:p14="http://schemas.microsoft.com/office/powerpoint/2010/main" val="2578418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107">
                                            <p:txEl>
                                              <p:pRg st="0" end="0"/>
                                            </p:txEl>
                                          </p:spTgt>
                                        </p:tgtEl>
                                        <p:attrNameLst>
                                          <p:attrName>style.visibility</p:attrName>
                                        </p:attrNameLst>
                                      </p:cBhvr>
                                      <p:to>
                                        <p:strVal val="visible"/>
                                      </p:to>
                                    </p:set>
                                    <p:animEffect transition="in" filter="diamond(in)">
                                      <p:cBhvr>
                                        <p:cTn id="12" dur="2000"/>
                                        <p:tgtEl>
                                          <p:spTgt spid="41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03"/>
                                        </p:tgtEl>
                                        <p:attrNameLst>
                                          <p:attrName>style.visibility</p:attrName>
                                        </p:attrNameLst>
                                      </p:cBhvr>
                                      <p:to>
                                        <p:strVal val="visible"/>
                                      </p:to>
                                    </p:set>
                                    <p:animEffect transition="in" filter="blinds(horizontal)">
                                      <p:cBhvr>
                                        <p:cTn id="17" dur="500"/>
                                        <p:tgtEl>
                                          <p:spTgt spid="4103"/>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4108">
                                            <p:txEl>
                                              <p:pRg st="0" end="0"/>
                                            </p:txEl>
                                          </p:spTgt>
                                        </p:tgtEl>
                                        <p:attrNameLst>
                                          <p:attrName>style.visibility</p:attrName>
                                        </p:attrNameLst>
                                      </p:cBhvr>
                                      <p:to>
                                        <p:strVal val="visible"/>
                                      </p:to>
                                    </p:set>
                                    <p:animEffect transition="in" filter="diamond(in)">
                                      <p:cBhvr>
                                        <p:cTn id="22" dur="2000"/>
                                        <p:tgtEl>
                                          <p:spTgt spid="4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矩形 5121" descr="图片1"/>
          <p:cNvSpPr>
            <a:spLocks noChangeArrowheads="1" noChangeShapeType="1" noTextEdit="1"/>
          </p:cNvSpPr>
          <p:nvPr/>
        </p:nvSpPr>
        <p:spPr bwMode="auto">
          <a:xfrm>
            <a:off x="6156325" y="549275"/>
            <a:ext cx="2773363" cy="144463"/>
          </a:xfrm>
          <a:prstGeom prst="rect">
            <a:avLst/>
          </a:prstGeom>
          <a:extLst>
            <a:ext uri="{91240B29-F687-4F45-9708-019B960494DF}">
              <a14:hiddenLine xmlns:a14="http://schemas.microsoft.com/office/drawing/2010/main" w="9525">
                <a:noFill/>
                <a:round/>
              </a14:hiddenLine>
            </a:ext>
          </a:extLst>
        </p:spPr>
        <p:txBody>
          <a:bodyPr spcFirstLastPara="1" wrap="none" fromWordArt="1">
            <a:prstTxWarp prst="textArchDown">
              <a:avLst>
                <a:gd name="adj" fmla="val 0"/>
              </a:avLst>
            </a:prstTxWarp>
            <a:scene3d>
              <a:camera prst="legacyPerspectiveBottomRight">
                <a:rot lat="0" lon="21239999" rev="0"/>
              </a:camera>
              <a:lightRig rig="legacyHarsh3" dir="l"/>
            </a:scene3d>
            <a:sp3d extrusionH="430200" prstMaterial="legacyMatte">
              <a:extrusionClr>
                <a:srgbClr val="C0C0C0"/>
              </a:extrusionClr>
            </a:sp3d>
          </a:bodyPr>
          <a:lstStyle/>
          <a:p>
            <a:pPr algn="ctr"/>
            <a:r>
              <a:rPr lang="zh-CN" altLang="en-US" sz="3600" kern="10">
                <a:blipFill dpi="0" rotWithShape="0">
                  <a:blip r:embed="rId2"/>
                  <a:srcRect/>
                  <a:stretch>
                    <a:fillRect/>
                  </a:stretch>
                </a:blipFill>
                <a:latin typeface="宋体" panose="02010600030101010101" pitchFamily="2" charset="-122"/>
              </a:rPr>
              <a:t>议一议</a:t>
            </a:r>
            <a:r>
              <a:rPr lang="en-US" altLang="zh-CN" sz="3600" kern="10">
                <a:blipFill dpi="0" rotWithShape="0">
                  <a:blip r:embed="rId2"/>
                  <a:srcRect/>
                  <a:stretch>
                    <a:fillRect/>
                  </a:stretch>
                </a:blipFill>
                <a:latin typeface="宋体" panose="02010600030101010101" pitchFamily="2" charset="-122"/>
              </a:rPr>
              <a:t>:</a:t>
            </a:r>
            <a:endParaRPr lang="zh-CN" altLang="en-US" sz="3600" kern="10">
              <a:blipFill dpi="0" rotWithShape="0">
                <a:blip r:embed="rId2"/>
                <a:srcRect/>
                <a:stretch>
                  <a:fillRect/>
                </a:stretch>
              </a:blipFill>
              <a:latin typeface="宋体" panose="02010600030101010101" pitchFamily="2" charset="-122"/>
            </a:endParaRPr>
          </a:p>
        </p:txBody>
      </p:sp>
      <p:sp>
        <p:nvSpPr>
          <p:cNvPr id="5122" name="矩形 5122"/>
          <p:cNvSpPr>
            <a:spLocks noChangeArrowheads="1"/>
          </p:cNvSpPr>
          <p:nvPr/>
        </p:nvSpPr>
        <p:spPr bwMode="auto">
          <a:xfrm>
            <a:off x="0" y="549275"/>
            <a:ext cx="66611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rPr>
              <a:t>上面这些方程组的特点是什么</a:t>
            </a:r>
            <a:r>
              <a:rPr lang="en-US" altLang="zh-CN" sz="3200" b="1">
                <a:solidFill>
                  <a:prstClr val="black"/>
                </a:solidFill>
              </a:rPr>
              <a:t>?</a:t>
            </a:r>
          </a:p>
          <a:p>
            <a:r>
              <a:rPr lang="zh-CN" altLang="en-US" sz="3200" b="1">
                <a:solidFill>
                  <a:prstClr val="black"/>
                </a:solidFill>
              </a:rPr>
              <a:t>解这类方程组基本思路是什么？</a:t>
            </a:r>
          </a:p>
          <a:p>
            <a:r>
              <a:rPr lang="zh-CN" altLang="en-US" sz="3200" b="1">
                <a:solidFill>
                  <a:prstClr val="black"/>
                </a:solidFill>
              </a:rPr>
              <a:t>主要步骤有哪些？</a:t>
            </a:r>
          </a:p>
        </p:txBody>
      </p:sp>
      <p:sp>
        <p:nvSpPr>
          <p:cNvPr id="5124" name="矩形 5123"/>
          <p:cNvSpPr>
            <a:spLocks noChangeArrowheads="1"/>
          </p:cNvSpPr>
          <p:nvPr/>
        </p:nvSpPr>
        <p:spPr bwMode="auto">
          <a:xfrm>
            <a:off x="431800" y="2176463"/>
            <a:ext cx="11350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3300"/>
                </a:solidFill>
              </a:rPr>
              <a:t>特点</a:t>
            </a:r>
            <a:r>
              <a:rPr lang="en-US" altLang="zh-CN" sz="3200" b="1">
                <a:solidFill>
                  <a:srgbClr val="FF3300"/>
                </a:solidFill>
              </a:rPr>
              <a:t>:</a:t>
            </a:r>
          </a:p>
        </p:txBody>
      </p:sp>
      <p:sp>
        <p:nvSpPr>
          <p:cNvPr id="5125" name="矩形 5124"/>
          <p:cNvSpPr>
            <a:spLocks noChangeArrowheads="1"/>
          </p:cNvSpPr>
          <p:nvPr/>
        </p:nvSpPr>
        <p:spPr bwMode="auto">
          <a:xfrm>
            <a:off x="179388" y="2960688"/>
            <a:ext cx="1731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3300"/>
                </a:solidFill>
              </a:rPr>
              <a:t>基本思路</a:t>
            </a:r>
            <a:r>
              <a:rPr lang="en-US" altLang="zh-CN" sz="2800" b="1">
                <a:solidFill>
                  <a:srgbClr val="FF3300"/>
                </a:solidFill>
              </a:rPr>
              <a:t>:</a:t>
            </a:r>
          </a:p>
        </p:txBody>
      </p:sp>
      <p:sp>
        <p:nvSpPr>
          <p:cNvPr id="5126" name="矩形 5125"/>
          <p:cNvSpPr>
            <a:spLocks noChangeArrowheads="1"/>
          </p:cNvSpPr>
          <p:nvPr/>
        </p:nvSpPr>
        <p:spPr bwMode="auto">
          <a:xfrm>
            <a:off x="0" y="4041775"/>
            <a:ext cx="1843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3300"/>
                </a:solidFill>
              </a:rPr>
              <a:t>主要步骤</a:t>
            </a:r>
            <a:r>
              <a:rPr lang="zh-CN" altLang="en-US" b="1">
                <a:solidFill>
                  <a:srgbClr val="FF3300"/>
                </a:solidFill>
              </a:rPr>
              <a:t>：</a:t>
            </a:r>
          </a:p>
        </p:txBody>
      </p:sp>
      <p:sp>
        <p:nvSpPr>
          <p:cNvPr id="5127" name="矩形 5126"/>
          <p:cNvSpPr>
            <a:spLocks noChangeArrowheads="1"/>
          </p:cNvSpPr>
          <p:nvPr/>
        </p:nvSpPr>
        <p:spPr bwMode="auto">
          <a:xfrm>
            <a:off x="1763713" y="2182813"/>
            <a:ext cx="6256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rPr>
              <a:t>同一个未知数的系数相同或互为相反数</a:t>
            </a:r>
          </a:p>
        </p:txBody>
      </p:sp>
      <p:sp>
        <p:nvSpPr>
          <p:cNvPr id="5128" name="矩形 5127"/>
          <p:cNvSpPr>
            <a:spLocks noChangeArrowheads="1"/>
          </p:cNvSpPr>
          <p:nvPr/>
        </p:nvSpPr>
        <p:spPr bwMode="auto">
          <a:xfrm>
            <a:off x="1943100" y="2981325"/>
            <a:ext cx="1731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rPr>
              <a:t>加减消元</a:t>
            </a:r>
            <a:r>
              <a:rPr lang="en-US" altLang="zh-CN" sz="2800" b="1">
                <a:solidFill>
                  <a:prstClr val="black"/>
                </a:solidFill>
              </a:rPr>
              <a:t>:</a:t>
            </a:r>
          </a:p>
        </p:txBody>
      </p:sp>
      <p:grpSp>
        <p:nvGrpSpPr>
          <p:cNvPr id="5129" name="组合 5128"/>
          <p:cNvGrpSpPr/>
          <p:nvPr/>
        </p:nvGrpSpPr>
        <p:grpSpPr bwMode="auto">
          <a:xfrm>
            <a:off x="3816350" y="2997200"/>
            <a:ext cx="3252788" cy="519113"/>
            <a:chOff x="2736" y="2448"/>
            <a:chExt cx="2049" cy="327"/>
          </a:xfrm>
        </p:grpSpPr>
        <p:sp>
          <p:nvSpPr>
            <p:cNvPr id="2" name="直接连接符 5129"/>
            <p:cNvSpPr>
              <a:spLocks noChangeShapeType="1"/>
            </p:cNvSpPr>
            <p:nvPr/>
          </p:nvSpPr>
          <p:spPr bwMode="auto">
            <a:xfrm>
              <a:off x="3402" y="2591"/>
              <a:ext cx="590" cy="0"/>
            </a:xfrm>
            <a:prstGeom prst="line">
              <a:avLst/>
            </a:prstGeom>
            <a:noFill/>
            <a:ln w="857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5130" name="矩形 5130"/>
            <p:cNvSpPr>
              <a:spLocks noChangeArrowheads="1"/>
            </p:cNvSpPr>
            <p:nvPr/>
          </p:nvSpPr>
          <p:spPr bwMode="auto">
            <a:xfrm>
              <a:off x="2736" y="2448"/>
              <a:ext cx="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二元</a:t>
              </a:r>
            </a:p>
          </p:txBody>
        </p:sp>
        <p:sp>
          <p:nvSpPr>
            <p:cNvPr id="5131" name="矩形 5131"/>
            <p:cNvSpPr>
              <a:spLocks noChangeArrowheads="1"/>
            </p:cNvSpPr>
            <p:nvPr/>
          </p:nvSpPr>
          <p:spPr bwMode="auto">
            <a:xfrm>
              <a:off x="4032" y="2448"/>
              <a:ext cx="7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一元</a:t>
              </a:r>
            </a:p>
          </p:txBody>
        </p:sp>
      </p:grpSp>
      <p:grpSp>
        <p:nvGrpSpPr>
          <p:cNvPr id="5133" name="组合 5132"/>
          <p:cNvGrpSpPr/>
          <p:nvPr/>
        </p:nvGrpSpPr>
        <p:grpSpPr bwMode="auto">
          <a:xfrm>
            <a:off x="1943100" y="4113213"/>
            <a:ext cx="4578350" cy="579437"/>
            <a:chOff x="1584" y="2928"/>
            <a:chExt cx="2884" cy="365"/>
          </a:xfrm>
        </p:grpSpPr>
        <p:sp>
          <p:nvSpPr>
            <p:cNvPr id="3" name="矩形 5133"/>
            <p:cNvSpPr>
              <a:spLocks noChangeArrowheads="1"/>
            </p:cNvSpPr>
            <p:nvPr/>
          </p:nvSpPr>
          <p:spPr bwMode="auto">
            <a:xfrm>
              <a:off x="1584" y="2928"/>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加减</a:t>
              </a:r>
            </a:p>
          </p:txBody>
        </p:sp>
        <p:sp>
          <p:nvSpPr>
            <p:cNvPr id="5134" name="矩形 5134"/>
            <p:cNvSpPr>
              <a:spLocks noChangeArrowheads="1"/>
            </p:cNvSpPr>
            <p:nvPr/>
          </p:nvSpPr>
          <p:spPr bwMode="auto">
            <a:xfrm>
              <a:off x="2832" y="2928"/>
              <a:ext cx="16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消去一个元</a:t>
              </a:r>
            </a:p>
          </p:txBody>
        </p:sp>
        <p:sp>
          <p:nvSpPr>
            <p:cNvPr id="5135" name="直接连接符 5135"/>
            <p:cNvSpPr>
              <a:spLocks noChangeShapeType="1"/>
            </p:cNvSpPr>
            <p:nvPr/>
          </p:nvSpPr>
          <p:spPr bwMode="auto">
            <a:xfrm>
              <a:off x="2208" y="3120"/>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5137" name="组合 5136"/>
          <p:cNvGrpSpPr/>
          <p:nvPr/>
        </p:nvGrpSpPr>
        <p:grpSpPr bwMode="auto">
          <a:xfrm>
            <a:off x="1973263" y="4905375"/>
            <a:ext cx="7170737" cy="579438"/>
            <a:chOff x="728" y="3317"/>
            <a:chExt cx="4517" cy="365"/>
          </a:xfrm>
        </p:grpSpPr>
        <p:sp>
          <p:nvSpPr>
            <p:cNvPr id="4" name="矩形 5137"/>
            <p:cNvSpPr>
              <a:spLocks noChangeArrowheads="1"/>
            </p:cNvSpPr>
            <p:nvPr/>
          </p:nvSpPr>
          <p:spPr bwMode="auto">
            <a:xfrm>
              <a:off x="728" y="3317"/>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求解</a:t>
              </a:r>
            </a:p>
          </p:txBody>
        </p:sp>
        <p:sp>
          <p:nvSpPr>
            <p:cNvPr id="5138" name="矩形 5138"/>
            <p:cNvSpPr>
              <a:spLocks noChangeArrowheads="1"/>
            </p:cNvSpPr>
            <p:nvPr/>
          </p:nvSpPr>
          <p:spPr bwMode="auto">
            <a:xfrm>
              <a:off x="1950" y="3317"/>
              <a:ext cx="32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分别求出两个未知数的值</a:t>
              </a:r>
            </a:p>
          </p:txBody>
        </p:sp>
        <p:sp>
          <p:nvSpPr>
            <p:cNvPr id="5139" name="直接连接符 5139"/>
            <p:cNvSpPr>
              <a:spLocks noChangeShapeType="1"/>
            </p:cNvSpPr>
            <p:nvPr/>
          </p:nvSpPr>
          <p:spPr bwMode="auto">
            <a:xfrm>
              <a:off x="1352" y="3509"/>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5141" name="组合 5140"/>
          <p:cNvGrpSpPr/>
          <p:nvPr/>
        </p:nvGrpSpPr>
        <p:grpSpPr bwMode="auto">
          <a:xfrm>
            <a:off x="1973263" y="5553075"/>
            <a:ext cx="7170737" cy="579438"/>
            <a:chOff x="728" y="3793"/>
            <a:chExt cx="4517" cy="365"/>
          </a:xfrm>
        </p:grpSpPr>
        <p:sp>
          <p:nvSpPr>
            <p:cNvPr id="5" name="矩形 5141"/>
            <p:cNvSpPr>
              <a:spLocks noChangeArrowheads="1"/>
            </p:cNvSpPr>
            <p:nvPr/>
          </p:nvSpPr>
          <p:spPr bwMode="auto">
            <a:xfrm>
              <a:off x="728" y="3793"/>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写解</a:t>
              </a:r>
            </a:p>
          </p:txBody>
        </p:sp>
        <p:sp>
          <p:nvSpPr>
            <p:cNvPr id="5142" name="矩形 5142"/>
            <p:cNvSpPr>
              <a:spLocks noChangeArrowheads="1"/>
            </p:cNvSpPr>
            <p:nvPr/>
          </p:nvSpPr>
          <p:spPr bwMode="auto">
            <a:xfrm>
              <a:off x="1950" y="3793"/>
              <a:ext cx="32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写出方程组的解</a:t>
              </a:r>
            </a:p>
          </p:txBody>
        </p:sp>
        <p:sp>
          <p:nvSpPr>
            <p:cNvPr id="5143" name="直接连接符 5143"/>
            <p:cNvSpPr>
              <a:spLocks noChangeShapeType="1"/>
            </p:cNvSpPr>
            <p:nvPr/>
          </p:nvSpPr>
          <p:spPr bwMode="auto">
            <a:xfrm>
              <a:off x="1352" y="3985"/>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2796486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127"/>
                                        </p:tgtEl>
                                        <p:attrNameLst>
                                          <p:attrName>style.visibility</p:attrName>
                                        </p:attrNameLst>
                                      </p:cBhvr>
                                      <p:to>
                                        <p:strVal val="visible"/>
                                      </p:to>
                                    </p:set>
                                    <p:anim calcmode="lin" valueType="num">
                                      <p:cBhvr additive="base">
                                        <p:cTn id="11" dur="500" fill="hold"/>
                                        <p:tgtEl>
                                          <p:spTgt spid="5127"/>
                                        </p:tgtEl>
                                        <p:attrNameLst>
                                          <p:attrName>ppt_x</p:attrName>
                                        </p:attrNameLst>
                                      </p:cBhvr>
                                      <p:tavLst>
                                        <p:tav tm="0">
                                          <p:val>
                                            <p:strVal val="1+#ppt_w/2"/>
                                          </p:val>
                                        </p:tav>
                                        <p:tav tm="100000">
                                          <p:val>
                                            <p:strVal val="#ppt_x"/>
                                          </p:val>
                                        </p:tav>
                                      </p:tavLst>
                                    </p:anim>
                                    <p:anim calcmode="lin" valueType="num">
                                      <p:cBhvr additive="base">
                                        <p:cTn id="12" dur="500" fill="hold"/>
                                        <p:tgtEl>
                                          <p:spTgt spid="512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128"/>
                                        </p:tgtEl>
                                        <p:attrNameLst>
                                          <p:attrName>style.visibility</p:attrName>
                                        </p:attrNameLst>
                                      </p:cBhvr>
                                      <p:to>
                                        <p:strVal val="visible"/>
                                      </p:to>
                                    </p:set>
                                    <p:anim calcmode="lin" valueType="num">
                                      <p:cBhvr additive="base">
                                        <p:cTn id="21" dur="500" fill="hold"/>
                                        <p:tgtEl>
                                          <p:spTgt spid="5128"/>
                                        </p:tgtEl>
                                        <p:attrNameLst>
                                          <p:attrName>ppt_x</p:attrName>
                                        </p:attrNameLst>
                                      </p:cBhvr>
                                      <p:tavLst>
                                        <p:tav tm="0">
                                          <p:val>
                                            <p:strVal val="1+#ppt_w/2"/>
                                          </p:val>
                                        </p:tav>
                                        <p:tav tm="100000">
                                          <p:val>
                                            <p:strVal val="#ppt_x"/>
                                          </p:val>
                                        </p:tav>
                                      </p:tavLst>
                                    </p:anim>
                                    <p:anim calcmode="lin" valueType="num">
                                      <p:cBhvr additive="base">
                                        <p:cTn id="22" dur="500" fill="hold"/>
                                        <p:tgtEl>
                                          <p:spTgt spid="5128"/>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5129"/>
                                        </p:tgtEl>
                                        <p:attrNameLst>
                                          <p:attrName>style.visibility</p:attrName>
                                        </p:attrNameLst>
                                      </p:cBhvr>
                                      <p:to>
                                        <p:strVal val="visible"/>
                                      </p:to>
                                    </p:set>
                                    <p:anim calcmode="lin" valueType="num">
                                      <p:cBhvr additive="base">
                                        <p:cTn id="26" dur="500" fill="hold"/>
                                        <p:tgtEl>
                                          <p:spTgt spid="5129"/>
                                        </p:tgtEl>
                                        <p:attrNameLst>
                                          <p:attrName>ppt_x</p:attrName>
                                        </p:attrNameLst>
                                      </p:cBhvr>
                                      <p:tavLst>
                                        <p:tav tm="0">
                                          <p:val>
                                            <p:strVal val="1+#ppt_w/2"/>
                                          </p:val>
                                        </p:tav>
                                        <p:tav tm="100000">
                                          <p:val>
                                            <p:strVal val="#ppt_x"/>
                                          </p:val>
                                        </p:tav>
                                      </p:tavLst>
                                    </p:anim>
                                    <p:anim calcmode="lin" valueType="num">
                                      <p:cBhvr additive="base">
                                        <p:cTn id="27" dur="500" fill="hold"/>
                                        <p:tgtEl>
                                          <p:spTgt spid="512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51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33"/>
                                        </p:tgtEl>
                                        <p:attrNameLst>
                                          <p:attrName>style.visibility</p:attrName>
                                        </p:attrNameLst>
                                      </p:cBhvr>
                                      <p:to>
                                        <p:strVal val="visible"/>
                                      </p:to>
                                    </p:set>
                                    <p:anim calcmode="lin" valueType="num">
                                      <p:cBhvr additive="base">
                                        <p:cTn id="36" dur="500" fill="hold"/>
                                        <p:tgtEl>
                                          <p:spTgt spid="5133"/>
                                        </p:tgtEl>
                                        <p:attrNameLst>
                                          <p:attrName>ppt_x</p:attrName>
                                        </p:attrNameLst>
                                      </p:cBhvr>
                                      <p:tavLst>
                                        <p:tav tm="0">
                                          <p:val>
                                            <p:strVal val="#ppt_x"/>
                                          </p:val>
                                        </p:tav>
                                        <p:tav tm="100000">
                                          <p:val>
                                            <p:strVal val="#ppt_x"/>
                                          </p:val>
                                        </p:tav>
                                      </p:tavLst>
                                    </p:anim>
                                    <p:anim calcmode="lin" valueType="num">
                                      <p:cBhvr additive="base">
                                        <p:cTn id="37" dur="500" fill="hold"/>
                                        <p:tgtEl>
                                          <p:spTgt spid="513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137"/>
                                        </p:tgtEl>
                                        <p:attrNameLst>
                                          <p:attrName>style.visibility</p:attrName>
                                        </p:attrNameLst>
                                      </p:cBhvr>
                                      <p:to>
                                        <p:strVal val="visible"/>
                                      </p:to>
                                    </p:set>
                                    <p:anim calcmode="lin" valueType="num">
                                      <p:cBhvr additive="base">
                                        <p:cTn id="42" dur="500" fill="hold"/>
                                        <p:tgtEl>
                                          <p:spTgt spid="5137"/>
                                        </p:tgtEl>
                                        <p:attrNameLst>
                                          <p:attrName>ppt_x</p:attrName>
                                        </p:attrNameLst>
                                      </p:cBhvr>
                                      <p:tavLst>
                                        <p:tav tm="0">
                                          <p:val>
                                            <p:strVal val="#ppt_x"/>
                                          </p:val>
                                        </p:tav>
                                        <p:tav tm="100000">
                                          <p:val>
                                            <p:strVal val="#ppt_x"/>
                                          </p:val>
                                        </p:tav>
                                      </p:tavLst>
                                    </p:anim>
                                    <p:anim calcmode="lin" valueType="num">
                                      <p:cBhvr additive="base">
                                        <p:cTn id="43" dur="500" fill="hold"/>
                                        <p:tgtEl>
                                          <p:spTgt spid="513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141"/>
                                        </p:tgtEl>
                                        <p:attrNameLst>
                                          <p:attrName>style.visibility</p:attrName>
                                        </p:attrNameLst>
                                      </p:cBhvr>
                                      <p:to>
                                        <p:strVal val="visible"/>
                                      </p:to>
                                    </p:set>
                                    <p:anim calcmode="lin" valueType="num">
                                      <p:cBhvr additive="base">
                                        <p:cTn id="48" dur="500" fill="hold"/>
                                        <p:tgtEl>
                                          <p:spTgt spid="5141"/>
                                        </p:tgtEl>
                                        <p:attrNameLst>
                                          <p:attrName>ppt_x</p:attrName>
                                        </p:attrNameLst>
                                      </p:cBhvr>
                                      <p:tavLst>
                                        <p:tav tm="0">
                                          <p:val>
                                            <p:strVal val="#ppt_x"/>
                                          </p:val>
                                        </p:tav>
                                        <p:tav tm="100000">
                                          <p:val>
                                            <p:strVal val="#ppt_x"/>
                                          </p:val>
                                        </p:tav>
                                      </p:tavLst>
                                    </p:anim>
                                    <p:anim calcmode="lin" valueType="num">
                                      <p:cBhvr additive="base">
                                        <p:cTn id="49" dur="500" fill="hold"/>
                                        <p:tgtEl>
                                          <p:spTgt spid="5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25" grpId="0"/>
      <p:bldP spid="5126" grpId="0"/>
      <p:bldP spid="5127" grpId="0"/>
      <p:bldP spid="512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文本框 7169"/>
          <p:cNvSpPr txBox="1">
            <a:spLocks noChangeArrowheads="1"/>
          </p:cNvSpPr>
          <p:nvPr/>
        </p:nvSpPr>
        <p:spPr bwMode="auto">
          <a:xfrm>
            <a:off x="755650" y="1484313"/>
            <a:ext cx="76327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b="1">
                <a:solidFill>
                  <a:prstClr val="black"/>
                </a:solidFill>
                <a:latin typeface="Times New Roman" panose="02020603050405020304" pitchFamily="18" charset="0"/>
              </a:rPr>
              <a:t>两个二元一次方程中同一未知数的系数</a:t>
            </a:r>
            <a:r>
              <a:rPr lang="zh-CN" altLang="en-US" sz="4000" b="1">
                <a:solidFill>
                  <a:srgbClr val="FF3300"/>
                </a:solidFill>
                <a:latin typeface="Times New Roman" panose="02020603050405020304" pitchFamily="18" charset="0"/>
              </a:rPr>
              <a:t>相反或相等</a:t>
            </a:r>
            <a:r>
              <a:rPr lang="zh-CN" altLang="en-US" sz="4000" b="1">
                <a:solidFill>
                  <a:prstClr val="black"/>
                </a:solidFill>
                <a:latin typeface="Times New Roman" panose="02020603050405020304" pitchFamily="18" charset="0"/>
              </a:rPr>
              <a:t>时，将两个方程的两边分别</a:t>
            </a:r>
            <a:r>
              <a:rPr lang="zh-CN" altLang="en-US" sz="4000" b="1">
                <a:solidFill>
                  <a:srgbClr val="FF3300"/>
                </a:solidFill>
                <a:latin typeface="Times New Roman" panose="02020603050405020304" pitchFamily="18" charset="0"/>
              </a:rPr>
              <a:t>相加或相减</a:t>
            </a:r>
            <a:r>
              <a:rPr lang="zh-CN" altLang="en-US" sz="4000" b="1">
                <a:solidFill>
                  <a:prstClr val="black"/>
                </a:solidFill>
                <a:latin typeface="Times New Roman" panose="02020603050405020304" pitchFamily="18" charset="0"/>
              </a:rPr>
              <a:t>，就能消去这个</a:t>
            </a:r>
            <a:r>
              <a:rPr lang="zh-CN" altLang="en-US" sz="4000" b="1">
                <a:solidFill>
                  <a:srgbClr val="FF3300"/>
                </a:solidFill>
                <a:latin typeface="Times New Roman" panose="02020603050405020304" pitchFamily="18" charset="0"/>
              </a:rPr>
              <a:t>未知数</a:t>
            </a:r>
            <a:r>
              <a:rPr lang="zh-CN" altLang="en-US" sz="4000" b="1">
                <a:solidFill>
                  <a:prstClr val="black"/>
                </a:solidFill>
                <a:latin typeface="Times New Roman" panose="02020603050405020304" pitchFamily="18" charset="0"/>
              </a:rPr>
              <a:t>，得到一个</a:t>
            </a:r>
            <a:r>
              <a:rPr lang="zh-CN" altLang="en-US" sz="4000" b="1">
                <a:solidFill>
                  <a:srgbClr val="FF3300"/>
                </a:solidFill>
                <a:latin typeface="Times New Roman" panose="02020603050405020304" pitchFamily="18" charset="0"/>
              </a:rPr>
              <a:t>一元一次方程</a:t>
            </a:r>
            <a:r>
              <a:rPr lang="zh-CN" altLang="en-US" sz="4000" b="1">
                <a:solidFill>
                  <a:prstClr val="black"/>
                </a:solidFill>
                <a:latin typeface="Times New Roman" panose="02020603050405020304" pitchFamily="18" charset="0"/>
              </a:rPr>
              <a:t>，这种方法叫做加减消元法，简称加减法</a:t>
            </a:r>
            <a:r>
              <a:rPr lang="en-US" altLang="zh-CN" sz="4000" b="1">
                <a:solidFill>
                  <a:prstClr val="black"/>
                </a:solidFill>
                <a:latin typeface="Times New Roman" panose="02020603050405020304" pitchFamily="18" charset="0"/>
              </a:rPr>
              <a:t>(addition</a:t>
            </a:r>
            <a:r>
              <a:rPr lang="zh-CN" altLang="en-US" sz="4000" b="1">
                <a:solidFill>
                  <a:prstClr val="black"/>
                </a:solidFill>
                <a:latin typeface="Times New Roman" panose="02020603050405020304" pitchFamily="18" charset="0"/>
              </a:rPr>
              <a:t>－</a:t>
            </a:r>
            <a:r>
              <a:rPr lang="en-US" altLang="zh-CN" sz="4000" b="1">
                <a:solidFill>
                  <a:prstClr val="black"/>
                </a:solidFill>
                <a:latin typeface="Times New Roman" panose="02020603050405020304" pitchFamily="18" charset="0"/>
              </a:rPr>
              <a:t>subtraction  method)</a:t>
            </a:r>
            <a:r>
              <a:rPr lang="zh-CN" altLang="en-US" sz="4000" b="1">
                <a:solidFill>
                  <a:prstClr val="black"/>
                </a:solidFill>
                <a:latin typeface="Times New Roman" panose="02020603050405020304" pitchFamily="18" charset="0"/>
              </a:rPr>
              <a:t>。</a:t>
            </a:r>
          </a:p>
        </p:txBody>
      </p:sp>
      <p:sp>
        <p:nvSpPr>
          <p:cNvPr id="7170" name="文本框 7170"/>
          <p:cNvSpPr txBox="1">
            <a:spLocks noChangeArrowheads="1"/>
          </p:cNvSpPr>
          <p:nvPr/>
        </p:nvSpPr>
        <p:spPr bwMode="auto">
          <a:xfrm>
            <a:off x="468313" y="476250"/>
            <a:ext cx="518477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4400" b="1">
                <a:solidFill>
                  <a:prstClr val="black"/>
                </a:solidFill>
                <a:latin typeface="Times New Roman" panose="02020603050405020304" pitchFamily="18" charset="0"/>
              </a:rPr>
              <a:t>   </a:t>
            </a:r>
            <a:r>
              <a:rPr lang="zh-CN" altLang="en-US" sz="4400" b="1">
                <a:solidFill>
                  <a:prstClr val="black"/>
                </a:solidFill>
                <a:latin typeface="Times New Roman" panose="02020603050405020304" pitchFamily="18" charset="0"/>
              </a:rPr>
              <a:t>加减消元法的概念</a:t>
            </a:r>
          </a:p>
          <a:p>
            <a:pPr>
              <a:spcBef>
                <a:spcPct val="50000"/>
              </a:spcBef>
            </a:pPr>
            <a:endParaRPr lang="zh-CN" altLang="en-US" sz="440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312214171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文本框 8193"/>
          <p:cNvSpPr txBox="1">
            <a:spLocks noChangeArrowheads="1"/>
          </p:cNvSpPr>
          <p:nvPr/>
        </p:nvSpPr>
        <p:spPr bwMode="auto">
          <a:xfrm>
            <a:off x="431800" y="0"/>
            <a:ext cx="24844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b="1">
                <a:solidFill>
                  <a:srgbClr val="FF0066"/>
                </a:solidFill>
                <a:ea typeface="华文新魏" pitchFamily="2" charset="-122"/>
              </a:rPr>
              <a:t>试一试</a:t>
            </a:r>
          </a:p>
        </p:txBody>
      </p:sp>
      <p:grpSp>
        <p:nvGrpSpPr>
          <p:cNvPr id="8194" name="组合 8194"/>
          <p:cNvGrpSpPr/>
          <p:nvPr/>
        </p:nvGrpSpPr>
        <p:grpSpPr bwMode="auto">
          <a:xfrm>
            <a:off x="684213" y="3465513"/>
            <a:ext cx="3241675" cy="1311275"/>
            <a:chOff x="816" y="1003"/>
            <a:chExt cx="2042" cy="826"/>
          </a:xfrm>
        </p:grpSpPr>
        <p:sp>
          <p:nvSpPr>
            <p:cNvPr id="8195" name="文本框 8195"/>
            <p:cNvSpPr txBox="1">
              <a:spLocks noChangeArrowheads="1"/>
            </p:cNvSpPr>
            <p:nvPr/>
          </p:nvSpPr>
          <p:spPr bwMode="auto">
            <a:xfrm>
              <a:off x="1066" y="1003"/>
              <a:ext cx="179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7x-2y=3</a:t>
              </a:r>
            </a:p>
            <a:p>
              <a:pPr>
                <a:spcBef>
                  <a:spcPct val="50000"/>
                </a:spcBef>
              </a:pPr>
              <a:r>
                <a:rPr lang="en-US" altLang="zh-CN" sz="3200" b="1">
                  <a:solidFill>
                    <a:prstClr val="black"/>
                  </a:solidFill>
                </a:rPr>
                <a:t>9x+2y=-19</a:t>
              </a:r>
            </a:p>
          </p:txBody>
        </p:sp>
        <p:sp>
          <p:nvSpPr>
            <p:cNvPr id="8196" name="左大括号 8196"/>
            <p:cNvSpPr/>
            <p:nvPr/>
          </p:nvSpPr>
          <p:spPr bwMode="auto">
            <a:xfrm>
              <a:off x="816" y="1139"/>
              <a:ext cx="205" cy="635"/>
            </a:xfrm>
            <a:prstGeom prst="leftBrace">
              <a:avLst>
                <a:gd name="adj1" fmla="val 25799"/>
                <a:gd name="adj2" fmla="val 50000"/>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8197" name="组合 8197"/>
          <p:cNvGrpSpPr/>
          <p:nvPr/>
        </p:nvGrpSpPr>
        <p:grpSpPr bwMode="auto">
          <a:xfrm>
            <a:off x="4211638" y="3284538"/>
            <a:ext cx="3205162" cy="1465262"/>
            <a:chOff x="3220" y="935"/>
            <a:chExt cx="2019" cy="923"/>
          </a:xfrm>
        </p:grpSpPr>
        <p:sp>
          <p:nvSpPr>
            <p:cNvPr id="8198" name="文本框 8198"/>
            <p:cNvSpPr txBox="1">
              <a:spLocks noChangeArrowheads="1"/>
            </p:cNvSpPr>
            <p:nvPr/>
          </p:nvSpPr>
          <p:spPr bwMode="auto">
            <a:xfrm>
              <a:off x="3447" y="935"/>
              <a:ext cx="179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rPr>
                <a:t>6x-5y=3</a:t>
              </a:r>
            </a:p>
            <a:p>
              <a:pPr>
                <a:spcBef>
                  <a:spcPct val="50000"/>
                </a:spcBef>
              </a:pPr>
              <a:r>
                <a:rPr lang="en-US" altLang="zh-CN" sz="3600" b="1">
                  <a:solidFill>
                    <a:prstClr val="black"/>
                  </a:solidFill>
                </a:rPr>
                <a:t>6x+y=-15</a:t>
              </a:r>
            </a:p>
          </p:txBody>
        </p:sp>
        <p:sp>
          <p:nvSpPr>
            <p:cNvPr id="8199" name="左大括号 8199"/>
            <p:cNvSpPr/>
            <p:nvPr/>
          </p:nvSpPr>
          <p:spPr bwMode="auto">
            <a:xfrm>
              <a:off x="3220" y="1117"/>
              <a:ext cx="205" cy="635"/>
            </a:xfrm>
            <a:prstGeom prst="leftBrace">
              <a:avLst>
                <a:gd name="adj1" fmla="val 25799"/>
                <a:gd name="adj2" fmla="val 50000"/>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
        <p:nvSpPr>
          <p:cNvPr id="8200" name="文本框 8200"/>
          <p:cNvSpPr txBox="1">
            <a:spLocks noChangeArrowheads="1"/>
          </p:cNvSpPr>
          <p:nvPr/>
        </p:nvSpPr>
        <p:spPr bwMode="auto">
          <a:xfrm>
            <a:off x="468313" y="1376363"/>
            <a:ext cx="76692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prstClr val="black"/>
                </a:solidFill>
              </a:rPr>
              <a:t>用加减消元法解下列方程组</a:t>
            </a:r>
            <a:r>
              <a:rPr lang="en-US" altLang="zh-CN" sz="3600" b="1">
                <a:solidFill>
                  <a:prstClr val="black"/>
                </a:solidFill>
                <a:latin typeface="华文隶书" pitchFamily="2" charset="-122"/>
                <a:ea typeface="华文隶书" pitchFamily="2" charset="-122"/>
              </a:rPr>
              <a:t>.</a:t>
            </a:r>
            <a:r>
              <a:rPr lang="en-US" altLang="zh-CN" sz="3600" b="1">
                <a:solidFill>
                  <a:prstClr val="black"/>
                </a:solidFill>
                <a:latin typeface="华文宋体" pitchFamily="2" charset="-122"/>
                <a:ea typeface="华文宋体" pitchFamily="2" charset="-122"/>
              </a:rPr>
              <a:t>(</a:t>
            </a:r>
            <a:r>
              <a:rPr lang="zh-CN" altLang="en-US" sz="3600" b="1">
                <a:solidFill>
                  <a:srgbClr val="FF66CC"/>
                </a:solidFill>
                <a:latin typeface="华文隶书" pitchFamily="2" charset="-122"/>
                <a:ea typeface="华文隶书" pitchFamily="2" charset="-122"/>
              </a:rPr>
              <a:t>你可以选择你喜欢的一题解答</a:t>
            </a:r>
            <a:r>
              <a:rPr lang="en-US" altLang="zh-CN" sz="3600" b="1">
                <a:solidFill>
                  <a:prstClr val="black"/>
                </a:solidFill>
                <a:latin typeface="华文宋体" pitchFamily="2" charset="-122"/>
                <a:ea typeface="华文宋体" pitchFamily="2" charset="-122"/>
              </a:rPr>
              <a:t>)</a:t>
            </a:r>
          </a:p>
        </p:txBody>
      </p:sp>
    </p:spTree>
    <p:extLst>
      <p:ext uri="{BB962C8B-B14F-4D97-AF65-F5344CB8AC3E}">
        <p14:creationId xmlns:p14="http://schemas.microsoft.com/office/powerpoint/2010/main" val="1438028066"/>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文本框 9217"/>
          <p:cNvSpPr txBox="1">
            <a:spLocks noChangeArrowheads="1"/>
          </p:cNvSpPr>
          <p:nvPr/>
        </p:nvSpPr>
        <p:spPr bwMode="auto">
          <a:xfrm>
            <a:off x="1835150" y="188913"/>
            <a:ext cx="5508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solidFill>
                  <a:srgbClr val="1F497D"/>
                </a:solidFill>
              </a:rPr>
              <a:t>一、指出下列方程组求解过程中有错误步骤，并给予订正：</a:t>
            </a:r>
          </a:p>
        </p:txBody>
      </p:sp>
      <p:sp>
        <p:nvSpPr>
          <p:cNvPr id="9218" name="文本框 9218"/>
          <p:cNvSpPr txBox="1">
            <a:spLocks noChangeArrowheads="1"/>
          </p:cNvSpPr>
          <p:nvPr/>
        </p:nvSpPr>
        <p:spPr bwMode="auto">
          <a:xfrm>
            <a:off x="1368425" y="1449388"/>
            <a:ext cx="3671888" cy="387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Verdana" panose="020B0604030504040204" pitchFamily="34" charset="0"/>
              </a:rPr>
              <a:t>7x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a:p>
            <a:pPr>
              <a:spcBef>
                <a:spcPct val="50000"/>
              </a:spcBef>
            </a:pPr>
            <a:r>
              <a:rPr lang="en-US" altLang="zh-CN" sz="3200">
                <a:solidFill>
                  <a:prstClr val="black"/>
                </a:solidFill>
                <a:latin typeface="Verdana" panose="020B0604030504040204" pitchFamily="34" charset="0"/>
              </a:rPr>
              <a:t>5x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a:p>
            <a:pPr>
              <a:spcBef>
                <a:spcPct val="25000"/>
              </a:spcBef>
            </a:pPr>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:①</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②</a:t>
            </a:r>
            <a:r>
              <a:rPr lang="zh-CN" altLang="en-US" sz="3200">
                <a:solidFill>
                  <a:prstClr val="black"/>
                </a:solidFill>
                <a:latin typeface="Verdana" panose="020B0604030504040204" pitchFamily="34" charset="0"/>
              </a:rPr>
              <a:t>，得</a:t>
            </a:r>
          </a:p>
          <a:p>
            <a:pPr>
              <a:spcBef>
                <a:spcPct val="25000"/>
              </a:spcBef>
            </a:pP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2x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p>
          <a:p>
            <a:pPr>
              <a:spcBef>
                <a:spcPct val="25000"/>
              </a:spcBef>
            </a:pP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0</a:t>
            </a:r>
          </a:p>
          <a:p>
            <a:pPr>
              <a:spcBef>
                <a:spcPct val="50000"/>
              </a:spcBef>
            </a:pPr>
            <a:endParaRPr lang="en-US" altLang="zh-CN" sz="3200">
              <a:solidFill>
                <a:prstClr val="black"/>
              </a:solidFill>
              <a:latin typeface="Verdana" panose="020B0604030504040204" pitchFamily="34" charset="0"/>
            </a:endParaRPr>
          </a:p>
        </p:txBody>
      </p:sp>
      <p:sp>
        <p:nvSpPr>
          <p:cNvPr id="9219" name="矩形 9219"/>
          <p:cNvSpPr>
            <a:spLocks noChangeArrowheads="1"/>
          </p:cNvSpPr>
          <p:nvPr/>
        </p:nvSpPr>
        <p:spPr bwMode="auto">
          <a:xfrm>
            <a:off x="3779838" y="152082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Verdana" panose="020B0604030504040204" pitchFamily="34" charset="0"/>
              </a:rPr>
              <a:t>①</a:t>
            </a:r>
          </a:p>
        </p:txBody>
      </p:sp>
      <p:sp>
        <p:nvSpPr>
          <p:cNvPr id="9220" name="矩形 9220"/>
          <p:cNvSpPr>
            <a:spLocks noChangeArrowheads="1"/>
          </p:cNvSpPr>
          <p:nvPr/>
        </p:nvSpPr>
        <p:spPr bwMode="auto">
          <a:xfrm>
            <a:off x="7524750" y="14128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Verdana" panose="020B0604030504040204" pitchFamily="34" charset="0"/>
              </a:rPr>
              <a:t>①</a:t>
            </a:r>
          </a:p>
        </p:txBody>
      </p:sp>
      <p:sp>
        <p:nvSpPr>
          <p:cNvPr id="9221" name="矩形 9221"/>
          <p:cNvSpPr>
            <a:spLocks noChangeArrowheads="1"/>
          </p:cNvSpPr>
          <p:nvPr/>
        </p:nvSpPr>
        <p:spPr bwMode="auto">
          <a:xfrm>
            <a:off x="3492500" y="2708275"/>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latin typeface="Verdana" panose="020B0604030504040204" pitchFamily="34" charset="0"/>
            </a:endParaRPr>
          </a:p>
        </p:txBody>
      </p:sp>
      <p:sp>
        <p:nvSpPr>
          <p:cNvPr id="9222" name="矩形 9222"/>
          <p:cNvSpPr>
            <a:spLocks noChangeArrowheads="1"/>
          </p:cNvSpPr>
          <p:nvPr/>
        </p:nvSpPr>
        <p:spPr bwMode="auto">
          <a:xfrm>
            <a:off x="7451725" y="19891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a:solidFill>
                  <a:prstClr val="black"/>
                </a:solidFill>
                <a:latin typeface="Verdana" panose="020B0604030504040204" pitchFamily="34" charset="0"/>
              </a:rPr>
              <a:t>②</a:t>
            </a:r>
          </a:p>
        </p:txBody>
      </p:sp>
      <p:sp>
        <p:nvSpPr>
          <p:cNvPr id="9223" name="矩形 9223"/>
          <p:cNvSpPr>
            <a:spLocks noChangeArrowheads="1"/>
          </p:cNvSpPr>
          <p:nvPr/>
        </p:nvSpPr>
        <p:spPr bwMode="auto">
          <a:xfrm>
            <a:off x="3959225" y="2276475"/>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a:solidFill>
                  <a:prstClr val="black"/>
                </a:solidFill>
                <a:latin typeface="Verdana" panose="020B0604030504040204" pitchFamily="34" charset="0"/>
              </a:rPr>
              <a:t>②</a:t>
            </a:r>
          </a:p>
        </p:txBody>
      </p:sp>
      <p:sp>
        <p:nvSpPr>
          <p:cNvPr id="9224" name="左大括号 9224"/>
          <p:cNvSpPr/>
          <p:nvPr/>
        </p:nvSpPr>
        <p:spPr bwMode="auto">
          <a:xfrm>
            <a:off x="1295400" y="1665288"/>
            <a:ext cx="71438" cy="755650"/>
          </a:xfrm>
          <a:prstGeom prst="leftBrace">
            <a:avLst>
              <a:gd name="adj1" fmla="val 8809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9225" name="左大括号 9225"/>
          <p:cNvSpPr/>
          <p:nvPr/>
        </p:nvSpPr>
        <p:spPr bwMode="auto">
          <a:xfrm>
            <a:off x="4895850" y="1628775"/>
            <a:ext cx="215900" cy="863600"/>
          </a:xfrm>
          <a:prstGeom prst="leftBrace">
            <a:avLst>
              <a:gd name="adj1" fmla="val 3331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9226" name="文本框 9226"/>
          <p:cNvSpPr txBox="1">
            <a:spLocks noChangeArrowheads="1"/>
          </p:cNvSpPr>
          <p:nvPr/>
        </p:nvSpPr>
        <p:spPr bwMode="auto">
          <a:xfrm>
            <a:off x="5076825" y="1412875"/>
            <a:ext cx="3816350"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Verdana" panose="020B0604030504040204" pitchFamily="34" charset="0"/>
              </a:rPr>
              <a:t>3x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14</a:t>
            </a:r>
          </a:p>
          <a:p>
            <a:pPr>
              <a:spcBef>
                <a:spcPct val="50000"/>
              </a:spcBef>
            </a:pPr>
            <a:r>
              <a:rPr lang="en-US" altLang="zh-CN" sz="3200">
                <a:solidFill>
                  <a:prstClr val="black"/>
                </a:solidFill>
                <a:latin typeface="Verdana" panose="020B0604030504040204" pitchFamily="34" charset="0"/>
              </a:rPr>
              <a:t>5x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4y</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2</a:t>
            </a:r>
          </a:p>
          <a:p>
            <a:pPr>
              <a:spcBef>
                <a:spcPct val="30000"/>
              </a:spcBef>
            </a:pPr>
            <a:r>
              <a:rPr lang="zh-CN" altLang="en-US" sz="3200">
                <a:solidFill>
                  <a:prstClr val="black"/>
                </a:solidFill>
                <a:latin typeface="Verdana" panose="020B0604030504040204" pitchFamily="34" charset="0"/>
              </a:rPr>
              <a:t>解　</a:t>
            </a:r>
            <a:r>
              <a:rPr lang="en-US" altLang="zh-CN" sz="3200">
                <a:solidFill>
                  <a:prstClr val="black"/>
                </a:solidFill>
                <a:latin typeface="宋体" panose="02010600030101010101" pitchFamily="2" charset="-122"/>
              </a:rPr>
              <a:t>①</a:t>
            </a:r>
            <a:r>
              <a:rPr lang="zh-CN" altLang="en-US" sz="3200">
                <a:solidFill>
                  <a:prstClr val="black"/>
                </a:solidFill>
                <a:latin typeface="宋体" panose="02010600030101010101" pitchFamily="2" charset="-122"/>
              </a:rPr>
              <a:t>－</a:t>
            </a:r>
            <a:r>
              <a:rPr lang="en-US" altLang="zh-CN" sz="3200">
                <a:solidFill>
                  <a:prstClr val="black"/>
                </a:solidFill>
                <a:latin typeface="宋体" panose="02010600030101010101" pitchFamily="2" charset="-122"/>
              </a:rPr>
              <a:t>②</a:t>
            </a:r>
            <a:r>
              <a:rPr lang="zh-CN" altLang="en-US" sz="3200">
                <a:solidFill>
                  <a:prstClr val="black"/>
                </a:solidFill>
                <a:latin typeface="宋体" panose="02010600030101010101" pitchFamily="2" charset="-122"/>
              </a:rPr>
              <a:t>，得</a:t>
            </a:r>
          </a:p>
          <a:p>
            <a:pPr>
              <a:spcBef>
                <a:spcPct val="30000"/>
              </a:spcBef>
            </a:pPr>
            <a:r>
              <a:rPr lang="zh-CN" altLang="en-US" sz="3200">
                <a:solidFill>
                  <a:prstClr val="black"/>
                </a:solidFill>
                <a:latin typeface="宋体" panose="02010600030101010101" pitchFamily="2" charset="-122"/>
              </a:rPr>
              <a:t>　　－</a:t>
            </a:r>
            <a:r>
              <a:rPr lang="en-US" altLang="zh-CN" sz="3200">
                <a:solidFill>
                  <a:prstClr val="black"/>
                </a:solidFill>
                <a:latin typeface="宋体" panose="02010600030101010101" pitchFamily="2" charset="-122"/>
              </a:rPr>
              <a:t>2x</a:t>
            </a:r>
            <a:r>
              <a:rPr lang="zh-CN" altLang="en-US" sz="3200">
                <a:solidFill>
                  <a:prstClr val="black"/>
                </a:solidFill>
                <a:latin typeface="宋体" panose="02010600030101010101" pitchFamily="2" charset="-122"/>
              </a:rPr>
              <a:t>＝</a:t>
            </a:r>
            <a:r>
              <a:rPr lang="en-US" altLang="zh-CN" sz="3200">
                <a:solidFill>
                  <a:prstClr val="black"/>
                </a:solidFill>
                <a:latin typeface="宋体" panose="02010600030101010101" pitchFamily="2" charset="-122"/>
              </a:rPr>
              <a:t>12</a:t>
            </a:r>
          </a:p>
          <a:p>
            <a:pPr>
              <a:spcBef>
                <a:spcPct val="30000"/>
              </a:spcBef>
            </a:pPr>
            <a:r>
              <a:rPr lang="zh-CN" altLang="en-US" sz="3200">
                <a:solidFill>
                  <a:prstClr val="black"/>
                </a:solidFill>
                <a:latin typeface="宋体" panose="02010600030101010101" pitchFamily="2" charset="-122"/>
              </a:rPr>
              <a:t>　　　</a:t>
            </a:r>
            <a:r>
              <a:rPr lang="en-US" altLang="zh-CN" sz="3200">
                <a:solidFill>
                  <a:prstClr val="black"/>
                </a:solidFill>
                <a:latin typeface="宋体" panose="02010600030101010101" pitchFamily="2" charset="-122"/>
              </a:rPr>
              <a:t>x </a:t>
            </a:r>
            <a:r>
              <a:rPr lang="zh-CN" altLang="en-US" sz="3200">
                <a:solidFill>
                  <a:prstClr val="black"/>
                </a:solidFill>
                <a:latin typeface="宋体" panose="02010600030101010101" pitchFamily="2" charset="-122"/>
              </a:rPr>
              <a:t>＝－</a:t>
            </a:r>
            <a:r>
              <a:rPr lang="en-US" altLang="zh-CN" sz="3200">
                <a:solidFill>
                  <a:prstClr val="black"/>
                </a:solidFill>
                <a:latin typeface="宋体" panose="02010600030101010101" pitchFamily="2" charset="-122"/>
              </a:rPr>
              <a:t>6</a:t>
            </a:r>
            <a:endParaRPr lang="en-US" altLang="zh-CN" sz="3200">
              <a:solidFill>
                <a:prstClr val="black"/>
              </a:solidFill>
              <a:latin typeface="Verdana" panose="020B0604030504040204" pitchFamily="34" charset="0"/>
            </a:endParaRPr>
          </a:p>
        </p:txBody>
      </p:sp>
      <p:sp>
        <p:nvSpPr>
          <p:cNvPr id="9228" name="矩形 9227"/>
          <p:cNvSpPr>
            <a:spLocks noChangeArrowheads="1"/>
          </p:cNvSpPr>
          <p:nvPr/>
        </p:nvSpPr>
        <p:spPr bwMode="auto">
          <a:xfrm>
            <a:off x="1331913" y="4616450"/>
            <a:ext cx="45720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a:t>
            </a: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①</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②</a:t>
            </a:r>
            <a:r>
              <a:rPr lang="zh-CN" altLang="en-US" sz="3200">
                <a:solidFill>
                  <a:prstClr val="black"/>
                </a:solidFill>
                <a:latin typeface="Verdana" panose="020B0604030504040204" pitchFamily="34" charset="0"/>
              </a:rPr>
              <a:t>，得</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2x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b="1">
                <a:solidFill>
                  <a:srgbClr val="FF3300"/>
                </a:solidFill>
                <a:latin typeface="Verdana" panose="020B0604030504040204" pitchFamily="34" charset="0"/>
              </a:rPr>
              <a:t>＋</a:t>
            </a:r>
            <a:r>
              <a:rPr lang="en-US" altLang="zh-CN" sz="3200">
                <a:solidFill>
                  <a:prstClr val="black"/>
                </a:solidFill>
                <a:latin typeface="Verdana" panose="020B0604030504040204" pitchFamily="34" charset="0"/>
              </a:rPr>
              <a:t>4</a:t>
            </a:r>
            <a:r>
              <a:rPr lang="zh-CN" altLang="en-US" sz="3200">
                <a:solidFill>
                  <a:prstClr val="black"/>
                </a:solidFill>
                <a:latin typeface="Verdana" panose="020B0604030504040204" pitchFamily="34" charset="0"/>
              </a:rPr>
              <a:t>，</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4</a:t>
            </a:r>
          </a:p>
        </p:txBody>
      </p:sp>
      <p:sp>
        <p:nvSpPr>
          <p:cNvPr id="9229" name="矩形 9228"/>
          <p:cNvSpPr>
            <a:spLocks noChangeArrowheads="1"/>
          </p:cNvSpPr>
          <p:nvPr/>
        </p:nvSpPr>
        <p:spPr bwMode="auto">
          <a:xfrm>
            <a:off x="5003800" y="4843463"/>
            <a:ext cx="4572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Verdana" panose="020B0604030504040204" pitchFamily="34" charset="0"/>
              </a:rPr>
              <a:t>解</a:t>
            </a:r>
            <a:r>
              <a:rPr lang="en-US" altLang="zh-CN" sz="3200">
                <a:solidFill>
                  <a:prstClr val="black"/>
                </a:solidFill>
                <a:latin typeface="Verdana" panose="020B0604030504040204" pitchFamily="34" charset="0"/>
              </a:rPr>
              <a:t>:</a:t>
            </a:r>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①</a:t>
            </a:r>
            <a:r>
              <a:rPr lang="zh-CN" altLang="en-US" sz="3200" b="1">
                <a:solidFill>
                  <a:srgbClr val="FF3300"/>
                </a:solidFill>
                <a:latin typeface="Verdana" panose="020B0604030504040204" pitchFamily="34" charset="0"/>
              </a:rPr>
              <a:t>＋</a:t>
            </a:r>
            <a:r>
              <a:rPr lang="en-US" altLang="zh-CN" sz="3200">
                <a:solidFill>
                  <a:prstClr val="black"/>
                </a:solidFill>
                <a:latin typeface="Verdana" panose="020B0604030504040204" pitchFamily="34" charset="0"/>
              </a:rPr>
              <a:t>②</a:t>
            </a:r>
            <a:r>
              <a:rPr lang="zh-CN" altLang="en-US" sz="3200">
                <a:solidFill>
                  <a:prstClr val="black"/>
                </a:solidFill>
                <a:latin typeface="Verdana" panose="020B0604030504040204" pitchFamily="34" charset="0"/>
              </a:rPr>
              <a:t>，得</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8x</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16</a:t>
            </a:r>
          </a:p>
          <a:p>
            <a:r>
              <a:rPr lang="zh-CN" altLang="en-US" sz="3200">
                <a:solidFill>
                  <a:prstClr val="black"/>
                </a:solidFill>
                <a:latin typeface="Verdana" panose="020B0604030504040204" pitchFamily="34" charset="0"/>
              </a:rPr>
              <a:t>　　　</a:t>
            </a:r>
            <a:r>
              <a:rPr lang="en-US" altLang="zh-CN" sz="3200">
                <a:solidFill>
                  <a:prstClr val="black"/>
                </a:solidFill>
                <a:latin typeface="Verdana" panose="020B0604030504040204" pitchFamily="34" charset="0"/>
              </a:rPr>
              <a:t>x </a:t>
            </a:r>
            <a:r>
              <a:rPr lang="zh-CN" altLang="en-US" sz="3200">
                <a:solidFill>
                  <a:prstClr val="black"/>
                </a:solidFill>
                <a:latin typeface="Verdana" panose="020B0604030504040204" pitchFamily="34" charset="0"/>
              </a:rPr>
              <a:t>＝</a:t>
            </a:r>
            <a:r>
              <a:rPr lang="en-US" altLang="zh-CN" sz="3200">
                <a:solidFill>
                  <a:prstClr val="black"/>
                </a:solidFill>
                <a:latin typeface="Verdana" panose="020B0604030504040204" pitchFamily="34" charset="0"/>
              </a:rPr>
              <a:t>2</a:t>
            </a:r>
          </a:p>
          <a:p>
            <a:pPr>
              <a:spcBef>
                <a:spcPct val="50000"/>
              </a:spcBef>
            </a:pPr>
            <a:endParaRPr lang="en-US" altLang="zh-CN" sz="3200">
              <a:solidFill>
                <a:prstClr val="black"/>
              </a:solidFill>
              <a:latin typeface="Verdana" panose="020B0604030504040204" pitchFamily="34" charset="0"/>
            </a:endParaRPr>
          </a:p>
        </p:txBody>
      </p:sp>
      <p:sp>
        <p:nvSpPr>
          <p:cNvPr id="2" name="矩形 9229"/>
          <p:cNvSpPr>
            <a:spLocks noChangeArrowheads="1"/>
          </p:cNvSpPr>
          <p:nvPr/>
        </p:nvSpPr>
        <p:spPr bwMode="auto">
          <a:xfrm>
            <a:off x="0" y="188913"/>
            <a:ext cx="1008063"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800" b="1">
                <a:solidFill>
                  <a:srgbClr val="FF0066"/>
                </a:solidFill>
                <a:latin typeface="Times New Roman" panose="02020603050405020304" pitchFamily="18" charset="0"/>
              </a:rPr>
              <a:t>练一练</a:t>
            </a:r>
          </a:p>
        </p:txBody>
      </p:sp>
    </p:spTree>
    <p:extLst>
      <p:ext uri="{BB962C8B-B14F-4D97-AF65-F5344CB8AC3E}">
        <p14:creationId xmlns:p14="http://schemas.microsoft.com/office/powerpoint/2010/main" val="1023056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228"/>
                                        </p:tgtEl>
                                        <p:attrNameLst>
                                          <p:attrName>style.visibility</p:attrName>
                                        </p:attrNameLst>
                                      </p:cBhvr>
                                      <p:to>
                                        <p:strVal val="visible"/>
                                      </p:to>
                                    </p:set>
                                    <p:animEffect transition="in" filter="box(in)">
                                      <p:cBhvr>
                                        <p:cTn id="7" dur="500"/>
                                        <p:tgtEl>
                                          <p:spTgt spid="92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229"/>
                                        </p:tgtEl>
                                        <p:attrNameLst>
                                          <p:attrName>style.visibility</p:attrName>
                                        </p:attrNameLst>
                                      </p:cBhvr>
                                      <p:to>
                                        <p:strVal val="visible"/>
                                      </p:to>
                                    </p:set>
                                    <p:animEffect transition="in" filter="box(in)">
                                      <p:cBhvr>
                                        <p:cTn id="12" dur="500"/>
                                        <p:tgtEl>
                                          <p:spTgt spid="9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8" grpId="0"/>
      <p:bldP spid="922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10241"/>
          <p:cNvSpPr txBox="1">
            <a:spLocks noChangeArrowheads="1"/>
          </p:cNvSpPr>
          <p:nvPr/>
        </p:nvSpPr>
        <p:spPr bwMode="auto">
          <a:xfrm>
            <a:off x="228600" y="457200"/>
            <a:ext cx="2895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800" b="1">
                <a:solidFill>
                  <a:srgbClr val="9933FF"/>
                </a:solidFill>
                <a:latin typeface="Times New Roman" panose="02020603050405020304" pitchFamily="18" charset="0"/>
              </a:rPr>
              <a:t>二</a:t>
            </a:r>
            <a:r>
              <a:rPr lang="en-US" altLang="zh-CN" sz="4800" b="1">
                <a:solidFill>
                  <a:srgbClr val="9933FF"/>
                </a:solidFill>
                <a:latin typeface="Times New Roman" panose="02020603050405020304" pitchFamily="18" charset="0"/>
              </a:rPr>
              <a:t>.</a:t>
            </a:r>
            <a:r>
              <a:rPr lang="zh-CN" altLang="en-US" sz="4800" b="1">
                <a:solidFill>
                  <a:srgbClr val="9933FF"/>
                </a:solidFill>
                <a:latin typeface="Times New Roman" panose="02020603050405020304" pitchFamily="18" charset="0"/>
              </a:rPr>
              <a:t>选择题</a:t>
            </a:r>
          </a:p>
        </p:txBody>
      </p:sp>
      <p:grpSp>
        <p:nvGrpSpPr>
          <p:cNvPr id="10242" name="组合 10242"/>
          <p:cNvGrpSpPr/>
          <p:nvPr/>
        </p:nvGrpSpPr>
        <p:grpSpPr bwMode="auto">
          <a:xfrm>
            <a:off x="304800" y="1371600"/>
            <a:ext cx="8997950" cy="2774950"/>
            <a:chOff x="192" y="864"/>
            <a:chExt cx="5668" cy="1748"/>
          </a:xfrm>
        </p:grpSpPr>
        <p:sp>
          <p:nvSpPr>
            <p:cNvPr id="10243" name="文本框 10243"/>
            <p:cNvSpPr txBox="1">
              <a:spLocks noChangeArrowheads="1"/>
            </p:cNvSpPr>
            <p:nvPr/>
          </p:nvSpPr>
          <p:spPr bwMode="auto">
            <a:xfrm>
              <a:off x="192" y="1152"/>
              <a:ext cx="27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1. </a:t>
              </a:r>
              <a:r>
                <a:rPr lang="zh-CN" altLang="en-US" sz="3600" b="1">
                  <a:solidFill>
                    <a:prstClr val="black"/>
                  </a:solidFill>
                  <a:latin typeface="Times New Roman" panose="02020603050405020304" pitchFamily="18" charset="0"/>
                </a:rPr>
                <a:t>用加减法解方程组</a:t>
              </a:r>
            </a:p>
          </p:txBody>
        </p:sp>
        <p:sp>
          <p:nvSpPr>
            <p:cNvPr id="10244" name="左大括号 10244"/>
            <p:cNvSpPr/>
            <p:nvPr/>
          </p:nvSpPr>
          <p:spPr bwMode="auto">
            <a:xfrm>
              <a:off x="2880" y="1008"/>
              <a:ext cx="144" cy="672"/>
            </a:xfrm>
            <a:prstGeom prst="leftBrace">
              <a:avLst>
                <a:gd name="adj1" fmla="val 388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0245" name="文本框 10245"/>
            <p:cNvSpPr txBox="1">
              <a:spLocks noChangeArrowheads="1"/>
            </p:cNvSpPr>
            <p:nvPr/>
          </p:nvSpPr>
          <p:spPr bwMode="auto">
            <a:xfrm>
              <a:off x="3072" y="864"/>
              <a:ext cx="17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6x+7y=-19①</a:t>
              </a:r>
            </a:p>
          </p:txBody>
        </p:sp>
        <p:sp>
          <p:nvSpPr>
            <p:cNvPr id="10246" name="文本框 10246"/>
            <p:cNvSpPr txBox="1">
              <a:spLocks noChangeArrowheads="1"/>
            </p:cNvSpPr>
            <p:nvPr/>
          </p:nvSpPr>
          <p:spPr bwMode="auto">
            <a:xfrm>
              <a:off x="3072" y="1488"/>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6x-5y=17②</a:t>
              </a:r>
            </a:p>
          </p:txBody>
        </p:sp>
        <p:sp>
          <p:nvSpPr>
            <p:cNvPr id="10247" name="矩形 10247"/>
            <p:cNvSpPr>
              <a:spLocks noChangeArrowheads="1"/>
            </p:cNvSpPr>
            <p:nvPr/>
          </p:nvSpPr>
          <p:spPr bwMode="auto">
            <a:xfrm>
              <a:off x="4368" y="1218"/>
              <a:ext cx="14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应用（   ）</a:t>
              </a:r>
            </a:p>
          </p:txBody>
        </p:sp>
        <p:sp>
          <p:nvSpPr>
            <p:cNvPr id="10248" name="矩形 10248"/>
            <p:cNvSpPr>
              <a:spLocks noChangeArrowheads="1"/>
            </p:cNvSpPr>
            <p:nvPr/>
          </p:nvSpPr>
          <p:spPr bwMode="auto">
            <a:xfrm>
              <a:off x="288" y="1824"/>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A.①-②</a:t>
              </a:r>
              <a:r>
                <a:rPr lang="zh-CN" altLang="en-US" sz="3600" b="1">
                  <a:solidFill>
                    <a:prstClr val="black"/>
                  </a:solidFill>
                  <a:latin typeface="Times New Roman" panose="02020603050405020304" pitchFamily="18" charset="0"/>
                </a:rPr>
                <a:t>消去</a:t>
              </a:r>
              <a:r>
                <a:rPr lang="en-US" altLang="zh-CN" sz="3600" b="1">
                  <a:solidFill>
                    <a:prstClr val="black"/>
                  </a:solidFill>
                  <a:latin typeface="Times New Roman" panose="02020603050405020304" pitchFamily="18" charset="0"/>
                </a:rPr>
                <a:t>y</a:t>
              </a:r>
            </a:p>
          </p:txBody>
        </p:sp>
        <p:sp>
          <p:nvSpPr>
            <p:cNvPr id="10249" name="矩形 10249"/>
            <p:cNvSpPr>
              <a:spLocks noChangeArrowheads="1"/>
            </p:cNvSpPr>
            <p:nvPr/>
          </p:nvSpPr>
          <p:spPr bwMode="auto">
            <a:xfrm>
              <a:off x="2304" y="1824"/>
              <a:ext cx="18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B.①-②</a:t>
              </a:r>
              <a:r>
                <a:rPr lang="zh-CN" altLang="en-US" sz="3600" b="1">
                  <a:solidFill>
                    <a:prstClr val="black"/>
                  </a:solidFill>
                  <a:latin typeface="Times New Roman" panose="02020603050405020304" pitchFamily="18" charset="0"/>
                </a:rPr>
                <a:t>消去</a:t>
              </a:r>
              <a:r>
                <a:rPr lang="en-US" altLang="zh-CN" sz="3600" b="1">
                  <a:solidFill>
                    <a:prstClr val="black"/>
                  </a:solidFill>
                  <a:latin typeface="Times New Roman" panose="02020603050405020304" pitchFamily="18" charset="0"/>
                </a:rPr>
                <a:t>x</a:t>
              </a:r>
            </a:p>
          </p:txBody>
        </p:sp>
        <p:sp>
          <p:nvSpPr>
            <p:cNvPr id="10250" name="矩形 10250"/>
            <p:cNvSpPr>
              <a:spLocks noChangeArrowheads="1"/>
            </p:cNvSpPr>
            <p:nvPr/>
          </p:nvSpPr>
          <p:spPr bwMode="auto">
            <a:xfrm>
              <a:off x="288" y="2208"/>
              <a:ext cx="265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B. ②- ①</a:t>
              </a:r>
              <a:r>
                <a:rPr lang="zh-CN" altLang="en-US" sz="3600" b="1">
                  <a:solidFill>
                    <a:prstClr val="black"/>
                  </a:solidFill>
                  <a:latin typeface="Times New Roman" panose="02020603050405020304" pitchFamily="18" charset="0"/>
                </a:rPr>
                <a:t>消去常数项</a:t>
              </a:r>
            </a:p>
          </p:txBody>
        </p:sp>
        <p:sp>
          <p:nvSpPr>
            <p:cNvPr id="10251" name="矩形 10251"/>
            <p:cNvSpPr>
              <a:spLocks noChangeArrowheads="1"/>
            </p:cNvSpPr>
            <p:nvPr/>
          </p:nvSpPr>
          <p:spPr bwMode="auto">
            <a:xfrm>
              <a:off x="2880" y="2208"/>
              <a:ext cx="19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D. </a:t>
              </a:r>
              <a:r>
                <a:rPr lang="zh-CN" altLang="en-US" sz="3600" b="1">
                  <a:solidFill>
                    <a:prstClr val="black"/>
                  </a:solidFill>
                  <a:latin typeface="Times New Roman" panose="02020603050405020304" pitchFamily="18" charset="0"/>
                </a:rPr>
                <a:t>以上都不对</a:t>
              </a:r>
            </a:p>
          </p:txBody>
        </p:sp>
      </p:grpSp>
      <p:sp>
        <p:nvSpPr>
          <p:cNvPr id="10253" name="矩形 10252"/>
          <p:cNvSpPr>
            <a:spLocks noChangeArrowheads="1"/>
          </p:cNvSpPr>
          <p:nvPr/>
        </p:nvSpPr>
        <p:spPr bwMode="auto">
          <a:xfrm>
            <a:off x="8382000" y="1905000"/>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00"/>
                </a:solidFill>
                <a:latin typeface="Times New Roman" panose="02020603050405020304" pitchFamily="18" charset="0"/>
              </a:rPr>
              <a:t>B</a:t>
            </a:r>
          </a:p>
        </p:txBody>
      </p:sp>
      <p:sp>
        <p:nvSpPr>
          <p:cNvPr id="2" name="矩形 10253"/>
          <p:cNvSpPr>
            <a:spLocks noChangeArrowheads="1"/>
          </p:cNvSpPr>
          <p:nvPr/>
        </p:nvSpPr>
        <p:spPr bwMode="auto">
          <a:xfrm>
            <a:off x="304800" y="4572000"/>
            <a:ext cx="19081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2.</a:t>
            </a:r>
            <a:r>
              <a:rPr lang="zh-CN" altLang="en-US" sz="3600" b="1">
                <a:solidFill>
                  <a:prstClr val="black"/>
                </a:solidFill>
                <a:latin typeface="Times New Roman" panose="02020603050405020304" pitchFamily="18" charset="0"/>
              </a:rPr>
              <a:t>方程组</a:t>
            </a:r>
          </a:p>
        </p:txBody>
      </p:sp>
      <p:sp>
        <p:nvSpPr>
          <p:cNvPr id="10254" name="左大括号 10254"/>
          <p:cNvSpPr/>
          <p:nvPr/>
        </p:nvSpPr>
        <p:spPr bwMode="auto">
          <a:xfrm>
            <a:off x="2133600" y="4267200"/>
            <a:ext cx="152400" cy="1219200"/>
          </a:xfrm>
          <a:prstGeom prst="leftBrace">
            <a:avLst>
              <a:gd name="adj1" fmla="val 6663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0255" name="矩形 10255"/>
          <p:cNvSpPr>
            <a:spLocks noChangeArrowheads="1"/>
          </p:cNvSpPr>
          <p:nvPr/>
        </p:nvSpPr>
        <p:spPr bwMode="auto">
          <a:xfrm>
            <a:off x="2286000" y="4038600"/>
            <a:ext cx="18669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3x+2y=13</a:t>
            </a:r>
          </a:p>
        </p:txBody>
      </p:sp>
      <p:sp>
        <p:nvSpPr>
          <p:cNvPr id="10256" name="矩形 10256"/>
          <p:cNvSpPr>
            <a:spLocks noChangeArrowheads="1"/>
          </p:cNvSpPr>
          <p:nvPr/>
        </p:nvSpPr>
        <p:spPr bwMode="auto">
          <a:xfrm>
            <a:off x="2362200" y="5105400"/>
            <a:ext cx="15668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3x-2y=5</a:t>
            </a:r>
          </a:p>
        </p:txBody>
      </p:sp>
      <p:sp>
        <p:nvSpPr>
          <p:cNvPr id="10257" name="矩形 10257"/>
          <p:cNvSpPr>
            <a:spLocks noChangeArrowheads="1"/>
          </p:cNvSpPr>
          <p:nvPr/>
        </p:nvSpPr>
        <p:spPr bwMode="auto">
          <a:xfrm>
            <a:off x="3810000" y="4648200"/>
            <a:ext cx="5105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消去</a:t>
            </a:r>
            <a:r>
              <a:rPr lang="en-US" altLang="zh-CN" sz="3200" b="1">
                <a:solidFill>
                  <a:prstClr val="black"/>
                </a:solidFill>
                <a:latin typeface="Times New Roman" panose="02020603050405020304" pitchFamily="18" charset="0"/>
              </a:rPr>
              <a:t>y</a:t>
            </a:r>
            <a:r>
              <a:rPr lang="zh-CN" altLang="en-US" sz="3200" b="1">
                <a:solidFill>
                  <a:prstClr val="black"/>
                </a:solidFill>
                <a:latin typeface="Times New Roman" panose="02020603050405020304" pitchFamily="18" charset="0"/>
              </a:rPr>
              <a:t>后所得的方程是（  ）</a:t>
            </a:r>
          </a:p>
        </p:txBody>
      </p:sp>
      <p:sp>
        <p:nvSpPr>
          <p:cNvPr id="10259" name="矩形 10258"/>
          <p:cNvSpPr>
            <a:spLocks noChangeArrowheads="1"/>
          </p:cNvSpPr>
          <p:nvPr/>
        </p:nvSpPr>
        <p:spPr bwMode="auto">
          <a:xfrm>
            <a:off x="8077200" y="4572000"/>
            <a:ext cx="488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FF0000"/>
                </a:solidFill>
                <a:latin typeface="Times New Roman" panose="02020603050405020304" pitchFamily="18" charset="0"/>
              </a:rPr>
              <a:t>B</a:t>
            </a:r>
          </a:p>
        </p:txBody>
      </p:sp>
      <p:sp>
        <p:nvSpPr>
          <p:cNvPr id="3" name="矩形 10259"/>
          <p:cNvSpPr>
            <a:spLocks noChangeArrowheads="1"/>
          </p:cNvSpPr>
          <p:nvPr/>
        </p:nvSpPr>
        <p:spPr bwMode="auto">
          <a:xfrm>
            <a:off x="4191000" y="52578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A.6x=8</a:t>
            </a:r>
          </a:p>
        </p:txBody>
      </p:sp>
      <p:sp>
        <p:nvSpPr>
          <p:cNvPr id="10260" name="矩形 10260"/>
          <p:cNvSpPr>
            <a:spLocks noChangeArrowheads="1"/>
          </p:cNvSpPr>
          <p:nvPr/>
        </p:nvSpPr>
        <p:spPr bwMode="auto">
          <a:xfrm>
            <a:off x="6172200" y="525780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B.6x=18</a:t>
            </a:r>
          </a:p>
        </p:txBody>
      </p:sp>
      <p:sp>
        <p:nvSpPr>
          <p:cNvPr id="10261" name="矩形 10261"/>
          <p:cNvSpPr>
            <a:spLocks noChangeArrowheads="1"/>
          </p:cNvSpPr>
          <p:nvPr/>
        </p:nvSpPr>
        <p:spPr bwMode="auto">
          <a:xfrm>
            <a:off x="4191000" y="59436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C.6x=5</a:t>
            </a:r>
          </a:p>
        </p:txBody>
      </p:sp>
      <p:sp>
        <p:nvSpPr>
          <p:cNvPr id="10262" name="矩形 10262"/>
          <p:cNvSpPr>
            <a:spLocks noChangeArrowheads="1"/>
          </p:cNvSpPr>
          <p:nvPr/>
        </p:nvSpPr>
        <p:spPr bwMode="auto">
          <a:xfrm>
            <a:off x="6172200" y="59436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D.x=18</a:t>
            </a:r>
          </a:p>
        </p:txBody>
      </p:sp>
    </p:spTree>
    <p:extLst>
      <p:ext uri="{BB962C8B-B14F-4D97-AF65-F5344CB8AC3E}">
        <p14:creationId xmlns:p14="http://schemas.microsoft.com/office/powerpoint/2010/main" val="2560317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253"/>
                                        </p:tgtEl>
                                        <p:attrNameLst>
                                          <p:attrName>style.visibility</p:attrName>
                                        </p:attrNameLst>
                                      </p:cBhvr>
                                      <p:to>
                                        <p:strVal val="visible"/>
                                      </p:to>
                                    </p:set>
                                    <p:animEffect transition="in" filter="barn(outHorizontal)">
                                      <p:cBhvr>
                                        <p:cTn id="7" dur="500"/>
                                        <p:tgtEl>
                                          <p:spTgt spid="1025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0259"/>
                                        </p:tgtEl>
                                        <p:attrNameLst>
                                          <p:attrName>style.visibility</p:attrName>
                                        </p:attrNameLst>
                                      </p:cBhvr>
                                      <p:to>
                                        <p:strVal val="visible"/>
                                      </p:to>
                                    </p:set>
                                    <p:animEffect transition="in" filter="barn(outHorizontal)">
                                      <p:cBhvr>
                                        <p:cTn id="12" dur="500"/>
                                        <p:tgtEl>
                                          <p:spTgt spid="10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3" grpId="0"/>
      <p:bldP spid="102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3"/>
          <p:cNvSpPr>
            <a:spLocks noChangeArrowheads="1"/>
          </p:cNvSpPr>
          <p:nvPr/>
        </p:nvSpPr>
        <p:spPr bwMode="auto">
          <a:xfrm>
            <a:off x="395288" y="404813"/>
            <a:ext cx="7829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cs typeface="Times New Roman" panose="02020603050405020304" pitchFamily="18" charset="0"/>
              </a:rPr>
              <a:t>下列各对数值中是二元一次方程                          的</a:t>
            </a:r>
            <a:endParaRPr lang="zh-CN" altLang="en-US" sz="2800" b="1">
              <a:solidFill>
                <a:prstClr val="black"/>
              </a:solidFill>
            </a:endParaRPr>
          </a:p>
        </p:txBody>
      </p:sp>
      <p:graphicFrame>
        <p:nvGraphicFramePr>
          <p:cNvPr id="17410" name="Object 4"/>
          <p:cNvGraphicFramePr/>
          <p:nvPr/>
        </p:nvGraphicFramePr>
        <p:xfrm>
          <a:off x="5672138" y="436563"/>
          <a:ext cx="1871662" cy="554037"/>
        </p:xfrm>
        <a:graphic>
          <a:graphicData uri="http://schemas.openxmlformats.org/presentationml/2006/ole">
            <mc:AlternateContent xmlns:mc="http://schemas.openxmlformats.org/markup-compatibility/2006">
              <mc:Choice xmlns:v="urn:schemas-microsoft-com:vml" Requires="v">
                <p:oleObj r:id="rId3" imgW="901700" imgH="266700" progId="Equations">
                  <p:embed/>
                </p:oleObj>
              </mc:Choice>
              <mc:Fallback>
                <p:oleObj r:id="rId3" imgW="901700" imgH="266700" progId="Equations">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138" y="436563"/>
                        <a:ext cx="1871662"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1" name="Rectangle 5"/>
          <p:cNvSpPr>
            <a:spLocks noChangeArrowheads="1"/>
          </p:cNvSpPr>
          <p:nvPr/>
        </p:nvSpPr>
        <p:spPr bwMode="auto">
          <a:xfrm>
            <a:off x="1403350" y="908050"/>
            <a:ext cx="53292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cs typeface="Times New Roman" panose="02020603050405020304" pitchFamily="18" charset="0"/>
              </a:rPr>
              <a:t>解的有</a:t>
            </a:r>
            <a:endParaRPr lang="zh-CN" altLang="en-US" sz="2800" b="1">
              <a:solidFill>
                <a:prstClr val="black"/>
              </a:solidFill>
            </a:endParaRPr>
          </a:p>
          <a:p>
            <a:pPr eaLnBrk="0" hangingPunct="0"/>
            <a:endParaRPr lang="zh-CN" altLang="en-US" sz="2800" b="1">
              <a:solidFill>
                <a:prstClr val="black"/>
              </a:solidFill>
            </a:endParaRPr>
          </a:p>
        </p:txBody>
      </p:sp>
      <p:graphicFrame>
        <p:nvGraphicFramePr>
          <p:cNvPr id="17412" name="Object 6"/>
          <p:cNvGraphicFramePr/>
          <p:nvPr/>
        </p:nvGraphicFramePr>
        <p:xfrm>
          <a:off x="1331913" y="1484313"/>
          <a:ext cx="1944687" cy="1295400"/>
        </p:xfrm>
        <a:graphic>
          <a:graphicData uri="http://schemas.openxmlformats.org/presentationml/2006/ole">
            <mc:AlternateContent xmlns:mc="http://schemas.openxmlformats.org/markup-compatibility/2006">
              <mc:Choice xmlns:v="urn:schemas-microsoft-com:vml" Requires="v">
                <p:oleObj r:id="rId5" imgW="647700" imgH="609600" progId="Equations">
                  <p:embed/>
                </p:oleObj>
              </mc:Choice>
              <mc:Fallback>
                <p:oleObj r:id="rId5" imgW="647700" imgH="609600" progId="Equations">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484313"/>
                        <a:ext cx="1944687"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3" name="Rectangle 7"/>
          <p:cNvSpPr>
            <a:spLocks noChangeArrowheads="1"/>
          </p:cNvSpPr>
          <p:nvPr/>
        </p:nvSpPr>
        <p:spPr bwMode="auto">
          <a:xfrm>
            <a:off x="3419475" y="1844675"/>
            <a:ext cx="839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000">
                <a:solidFill>
                  <a:prstClr val="black"/>
                </a:solidFill>
                <a:latin typeface="Times New Roman" panose="02020603050405020304" pitchFamily="18" charset="0"/>
                <a:cs typeface="Times New Roman" panose="02020603050405020304" pitchFamily="18" charset="0"/>
              </a:rPr>
              <a:t>  </a:t>
            </a:r>
            <a:r>
              <a:rPr lang="en-US" altLang="zh-CN" sz="2800" b="1">
                <a:solidFill>
                  <a:prstClr val="black"/>
                </a:solidFill>
                <a:latin typeface="Times New Roman" panose="02020603050405020304" pitchFamily="18" charset="0"/>
                <a:cs typeface="Times New Roman" panose="02020603050405020304" pitchFamily="18" charset="0"/>
              </a:rPr>
              <a:t>B</a:t>
            </a:r>
            <a:r>
              <a:rPr lang="zh-CN" altLang="en-US" sz="2800" b="1">
                <a:solidFill>
                  <a:prstClr val="black"/>
                </a:solidFill>
                <a:latin typeface="Times New Roman" panose="02020603050405020304" pitchFamily="18" charset="0"/>
                <a:cs typeface="Times New Roman" panose="02020603050405020304" pitchFamily="18" charset="0"/>
              </a:rPr>
              <a:t>：</a:t>
            </a:r>
            <a:endParaRPr lang="zh-CN" altLang="en-US" sz="2800" b="1">
              <a:solidFill>
                <a:prstClr val="black"/>
              </a:solidFill>
            </a:endParaRPr>
          </a:p>
        </p:txBody>
      </p:sp>
      <p:graphicFrame>
        <p:nvGraphicFramePr>
          <p:cNvPr id="17414" name="Object 8"/>
          <p:cNvGraphicFramePr/>
          <p:nvPr/>
        </p:nvGraphicFramePr>
        <p:xfrm>
          <a:off x="4211638" y="1484313"/>
          <a:ext cx="2160587" cy="1296987"/>
        </p:xfrm>
        <a:graphic>
          <a:graphicData uri="http://schemas.openxmlformats.org/presentationml/2006/ole">
            <mc:AlternateContent xmlns:mc="http://schemas.openxmlformats.org/markup-compatibility/2006">
              <mc:Choice xmlns:v="urn:schemas-microsoft-com:vml" Requires="v">
                <p:oleObj r:id="rId7" imgW="749300" imgH="609600" progId="Equations">
                  <p:embed/>
                </p:oleObj>
              </mc:Choice>
              <mc:Fallback>
                <p:oleObj r:id="rId7" imgW="749300" imgH="609600" progId="Equations">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1484313"/>
                        <a:ext cx="2160587" cy="1296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5" name="Rectangle 9"/>
          <p:cNvSpPr>
            <a:spLocks noChangeArrowheads="1"/>
          </p:cNvSpPr>
          <p:nvPr/>
        </p:nvSpPr>
        <p:spPr bwMode="auto">
          <a:xfrm>
            <a:off x="539750" y="3213100"/>
            <a:ext cx="887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 C</a:t>
            </a:r>
            <a:r>
              <a:rPr lang="zh-CN" altLang="en-US" sz="2800" b="1">
                <a:solidFill>
                  <a:prstClr val="black"/>
                </a:solidFill>
                <a:latin typeface="Times New Roman" panose="02020603050405020304" pitchFamily="18" charset="0"/>
                <a:cs typeface="Times New Roman" panose="02020603050405020304" pitchFamily="18" charset="0"/>
              </a:rPr>
              <a:t>：</a:t>
            </a:r>
            <a:endParaRPr lang="zh-CN" altLang="en-US" sz="2800" b="1">
              <a:solidFill>
                <a:prstClr val="black"/>
              </a:solidFill>
            </a:endParaRPr>
          </a:p>
        </p:txBody>
      </p:sp>
      <p:graphicFrame>
        <p:nvGraphicFramePr>
          <p:cNvPr id="17416" name="Object 10"/>
          <p:cNvGraphicFramePr/>
          <p:nvPr/>
        </p:nvGraphicFramePr>
        <p:xfrm>
          <a:off x="1258888" y="2924175"/>
          <a:ext cx="1871662" cy="1295400"/>
        </p:xfrm>
        <a:graphic>
          <a:graphicData uri="http://schemas.openxmlformats.org/presentationml/2006/ole">
            <mc:AlternateContent xmlns:mc="http://schemas.openxmlformats.org/markup-compatibility/2006">
              <mc:Choice xmlns:v="urn:schemas-microsoft-com:vml" Requires="v">
                <p:oleObj r:id="rId9" imgW="622300" imgH="609600" progId="Equations">
                  <p:embed/>
                </p:oleObj>
              </mc:Choice>
              <mc:Fallback>
                <p:oleObj r:id="rId9" imgW="622300" imgH="609600" progId="Equations">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58888" y="2924175"/>
                        <a:ext cx="1871662"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7" name="Rectangle 11"/>
          <p:cNvSpPr>
            <a:spLocks noChangeArrowheads="1"/>
          </p:cNvSpPr>
          <p:nvPr/>
        </p:nvSpPr>
        <p:spPr bwMode="auto">
          <a:xfrm>
            <a:off x="3563938" y="3284538"/>
            <a:ext cx="88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cs typeface="Times New Roman" panose="02020603050405020304" pitchFamily="18" charset="0"/>
              </a:rPr>
              <a:t> D</a:t>
            </a:r>
            <a:r>
              <a:rPr lang="zh-CN" altLang="en-US" sz="2800" b="1">
                <a:solidFill>
                  <a:prstClr val="black"/>
                </a:solidFill>
                <a:latin typeface="Times New Roman" panose="02020603050405020304" pitchFamily="18" charset="0"/>
                <a:cs typeface="Times New Roman" panose="02020603050405020304" pitchFamily="18" charset="0"/>
              </a:rPr>
              <a:t>：</a:t>
            </a:r>
            <a:endParaRPr lang="zh-CN" altLang="en-US" sz="2800" b="1">
              <a:solidFill>
                <a:prstClr val="black"/>
              </a:solidFill>
            </a:endParaRPr>
          </a:p>
        </p:txBody>
      </p:sp>
      <p:graphicFrame>
        <p:nvGraphicFramePr>
          <p:cNvPr id="17418" name="Object 12"/>
          <p:cNvGraphicFramePr/>
          <p:nvPr/>
        </p:nvGraphicFramePr>
        <p:xfrm>
          <a:off x="4284663" y="3068638"/>
          <a:ext cx="1849437" cy="1158875"/>
        </p:xfrm>
        <a:graphic>
          <a:graphicData uri="http://schemas.openxmlformats.org/presentationml/2006/ole">
            <mc:AlternateContent xmlns:mc="http://schemas.openxmlformats.org/markup-compatibility/2006">
              <mc:Choice xmlns:v="urn:schemas-microsoft-com:vml" Requires="v">
                <p:oleObj r:id="rId11" imgW="723900" imgH="609600" progId="Equations">
                  <p:embed/>
                </p:oleObj>
              </mc:Choice>
              <mc:Fallback>
                <p:oleObj r:id="rId11" imgW="723900" imgH="609600" progId="Equations">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3068638"/>
                        <a:ext cx="1849437"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73" name="Rectangle 13"/>
          <p:cNvSpPr>
            <a:spLocks noChangeArrowheads="1"/>
          </p:cNvSpPr>
          <p:nvPr/>
        </p:nvSpPr>
        <p:spPr bwMode="auto">
          <a:xfrm>
            <a:off x="250825" y="4581525"/>
            <a:ext cx="4806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cs typeface="Times New Roman" panose="02020603050405020304" pitchFamily="18" charset="0"/>
              </a:rPr>
              <a:t>变式：其中是二元一次方程组</a:t>
            </a:r>
            <a:endParaRPr lang="zh-CN" altLang="en-US" sz="2800" b="1">
              <a:solidFill>
                <a:prstClr val="black"/>
              </a:solidFill>
            </a:endParaRPr>
          </a:p>
        </p:txBody>
      </p:sp>
      <p:graphicFrame>
        <p:nvGraphicFramePr>
          <p:cNvPr id="117774" name="Object 14"/>
          <p:cNvGraphicFramePr/>
          <p:nvPr/>
        </p:nvGraphicFramePr>
        <p:xfrm>
          <a:off x="5076825" y="4292600"/>
          <a:ext cx="2376488" cy="1254125"/>
        </p:xfrm>
        <a:graphic>
          <a:graphicData uri="http://schemas.openxmlformats.org/presentationml/2006/ole">
            <mc:AlternateContent xmlns:mc="http://schemas.openxmlformats.org/markup-compatibility/2006">
              <mc:Choice xmlns:v="urn:schemas-microsoft-com:vml" Requires="v">
                <p:oleObj r:id="rId13" imgW="1155700" imgH="609600" progId="Equations">
                  <p:embed/>
                </p:oleObj>
              </mc:Choice>
              <mc:Fallback>
                <p:oleObj r:id="rId13" imgW="1155700" imgH="609600" progId="Equations">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76825" y="4292600"/>
                        <a:ext cx="2376488" cy="125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7775" name="Rectangle 15"/>
          <p:cNvSpPr>
            <a:spLocks noChangeArrowheads="1"/>
          </p:cNvSpPr>
          <p:nvPr/>
        </p:nvSpPr>
        <p:spPr bwMode="auto">
          <a:xfrm>
            <a:off x="1187450" y="5589588"/>
            <a:ext cx="3671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cs typeface="Times New Roman" panose="02020603050405020304" pitchFamily="18" charset="0"/>
              </a:rPr>
              <a:t>的解是（       ）。</a:t>
            </a:r>
            <a:endParaRPr lang="zh-CN" altLang="en-US" sz="2800" b="1">
              <a:solidFill>
                <a:prstClr val="black"/>
              </a:solidFill>
            </a:endParaRPr>
          </a:p>
        </p:txBody>
      </p:sp>
      <p:sp>
        <p:nvSpPr>
          <p:cNvPr id="117776" name="Text Box 16"/>
          <p:cNvSpPr txBox="1">
            <a:spLocks noChangeArrowheads="1"/>
          </p:cNvSpPr>
          <p:nvPr/>
        </p:nvSpPr>
        <p:spPr bwMode="auto">
          <a:xfrm>
            <a:off x="3276600" y="908050"/>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a:solidFill>
                  <a:srgbClr val="1F497D"/>
                </a:solidFill>
              </a:rPr>
              <a:t>A</a:t>
            </a:r>
            <a:r>
              <a:rPr lang="zh-CN" altLang="en-US" sz="2800" b="1">
                <a:solidFill>
                  <a:srgbClr val="1F497D"/>
                </a:solidFill>
              </a:rPr>
              <a:t>，</a:t>
            </a:r>
            <a:r>
              <a:rPr lang="en-US" altLang="zh-CN" sz="2800" b="1">
                <a:solidFill>
                  <a:srgbClr val="1F497D"/>
                </a:solidFill>
              </a:rPr>
              <a:t>B</a:t>
            </a:r>
            <a:r>
              <a:rPr lang="zh-CN" altLang="en-US" sz="2800" b="1">
                <a:solidFill>
                  <a:srgbClr val="1F497D"/>
                </a:solidFill>
              </a:rPr>
              <a:t>，</a:t>
            </a:r>
            <a:r>
              <a:rPr lang="en-US" altLang="zh-CN" sz="2800" b="1">
                <a:solidFill>
                  <a:srgbClr val="1F497D"/>
                </a:solidFill>
              </a:rPr>
              <a:t>C</a:t>
            </a:r>
          </a:p>
        </p:txBody>
      </p:sp>
      <p:sp>
        <p:nvSpPr>
          <p:cNvPr id="117777" name="Rectangle 17"/>
          <p:cNvSpPr>
            <a:spLocks noChangeArrowheads="1"/>
          </p:cNvSpPr>
          <p:nvPr/>
        </p:nvSpPr>
        <p:spPr bwMode="auto">
          <a:xfrm>
            <a:off x="2771775" y="558958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srgbClr val="1F497D"/>
                </a:solidFill>
              </a:rPr>
              <a:t>B</a:t>
            </a:r>
          </a:p>
        </p:txBody>
      </p:sp>
      <p:sp>
        <p:nvSpPr>
          <p:cNvPr id="17424" name="Rectangle 18"/>
          <p:cNvSpPr>
            <a:spLocks noChangeArrowheads="1"/>
          </p:cNvSpPr>
          <p:nvPr/>
        </p:nvSpPr>
        <p:spPr bwMode="auto">
          <a:xfrm>
            <a:off x="755650" y="1773238"/>
            <a:ext cx="1152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800" b="1">
                <a:solidFill>
                  <a:prstClr val="black"/>
                </a:solidFill>
                <a:latin typeface="Times New Roman" panose="02020603050405020304" pitchFamily="18" charset="0"/>
              </a:rPr>
              <a:t>A</a:t>
            </a:r>
            <a:r>
              <a:rPr lang="zh-CN" altLang="en-US" sz="2800" b="1">
                <a:solidFill>
                  <a:prstClr val="black"/>
                </a:solidFill>
                <a:latin typeface="Times New Roman" panose="02020603050405020304" pitchFamily="18" charset="0"/>
              </a:rPr>
              <a:t>：</a:t>
            </a:r>
          </a:p>
        </p:txBody>
      </p:sp>
      <p:sp>
        <p:nvSpPr>
          <p:cNvPr id="17425" name="Line 19"/>
          <p:cNvSpPr>
            <a:spLocks noChangeShapeType="1"/>
          </p:cNvSpPr>
          <p:nvPr/>
        </p:nvSpPr>
        <p:spPr bwMode="auto">
          <a:xfrm>
            <a:off x="3048000" y="1371600"/>
            <a:ext cx="22860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extLst>
      <p:ext uri="{BB962C8B-B14F-4D97-AF65-F5344CB8AC3E}">
        <p14:creationId xmlns:p14="http://schemas.microsoft.com/office/powerpoint/2010/main" val="1142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17776"/>
                                        </p:tgtEl>
                                        <p:attrNameLst>
                                          <p:attrName>style.visibility</p:attrName>
                                        </p:attrNameLst>
                                      </p:cBhvr>
                                      <p:to>
                                        <p:strVal val="visible"/>
                                      </p:to>
                                    </p:set>
                                    <p:anim calcmode="lin" valueType="num">
                                      <p:cBhvr>
                                        <p:cTn id="7" dur="1000" fill="hold"/>
                                        <p:tgtEl>
                                          <p:spTgt spid="117776"/>
                                        </p:tgtEl>
                                        <p:attrNameLst>
                                          <p:attrName>ppt_w</p:attrName>
                                        </p:attrNameLst>
                                      </p:cBhvr>
                                      <p:tavLst>
                                        <p:tav tm="0">
                                          <p:val>
                                            <p:fltVal val="0"/>
                                          </p:val>
                                        </p:tav>
                                        <p:tav tm="100000">
                                          <p:val>
                                            <p:strVal val="#ppt_w"/>
                                          </p:val>
                                        </p:tav>
                                      </p:tavLst>
                                    </p:anim>
                                    <p:anim calcmode="lin" valueType="num">
                                      <p:cBhvr>
                                        <p:cTn id="8" dur="1000" fill="hold"/>
                                        <p:tgtEl>
                                          <p:spTgt spid="117776"/>
                                        </p:tgtEl>
                                        <p:attrNameLst>
                                          <p:attrName>ppt_h</p:attrName>
                                        </p:attrNameLst>
                                      </p:cBhvr>
                                      <p:tavLst>
                                        <p:tav tm="0">
                                          <p:val>
                                            <p:fltVal val="0"/>
                                          </p:val>
                                        </p:tav>
                                        <p:tav tm="100000">
                                          <p:val>
                                            <p:strVal val="#ppt_h"/>
                                          </p:val>
                                        </p:tav>
                                      </p:tavLst>
                                    </p:anim>
                                    <p:anim calcmode="lin" valueType="num">
                                      <p:cBhvr>
                                        <p:cTn id="9" dur="1000" fill="hold"/>
                                        <p:tgtEl>
                                          <p:spTgt spid="117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77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17773"/>
                                        </p:tgtEl>
                                        <p:attrNameLst>
                                          <p:attrName>style.visibility</p:attrName>
                                        </p:attrNameLst>
                                      </p:cBhvr>
                                      <p:to>
                                        <p:strVal val="visible"/>
                                      </p:to>
                                    </p:set>
                                    <p:animEffect transition="in" filter="slide(fromBottom)">
                                      <p:cBhvr>
                                        <p:cTn id="15" dur="500"/>
                                        <p:tgtEl>
                                          <p:spTgt spid="117773"/>
                                        </p:tgtEl>
                                      </p:cBhvr>
                                    </p:animEffect>
                                  </p:childTnLst>
                                </p:cTn>
                              </p:par>
                              <p:par>
                                <p:cTn id="16" presetID="12" presetClass="entr" presetSubtype="4" fill="hold" nodeType="withEffect">
                                  <p:stCondLst>
                                    <p:cond delay="0"/>
                                  </p:stCondLst>
                                  <p:childTnLst>
                                    <p:set>
                                      <p:cBhvr>
                                        <p:cTn id="17" dur="1" fill="hold">
                                          <p:stCondLst>
                                            <p:cond delay="0"/>
                                          </p:stCondLst>
                                        </p:cTn>
                                        <p:tgtEl>
                                          <p:spTgt spid="117774"/>
                                        </p:tgtEl>
                                        <p:attrNameLst>
                                          <p:attrName>style.visibility</p:attrName>
                                        </p:attrNameLst>
                                      </p:cBhvr>
                                      <p:to>
                                        <p:strVal val="visible"/>
                                      </p:to>
                                    </p:set>
                                    <p:animEffect transition="in" filter="slide(fromBottom)">
                                      <p:cBhvr>
                                        <p:cTn id="18" dur="500"/>
                                        <p:tgtEl>
                                          <p:spTgt spid="117774"/>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17775"/>
                                        </p:tgtEl>
                                        <p:attrNameLst>
                                          <p:attrName>style.visibility</p:attrName>
                                        </p:attrNameLst>
                                      </p:cBhvr>
                                      <p:to>
                                        <p:strVal val="visible"/>
                                      </p:to>
                                    </p:set>
                                    <p:animEffect transition="in" filter="slide(fromBottom)">
                                      <p:cBhvr>
                                        <p:cTn id="21" dur="500"/>
                                        <p:tgtEl>
                                          <p:spTgt spid="117775"/>
                                        </p:tgtEl>
                                      </p:cBhvr>
                                    </p:animEffect>
                                  </p:childTnLst>
                                </p:cTn>
                              </p:par>
                            </p:childTnLst>
                          </p:cTn>
                        </p:par>
                      </p:childTnLst>
                    </p:cTn>
                  </p:par>
                  <p:par>
                    <p:cTn id="22" fill="hold">
                      <p:stCondLst>
                        <p:cond delay="indefinite"/>
                      </p:stCondLst>
                      <p:childTnLst>
                        <p:par>
                          <p:cTn id="23" fill="hold">
                            <p:stCondLst>
                              <p:cond delay="0"/>
                            </p:stCondLst>
                            <p:childTnLst>
                              <p:par>
                                <p:cTn id="24" presetID="15" presetClass="entr" presetSubtype="0" fill="hold" grpId="0" nodeType="clickEffect">
                                  <p:stCondLst>
                                    <p:cond delay="0"/>
                                  </p:stCondLst>
                                  <p:childTnLst>
                                    <p:set>
                                      <p:cBhvr>
                                        <p:cTn id="25" dur="1" fill="hold">
                                          <p:stCondLst>
                                            <p:cond delay="0"/>
                                          </p:stCondLst>
                                        </p:cTn>
                                        <p:tgtEl>
                                          <p:spTgt spid="117777"/>
                                        </p:tgtEl>
                                        <p:attrNameLst>
                                          <p:attrName>style.visibility</p:attrName>
                                        </p:attrNameLst>
                                      </p:cBhvr>
                                      <p:to>
                                        <p:strVal val="visible"/>
                                      </p:to>
                                    </p:set>
                                    <p:anim calcmode="lin" valueType="num">
                                      <p:cBhvr>
                                        <p:cTn id="26" dur="1000" fill="hold"/>
                                        <p:tgtEl>
                                          <p:spTgt spid="117777"/>
                                        </p:tgtEl>
                                        <p:attrNameLst>
                                          <p:attrName>ppt_w</p:attrName>
                                        </p:attrNameLst>
                                      </p:cBhvr>
                                      <p:tavLst>
                                        <p:tav tm="0">
                                          <p:val>
                                            <p:fltVal val="0"/>
                                          </p:val>
                                        </p:tav>
                                        <p:tav tm="100000">
                                          <p:val>
                                            <p:strVal val="#ppt_w"/>
                                          </p:val>
                                        </p:tav>
                                      </p:tavLst>
                                    </p:anim>
                                    <p:anim calcmode="lin" valueType="num">
                                      <p:cBhvr>
                                        <p:cTn id="27" dur="1000" fill="hold"/>
                                        <p:tgtEl>
                                          <p:spTgt spid="117777"/>
                                        </p:tgtEl>
                                        <p:attrNameLst>
                                          <p:attrName>ppt_h</p:attrName>
                                        </p:attrNameLst>
                                      </p:cBhvr>
                                      <p:tavLst>
                                        <p:tav tm="0">
                                          <p:val>
                                            <p:fltVal val="0"/>
                                          </p:val>
                                        </p:tav>
                                        <p:tav tm="100000">
                                          <p:val>
                                            <p:strVal val="#ppt_h"/>
                                          </p:val>
                                        </p:tav>
                                      </p:tavLst>
                                    </p:anim>
                                    <p:anim calcmode="lin" valueType="num">
                                      <p:cBhvr>
                                        <p:cTn id="28" dur="1000" fill="hold"/>
                                        <p:tgtEl>
                                          <p:spTgt spid="117777"/>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1777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3" grpId="0"/>
      <p:bldP spid="117775" grpId="0"/>
      <p:bldP spid="117776" grpId="0"/>
      <p:bldP spid="11777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2289"/>
          <p:cNvSpPr txBox="1">
            <a:spLocks noChangeArrowheads="1"/>
          </p:cNvSpPr>
          <p:nvPr/>
        </p:nvSpPr>
        <p:spPr bwMode="auto">
          <a:xfrm>
            <a:off x="250825" y="260350"/>
            <a:ext cx="525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600">
                <a:solidFill>
                  <a:prstClr val="black"/>
                </a:solidFill>
                <a:latin typeface="Times New Roman" panose="02020603050405020304" pitchFamily="18" charset="0"/>
              </a:rPr>
              <a:t>例</a:t>
            </a:r>
            <a:r>
              <a:rPr lang="en-US" altLang="zh-CN" sz="3600">
                <a:solidFill>
                  <a:prstClr val="black"/>
                </a:solidFill>
                <a:latin typeface="Times New Roman" panose="02020603050405020304" pitchFamily="18" charset="0"/>
              </a:rPr>
              <a:t>3</a:t>
            </a:r>
            <a:r>
              <a:rPr lang="zh-CN" altLang="en-US" sz="3600">
                <a:solidFill>
                  <a:prstClr val="black"/>
                </a:solidFill>
                <a:latin typeface="Times New Roman" panose="02020603050405020304" pitchFamily="18" charset="0"/>
              </a:rPr>
              <a:t>：用加减法解方程组</a:t>
            </a:r>
          </a:p>
        </p:txBody>
      </p:sp>
      <p:graphicFrame>
        <p:nvGraphicFramePr>
          <p:cNvPr id="2" name="对象 12290"/>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r:id="rId2" imgW="114300" imgH="215265" progId="Equations">
                  <p:embed/>
                </p:oleObj>
              </mc:Choice>
              <mc:Fallback>
                <p:oleObj r:id="rId2" imgW="114300" imgH="215265" progId="Equations">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2" name="椭圆形标注 12291"/>
          <p:cNvSpPr>
            <a:spLocks noChangeArrowheads="1"/>
          </p:cNvSpPr>
          <p:nvPr/>
        </p:nvSpPr>
        <p:spPr bwMode="auto">
          <a:xfrm>
            <a:off x="5832475" y="0"/>
            <a:ext cx="3311525" cy="2014538"/>
          </a:xfrm>
          <a:prstGeom prst="wedgeEllipseCallout">
            <a:avLst>
              <a:gd name="adj1" fmla="val -70088"/>
              <a:gd name="adj2" fmla="val 42199"/>
            </a:avLst>
          </a:prstGeom>
          <a:solidFill>
            <a:schemeClr val="accent1"/>
          </a:solidFill>
          <a:ln w="9525">
            <a:solidFill>
              <a:schemeClr val="tx1"/>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8800">
              <a:solidFill>
                <a:prstClr val="black"/>
              </a:solidFill>
              <a:latin typeface="Times New Roman" panose="02020603050405020304" pitchFamily="18" charset="0"/>
            </a:endParaRPr>
          </a:p>
        </p:txBody>
      </p:sp>
      <p:grpSp>
        <p:nvGrpSpPr>
          <p:cNvPr id="12293" name="组合 12292"/>
          <p:cNvGrpSpPr/>
          <p:nvPr/>
        </p:nvGrpSpPr>
        <p:grpSpPr bwMode="auto">
          <a:xfrm>
            <a:off x="1258888" y="620713"/>
            <a:ext cx="6265862" cy="1493837"/>
            <a:chOff x="793" y="391"/>
            <a:chExt cx="3947" cy="941"/>
          </a:xfrm>
        </p:grpSpPr>
        <p:grpSp>
          <p:nvGrpSpPr>
            <p:cNvPr id="3" name="组合 12293"/>
            <p:cNvGrpSpPr/>
            <p:nvPr/>
          </p:nvGrpSpPr>
          <p:grpSpPr bwMode="auto">
            <a:xfrm>
              <a:off x="793" y="391"/>
              <a:ext cx="3947" cy="941"/>
              <a:chOff x="793" y="391"/>
              <a:chExt cx="3947" cy="941"/>
            </a:xfrm>
          </p:grpSpPr>
          <p:sp>
            <p:nvSpPr>
              <p:cNvPr id="12294" name="文本框 12294"/>
              <p:cNvSpPr txBox="1">
                <a:spLocks noChangeArrowheads="1"/>
              </p:cNvSpPr>
              <p:nvPr/>
            </p:nvSpPr>
            <p:spPr bwMode="auto">
              <a:xfrm>
                <a:off x="793" y="391"/>
                <a:ext cx="363" cy="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8800">
                    <a:solidFill>
                      <a:prstClr val="black"/>
                    </a:solidFill>
                    <a:latin typeface="Times New Roman" panose="02020603050405020304" pitchFamily="18" charset="0"/>
                  </a:rPr>
                  <a:t>{</a:t>
                </a:r>
              </a:p>
            </p:txBody>
          </p:sp>
          <p:sp>
            <p:nvSpPr>
              <p:cNvPr id="12295" name="文本框 12295"/>
              <p:cNvSpPr txBox="1">
                <a:spLocks noChangeArrowheads="1"/>
              </p:cNvSpPr>
              <p:nvPr/>
            </p:nvSpPr>
            <p:spPr bwMode="auto">
              <a:xfrm>
                <a:off x="1111" y="482"/>
                <a:ext cx="33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a:solidFill>
                      <a:prstClr val="black"/>
                    </a:solidFill>
                    <a:latin typeface="Times New Roman" panose="02020603050405020304" pitchFamily="18" charset="0"/>
                  </a:rPr>
                  <a:t>3x+4y=16</a:t>
                </a:r>
              </a:p>
            </p:txBody>
          </p:sp>
          <p:sp>
            <p:nvSpPr>
              <p:cNvPr id="12296" name="文本框 12296"/>
              <p:cNvSpPr txBox="1">
                <a:spLocks noChangeArrowheads="1"/>
              </p:cNvSpPr>
              <p:nvPr/>
            </p:nvSpPr>
            <p:spPr bwMode="auto">
              <a:xfrm>
                <a:off x="1111" y="890"/>
                <a:ext cx="362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a:solidFill>
                      <a:prstClr val="black"/>
                    </a:solidFill>
                    <a:latin typeface="Times New Roman" panose="02020603050405020304" pitchFamily="18" charset="0"/>
                  </a:rPr>
                  <a:t>5x-6y=33</a:t>
                </a:r>
              </a:p>
            </p:txBody>
          </p:sp>
        </p:grpSp>
        <p:grpSp>
          <p:nvGrpSpPr>
            <p:cNvPr id="12297" name="组合 12297"/>
            <p:cNvGrpSpPr/>
            <p:nvPr/>
          </p:nvGrpSpPr>
          <p:grpSpPr bwMode="auto">
            <a:xfrm>
              <a:off x="2517" y="525"/>
              <a:ext cx="454" cy="730"/>
              <a:chOff x="2517" y="525"/>
              <a:chExt cx="454" cy="730"/>
            </a:xfrm>
          </p:grpSpPr>
          <p:sp>
            <p:nvSpPr>
              <p:cNvPr id="12298" name="文本框 12298"/>
              <p:cNvSpPr txBox="1">
                <a:spLocks noChangeArrowheads="1"/>
              </p:cNvSpPr>
              <p:nvPr/>
            </p:nvSpPr>
            <p:spPr bwMode="auto">
              <a:xfrm>
                <a:off x="2553" y="52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prstClr val="black"/>
                    </a:solidFill>
                    <a:latin typeface="宋体" panose="02010600030101010101" pitchFamily="2" charset="-122"/>
                  </a:rPr>
                  <a:t>①</a:t>
                </a:r>
              </a:p>
            </p:txBody>
          </p:sp>
          <p:sp>
            <p:nvSpPr>
              <p:cNvPr id="12299" name="文本框 12299"/>
              <p:cNvSpPr txBox="1">
                <a:spLocks noChangeArrowheads="1"/>
              </p:cNvSpPr>
              <p:nvPr/>
            </p:nvSpPr>
            <p:spPr bwMode="auto">
              <a:xfrm>
                <a:off x="2517" y="890"/>
                <a:ext cx="4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宋体" panose="02010600030101010101" pitchFamily="2" charset="-122"/>
                  </a:rPr>
                  <a:t>②</a:t>
                </a:r>
              </a:p>
            </p:txBody>
          </p:sp>
        </p:grpSp>
      </p:grpSp>
      <p:sp>
        <p:nvSpPr>
          <p:cNvPr id="12300" name="文本框 12300"/>
          <p:cNvSpPr txBox="1">
            <a:spLocks noChangeArrowheads="1"/>
          </p:cNvSpPr>
          <p:nvPr/>
        </p:nvSpPr>
        <p:spPr bwMode="auto">
          <a:xfrm>
            <a:off x="950913" y="3743325"/>
            <a:ext cx="1841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8800">
              <a:solidFill>
                <a:prstClr val="black"/>
              </a:solidFill>
              <a:latin typeface="Times New Roman" panose="02020603050405020304" pitchFamily="18" charset="0"/>
            </a:endParaRPr>
          </a:p>
        </p:txBody>
      </p:sp>
      <p:grpSp>
        <p:nvGrpSpPr>
          <p:cNvPr id="12302" name="组合 12301"/>
          <p:cNvGrpSpPr/>
          <p:nvPr/>
        </p:nvGrpSpPr>
        <p:grpSpPr bwMode="auto">
          <a:xfrm>
            <a:off x="1187450" y="2997200"/>
            <a:ext cx="8761413" cy="3459163"/>
            <a:chOff x="763" y="1886"/>
            <a:chExt cx="5519" cy="2179"/>
          </a:xfrm>
        </p:grpSpPr>
        <p:graphicFrame>
          <p:nvGraphicFramePr>
            <p:cNvPr id="4" name="对象 12302"/>
            <p:cNvGraphicFramePr/>
            <p:nvPr/>
          </p:nvGraphicFramePr>
          <p:xfrm>
            <a:off x="4422" y="3339"/>
            <a:ext cx="281" cy="726"/>
          </p:xfrm>
          <a:graphic>
            <a:graphicData uri="http://schemas.openxmlformats.org/presentationml/2006/ole">
              <mc:AlternateContent xmlns:mc="http://schemas.openxmlformats.org/markup-compatibility/2006">
                <mc:Choice xmlns:v="urn:schemas-microsoft-com:vml" Requires="v">
                  <p:oleObj r:id="rId4" imgW="152400" imgH="393065" progId="Equations">
                    <p:embed/>
                  </p:oleObj>
                </mc:Choice>
                <mc:Fallback>
                  <p:oleObj r:id="rId4" imgW="152400" imgH="393065" progId="Equations">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 y="3339"/>
                          <a:ext cx="281" cy="7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303" name="组合 12303"/>
            <p:cNvGrpSpPr/>
            <p:nvPr/>
          </p:nvGrpSpPr>
          <p:grpSpPr bwMode="auto">
            <a:xfrm>
              <a:off x="763" y="1886"/>
              <a:ext cx="5519" cy="2096"/>
              <a:chOff x="763" y="1886"/>
              <a:chExt cx="5519" cy="2096"/>
            </a:xfrm>
          </p:grpSpPr>
          <p:sp>
            <p:nvSpPr>
              <p:cNvPr id="12304" name="文本框 12304"/>
              <p:cNvSpPr txBox="1">
                <a:spLocks noChangeArrowheads="1"/>
              </p:cNvSpPr>
              <p:nvPr/>
            </p:nvSpPr>
            <p:spPr bwMode="auto">
              <a:xfrm>
                <a:off x="1475" y="2597"/>
                <a:ext cx="3900"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Times New Roman" panose="02020603050405020304" pitchFamily="18" charset="0"/>
                  </a:rPr>
                  <a:t>把</a:t>
                </a:r>
                <a:r>
                  <a:rPr lang="en-US" altLang="zh-CN" sz="3200">
                    <a:solidFill>
                      <a:prstClr val="black"/>
                    </a:solidFill>
                    <a:latin typeface="Times New Roman" panose="02020603050405020304" pitchFamily="18" charset="0"/>
                  </a:rPr>
                  <a:t>x=6</a:t>
                </a:r>
                <a:r>
                  <a:rPr lang="zh-CN" altLang="en-US" sz="3200">
                    <a:solidFill>
                      <a:prstClr val="black"/>
                    </a:solidFill>
                    <a:latin typeface="Times New Roman" panose="02020603050405020304" pitchFamily="18" charset="0"/>
                  </a:rPr>
                  <a:t>代入</a:t>
                </a:r>
                <a:r>
                  <a:rPr lang="en-US" altLang="zh-CN" sz="3200">
                    <a:solidFill>
                      <a:prstClr val="black"/>
                    </a:solidFill>
                    <a:latin typeface="Times New Roman" panose="02020603050405020304" pitchFamily="18" charset="0"/>
                  </a:rPr>
                  <a:t>① ,</a:t>
                </a:r>
                <a:r>
                  <a:rPr lang="zh-CN" altLang="en-US" sz="3200">
                    <a:solidFill>
                      <a:prstClr val="black"/>
                    </a:solidFill>
                    <a:latin typeface="Times New Roman" panose="02020603050405020304" pitchFamily="18" charset="0"/>
                  </a:rPr>
                  <a:t>得 </a:t>
                </a:r>
                <a:r>
                  <a:rPr lang="en-US" altLang="zh-CN" sz="3200">
                    <a:solidFill>
                      <a:prstClr val="black"/>
                    </a:solidFill>
                    <a:latin typeface="Times New Roman" panose="02020603050405020304" pitchFamily="18" charset="0"/>
                  </a:rPr>
                  <a:t>3</a:t>
                </a:r>
                <a:r>
                  <a:rPr lang="en-US" altLang="zh-CN" sz="3200">
                    <a:solidFill>
                      <a:prstClr val="black"/>
                    </a:solidFill>
                    <a:latin typeface="宋体" panose="02010600030101010101" pitchFamily="2" charset="-122"/>
                  </a:rPr>
                  <a:t>×6+4y=16</a:t>
                </a:r>
              </a:p>
              <a:p>
                <a:pPr>
                  <a:spcBef>
                    <a:spcPct val="50000"/>
                  </a:spcBef>
                </a:pPr>
                <a:r>
                  <a:rPr lang="en-US" altLang="zh-CN" sz="3200">
                    <a:solidFill>
                      <a:prstClr val="black"/>
                    </a:solidFill>
                    <a:latin typeface="宋体" panose="02010600030101010101" pitchFamily="2" charset="-122"/>
                  </a:rPr>
                  <a:t>                  4y=-2</a:t>
                </a:r>
              </a:p>
              <a:p>
                <a:pPr>
                  <a:spcBef>
                    <a:spcPct val="50000"/>
                  </a:spcBef>
                </a:pPr>
                <a:r>
                  <a:rPr lang="en-US" altLang="zh-CN" sz="3200">
                    <a:solidFill>
                      <a:prstClr val="black"/>
                    </a:solidFill>
                    <a:latin typeface="宋体" panose="02010600030101010101" pitchFamily="2" charset="-122"/>
                  </a:rPr>
                  <a:t>                   y=-</a:t>
                </a:r>
              </a:p>
            </p:txBody>
          </p:sp>
          <p:grpSp>
            <p:nvGrpSpPr>
              <p:cNvPr id="12305" name="组合 12305"/>
              <p:cNvGrpSpPr/>
              <p:nvPr/>
            </p:nvGrpSpPr>
            <p:grpSpPr bwMode="auto">
              <a:xfrm>
                <a:off x="763" y="1886"/>
                <a:ext cx="5519" cy="2096"/>
                <a:chOff x="763" y="1886"/>
                <a:chExt cx="5519" cy="2096"/>
              </a:xfrm>
            </p:grpSpPr>
            <p:sp>
              <p:nvSpPr>
                <p:cNvPr id="12306" name="文本框 12306"/>
                <p:cNvSpPr txBox="1">
                  <a:spLocks noChangeArrowheads="1"/>
                </p:cNvSpPr>
                <p:nvPr/>
              </p:nvSpPr>
              <p:spPr bwMode="auto">
                <a:xfrm>
                  <a:off x="1474" y="1888"/>
                  <a:ext cx="4808" cy="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a:t>
                  </a:r>
                  <a:r>
                    <a:rPr lang="zh-CN" altLang="en-US" sz="3200">
                      <a:solidFill>
                        <a:prstClr val="black"/>
                      </a:solidFill>
                      <a:latin typeface="Times New Roman" panose="02020603050405020304" pitchFamily="18" charset="0"/>
                    </a:rPr>
                    <a:t>得　１９</a:t>
                  </a:r>
                  <a:r>
                    <a:rPr lang="en-US" altLang="zh-CN" sz="3200">
                      <a:solidFill>
                        <a:prstClr val="black"/>
                      </a:solidFill>
                      <a:latin typeface="Times New Roman" panose="02020603050405020304" pitchFamily="18" charset="0"/>
                    </a:rPr>
                    <a:t>x=114</a:t>
                  </a:r>
                </a:p>
                <a:p>
                  <a:pPr>
                    <a:spcBef>
                      <a:spcPct val="50000"/>
                    </a:spcBef>
                  </a:pPr>
                  <a:r>
                    <a:rPr lang="en-US" altLang="zh-CN" sz="3200">
                      <a:solidFill>
                        <a:prstClr val="black"/>
                      </a:solidFill>
                      <a:latin typeface="Times New Roman" panose="02020603050405020304" pitchFamily="18" charset="0"/>
                    </a:rPr>
                    <a:t>                    x=6</a:t>
                  </a:r>
                </a:p>
                <a:p>
                  <a:pPr>
                    <a:spcBef>
                      <a:spcPct val="50000"/>
                    </a:spcBef>
                  </a:pPr>
                  <a:endParaRPr lang="en-US" altLang="zh-CN" sz="8800">
                    <a:solidFill>
                      <a:prstClr val="black"/>
                    </a:solidFill>
                    <a:latin typeface="Times New Roman" panose="02020603050405020304" pitchFamily="18" charset="0"/>
                  </a:endParaRPr>
                </a:p>
              </p:txBody>
            </p:sp>
            <p:sp>
              <p:nvSpPr>
                <p:cNvPr id="12307" name="文本框 12307"/>
                <p:cNvSpPr txBox="1">
                  <a:spLocks noChangeArrowheads="1"/>
                </p:cNvSpPr>
                <p:nvPr/>
              </p:nvSpPr>
              <p:spPr bwMode="auto">
                <a:xfrm>
                  <a:off x="763" y="1886"/>
                  <a:ext cx="75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prstClr val="black"/>
                      </a:solidFill>
                      <a:latin typeface="宋体" panose="02010600030101010101" pitchFamily="2" charset="-122"/>
                    </a:rPr>
                    <a:t>③+④</a:t>
                  </a:r>
                </a:p>
              </p:txBody>
            </p:sp>
          </p:grpSp>
        </p:grpSp>
      </p:grpSp>
      <p:grpSp>
        <p:nvGrpSpPr>
          <p:cNvPr id="12309" name="组合 12308"/>
          <p:cNvGrpSpPr/>
          <p:nvPr/>
        </p:nvGrpSpPr>
        <p:grpSpPr bwMode="auto">
          <a:xfrm>
            <a:off x="900113" y="1844675"/>
            <a:ext cx="7056437" cy="1433513"/>
            <a:chOff x="567" y="1162"/>
            <a:chExt cx="4445" cy="903"/>
          </a:xfrm>
        </p:grpSpPr>
        <p:grpSp>
          <p:nvGrpSpPr>
            <p:cNvPr id="5" name="组合 12309"/>
            <p:cNvGrpSpPr/>
            <p:nvPr/>
          </p:nvGrpSpPr>
          <p:grpSpPr bwMode="auto">
            <a:xfrm>
              <a:off x="567" y="1162"/>
              <a:ext cx="4445" cy="903"/>
              <a:chOff x="567" y="1162"/>
              <a:chExt cx="4445" cy="903"/>
            </a:xfrm>
          </p:grpSpPr>
          <p:sp>
            <p:nvSpPr>
              <p:cNvPr id="12310" name="文本框 12310"/>
              <p:cNvSpPr txBox="1">
                <a:spLocks noChangeArrowheads="1"/>
              </p:cNvSpPr>
              <p:nvPr/>
            </p:nvSpPr>
            <p:spPr bwMode="auto">
              <a:xfrm>
                <a:off x="567" y="1253"/>
                <a:ext cx="41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solidFill>
                      <a:prstClr val="black"/>
                    </a:solidFill>
                    <a:latin typeface="Times New Roman" panose="02020603050405020304" pitchFamily="18" charset="0"/>
                  </a:rPr>
                  <a:t>解：</a:t>
                </a:r>
                <a:r>
                  <a:rPr lang="en-US" altLang="zh-CN" sz="3200">
                    <a:solidFill>
                      <a:prstClr val="black"/>
                    </a:solidFill>
                    <a:latin typeface="宋体" panose="02010600030101010101" pitchFamily="2" charset="-122"/>
                  </a:rPr>
                  <a:t>×3</a:t>
                </a:r>
                <a:r>
                  <a:rPr lang="zh-CN" altLang="en-US" sz="3200">
                    <a:solidFill>
                      <a:prstClr val="black"/>
                    </a:solidFill>
                    <a:latin typeface="宋体" panose="02010600030101010101" pitchFamily="2" charset="-122"/>
                  </a:rPr>
                  <a:t>，得   </a:t>
                </a:r>
                <a:r>
                  <a:rPr lang="en-US" altLang="zh-CN" sz="3200">
                    <a:solidFill>
                      <a:prstClr val="black"/>
                    </a:solidFill>
                    <a:latin typeface="宋体" panose="02010600030101010101" pitchFamily="2" charset="-122"/>
                  </a:rPr>
                  <a:t>9x+12y=48    </a:t>
                </a:r>
              </a:p>
            </p:txBody>
          </p:sp>
          <p:grpSp>
            <p:nvGrpSpPr>
              <p:cNvPr id="12311" name="组合 12311"/>
              <p:cNvGrpSpPr/>
              <p:nvPr/>
            </p:nvGrpSpPr>
            <p:grpSpPr bwMode="auto">
              <a:xfrm>
                <a:off x="838" y="1162"/>
                <a:ext cx="4174" cy="903"/>
                <a:chOff x="838" y="1162"/>
                <a:chExt cx="4174" cy="903"/>
              </a:xfrm>
            </p:grpSpPr>
            <p:sp>
              <p:nvSpPr>
                <p:cNvPr id="12312" name="文本框 12312"/>
                <p:cNvSpPr txBox="1">
                  <a:spLocks noChangeArrowheads="1"/>
                </p:cNvSpPr>
                <p:nvPr/>
              </p:nvSpPr>
              <p:spPr bwMode="auto">
                <a:xfrm>
                  <a:off x="884" y="1162"/>
                  <a:ext cx="4128" cy="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8800">
                      <a:solidFill>
                        <a:prstClr val="black"/>
                      </a:solidFill>
                      <a:latin typeface="Times New Roman" panose="02020603050405020304" pitchFamily="18" charset="0"/>
                    </a:rPr>
                    <a:t> </a:t>
                  </a:r>
                  <a:r>
                    <a:rPr lang="en-US" altLang="zh-CN" sz="3200">
                      <a:solidFill>
                        <a:prstClr val="black"/>
                      </a:solidFill>
                      <a:latin typeface="宋体" panose="02010600030101010101" pitchFamily="2" charset="-122"/>
                    </a:rPr>
                    <a:t>×2, </a:t>
                  </a:r>
                  <a:r>
                    <a:rPr lang="zh-CN" altLang="en-US" sz="3200">
                      <a:solidFill>
                        <a:prstClr val="black"/>
                      </a:solidFill>
                      <a:latin typeface="宋体" panose="02010600030101010101" pitchFamily="2" charset="-122"/>
                    </a:rPr>
                    <a:t>得  </a:t>
                  </a:r>
                  <a:r>
                    <a:rPr lang="en-US" altLang="zh-CN" sz="3200">
                      <a:solidFill>
                        <a:prstClr val="black"/>
                      </a:solidFill>
                      <a:latin typeface="宋体" panose="02010600030101010101" pitchFamily="2" charset="-122"/>
                    </a:rPr>
                    <a:t>10x-12y=66 ④ </a:t>
                  </a:r>
                </a:p>
              </p:txBody>
            </p:sp>
            <p:sp>
              <p:nvSpPr>
                <p:cNvPr id="12313" name="文本框 12313"/>
                <p:cNvSpPr txBox="1">
                  <a:spLocks noChangeArrowheads="1"/>
                </p:cNvSpPr>
                <p:nvPr/>
              </p:nvSpPr>
              <p:spPr bwMode="auto">
                <a:xfrm>
                  <a:off x="875" y="125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a:solidFill>
                        <a:prstClr val="black"/>
                      </a:solidFill>
                      <a:latin typeface="宋体" panose="02010600030101010101" pitchFamily="2" charset="-122"/>
                    </a:rPr>
                    <a:t>①</a:t>
                  </a:r>
                </a:p>
              </p:txBody>
            </p:sp>
            <p:sp>
              <p:nvSpPr>
                <p:cNvPr id="12314" name="文本框 12314"/>
                <p:cNvSpPr txBox="1">
                  <a:spLocks noChangeArrowheads="1"/>
                </p:cNvSpPr>
                <p:nvPr/>
              </p:nvSpPr>
              <p:spPr bwMode="auto">
                <a:xfrm>
                  <a:off x="838" y="1570"/>
                  <a:ext cx="45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宋体" panose="02010600030101010101" pitchFamily="2" charset="-122"/>
                    </a:rPr>
                    <a:t>②</a:t>
                  </a:r>
                </a:p>
              </p:txBody>
            </p:sp>
          </p:grpSp>
        </p:grpSp>
        <p:sp>
          <p:nvSpPr>
            <p:cNvPr id="12315" name="文本框 12315"/>
            <p:cNvSpPr txBox="1">
              <a:spLocks noChangeArrowheads="1"/>
            </p:cNvSpPr>
            <p:nvPr/>
          </p:nvSpPr>
          <p:spPr bwMode="auto">
            <a:xfrm>
              <a:off x="3651" y="1251"/>
              <a:ext cx="68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宋体" panose="02010600030101010101" pitchFamily="2" charset="-122"/>
                </a:rPr>
                <a:t>③</a:t>
              </a:r>
            </a:p>
          </p:txBody>
        </p:sp>
      </p:grpSp>
      <p:grpSp>
        <p:nvGrpSpPr>
          <p:cNvPr id="12317" name="组合 12316"/>
          <p:cNvGrpSpPr/>
          <p:nvPr/>
        </p:nvGrpSpPr>
        <p:grpSpPr bwMode="auto">
          <a:xfrm>
            <a:off x="4787900" y="5516563"/>
            <a:ext cx="3887788" cy="1441450"/>
            <a:chOff x="4014" y="799"/>
            <a:chExt cx="2449" cy="908"/>
          </a:xfrm>
        </p:grpSpPr>
        <p:sp>
          <p:nvSpPr>
            <p:cNvPr id="6" name="文本框 12317"/>
            <p:cNvSpPr txBox="1">
              <a:spLocks noChangeArrowheads="1"/>
            </p:cNvSpPr>
            <p:nvPr/>
          </p:nvSpPr>
          <p:spPr bwMode="auto">
            <a:xfrm>
              <a:off x="4014" y="799"/>
              <a:ext cx="2449"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x=6</a:t>
              </a:r>
            </a:p>
            <a:p>
              <a:pPr>
                <a:spcBef>
                  <a:spcPct val="50000"/>
                </a:spcBef>
              </a:pPr>
              <a:r>
                <a:rPr lang="en-US" altLang="zh-CN" sz="3200">
                  <a:solidFill>
                    <a:prstClr val="black"/>
                  </a:solidFill>
                  <a:latin typeface="Times New Roman" panose="02020603050405020304" pitchFamily="18" charset="0"/>
                </a:rPr>
                <a:t>y=-</a:t>
              </a:r>
            </a:p>
          </p:txBody>
        </p:sp>
        <p:graphicFrame>
          <p:nvGraphicFramePr>
            <p:cNvPr id="12318" name="对象 12318"/>
            <p:cNvGraphicFramePr/>
            <p:nvPr/>
          </p:nvGraphicFramePr>
          <p:xfrm>
            <a:off x="4422" y="1162"/>
            <a:ext cx="211" cy="545"/>
          </p:xfrm>
          <a:graphic>
            <a:graphicData uri="http://schemas.openxmlformats.org/presentationml/2006/ole">
              <mc:AlternateContent xmlns:mc="http://schemas.openxmlformats.org/markup-compatibility/2006">
                <mc:Choice xmlns:v="urn:schemas-microsoft-com:vml" Requires="v">
                  <p:oleObj r:id="rId6" imgW="152400" imgH="393065" progId="Equations">
                    <p:embed/>
                  </p:oleObj>
                </mc:Choice>
                <mc:Fallback>
                  <p:oleObj r:id="rId6" imgW="152400" imgH="393065" progId="Equations">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2" y="1162"/>
                          <a:ext cx="211" cy="5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320" name="矩形 12319"/>
          <p:cNvSpPr>
            <a:spLocks noChangeArrowheads="1"/>
          </p:cNvSpPr>
          <p:nvPr/>
        </p:nvSpPr>
        <p:spPr bwMode="auto">
          <a:xfrm>
            <a:off x="827088" y="5805488"/>
            <a:ext cx="40370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Times New Roman" panose="02020603050405020304" pitchFamily="18" charset="0"/>
              </a:rPr>
              <a:t>所以，方程组的解是</a:t>
            </a:r>
            <a:r>
              <a:rPr lang="en-US" altLang="zh-CN" sz="3200">
                <a:solidFill>
                  <a:prstClr val="black"/>
                </a:solidFill>
                <a:latin typeface="Times New Roman" panose="02020603050405020304" pitchFamily="18" charset="0"/>
              </a:rPr>
              <a:t>{</a:t>
            </a:r>
          </a:p>
        </p:txBody>
      </p:sp>
      <p:sp>
        <p:nvSpPr>
          <p:cNvPr id="12321" name="文本框 12320"/>
          <p:cNvSpPr txBox="1">
            <a:spLocks noChangeArrowheads="1"/>
          </p:cNvSpPr>
          <p:nvPr/>
        </p:nvSpPr>
        <p:spPr bwMode="auto">
          <a:xfrm>
            <a:off x="5867400" y="333375"/>
            <a:ext cx="3600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a:solidFill>
                  <a:prstClr val="black"/>
                </a:solidFill>
                <a:latin typeface="Times New Roman" panose="02020603050405020304" pitchFamily="18" charset="0"/>
              </a:rPr>
              <a:t>消去</a:t>
            </a:r>
            <a:r>
              <a:rPr lang="en-US" altLang="zh-CN" sz="3200">
                <a:solidFill>
                  <a:prstClr val="black"/>
                </a:solidFill>
                <a:latin typeface="Times New Roman" panose="02020603050405020304" pitchFamily="18" charset="0"/>
              </a:rPr>
              <a:t>x</a:t>
            </a:r>
            <a:r>
              <a:rPr lang="zh-CN" altLang="en-US" sz="3200">
                <a:solidFill>
                  <a:prstClr val="black"/>
                </a:solidFill>
                <a:latin typeface="Times New Roman" panose="02020603050405020304" pitchFamily="18" charset="0"/>
              </a:rPr>
              <a:t>应如何解？</a:t>
            </a:r>
          </a:p>
          <a:p>
            <a:r>
              <a:rPr lang="zh-CN" altLang="en-US" sz="3200">
                <a:solidFill>
                  <a:prstClr val="black"/>
                </a:solidFill>
                <a:latin typeface="Times New Roman" panose="02020603050405020304" pitchFamily="18" charset="0"/>
              </a:rPr>
              <a:t>解的结果和上边的一样吗？</a:t>
            </a:r>
          </a:p>
          <a:p>
            <a:pPr>
              <a:spcBef>
                <a:spcPct val="50000"/>
              </a:spcBef>
            </a:pPr>
            <a:endParaRPr lang="zh-CN" altLang="en-US" sz="3200">
              <a:solidFill>
                <a:prstClr val="black"/>
              </a:solidFill>
              <a:latin typeface="Times New Roman" panose="02020603050405020304" pitchFamily="18" charset="0"/>
            </a:endParaRPr>
          </a:p>
        </p:txBody>
      </p:sp>
    </p:spTree>
    <p:extLst>
      <p:ext uri="{BB962C8B-B14F-4D97-AF65-F5344CB8AC3E}">
        <p14:creationId xmlns:p14="http://schemas.microsoft.com/office/powerpoint/2010/main" val="1778949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blinds(horizontal)">
                                      <p:cBhvr>
                                        <p:cTn id="12" dur="500"/>
                                        <p:tgtEl>
                                          <p:spTgt spid="122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309"/>
                                        </p:tgtEl>
                                        <p:attrNameLst>
                                          <p:attrName>style.visibility</p:attrName>
                                        </p:attrNameLst>
                                      </p:cBhvr>
                                      <p:to>
                                        <p:strVal val="visible"/>
                                      </p:to>
                                    </p:set>
                                    <p:animEffect transition="in" filter="blinds(horizontal)">
                                      <p:cBhvr>
                                        <p:cTn id="17" dur="500"/>
                                        <p:tgtEl>
                                          <p:spTgt spid="1230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302"/>
                                        </p:tgtEl>
                                        <p:attrNameLst>
                                          <p:attrName>style.visibility</p:attrName>
                                        </p:attrNameLst>
                                      </p:cBhvr>
                                      <p:to>
                                        <p:strVal val="visible"/>
                                      </p:to>
                                    </p:set>
                                    <p:animEffect transition="in" filter="blinds(horizontal)">
                                      <p:cBhvr>
                                        <p:cTn id="22" dur="500"/>
                                        <p:tgtEl>
                                          <p:spTgt spid="1230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320">
                                            <p:txEl>
                                              <p:pRg st="0" end="0"/>
                                            </p:txEl>
                                          </p:spTgt>
                                        </p:tgtEl>
                                        <p:attrNameLst>
                                          <p:attrName>style.visibility</p:attrName>
                                        </p:attrNameLst>
                                      </p:cBhvr>
                                      <p:to>
                                        <p:strVal val="visible"/>
                                      </p:to>
                                    </p:set>
                                    <p:anim calcmode="lin" valueType="num">
                                      <p:cBhvr additive="base">
                                        <p:cTn id="27" dur="500" fill="hold"/>
                                        <p:tgtEl>
                                          <p:spTgt spid="123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3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317"/>
                                        </p:tgtEl>
                                        <p:attrNameLst>
                                          <p:attrName>style.visibility</p:attrName>
                                        </p:attrNameLst>
                                      </p:cBhvr>
                                      <p:to>
                                        <p:strVal val="visible"/>
                                      </p:to>
                                    </p:set>
                                    <p:anim calcmode="lin" valueType="num">
                                      <p:cBhvr additive="base">
                                        <p:cTn id="33" dur="500" fill="hold"/>
                                        <p:tgtEl>
                                          <p:spTgt spid="12317"/>
                                        </p:tgtEl>
                                        <p:attrNameLst>
                                          <p:attrName>ppt_x</p:attrName>
                                        </p:attrNameLst>
                                      </p:cBhvr>
                                      <p:tavLst>
                                        <p:tav tm="0">
                                          <p:val>
                                            <p:strVal val="#ppt_x"/>
                                          </p:val>
                                        </p:tav>
                                        <p:tav tm="100000">
                                          <p:val>
                                            <p:strVal val="#ppt_x"/>
                                          </p:val>
                                        </p:tav>
                                      </p:tavLst>
                                    </p:anim>
                                    <p:anim calcmode="lin" valueType="num">
                                      <p:cBhvr additive="base">
                                        <p:cTn id="34" dur="500" fill="hold"/>
                                        <p:tgtEl>
                                          <p:spTgt spid="123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12292"/>
                                        </p:tgtEl>
                                        <p:attrNameLst>
                                          <p:attrName>style.visibility</p:attrName>
                                        </p:attrNameLst>
                                      </p:cBhvr>
                                      <p:to>
                                        <p:strVal val="visible"/>
                                      </p:to>
                                    </p:set>
                                    <p:animEffect transition="in" filter="diamond(in)">
                                      <p:cBhvr>
                                        <p:cTn id="39" dur="2000"/>
                                        <p:tgtEl>
                                          <p:spTgt spid="12292"/>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12321">
                                            <p:txEl>
                                              <p:pRg st="0" end="0"/>
                                            </p:txEl>
                                          </p:spTgt>
                                        </p:tgtEl>
                                        <p:attrNameLst>
                                          <p:attrName>style.visibility</p:attrName>
                                        </p:attrNameLst>
                                      </p:cBhvr>
                                      <p:to>
                                        <p:strVal val="visible"/>
                                      </p:to>
                                    </p:set>
                                    <p:animEffect transition="in" filter="diamond(in)">
                                      <p:cBhvr>
                                        <p:cTn id="44" dur="2000"/>
                                        <p:tgtEl>
                                          <p:spTgt spid="12321">
                                            <p:txEl>
                                              <p:pRg st="0" end="0"/>
                                            </p:txEl>
                                          </p:spTgt>
                                        </p:tgtEl>
                                      </p:cBhvr>
                                    </p:animEffect>
                                  </p:childTnLst>
                                </p:cTn>
                              </p:par>
                              <p:par>
                                <p:cTn id="45" presetID="8" presetClass="entr" presetSubtype="16" fill="hold" nodeType="withEffect">
                                  <p:stCondLst>
                                    <p:cond delay="0"/>
                                  </p:stCondLst>
                                  <p:childTnLst>
                                    <p:set>
                                      <p:cBhvr>
                                        <p:cTn id="46" dur="1" fill="hold">
                                          <p:stCondLst>
                                            <p:cond delay="0"/>
                                          </p:stCondLst>
                                        </p:cTn>
                                        <p:tgtEl>
                                          <p:spTgt spid="12321">
                                            <p:txEl>
                                              <p:pRg st="1" end="1"/>
                                            </p:txEl>
                                          </p:spTgt>
                                        </p:tgtEl>
                                        <p:attrNameLst>
                                          <p:attrName>style.visibility</p:attrName>
                                        </p:attrNameLst>
                                      </p:cBhvr>
                                      <p:to>
                                        <p:strVal val="visible"/>
                                      </p:to>
                                    </p:set>
                                    <p:animEffect transition="in" filter="diamond(in)">
                                      <p:cBhvr>
                                        <p:cTn id="47" dur="2000"/>
                                        <p:tgtEl>
                                          <p:spTgt spid="123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13313"/>
          <p:cNvSpPr>
            <a:spLocks noChangeArrowheads="1"/>
          </p:cNvSpPr>
          <p:nvPr/>
        </p:nvSpPr>
        <p:spPr bwMode="auto">
          <a:xfrm>
            <a:off x="611188" y="1435100"/>
            <a:ext cx="7840662"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prstClr val="black"/>
                </a:solidFill>
              </a:rPr>
              <a:t>用加减消元法解下列方程组</a:t>
            </a:r>
            <a:r>
              <a:rPr lang="en-US" altLang="zh-CN" sz="4400" b="1">
                <a:solidFill>
                  <a:prstClr val="black"/>
                </a:solidFill>
              </a:rPr>
              <a:t>.</a:t>
            </a:r>
          </a:p>
          <a:p>
            <a:pPr>
              <a:spcBef>
                <a:spcPct val="50000"/>
              </a:spcBef>
            </a:pPr>
            <a:r>
              <a:rPr lang="en-US" altLang="zh-CN" sz="4400" b="1">
                <a:solidFill>
                  <a:prstClr val="black"/>
                </a:solidFill>
              </a:rPr>
              <a:t>(</a:t>
            </a:r>
            <a:r>
              <a:rPr lang="zh-CN" altLang="en-US" sz="4400" b="1">
                <a:solidFill>
                  <a:srgbClr val="FF66CC"/>
                </a:solidFill>
              </a:rPr>
              <a:t>你可以选择你喜欢的一题解答</a:t>
            </a:r>
            <a:r>
              <a:rPr lang="en-US" altLang="zh-CN" sz="4400" b="1">
                <a:solidFill>
                  <a:prstClr val="black"/>
                </a:solidFill>
              </a:rPr>
              <a:t>)</a:t>
            </a:r>
          </a:p>
        </p:txBody>
      </p:sp>
      <p:sp>
        <p:nvSpPr>
          <p:cNvPr id="13314" name="矩形 13314"/>
          <p:cNvSpPr>
            <a:spLocks noChangeArrowheads="1"/>
          </p:cNvSpPr>
          <p:nvPr/>
        </p:nvSpPr>
        <p:spPr bwMode="auto">
          <a:xfrm>
            <a:off x="431800" y="296863"/>
            <a:ext cx="24701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000" b="1">
                <a:solidFill>
                  <a:srgbClr val="FF0066"/>
                </a:solidFill>
                <a:ea typeface="华文新魏" pitchFamily="2" charset="-122"/>
              </a:rPr>
              <a:t>练一练</a:t>
            </a:r>
          </a:p>
        </p:txBody>
      </p:sp>
      <p:grpSp>
        <p:nvGrpSpPr>
          <p:cNvPr id="13315" name="组合 13315"/>
          <p:cNvGrpSpPr/>
          <p:nvPr/>
        </p:nvGrpSpPr>
        <p:grpSpPr bwMode="auto">
          <a:xfrm>
            <a:off x="684213" y="3465513"/>
            <a:ext cx="3241675" cy="1311275"/>
            <a:chOff x="816" y="1003"/>
            <a:chExt cx="2042" cy="826"/>
          </a:xfrm>
        </p:grpSpPr>
        <p:sp>
          <p:nvSpPr>
            <p:cNvPr id="13316" name="文本框 13316"/>
            <p:cNvSpPr txBox="1">
              <a:spLocks noChangeArrowheads="1"/>
            </p:cNvSpPr>
            <p:nvPr/>
          </p:nvSpPr>
          <p:spPr bwMode="auto">
            <a:xfrm>
              <a:off x="1066" y="1003"/>
              <a:ext cx="179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rPr>
                <a:t>4s+3t=5</a:t>
              </a:r>
            </a:p>
            <a:p>
              <a:pPr>
                <a:spcBef>
                  <a:spcPct val="50000"/>
                </a:spcBef>
              </a:pPr>
              <a:r>
                <a:rPr lang="en-US" altLang="zh-CN" sz="3200" b="1">
                  <a:solidFill>
                    <a:prstClr val="black"/>
                  </a:solidFill>
                </a:rPr>
                <a:t>2s-t=-5</a:t>
              </a:r>
            </a:p>
          </p:txBody>
        </p:sp>
        <p:sp>
          <p:nvSpPr>
            <p:cNvPr id="13317" name="左大括号 13317"/>
            <p:cNvSpPr/>
            <p:nvPr/>
          </p:nvSpPr>
          <p:spPr bwMode="auto">
            <a:xfrm>
              <a:off x="816" y="1139"/>
              <a:ext cx="205" cy="635"/>
            </a:xfrm>
            <a:prstGeom prst="leftBrace">
              <a:avLst>
                <a:gd name="adj1" fmla="val 25799"/>
                <a:gd name="adj2" fmla="val 50000"/>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grpSp>
        <p:nvGrpSpPr>
          <p:cNvPr id="13318" name="组合 13318"/>
          <p:cNvGrpSpPr/>
          <p:nvPr/>
        </p:nvGrpSpPr>
        <p:grpSpPr bwMode="auto">
          <a:xfrm>
            <a:off x="3924300" y="3357563"/>
            <a:ext cx="3205163" cy="1465262"/>
            <a:chOff x="3220" y="935"/>
            <a:chExt cx="2019" cy="923"/>
          </a:xfrm>
        </p:grpSpPr>
        <p:sp>
          <p:nvSpPr>
            <p:cNvPr id="13319" name="文本框 13319"/>
            <p:cNvSpPr txBox="1">
              <a:spLocks noChangeArrowheads="1"/>
            </p:cNvSpPr>
            <p:nvPr/>
          </p:nvSpPr>
          <p:spPr bwMode="auto">
            <a:xfrm>
              <a:off x="3447" y="935"/>
              <a:ext cx="1792"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rPr>
                <a:t>5x-6y=9</a:t>
              </a:r>
            </a:p>
            <a:p>
              <a:pPr>
                <a:spcBef>
                  <a:spcPct val="50000"/>
                </a:spcBef>
              </a:pPr>
              <a:r>
                <a:rPr lang="en-US" altLang="zh-CN" sz="3600" b="1">
                  <a:solidFill>
                    <a:prstClr val="black"/>
                  </a:solidFill>
                </a:rPr>
                <a:t>7x-4y=-5</a:t>
              </a:r>
            </a:p>
          </p:txBody>
        </p:sp>
        <p:sp>
          <p:nvSpPr>
            <p:cNvPr id="13320" name="左大括号 13320"/>
            <p:cNvSpPr/>
            <p:nvPr/>
          </p:nvSpPr>
          <p:spPr bwMode="auto">
            <a:xfrm>
              <a:off x="3220" y="1117"/>
              <a:ext cx="205" cy="635"/>
            </a:xfrm>
            <a:prstGeom prst="leftBrace">
              <a:avLst>
                <a:gd name="adj1" fmla="val 25799"/>
                <a:gd name="adj2" fmla="val 50000"/>
              </a:avLst>
            </a:prstGeom>
            <a:noFill/>
            <a:ln w="5715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grpSp>
    </p:spTree>
    <p:extLst>
      <p:ext uri="{BB962C8B-B14F-4D97-AF65-F5344CB8AC3E}">
        <p14:creationId xmlns:p14="http://schemas.microsoft.com/office/powerpoint/2010/main" val="91371393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14337"/>
          <p:cNvSpPr>
            <a:spLocks noChangeArrowheads="1"/>
          </p:cNvSpPr>
          <p:nvPr/>
        </p:nvSpPr>
        <p:spPr bwMode="auto">
          <a:xfrm>
            <a:off x="1116013" y="2276475"/>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Times New Roman" panose="02020603050405020304" pitchFamily="18" charset="0"/>
              </a:rPr>
              <a:t>分别相加</a:t>
            </a:r>
          </a:p>
        </p:txBody>
      </p:sp>
      <p:sp>
        <p:nvSpPr>
          <p:cNvPr id="14339" name="矩形 14338"/>
          <p:cNvSpPr>
            <a:spLocks noChangeArrowheads="1"/>
          </p:cNvSpPr>
          <p:nvPr/>
        </p:nvSpPr>
        <p:spPr bwMode="auto">
          <a:xfrm>
            <a:off x="6561138" y="22764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y</a:t>
            </a:r>
          </a:p>
        </p:txBody>
      </p:sp>
      <p:grpSp>
        <p:nvGrpSpPr>
          <p:cNvPr id="2" name="组合 14339"/>
          <p:cNvGrpSpPr/>
          <p:nvPr/>
        </p:nvGrpSpPr>
        <p:grpSpPr bwMode="auto">
          <a:xfrm>
            <a:off x="323850" y="765175"/>
            <a:ext cx="8296275" cy="2133600"/>
            <a:chOff x="288" y="0"/>
            <a:chExt cx="4845" cy="1344"/>
          </a:xfrm>
        </p:grpSpPr>
        <p:sp>
          <p:nvSpPr>
            <p:cNvPr id="14340" name="文本框 14340"/>
            <p:cNvSpPr txBox="1">
              <a:spLocks noChangeArrowheads="1"/>
            </p:cNvSpPr>
            <p:nvPr/>
          </p:nvSpPr>
          <p:spPr bwMode="auto">
            <a:xfrm>
              <a:off x="288" y="288"/>
              <a:ext cx="17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1</a:t>
              </a:r>
              <a:r>
                <a:rPr lang="zh-CN" altLang="en-US" sz="3200" b="1">
                  <a:solidFill>
                    <a:prstClr val="black"/>
                  </a:solidFill>
                  <a:latin typeface="Times New Roman" panose="02020603050405020304" pitchFamily="18" charset="0"/>
                </a:rPr>
                <a:t>、已知方程组</a:t>
              </a:r>
            </a:p>
          </p:txBody>
        </p:sp>
        <p:sp>
          <p:nvSpPr>
            <p:cNvPr id="14341" name="左大括号 14341"/>
            <p:cNvSpPr/>
            <p:nvPr/>
          </p:nvSpPr>
          <p:spPr bwMode="auto">
            <a:xfrm>
              <a:off x="1920" y="240"/>
              <a:ext cx="192" cy="528"/>
            </a:xfrm>
            <a:prstGeom prst="leftBrace">
              <a:avLst>
                <a:gd name="adj1" fmla="val 2290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4342" name="矩形 14342"/>
            <p:cNvSpPr>
              <a:spLocks noChangeArrowheads="1"/>
            </p:cNvSpPr>
            <p:nvPr/>
          </p:nvSpPr>
          <p:spPr bwMode="auto">
            <a:xfrm>
              <a:off x="2112" y="0"/>
              <a:ext cx="9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x+3y=17</a:t>
              </a:r>
            </a:p>
          </p:txBody>
        </p:sp>
        <p:sp>
          <p:nvSpPr>
            <p:cNvPr id="14343" name="矩形 14343"/>
            <p:cNvSpPr>
              <a:spLocks noChangeArrowheads="1"/>
            </p:cNvSpPr>
            <p:nvPr/>
          </p:nvSpPr>
          <p:spPr bwMode="auto">
            <a:xfrm>
              <a:off x="2112" y="576"/>
              <a:ext cx="9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2x-3y=6</a:t>
              </a:r>
            </a:p>
          </p:txBody>
        </p:sp>
        <p:sp>
          <p:nvSpPr>
            <p:cNvPr id="14344" name="矩形 14344"/>
            <p:cNvSpPr>
              <a:spLocks noChangeArrowheads="1"/>
            </p:cNvSpPr>
            <p:nvPr/>
          </p:nvSpPr>
          <p:spPr bwMode="auto">
            <a:xfrm>
              <a:off x="3120" y="336"/>
              <a:ext cx="20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两个方程只要两边</a:t>
              </a:r>
            </a:p>
          </p:txBody>
        </p:sp>
        <p:sp>
          <p:nvSpPr>
            <p:cNvPr id="14345" name="矩形 14345"/>
            <p:cNvSpPr>
              <a:spLocks noChangeArrowheads="1"/>
            </p:cNvSpPr>
            <p:nvPr/>
          </p:nvSpPr>
          <p:spPr bwMode="auto">
            <a:xfrm>
              <a:off x="1728" y="960"/>
              <a:ext cx="201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就可以消去未知数</a:t>
              </a:r>
            </a:p>
          </p:txBody>
        </p:sp>
        <p:sp>
          <p:nvSpPr>
            <p:cNvPr id="14346" name="直接连接符 14346"/>
            <p:cNvSpPr>
              <a:spLocks noChangeShapeType="1"/>
            </p:cNvSpPr>
            <p:nvPr/>
          </p:nvSpPr>
          <p:spPr bwMode="auto">
            <a:xfrm>
              <a:off x="3936" y="1344"/>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47" name="直接连接符 14347"/>
            <p:cNvSpPr>
              <a:spLocks noChangeShapeType="1"/>
            </p:cNvSpPr>
            <p:nvPr/>
          </p:nvSpPr>
          <p:spPr bwMode="auto">
            <a:xfrm>
              <a:off x="720" y="1344"/>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4349" name="矩形 14348"/>
          <p:cNvSpPr>
            <a:spLocks noChangeArrowheads="1"/>
          </p:cNvSpPr>
          <p:nvPr/>
        </p:nvSpPr>
        <p:spPr bwMode="auto">
          <a:xfrm>
            <a:off x="971550" y="4149725"/>
            <a:ext cx="18161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Times New Roman" panose="02020603050405020304" pitchFamily="18" charset="0"/>
              </a:rPr>
              <a:t>分别相减</a:t>
            </a:r>
          </a:p>
        </p:txBody>
      </p:sp>
      <p:grpSp>
        <p:nvGrpSpPr>
          <p:cNvPr id="3" name="组合 14349"/>
          <p:cNvGrpSpPr/>
          <p:nvPr/>
        </p:nvGrpSpPr>
        <p:grpSpPr bwMode="auto">
          <a:xfrm>
            <a:off x="468313" y="2852738"/>
            <a:ext cx="8655050" cy="2027237"/>
            <a:chOff x="288" y="1344"/>
            <a:chExt cx="5185" cy="1277"/>
          </a:xfrm>
        </p:grpSpPr>
        <p:sp>
          <p:nvSpPr>
            <p:cNvPr id="14350" name="直接连接符 14350"/>
            <p:cNvSpPr>
              <a:spLocks noChangeShapeType="1"/>
            </p:cNvSpPr>
            <p:nvPr/>
          </p:nvSpPr>
          <p:spPr bwMode="auto">
            <a:xfrm>
              <a:off x="3888" y="2592"/>
              <a:ext cx="2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nvGrpSpPr>
            <p:cNvPr id="14351" name="组合 14351"/>
            <p:cNvGrpSpPr/>
            <p:nvPr/>
          </p:nvGrpSpPr>
          <p:grpSpPr bwMode="auto">
            <a:xfrm>
              <a:off x="288" y="1344"/>
              <a:ext cx="5185" cy="1277"/>
              <a:chOff x="288" y="1920"/>
              <a:chExt cx="5185" cy="1277"/>
            </a:xfrm>
          </p:grpSpPr>
          <p:sp>
            <p:nvSpPr>
              <p:cNvPr id="14352" name="文本框 14352"/>
              <p:cNvSpPr txBox="1">
                <a:spLocks noChangeArrowheads="1"/>
              </p:cNvSpPr>
              <p:nvPr/>
            </p:nvSpPr>
            <p:spPr bwMode="auto">
              <a:xfrm>
                <a:off x="288" y="2287"/>
                <a:ext cx="17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、已知方程组</a:t>
                </a:r>
              </a:p>
            </p:txBody>
          </p:sp>
          <p:sp>
            <p:nvSpPr>
              <p:cNvPr id="14353" name="左大括号 14353"/>
              <p:cNvSpPr/>
              <p:nvPr/>
            </p:nvSpPr>
            <p:spPr bwMode="auto">
              <a:xfrm>
                <a:off x="1872" y="2112"/>
                <a:ext cx="288" cy="641"/>
              </a:xfrm>
              <a:prstGeom prst="leftBrace">
                <a:avLst>
                  <a:gd name="adj1" fmla="val 185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4354" name="矩形 14354"/>
              <p:cNvSpPr>
                <a:spLocks noChangeArrowheads="1"/>
              </p:cNvSpPr>
              <p:nvPr/>
            </p:nvSpPr>
            <p:spPr bwMode="auto">
              <a:xfrm>
                <a:off x="2160" y="1920"/>
                <a:ext cx="118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25x-7y=16</a:t>
                </a:r>
              </a:p>
            </p:txBody>
          </p:sp>
          <p:sp>
            <p:nvSpPr>
              <p:cNvPr id="14355" name="矩形 14355"/>
              <p:cNvSpPr>
                <a:spLocks noChangeArrowheads="1"/>
              </p:cNvSpPr>
              <p:nvPr/>
            </p:nvSpPr>
            <p:spPr bwMode="auto">
              <a:xfrm>
                <a:off x="2160" y="2496"/>
                <a:ext cx="13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25x+6y=10</a:t>
                </a:r>
              </a:p>
            </p:txBody>
          </p:sp>
          <p:sp>
            <p:nvSpPr>
              <p:cNvPr id="14356" name="矩形 14356"/>
              <p:cNvSpPr>
                <a:spLocks noChangeArrowheads="1"/>
              </p:cNvSpPr>
              <p:nvPr/>
            </p:nvSpPr>
            <p:spPr bwMode="auto">
              <a:xfrm>
                <a:off x="3408" y="2256"/>
                <a:ext cx="206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两个方程只要两边</a:t>
                </a:r>
              </a:p>
            </p:txBody>
          </p:sp>
          <p:sp>
            <p:nvSpPr>
              <p:cNvPr id="14357" name="矩形 14357"/>
              <p:cNvSpPr>
                <a:spLocks noChangeArrowheads="1"/>
              </p:cNvSpPr>
              <p:nvPr/>
            </p:nvSpPr>
            <p:spPr bwMode="auto">
              <a:xfrm>
                <a:off x="1680" y="2832"/>
                <a:ext cx="20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就可以消去未知数</a:t>
                </a:r>
              </a:p>
            </p:txBody>
          </p:sp>
          <p:sp>
            <p:nvSpPr>
              <p:cNvPr id="14358" name="直接连接符 14358"/>
              <p:cNvSpPr>
                <a:spLocks noChangeShapeType="1"/>
              </p:cNvSpPr>
              <p:nvPr/>
            </p:nvSpPr>
            <p:spPr bwMode="auto">
              <a:xfrm>
                <a:off x="528" y="3120"/>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4359" name="矩形 14359"/>
              <p:cNvSpPr>
                <a:spLocks noChangeArrowheads="1"/>
              </p:cNvSpPr>
              <p:nvPr/>
            </p:nvSpPr>
            <p:spPr bwMode="auto">
              <a:xfrm>
                <a:off x="3888" y="2767"/>
                <a:ext cx="11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3200" b="1">
                  <a:solidFill>
                    <a:srgbClr val="FF0000"/>
                  </a:solidFill>
                  <a:latin typeface="Times New Roman" panose="02020603050405020304" pitchFamily="18" charset="0"/>
                </a:endParaRPr>
              </a:p>
            </p:txBody>
          </p:sp>
        </p:grpSp>
      </p:grpSp>
      <p:sp>
        <p:nvSpPr>
          <p:cNvPr id="14361" name="矩形 14360"/>
          <p:cNvSpPr>
            <a:spLocks noChangeArrowheads="1"/>
          </p:cNvSpPr>
          <p:nvPr/>
        </p:nvSpPr>
        <p:spPr bwMode="auto">
          <a:xfrm>
            <a:off x="6443663" y="428942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x</a:t>
            </a:r>
          </a:p>
        </p:txBody>
      </p:sp>
      <p:grpSp>
        <p:nvGrpSpPr>
          <p:cNvPr id="4" name="组合 14361"/>
          <p:cNvGrpSpPr/>
          <p:nvPr/>
        </p:nvGrpSpPr>
        <p:grpSpPr bwMode="auto">
          <a:xfrm>
            <a:off x="539750" y="4941888"/>
            <a:ext cx="7924800" cy="1646237"/>
            <a:chOff x="336" y="2784"/>
            <a:chExt cx="4992" cy="1037"/>
          </a:xfrm>
        </p:grpSpPr>
        <p:sp>
          <p:nvSpPr>
            <p:cNvPr id="14362" name="矩形 14362"/>
            <p:cNvSpPr>
              <a:spLocks noChangeArrowheads="1"/>
            </p:cNvSpPr>
            <p:nvPr/>
          </p:nvSpPr>
          <p:spPr bwMode="auto">
            <a:xfrm>
              <a:off x="336" y="3120"/>
              <a:ext cx="28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3</a:t>
              </a:r>
              <a:r>
                <a:rPr lang="zh-CN" altLang="en-US" sz="3200" b="1">
                  <a:solidFill>
                    <a:prstClr val="black"/>
                  </a:solidFill>
                  <a:latin typeface="Times New Roman" panose="02020603050405020304" pitchFamily="18" charset="0"/>
                </a:rPr>
                <a:t>、已知</a:t>
              </a:r>
              <a:r>
                <a:rPr lang="en-US" altLang="zh-CN" sz="3200" b="1">
                  <a:solidFill>
                    <a:prstClr val="black"/>
                  </a:solidFill>
                  <a:latin typeface="Times New Roman" panose="02020603050405020304" pitchFamily="18" charset="0"/>
                </a:rPr>
                <a:t>a</a:t>
              </a: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b</a:t>
              </a:r>
              <a:r>
                <a:rPr lang="zh-CN" altLang="en-US" sz="3200" b="1">
                  <a:solidFill>
                    <a:prstClr val="black"/>
                  </a:solidFill>
                  <a:latin typeface="Times New Roman" panose="02020603050405020304" pitchFamily="18" charset="0"/>
                </a:rPr>
                <a:t>满足方程组</a:t>
              </a:r>
            </a:p>
          </p:txBody>
        </p:sp>
        <p:sp>
          <p:nvSpPr>
            <p:cNvPr id="14363" name="左大括号 14363"/>
            <p:cNvSpPr/>
            <p:nvPr/>
          </p:nvSpPr>
          <p:spPr bwMode="auto">
            <a:xfrm>
              <a:off x="2928" y="2928"/>
              <a:ext cx="192" cy="720"/>
            </a:xfrm>
            <a:prstGeom prst="leftBrace">
              <a:avLst>
                <a:gd name="adj1" fmla="val 3125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4364" name="矩形 14364"/>
            <p:cNvSpPr>
              <a:spLocks noChangeArrowheads="1"/>
            </p:cNvSpPr>
            <p:nvPr/>
          </p:nvSpPr>
          <p:spPr bwMode="auto">
            <a:xfrm>
              <a:off x="3120" y="2784"/>
              <a:ext cx="93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a+2b=8</a:t>
              </a:r>
            </a:p>
          </p:txBody>
        </p:sp>
        <p:sp>
          <p:nvSpPr>
            <p:cNvPr id="14365" name="矩形 14365"/>
            <p:cNvSpPr>
              <a:spLocks noChangeArrowheads="1"/>
            </p:cNvSpPr>
            <p:nvPr/>
          </p:nvSpPr>
          <p:spPr bwMode="auto">
            <a:xfrm>
              <a:off x="3120" y="3456"/>
              <a:ext cx="93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2a+b=7</a:t>
              </a:r>
            </a:p>
          </p:txBody>
        </p:sp>
        <p:sp>
          <p:nvSpPr>
            <p:cNvPr id="14366" name="矩形 14366"/>
            <p:cNvSpPr>
              <a:spLocks noChangeArrowheads="1"/>
            </p:cNvSpPr>
            <p:nvPr/>
          </p:nvSpPr>
          <p:spPr bwMode="auto">
            <a:xfrm>
              <a:off x="4128" y="3137"/>
              <a:ext cx="9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则</a:t>
              </a:r>
              <a:r>
                <a:rPr lang="en-US" altLang="zh-CN" sz="3200" b="1">
                  <a:solidFill>
                    <a:prstClr val="black"/>
                  </a:solidFill>
                  <a:latin typeface="Times New Roman" panose="02020603050405020304" pitchFamily="18" charset="0"/>
                </a:rPr>
                <a:t>a+b=</a:t>
              </a:r>
            </a:p>
          </p:txBody>
        </p:sp>
        <p:sp>
          <p:nvSpPr>
            <p:cNvPr id="14367" name="直接连接符 14367"/>
            <p:cNvSpPr>
              <a:spLocks noChangeShapeType="1"/>
            </p:cNvSpPr>
            <p:nvPr/>
          </p:nvSpPr>
          <p:spPr bwMode="auto">
            <a:xfrm>
              <a:off x="5040" y="3600"/>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4369" name="矩形 14368"/>
          <p:cNvSpPr>
            <a:spLocks noChangeArrowheads="1"/>
          </p:cNvSpPr>
          <p:nvPr/>
        </p:nvSpPr>
        <p:spPr bwMode="auto">
          <a:xfrm>
            <a:off x="8145463" y="5657850"/>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srgbClr val="FF0000"/>
                </a:solidFill>
                <a:latin typeface="Times New Roman" panose="02020603050405020304" pitchFamily="18" charset="0"/>
              </a:rPr>
              <a:t>5</a:t>
            </a:r>
          </a:p>
        </p:txBody>
      </p:sp>
      <p:sp>
        <p:nvSpPr>
          <p:cNvPr id="5" name="矩形 14369"/>
          <p:cNvSpPr>
            <a:spLocks noChangeArrowheads="1" noChangeShapeType="1" noTextEdit="1"/>
          </p:cNvSpPr>
          <p:nvPr/>
        </p:nvSpPr>
        <p:spPr bwMode="auto">
          <a:xfrm>
            <a:off x="0" y="188913"/>
            <a:ext cx="3168650" cy="1439862"/>
          </a:xfrm>
          <a:prstGeom prst="rect">
            <a:avLst/>
          </a:prstGeom>
          <a:extLst>
            <a:ext uri="{91240B29-F687-4F45-9708-019B960494DF}">
              <a14:hiddenLine xmlns:a14="http://schemas.microsoft.com/office/drawing/2010/main" w="9525">
                <a:noFill/>
                <a:round/>
              </a14:hiddenLine>
            </a:ext>
          </a:extLst>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zh-CN" altLang="en-US" sz="3600">
                <a:solidFill>
                  <a:srgbClr val="339966">
                    <a:alpha val="92999"/>
                  </a:srgbClr>
                </a:solidFill>
                <a:latin typeface="宋体" panose="02010600030101010101" pitchFamily="2" charset="-122"/>
              </a:rPr>
              <a:t>训练场</a:t>
            </a:r>
          </a:p>
        </p:txBody>
      </p:sp>
    </p:spTree>
    <p:extLst>
      <p:ext uri="{BB962C8B-B14F-4D97-AF65-F5344CB8AC3E}">
        <p14:creationId xmlns:p14="http://schemas.microsoft.com/office/powerpoint/2010/main" val="30630227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randombar(horizontal)">
                                      <p:cBhvr>
                                        <p:cTn id="12" dur="500"/>
                                        <p:tgtEl>
                                          <p:spTgt spid="143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49"/>
                                        </p:tgtEl>
                                        <p:attrNameLst>
                                          <p:attrName>style.visibility</p:attrName>
                                        </p:attrNameLst>
                                      </p:cBhvr>
                                      <p:to>
                                        <p:strVal val="visible"/>
                                      </p:to>
                                    </p:set>
                                    <p:animEffect transition="in" filter="blinds(horizontal)">
                                      <p:cBhvr>
                                        <p:cTn id="17" dur="500"/>
                                        <p:tgtEl>
                                          <p:spTgt spid="1434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4361"/>
                                        </p:tgtEl>
                                        <p:attrNameLst>
                                          <p:attrName>style.visibility</p:attrName>
                                        </p:attrNameLst>
                                      </p:cBhvr>
                                      <p:to>
                                        <p:strVal val="visible"/>
                                      </p:to>
                                    </p:set>
                                    <p:animEffect transition="in" filter="randombar(horizontal)">
                                      <p:cBhvr>
                                        <p:cTn id="22" dur="500"/>
                                        <p:tgtEl>
                                          <p:spTgt spid="1436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14369"/>
                                        </p:tgtEl>
                                        <p:attrNameLst>
                                          <p:attrName>style.visibility</p:attrName>
                                        </p:attrNameLst>
                                      </p:cBhvr>
                                      <p:to>
                                        <p:strVal val="visible"/>
                                      </p:to>
                                    </p:set>
                                    <p:anim calcmode="lin" valueType="num">
                                      <p:cBhvr>
                                        <p:cTn id="27" dur="500" fill="hold"/>
                                        <p:tgtEl>
                                          <p:spTgt spid="14369"/>
                                        </p:tgtEl>
                                        <p:attrNameLst>
                                          <p:attrName>ppt_w</p:attrName>
                                        </p:attrNameLst>
                                      </p:cBhvr>
                                      <p:tavLst>
                                        <p:tav tm="0">
                                          <p:val>
                                            <p:fltVal val="0"/>
                                          </p:val>
                                        </p:tav>
                                        <p:tav tm="100000">
                                          <p:val>
                                            <p:strVal val="#ppt_w"/>
                                          </p:val>
                                        </p:tav>
                                      </p:tavLst>
                                    </p:anim>
                                    <p:anim calcmode="lin" valueType="num">
                                      <p:cBhvr>
                                        <p:cTn id="28" dur="500" fill="hold"/>
                                        <p:tgtEl>
                                          <p:spTgt spid="143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p:bldP spid="14349" grpId="0"/>
      <p:bldP spid="14361" grpId="0"/>
      <p:bldP spid="1436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文本框 15361"/>
          <p:cNvSpPr txBox="1">
            <a:spLocks noChangeArrowheads="1"/>
          </p:cNvSpPr>
          <p:nvPr/>
        </p:nvSpPr>
        <p:spPr bwMode="auto">
          <a:xfrm>
            <a:off x="838200" y="685800"/>
            <a:ext cx="655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b="1">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已知</a:t>
            </a:r>
            <a:r>
              <a:rPr lang="en-US" altLang="zh-CN" sz="3200" b="1">
                <a:solidFill>
                  <a:prstClr val="black"/>
                </a:solidFill>
                <a:latin typeface="Times New Roman" panose="02020603050405020304" pitchFamily="18" charset="0"/>
              </a:rPr>
              <a:t>3a</a:t>
            </a:r>
            <a:r>
              <a:rPr lang="en-US" altLang="zh-CN" sz="3200" b="1" baseline="30000">
                <a:solidFill>
                  <a:prstClr val="black"/>
                </a:solidFill>
                <a:latin typeface="Times New Roman" panose="02020603050405020304" pitchFamily="18" charset="0"/>
              </a:rPr>
              <a:t>3x</a:t>
            </a:r>
            <a:r>
              <a:rPr lang="en-US" altLang="zh-CN" sz="3200" b="1">
                <a:solidFill>
                  <a:prstClr val="black"/>
                </a:solidFill>
                <a:latin typeface="Times New Roman" panose="02020603050405020304" pitchFamily="18" charset="0"/>
              </a:rPr>
              <a:t>b</a:t>
            </a:r>
            <a:r>
              <a:rPr lang="en-US" altLang="zh-CN" sz="3200" b="1" baseline="30000">
                <a:solidFill>
                  <a:prstClr val="black"/>
                </a:solidFill>
                <a:latin typeface="Times New Roman" panose="02020603050405020304" pitchFamily="18" charset="0"/>
              </a:rPr>
              <a:t>2x-y</a:t>
            </a:r>
            <a:r>
              <a:rPr lang="zh-CN" altLang="en-US" sz="3200" b="1">
                <a:solidFill>
                  <a:prstClr val="black"/>
                </a:solidFill>
                <a:latin typeface="Times New Roman" panose="02020603050405020304" pitchFamily="18" charset="0"/>
              </a:rPr>
              <a:t>和</a:t>
            </a:r>
            <a:r>
              <a:rPr lang="en-US" altLang="zh-CN" sz="3200" b="1">
                <a:solidFill>
                  <a:prstClr val="black"/>
                </a:solidFill>
                <a:latin typeface="Times New Roman" panose="02020603050405020304" pitchFamily="18" charset="0"/>
              </a:rPr>
              <a:t>-7a</a:t>
            </a:r>
            <a:r>
              <a:rPr lang="en-US" altLang="zh-CN" sz="3200" b="1" baseline="30000">
                <a:solidFill>
                  <a:prstClr val="black"/>
                </a:solidFill>
                <a:latin typeface="Times New Roman" panose="02020603050405020304" pitchFamily="18" charset="0"/>
              </a:rPr>
              <a:t>8-y</a:t>
            </a:r>
            <a:r>
              <a:rPr lang="en-US" altLang="zh-CN" sz="3200" b="1">
                <a:solidFill>
                  <a:prstClr val="black"/>
                </a:solidFill>
                <a:latin typeface="Times New Roman" panose="02020603050405020304" pitchFamily="18" charset="0"/>
              </a:rPr>
              <a:t>b</a:t>
            </a:r>
            <a:r>
              <a:rPr lang="en-US" altLang="zh-CN" sz="3200" b="1" baseline="30000">
                <a:solidFill>
                  <a:prstClr val="black"/>
                </a:solidFill>
                <a:latin typeface="Times New Roman" panose="02020603050405020304" pitchFamily="18" charset="0"/>
              </a:rPr>
              <a:t>7</a:t>
            </a:r>
            <a:r>
              <a:rPr lang="zh-CN" altLang="en-US" sz="3200" b="1">
                <a:solidFill>
                  <a:prstClr val="black"/>
                </a:solidFill>
                <a:latin typeface="Times New Roman" panose="02020603050405020304" pitchFamily="18" charset="0"/>
              </a:rPr>
              <a:t>是同类项</a:t>
            </a:r>
          </a:p>
        </p:txBody>
      </p:sp>
      <p:sp>
        <p:nvSpPr>
          <p:cNvPr id="15362" name="矩形 15362"/>
          <p:cNvSpPr>
            <a:spLocks noChangeArrowheads="1"/>
          </p:cNvSpPr>
          <p:nvPr/>
        </p:nvSpPr>
        <p:spPr bwMode="auto">
          <a:xfrm>
            <a:off x="914400" y="1474788"/>
            <a:ext cx="1101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求</a:t>
            </a:r>
            <a:r>
              <a:rPr lang="en-US" altLang="zh-CN" sz="3200" b="1">
                <a:solidFill>
                  <a:prstClr val="black"/>
                </a:solidFill>
                <a:latin typeface="Times New Roman" panose="02020603050405020304" pitchFamily="18" charset="0"/>
              </a:rPr>
              <a:t>x·y</a:t>
            </a:r>
          </a:p>
        </p:txBody>
      </p:sp>
      <p:grpSp>
        <p:nvGrpSpPr>
          <p:cNvPr id="15364" name="组合 15363"/>
          <p:cNvGrpSpPr/>
          <p:nvPr/>
        </p:nvGrpSpPr>
        <p:grpSpPr bwMode="auto">
          <a:xfrm>
            <a:off x="990600" y="2057400"/>
            <a:ext cx="3825875" cy="2165350"/>
            <a:chOff x="624" y="1296"/>
            <a:chExt cx="2410" cy="1364"/>
          </a:xfrm>
        </p:grpSpPr>
        <p:sp>
          <p:nvSpPr>
            <p:cNvPr id="2" name="矩形 15364"/>
            <p:cNvSpPr>
              <a:spLocks noChangeArrowheads="1"/>
            </p:cNvSpPr>
            <p:nvPr/>
          </p:nvSpPr>
          <p:spPr bwMode="auto">
            <a:xfrm>
              <a:off x="624" y="1296"/>
              <a:ext cx="241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解：根据题意：得</a:t>
              </a:r>
            </a:p>
          </p:txBody>
        </p:sp>
        <p:grpSp>
          <p:nvGrpSpPr>
            <p:cNvPr id="15365" name="组合 15365"/>
            <p:cNvGrpSpPr/>
            <p:nvPr/>
          </p:nvGrpSpPr>
          <p:grpSpPr bwMode="auto">
            <a:xfrm>
              <a:off x="720" y="1632"/>
              <a:ext cx="1240" cy="1028"/>
              <a:chOff x="1056" y="2736"/>
              <a:chExt cx="1240" cy="1028"/>
            </a:xfrm>
          </p:grpSpPr>
          <p:sp>
            <p:nvSpPr>
              <p:cNvPr id="15366" name="左大括号 15366"/>
              <p:cNvSpPr/>
              <p:nvPr/>
            </p:nvSpPr>
            <p:spPr bwMode="auto">
              <a:xfrm>
                <a:off x="1056" y="2880"/>
                <a:ext cx="192" cy="672"/>
              </a:xfrm>
              <a:prstGeom prst="leftBrace">
                <a:avLst>
                  <a:gd name="adj1" fmla="val 2915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67" name="矩形 15367"/>
              <p:cNvSpPr>
                <a:spLocks noChangeArrowheads="1"/>
              </p:cNvSpPr>
              <p:nvPr/>
            </p:nvSpPr>
            <p:spPr bwMode="auto">
              <a:xfrm>
                <a:off x="1296" y="2736"/>
                <a:ext cx="9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3x=8-y</a:t>
                </a:r>
              </a:p>
            </p:txBody>
          </p:sp>
          <p:sp>
            <p:nvSpPr>
              <p:cNvPr id="15368" name="矩形 15368"/>
              <p:cNvSpPr>
                <a:spLocks noChangeArrowheads="1"/>
              </p:cNvSpPr>
              <p:nvPr/>
            </p:nvSpPr>
            <p:spPr bwMode="auto">
              <a:xfrm>
                <a:off x="1344" y="3360"/>
                <a:ext cx="9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2x-y=7</a:t>
                </a:r>
              </a:p>
            </p:txBody>
          </p:sp>
        </p:grpSp>
      </p:grpSp>
      <p:grpSp>
        <p:nvGrpSpPr>
          <p:cNvPr id="15370" name="组合 15369"/>
          <p:cNvGrpSpPr/>
          <p:nvPr/>
        </p:nvGrpSpPr>
        <p:grpSpPr bwMode="auto">
          <a:xfrm>
            <a:off x="4343400" y="2514600"/>
            <a:ext cx="3676650" cy="1631950"/>
            <a:chOff x="2736" y="1584"/>
            <a:chExt cx="2316" cy="1028"/>
          </a:xfrm>
        </p:grpSpPr>
        <p:sp>
          <p:nvSpPr>
            <p:cNvPr id="3" name="矩形 15370"/>
            <p:cNvSpPr>
              <a:spLocks noChangeArrowheads="1"/>
            </p:cNvSpPr>
            <p:nvPr/>
          </p:nvSpPr>
          <p:spPr bwMode="auto">
            <a:xfrm>
              <a:off x="2736" y="1824"/>
              <a:ext cx="98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转化为</a:t>
              </a:r>
            </a:p>
          </p:txBody>
        </p:sp>
        <p:grpSp>
          <p:nvGrpSpPr>
            <p:cNvPr id="15371" name="组合 15371"/>
            <p:cNvGrpSpPr/>
            <p:nvPr/>
          </p:nvGrpSpPr>
          <p:grpSpPr bwMode="auto">
            <a:xfrm>
              <a:off x="3792" y="1584"/>
              <a:ext cx="1260" cy="1028"/>
              <a:chOff x="1056" y="2736"/>
              <a:chExt cx="1260" cy="1028"/>
            </a:xfrm>
          </p:grpSpPr>
          <p:sp>
            <p:nvSpPr>
              <p:cNvPr id="15372" name="左大括号 15372"/>
              <p:cNvSpPr/>
              <p:nvPr/>
            </p:nvSpPr>
            <p:spPr bwMode="auto">
              <a:xfrm>
                <a:off x="1056" y="2880"/>
                <a:ext cx="192" cy="672"/>
              </a:xfrm>
              <a:prstGeom prst="leftBrace">
                <a:avLst>
                  <a:gd name="adj1" fmla="val 2915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73" name="矩形 15373"/>
              <p:cNvSpPr>
                <a:spLocks noChangeArrowheads="1"/>
              </p:cNvSpPr>
              <p:nvPr/>
            </p:nvSpPr>
            <p:spPr bwMode="auto">
              <a:xfrm>
                <a:off x="1296" y="2736"/>
                <a:ext cx="10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3x+y=8</a:t>
                </a:r>
              </a:p>
            </p:txBody>
          </p:sp>
          <p:sp>
            <p:nvSpPr>
              <p:cNvPr id="15374" name="矩形 15374"/>
              <p:cNvSpPr>
                <a:spLocks noChangeArrowheads="1"/>
              </p:cNvSpPr>
              <p:nvPr/>
            </p:nvSpPr>
            <p:spPr bwMode="auto">
              <a:xfrm>
                <a:off x="1344" y="3360"/>
                <a:ext cx="9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2x-y=7</a:t>
                </a:r>
              </a:p>
            </p:txBody>
          </p:sp>
        </p:grpSp>
      </p:grpSp>
      <p:grpSp>
        <p:nvGrpSpPr>
          <p:cNvPr id="15376" name="组合 15375"/>
          <p:cNvGrpSpPr/>
          <p:nvPr/>
        </p:nvGrpSpPr>
        <p:grpSpPr bwMode="auto">
          <a:xfrm>
            <a:off x="1219200" y="4572000"/>
            <a:ext cx="2273300" cy="1631950"/>
            <a:chOff x="2064" y="2976"/>
            <a:chExt cx="1432" cy="1028"/>
          </a:xfrm>
        </p:grpSpPr>
        <p:grpSp>
          <p:nvGrpSpPr>
            <p:cNvPr id="4" name="组合 15376"/>
            <p:cNvGrpSpPr/>
            <p:nvPr/>
          </p:nvGrpSpPr>
          <p:grpSpPr bwMode="auto">
            <a:xfrm>
              <a:off x="2544" y="2976"/>
              <a:ext cx="952" cy="1028"/>
              <a:chOff x="1056" y="2736"/>
              <a:chExt cx="952" cy="1028"/>
            </a:xfrm>
          </p:grpSpPr>
          <p:sp>
            <p:nvSpPr>
              <p:cNvPr id="15377" name="左大括号 15377"/>
              <p:cNvSpPr/>
              <p:nvPr/>
            </p:nvSpPr>
            <p:spPr bwMode="auto">
              <a:xfrm>
                <a:off x="1056" y="2880"/>
                <a:ext cx="192" cy="672"/>
              </a:xfrm>
              <a:prstGeom prst="leftBrace">
                <a:avLst>
                  <a:gd name="adj1" fmla="val 2915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15378" name="矩形 15378"/>
              <p:cNvSpPr>
                <a:spLocks noChangeArrowheads="1"/>
              </p:cNvSpPr>
              <p:nvPr/>
            </p:nvSpPr>
            <p:spPr bwMode="auto">
              <a:xfrm>
                <a:off x="1296" y="2736"/>
                <a:ext cx="5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x=3</a:t>
                </a:r>
              </a:p>
            </p:txBody>
          </p:sp>
          <p:sp>
            <p:nvSpPr>
              <p:cNvPr id="15379" name="矩形 15379"/>
              <p:cNvSpPr>
                <a:spLocks noChangeArrowheads="1"/>
              </p:cNvSpPr>
              <p:nvPr/>
            </p:nvSpPr>
            <p:spPr bwMode="auto">
              <a:xfrm>
                <a:off x="1344" y="3360"/>
                <a:ext cx="6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y=-1</a:t>
                </a:r>
              </a:p>
            </p:txBody>
          </p:sp>
        </p:grpSp>
        <p:sp>
          <p:nvSpPr>
            <p:cNvPr id="15380" name="矩形 15380"/>
            <p:cNvSpPr>
              <a:spLocks noChangeArrowheads="1"/>
            </p:cNvSpPr>
            <p:nvPr/>
          </p:nvSpPr>
          <p:spPr bwMode="auto">
            <a:xfrm>
              <a:off x="2064" y="3264"/>
              <a:ext cx="40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a:t>
              </a:r>
            </a:p>
          </p:txBody>
        </p:sp>
      </p:grpSp>
      <p:sp>
        <p:nvSpPr>
          <p:cNvPr id="15382" name="矩形 15381"/>
          <p:cNvSpPr>
            <a:spLocks noChangeArrowheads="1"/>
          </p:cNvSpPr>
          <p:nvPr/>
        </p:nvSpPr>
        <p:spPr bwMode="auto">
          <a:xfrm>
            <a:off x="4572000" y="5216525"/>
            <a:ext cx="1743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即</a:t>
            </a:r>
            <a:r>
              <a:rPr lang="en-US" altLang="zh-CN" sz="3600" b="1">
                <a:solidFill>
                  <a:prstClr val="black"/>
                </a:solidFill>
                <a:latin typeface="Times New Roman" panose="02020603050405020304" pitchFamily="18" charset="0"/>
              </a:rPr>
              <a:t>xy=-3</a:t>
            </a:r>
          </a:p>
        </p:txBody>
      </p:sp>
    </p:spTree>
    <p:extLst>
      <p:ext uri="{BB962C8B-B14F-4D97-AF65-F5344CB8AC3E}">
        <p14:creationId xmlns:p14="http://schemas.microsoft.com/office/powerpoint/2010/main" val="3238608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slide(fromBottom)">
                                      <p:cBhvr>
                                        <p:cTn id="7" dur="500"/>
                                        <p:tgtEl>
                                          <p:spTgt spid="153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370"/>
                                        </p:tgtEl>
                                        <p:attrNameLst>
                                          <p:attrName>style.visibility</p:attrName>
                                        </p:attrNameLst>
                                      </p:cBhvr>
                                      <p:to>
                                        <p:strVal val="visible"/>
                                      </p:to>
                                    </p:set>
                                    <p:animEffect transition="in" filter="dissolve">
                                      <p:cBhvr>
                                        <p:cTn id="12" dur="500"/>
                                        <p:tgtEl>
                                          <p:spTgt spid="1537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15376"/>
                                        </p:tgtEl>
                                        <p:attrNameLst>
                                          <p:attrName>style.visibility</p:attrName>
                                        </p:attrNameLst>
                                      </p:cBhvr>
                                      <p:to>
                                        <p:strVal val="visible"/>
                                      </p:to>
                                    </p:set>
                                    <p:animEffect transition="in" filter="barn(inHorizontal)">
                                      <p:cBhvr>
                                        <p:cTn id="17" dur="500"/>
                                        <p:tgtEl>
                                          <p:spTgt spid="1537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382"/>
                                        </p:tgtEl>
                                        <p:attrNameLst>
                                          <p:attrName>style.visibility</p:attrName>
                                        </p:attrNameLst>
                                      </p:cBhvr>
                                      <p:to>
                                        <p:strVal val="visible"/>
                                      </p:to>
                                    </p:set>
                                    <p:animEffect transition="in" filter="randombar(horizontal)">
                                      <p:cBhvr>
                                        <p:cTn id="22" dur="500"/>
                                        <p:tgtEl>
                                          <p:spTgt spid="15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7409"/>
          <p:cNvSpPr>
            <a:spLocks noChangeArrowheads="1"/>
          </p:cNvSpPr>
          <p:nvPr/>
        </p:nvSpPr>
        <p:spPr bwMode="auto">
          <a:xfrm>
            <a:off x="287338" y="1916113"/>
            <a:ext cx="1731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3300"/>
                </a:solidFill>
              </a:rPr>
              <a:t>基本思路</a:t>
            </a:r>
            <a:r>
              <a:rPr lang="en-US" altLang="zh-CN" sz="2800" b="1">
                <a:solidFill>
                  <a:srgbClr val="FF3300"/>
                </a:solidFill>
              </a:rPr>
              <a:t>:</a:t>
            </a:r>
          </a:p>
        </p:txBody>
      </p:sp>
      <p:sp>
        <p:nvSpPr>
          <p:cNvPr id="17411" name="矩形 17410"/>
          <p:cNvSpPr>
            <a:spLocks noChangeArrowheads="1"/>
          </p:cNvSpPr>
          <p:nvPr/>
        </p:nvSpPr>
        <p:spPr bwMode="auto">
          <a:xfrm>
            <a:off x="0" y="2708275"/>
            <a:ext cx="1843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srgbClr val="FF3300"/>
                </a:solidFill>
              </a:rPr>
              <a:t>主要步骤</a:t>
            </a:r>
            <a:r>
              <a:rPr lang="zh-CN" altLang="en-US" b="1">
                <a:solidFill>
                  <a:srgbClr val="FF3300"/>
                </a:solidFill>
              </a:rPr>
              <a:t>：</a:t>
            </a:r>
          </a:p>
        </p:txBody>
      </p:sp>
      <p:sp>
        <p:nvSpPr>
          <p:cNvPr id="17412" name="矩形 17411"/>
          <p:cNvSpPr>
            <a:spLocks noChangeArrowheads="1"/>
          </p:cNvSpPr>
          <p:nvPr/>
        </p:nvSpPr>
        <p:spPr bwMode="auto">
          <a:xfrm>
            <a:off x="1979613" y="1916113"/>
            <a:ext cx="17319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rPr>
              <a:t>加减消元</a:t>
            </a:r>
            <a:r>
              <a:rPr lang="en-US" altLang="zh-CN" sz="2800" b="1">
                <a:solidFill>
                  <a:prstClr val="black"/>
                </a:solidFill>
              </a:rPr>
              <a:t>:</a:t>
            </a:r>
          </a:p>
        </p:txBody>
      </p:sp>
      <p:grpSp>
        <p:nvGrpSpPr>
          <p:cNvPr id="17413" name="组合 17412"/>
          <p:cNvGrpSpPr/>
          <p:nvPr/>
        </p:nvGrpSpPr>
        <p:grpSpPr bwMode="auto">
          <a:xfrm>
            <a:off x="3924300" y="1916113"/>
            <a:ext cx="3252788" cy="519112"/>
            <a:chOff x="2736" y="2448"/>
            <a:chExt cx="2049" cy="327"/>
          </a:xfrm>
        </p:grpSpPr>
        <p:sp>
          <p:nvSpPr>
            <p:cNvPr id="2" name="直接连接符 17413"/>
            <p:cNvSpPr>
              <a:spLocks noChangeShapeType="1"/>
            </p:cNvSpPr>
            <p:nvPr/>
          </p:nvSpPr>
          <p:spPr bwMode="auto">
            <a:xfrm>
              <a:off x="3402" y="2591"/>
              <a:ext cx="590" cy="0"/>
            </a:xfrm>
            <a:prstGeom prst="line">
              <a:avLst/>
            </a:prstGeom>
            <a:noFill/>
            <a:ln w="857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7414" name="矩形 17414"/>
            <p:cNvSpPr>
              <a:spLocks noChangeArrowheads="1"/>
            </p:cNvSpPr>
            <p:nvPr/>
          </p:nvSpPr>
          <p:spPr bwMode="auto">
            <a:xfrm>
              <a:off x="2736" y="2448"/>
              <a:ext cx="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二元</a:t>
              </a:r>
            </a:p>
          </p:txBody>
        </p:sp>
        <p:sp>
          <p:nvSpPr>
            <p:cNvPr id="17415" name="矩形 17415"/>
            <p:cNvSpPr>
              <a:spLocks noChangeArrowheads="1"/>
            </p:cNvSpPr>
            <p:nvPr/>
          </p:nvSpPr>
          <p:spPr bwMode="auto">
            <a:xfrm>
              <a:off x="4032" y="2448"/>
              <a:ext cx="7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solidFill>
                    <a:prstClr val="black"/>
                  </a:solidFill>
                  <a:latin typeface="Times New Roman" panose="02020603050405020304" pitchFamily="18" charset="0"/>
                </a:rPr>
                <a:t>一元</a:t>
              </a:r>
            </a:p>
          </p:txBody>
        </p:sp>
      </p:grpSp>
      <p:grpSp>
        <p:nvGrpSpPr>
          <p:cNvPr id="17417" name="组合 17416"/>
          <p:cNvGrpSpPr/>
          <p:nvPr/>
        </p:nvGrpSpPr>
        <p:grpSpPr bwMode="auto">
          <a:xfrm>
            <a:off x="2339975" y="3644900"/>
            <a:ext cx="4578350" cy="579438"/>
            <a:chOff x="1584" y="2928"/>
            <a:chExt cx="2884" cy="365"/>
          </a:xfrm>
        </p:grpSpPr>
        <p:sp>
          <p:nvSpPr>
            <p:cNvPr id="3" name="矩形 17417"/>
            <p:cNvSpPr>
              <a:spLocks noChangeArrowheads="1"/>
            </p:cNvSpPr>
            <p:nvPr/>
          </p:nvSpPr>
          <p:spPr bwMode="auto">
            <a:xfrm>
              <a:off x="1584" y="2928"/>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加减</a:t>
              </a:r>
            </a:p>
          </p:txBody>
        </p:sp>
        <p:sp>
          <p:nvSpPr>
            <p:cNvPr id="17418" name="矩形 17418"/>
            <p:cNvSpPr>
              <a:spLocks noChangeArrowheads="1"/>
            </p:cNvSpPr>
            <p:nvPr/>
          </p:nvSpPr>
          <p:spPr bwMode="auto">
            <a:xfrm>
              <a:off x="2832" y="2928"/>
              <a:ext cx="16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消去一个元</a:t>
              </a:r>
            </a:p>
          </p:txBody>
        </p:sp>
        <p:sp>
          <p:nvSpPr>
            <p:cNvPr id="17419" name="直接连接符 17419"/>
            <p:cNvSpPr>
              <a:spLocks noChangeShapeType="1"/>
            </p:cNvSpPr>
            <p:nvPr/>
          </p:nvSpPr>
          <p:spPr bwMode="auto">
            <a:xfrm>
              <a:off x="2208" y="3120"/>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grpSp>
        <p:nvGrpSpPr>
          <p:cNvPr id="17421" name="组合 17420"/>
          <p:cNvGrpSpPr/>
          <p:nvPr/>
        </p:nvGrpSpPr>
        <p:grpSpPr bwMode="auto">
          <a:xfrm>
            <a:off x="2303463" y="4257675"/>
            <a:ext cx="7170737" cy="579438"/>
            <a:chOff x="728" y="3317"/>
            <a:chExt cx="4517" cy="365"/>
          </a:xfrm>
        </p:grpSpPr>
        <p:sp>
          <p:nvSpPr>
            <p:cNvPr id="4" name="矩形 17421"/>
            <p:cNvSpPr>
              <a:spLocks noChangeArrowheads="1"/>
            </p:cNvSpPr>
            <p:nvPr/>
          </p:nvSpPr>
          <p:spPr bwMode="auto">
            <a:xfrm>
              <a:off x="728" y="3317"/>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求解</a:t>
              </a:r>
            </a:p>
          </p:txBody>
        </p:sp>
        <p:sp>
          <p:nvSpPr>
            <p:cNvPr id="17422" name="矩形 17422"/>
            <p:cNvSpPr>
              <a:spLocks noChangeArrowheads="1"/>
            </p:cNvSpPr>
            <p:nvPr/>
          </p:nvSpPr>
          <p:spPr bwMode="auto">
            <a:xfrm>
              <a:off x="1950" y="3317"/>
              <a:ext cx="32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分别求出两个未知数的值</a:t>
              </a:r>
            </a:p>
          </p:txBody>
        </p:sp>
        <p:sp>
          <p:nvSpPr>
            <p:cNvPr id="17423" name="直接连接符 17423"/>
            <p:cNvSpPr>
              <a:spLocks noChangeShapeType="1"/>
            </p:cNvSpPr>
            <p:nvPr/>
          </p:nvSpPr>
          <p:spPr bwMode="auto">
            <a:xfrm>
              <a:off x="1352" y="3509"/>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7424" name="矩形 17424"/>
          <p:cNvSpPr>
            <a:spLocks noChangeArrowheads="1"/>
          </p:cNvSpPr>
          <p:nvPr/>
        </p:nvSpPr>
        <p:spPr bwMode="auto">
          <a:xfrm>
            <a:off x="358775" y="549275"/>
            <a:ext cx="92535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srgbClr val="000000"/>
                </a:solidFill>
              </a:rPr>
              <a:t>3</a:t>
            </a:r>
            <a:r>
              <a:rPr lang="zh-CN" altLang="en-US" sz="3600" b="1">
                <a:solidFill>
                  <a:srgbClr val="000000"/>
                </a:solidFill>
              </a:rPr>
              <a:t>、加减消元法解方程组基本思路是什么？</a:t>
            </a:r>
          </a:p>
          <a:p>
            <a:r>
              <a:rPr lang="zh-CN" altLang="en-US" sz="3600" b="1">
                <a:solidFill>
                  <a:srgbClr val="000000"/>
                </a:solidFill>
              </a:rPr>
              <a:t>主要步骤有哪些？</a:t>
            </a:r>
          </a:p>
        </p:txBody>
      </p:sp>
      <p:grpSp>
        <p:nvGrpSpPr>
          <p:cNvPr id="17426" name="组合 17425"/>
          <p:cNvGrpSpPr/>
          <p:nvPr/>
        </p:nvGrpSpPr>
        <p:grpSpPr bwMode="auto">
          <a:xfrm>
            <a:off x="2159000" y="2600325"/>
            <a:ext cx="6159500" cy="1163638"/>
            <a:chOff x="1338" y="1684"/>
            <a:chExt cx="3880" cy="733"/>
          </a:xfrm>
        </p:grpSpPr>
        <p:sp>
          <p:nvSpPr>
            <p:cNvPr id="5" name="矩形 17426"/>
            <p:cNvSpPr>
              <a:spLocks noChangeArrowheads="1"/>
            </p:cNvSpPr>
            <p:nvPr/>
          </p:nvSpPr>
          <p:spPr bwMode="auto">
            <a:xfrm>
              <a:off x="1338" y="1706"/>
              <a:ext cx="73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b="1">
                  <a:solidFill>
                    <a:prstClr val="black"/>
                  </a:solidFill>
                  <a:latin typeface="Times New Roman" panose="02020603050405020304" pitchFamily="18" charset="0"/>
                </a:rPr>
                <a:t>变形</a:t>
              </a:r>
            </a:p>
          </p:txBody>
        </p:sp>
        <p:sp>
          <p:nvSpPr>
            <p:cNvPr id="17427" name="矩形 17427"/>
            <p:cNvSpPr>
              <a:spLocks noChangeArrowheads="1"/>
            </p:cNvSpPr>
            <p:nvPr/>
          </p:nvSpPr>
          <p:spPr bwMode="auto">
            <a:xfrm>
              <a:off x="2789" y="1684"/>
              <a:ext cx="2429"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b="1">
                  <a:solidFill>
                    <a:prstClr val="black"/>
                  </a:solidFill>
                  <a:latin typeface="Times New Roman" panose="02020603050405020304" pitchFamily="18" charset="0"/>
                </a:rPr>
                <a:t>同一个未知数的系</a:t>
              </a:r>
            </a:p>
            <a:p>
              <a:pPr>
                <a:spcBef>
                  <a:spcPct val="20000"/>
                </a:spcBef>
              </a:pPr>
              <a:r>
                <a:rPr lang="zh-CN" altLang="en-US" sz="3200" b="1">
                  <a:solidFill>
                    <a:prstClr val="black"/>
                  </a:solidFill>
                  <a:latin typeface="Times New Roman" panose="02020603050405020304" pitchFamily="18" charset="0"/>
                </a:rPr>
                <a:t>数相同或互为相反数</a:t>
              </a:r>
            </a:p>
          </p:txBody>
        </p:sp>
        <p:sp>
          <p:nvSpPr>
            <p:cNvPr id="17428" name="直接连接符 17428"/>
            <p:cNvSpPr>
              <a:spLocks noChangeShapeType="1"/>
            </p:cNvSpPr>
            <p:nvPr/>
          </p:nvSpPr>
          <p:spPr bwMode="auto">
            <a:xfrm>
              <a:off x="1973" y="1888"/>
              <a:ext cx="576" cy="0"/>
            </a:xfrm>
            <a:prstGeom prst="line">
              <a:avLst/>
            </a:prstGeom>
            <a:noFill/>
            <a:ln w="7937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17430" name="矩形 17429"/>
          <p:cNvSpPr>
            <a:spLocks noChangeArrowheads="1"/>
          </p:cNvSpPr>
          <p:nvPr/>
        </p:nvSpPr>
        <p:spPr bwMode="auto">
          <a:xfrm>
            <a:off x="323850" y="5697538"/>
            <a:ext cx="7315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4</a:t>
            </a:r>
            <a:r>
              <a:rPr lang="zh-CN" altLang="en-US" sz="3200" b="1">
                <a:solidFill>
                  <a:prstClr val="black"/>
                </a:solidFill>
                <a:latin typeface="Times New Roman" panose="02020603050405020304" pitchFamily="18" charset="0"/>
              </a:rPr>
              <a:t>、</a:t>
            </a:r>
            <a:r>
              <a:rPr lang="en-US" altLang="zh-CN" sz="3200" b="1">
                <a:solidFill>
                  <a:prstClr val="black"/>
                </a:solidFill>
                <a:latin typeface="Times New Roman" panose="02020603050405020304" pitchFamily="18" charset="0"/>
              </a:rPr>
              <a:t>. </a:t>
            </a:r>
            <a:r>
              <a:rPr lang="zh-CN" altLang="en-US" sz="3200" b="1">
                <a:solidFill>
                  <a:prstClr val="black"/>
                </a:solidFill>
                <a:latin typeface="Times New Roman" panose="02020603050405020304" pitchFamily="18" charset="0"/>
              </a:rPr>
              <a:t>二元一次方程组解法有</a:t>
            </a:r>
            <a:r>
              <a:rPr lang="zh-CN" altLang="en-US" sz="3200" b="1" u="sng">
                <a:solidFill>
                  <a:prstClr val="black"/>
                </a:solidFill>
                <a:latin typeface="Times New Roman" panose="02020603050405020304" pitchFamily="18" charset="0"/>
              </a:rPr>
              <a:t> </a:t>
            </a:r>
            <a:r>
              <a:rPr lang="en-US" altLang="zh-CN" sz="3200" b="1">
                <a:solidFill>
                  <a:prstClr val="black"/>
                </a:solidFill>
                <a:latin typeface="Times New Roman" panose="02020603050405020304" pitchFamily="18" charset="0"/>
              </a:rPr>
              <a:t>.</a:t>
            </a:r>
          </a:p>
        </p:txBody>
      </p:sp>
      <p:sp>
        <p:nvSpPr>
          <p:cNvPr id="17431" name="矩形 17430"/>
          <p:cNvSpPr>
            <a:spLocks noChangeArrowheads="1"/>
          </p:cNvSpPr>
          <p:nvPr/>
        </p:nvSpPr>
        <p:spPr bwMode="auto">
          <a:xfrm>
            <a:off x="5513388" y="5661025"/>
            <a:ext cx="3028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3200" b="1">
                <a:solidFill>
                  <a:srgbClr val="FF0066"/>
                </a:solidFill>
                <a:latin typeface="Times New Roman" panose="02020603050405020304" pitchFamily="18" charset="0"/>
              </a:rPr>
              <a:t>代入法、加减法</a:t>
            </a:r>
          </a:p>
        </p:txBody>
      </p:sp>
      <p:grpSp>
        <p:nvGrpSpPr>
          <p:cNvPr id="17432" name="组合 17431"/>
          <p:cNvGrpSpPr/>
          <p:nvPr/>
        </p:nvGrpSpPr>
        <p:grpSpPr bwMode="auto">
          <a:xfrm>
            <a:off x="2339975" y="4905375"/>
            <a:ext cx="7170738" cy="579438"/>
            <a:chOff x="728" y="3793"/>
            <a:chExt cx="4517" cy="365"/>
          </a:xfrm>
        </p:grpSpPr>
        <p:sp>
          <p:nvSpPr>
            <p:cNvPr id="6" name="矩形 17432"/>
            <p:cNvSpPr>
              <a:spLocks noChangeArrowheads="1"/>
            </p:cNvSpPr>
            <p:nvPr/>
          </p:nvSpPr>
          <p:spPr bwMode="auto">
            <a:xfrm>
              <a:off x="728" y="3793"/>
              <a:ext cx="77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写解</a:t>
              </a:r>
            </a:p>
          </p:txBody>
        </p:sp>
        <p:sp>
          <p:nvSpPr>
            <p:cNvPr id="17433" name="矩形 17433"/>
            <p:cNvSpPr>
              <a:spLocks noChangeArrowheads="1"/>
            </p:cNvSpPr>
            <p:nvPr/>
          </p:nvSpPr>
          <p:spPr bwMode="auto">
            <a:xfrm>
              <a:off x="1950" y="3793"/>
              <a:ext cx="329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写出方程组的解</a:t>
              </a:r>
            </a:p>
          </p:txBody>
        </p:sp>
        <p:sp>
          <p:nvSpPr>
            <p:cNvPr id="17434" name="直接连接符 17434"/>
            <p:cNvSpPr>
              <a:spLocks noChangeShapeType="1"/>
            </p:cNvSpPr>
            <p:nvPr/>
          </p:nvSpPr>
          <p:spPr bwMode="auto">
            <a:xfrm>
              <a:off x="1352" y="3985"/>
              <a:ext cx="576"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Tree>
    <p:extLst>
      <p:ext uri="{BB962C8B-B14F-4D97-AF65-F5344CB8AC3E}">
        <p14:creationId xmlns:p14="http://schemas.microsoft.com/office/powerpoint/2010/main" val="1155615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1+#ppt_w/2"/>
                                          </p:val>
                                        </p:tav>
                                        <p:tav tm="100000">
                                          <p:val>
                                            <p:strVal val="#ppt_x"/>
                                          </p:val>
                                        </p:tav>
                                      </p:tavLst>
                                    </p:anim>
                                    <p:anim calcmode="lin" valueType="num">
                                      <p:cBhvr additive="base">
                                        <p:cTn id="12" dur="500" fill="hold"/>
                                        <p:tgtEl>
                                          <p:spTgt spid="174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7413"/>
                                        </p:tgtEl>
                                        <p:attrNameLst>
                                          <p:attrName>style.visibility</p:attrName>
                                        </p:attrNameLst>
                                      </p:cBhvr>
                                      <p:to>
                                        <p:strVal val="visible"/>
                                      </p:to>
                                    </p:set>
                                    <p:anim calcmode="lin" valueType="num">
                                      <p:cBhvr additive="base">
                                        <p:cTn id="16" dur="500" fill="hold"/>
                                        <p:tgtEl>
                                          <p:spTgt spid="17413"/>
                                        </p:tgtEl>
                                        <p:attrNameLst>
                                          <p:attrName>ppt_x</p:attrName>
                                        </p:attrNameLst>
                                      </p:cBhvr>
                                      <p:tavLst>
                                        <p:tav tm="0">
                                          <p:val>
                                            <p:strVal val="1+#ppt_w/2"/>
                                          </p:val>
                                        </p:tav>
                                        <p:tav tm="100000">
                                          <p:val>
                                            <p:strVal val="#ppt_x"/>
                                          </p:val>
                                        </p:tav>
                                      </p:tavLst>
                                    </p:anim>
                                    <p:anim calcmode="lin" valueType="num">
                                      <p:cBhvr additive="base">
                                        <p:cTn id="17" dur="500" fill="hold"/>
                                        <p:tgtEl>
                                          <p:spTgt spid="174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74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426"/>
                                        </p:tgtEl>
                                        <p:attrNameLst>
                                          <p:attrName>style.visibility</p:attrName>
                                        </p:attrNameLst>
                                      </p:cBhvr>
                                      <p:to>
                                        <p:strVal val="visible"/>
                                      </p:to>
                                    </p:set>
                                    <p:anim calcmode="lin" valueType="num">
                                      <p:cBhvr additive="base">
                                        <p:cTn id="26" dur="500" fill="hold"/>
                                        <p:tgtEl>
                                          <p:spTgt spid="17426"/>
                                        </p:tgtEl>
                                        <p:attrNameLst>
                                          <p:attrName>ppt_x</p:attrName>
                                        </p:attrNameLst>
                                      </p:cBhvr>
                                      <p:tavLst>
                                        <p:tav tm="0">
                                          <p:val>
                                            <p:strVal val="1+#ppt_w/2"/>
                                          </p:val>
                                        </p:tav>
                                        <p:tav tm="100000">
                                          <p:val>
                                            <p:strVal val="#ppt_x"/>
                                          </p:val>
                                        </p:tav>
                                      </p:tavLst>
                                    </p:anim>
                                    <p:anim calcmode="lin" valueType="num">
                                      <p:cBhvr additive="base">
                                        <p:cTn id="27" dur="500" fill="hold"/>
                                        <p:tgtEl>
                                          <p:spTgt spid="17426"/>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417"/>
                                        </p:tgtEl>
                                        <p:attrNameLst>
                                          <p:attrName>style.visibility</p:attrName>
                                        </p:attrNameLst>
                                      </p:cBhvr>
                                      <p:to>
                                        <p:strVal val="visible"/>
                                      </p:to>
                                    </p:set>
                                    <p:anim calcmode="lin" valueType="num">
                                      <p:cBhvr additive="base">
                                        <p:cTn id="32" dur="500" fill="hold"/>
                                        <p:tgtEl>
                                          <p:spTgt spid="17417"/>
                                        </p:tgtEl>
                                        <p:attrNameLst>
                                          <p:attrName>ppt_x</p:attrName>
                                        </p:attrNameLst>
                                      </p:cBhvr>
                                      <p:tavLst>
                                        <p:tav tm="0">
                                          <p:val>
                                            <p:strVal val="#ppt_x"/>
                                          </p:val>
                                        </p:tav>
                                        <p:tav tm="100000">
                                          <p:val>
                                            <p:strVal val="#ppt_x"/>
                                          </p:val>
                                        </p:tav>
                                      </p:tavLst>
                                    </p:anim>
                                    <p:anim calcmode="lin" valueType="num">
                                      <p:cBhvr additive="base">
                                        <p:cTn id="33" dur="500" fill="hold"/>
                                        <p:tgtEl>
                                          <p:spTgt spid="174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7421"/>
                                        </p:tgtEl>
                                        <p:attrNameLst>
                                          <p:attrName>style.visibility</p:attrName>
                                        </p:attrNameLst>
                                      </p:cBhvr>
                                      <p:to>
                                        <p:strVal val="visible"/>
                                      </p:to>
                                    </p:set>
                                    <p:anim calcmode="lin" valueType="num">
                                      <p:cBhvr additive="base">
                                        <p:cTn id="38" dur="500" fill="hold"/>
                                        <p:tgtEl>
                                          <p:spTgt spid="17421"/>
                                        </p:tgtEl>
                                        <p:attrNameLst>
                                          <p:attrName>ppt_x</p:attrName>
                                        </p:attrNameLst>
                                      </p:cBhvr>
                                      <p:tavLst>
                                        <p:tav tm="0">
                                          <p:val>
                                            <p:strVal val="#ppt_x"/>
                                          </p:val>
                                        </p:tav>
                                        <p:tav tm="100000">
                                          <p:val>
                                            <p:strVal val="#ppt_x"/>
                                          </p:val>
                                        </p:tav>
                                      </p:tavLst>
                                    </p:anim>
                                    <p:anim calcmode="lin" valueType="num">
                                      <p:cBhvr additive="base">
                                        <p:cTn id="39" dur="500" fill="hold"/>
                                        <p:tgtEl>
                                          <p:spTgt spid="1742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7432"/>
                                        </p:tgtEl>
                                        <p:attrNameLst>
                                          <p:attrName>style.visibility</p:attrName>
                                        </p:attrNameLst>
                                      </p:cBhvr>
                                      <p:to>
                                        <p:strVal val="visible"/>
                                      </p:to>
                                    </p:set>
                                    <p:anim calcmode="lin" valueType="num">
                                      <p:cBhvr additive="base">
                                        <p:cTn id="44" dur="500" fill="hold"/>
                                        <p:tgtEl>
                                          <p:spTgt spid="17432"/>
                                        </p:tgtEl>
                                        <p:attrNameLst>
                                          <p:attrName>ppt_x</p:attrName>
                                        </p:attrNameLst>
                                      </p:cBhvr>
                                      <p:tavLst>
                                        <p:tav tm="0">
                                          <p:val>
                                            <p:strVal val="#ppt_x"/>
                                          </p:val>
                                        </p:tav>
                                        <p:tav tm="100000">
                                          <p:val>
                                            <p:strVal val="#ppt_x"/>
                                          </p:val>
                                        </p:tav>
                                      </p:tavLst>
                                    </p:anim>
                                    <p:anim calcmode="lin" valueType="num">
                                      <p:cBhvr additive="base">
                                        <p:cTn id="45" dur="500" fill="hold"/>
                                        <p:tgtEl>
                                          <p:spTgt spid="1743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430"/>
                                        </p:tgtEl>
                                        <p:attrNameLst>
                                          <p:attrName>style.visibility</p:attrName>
                                        </p:attrNameLst>
                                      </p:cBhvr>
                                      <p:to>
                                        <p:strVal val="visible"/>
                                      </p:to>
                                    </p:set>
                                    <p:anim calcmode="lin" valueType="num">
                                      <p:cBhvr additive="base">
                                        <p:cTn id="50" dur="500" fill="hold"/>
                                        <p:tgtEl>
                                          <p:spTgt spid="17430"/>
                                        </p:tgtEl>
                                        <p:attrNameLst>
                                          <p:attrName>ppt_x</p:attrName>
                                        </p:attrNameLst>
                                      </p:cBhvr>
                                      <p:tavLst>
                                        <p:tav tm="0">
                                          <p:val>
                                            <p:strVal val="#ppt_x"/>
                                          </p:val>
                                        </p:tav>
                                        <p:tav tm="100000">
                                          <p:val>
                                            <p:strVal val="#ppt_x"/>
                                          </p:val>
                                        </p:tav>
                                      </p:tavLst>
                                    </p:anim>
                                    <p:anim calcmode="lin" valueType="num">
                                      <p:cBhvr additive="base">
                                        <p:cTn id="51" dur="500" fill="hold"/>
                                        <p:tgtEl>
                                          <p:spTgt spid="1743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7431"/>
                                        </p:tgtEl>
                                        <p:attrNameLst>
                                          <p:attrName>style.visibility</p:attrName>
                                        </p:attrNameLst>
                                      </p:cBhvr>
                                      <p:to>
                                        <p:strVal val="visible"/>
                                      </p:to>
                                    </p:set>
                                    <p:anim calcmode="lin" valueType="num">
                                      <p:cBhvr additive="base">
                                        <p:cTn id="56" dur="500" fill="hold"/>
                                        <p:tgtEl>
                                          <p:spTgt spid="17431"/>
                                        </p:tgtEl>
                                        <p:attrNameLst>
                                          <p:attrName>ppt_x</p:attrName>
                                        </p:attrNameLst>
                                      </p:cBhvr>
                                      <p:tavLst>
                                        <p:tav tm="0">
                                          <p:val>
                                            <p:strVal val="1+#ppt_w/2"/>
                                          </p:val>
                                        </p:tav>
                                        <p:tav tm="100000">
                                          <p:val>
                                            <p:strVal val="#ppt_x"/>
                                          </p:val>
                                        </p:tav>
                                      </p:tavLst>
                                    </p:anim>
                                    <p:anim calcmode="lin" valueType="num">
                                      <p:cBhvr additive="base">
                                        <p:cTn id="57" dur="500" fill="hold"/>
                                        <p:tgtEl>
                                          <p:spTgt spid="174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p:bldP spid="17412" grpId="0"/>
      <p:bldP spid="17430" grpId="0"/>
      <p:bldP spid="1743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18433" descr="演练空间"/>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88913"/>
            <a:ext cx="38131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文本框 18434"/>
          <p:cNvSpPr txBox="1">
            <a:spLocks noChangeArrowheads="1"/>
          </p:cNvSpPr>
          <p:nvPr/>
        </p:nvSpPr>
        <p:spPr bwMode="auto">
          <a:xfrm>
            <a:off x="323850" y="1541463"/>
            <a:ext cx="18415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sz="3600" b="1">
              <a:solidFill>
                <a:prstClr val="black"/>
              </a:solidFill>
              <a:latin typeface="Times New Roman" panose="02020603050405020304" pitchFamily="18" charset="0"/>
            </a:endParaRPr>
          </a:p>
        </p:txBody>
      </p:sp>
      <p:sp>
        <p:nvSpPr>
          <p:cNvPr id="18435" name="矩形 18435"/>
          <p:cNvSpPr>
            <a:spLocks noChangeArrowheads="1"/>
          </p:cNvSpPr>
          <p:nvPr/>
        </p:nvSpPr>
        <p:spPr bwMode="auto">
          <a:xfrm>
            <a:off x="4479925" y="3048000"/>
            <a:ext cx="184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4400">
              <a:solidFill>
                <a:srgbClr val="1F497D"/>
              </a:solidFill>
              <a:latin typeface="Times New Roman" panose="02020603050405020304" pitchFamily="18" charset="0"/>
            </a:endParaRPr>
          </a:p>
        </p:txBody>
      </p:sp>
      <p:grpSp>
        <p:nvGrpSpPr>
          <p:cNvPr id="18436" name="组合 18436"/>
          <p:cNvGrpSpPr/>
          <p:nvPr/>
        </p:nvGrpSpPr>
        <p:grpSpPr bwMode="auto">
          <a:xfrm>
            <a:off x="6211888" y="5508625"/>
            <a:ext cx="2932112" cy="1349375"/>
            <a:chOff x="3936" y="3504"/>
            <a:chExt cx="1824" cy="816"/>
          </a:xfrm>
        </p:grpSpPr>
        <p:sp>
          <p:nvSpPr>
            <p:cNvPr id="18437" name="文本框 18437"/>
            <p:cNvSpPr txBox="1">
              <a:spLocks noChangeArrowheads="1"/>
            </p:cNvSpPr>
            <p:nvPr/>
          </p:nvSpPr>
          <p:spPr bwMode="auto">
            <a:xfrm>
              <a:off x="4128" y="3600"/>
              <a:ext cx="120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endParaRPr lang="zh-CN" altLang="en-US" sz="2800">
                <a:solidFill>
                  <a:prstClr val="black"/>
                </a:solidFill>
                <a:latin typeface="Times New Roman" panose="02020603050405020304" pitchFamily="18" charset="0"/>
              </a:endParaRPr>
            </a:p>
          </p:txBody>
        </p:sp>
        <p:sp>
          <p:nvSpPr>
            <p:cNvPr id="18438" name="椭圆 18438"/>
            <p:cNvSpPr>
              <a:spLocks noChangeArrowheads="1"/>
            </p:cNvSpPr>
            <p:nvPr/>
          </p:nvSpPr>
          <p:spPr bwMode="auto">
            <a:xfrm>
              <a:off x="3936" y="3504"/>
              <a:ext cx="1824" cy="816"/>
            </a:xfrm>
            <a:prstGeom prst="ellipse">
              <a:avLst/>
            </a:prstGeom>
            <a:solidFill>
              <a:schemeClr val="accent1"/>
            </a:solidFill>
            <a:ln w="9525">
              <a:solidFill>
                <a:schemeClr val="tx1"/>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4400">
                <a:solidFill>
                  <a:srgbClr val="FF0000"/>
                </a:solidFill>
                <a:latin typeface="Times New Roman" panose="02020603050405020304" pitchFamily="18" charset="0"/>
              </a:endParaRPr>
            </a:p>
          </p:txBody>
        </p:sp>
        <p:sp>
          <p:nvSpPr>
            <p:cNvPr id="18439" name="矩形 18439"/>
            <p:cNvSpPr>
              <a:spLocks noChangeArrowheads="1" noChangeShapeType="1" noTextEdit="1"/>
            </p:cNvSpPr>
            <p:nvPr/>
          </p:nvSpPr>
          <p:spPr bwMode="auto">
            <a:xfrm>
              <a:off x="4368" y="3696"/>
              <a:ext cx="1152" cy="419"/>
            </a:xfrm>
            <a:prstGeom prst="rect">
              <a:avLst/>
            </a:prstGeom>
            <a:extLst>
              <a:ext uri="{91240B29-F687-4F45-9708-019B960494DF}">
                <a14:hiddenLine xmlns:a14="http://schemas.microsoft.com/office/drawing/2010/main" w="9525">
                  <a:noFill/>
                  <a:round/>
                </a14:hiddenLine>
              </a:ext>
            </a:extLst>
          </p:spPr>
          <p:txBody>
            <a:bodyPr wrap="none" fromWordArt="1">
              <a:prstTxWarp prst="textCanUp">
                <a:avLst>
                  <a:gd name="adj" fmla="val 85713"/>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zh-CN" altLang="en-US" sz="3600">
                  <a:gradFill rotWithShape="0">
                    <a:gsLst>
                      <a:gs pos="0">
                        <a:srgbClr val="707070"/>
                      </a:gs>
                      <a:gs pos="50000">
                        <a:srgbClr val="FFFFFF"/>
                      </a:gs>
                      <a:gs pos="100000">
                        <a:srgbClr val="707070"/>
                      </a:gs>
                    </a:gsLst>
                    <a:lin ang="2700000" scaled="1"/>
                  </a:gradFill>
                  <a:latin typeface="宋体" panose="02010600030101010101" pitchFamily="2" charset="-122"/>
                </a:rPr>
                <a:t>相信自己</a:t>
              </a:r>
            </a:p>
          </p:txBody>
        </p:sp>
      </p:grpSp>
      <p:sp>
        <p:nvSpPr>
          <p:cNvPr id="18440" name="文本框 18440"/>
          <p:cNvSpPr txBox="1">
            <a:spLocks noChangeArrowheads="1"/>
          </p:cNvSpPr>
          <p:nvPr/>
        </p:nvSpPr>
        <p:spPr bwMode="auto">
          <a:xfrm>
            <a:off x="1765300" y="1700213"/>
            <a:ext cx="77755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1</a:t>
            </a:r>
            <a:r>
              <a:rPr lang="zh-CN" altLang="en-US" sz="3200">
                <a:solidFill>
                  <a:prstClr val="black"/>
                </a:solidFill>
                <a:latin typeface="Times New Roman" panose="02020603050405020304" pitchFamily="18" charset="0"/>
              </a:rPr>
              <a:t>、</a:t>
            </a:r>
            <a:r>
              <a:rPr lang="en-US" altLang="zh-CN" sz="5400">
                <a:solidFill>
                  <a:prstClr val="black"/>
                </a:solidFill>
                <a:latin typeface="Times New Roman" panose="02020603050405020304" pitchFamily="18" charset="0"/>
              </a:rPr>
              <a:t>{</a:t>
            </a:r>
          </a:p>
        </p:txBody>
      </p:sp>
      <p:sp>
        <p:nvSpPr>
          <p:cNvPr id="18441" name="文本框 18441"/>
          <p:cNvSpPr txBox="1">
            <a:spLocks noChangeArrowheads="1"/>
          </p:cNvSpPr>
          <p:nvPr/>
        </p:nvSpPr>
        <p:spPr bwMode="auto">
          <a:xfrm>
            <a:off x="2916238" y="1557338"/>
            <a:ext cx="460851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5x+2y=25</a:t>
            </a:r>
          </a:p>
          <a:p>
            <a:pPr>
              <a:spcBef>
                <a:spcPct val="50000"/>
              </a:spcBef>
            </a:pPr>
            <a:r>
              <a:rPr lang="en-US" altLang="zh-CN" sz="3200">
                <a:solidFill>
                  <a:prstClr val="black"/>
                </a:solidFill>
                <a:latin typeface="Times New Roman" panose="02020603050405020304" pitchFamily="18" charset="0"/>
              </a:rPr>
              <a:t>3x+4y=15</a:t>
            </a:r>
          </a:p>
        </p:txBody>
      </p:sp>
      <p:sp>
        <p:nvSpPr>
          <p:cNvPr id="18442" name="文本框 18442"/>
          <p:cNvSpPr txBox="1">
            <a:spLocks noChangeArrowheads="1"/>
          </p:cNvSpPr>
          <p:nvPr/>
        </p:nvSpPr>
        <p:spPr bwMode="auto">
          <a:xfrm>
            <a:off x="1763713" y="3068638"/>
            <a:ext cx="6121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2</a:t>
            </a:r>
            <a:r>
              <a:rPr lang="zh-CN" altLang="en-US" sz="3200">
                <a:solidFill>
                  <a:prstClr val="black"/>
                </a:solidFill>
                <a:latin typeface="Times New Roman" panose="02020603050405020304" pitchFamily="18" charset="0"/>
              </a:rPr>
              <a:t>、 </a:t>
            </a:r>
            <a:r>
              <a:rPr lang="en-US" altLang="zh-CN" sz="5400">
                <a:solidFill>
                  <a:prstClr val="black"/>
                </a:solidFill>
                <a:latin typeface="Times New Roman" panose="02020603050405020304" pitchFamily="18" charset="0"/>
              </a:rPr>
              <a:t>{</a:t>
            </a:r>
          </a:p>
        </p:txBody>
      </p:sp>
      <p:sp>
        <p:nvSpPr>
          <p:cNvPr id="18443" name="文本框 18443"/>
          <p:cNvSpPr txBox="1">
            <a:spLocks noChangeArrowheads="1"/>
          </p:cNvSpPr>
          <p:nvPr/>
        </p:nvSpPr>
        <p:spPr bwMode="auto">
          <a:xfrm>
            <a:off x="1763713" y="4437063"/>
            <a:ext cx="540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3</a:t>
            </a:r>
            <a:r>
              <a:rPr lang="zh-CN" altLang="en-US" sz="3200">
                <a:solidFill>
                  <a:prstClr val="black"/>
                </a:solidFill>
                <a:latin typeface="Times New Roman" panose="02020603050405020304" pitchFamily="18" charset="0"/>
              </a:rPr>
              <a:t>、 </a:t>
            </a:r>
            <a:r>
              <a:rPr lang="en-US" altLang="zh-CN" sz="5400">
                <a:solidFill>
                  <a:prstClr val="black"/>
                </a:solidFill>
                <a:latin typeface="Times New Roman" panose="02020603050405020304" pitchFamily="18" charset="0"/>
              </a:rPr>
              <a:t>{</a:t>
            </a:r>
          </a:p>
        </p:txBody>
      </p:sp>
      <p:sp>
        <p:nvSpPr>
          <p:cNvPr id="18444" name="文本框 18444"/>
          <p:cNvSpPr txBox="1">
            <a:spLocks noChangeArrowheads="1"/>
          </p:cNvSpPr>
          <p:nvPr/>
        </p:nvSpPr>
        <p:spPr bwMode="auto">
          <a:xfrm>
            <a:off x="2916238" y="2924175"/>
            <a:ext cx="4248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2x+5y=8</a:t>
            </a:r>
          </a:p>
          <a:p>
            <a:pPr>
              <a:spcBef>
                <a:spcPct val="50000"/>
              </a:spcBef>
            </a:pPr>
            <a:r>
              <a:rPr lang="en-US" altLang="zh-CN" sz="3200">
                <a:solidFill>
                  <a:prstClr val="black"/>
                </a:solidFill>
                <a:latin typeface="Times New Roman" panose="02020603050405020304" pitchFamily="18" charset="0"/>
              </a:rPr>
              <a:t>3x+2y=5</a:t>
            </a:r>
          </a:p>
        </p:txBody>
      </p:sp>
      <p:sp>
        <p:nvSpPr>
          <p:cNvPr id="18445" name="文本框 18445"/>
          <p:cNvSpPr txBox="1">
            <a:spLocks noChangeArrowheads="1"/>
          </p:cNvSpPr>
          <p:nvPr/>
        </p:nvSpPr>
        <p:spPr bwMode="auto">
          <a:xfrm>
            <a:off x="2916238" y="4292600"/>
            <a:ext cx="51117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2x+3y=6</a:t>
            </a:r>
          </a:p>
          <a:p>
            <a:pPr>
              <a:spcBef>
                <a:spcPct val="50000"/>
              </a:spcBef>
            </a:pPr>
            <a:r>
              <a:rPr lang="en-US" altLang="zh-CN" sz="3200">
                <a:solidFill>
                  <a:prstClr val="black"/>
                </a:solidFill>
                <a:latin typeface="Times New Roman" panose="02020603050405020304" pitchFamily="18" charset="0"/>
              </a:rPr>
              <a:t>3x-2y=-2</a:t>
            </a:r>
          </a:p>
        </p:txBody>
      </p:sp>
    </p:spTree>
    <p:extLst>
      <p:ext uri="{BB962C8B-B14F-4D97-AF65-F5344CB8AC3E}">
        <p14:creationId xmlns:p14="http://schemas.microsoft.com/office/powerpoint/2010/main" val="197239437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矩形 19457"/>
          <p:cNvSpPr>
            <a:spLocks noChangeArrowheads="1"/>
          </p:cNvSpPr>
          <p:nvPr/>
        </p:nvSpPr>
        <p:spPr bwMode="auto">
          <a:xfrm>
            <a:off x="3352800" y="609600"/>
            <a:ext cx="463232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85000"/>
              </a:lnSpc>
            </a:pPr>
            <a:r>
              <a:rPr lang="zh-CN" altLang="en-US" sz="4400">
                <a:solidFill>
                  <a:srgbClr val="FF0000"/>
                </a:solidFill>
                <a:latin typeface="Times New Roman" panose="02020603050405020304" pitchFamily="18" charset="0"/>
                <a:ea typeface="隶书" pitchFamily="49" charset="-122"/>
              </a:rPr>
              <a:t>知 识 的 升 华</a:t>
            </a:r>
          </a:p>
        </p:txBody>
      </p:sp>
      <p:sp>
        <p:nvSpPr>
          <p:cNvPr id="19459" name="矩形 19458"/>
          <p:cNvSpPr>
            <a:spLocks noChangeArrowheads="1"/>
          </p:cNvSpPr>
          <p:nvPr/>
        </p:nvSpPr>
        <p:spPr bwMode="auto">
          <a:xfrm>
            <a:off x="395288" y="2781300"/>
            <a:ext cx="8748712"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20000"/>
              </a:spcBef>
              <a:buClr>
                <a:srgbClr val="C0504D"/>
              </a:buClr>
              <a:buFont typeface="Wingdings" panose="05000000000000000000" pitchFamily="2" charset="2"/>
              <a:buNone/>
            </a:pPr>
            <a:endParaRPr lang="zh-CN" altLang="en-US" sz="4000">
              <a:solidFill>
                <a:srgbClr val="0000FF"/>
              </a:solidFill>
              <a:latin typeface="Times New Roman" panose="02020603050405020304" pitchFamily="18" charset="0"/>
              <a:ea typeface="隶书" pitchFamily="49" charset="-122"/>
            </a:endParaRPr>
          </a:p>
        </p:txBody>
      </p:sp>
      <p:grpSp>
        <p:nvGrpSpPr>
          <p:cNvPr id="2" name="组合 19459"/>
          <p:cNvGrpSpPr/>
          <p:nvPr/>
        </p:nvGrpSpPr>
        <p:grpSpPr bwMode="auto">
          <a:xfrm>
            <a:off x="381000" y="152400"/>
            <a:ext cx="3009900" cy="1524000"/>
            <a:chOff x="816" y="2880"/>
            <a:chExt cx="1896" cy="960"/>
          </a:xfrm>
        </p:grpSpPr>
        <p:pic>
          <p:nvPicPr>
            <p:cNvPr id="19460" name="图片 19460" descr="AG00029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2" y="2935"/>
              <a:ext cx="1080"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组合 19461"/>
            <p:cNvGrpSpPr/>
            <p:nvPr/>
          </p:nvGrpSpPr>
          <p:grpSpPr bwMode="auto">
            <a:xfrm>
              <a:off x="816" y="2880"/>
              <a:ext cx="816" cy="960"/>
              <a:chOff x="672" y="3504"/>
              <a:chExt cx="4176" cy="528"/>
            </a:xfrm>
          </p:grpSpPr>
          <p:sp>
            <p:nvSpPr>
              <p:cNvPr id="19462" name="横卷形 19462"/>
              <p:cNvSpPr>
                <a:spLocks noChangeArrowheads="1"/>
              </p:cNvSpPr>
              <p:nvPr/>
            </p:nvSpPr>
            <p:spPr bwMode="auto">
              <a:xfrm>
                <a:off x="672" y="3504"/>
                <a:ext cx="4080" cy="528"/>
              </a:xfrm>
              <a:prstGeom prst="horizontalScroll">
                <a:avLst>
                  <a:gd name="adj" fmla="val 12500"/>
                </a:avLst>
              </a:prstGeom>
              <a:gradFill rotWithShape="0">
                <a:gsLst>
                  <a:gs pos="0">
                    <a:srgbClr val="FFEDED"/>
                  </a:gs>
                  <a:gs pos="100000">
                    <a:srgbClr val="FFFFFF"/>
                  </a:gs>
                </a:gsLst>
                <a:path path="rect">
                  <a:fillToRect r="100000" b="100000"/>
                </a:path>
              </a:gradFill>
              <a:ln w="9525">
                <a:solidFill>
                  <a:srgbClr val="000099"/>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3" name="文本框 19463"/>
              <p:cNvSpPr txBox="1"/>
              <p:nvPr/>
            </p:nvSpPr>
            <p:spPr>
              <a:xfrm>
                <a:off x="718" y="3524"/>
                <a:ext cx="4130" cy="201"/>
              </a:xfrm>
              <a:prstGeom prst="rect">
                <a:avLst/>
              </a:prstGeom>
              <a:noFill/>
              <a:ln w="9525">
                <a:noFill/>
              </a:ln>
            </p:spPr>
            <p:txBody>
              <a:bodyPr anchor="ctr">
                <a:spAutoFit/>
              </a:bodyPr>
              <a:lstStyle/>
              <a:p>
                <a:pPr algn="ctr" eaLnBrk="0" hangingPunct="0">
                  <a:buClr>
                    <a:srgbClr val="000000"/>
                  </a:buClr>
                </a:pPr>
                <a:endParaRPr sz="3200" b="1" noProof="1">
                  <a:solidFill>
                    <a:srgbClr val="000099"/>
                  </a:solidFill>
                  <a:effectLst>
                    <a:outerShdw blurRad="38100" dist="38100" dir="2700000">
                      <a:srgbClr val="C0C0C0"/>
                    </a:outerShdw>
                  </a:effectLst>
                  <a:latin typeface="Times New Roman" panose="02020603050405020304" pitchFamily="18" charset="0"/>
                  <a:ea typeface="幼圆" pitchFamily="49" charset="-122"/>
                </a:endParaRPr>
              </a:p>
            </p:txBody>
          </p:sp>
        </p:grpSp>
        <p:sp>
          <p:nvSpPr>
            <p:cNvPr id="19464" name="文本框 19464"/>
            <p:cNvSpPr txBox="1">
              <a:spLocks noChangeArrowheads="1"/>
            </p:cNvSpPr>
            <p:nvPr/>
          </p:nvSpPr>
          <p:spPr bwMode="auto">
            <a:xfrm>
              <a:off x="912" y="2995"/>
              <a:ext cx="672"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srgbClr val="FF0000"/>
                  </a:solidFill>
                  <a:latin typeface="Times New Roman" panose="02020603050405020304" pitchFamily="18" charset="0"/>
                  <a:ea typeface="隶书" pitchFamily="49" charset="-122"/>
                </a:rPr>
                <a:t>独立</a:t>
              </a:r>
            </a:p>
            <a:p>
              <a:r>
                <a:rPr lang="zh-CN" altLang="en-US" sz="3200" b="1">
                  <a:solidFill>
                    <a:srgbClr val="FF0000"/>
                  </a:solidFill>
                  <a:latin typeface="Times New Roman" panose="02020603050405020304" pitchFamily="18" charset="0"/>
                  <a:ea typeface="隶书" pitchFamily="49" charset="-122"/>
                </a:rPr>
                <a:t>作业</a:t>
              </a:r>
            </a:p>
          </p:txBody>
        </p:sp>
      </p:grpSp>
      <p:sp>
        <p:nvSpPr>
          <p:cNvPr id="19466" name="矩形 19465"/>
          <p:cNvSpPr>
            <a:spLocks noChangeArrowheads="1"/>
          </p:cNvSpPr>
          <p:nvPr/>
        </p:nvSpPr>
        <p:spPr bwMode="auto">
          <a:xfrm>
            <a:off x="900113" y="5373688"/>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20000"/>
              </a:spcBef>
              <a:buClr>
                <a:srgbClr val="C0504D"/>
              </a:buClr>
              <a:buFont typeface="Wingdings" panose="05000000000000000000" pitchFamily="2" charset="2"/>
              <a:buNone/>
            </a:pPr>
            <a:endParaRPr lang="zh-CN" altLang="en-US" sz="6000">
              <a:solidFill>
                <a:srgbClr val="FF0000"/>
              </a:solidFill>
              <a:latin typeface="Times New Roman" panose="02020603050405020304" pitchFamily="18" charset="0"/>
              <a:ea typeface="隶书" pitchFamily="49" charset="-122"/>
            </a:endParaRPr>
          </a:p>
        </p:txBody>
      </p:sp>
      <p:sp>
        <p:nvSpPr>
          <p:cNvPr id="4" name="文本框 19466"/>
          <p:cNvSpPr txBox="1">
            <a:spLocks noChangeArrowheads="1"/>
          </p:cNvSpPr>
          <p:nvPr/>
        </p:nvSpPr>
        <p:spPr bwMode="auto">
          <a:xfrm>
            <a:off x="611188" y="1844675"/>
            <a:ext cx="929005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4000">
                <a:solidFill>
                  <a:prstClr val="black"/>
                </a:solidFill>
                <a:latin typeface="Times New Roman" panose="02020603050405020304" pitchFamily="18" charset="0"/>
              </a:rPr>
              <a:t>1</a:t>
            </a:r>
            <a:r>
              <a:rPr lang="zh-CN" altLang="en-US" sz="4000">
                <a:solidFill>
                  <a:prstClr val="black"/>
                </a:solidFill>
                <a:latin typeface="Times New Roman" panose="02020603050405020304" pitchFamily="18" charset="0"/>
              </a:rPr>
              <a:t>、必做题：教材</a:t>
            </a:r>
            <a:r>
              <a:rPr lang="en-US" altLang="zh-CN" sz="4000">
                <a:solidFill>
                  <a:prstClr val="black"/>
                </a:solidFill>
                <a:latin typeface="Times New Roman" panose="02020603050405020304" pitchFamily="18" charset="0"/>
              </a:rPr>
              <a:t>112</a:t>
            </a:r>
            <a:r>
              <a:rPr lang="zh-CN" altLang="en-US" sz="4000">
                <a:solidFill>
                  <a:prstClr val="black"/>
                </a:solidFill>
                <a:latin typeface="Times New Roman" panose="02020603050405020304" pitchFamily="18" charset="0"/>
              </a:rPr>
              <a:t>页     第三题</a:t>
            </a:r>
          </a:p>
          <a:p>
            <a:pPr>
              <a:spcBef>
                <a:spcPct val="50000"/>
              </a:spcBef>
            </a:pPr>
            <a:r>
              <a:rPr lang="en-US" altLang="zh-CN" sz="4000">
                <a:solidFill>
                  <a:prstClr val="black"/>
                </a:solidFill>
                <a:latin typeface="Times New Roman" panose="02020603050405020304" pitchFamily="18" charset="0"/>
              </a:rPr>
              <a:t>2</a:t>
            </a:r>
            <a:r>
              <a:rPr lang="zh-CN" altLang="en-US" sz="4000">
                <a:solidFill>
                  <a:prstClr val="black"/>
                </a:solidFill>
                <a:latin typeface="Times New Roman" panose="02020603050405020304" pitchFamily="18" charset="0"/>
              </a:rPr>
              <a:t>、选做题：当</a:t>
            </a:r>
            <a:r>
              <a:rPr lang="en-US" altLang="zh-CN" sz="4000">
                <a:solidFill>
                  <a:prstClr val="black"/>
                </a:solidFill>
                <a:latin typeface="Times New Roman" panose="02020603050405020304" pitchFamily="18" charset="0"/>
              </a:rPr>
              <a:t>m</a:t>
            </a:r>
            <a:r>
              <a:rPr lang="zh-CN" altLang="en-US" sz="4000">
                <a:solidFill>
                  <a:prstClr val="black"/>
                </a:solidFill>
                <a:latin typeface="Times New Roman" panose="02020603050405020304" pitchFamily="18" charset="0"/>
              </a:rPr>
              <a:t>为何值时</a:t>
            </a:r>
            <a:r>
              <a:rPr lang="en-US" altLang="zh-CN" sz="4000">
                <a:solidFill>
                  <a:prstClr val="black"/>
                </a:solidFill>
                <a:latin typeface="Times New Roman" panose="02020603050405020304" pitchFamily="18" charset="0"/>
              </a:rPr>
              <a:t>,</a:t>
            </a:r>
            <a:r>
              <a:rPr lang="zh-CN" altLang="en-US" sz="4000">
                <a:solidFill>
                  <a:prstClr val="black"/>
                </a:solidFill>
                <a:latin typeface="Times New Roman" panose="02020603050405020304" pitchFamily="18" charset="0"/>
              </a:rPr>
              <a:t>关于</a:t>
            </a:r>
            <a:r>
              <a:rPr lang="en-US" altLang="zh-CN" sz="4000">
                <a:solidFill>
                  <a:prstClr val="black"/>
                </a:solidFill>
                <a:latin typeface="Times New Roman" panose="02020603050405020304" pitchFamily="18" charset="0"/>
              </a:rPr>
              <a:t>x</a:t>
            </a:r>
            <a:r>
              <a:rPr lang="zh-CN" altLang="en-US" sz="4000">
                <a:solidFill>
                  <a:prstClr val="black"/>
                </a:solidFill>
                <a:latin typeface="Times New Roman" panose="02020603050405020304" pitchFamily="18" charset="0"/>
              </a:rPr>
              <a:t>、</a:t>
            </a:r>
            <a:r>
              <a:rPr lang="en-US" altLang="zh-CN" sz="4000">
                <a:solidFill>
                  <a:prstClr val="black"/>
                </a:solidFill>
                <a:latin typeface="Times New Roman" panose="02020603050405020304" pitchFamily="18" charset="0"/>
              </a:rPr>
              <a:t>y</a:t>
            </a:r>
            <a:r>
              <a:rPr lang="zh-CN" altLang="en-US" sz="4000">
                <a:solidFill>
                  <a:prstClr val="black"/>
                </a:solidFill>
                <a:latin typeface="Times New Roman" panose="02020603050405020304" pitchFamily="18" charset="0"/>
              </a:rPr>
              <a:t>的</a:t>
            </a:r>
          </a:p>
          <a:p>
            <a:pPr>
              <a:spcBef>
                <a:spcPct val="50000"/>
              </a:spcBef>
            </a:pPr>
            <a:r>
              <a:rPr lang="zh-CN" altLang="en-US" sz="4000">
                <a:solidFill>
                  <a:prstClr val="black"/>
                </a:solidFill>
                <a:latin typeface="Times New Roman" panose="02020603050405020304" pitchFamily="18" charset="0"/>
              </a:rPr>
              <a:t>方程组</a:t>
            </a:r>
            <a:r>
              <a:rPr lang="en-US" altLang="zh-CN" sz="4400">
                <a:solidFill>
                  <a:prstClr val="black"/>
                </a:solidFill>
                <a:latin typeface="Times New Roman" panose="02020603050405020304" pitchFamily="18" charset="0"/>
              </a:rPr>
              <a:t>{</a:t>
            </a:r>
            <a:r>
              <a:rPr lang="en-US" altLang="zh-CN" sz="4000">
                <a:solidFill>
                  <a:prstClr val="black"/>
                </a:solidFill>
                <a:latin typeface="Times New Roman" panose="02020603050405020304" pitchFamily="18" charset="0"/>
              </a:rPr>
              <a:t>                   </a:t>
            </a:r>
            <a:r>
              <a:rPr lang="zh-CN" altLang="en-US" sz="4000">
                <a:solidFill>
                  <a:prstClr val="black"/>
                </a:solidFill>
                <a:latin typeface="Times New Roman" panose="02020603050405020304" pitchFamily="18" charset="0"/>
              </a:rPr>
              <a:t>得的解的和为</a:t>
            </a:r>
            <a:r>
              <a:rPr lang="en-US" altLang="zh-CN" sz="4000">
                <a:solidFill>
                  <a:prstClr val="black"/>
                </a:solidFill>
                <a:latin typeface="Times New Roman" panose="02020603050405020304" pitchFamily="18" charset="0"/>
              </a:rPr>
              <a:t>12?</a:t>
            </a:r>
          </a:p>
        </p:txBody>
      </p:sp>
      <p:sp>
        <p:nvSpPr>
          <p:cNvPr id="19467" name="文本框 19467"/>
          <p:cNvSpPr txBox="1">
            <a:spLocks noChangeArrowheads="1"/>
          </p:cNvSpPr>
          <p:nvPr/>
        </p:nvSpPr>
        <p:spPr bwMode="auto">
          <a:xfrm>
            <a:off x="2484438" y="3429000"/>
            <a:ext cx="34559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200">
                <a:solidFill>
                  <a:prstClr val="black"/>
                </a:solidFill>
                <a:latin typeface="Times New Roman" panose="02020603050405020304" pitchFamily="18" charset="0"/>
              </a:rPr>
              <a:t>2x+3y=m</a:t>
            </a:r>
          </a:p>
          <a:p>
            <a:pPr>
              <a:spcBef>
                <a:spcPct val="50000"/>
              </a:spcBef>
            </a:pPr>
            <a:r>
              <a:rPr lang="en-US" altLang="zh-CN" sz="3200">
                <a:solidFill>
                  <a:prstClr val="black"/>
                </a:solidFill>
                <a:latin typeface="Times New Roman" panose="02020603050405020304" pitchFamily="18" charset="0"/>
              </a:rPr>
              <a:t>3x+5y=m+2</a:t>
            </a:r>
          </a:p>
        </p:txBody>
      </p:sp>
    </p:spTree>
    <p:extLst>
      <p:ext uri="{BB962C8B-B14F-4D97-AF65-F5344CB8AC3E}">
        <p14:creationId xmlns:p14="http://schemas.microsoft.com/office/powerpoint/2010/main" val="2035492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nodePh="1">
                                  <p:stCondLst>
                                    <p:cond delay="0"/>
                                  </p:stCondLst>
                                  <p:endCondLst>
                                    <p:cond evt="begin" delay="0"/>
                                  </p:end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p:cTn id="7" dur="500" fill="hold"/>
                                        <p:tgtEl>
                                          <p:spTgt spid="194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59">
                                            <p:txEl>
                                              <p:pRg st="0" end="0"/>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nodePh="1">
                                  <p:stCondLst>
                                    <p:cond delay="0"/>
                                  </p:stCondLst>
                                  <p:endCondLst>
                                    <p:cond evt="begin" delay="0"/>
                                  </p:endCondLst>
                                  <p:childTnLst>
                                    <p:set>
                                      <p:cBhvr>
                                        <p:cTn id="12" dur="1" fill="hold">
                                          <p:stCondLst>
                                            <p:cond delay="0"/>
                                          </p:stCondLst>
                                        </p:cTn>
                                        <p:tgtEl>
                                          <p:spTgt spid="19466">
                                            <p:txEl>
                                              <p:pRg st="0" end="0"/>
                                            </p:txEl>
                                          </p:spTgt>
                                        </p:tgtEl>
                                        <p:attrNameLst>
                                          <p:attrName>style.visibility</p:attrName>
                                        </p:attrNameLst>
                                      </p:cBhvr>
                                      <p:to>
                                        <p:strVal val="visible"/>
                                      </p:to>
                                    </p:set>
                                    <p:anim calcmode="lin" valueType="num">
                                      <p:cBhvr>
                                        <p:cTn id="13" dur="500" fill="hold"/>
                                        <p:tgtEl>
                                          <p:spTgt spid="1946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9466">
                                            <p:txEl>
                                              <p:pRg st="0" end="0"/>
                                            </p:txEl>
                                          </p:spTgt>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1"/>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9466"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文本框 24577"/>
          <p:cNvSpPr txBox="1">
            <a:spLocks noChangeArrowheads="1"/>
          </p:cNvSpPr>
          <p:nvPr/>
        </p:nvSpPr>
        <p:spPr bwMode="auto">
          <a:xfrm>
            <a:off x="381000" y="762000"/>
            <a:ext cx="5943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400" b="1">
                <a:solidFill>
                  <a:srgbClr val="9933FF"/>
                </a:solidFill>
                <a:latin typeface="Times New Roman" panose="02020603050405020304" pitchFamily="18" charset="0"/>
              </a:rPr>
              <a:t>知识拓展：</a:t>
            </a:r>
          </a:p>
        </p:txBody>
      </p:sp>
      <p:grpSp>
        <p:nvGrpSpPr>
          <p:cNvPr id="23554" name="组合 24578"/>
          <p:cNvGrpSpPr/>
          <p:nvPr/>
        </p:nvGrpSpPr>
        <p:grpSpPr bwMode="auto">
          <a:xfrm>
            <a:off x="838200" y="1524000"/>
            <a:ext cx="7029450" cy="1952625"/>
            <a:chOff x="528" y="1200"/>
            <a:chExt cx="4023" cy="1230"/>
          </a:xfrm>
        </p:grpSpPr>
        <p:sp>
          <p:nvSpPr>
            <p:cNvPr id="23555" name="文本框 24579"/>
            <p:cNvSpPr txBox="1">
              <a:spLocks noChangeArrowheads="1"/>
            </p:cNvSpPr>
            <p:nvPr/>
          </p:nvSpPr>
          <p:spPr bwMode="auto">
            <a:xfrm>
              <a:off x="528" y="1200"/>
              <a:ext cx="7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3600" b="1">
                  <a:solidFill>
                    <a:prstClr val="black"/>
                  </a:solidFill>
                  <a:latin typeface="Times New Roman" panose="02020603050405020304" pitchFamily="18" charset="0"/>
                </a:rPr>
                <a:t>1</a:t>
              </a:r>
              <a:r>
                <a:rPr lang="zh-CN" altLang="en-US" sz="3600" b="1">
                  <a:solidFill>
                    <a:prstClr val="black"/>
                  </a:solidFill>
                  <a:latin typeface="Times New Roman" panose="02020603050405020304" pitchFamily="18" charset="0"/>
                </a:rPr>
                <a:t>、</a:t>
              </a:r>
            </a:p>
          </p:txBody>
        </p:sp>
        <p:sp>
          <p:nvSpPr>
            <p:cNvPr id="23556" name="矩形 24580"/>
            <p:cNvSpPr>
              <a:spLocks noChangeArrowheads="1"/>
            </p:cNvSpPr>
            <p:nvPr/>
          </p:nvSpPr>
          <p:spPr bwMode="auto">
            <a:xfrm>
              <a:off x="1248" y="1200"/>
              <a:ext cx="9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3x</a:t>
              </a:r>
              <a:r>
                <a:rPr lang="en-US" altLang="zh-CN" sz="3600" b="1" baseline="30000">
                  <a:solidFill>
                    <a:prstClr val="black"/>
                  </a:solidFill>
                  <a:latin typeface="Times New Roman" panose="02020603050405020304" pitchFamily="18" charset="0"/>
                </a:rPr>
                <a:t>2a+b+2</a:t>
              </a:r>
              <a:endParaRPr lang="en-US" altLang="zh-CN" sz="3600" b="1">
                <a:solidFill>
                  <a:prstClr val="black"/>
                </a:solidFill>
                <a:latin typeface="Times New Roman" panose="02020603050405020304" pitchFamily="18" charset="0"/>
              </a:endParaRPr>
            </a:p>
          </p:txBody>
        </p:sp>
        <p:sp>
          <p:nvSpPr>
            <p:cNvPr id="23557" name="矩形 24581"/>
            <p:cNvSpPr>
              <a:spLocks noChangeArrowheads="1"/>
            </p:cNvSpPr>
            <p:nvPr/>
          </p:nvSpPr>
          <p:spPr bwMode="auto">
            <a:xfrm>
              <a:off x="2208" y="1248"/>
              <a:ext cx="13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+5y</a:t>
              </a:r>
              <a:r>
                <a:rPr lang="en-US" altLang="zh-CN" sz="3600" b="1" baseline="30000">
                  <a:solidFill>
                    <a:prstClr val="black"/>
                  </a:solidFill>
                  <a:latin typeface="Times New Roman" panose="02020603050405020304" pitchFamily="18" charset="0"/>
                </a:rPr>
                <a:t>3a-b+1</a:t>
              </a:r>
              <a:r>
                <a:rPr lang="en-US" altLang="zh-CN" sz="3600" b="1">
                  <a:solidFill>
                    <a:prstClr val="black"/>
                  </a:solidFill>
                  <a:latin typeface="Times New Roman" panose="02020603050405020304" pitchFamily="18" charset="0"/>
                </a:rPr>
                <a:t>=8</a:t>
              </a:r>
            </a:p>
          </p:txBody>
        </p:sp>
        <p:sp>
          <p:nvSpPr>
            <p:cNvPr id="23558" name="矩形 24582"/>
            <p:cNvSpPr>
              <a:spLocks noChangeArrowheads="1"/>
            </p:cNvSpPr>
            <p:nvPr/>
          </p:nvSpPr>
          <p:spPr bwMode="auto">
            <a:xfrm>
              <a:off x="1296" y="1680"/>
              <a:ext cx="3255"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是关于</a:t>
              </a:r>
              <a:r>
                <a:rPr lang="en-US" altLang="zh-CN" sz="3600" b="1">
                  <a:solidFill>
                    <a:prstClr val="black"/>
                  </a:solidFill>
                  <a:latin typeface="Times New Roman" panose="02020603050405020304" pitchFamily="18" charset="0"/>
                </a:rPr>
                <a:t>x</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y</a:t>
              </a:r>
              <a:r>
                <a:rPr lang="zh-CN" altLang="en-US" sz="3600" b="1">
                  <a:solidFill>
                    <a:prstClr val="black"/>
                  </a:solidFill>
                  <a:latin typeface="Times New Roman" panose="02020603050405020304" pitchFamily="18" charset="0"/>
                </a:rPr>
                <a:t>的二元一次方程</a:t>
              </a:r>
            </a:p>
            <a:p>
              <a:r>
                <a:rPr lang="zh-CN" altLang="en-US" sz="3600" b="1">
                  <a:solidFill>
                    <a:prstClr val="black"/>
                  </a:solidFill>
                  <a:latin typeface="Times New Roman" panose="02020603050405020304" pitchFamily="18" charset="0"/>
                </a:rPr>
                <a:t>求</a:t>
              </a:r>
              <a:r>
                <a:rPr lang="en-US" altLang="zh-CN" sz="3600" b="1">
                  <a:solidFill>
                    <a:prstClr val="black"/>
                  </a:solidFill>
                  <a:latin typeface="Times New Roman" panose="02020603050405020304" pitchFamily="18" charset="0"/>
                </a:rPr>
                <a:t>a</a:t>
              </a:r>
              <a:r>
                <a:rPr lang="zh-CN" altLang="en-US" sz="3600" b="1">
                  <a:solidFill>
                    <a:prstClr val="black"/>
                  </a:solidFill>
                  <a:latin typeface="Times New Roman" panose="02020603050405020304" pitchFamily="18" charset="0"/>
                </a:rPr>
                <a:t>、</a:t>
              </a:r>
              <a:r>
                <a:rPr lang="en-US" altLang="zh-CN" sz="3600" b="1">
                  <a:solidFill>
                    <a:prstClr val="black"/>
                  </a:solidFill>
                  <a:latin typeface="Times New Roman" panose="02020603050405020304" pitchFamily="18" charset="0"/>
                </a:rPr>
                <a:t>b</a:t>
              </a:r>
            </a:p>
          </p:txBody>
        </p:sp>
      </p:grpSp>
      <p:grpSp>
        <p:nvGrpSpPr>
          <p:cNvPr id="24584" name="组合 24583"/>
          <p:cNvGrpSpPr/>
          <p:nvPr/>
        </p:nvGrpSpPr>
        <p:grpSpPr bwMode="auto">
          <a:xfrm>
            <a:off x="1524000" y="3276600"/>
            <a:ext cx="3825875" cy="2165350"/>
            <a:chOff x="960" y="2064"/>
            <a:chExt cx="2410" cy="1364"/>
          </a:xfrm>
        </p:grpSpPr>
        <p:sp>
          <p:nvSpPr>
            <p:cNvPr id="23560" name="矩形 24584"/>
            <p:cNvSpPr>
              <a:spLocks noChangeArrowheads="1"/>
            </p:cNvSpPr>
            <p:nvPr/>
          </p:nvSpPr>
          <p:spPr bwMode="auto">
            <a:xfrm>
              <a:off x="960" y="2064"/>
              <a:ext cx="241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解：根据题意：得</a:t>
              </a:r>
            </a:p>
          </p:txBody>
        </p:sp>
        <p:grpSp>
          <p:nvGrpSpPr>
            <p:cNvPr id="23561" name="组合 24585"/>
            <p:cNvGrpSpPr/>
            <p:nvPr/>
          </p:nvGrpSpPr>
          <p:grpSpPr bwMode="auto">
            <a:xfrm>
              <a:off x="1056" y="2400"/>
              <a:ext cx="1584" cy="1028"/>
              <a:chOff x="1056" y="2736"/>
              <a:chExt cx="1584" cy="1028"/>
            </a:xfrm>
          </p:grpSpPr>
          <p:sp>
            <p:nvSpPr>
              <p:cNvPr id="23562" name="左大括号 24586"/>
              <p:cNvSpPr/>
              <p:nvPr/>
            </p:nvSpPr>
            <p:spPr bwMode="auto">
              <a:xfrm>
                <a:off x="1056" y="2880"/>
                <a:ext cx="192" cy="672"/>
              </a:xfrm>
              <a:prstGeom prst="leftBrace">
                <a:avLst>
                  <a:gd name="adj1" fmla="val 2915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63" name="矩形 24587"/>
              <p:cNvSpPr>
                <a:spLocks noChangeArrowheads="1"/>
              </p:cNvSpPr>
              <p:nvPr/>
            </p:nvSpPr>
            <p:spPr bwMode="auto">
              <a:xfrm>
                <a:off x="1296" y="2736"/>
                <a:ext cx="13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2a+b+2=1</a:t>
                </a:r>
              </a:p>
            </p:txBody>
          </p:sp>
          <p:sp>
            <p:nvSpPr>
              <p:cNvPr id="23564" name="矩形 24588"/>
              <p:cNvSpPr>
                <a:spLocks noChangeArrowheads="1"/>
              </p:cNvSpPr>
              <p:nvPr/>
            </p:nvSpPr>
            <p:spPr bwMode="auto">
              <a:xfrm>
                <a:off x="1344" y="3360"/>
                <a:ext cx="12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3a-b+1=1</a:t>
                </a:r>
              </a:p>
            </p:txBody>
          </p:sp>
        </p:grpSp>
      </p:grpSp>
      <p:grpSp>
        <p:nvGrpSpPr>
          <p:cNvPr id="24590" name="组合 24589"/>
          <p:cNvGrpSpPr/>
          <p:nvPr/>
        </p:nvGrpSpPr>
        <p:grpSpPr bwMode="auto">
          <a:xfrm>
            <a:off x="4702175" y="4495800"/>
            <a:ext cx="2460625" cy="1695450"/>
            <a:chOff x="2962" y="2832"/>
            <a:chExt cx="1550" cy="1068"/>
          </a:xfrm>
        </p:grpSpPr>
        <p:sp>
          <p:nvSpPr>
            <p:cNvPr id="23566" name="矩形 24590"/>
            <p:cNvSpPr>
              <a:spLocks noChangeArrowheads="1"/>
            </p:cNvSpPr>
            <p:nvPr/>
          </p:nvSpPr>
          <p:spPr bwMode="auto">
            <a:xfrm>
              <a:off x="2962" y="3103"/>
              <a:ext cx="69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600" b="1">
                  <a:solidFill>
                    <a:prstClr val="black"/>
                  </a:solidFill>
                  <a:latin typeface="Times New Roman" panose="02020603050405020304" pitchFamily="18" charset="0"/>
                </a:rPr>
                <a:t>得：</a:t>
              </a:r>
            </a:p>
          </p:txBody>
        </p:sp>
        <p:sp>
          <p:nvSpPr>
            <p:cNvPr id="23567" name="左大括号 24591"/>
            <p:cNvSpPr/>
            <p:nvPr/>
          </p:nvSpPr>
          <p:spPr bwMode="auto">
            <a:xfrm>
              <a:off x="3456" y="3072"/>
              <a:ext cx="192" cy="528"/>
            </a:xfrm>
            <a:prstGeom prst="leftBrace">
              <a:avLst>
                <a:gd name="adj1" fmla="val 2290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3568" name="矩形 24592"/>
            <p:cNvSpPr>
              <a:spLocks noChangeArrowheads="1"/>
            </p:cNvSpPr>
            <p:nvPr/>
          </p:nvSpPr>
          <p:spPr bwMode="auto">
            <a:xfrm>
              <a:off x="3648" y="2880"/>
              <a:ext cx="42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a=</a:t>
              </a:r>
            </a:p>
          </p:txBody>
        </p:sp>
        <p:sp>
          <p:nvSpPr>
            <p:cNvPr id="23569" name="矩形 24593"/>
            <p:cNvSpPr>
              <a:spLocks noChangeArrowheads="1"/>
            </p:cNvSpPr>
            <p:nvPr/>
          </p:nvSpPr>
          <p:spPr bwMode="auto">
            <a:xfrm>
              <a:off x="3648" y="3360"/>
              <a:ext cx="44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600" b="1">
                  <a:solidFill>
                    <a:prstClr val="black"/>
                  </a:solidFill>
                  <a:latin typeface="Times New Roman" panose="02020603050405020304" pitchFamily="18" charset="0"/>
                </a:rPr>
                <a:t>b=</a:t>
              </a:r>
            </a:p>
          </p:txBody>
        </p:sp>
        <p:grpSp>
          <p:nvGrpSpPr>
            <p:cNvPr id="23570" name="组合 24594"/>
            <p:cNvGrpSpPr/>
            <p:nvPr/>
          </p:nvGrpSpPr>
          <p:grpSpPr bwMode="auto">
            <a:xfrm>
              <a:off x="4032" y="2832"/>
              <a:ext cx="480" cy="588"/>
              <a:chOff x="4032" y="2832"/>
              <a:chExt cx="480" cy="588"/>
            </a:xfrm>
          </p:grpSpPr>
          <p:grpSp>
            <p:nvGrpSpPr>
              <p:cNvPr id="23571" name="组合 24595"/>
              <p:cNvGrpSpPr/>
              <p:nvPr/>
            </p:nvGrpSpPr>
            <p:grpSpPr bwMode="auto">
              <a:xfrm>
                <a:off x="4224" y="2832"/>
                <a:ext cx="288" cy="588"/>
                <a:chOff x="4320" y="2868"/>
                <a:chExt cx="288" cy="588"/>
              </a:xfrm>
            </p:grpSpPr>
            <p:sp>
              <p:nvSpPr>
                <p:cNvPr id="23572" name="矩形 24596"/>
                <p:cNvSpPr>
                  <a:spLocks noChangeArrowheads="1"/>
                </p:cNvSpPr>
                <p:nvPr/>
              </p:nvSpPr>
              <p:spPr bwMode="auto">
                <a:xfrm>
                  <a:off x="4361" y="28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rPr>
                    <a:t>1</a:t>
                  </a:r>
                </a:p>
              </p:txBody>
            </p:sp>
            <p:sp>
              <p:nvSpPr>
                <p:cNvPr id="23573" name="矩形 24597"/>
                <p:cNvSpPr>
                  <a:spLocks noChangeArrowheads="1"/>
                </p:cNvSpPr>
                <p:nvPr/>
              </p:nvSpPr>
              <p:spPr bwMode="auto">
                <a:xfrm>
                  <a:off x="4368" y="31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rPr>
                    <a:t>5</a:t>
                  </a:r>
                </a:p>
              </p:txBody>
            </p:sp>
            <p:sp>
              <p:nvSpPr>
                <p:cNvPr id="23574" name="直接连接符 24598"/>
                <p:cNvSpPr>
                  <a:spLocks noChangeShapeType="1"/>
                </p:cNvSpPr>
                <p:nvPr/>
              </p:nvSpPr>
              <p:spPr bwMode="auto">
                <a:xfrm>
                  <a:off x="4320" y="3168"/>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23575" name="矩形 24599"/>
              <p:cNvSpPr>
                <a:spLocks noChangeArrowheads="1"/>
              </p:cNvSpPr>
              <p:nvPr/>
            </p:nvSpPr>
            <p:spPr bwMode="auto">
              <a:xfrm>
                <a:off x="4032" y="288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a:t>
                </a:r>
              </a:p>
            </p:txBody>
          </p:sp>
        </p:grpSp>
        <p:grpSp>
          <p:nvGrpSpPr>
            <p:cNvPr id="23576" name="组合 24600"/>
            <p:cNvGrpSpPr/>
            <p:nvPr/>
          </p:nvGrpSpPr>
          <p:grpSpPr bwMode="auto">
            <a:xfrm>
              <a:off x="4032" y="3312"/>
              <a:ext cx="480" cy="588"/>
              <a:chOff x="4032" y="2832"/>
              <a:chExt cx="480" cy="588"/>
            </a:xfrm>
          </p:grpSpPr>
          <p:grpSp>
            <p:nvGrpSpPr>
              <p:cNvPr id="23577" name="组合 24601"/>
              <p:cNvGrpSpPr/>
              <p:nvPr/>
            </p:nvGrpSpPr>
            <p:grpSpPr bwMode="auto">
              <a:xfrm>
                <a:off x="4224" y="2832"/>
                <a:ext cx="288" cy="588"/>
                <a:chOff x="4320" y="2868"/>
                <a:chExt cx="288" cy="588"/>
              </a:xfrm>
            </p:grpSpPr>
            <p:sp>
              <p:nvSpPr>
                <p:cNvPr id="23578" name="矩形 24602"/>
                <p:cNvSpPr>
                  <a:spLocks noChangeArrowheads="1"/>
                </p:cNvSpPr>
                <p:nvPr/>
              </p:nvSpPr>
              <p:spPr bwMode="auto">
                <a:xfrm>
                  <a:off x="4361" y="28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rPr>
                    <a:t>3</a:t>
                  </a:r>
                </a:p>
              </p:txBody>
            </p:sp>
            <p:sp>
              <p:nvSpPr>
                <p:cNvPr id="23579" name="矩形 24603"/>
                <p:cNvSpPr>
                  <a:spLocks noChangeArrowheads="1"/>
                </p:cNvSpPr>
                <p:nvPr/>
              </p:nvSpPr>
              <p:spPr bwMode="auto">
                <a:xfrm>
                  <a:off x="4368" y="316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prstClr val="black"/>
                      </a:solidFill>
                      <a:latin typeface="Times New Roman" panose="02020603050405020304" pitchFamily="18" charset="0"/>
                    </a:rPr>
                    <a:t>5</a:t>
                  </a:r>
                </a:p>
              </p:txBody>
            </p:sp>
            <p:sp>
              <p:nvSpPr>
                <p:cNvPr id="23580" name="直接连接符 24604"/>
                <p:cNvSpPr>
                  <a:spLocks noChangeShapeType="1"/>
                </p:cNvSpPr>
                <p:nvPr/>
              </p:nvSpPr>
              <p:spPr bwMode="auto">
                <a:xfrm>
                  <a:off x="4320" y="3168"/>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grpSp>
          <p:sp>
            <p:nvSpPr>
              <p:cNvPr id="23581" name="矩形 24605"/>
              <p:cNvSpPr>
                <a:spLocks noChangeArrowheads="1"/>
              </p:cNvSpPr>
              <p:nvPr/>
            </p:nvSpPr>
            <p:spPr bwMode="auto">
              <a:xfrm>
                <a:off x="4032" y="2880"/>
                <a:ext cx="20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a:t>
                </a:r>
              </a:p>
            </p:txBody>
          </p:sp>
        </p:grpSp>
      </p:grpSp>
    </p:spTree>
    <p:extLst>
      <p:ext uri="{BB962C8B-B14F-4D97-AF65-F5344CB8AC3E}">
        <p14:creationId xmlns:p14="http://schemas.microsoft.com/office/powerpoint/2010/main" val="35046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4584"/>
                                        </p:tgtEl>
                                        <p:attrNameLst>
                                          <p:attrName>style.visibility</p:attrName>
                                        </p:attrNameLst>
                                      </p:cBhvr>
                                      <p:to>
                                        <p:strVal val="visible"/>
                                      </p:to>
                                    </p:set>
                                    <p:anim calcmode="lin" valueType="num">
                                      <p:cBhvr>
                                        <p:cTn id="7" dur="500" fill="hold"/>
                                        <p:tgtEl>
                                          <p:spTgt spid="24584"/>
                                        </p:tgtEl>
                                        <p:attrNameLst>
                                          <p:attrName>ppt_x</p:attrName>
                                        </p:attrNameLst>
                                      </p:cBhvr>
                                      <p:tavLst>
                                        <p:tav tm="0">
                                          <p:val>
                                            <p:strVal val="#ppt_x"/>
                                          </p:val>
                                        </p:tav>
                                        <p:tav tm="100000">
                                          <p:val>
                                            <p:strVal val="#ppt_x"/>
                                          </p:val>
                                        </p:tav>
                                      </p:tavLst>
                                    </p:anim>
                                    <p:anim calcmode="lin" valueType="num">
                                      <p:cBhvr>
                                        <p:cTn id="8" dur="500" fill="hold"/>
                                        <p:tgtEl>
                                          <p:spTgt spid="24584"/>
                                        </p:tgtEl>
                                        <p:attrNameLst>
                                          <p:attrName>ppt_y</p:attrName>
                                        </p:attrNameLst>
                                      </p:cBhvr>
                                      <p:tavLst>
                                        <p:tav tm="0">
                                          <p:val>
                                            <p:strVal val="#ppt_y-#ppt_h/2"/>
                                          </p:val>
                                        </p:tav>
                                        <p:tav tm="100000">
                                          <p:val>
                                            <p:strVal val="#ppt_y"/>
                                          </p:val>
                                        </p:tav>
                                      </p:tavLst>
                                    </p:anim>
                                    <p:anim calcmode="lin" valueType="num">
                                      <p:cBhvr>
                                        <p:cTn id="9" dur="500" fill="hold"/>
                                        <p:tgtEl>
                                          <p:spTgt spid="24584"/>
                                        </p:tgtEl>
                                        <p:attrNameLst>
                                          <p:attrName>ppt_w</p:attrName>
                                        </p:attrNameLst>
                                      </p:cBhvr>
                                      <p:tavLst>
                                        <p:tav tm="0">
                                          <p:val>
                                            <p:strVal val="#ppt_w"/>
                                          </p:val>
                                        </p:tav>
                                        <p:tav tm="100000">
                                          <p:val>
                                            <p:strVal val="#ppt_w"/>
                                          </p:val>
                                        </p:tav>
                                      </p:tavLst>
                                    </p:anim>
                                    <p:anim calcmode="lin" valueType="num">
                                      <p:cBhvr>
                                        <p:cTn id="10" dur="500" fill="hold"/>
                                        <p:tgtEl>
                                          <p:spTgt spid="24584"/>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24590"/>
                                        </p:tgtEl>
                                        <p:attrNameLst>
                                          <p:attrName>style.visibility</p:attrName>
                                        </p:attrNameLst>
                                      </p:cBhvr>
                                      <p:to>
                                        <p:strVal val="visible"/>
                                      </p:to>
                                    </p:set>
                                    <p:anim calcmode="lin" valueType="num">
                                      <p:cBhvr>
                                        <p:cTn id="15" dur="500" fill="hold"/>
                                        <p:tgtEl>
                                          <p:spTgt spid="24590"/>
                                        </p:tgtEl>
                                        <p:attrNameLst>
                                          <p:attrName>ppt_x</p:attrName>
                                        </p:attrNameLst>
                                      </p:cBhvr>
                                      <p:tavLst>
                                        <p:tav tm="0">
                                          <p:val>
                                            <p:strVal val="#ppt_x-#ppt_w/2"/>
                                          </p:val>
                                        </p:tav>
                                        <p:tav tm="100000">
                                          <p:val>
                                            <p:strVal val="#ppt_x"/>
                                          </p:val>
                                        </p:tav>
                                      </p:tavLst>
                                    </p:anim>
                                    <p:anim calcmode="lin" valueType="num">
                                      <p:cBhvr>
                                        <p:cTn id="16" dur="500" fill="hold"/>
                                        <p:tgtEl>
                                          <p:spTgt spid="24590"/>
                                        </p:tgtEl>
                                        <p:attrNameLst>
                                          <p:attrName>ppt_y</p:attrName>
                                        </p:attrNameLst>
                                      </p:cBhvr>
                                      <p:tavLst>
                                        <p:tav tm="0">
                                          <p:val>
                                            <p:strVal val="#ppt_y"/>
                                          </p:val>
                                        </p:tav>
                                        <p:tav tm="100000">
                                          <p:val>
                                            <p:strVal val="#ppt_y"/>
                                          </p:val>
                                        </p:tav>
                                      </p:tavLst>
                                    </p:anim>
                                    <p:anim calcmode="lin" valueType="num">
                                      <p:cBhvr>
                                        <p:cTn id="17" dur="500" fill="hold"/>
                                        <p:tgtEl>
                                          <p:spTgt spid="24590"/>
                                        </p:tgtEl>
                                        <p:attrNameLst>
                                          <p:attrName>ppt_w</p:attrName>
                                        </p:attrNameLst>
                                      </p:cBhvr>
                                      <p:tavLst>
                                        <p:tav tm="0">
                                          <p:val>
                                            <p:fltVal val="0"/>
                                          </p:val>
                                        </p:tav>
                                        <p:tav tm="100000">
                                          <p:val>
                                            <p:strVal val="#ppt_w"/>
                                          </p:val>
                                        </p:tav>
                                      </p:tavLst>
                                    </p:anim>
                                    <p:anim calcmode="lin" valueType="num">
                                      <p:cBhvr>
                                        <p:cTn id="18" dur="500" fill="hold"/>
                                        <p:tgtEl>
                                          <p:spTgt spid="245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25601"/>
          <p:cNvSpPr txBox="1">
            <a:spLocks noChangeArrowheads="1"/>
          </p:cNvSpPr>
          <p:nvPr/>
        </p:nvSpPr>
        <p:spPr bwMode="auto">
          <a:xfrm>
            <a:off x="609600" y="457200"/>
            <a:ext cx="7924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AutoNum type="arabicParenBoth" startAt="3"/>
            </a:pPr>
            <a:r>
              <a:rPr lang="zh-CN" altLang="en-US" sz="3200" b="1">
                <a:solidFill>
                  <a:prstClr val="black"/>
                </a:solidFill>
                <a:latin typeface="Times New Roman" panose="02020603050405020304" pitchFamily="18" charset="0"/>
              </a:rPr>
              <a:t>已知（</a:t>
            </a:r>
            <a:r>
              <a:rPr lang="en-US" altLang="zh-CN" sz="3200" b="1">
                <a:solidFill>
                  <a:prstClr val="black"/>
                </a:solidFill>
                <a:latin typeface="Times New Roman" panose="02020603050405020304" pitchFamily="18" charset="0"/>
              </a:rPr>
              <a:t>3m+2n-16)</a:t>
            </a:r>
            <a:r>
              <a:rPr lang="en-US" altLang="zh-CN" sz="3200" b="1" baseline="30000">
                <a:solidFill>
                  <a:prstClr val="black"/>
                </a:solidFill>
                <a:latin typeface="Times New Roman" panose="02020603050405020304" pitchFamily="18" charset="0"/>
              </a:rPr>
              <a:t>2</a:t>
            </a:r>
            <a:r>
              <a:rPr lang="zh-CN" altLang="en-US" sz="3200" b="1">
                <a:solidFill>
                  <a:prstClr val="black"/>
                </a:solidFill>
                <a:latin typeface="Times New Roman" panose="02020603050405020304" pitchFamily="18" charset="0"/>
              </a:rPr>
              <a:t>与</a:t>
            </a:r>
            <a:r>
              <a:rPr lang="en-US" altLang="zh-CN" sz="3200" b="1">
                <a:solidFill>
                  <a:prstClr val="black"/>
                </a:solidFill>
                <a:latin typeface="Times New Roman" panose="02020603050405020304" pitchFamily="18" charset="0"/>
              </a:rPr>
              <a:t>|3m-n-1|</a:t>
            </a:r>
            <a:r>
              <a:rPr lang="zh-CN" altLang="en-US" sz="3200" b="1">
                <a:solidFill>
                  <a:prstClr val="black"/>
                </a:solidFill>
                <a:latin typeface="Times New Roman" panose="02020603050405020304" pitchFamily="18" charset="0"/>
              </a:rPr>
              <a:t>互为相反数</a:t>
            </a:r>
          </a:p>
          <a:p>
            <a:pPr>
              <a:spcBef>
                <a:spcPct val="50000"/>
              </a:spcBef>
            </a:pPr>
            <a:r>
              <a:rPr lang="zh-CN" altLang="en-US" sz="3200" b="1">
                <a:solidFill>
                  <a:prstClr val="black"/>
                </a:solidFill>
                <a:latin typeface="Times New Roman" panose="02020603050405020304" pitchFamily="18" charset="0"/>
              </a:rPr>
              <a:t>       求：</a:t>
            </a:r>
            <a:r>
              <a:rPr lang="en-US" altLang="zh-CN" sz="3200" b="1">
                <a:solidFill>
                  <a:prstClr val="black"/>
                </a:solidFill>
                <a:latin typeface="Times New Roman" panose="02020603050405020304" pitchFamily="18" charset="0"/>
              </a:rPr>
              <a:t>m+n</a:t>
            </a:r>
            <a:r>
              <a:rPr lang="zh-CN" altLang="en-US" sz="3200" b="1">
                <a:solidFill>
                  <a:prstClr val="black"/>
                </a:solidFill>
                <a:latin typeface="Times New Roman" panose="02020603050405020304" pitchFamily="18" charset="0"/>
              </a:rPr>
              <a:t>的值</a:t>
            </a:r>
          </a:p>
        </p:txBody>
      </p:sp>
      <p:grpSp>
        <p:nvGrpSpPr>
          <p:cNvPr id="25603" name="组合 25602"/>
          <p:cNvGrpSpPr/>
          <p:nvPr/>
        </p:nvGrpSpPr>
        <p:grpSpPr bwMode="auto">
          <a:xfrm>
            <a:off x="1295400" y="1905000"/>
            <a:ext cx="3657600" cy="2103438"/>
            <a:chOff x="816" y="1200"/>
            <a:chExt cx="2304" cy="1325"/>
          </a:xfrm>
        </p:grpSpPr>
        <p:sp>
          <p:nvSpPr>
            <p:cNvPr id="24579" name="矩形 25603"/>
            <p:cNvSpPr>
              <a:spLocks noChangeArrowheads="1"/>
            </p:cNvSpPr>
            <p:nvPr/>
          </p:nvSpPr>
          <p:spPr bwMode="auto">
            <a:xfrm>
              <a:off x="816" y="1200"/>
              <a:ext cx="21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解：根据题意：得</a:t>
              </a:r>
            </a:p>
          </p:txBody>
        </p:sp>
        <p:sp>
          <p:nvSpPr>
            <p:cNvPr id="24580" name="左大括号 25604"/>
            <p:cNvSpPr/>
            <p:nvPr/>
          </p:nvSpPr>
          <p:spPr bwMode="auto">
            <a:xfrm>
              <a:off x="1440" y="1728"/>
              <a:ext cx="144" cy="576"/>
            </a:xfrm>
            <a:prstGeom prst="leftBrace">
              <a:avLst>
                <a:gd name="adj1" fmla="val 33315"/>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3200" b="1">
                <a:solidFill>
                  <a:prstClr val="black"/>
                </a:solidFill>
                <a:latin typeface="Times New Roman" panose="02020603050405020304" pitchFamily="18" charset="0"/>
              </a:endParaRPr>
            </a:p>
          </p:txBody>
        </p:sp>
        <p:sp>
          <p:nvSpPr>
            <p:cNvPr id="24581" name="矩形 25605"/>
            <p:cNvSpPr>
              <a:spLocks noChangeArrowheads="1"/>
            </p:cNvSpPr>
            <p:nvPr/>
          </p:nvSpPr>
          <p:spPr bwMode="auto">
            <a:xfrm>
              <a:off x="1632" y="1536"/>
              <a:ext cx="148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3m+2n-16=0</a:t>
              </a:r>
            </a:p>
          </p:txBody>
        </p:sp>
        <p:sp>
          <p:nvSpPr>
            <p:cNvPr id="24582" name="矩形 25606"/>
            <p:cNvSpPr>
              <a:spLocks noChangeArrowheads="1"/>
            </p:cNvSpPr>
            <p:nvPr/>
          </p:nvSpPr>
          <p:spPr bwMode="auto">
            <a:xfrm>
              <a:off x="1632" y="2160"/>
              <a:ext cx="117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3m-n-1=0</a:t>
              </a:r>
            </a:p>
          </p:txBody>
        </p:sp>
      </p:grpSp>
      <p:grpSp>
        <p:nvGrpSpPr>
          <p:cNvPr id="25608" name="组合 25607"/>
          <p:cNvGrpSpPr/>
          <p:nvPr/>
        </p:nvGrpSpPr>
        <p:grpSpPr bwMode="auto">
          <a:xfrm>
            <a:off x="2133600" y="3810000"/>
            <a:ext cx="2252663" cy="1417638"/>
            <a:chOff x="1344" y="2400"/>
            <a:chExt cx="1419" cy="893"/>
          </a:xfrm>
        </p:grpSpPr>
        <p:sp>
          <p:nvSpPr>
            <p:cNvPr id="24584" name="矩形 25608"/>
            <p:cNvSpPr>
              <a:spLocks noChangeArrowheads="1"/>
            </p:cNvSpPr>
            <p:nvPr/>
          </p:nvSpPr>
          <p:spPr bwMode="auto">
            <a:xfrm>
              <a:off x="1344" y="2640"/>
              <a:ext cx="88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解得：</a:t>
              </a:r>
            </a:p>
          </p:txBody>
        </p:sp>
        <p:sp>
          <p:nvSpPr>
            <p:cNvPr id="24585" name="左大括号 25609"/>
            <p:cNvSpPr/>
            <p:nvPr/>
          </p:nvSpPr>
          <p:spPr bwMode="auto">
            <a:xfrm>
              <a:off x="2064" y="2592"/>
              <a:ext cx="96" cy="576"/>
            </a:xfrm>
            <a:prstGeom prst="leftBrace">
              <a:avLst>
                <a:gd name="adj1" fmla="val 5000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prstClr val="black"/>
                </a:solidFill>
              </a:endParaRPr>
            </a:p>
          </p:txBody>
        </p:sp>
        <p:sp>
          <p:nvSpPr>
            <p:cNvPr id="24586" name="矩形 25610"/>
            <p:cNvSpPr>
              <a:spLocks noChangeArrowheads="1"/>
            </p:cNvSpPr>
            <p:nvPr/>
          </p:nvSpPr>
          <p:spPr bwMode="auto">
            <a:xfrm>
              <a:off x="2160" y="2400"/>
              <a:ext cx="6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m=2</a:t>
              </a:r>
            </a:p>
          </p:txBody>
        </p:sp>
        <p:sp>
          <p:nvSpPr>
            <p:cNvPr id="24587" name="矩形 25611"/>
            <p:cNvSpPr>
              <a:spLocks noChangeArrowheads="1"/>
            </p:cNvSpPr>
            <p:nvPr/>
          </p:nvSpPr>
          <p:spPr bwMode="auto">
            <a:xfrm>
              <a:off x="2160" y="2928"/>
              <a:ext cx="53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3200" b="1">
                  <a:solidFill>
                    <a:prstClr val="black"/>
                  </a:solidFill>
                  <a:latin typeface="Times New Roman" panose="02020603050405020304" pitchFamily="18" charset="0"/>
                </a:rPr>
                <a:t>n=5</a:t>
              </a:r>
            </a:p>
          </p:txBody>
        </p:sp>
      </p:grpSp>
      <p:sp>
        <p:nvSpPr>
          <p:cNvPr id="25613" name="矩形 25612"/>
          <p:cNvSpPr>
            <a:spLocks noChangeArrowheads="1"/>
          </p:cNvSpPr>
          <p:nvPr/>
        </p:nvSpPr>
        <p:spPr bwMode="auto">
          <a:xfrm>
            <a:off x="3052763" y="5767388"/>
            <a:ext cx="2225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3200" b="1">
                <a:solidFill>
                  <a:prstClr val="black"/>
                </a:solidFill>
                <a:latin typeface="Times New Roman" panose="02020603050405020304" pitchFamily="18" charset="0"/>
              </a:rPr>
              <a:t>即：</a:t>
            </a:r>
            <a:r>
              <a:rPr lang="en-US" altLang="zh-CN" sz="3200" b="1">
                <a:solidFill>
                  <a:prstClr val="black"/>
                </a:solidFill>
                <a:latin typeface="Times New Roman" panose="02020603050405020304" pitchFamily="18" charset="0"/>
              </a:rPr>
              <a:t>m+n=7</a:t>
            </a:r>
          </a:p>
        </p:txBody>
      </p:sp>
    </p:spTree>
    <p:extLst>
      <p:ext uri="{BB962C8B-B14F-4D97-AF65-F5344CB8AC3E}">
        <p14:creationId xmlns:p14="http://schemas.microsoft.com/office/powerpoint/2010/main" val="673729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checkerboard(across)">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608"/>
                                        </p:tgtEl>
                                        <p:attrNameLst>
                                          <p:attrName>style.visibility</p:attrName>
                                        </p:attrNameLst>
                                      </p:cBhvr>
                                      <p:to>
                                        <p:strVal val="visible"/>
                                      </p:to>
                                    </p:set>
                                    <p:animEffect transition="in" filter="dissolve">
                                      <p:cBhvr>
                                        <p:cTn id="12" dur="500"/>
                                        <p:tgtEl>
                                          <p:spTgt spid="25608"/>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5613"/>
                                        </p:tgtEl>
                                        <p:attrNameLst>
                                          <p:attrName>style.visibility</p:attrName>
                                        </p:attrNameLst>
                                      </p:cBhvr>
                                      <p:to>
                                        <p:strVal val="visible"/>
                                      </p:to>
                                    </p:set>
                                    <p:anim calcmode="lin" valueType="num">
                                      <p:cBhvr>
                                        <p:cTn id="17" dur="500" fill="hold"/>
                                        <p:tgtEl>
                                          <p:spTgt spid="25613"/>
                                        </p:tgtEl>
                                        <p:attrNameLst>
                                          <p:attrName>ppt_w</p:attrName>
                                        </p:attrNameLst>
                                      </p:cBhvr>
                                      <p:tavLst>
                                        <p:tav tm="0">
                                          <p:val>
                                            <p:fltVal val="0"/>
                                          </p:val>
                                        </p:tav>
                                        <p:tav tm="100000">
                                          <p:val>
                                            <p:strVal val="#ppt_w"/>
                                          </p:val>
                                        </p:tav>
                                      </p:tavLst>
                                    </p:anim>
                                    <p:anim calcmode="lin" valueType="num">
                                      <p:cBhvr>
                                        <p:cTn id="18" dur="500" fill="hold"/>
                                        <p:tgtEl>
                                          <p:spTgt spid="256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ChangeArrowheads="1"/>
          </p:cNvSpPr>
          <p:nvPr/>
        </p:nvSpPr>
        <p:spPr bwMode="auto">
          <a:xfrm>
            <a:off x="431800" y="2744788"/>
            <a:ext cx="226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srgbClr val="FF3300"/>
                </a:solidFill>
                <a:latin typeface="Times New Roman" panose="02020603050405020304" pitchFamily="18" charset="0"/>
              </a:rPr>
              <a:t>主要步骤：</a:t>
            </a:r>
            <a:r>
              <a:rPr kumimoji="1" lang="zh-CN" altLang="en-US" sz="3200" b="1">
                <a:solidFill>
                  <a:prstClr val="black"/>
                </a:solidFill>
                <a:latin typeface="Times New Roman" panose="02020603050405020304" pitchFamily="18" charset="0"/>
              </a:rPr>
              <a:t>                </a:t>
            </a:r>
          </a:p>
        </p:txBody>
      </p:sp>
      <p:sp>
        <p:nvSpPr>
          <p:cNvPr id="135171" name="Line 3"/>
          <p:cNvSpPr>
            <a:spLocks noChangeShapeType="1"/>
          </p:cNvSpPr>
          <p:nvPr/>
        </p:nvSpPr>
        <p:spPr bwMode="auto">
          <a:xfrm>
            <a:off x="5486400" y="2438400"/>
            <a:ext cx="936625" cy="0"/>
          </a:xfrm>
          <a:prstGeom prst="line">
            <a:avLst/>
          </a:prstGeom>
          <a:noFill/>
          <a:ln w="85725">
            <a:solidFill>
              <a:srgbClr val="FFFF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172" name="Rectangle 4"/>
          <p:cNvSpPr>
            <a:spLocks noChangeArrowheads="1"/>
          </p:cNvSpPr>
          <p:nvPr/>
        </p:nvSpPr>
        <p:spPr bwMode="auto">
          <a:xfrm>
            <a:off x="1187450" y="1520825"/>
            <a:ext cx="18716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3300"/>
                </a:solidFill>
                <a:latin typeface="Times New Roman" panose="02020603050405020304" pitchFamily="18" charset="0"/>
              </a:rPr>
              <a:t>基本思路</a:t>
            </a:r>
            <a:r>
              <a:rPr kumimoji="1" lang="en-US" altLang="zh-CN" sz="2800" b="1">
                <a:solidFill>
                  <a:srgbClr val="FF3300"/>
                </a:solidFill>
                <a:latin typeface="Times New Roman" panose="02020603050405020304" pitchFamily="18" charset="0"/>
              </a:rPr>
              <a:t>:</a:t>
            </a:r>
          </a:p>
        </p:txBody>
      </p:sp>
      <p:sp>
        <p:nvSpPr>
          <p:cNvPr id="135173" name="Rectangle 5"/>
          <p:cNvSpPr>
            <a:spLocks noChangeArrowheads="1"/>
          </p:cNvSpPr>
          <p:nvPr/>
        </p:nvSpPr>
        <p:spPr bwMode="auto">
          <a:xfrm>
            <a:off x="684213" y="5553075"/>
            <a:ext cx="16557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写解</a:t>
            </a:r>
          </a:p>
        </p:txBody>
      </p:sp>
      <p:sp>
        <p:nvSpPr>
          <p:cNvPr id="135174" name="Rectangle 6"/>
          <p:cNvSpPr>
            <a:spLocks noChangeArrowheads="1"/>
          </p:cNvSpPr>
          <p:nvPr/>
        </p:nvSpPr>
        <p:spPr bwMode="auto">
          <a:xfrm>
            <a:off x="684213" y="4941888"/>
            <a:ext cx="226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求解</a:t>
            </a:r>
          </a:p>
        </p:txBody>
      </p:sp>
      <p:sp>
        <p:nvSpPr>
          <p:cNvPr id="135175" name="Rectangle 7"/>
          <p:cNvSpPr>
            <a:spLocks noChangeArrowheads="1"/>
          </p:cNvSpPr>
          <p:nvPr/>
        </p:nvSpPr>
        <p:spPr bwMode="auto">
          <a:xfrm>
            <a:off x="755650" y="4292600"/>
            <a:ext cx="16557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代入</a:t>
            </a:r>
          </a:p>
        </p:txBody>
      </p:sp>
      <p:sp>
        <p:nvSpPr>
          <p:cNvPr id="135177" name="Rectangle 9"/>
          <p:cNvSpPr>
            <a:spLocks noChangeArrowheads="1"/>
          </p:cNvSpPr>
          <p:nvPr/>
        </p:nvSpPr>
        <p:spPr bwMode="auto">
          <a:xfrm>
            <a:off x="6400800" y="2133600"/>
            <a:ext cx="893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b="1">
                <a:solidFill>
                  <a:srgbClr val="FFFFFF"/>
                </a:solidFill>
                <a:latin typeface="Times New Roman" panose="02020603050405020304" pitchFamily="18" charset="0"/>
              </a:rPr>
              <a:t>一元</a:t>
            </a:r>
          </a:p>
        </p:txBody>
      </p:sp>
      <p:sp>
        <p:nvSpPr>
          <p:cNvPr id="135179" name="Rectangle 11"/>
          <p:cNvSpPr>
            <a:spLocks noChangeArrowheads="1"/>
          </p:cNvSpPr>
          <p:nvPr/>
        </p:nvSpPr>
        <p:spPr bwMode="auto">
          <a:xfrm>
            <a:off x="2627313" y="4365625"/>
            <a:ext cx="2224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消去一个</a:t>
            </a:r>
            <a:r>
              <a:rPr kumimoji="1" lang="zh-CN" altLang="en-US" sz="3200" b="1">
                <a:solidFill>
                  <a:srgbClr val="FF3300"/>
                </a:solidFill>
                <a:latin typeface="Times New Roman" panose="02020603050405020304" pitchFamily="18" charset="0"/>
              </a:rPr>
              <a:t>元</a:t>
            </a:r>
          </a:p>
        </p:txBody>
      </p:sp>
      <p:sp>
        <p:nvSpPr>
          <p:cNvPr id="135180" name="Rectangle 12"/>
          <p:cNvSpPr>
            <a:spLocks noChangeArrowheads="1"/>
          </p:cNvSpPr>
          <p:nvPr/>
        </p:nvSpPr>
        <p:spPr bwMode="auto">
          <a:xfrm>
            <a:off x="2519363" y="4905375"/>
            <a:ext cx="4672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分别求出</a:t>
            </a:r>
            <a:r>
              <a:rPr kumimoji="1" lang="zh-CN" altLang="en-US" sz="3200" b="1">
                <a:solidFill>
                  <a:srgbClr val="FF3300"/>
                </a:solidFill>
                <a:latin typeface="Times New Roman" panose="02020603050405020304" pitchFamily="18" charset="0"/>
              </a:rPr>
              <a:t>两个</a:t>
            </a:r>
            <a:r>
              <a:rPr kumimoji="1" lang="zh-CN" altLang="en-US" sz="3200" b="1">
                <a:solidFill>
                  <a:prstClr val="black"/>
                </a:solidFill>
                <a:latin typeface="Times New Roman" panose="02020603050405020304" pitchFamily="18" charset="0"/>
              </a:rPr>
              <a:t>未知数的值</a:t>
            </a:r>
          </a:p>
        </p:txBody>
      </p:sp>
      <p:sp>
        <p:nvSpPr>
          <p:cNvPr id="135181" name="Rectangle 13"/>
          <p:cNvSpPr>
            <a:spLocks noChangeArrowheads="1"/>
          </p:cNvSpPr>
          <p:nvPr/>
        </p:nvSpPr>
        <p:spPr bwMode="auto">
          <a:xfrm>
            <a:off x="2627313" y="5516563"/>
            <a:ext cx="30400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a:solidFill>
                  <a:prstClr val="black"/>
                </a:solidFill>
                <a:latin typeface="Times New Roman" panose="02020603050405020304" pitchFamily="18" charset="0"/>
              </a:rPr>
              <a:t>写出</a:t>
            </a:r>
            <a:r>
              <a:rPr kumimoji="1" lang="zh-CN" altLang="en-US" sz="3200" b="1">
                <a:solidFill>
                  <a:srgbClr val="FF3300"/>
                </a:solidFill>
                <a:latin typeface="Times New Roman" panose="02020603050405020304" pitchFamily="18" charset="0"/>
              </a:rPr>
              <a:t>方程组</a:t>
            </a:r>
            <a:r>
              <a:rPr kumimoji="1" lang="zh-CN" altLang="en-US" sz="3200" b="1">
                <a:solidFill>
                  <a:prstClr val="black"/>
                </a:solidFill>
                <a:latin typeface="Times New Roman" panose="02020603050405020304" pitchFamily="18" charset="0"/>
              </a:rPr>
              <a:t>的解</a:t>
            </a:r>
          </a:p>
        </p:txBody>
      </p:sp>
      <p:sp>
        <p:nvSpPr>
          <p:cNvPr id="135186" name="Line 18"/>
          <p:cNvSpPr>
            <a:spLocks noChangeShapeType="1"/>
          </p:cNvSpPr>
          <p:nvPr/>
        </p:nvSpPr>
        <p:spPr bwMode="auto">
          <a:xfrm>
            <a:off x="1655763" y="5265738"/>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191" name="Line 23"/>
          <p:cNvSpPr>
            <a:spLocks noChangeShapeType="1"/>
          </p:cNvSpPr>
          <p:nvPr/>
        </p:nvSpPr>
        <p:spPr bwMode="auto">
          <a:xfrm>
            <a:off x="1692275" y="3644900"/>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192" name="Line 24"/>
          <p:cNvSpPr>
            <a:spLocks noChangeShapeType="1"/>
          </p:cNvSpPr>
          <p:nvPr/>
        </p:nvSpPr>
        <p:spPr bwMode="auto">
          <a:xfrm>
            <a:off x="1692275" y="5842000"/>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193" name="Rectangle 25"/>
          <p:cNvSpPr>
            <a:spLocks noChangeArrowheads="1"/>
          </p:cNvSpPr>
          <p:nvPr/>
        </p:nvSpPr>
        <p:spPr bwMode="auto">
          <a:xfrm>
            <a:off x="684213" y="3321050"/>
            <a:ext cx="1003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b="1">
                <a:solidFill>
                  <a:prstClr val="black"/>
                </a:solidFill>
                <a:latin typeface="Times New Roman" panose="02020603050405020304" pitchFamily="18" charset="0"/>
              </a:rPr>
              <a:t>变形</a:t>
            </a:r>
          </a:p>
        </p:txBody>
      </p:sp>
      <p:sp>
        <p:nvSpPr>
          <p:cNvPr id="135194" name="Rectangle 26"/>
          <p:cNvSpPr>
            <a:spLocks noChangeArrowheads="1"/>
          </p:cNvSpPr>
          <p:nvPr/>
        </p:nvSpPr>
        <p:spPr bwMode="auto">
          <a:xfrm>
            <a:off x="2808288" y="3141663"/>
            <a:ext cx="42640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5000"/>
              </a:spcBef>
            </a:pPr>
            <a:r>
              <a:rPr lang="zh-CN" altLang="en-US" sz="3200" b="1">
                <a:solidFill>
                  <a:prstClr val="black"/>
                </a:solidFill>
                <a:latin typeface="Verdana" panose="020B0604030504040204" pitchFamily="34" charset="0"/>
              </a:rPr>
              <a:t>用</a:t>
            </a:r>
            <a:r>
              <a:rPr lang="zh-CN" altLang="en-US" sz="3200" b="1">
                <a:solidFill>
                  <a:srgbClr val="FF3300"/>
                </a:solidFill>
                <a:latin typeface="Verdana" panose="020B0604030504040204" pitchFamily="34" charset="0"/>
              </a:rPr>
              <a:t>一个未知数</a:t>
            </a:r>
            <a:r>
              <a:rPr lang="zh-CN" altLang="en-US" sz="3200" b="1">
                <a:solidFill>
                  <a:prstClr val="black"/>
                </a:solidFill>
                <a:latin typeface="Verdana" panose="020B0604030504040204" pitchFamily="34" charset="0"/>
              </a:rPr>
              <a:t>的代数式</a:t>
            </a:r>
          </a:p>
          <a:p>
            <a:pPr>
              <a:spcBef>
                <a:spcPct val="25000"/>
              </a:spcBef>
            </a:pPr>
            <a:r>
              <a:rPr lang="zh-CN" altLang="en-US" sz="3200" b="1">
                <a:solidFill>
                  <a:prstClr val="black"/>
                </a:solidFill>
                <a:latin typeface="Verdana" panose="020B0604030504040204" pitchFamily="34" charset="0"/>
              </a:rPr>
              <a:t>表示</a:t>
            </a:r>
            <a:r>
              <a:rPr lang="zh-CN" altLang="en-US" sz="3200" b="1">
                <a:solidFill>
                  <a:srgbClr val="FF3300"/>
                </a:solidFill>
                <a:latin typeface="Verdana" panose="020B0604030504040204" pitchFamily="34" charset="0"/>
              </a:rPr>
              <a:t>另一个未知数</a:t>
            </a:r>
          </a:p>
        </p:txBody>
      </p:sp>
      <p:sp>
        <p:nvSpPr>
          <p:cNvPr id="135196" name="Rectangle 28"/>
          <p:cNvSpPr>
            <a:spLocks noChangeArrowheads="1"/>
          </p:cNvSpPr>
          <p:nvPr/>
        </p:nvSpPr>
        <p:spPr bwMode="auto">
          <a:xfrm>
            <a:off x="3203575" y="1557338"/>
            <a:ext cx="3925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solidFill>
                  <a:srgbClr val="0000FF"/>
                </a:solidFill>
                <a:latin typeface="Verdana" panose="020B0604030504040204" pitchFamily="34" charset="0"/>
              </a:rPr>
              <a:t>消元</a:t>
            </a:r>
            <a:r>
              <a:rPr lang="en-US" altLang="zh-CN" sz="2800" b="1">
                <a:solidFill>
                  <a:srgbClr val="0000FF"/>
                </a:solidFill>
                <a:latin typeface="Verdana" panose="020B0604030504040204" pitchFamily="34" charset="0"/>
              </a:rPr>
              <a:t>: </a:t>
            </a:r>
            <a:r>
              <a:rPr lang="zh-CN" altLang="en-US" sz="2800" b="1">
                <a:solidFill>
                  <a:prstClr val="black"/>
                </a:solidFill>
                <a:latin typeface="Verdana" panose="020B0604030504040204" pitchFamily="34" charset="0"/>
              </a:rPr>
              <a:t>二元</a:t>
            </a:r>
          </a:p>
        </p:txBody>
      </p:sp>
      <p:sp>
        <p:nvSpPr>
          <p:cNvPr id="3090" name="Rectangle 30"/>
          <p:cNvSpPr>
            <a:spLocks noChangeArrowheads="1"/>
          </p:cNvSpPr>
          <p:nvPr/>
        </p:nvSpPr>
        <p:spPr bwMode="auto">
          <a:xfrm>
            <a:off x="1258888" y="873125"/>
            <a:ext cx="7885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prstClr val="black"/>
              </a:buClr>
              <a:buSzPct val="70000"/>
              <a:buFont typeface="Wingdings" panose="05000000000000000000" pitchFamily="2" charset="2"/>
              <a:buNone/>
            </a:pPr>
            <a:r>
              <a:rPr lang="en-US" altLang="zh-CN" sz="2800" b="1">
                <a:solidFill>
                  <a:prstClr val="black"/>
                </a:solidFill>
                <a:latin typeface="Times New Roman" panose="02020603050405020304" pitchFamily="18" charset="0"/>
              </a:rPr>
              <a:t>1</a:t>
            </a:r>
            <a:r>
              <a:rPr lang="zh-CN" altLang="en-US" sz="2800" b="1">
                <a:solidFill>
                  <a:prstClr val="black"/>
                </a:solidFill>
                <a:latin typeface="Times New Roman" panose="02020603050405020304" pitchFamily="18" charset="0"/>
              </a:rPr>
              <a:t>、解二元一次方程组的基本思路是什么？</a:t>
            </a:r>
          </a:p>
        </p:txBody>
      </p:sp>
      <p:sp>
        <p:nvSpPr>
          <p:cNvPr id="135199" name="Rectangle 31"/>
          <p:cNvSpPr>
            <a:spLocks noChangeArrowheads="1"/>
          </p:cNvSpPr>
          <p:nvPr/>
        </p:nvSpPr>
        <p:spPr bwMode="auto">
          <a:xfrm>
            <a:off x="1295400" y="2276475"/>
            <a:ext cx="5719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a:solidFill>
                  <a:prstClr val="black"/>
                </a:solidFill>
                <a:latin typeface="Times New Roman" panose="02020603050405020304" pitchFamily="18" charset="0"/>
              </a:rPr>
              <a:t>2</a:t>
            </a:r>
            <a:r>
              <a:rPr lang="zh-CN" altLang="en-US" sz="2800" b="1">
                <a:solidFill>
                  <a:prstClr val="black"/>
                </a:solidFill>
                <a:latin typeface="Times New Roman" panose="02020603050405020304" pitchFamily="18" charset="0"/>
              </a:rPr>
              <a:t>、用代入法解方程的步骤是什么？</a:t>
            </a:r>
          </a:p>
        </p:txBody>
      </p:sp>
      <p:sp>
        <p:nvSpPr>
          <p:cNvPr id="135203" name="Line 35"/>
          <p:cNvSpPr>
            <a:spLocks noChangeShapeType="1"/>
          </p:cNvSpPr>
          <p:nvPr/>
        </p:nvSpPr>
        <p:spPr bwMode="auto">
          <a:xfrm>
            <a:off x="1692275" y="4652963"/>
            <a:ext cx="914400" cy="0"/>
          </a:xfrm>
          <a:prstGeom prst="line">
            <a:avLst/>
          </a:prstGeom>
          <a:noFill/>
          <a:ln w="76200">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204" name="WordArt 36"/>
          <p:cNvSpPr>
            <a:spLocks noChangeArrowheads="1" noChangeShapeType="1" noTextEdit="1"/>
          </p:cNvSpPr>
          <p:nvPr/>
        </p:nvSpPr>
        <p:spPr bwMode="auto">
          <a:xfrm>
            <a:off x="0" y="-242888"/>
            <a:ext cx="1511300" cy="2057401"/>
          </a:xfrm>
          <a:prstGeom prst="rect">
            <a:avLst/>
          </a:prstGeom>
        </p:spPr>
        <p:txBody>
          <a:bodyPr wrap="none" fromWordArt="1">
            <a:prstTxWarp prst="textSlantUp">
              <a:avLst>
                <a:gd name="adj" fmla="val 32056"/>
              </a:avLst>
            </a:prstTxWarp>
          </a:bodyPr>
          <a:lstStyle/>
          <a:p>
            <a:pPr algn="ctr">
              <a:defRPr/>
            </a:pPr>
            <a:r>
              <a:rPr kumimoji="1" lang="zh-CN" altLang="en-US" sz="3600" b="1"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rPr>
              <a:t>复习</a:t>
            </a:r>
            <a:r>
              <a:rPr kumimoji="1" lang="en-US" altLang="zh-CN" sz="3600" b="1"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rPr>
              <a:t>:</a:t>
            </a:r>
            <a:endParaRPr kumimoji="1" lang="zh-CN" altLang="en-US" sz="3600" b="1" kern="10">
              <a:ln w="9525">
                <a:solidFill>
                  <a:srgbClr val="CC99FF"/>
                </a:solidFill>
                <a:round/>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宋体" panose="02010600030101010101" pitchFamily="2" charset="-122"/>
            </a:endParaRPr>
          </a:p>
        </p:txBody>
      </p:sp>
      <p:sp>
        <p:nvSpPr>
          <p:cNvPr id="135205" name="Line 37"/>
          <p:cNvSpPr>
            <a:spLocks noChangeShapeType="1"/>
          </p:cNvSpPr>
          <p:nvPr/>
        </p:nvSpPr>
        <p:spPr bwMode="auto">
          <a:xfrm>
            <a:off x="5111750" y="1773238"/>
            <a:ext cx="936625" cy="0"/>
          </a:xfrm>
          <a:prstGeom prst="line">
            <a:avLst/>
          </a:prstGeom>
          <a:noFill/>
          <a:ln w="857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
        <p:nvSpPr>
          <p:cNvPr id="135206" name="Rectangle 38"/>
          <p:cNvSpPr>
            <a:spLocks noChangeArrowheads="1"/>
          </p:cNvSpPr>
          <p:nvPr/>
        </p:nvSpPr>
        <p:spPr bwMode="auto">
          <a:xfrm>
            <a:off x="6156325" y="1484313"/>
            <a:ext cx="79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a:solidFill>
                  <a:srgbClr val="FF3300"/>
                </a:solidFill>
                <a:latin typeface="Times New Roman" panose="02020603050405020304" pitchFamily="18" charset="0"/>
              </a:rPr>
              <a:t>一元</a:t>
            </a:r>
          </a:p>
        </p:txBody>
      </p:sp>
    </p:spTree>
    <p:extLst>
      <p:ext uri="{BB962C8B-B14F-4D97-AF65-F5344CB8AC3E}">
        <p14:creationId xmlns:p14="http://schemas.microsoft.com/office/powerpoint/2010/main" val="40039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barn(inHorizontal)">
                                      <p:cBhvr>
                                        <p:cTn id="7" dur="500"/>
                                        <p:tgtEl>
                                          <p:spTgt spid="13517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35171"/>
                                        </p:tgtEl>
                                        <p:attrNameLst>
                                          <p:attrName>style.visibility</p:attrName>
                                        </p:attrNameLst>
                                      </p:cBhvr>
                                      <p:to>
                                        <p:strVal val="visible"/>
                                      </p:to>
                                    </p:set>
                                    <p:anim calcmode="lin" valueType="num">
                                      <p:cBhvr additive="base">
                                        <p:cTn id="11" dur="500" fill="hold"/>
                                        <p:tgtEl>
                                          <p:spTgt spid="135171"/>
                                        </p:tgtEl>
                                        <p:attrNameLst>
                                          <p:attrName>ppt_x</p:attrName>
                                        </p:attrNameLst>
                                      </p:cBhvr>
                                      <p:tavLst>
                                        <p:tav tm="0">
                                          <p:val>
                                            <p:strVal val="0-#ppt_w/2"/>
                                          </p:val>
                                        </p:tav>
                                        <p:tav tm="100000">
                                          <p:val>
                                            <p:strVal val="#ppt_x"/>
                                          </p:val>
                                        </p:tav>
                                      </p:tavLst>
                                    </p:anim>
                                    <p:anim calcmode="lin" valueType="num">
                                      <p:cBhvr additive="base">
                                        <p:cTn id="12" dur="500" fill="hold"/>
                                        <p:tgtEl>
                                          <p:spTgt spid="13517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35196"/>
                                        </p:tgtEl>
                                        <p:attrNameLst>
                                          <p:attrName>style.visibility</p:attrName>
                                        </p:attrNameLst>
                                      </p:cBhvr>
                                      <p:to>
                                        <p:strVal val="visible"/>
                                      </p:to>
                                    </p:set>
                                    <p:anim calcmode="lin" valueType="num">
                                      <p:cBhvr additive="base">
                                        <p:cTn id="17" dur="500" fill="hold"/>
                                        <p:tgtEl>
                                          <p:spTgt spid="135196"/>
                                        </p:tgtEl>
                                        <p:attrNameLst>
                                          <p:attrName>ppt_x</p:attrName>
                                        </p:attrNameLst>
                                      </p:cBhvr>
                                      <p:tavLst>
                                        <p:tav tm="0">
                                          <p:val>
                                            <p:strVal val="0-#ppt_w/2"/>
                                          </p:val>
                                        </p:tav>
                                        <p:tav tm="100000">
                                          <p:val>
                                            <p:strVal val="#ppt_x"/>
                                          </p:val>
                                        </p:tav>
                                      </p:tavLst>
                                    </p:anim>
                                    <p:anim calcmode="lin" valueType="num">
                                      <p:cBhvr additive="base">
                                        <p:cTn id="18" dur="500" fill="hold"/>
                                        <p:tgtEl>
                                          <p:spTgt spid="135196"/>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135205"/>
                                        </p:tgtEl>
                                        <p:attrNameLst>
                                          <p:attrName>style.visibility</p:attrName>
                                        </p:attrNameLst>
                                      </p:cBhvr>
                                      <p:to>
                                        <p:strVal val="visible"/>
                                      </p:to>
                                    </p:set>
                                    <p:anim calcmode="lin" valueType="num">
                                      <p:cBhvr additive="base">
                                        <p:cTn id="22" dur="500" fill="hold"/>
                                        <p:tgtEl>
                                          <p:spTgt spid="135205"/>
                                        </p:tgtEl>
                                        <p:attrNameLst>
                                          <p:attrName>ppt_x</p:attrName>
                                        </p:attrNameLst>
                                      </p:cBhvr>
                                      <p:tavLst>
                                        <p:tav tm="0">
                                          <p:val>
                                            <p:strVal val="0-#ppt_w/2"/>
                                          </p:val>
                                        </p:tav>
                                        <p:tav tm="100000">
                                          <p:val>
                                            <p:strVal val="#ppt_x"/>
                                          </p:val>
                                        </p:tav>
                                      </p:tavLst>
                                    </p:anim>
                                    <p:anim calcmode="lin" valueType="num">
                                      <p:cBhvr additive="base">
                                        <p:cTn id="23" dur="500" fill="hold"/>
                                        <p:tgtEl>
                                          <p:spTgt spid="135205"/>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childTnLst>
                                    <p:set>
                                      <p:cBhvr>
                                        <p:cTn id="26" dur="1" fill="hold">
                                          <p:stCondLst>
                                            <p:cond delay="0"/>
                                          </p:stCondLst>
                                        </p:cTn>
                                        <p:tgtEl>
                                          <p:spTgt spid="135206"/>
                                        </p:tgtEl>
                                        <p:attrNameLst>
                                          <p:attrName>style.visibility</p:attrName>
                                        </p:attrNameLst>
                                      </p:cBhvr>
                                      <p:to>
                                        <p:strVal val="visible"/>
                                      </p:to>
                                    </p:set>
                                    <p:anim calcmode="lin" valueType="num">
                                      <p:cBhvr additive="base">
                                        <p:cTn id="27" dur="500" fill="hold"/>
                                        <p:tgtEl>
                                          <p:spTgt spid="135206"/>
                                        </p:tgtEl>
                                        <p:attrNameLst>
                                          <p:attrName>ppt_x</p:attrName>
                                        </p:attrNameLst>
                                      </p:cBhvr>
                                      <p:tavLst>
                                        <p:tav tm="0">
                                          <p:val>
                                            <p:strVal val="1+#ppt_w/2"/>
                                          </p:val>
                                        </p:tav>
                                        <p:tav tm="100000">
                                          <p:val>
                                            <p:strVal val="#ppt_x"/>
                                          </p:val>
                                        </p:tav>
                                      </p:tavLst>
                                    </p:anim>
                                    <p:anim calcmode="lin" valueType="num">
                                      <p:cBhvr additive="base">
                                        <p:cTn id="28" dur="500" fill="hold"/>
                                        <p:tgtEl>
                                          <p:spTgt spid="13520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35199"/>
                                        </p:tgtEl>
                                        <p:attrNameLst>
                                          <p:attrName>style.visibility</p:attrName>
                                        </p:attrNameLst>
                                      </p:cBhvr>
                                      <p:to>
                                        <p:strVal val="visible"/>
                                      </p:to>
                                    </p:set>
                                    <p:animEffect transition="in" filter="box(in)">
                                      <p:cBhvr>
                                        <p:cTn id="33" dur="500"/>
                                        <p:tgtEl>
                                          <p:spTgt spid="13519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135177"/>
                                        </p:tgtEl>
                                        <p:attrNameLst>
                                          <p:attrName>style.visibility</p:attrName>
                                        </p:attrNameLst>
                                      </p:cBhvr>
                                      <p:to>
                                        <p:strVal val="visible"/>
                                      </p:to>
                                    </p:set>
                                    <p:anim calcmode="lin" valueType="num">
                                      <p:cBhvr additive="base">
                                        <p:cTn id="38" dur="500" fill="hold"/>
                                        <p:tgtEl>
                                          <p:spTgt spid="135177"/>
                                        </p:tgtEl>
                                        <p:attrNameLst>
                                          <p:attrName>ppt_x</p:attrName>
                                        </p:attrNameLst>
                                      </p:cBhvr>
                                      <p:tavLst>
                                        <p:tav tm="0">
                                          <p:val>
                                            <p:strVal val="1+#ppt_w/2"/>
                                          </p:val>
                                        </p:tav>
                                        <p:tav tm="100000">
                                          <p:val>
                                            <p:strVal val="#ppt_x"/>
                                          </p:val>
                                        </p:tav>
                                      </p:tavLst>
                                    </p:anim>
                                    <p:anim calcmode="lin" valueType="num">
                                      <p:cBhvr additive="base">
                                        <p:cTn id="39" dur="500" fill="hold"/>
                                        <p:tgtEl>
                                          <p:spTgt spid="135177"/>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3517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35193"/>
                                        </p:tgtEl>
                                        <p:attrNameLst>
                                          <p:attrName>style.visibility</p:attrName>
                                        </p:attrNameLst>
                                      </p:cBhvr>
                                      <p:to>
                                        <p:strVal val="visible"/>
                                      </p:to>
                                    </p:set>
                                    <p:anim calcmode="lin" valueType="num">
                                      <p:cBhvr additive="base">
                                        <p:cTn id="48" dur="500" fill="hold"/>
                                        <p:tgtEl>
                                          <p:spTgt spid="135193"/>
                                        </p:tgtEl>
                                        <p:attrNameLst>
                                          <p:attrName>ppt_x</p:attrName>
                                        </p:attrNameLst>
                                      </p:cBhvr>
                                      <p:tavLst>
                                        <p:tav tm="0">
                                          <p:val>
                                            <p:strVal val="0-#ppt_w/2"/>
                                          </p:val>
                                        </p:tav>
                                        <p:tav tm="100000">
                                          <p:val>
                                            <p:strVal val="#ppt_x"/>
                                          </p:val>
                                        </p:tav>
                                      </p:tavLst>
                                    </p:anim>
                                    <p:anim calcmode="lin" valueType="num">
                                      <p:cBhvr additive="base">
                                        <p:cTn id="49" dur="500" fill="hold"/>
                                        <p:tgtEl>
                                          <p:spTgt spid="135193"/>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 presetClass="entr" presetSubtype="8" fill="hold" grpId="0" nodeType="afterEffect">
                                  <p:stCondLst>
                                    <p:cond delay="0"/>
                                  </p:stCondLst>
                                  <p:childTnLst>
                                    <p:set>
                                      <p:cBhvr>
                                        <p:cTn id="52" dur="1" fill="hold">
                                          <p:stCondLst>
                                            <p:cond delay="0"/>
                                          </p:stCondLst>
                                        </p:cTn>
                                        <p:tgtEl>
                                          <p:spTgt spid="135191"/>
                                        </p:tgtEl>
                                        <p:attrNameLst>
                                          <p:attrName>style.visibility</p:attrName>
                                        </p:attrNameLst>
                                      </p:cBhvr>
                                      <p:to>
                                        <p:strVal val="visible"/>
                                      </p:to>
                                    </p:set>
                                    <p:anim calcmode="lin" valueType="num">
                                      <p:cBhvr additive="base">
                                        <p:cTn id="53" dur="500" fill="hold"/>
                                        <p:tgtEl>
                                          <p:spTgt spid="135191"/>
                                        </p:tgtEl>
                                        <p:attrNameLst>
                                          <p:attrName>ppt_x</p:attrName>
                                        </p:attrNameLst>
                                      </p:cBhvr>
                                      <p:tavLst>
                                        <p:tav tm="0">
                                          <p:val>
                                            <p:strVal val="0-#ppt_w/2"/>
                                          </p:val>
                                        </p:tav>
                                        <p:tav tm="100000">
                                          <p:val>
                                            <p:strVal val="#ppt_x"/>
                                          </p:val>
                                        </p:tav>
                                      </p:tavLst>
                                    </p:anim>
                                    <p:anim calcmode="lin" valueType="num">
                                      <p:cBhvr additive="base">
                                        <p:cTn id="54" dur="500" fill="hold"/>
                                        <p:tgtEl>
                                          <p:spTgt spid="13519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35194"/>
                                        </p:tgtEl>
                                        <p:attrNameLst>
                                          <p:attrName>style.visibility</p:attrName>
                                        </p:attrNameLst>
                                      </p:cBhvr>
                                      <p:to>
                                        <p:strVal val="visible"/>
                                      </p:to>
                                    </p:set>
                                    <p:anim calcmode="lin" valueType="num">
                                      <p:cBhvr additive="base">
                                        <p:cTn id="59" dur="500" fill="hold"/>
                                        <p:tgtEl>
                                          <p:spTgt spid="135194"/>
                                        </p:tgtEl>
                                        <p:attrNameLst>
                                          <p:attrName>ppt_x</p:attrName>
                                        </p:attrNameLst>
                                      </p:cBhvr>
                                      <p:tavLst>
                                        <p:tav tm="0">
                                          <p:val>
                                            <p:strVal val="1+#ppt_w/2"/>
                                          </p:val>
                                        </p:tav>
                                        <p:tav tm="100000">
                                          <p:val>
                                            <p:strVal val="#ppt_x"/>
                                          </p:val>
                                        </p:tav>
                                      </p:tavLst>
                                    </p:anim>
                                    <p:anim calcmode="lin" valueType="num">
                                      <p:cBhvr additive="base">
                                        <p:cTn id="60" dur="500" fill="hold"/>
                                        <p:tgtEl>
                                          <p:spTgt spid="135194"/>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35175"/>
                                        </p:tgtEl>
                                        <p:attrNameLst>
                                          <p:attrName>style.visibility</p:attrName>
                                        </p:attrNameLst>
                                      </p:cBhvr>
                                      <p:to>
                                        <p:strVal val="visible"/>
                                      </p:to>
                                    </p:set>
                                    <p:anim calcmode="lin" valueType="num">
                                      <p:cBhvr additive="base">
                                        <p:cTn id="65" dur="500" fill="hold"/>
                                        <p:tgtEl>
                                          <p:spTgt spid="135175"/>
                                        </p:tgtEl>
                                        <p:attrNameLst>
                                          <p:attrName>ppt_x</p:attrName>
                                        </p:attrNameLst>
                                      </p:cBhvr>
                                      <p:tavLst>
                                        <p:tav tm="0">
                                          <p:val>
                                            <p:strVal val="0-#ppt_w/2"/>
                                          </p:val>
                                        </p:tav>
                                        <p:tav tm="100000">
                                          <p:val>
                                            <p:strVal val="#ppt_x"/>
                                          </p:val>
                                        </p:tav>
                                      </p:tavLst>
                                    </p:anim>
                                    <p:anim calcmode="lin" valueType="num">
                                      <p:cBhvr additive="base">
                                        <p:cTn id="66" dur="500" fill="hold"/>
                                        <p:tgtEl>
                                          <p:spTgt spid="135175"/>
                                        </p:tgtEl>
                                        <p:attrNameLst>
                                          <p:attrName>ppt_y</p:attrName>
                                        </p:attrNameLst>
                                      </p:cBhvr>
                                      <p:tavLst>
                                        <p:tav tm="0">
                                          <p:val>
                                            <p:strVal val="#ppt_y"/>
                                          </p:val>
                                        </p:tav>
                                        <p:tav tm="100000">
                                          <p:val>
                                            <p:strVal val="#ppt_y"/>
                                          </p:val>
                                        </p:tav>
                                      </p:tavLst>
                                    </p:anim>
                                  </p:childTnLst>
                                </p:cTn>
                              </p:par>
                            </p:childTnLst>
                          </p:cTn>
                        </p:par>
                        <p:par>
                          <p:cTn id="67" fill="hold">
                            <p:stCondLst>
                              <p:cond delay="500"/>
                            </p:stCondLst>
                            <p:childTnLst>
                              <p:par>
                                <p:cTn id="68" presetID="2" presetClass="entr" presetSubtype="8" fill="hold" grpId="0" nodeType="afterEffect">
                                  <p:stCondLst>
                                    <p:cond delay="0"/>
                                  </p:stCondLst>
                                  <p:childTnLst>
                                    <p:set>
                                      <p:cBhvr>
                                        <p:cTn id="69" dur="1" fill="hold">
                                          <p:stCondLst>
                                            <p:cond delay="0"/>
                                          </p:stCondLst>
                                        </p:cTn>
                                        <p:tgtEl>
                                          <p:spTgt spid="135203"/>
                                        </p:tgtEl>
                                        <p:attrNameLst>
                                          <p:attrName>style.visibility</p:attrName>
                                        </p:attrNameLst>
                                      </p:cBhvr>
                                      <p:to>
                                        <p:strVal val="visible"/>
                                      </p:to>
                                    </p:set>
                                    <p:anim calcmode="lin" valueType="num">
                                      <p:cBhvr additive="base">
                                        <p:cTn id="70" dur="500" fill="hold"/>
                                        <p:tgtEl>
                                          <p:spTgt spid="135203"/>
                                        </p:tgtEl>
                                        <p:attrNameLst>
                                          <p:attrName>ppt_x</p:attrName>
                                        </p:attrNameLst>
                                      </p:cBhvr>
                                      <p:tavLst>
                                        <p:tav tm="0">
                                          <p:val>
                                            <p:strVal val="0-#ppt_w/2"/>
                                          </p:val>
                                        </p:tav>
                                        <p:tav tm="100000">
                                          <p:val>
                                            <p:strVal val="#ppt_x"/>
                                          </p:val>
                                        </p:tav>
                                      </p:tavLst>
                                    </p:anim>
                                    <p:anim calcmode="lin" valueType="num">
                                      <p:cBhvr additive="base">
                                        <p:cTn id="71" dur="500" fill="hold"/>
                                        <p:tgtEl>
                                          <p:spTgt spid="135203"/>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135179"/>
                                        </p:tgtEl>
                                        <p:attrNameLst>
                                          <p:attrName>style.visibility</p:attrName>
                                        </p:attrNameLst>
                                      </p:cBhvr>
                                      <p:to>
                                        <p:strVal val="visible"/>
                                      </p:to>
                                    </p:set>
                                    <p:anim calcmode="lin" valueType="num">
                                      <p:cBhvr additive="base">
                                        <p:cTn id="76" dur="500" fill="hold"/>
                                        <p:tgtEl>
                                          <p:spTgt spid="135179"/>
                                        </p:tgtEl>
                                        <p:attrNameLst>
                                          <p:attrName>ppt_x</p:attrName>
                                        </p:attrNameLst>
                                      </p:cBhvr>
                                      <p:tavLst>
                                        <p:tav tm="0">
                                          <p:val>
                                            <p:strVal val="1+#ppt_w/2"/>
                                          </p:val>
                                        </p:tav>
                                        <p:tav tm="100000">
                                          <p:val>
                                            <p:strVal val="#ppt_x"/>
                                          </p:val>
                                        </p:tav>
                                      </p:tavLst>
                                    </p:anim>
                                    <p:anim calcmode="lin" valueType="num">
                                      <p:cBhvr additive="base">
                                        <p:cTn id="77" dur="500" fill="hold"/>
                                        <p:tgtEl>
                                          <p:spTgt spid="135179"/>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grpId="0" nodeType="clickEffect">
                                  <p:stCondLst>
                                    <p:cond delay="0"/>
                                  </p:stCondLst>
                                  <p:childTnLst>
                                    <p:set>
                                      <p:cBhvr>
                                        <p:cTn id="81" dur="1" fill="hold">
                                          <p:stCondLst>
                                            <p:cond delay="0"/>
                                          </p:stCondLst>
                                        </p:cTn>
                                        <p:tgtEl>
                                          <p:spTgt spid="135174"/>
                                        </p:tgtEl>
                                        <p:attrNameLst>
                                          <p:attrName>style.visibility</p:attrName>
                                        </p:attrNameLst>
                                      </p:cBhvr>
                                      <p:to>
                                        <p:strVal val="visible"/>
                                      </p:to>
                                    </p:set>
                                    <p:anim calcmode="lin" valueType="num">
                                      <p:cBhvr additive="base">
                                        <p:cTn id="82" dur="500" fill="hold"/>
                                        <p:tgtEl>
                                          <p:spTgt spid="135174"/>
                                        </p:tgtEl>
                                        <p:attrNameLst>
                                          <p:attrName>ppt_x</p:attrName>
                                        </p:attrNameLst>
                                      </p:cBhvr>
                                      <p:tavLst>
                                        <p:tav tm="0">
                                          <p:val>
                                            <p:strVal val="0-#ppt_w/2"/>
                                          </p:val>
                                        </p:tav>
                                        <p:tav tm="100000">
                                          <p:val>
                                            <p:strVal val="#ppt_x"/>
                                          </p:val>
                                        </p:tav>
                                      </p:tavLst>
                                    </p:anim>
                                    <p:anim calcmode="lin" valueType="num">
                                      <p:cBhvr additive="base">
                                        <p:cTn id="83" dur="500" fill="hold"/>
                                        <p:tgtEl>
                                          <p:spTgt spid="135174"/>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ID="2" presetClass="entr" presetSubtype="8" fill="hold" grpId="0" nodeType="afterEffect">
                                  <p:stCondLst>
                                    <p:cond delay="0"/>
                                  </p:stCondLst>
                                  <p:childTnLst>
                                    <p:set>
                                      <p:cBhvr>
                                        <p:cTn id="86" dur="1" fill="hold">
                                          <p:stCondLst>
                                            <p:cond delay="0"/>
                                          </p:stCondLst>
                                        </p:cTn>
                                        <p:tgtEl>
                                          <p:spTgt spid="135186"/>
                                        </p:tgtEl>
                                        <p:attrNameLst>
                                          <p:attrName>style.visibility</p:attrName>
                                        </p:attrNameLst>
                                      </p:cBhvr>
                                      <p:to>
                                        <p:strVal val="visible"/>
                                      </p:to>
                                    </p:set>
                                    <p:anim calcmode="lin" valueType="num">
                                      <p:cBhvr additive="base">
                                        <p:cTn id="87" dur="500" fill="hold"/>
                                        <p:tgtEl>
                                          <p:spTgt spid="135186"/>
                                        </p:tgtEl>
                                        <p:attrNameLst>
                                          <p:attrName>ppt_x</p:attrName>
                                        </p:attrNameLst>
                                      </p:cBhvr>
                                      <p:tavLst>
                                        <p:tav tm="0">
                                          <p:val>
                                            <p:strVal val="0-#ppt_w/2"/>
                                          </p:val>
                                        </p:tav>
                                        <p:tav tm="100000">
                                          <p:val>
                                            <p:strVal val="#ppt_x"/>
                                          </p:val>
                                        </p:tav>
                                      </p:tavLst>
                                    </p:anim>
                                    <p:anim calcmode="lin" valueType="num">
                                      <p:cBhvr additive="base">
                                        <p:cTn id="88" dur="500" fill="hold"/>
                                        <p:tgtEl>
                                          <p:spTgt spid="135186"/>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135180"/>
                                        </p:tgtEl>
                                        <p:attrNameLst>
                                          <p:attrName>style.visibility</p:attrName>
                                        </p:attrNameLst>
                                      </p:cBhvr>
                                      <p:to>
                                        <p:strVal val="visible"/>
                                      </p:to>
                                    </p:set>
                                    <p:anim calcmode="lin" valueType="num">
                                      <p:cBhvr additive="base">
                                        <p:cTn id="93" dur="500" fill="hold"/>
                                        <p:tgtEl>
                                          <p:spTgt spid="135180"/>
                                        </p:tgtEl>
                                        <p:attrNameLst>
                                          <p:attrName>ppt_x</p:attrName>
                                        </p:attrNameLst>
                                      </p:cBhvr>
                                      <p:tavLst>
                                        <p:tav tm="0">
                                          <p:val>
                                            <p:strVal val="1+#ppt_w/2"/>
                                          </p:val>
                                        </p:tav>
                                        <p:tav tm="100000">
                                          <p:val>
                                            <p:strVal val="#ppt_x"/>
                                          </p:val>
                                        </p:tav>
                                      </p:tavLst>
                                    </p:anim>
                                    <p:anim calcmode="lin" valueType="num">
                                      <p:cBhvr additive="base">
                                        <p:cTn id="94" dur="500" fill="hold"/>
                                        <p:tgtEl>
                                          <p:spTgt spid="135180"/>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2" fill="hold" grpId="0" nodeType="clickEffect">
                                  <p:stCondLst>
                                    <p:cond delay="0"/>
                                  </p:stCondLst>
                                  <p:childTnLst>
                                    <p:set>
                                      <p:cBhvr>
                                        <p:cTn id="98" dur="1" fill="hold">
                                          <p:stCondLst>
                                            <p:cond delay="0"/>
                                          </p:stCondLst>
                                        </p:cTn>
                                        <p:tgtEl>
                                          <p:spTgt spid="135173"/>
                                        </p:tgtEl>
                                        <p:attrNameLst>
                                          <p:attrName>style.visibility</p:attrName>
                                        </p:attrNameLst>
                                      </p:cBhvr>
                                      <p:to>
                                        <p:strVal val="visible"/>
                                      </p:to>
                                    </p:set>
                                    <p:anim calcmode="lin" valueType="num">
                                      <p:cBhvr additive="base">
                                        <p:cTn id="99" dur="500" fill="hold"/>
                                        <p:tgtEl>
                                          <p:spTgt spid="135173"/>
                                        </p:tgtEl>
                                        <p:attrNameLst>
                                          <p:attrName>ppt_x</p:attrName>
                                        </p:attrNameLst>
                                      </p:cBhvr>
                                      <p:tavLst>
                                        <p:tav tm="0">
                                          <p:val>
                                            <p:strVal val="1+#ppt_w/2"/>
                                          </p:val>
                                        </p:tav>
                                        <p:tav tm="100000">
                                          <p:val>
                                            <p:strVal val="#ppt_x"/>
                                          </p:val>
                                        </p:tav>
                                      </p:tavLst>
                                    </p:anim>
                                    <p:anim calcmode="lin" valueType="num">
                                      <p:cBhvr additive="base">
                                        <p:cTn id="100" dur="500" fill="hold"/>
                                        <p:tgtEl>
                                          <p:spTgt spid="135173"/>
                                        </p:tgtEl>
                                        <p:attrNameLst>
                                          <p:attrName>ppt_y</p:attrName>
                                        </p:attrNameLst>
                                      </p:cBhvr>
                                      <p:tavLst>
                                        <p:tav tm="0">
                                          <p:val>
                                            <p:strVal val="#ppt_y"/>
                                          </p:val>
                                        </p:tav>
                                        <p:tav tm="100000">
                                          <p:val>
                                            <p:strVal val="#ppt_y"/>
                                          </p:val>
                                        </p:tav>
                                      </p:tavLst>
                                    </p:anim>
                                  </p:childTnLst>
                                </p:cTn>
                              </p:par>
                            </p:childTnLst>
                          </p:cTn>
                        </p:par>
                        <p:par>
                          <p:cTn id="101" fill="hold">
                            <p:stCondLst>
                              <p:cond delay="500"/>
                            </p:stCondLst>
                            <p:childTnLst>
                              <p:par>
                                <p:cTn id="102" presetID="2" presetClass="entr" presetSubtype="8" fill="hold" grpId="0" nodeType="afterEffect">
                                  <p:stCondLst>
                                    <p:cond delay="0"/>
                                  </p:stCondLst>
                                  <p:childTnLst>
                                    <p:set>
                                      <p:cBhvr>
                                        <p:cTn id="103" dur="1" fill="hold">
                                          <p:stCondLst>
                                            <p:cond delay="0"/>
                                          </p:stCondLst>
                                        </p:cTn>
                                        <p:tgtEl>
                                          <p:spTgt spid="135192"/>
                                        </p:tgtEl>
                                        <p:attrNameLst>
                                          <p:attrName>style.visibility</p:attrName>
                                        </p:attrNameLst>
                                      </p:cBhvr>
                                      <p:to>
                                        <p:strVal val="visible"/>
                                      </p:to>
                                    </p:set>
                                    <p:anim calcmode="lin" valueType="num">
                                      <p:cBhvr additive="base">
                                        <p:cTn id="104" dur="500" fill="hold"/>
                                        <p:tgtEl>
                                          <p:spTgt spid="135192"/>
                                        </p:tgtEl>
                                        <p:attrNameLst>
                                          <p:attrName>ppt_x</p:attrName>
                                        </p:attrNameLst>
                                      </p:cBhvr>
                                      <p:tavLst>
                                        <p:tav tm="0">
                                          <p:val>
                                            <p:strVal val="0-#ppt_w/2"/>
                                          </p:val>
                                        </p:tav>
                                        <p:tav tm="100000">
                                          <p:val>
                                            <p:strVal val="#ppt_x"/>
                                          </p:val>
                                        </p:tav>
                                      </p:tavLst>
                                    </p:anim>
                                    <p:anim calcmode="lin" valueType="num">
                                      <p:cBhvr additive="base">
                                        <p:cTn id="105" dur="500" fill="hold"/>
                                        <p:tgtEl>
                                          <p:spTgt spid="135192"/>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135181"/>
                                        </p:tgtEl>
                                        <p:attrNameLst>
                                          <p:attrName>style.visibility</p:attrName>
                                        </p:attrNameLst>
                                      </p:cBhvr>
                                      <p:to>
                                        <p:strVal val="visible"/>
                                      </p:to>
                                    </p:set>
                                    <p:anim calcmode="lin" valueType="num">
                                      <p:cBhvr additive="base">
                                        <p:cTn id="110" dur="500" fill="hold"/>
                                        <p:tgtEl>
                                          <p:spTgt spid="135181"/>
                                        </p:tgtEl>
                                        <p:attrNameLst>
                                          <p:attrName>ppt_x</p:attrName>
                                        </p:attrNameLst>
                                      </p:cBhvr>
                                      <p:tavLst>
                                        <p:tav tm="0">
                                          <p:val>
                                            <p:strVal val="1+#ppt_w/2"/>
                                          </p:val>
                                        </p:tav>
                                        <p:tav tm="100000">
                                          <p:val>
                                            <p:strVal val="#ppt_x"/>
                                          </p:val>
                                        </p:tav>
                                      </p:tavLst>
                                    </p:anim>
                                    <p:anim calcmode="lin" valueType="num">
                                      <p:cBhvr additive="base">
                                        <p:cTn id="111" dur="500" fill="hold"/>
                                        <p:tgtEl>
                                          <p:spTgt spid="1351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autoUpdateAnimBg="0"/>
      <p:bldP spid="135171" grpId="0" animBg="1"/>
      <p:bldP spid="135172" grpId="0" autoUpdateAnimBg="0"/>
      <p:bldP spid="135173" grpId="0" autoUpdateAnimBg="0"/>
      <p:bldP spid="135174" grpId="0" autoUpdateAnimBg="0"/>
      <p:bldP spid="135175" grpId="0" autoUpdateAnimBg="0"/>
      <p:bldP spid="135177" grpId="0" autoUpdateAnimBg="0"/>
      <p:bldP spid="135179" grpId="0" autoUpdateAnimBg="0"/>
      <p:bldP spid="135180" grpId="0" autoUpdateAnimBg="0"/>
      <p:bldP spid="135181" grpId="0" autoUpdateAnimBg="0"/>
      <p:bldP spid="135186" grpId="0" animBg="1"/>
      <p:bldP spid="135191" grpId="0" animBg="1"/>
      <p:bldP spid="135192" grpId="0" animBg="1"/>
      <p:bldP spid="135193" grpId="0"/>
      <p:bldP spid="135194" grpId="0"/>
      <p:bldP spid="135196" grpId="0"/>
      <p:bldP spid="135199" grpId="0"/>
      <p:bldP spid="135203" grpId="0" animBg="1"/>
      <p:bldP spid="135205" grpId="0" animBg="1"/>
      <p:bldP spid="13520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24719</Words>
  <Application>Microsoft Office PowerPoint</Application>
  <PresentationFormat>全屏显示(4:3)</PresentationFormat>
  <Paragraphs>3579</Paragraphs>
  <Slides>400</Slides>
  <Notes>54</Notes>
  <HiddenSlides>0</HiddenSlides>
  <MMClips>4</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8</vt:i4>
      </vt:variant>
      <vt:variant>
        <vt:lpstr>幻灯片标题</vt:lpstr>
      </vt:variant>
      <vt:variant>
        <vt:i4>400</vt:i4>
      </vt:variant>
    </vt:vector>
  </HeadingPairs>
  <TitlesOfParts>
    <vt:vector size="434" baseType="lpstr">
      <vt:lpstr>方正舒体</vt:lpstr>
      <vt:lpstr>方正姚体</vt:lpstr>
      <vt:lpstr>仿宋_GB2312</vt:lpstr>
      <vt:lpstr>黑体</vt:lpstr>
      <vt:lpstr>华文彩云</vt:lpstr>
      <vt:lpstr>华文楷体</vt:lpstr>
      <vt:lpstr>华文隶书</vt:lpstr>
      <vt:lpstr>华文宋体</vt:lpstr>
      <vt:lpstr>华文新魏</vt:lpstr>
      <vt:lpstr>华文行楷</vt:lpstr>
      <vt:lpstr>华文中宋</vt:lpstr>
      <vt:lpstr>楷体_GB2312</vt:lpstr>
      <vt:lpstr>隶书</vt:lpstr>
      <vt:lpstr>宋体</vt:lpstr>
      <vt:lpstr>Arial</vt:lpstr>
      <vt:lpstr>Arial Black</vt:lpstr>
      <vt:lpstr>Calibri</vt:lpstr>
      <vt:lpstr>Comic Sans MS</vt:lpstr>
      <vt:lpstr>Rockwell Extra Bold</vt:lpstr>
      <vt:lpstr>Tahoma</vt:lpstr>
      <vt:lpstr>Times New Roman</vt:lpstr>
      <vt:lpstr>Verdana</vt:lpstr>
      <vt:lpstr>Wingdings</vt:lpstr>
      <vt:lpstr>Wingdings 2</vt:lpstr>
      <vt:lpstr>Office 主题</vt:lpstr>
      <vt:lpstr>1_Office 主题</vt:lpstr>
      <vt:lpstr>Equations</vt:lpstr>
      <vt:lpstr>公式</vt:lpstr>
      <vt:lpstr>Equation</vt:lpstr>
      <vt:lpstr>位图图像</vt:lpstr>
      <vt:lpstr>PBrush</vt:lpstr>
      <vt:lpstr>Microsoft 公式 3.0</vt:lpstr>
      <vt:lpstr>Document</vt:lpstr>
      <vt:lpstr>图片</vt:lpstr>
      <vt:lpstr>PowerPoint 演示文稿</vt:lpstr>
      <vt:lpstr>PowerPoint 演示文稿</vt:lpstr>
      <vt:lpstr>PowerPoint 演示文稿</vt:lpstr>
      <vt:lpstr>PowerPoint 演示文稿</vt:lpstr>
      <vt:lpstr>PowerPoint 演示文稿</vt:lpstr>
      <vt:lpstr>二元一次方程组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解：设有x个成人，y个儿童，由 此可列方程组　　　　　　　．　　　　　　　　　　　　　　　 　　　　　　　</vt:lpstr>
      <vt:lpstr>例：已知：方程组   甲由于看错了a，解得           乙看了错b解得             ，   求原方程组正确的解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一.填空题：</vt:lpstr>
      <vt:lpstr>PowerPoint 演示文稿</vt:lpstr>
      <vt:lpstr>PowerPoint 演示文稿</vt:lpstr>
      <vt:lpstr>PowerPoint 演示文稿</vt:lpstr>
      <vt:lpstr>PowerPoint 演示文稿</vt:lpstr>
      <vt:lpstr>小结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一批货物要运往某地，货主准备租用汽车运输公司的甲、乙两种货车，已知过去两次租用这两种货车的情况如下表：</vt:lpstr>
      <vt:lpstr>PowerPoint 演示文稿</vt:lpstr>
      <vt:lpstr>PowerPoint 演示文稿</vt:lpstr>
      <vt:lpstr>PowerPoint 演示文稿</vt:lpstr>
      <vt:lpstr>PowerPoint 演示文稿</vt:lpstr>
      <vt:lpstr>PowerPoint 演示文稿</vt:lpstr>
      <vt:lpstr>回顾本题的思考过程：</vt:lpstr>
      <vt:lpstr>PowerPoint 演示文稿</vt:lpstr>
      <vt:lpstr>探究</vt:lpstr>
      <vt:lpstr>PowerPoint 演示文稿</vt:lpstr>
      <vt:lpstr>PowerPoint 演示文稿</vt:lpstr>
      <vt:lpstr>探究</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活动2</vt:lpstr>
      <vt:lpstr>PowerPoint 演示文稿</vt:lpstr>
      <vt:lpstr>活动3</vt:lpstr>
      <vt:lpstr>PowerPoint 演示文稿</vt:lpstr>
      <vt:lpstr>活动3</vt:lpstr>
      <vt:lpstr>PowerPoint 演示文稿</vt:lpstr>
      <vt:lpstr>PowerPoint 演示文稿</vt:lpstr>
      <vt:lpstr>PowerPoint 演示文稿</vt:lpstr>
      <vt:lpstr>PowerPoint 演示文稿</vt:lpstr>
      <vt:lpstr>2x+4y+3z=9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烟草之祸</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二元一次方程</vt:lpstr>
      <vt:lpstr>PowerPoint 演示文稿</vt:lpstr>
      <vt:lpstr>PowerPoint 演示文稿</vt:lpstr>
      <vt:lpstr>PowerPoint 演示文稿</vt:lpstr>
      <vt:lpstr>(1)已知:5x3m+7-2y2n-1=4是二元一次方程,则m=     ，n =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二元一次方程组</vt:lpstr>
      <vt:lpstr>PowerPoint 演示文稿</vt:lpstr>
      <vt:lpstr>PowerPoint 演示文稿</vt:lpstr>
      <vt:lpstr>PowerPoint 演示文稿</vt:lpstr>
      <vt:lpstr>PowerPoint 演示文稿</vt:lpstr>
      <vt:lpstr>PowerPoint 演示文稿</vt:lpstr>
      <vt:lpstr>日常生活中，我们经常用设二元的方法来研究和解决问题，你能解答下面的问题吗？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考点三：二元一次方程的解法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某工厂去年的得润(总产值-总支出)为200万元，今年总产值比去看增加了20%，总支出比去年减少了10%，今年的利润为780万元。去年的总产值、总支出各是多少万元？</vt:lpstr>
      <vt:lpstr>PowerPoint 演示文稿</vt:lpstr>
      <vt:lpstr>PowerPoint 演示文稿</vt:lpstr>
      <vt:lpstr>PowerPoint 演示文稿</vt:lpstr>
      <vt:lpstr>PowerPoint 演示文稿</vt:lpstr>
      <vt:lpstr>PowerPoint 演示文稿</vt:lpstr>
      <vt:lpstr>   </vt:lpstr>
      <vt:lpstr> 分析：题目中含有两个未知数：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探究3</vt:lpstr>
      <vt:lpstr>PowerPoint 演示文稿</vt:lpstr>
      <vt:lpstr>分析：销售款与产品数量有关，原料费与原料数量有关。设产品重x吨，原料重y吨。根据题中数量关系填写下表。</vt:lpstr>
      <vt:lpstr>由上表，列方程组</vt:lpstr>
      <vt:lpstr>PowerPoint 演示文稿</vt:lpstr>
      <vt:lpstr>PowerPoint 演示文稿</vt:lpstr>
      <vt:lpstr>PowerPoint 演示文稿</vt:lpstr>
      <vt:lpstr>几个数量： 高峰电价为每千瓦时0.56元； 低谷电价为每千瓦时0.28元。 小明家总用电量为125千瓦时，总电费为49元</vt:lpstr>
      <vt:lpstr>解：设小明家高峰用电量为x千瓦时，低谷用电量为y千瓦时，则  </vt:lpstr>
      <vt:lpstr>练习1：一批蔬菜要运往某批发市场，菜农准备用汽车公司的甲乙两种货车，已知过去两次租用这两种货车的记录如下表所示。</vt:lpstr>
      <vt:lpstr>PowerPoint 演示文稿</vt:lpstr>
      <vt:lpstr> 练习2：为引导公民节约用水，合理利用资源，各地采用了价格调控手段。某地规定如下用收费标准：每户每月的用水不超过10吨，每吨按a元收费；超过10吨，超过的部分每吨按b元收费。小明家7、8两月份的用水记录如下：</vt:lpstr>
      <vt:lpstr>解：依题意得           10a +（12 - 10）b = 15       ①           10a +（16 - 10）b = 21       ②</vt:lpstr>
      <vt:lpstr>你会了吗？</vt:lpstr>
      <vt:lpstr>解法一：设现在学校中男生有x人、女生有 y人，则</vt:lpstr>
      <vt:lpstr>解法二：设去年学校中男生有x人、女生有 y人，则</vt:lpstr>
      <vt:lpstr>PowerPoint 演示文稿</vt:lpstr>
      <vt:lpstr>解：方案一获得的利润为：4500×140=630000（元）</vt:lpstr>
      <vt:lpstr>PowerPoint 演示文稿</vt:lpstr>
      <vt:lpstr>PowerPoint 演示文稿</vt:lpstr>
      <vt:lpstr>某工厂去年的得润(总产值-总支出)为200万元，今年总产值比去看增加了20%，总支出比去年减少了10%，今年的利润为780万元。去年的总产值、总支出各是多少万元？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5：思考：当a=____时，关于x的方程2x+a=2的 解是3.</vt:lpstr>
      <vt:lpstr>PowerPoint 演示文稿</vt:lpstr>
      <vt:lpstr>PowerPoint 演示文稿</vt:lpstr>
      <vt:lpstr>PowerPoint 演示文稿</vt:lpstr>
      <vt:lpstr>PowerPoint 演示文稿</vt:lpstr>
      <vt:lpstr>PowerPoint 演示文稿</vt:lpstr>
      <vt:lpstr>例: 解方程组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c:creator>
  <cp:lastModifiedBy>刘 雨杭</cp:lastModifiedBy>
  <cp:revision>5</cp:revision>
  <dcterms:created xsi:type="dcterms:W3CDTF">2023-06-05T02:53:28Z</dcterms:created>
  <dcterms:modified xsi:type="dcterms:W3CDTF">2023-06-25T11:59:48Z</dcterms:modified>
</cp:coreProperties>
</file>